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8"/>
  </p:notesMasterIdLst>
  <p:handoutMasterIdLst>
    <p:handoutMasterId r:id="rId29"/>
  </p:handoutMasterIdLst>
  <p:sldIdLst>
    <p:sldId id="315" r:id="rId2"/>
    <p:sldId id="290" r:id="rId3"/>
    <p:sldId id="309" r:id="rId4"/>
    <p:sldId id="307" r:id="rId5"/>
    <p:sldId id="308" r:id="rId6"/>
    <p:sldId id="291" r:id="rId7"/>
    <p:sldId id="301" r:id="rId8"/>
    <p:sldId id="292" r:id="rId9"/>
    <p:sldId id="293" r:id="rId10"/>
    <p:sldId id="300" r:id="rId11"/>
    <p:sldId id="294" r:id="rId12"/>
    <p:sldId id="310" r:id="rId13"/>
    <p:sldId id="297" r:id="rId14"/>
    <p:sldId id="298" r:id="rId15"/>
    <p:sldId id="299" r:id="rId16"/>
    <p:sldId id="302" r:id="rId17"/>
    <p:sldId id="303" r:id="rId18"/>
    <p:sldId id="304" r:id="rId19"/>
    <p:sldId id="305" r:id="rId20"/>
    <p:sldId id="312" r:id="rId21"/>
    <p:sldId id="313" r:id="rId22"/>
    <p:sldId id="314" r:id="rId23"/>
    <p:sldId id="306" r:id="rId24"/>
    <p:sldId id="311" r:id="rId25"/>
    <p:sldId id="316" r:id="rId26"/>
    <p:sldId id="317" r:id="rId2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>
      <p:ext uri="{19B8F6BF-5375-455C-9EA6-DF929625EA0E}">
        <p15:presenceInfo xmlns:p15="http://schemas.microsoft.com/office/powerpoint/2012/main" userId="Laura Bohant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 autoAdjust="0"/>
    <p:restoredTop sz="95431" autoAdjust="0"/>
  </p:normalViewPr>
  <p:slideViewPr>
    <p:cSldViewPr snapToGrid="0">
      <p:cViewPr varScale="1">
        <p:scale>
          <a:sx n="75" d="100"/>
          <a:sy n="75" d="100"/>
        </p:scale>
        <p:origin x="906" y="5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17/10/2016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17/10/2016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17/10/2016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17/10/2016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17/10/2016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Mihai Chiperi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8" name="Titel 15"/>
          <p:cNvSpPr>
            <a:spLocks noGrp="1"/>
          </p:cNvSpPr>
          <p:nvPr>
            <p:ph type="title"/>
          </p:nvPr>
        </p:nvSpPr>
        <p:spPr>
          <a:xfrm>
            <a:off x="608783" y="1498600"/>
            <a:ext cx="7776000" cy="43942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</a:t>
            </a:r>
            <a:r>
              <a:rPr lang="ro-RO" sz="2800" b="1" dirty="0">
                <a:solidFill>
                  <a:srgbClr val="002060"/>
                </a:solidFill>
              </a:rPr>
              <a:t>urs de instruire pentru </a:t>
            </a:r>
            <a:r>
              <a:rPr lang="ro-RO" sz="2800" b="1" dirty="0" err="1">
                <a:solidFill>
                  <a:srgbClr val="002060"/>
                </a:solidFill>
              </a:rPr>
              <a:t>angajaţii</a:t>
            </a:r>
            <a:r>
              <a:rPr lang="ro-RO" sz="2800" b="1" dirty="0">
                <a:solidFill>
                  <a:srgbClr val="002060"/>
                </a:solidFill>
              </a:rPr>
              <a:t> serviciilor </a:t>
            </a:r>
            <a:r>
              <a:rPr lang="ro-RO" sz="2800" b="1" dirty="0" err="1">
                <a:solidFill>
                  <a:srgbClr val="002060"/>
                </a:solidFill>
              </a:rPr>
              <a:t>abonaţi</a:t>
            </a:r>
            <a:r>
              <a:rPr lang="ro-RO" sz="2800" b="1" dirty="0">
                <a:solidFill>
                  <a:srgbClr val="002060"/>
                </a:solidFill>
              </a:rPr>
              <a:t> a operatorilor „Apă-Canal”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err="1" smtClean="0">
                <a:solidFill>
                  <a:srgbClr val="002060"/>
                </a:solidFill>
              </a:rPr>
              <a:t>Modulul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o-RO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r>
              <a:rPr lang="ro-RO" sz="2800" b="1" dirty="0" smtClean="0">
                <a:solidFill>
                  <a:srgbClr val="002060"/>
                </a:solidFill>
              </a:rPr>
              <a:t> Aspecte tehnice în </a:t>
            </a:r>
            <a:r>
              <a:rPr lang="ro-RO" sz="2800" b="1" dirty="0" err="1" smtClean="0">
                <a:solidFill>
                  <a:srgbClr val="002060"/>
                </a:solidFill>
              </a:rPr>
              <a:t>funcţionarea</a:t>
            </a:r>
            <a:r>
              <a:rPr lang="ro-RO" sz="2800" b="1" dirty="0" smtClean="0">
                <a:solidFill>
                  <a:srgbClr val="002060"/>
                </a:solidFill>
              </a:rPr>
              <a:t> </a:t>
            </a:r>
            <a:r>
              <a:rPr lang="ro-RO" sz="2800" b="1" dirty="0" err="1" smtClean="0">
                <a:solidFill>
                  <a:srgbClr val="002060"/>
                </a:solidFill>
              </a:rPr>
              <a:t>direcţiilor</a:t>
            </a:r>
            <a:r>
              <a:rPr lang="ro-RO" sz="2800" b="1" dirty="0" smtClean="0">
                <a:solidFill>
                  <a:srgbClr val="002060"/>
                </a:solidFill>
              </a:rPr>
              <a:t> </a:t>
            </a:r>
            <a:r>
              <a:rPr lang="ro-RO" sz="2800" b="1" dirty="0" err="1" smtClean="0">
                <a:solidFill>
                  <a:srgbClr val="002060"/>
                </a:solidFill>
              </a:rPr>
              <a:t>Relaţii</a:t>
            </a:r>
            <a:r>
              <a:rPr lang="ro-RO" sz="2800" b="1" dirty="0" smtClean="0">
                <a:solidFill>
                  <a:srgbClr val="002060"/>
                </a:solidFill>
              </a:rPr>
              <a:t> cu </a:t>
            </a:r>
            <a:r>
              <a:rPr lang="ro-RO" sz="2800" b="1" dirty="0" err="1" smtClean="0">
                <a:solidFill>
                  <a:srgbClr val="002060"/>
                </a:solidFill>
              </a:rPr>
              <a:t>clienţii</a:t>
            </a:r>
            <a:r>
              <a:rPr lang="ro-RO" sz="2800" b="1" dirty="0" smtClean="0">
                <a:solidFill>
                  <a:srgbClr val="002060"/>
                </a:solidFill>
              </a:rPr>
              <a:t> pentru </a:t>
            </a:r>
            <a:br>
              <a:rPr lang="ro-RO" sz="2800" b="1" dirty="0" smtClean="0">
                <a:solidFill>
                  <a:srgbClr val="002060"/>
                </a:solidFill>
              </a:rPr>
            </a:br>
            <a:r>
              <a:rPr lang="ro-RO" sz="2800" b="1" dirty="0" smtClean="0">
                <a:solidFill>
                  <a:srgbClr val="002060"/>
                </a:solidFill>
              </a:rPr>
              <a:t>Operatorii „Apă – Canal”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ro-RO" sz="2800" b="1" dirty="0" smtClean="0">
                <a:solidFill>
                  <a:srgbClr val="FF0000"/>
                </a:solidFill>
              </a:rPr>
              <a:t/>
            </a:r>
            <a:br>
              <a:rPr lang="ro-RO" sz="2800" b="1" dirty="0" smtClean="0">
                <a:solidFill>
                  <a:srgbClr val="FF0000"/>
                </a:solidFill>
              </a:rPr>
            </a:br>
            <a:r>
              <a:rPr lang="ro-RO" sz="2800" b="1" dirty="0" smtClean="0">
                <a:solidFill>
                  <a:srgbClr val="FF0000"/>
                </a:solidFill>
              </a:rPr>
              <a:t>Sesiunea 3: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ro-RO" sz="2800" b="1" dirty="0" smtClean="0">
                <a:solidFill>
                  <a:srgbClr val="FF0000"/>
                </a:solidFill>
              </a:rPr>
              <a:t>Citirea </a:t>
            </a:r>
            <a:r>
              <a:rPr lang="ro-RO" sz="2800" b="1" dirty="0" err="1" smtClean="0">
                <a:solidFill>
                  <a:srgbClr val="FF0000"/>
                </a:solidFill>
              </a:rPr>
              <a:t>indicaţiilor</a:t>
            </a:r>
            <a:r>
              <a:rPr lang="ro-RO" sz="2800" b="1" dirty="0" smtClean="0">
                <a:solidFill>
                  <a:srgbClr val="FF0000"/>
                </a:solidFill>
              </a:rPr>
              <a:t> contoarelor</a:t>
            </a:r>
            <a:r>
              <a:rPr lang="vi-VN" b="1" dirty="0"/>
              <a:t/>
            </a:r>
            <a:br>
              <a:rPr lang="vi-VN" b="1" dirty="0"/>
            </a:b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808187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 smtClean="0"/>
              <a:t>Citirea datelor de pe contor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pic>
        <p:nvPicPr>
          <p:cNvPr id="10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40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dirty="0" smtClean="0"/>
          </a:p>
          <a:p>
            <a:pPr marL="285750" indent="-285750">
              <a:buFontTx/>
              <a:buChar char="-"/>
            </a:pPr>
            <a:r>
              <a:rPr lang="ro-RO" dirty="0" smtClean="0"/>
              <a:t>Procesele și etapele de colectare a veniturilor la  operatori depind 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Citirea contoarelor;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Întroducerea datelor;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Pregătirea facturilor, calculate în baza tarifului;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Distribuirea facturilor.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dirty="0" smtClean="0"/>
          </a:p>
          <a:p>
            <a:pPr marL="285750" indent="-285750">
              <a:buFontTx/>
              <a:buChar char="-"/>
            </a:pPr>
            <a:r>
              <a:rPr lang="ro-RO" sz="1400" dirty="0" smtClean="0"/>
              <a:t>Acțiunile posibile care ar putea fi întreprinse pentru a susține creșterea ratei de colectare a achitărilor: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 smtClean="0"/>
              <a:t>Selectați contoare de o Clasă de precizie înaltă (Clasa C si Volumetrice);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 smtClean="0"/>
              <a:t>Faceți bilanțul apei pentru fiecare bloc aparte, zone, cartiere, în scopul reducerii pierderilor de apă.</a:t>
            </a:r>
          </a:p>
          <a:p>
            <a:r>
              <a:rPr lang="ro-RO" sz="1400" b="1" dirty="0" smtClean="0"/>
              <a:t>Concluzie</a:t>
            </a:r>
            <a:r>
              <a:rPr lang="ro-RO" sz="1400" dirty="0" smtClean="0"/>
              <a:t>:</a:t>
            </a:r>
            <a:r>
              <a:rPr lang="ro-RO" sz="1400" i="1" dirty="0" smtClean="0"/>
              <a:t>Informația obținută prin contorizare vor fi foarte importante pentru administrarea sistemului de alimentare cu apă precum și pentru gestionarea costurilor.</a:t>
            </a:r>
            <a:endParaRPr lang="ro-RO" sz="1400" dirty="0" smtClean="0"/>
          </a:p>
        </p:txBody>
      </p:sp>
    </p:spTree>
    <p:extLst>
      <p:ext uri="{BB962C8B-B14F-4D97-AF65-F5344CB8AC3E}">
        <p14:creationId xmlns:p14="http://schemas.microsoft.com/office/powerpoint/2010/main" val="18691643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365661"/>
            <a:ext cx="7776000" cy="93815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/>
              <a:t>Calculul</a:t>
            </a:r>
            <a:r>
              <a:rPr lang="en-US" dirty="0"/>
              <a:t> </a:t>
            </a:r>
            <a:r>
              <a:rPr lang="en-US" dirty="0" err="1"/>
              <a:t>volumuli</a:t>
            </a:r>
            <a:r>
              <a:rPr lang="en-US" dirty="0"/>
              <a:t> de </a:t>
            </a:r>
            <a:r>
              <a:rPr lang="en-US" dirty="0" err="1"/>
              <a:t>ap</a:t>
            </a:r>
            <a:r>
              <a:rPr lang="ro-RO" dirty="0"/>
              <a:t>ă consumat și a consumului de </a:t>
            </a:r>
            <a:r>
              <a:rPr lang="ro-RO" dirty="0" smtClean="0"/>
              <a:t>apă </a:t>
            </a:r>
            <a:r>
              <a:rPr lang="ro-RO" dirty="0"/>
              <a:t>a persoanelor cu branșare ilicită.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952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sz="1400" dirty="0"/>
              <a:t> -Calculul volumului de apa și cel de canalizare se face în baza unui contract de furnizare încheiat între operator (furnizor) și consumător.</a:t>
            </a:r>
          </a:p>
          <a:p>
            <a:r>
              <a:rPr lang="ro-RO" sz="1400" dirty="0"/>
              <a:t>  -Volumul de apa consumat se confirmă pentru fiecare consumător în baza indicațiilor citite de pe contor și print-un act semnat de furnizor și consumător.</a:t>
            </a:r>
          </a:p>
          <a:p>
            <a:r>
              <a:rPr lang="ro-RO" sz="1400" dirty="0"/>
              <a:t>  -Modul de calculare a volumului de apă consumată se stabilește în baza tarifului pentru un 1m3 de apă potabilă consumată și pentru  1m3 de de apă uzată.</a:t>
            </a:r>
          </a:p>
          <a:p>
            <a:r>
              <a:rPr lang="ro-RO" sz="1400" dirty="0"/>
              <a:t>-Pentru consumătorii care nu dispun de contoare  se calculează reșind din normele de consum,luînd ca bază normativele din (SNIP 2.04.01.-85)</a:t>
            </a:r>
          </a:p>
          <a:p>
            <a:r>
              <a:rPr lang="ro-RO" sz="1400" dirty="0"/>
              <a:t>-</a:t>
            </a:r>
            <a:endParaRPr lang="ru-RU" sz="1400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2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idx="12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Modul de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calcul</a:t>
                </a:r>
                <a:endParaRPr lang="en-US" sz="1000" dirty="0">
                  <a:solidFill>
                    <a:srgbClr val="FF0000"/>
                  </a:solidFill>
                </a:endParaRPr>
              </a:p>
              <a:p>
                <a:r>
                  <a:rPr lang="en-US" sz="1600" dirty="0" err="1" smtClean="0">
                    <a:solidFill>
                      <a:srgbClr val="FF0000"/>
                    </a:solidFill>
                  </a:rPr>
                  <a:t>Dn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32 mm PE  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 4 </a:t>
                </a:r>
                <a:r>
                  <a:rPr lang="en-US" sz="1600" dirty="0">
                    <a:solidFill>
                      <a:srgbClr val="FF0000"/>
                    </a:solidFill>
                  </a:rPr>
                  <a:t>ore       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1600" dirty="0">
                    <a:solidFill>
                      <a:srgbClr val="FF0000"/>
                    </a:solidFill>
                  </a:rPr>
                  <a:t>30 </a:t>
                </a:r>
                <a:r>
                  <a:rPr lang="en-US" sz="1600" dirty="0" err="1">
                    <a:solidFill>
                      <a:srgbClr val="FF0000"/>
                    </a:solidFill>
                  </a:rPr>
                  <a:t>zile</a:t>
                </a:r>
                <a:endParaRPr lang="ro-RO" sz="1600" dirty="0">
                  <a:solidFill>
                    <a:srgbClr val="FF0000"/>
                  </a:solidFill>
                </a:endParaRPr>
              </a:p>
              <a:p>
                <a:r>
                  <a:rPr lang="en-US" sz="1600" b="1" dirty="0"/>
                  <a:t>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600" b="1" i="1"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16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1" dirty="0">
                            <a:latin typeface="Cambria Math"/>
                          </a:rPr>
                          <m:t>𝟒</m:t>
                        </m:r>
                        <m:r>
                          <a:rPr lang="en-US" sz="1600" b="1" i="1" dirty="0">
                            <a:latin typeface="Cambria Math"/>
                          </a:rPr>
                          <m:t>𝒙</m:t>
                        </m:r>
                        <m:r>
                          <a:rPr lang="en-US" sz="1600" b="1" i="1" dirty="0">
                            <a:latin typeface="Cambria Math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1600" b="1" dirty="0"/>
                  <a:t> x</a:t>
                </a:r>
                <a14:m>
                  <m:oMath xmlns:m="http://schemas.openxmlformats.org/officeDocument/2006/math">
                    <m:r>
                      <a:rPr lang="en-US" sz="1600" b="1" dirty="0">
                        <a:latin typeface="Cambria Math"/>
                      </a:rPr>
                      <m:t>  </m:t>
                    </m:r>
                    <m:r>
                      <a:rPr lang="en-US" sz="16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en-US" sz="1600" b="1" dirty="0"/>
                  <a:t>                   </a:t>
                </a:r>
              </a:p>
              <a:p>
                <a:r>
                  <a:rPr lang="en-US" sz="1600" b="1" i="1" dirty="0"/>
                  <a:t>d</a:t>
                </a:r>
                <a:r>
                  <a:rPr lang="en-US" sz="1600" i="1" dirty="0"/>
                  <a:t>- </a:t>
                </a:r>
                <a:r>
                  <a:rPr lang="en-US" sz="1600" i="1" dirty="0" err="1" smtClean="0"/>
                  <a:t>diametrul</a:t>
                </a:r>
                <a:r>
                  <a:rPr lang="en-US" sz="1600" i="1" dirty="0" smtClean="0"/>
                  <a:t> </a:t>
                </a:r>
                <a:r>
                  <a:rPr lang="en-US" sz="1600" i="1" dirty="0" err="1"/>
                  <a:t>conductei</a:t>
                </a:r>
                <a:r>
                  <a:rPr lang="en-US" sz="1600" i="1" dirty="0"/>
                  <a:t>, mm; </a:t>
                </a:r>
                <a:endParaRPr lang="en-US" sz="16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en-US" sz="1600" i="1" dirty="0"/>
                  <a:t>- </a:t>
                </a:r>
                <a:r>
                  <a:rPr lang="en-US" sz="1600" i="1" dirty="0" err="1"/>
                  <a:t>viteza</a:t>
                </a:r>
                <a:r>
                  <a:rPr lang="en-US" sz="1600" i="1" dirty="0"/>
                  <a:t> </a:t>
                </a:r>
                <a:r>
                  <a:rPr lang="en-US" sz="1600" i="1" dirty="0" err="1"/>
                  <a:t>medie</a:t>
                </a:r>
                <a:r>
                  <a:rPr lang="en-US" sz="1600" i="1" dirty="0"/>
                  <a:t>, m/s =1,5 m/s.    </a:t>
                </a:r>
              </a:p>
              <a:p>
                <a:r>
                  <a:rPr lang="en-US" sz="1600" dirty="0"/>
                  <a:t>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3,14 </m:t>
                        </m:r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27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 dirty="0">
                            <a:latin typeface="Cambria Math"/>
                          </a:rPr>
                          <m:t>4</m:t>
                        </m:r>
                        <m:r>
                          <a:rPr lang="en-US" sz="1600" i="1" dirty="0">
                            <a:latin typeface="Cambria Math"/>
                          </a:rPr>
                          <m:t>𝑥</m:t>
                        </m:r>
                        <m:r>
                          <a:rPr lang="en-US" sz="1600" i="1" dirty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1600" dirty="0"/>
                  <a:t> x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</a:rPr>
                      <m:t>  </m:t>
                    </m:r>
                    <m:r>
                      <a:rPr lang="en-US" sz="1200" i="1" dirty="0">
                        <a:latin typeface="Cambria Math"/>
                      </a:rPr>
                      <m:t>1,5</m:t>
                    </m:r>
                    <m:r>
                      <a:rPr lang="en-US" sz="12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200" dirty="0"/>
                  <a:t>=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3,14 </m:t>
                        </m:r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 729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4</m:t>
                        </m:r>
                        <m:r>
                          <a:rPr lang="en-US" sz="1600" i="1" dirty="0">
                            <a:latin typeface="Cambria Math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1600" dirty="0"/>
                  <a:t> x</a:t>
                </a:r>
                <a14:m>
                  <m:oMath xmlns:m="http://schemas.openxmlformats.org/officeDocument/2006/math">
                    <m:r>
                      <a:rPr lang="en-US" sz="1400" dirty="0">
                        <a:latin typeface="Cambria Math"/>
                      </a:rPr>
                      <m:t>  </m:t>
                    </m:r>
                    <m:r>
                      <a:rPr lang="en-US" sz="1400" i="1" dirty="0">
                        <a:latin typeface="Cambria Math"/>
                      </a:rPr>
                      <m:t>1,5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200" dirty="0" smtClean="0"/>
                  <a:t>=</a:t>
                </a:r>
                <a:r>
                  <a:rPr lang="en-US" sz="1400" dirty="0" smtClean="0"/>
                  <a:t>0,86</a:t>
                </a:r>
                <a:r>
                  <a:rPr lang="en-US" sz="1600" dirty="0" smtClean="0"/>
                  <a:t> </a:t>
                </a:r>
                <a:r>
                  <a:rPr lang="en-US" sz="1400" dirty="0"/>
                  <a:t>l/s.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600" i="1" dirty="0"/>
                  <a:t>0,86 l/s x3,6 = 3,10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/</a:t>
                </a:r>
                <a:r>
                  <a:rPr lang="en-US" sz="1600" i="1" dirty="0"/>
                  <a:t>h</a:t>
                </a:r>
                <a:r>
                  <a:rPr lang="en-US" sz="1600" dirty="0"/>
                  <a:t>  ;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600" i="1" dirty="0"/>
                  <a:t>3,10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/</a:t>
                </a:r>
                <a:r>
                  <a:rPr lang="en-US" sz="1600" i="1" dirty="0"/>
                  <a:t>h</a:t>
                </a:r>
                <a:r>
                  <a:rPr lang="en-US" sz="1600" dirty="0"/>
                  <a:t>   x 4 ore = 12,4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/>
                  <a:t>;   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600" dirty="0"/>
                  <a:t>12,4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/>
                  <a:t> x 30 </a:t>
                </a:r>
                <a:r>
                  <a:rPr lang="en-US" sz="1600" dirty="0" err="1"/>
                  <a:t>zile</a:t>
                </a:r>
                <a:r>
                  <a:rPr lang="en-US" sz="1600" dirty="0"/>
                  <a:t> = 372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 rotWithShape="1">
                <a:blip r:embed="rId3"/>
                <a:stretch>
                  <a:fillRect l="-804" t="-637" b="-207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51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901860" cy="7968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err="1"/>
              <a:t>Calculul</a:t>
            </a:r>
            <a:r>
              <a:rPr lang="en-US" dirty="0"/>
              <a:t> </a:t>
            </a:r>
            <a:r>
              <a:rPr lang="en-US" dirty="0" err="1"/>
              <a:t>volumuli</a:t>
            </a:r>
            <a:r>
              <a:rPr lang="en-US" dirty="0"/>
              <a:t> de </a:t>
            </a:r>
            <a:r>
              <a:rPr lang="en-US" dirty="0" err="1"/>
              <a:t>ap</a:t>
            </a:r>
            <a:r>
              <a:rPr lang="ro-RO" dirty="0"/>
              <a:t>ă consumat și a consumului de apă a persoanelor cu branșare ilicită</a:t>
            </a:r>
            <a:r>
              <a:rPr lang="ro-RO" dirty="0" smtClean="0"/>
              <a:t>.</a:t>
            </a:r>
            <a:br>
              <a:rPr lang="ro-RO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Sunt mai multe metode de calcul a consumului ilicit care se practică de către operator.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Calculul după secțiunea țevei și viteza apei.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Calculul după normele sanitare și a numărului de persoane.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Calculul pe consum mediu cînd aparatul de masurare funcționa corect.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Calculul consumului ilicit la volumul de ape pluviale deversate în sistemul centralizat de canalizare.</a:t>
            </a:r>
          </a:p>
          <a:p>
            <a:r>
              <a:rPr lang="ro-RO" dirty="0" smtClean="0"/>
              <a:t>Se calculează în dependență de suprafețele de scurgere, după normativele stabilite și în baza certificatului solicitt de la Serviciul Hidrometeorologic de Stat.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9669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83129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dirty="0"/>
              <a:t>Diferernța dintre contoarele instalate la blocuri și cele din apartament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sz="1400" dirty="0" smtClean="0"/>
          </a:p>
          <a:p>
            <a:r>
              <a:rPr lang="ro-RO" sz="1400" dirty="0" smtClean="0"/>
              <a:t>- </a:t>
            </a:r>
            <a:r>
              <a:rPr lang="ro-RO" sz="1600" dirty="0" smtClean="0"/>
              <a:t>Clasa </a:t>
            </a:r>
            <a:r>
              <a:rPr lang="ro-RO" sz="1600" dirty="0"/>
              <a:t>de precizie diferită.</a:t>
            </a:r>
          </a:p>
          <a:p>
            <a:r>
              <a:rPr lang="ro-RO" sz="1600" dirty="0" smtClean="0"/>
              <a:t>- Poziția </a:t>
            </a:r>
            <a:r>
              <a:rPr lang="ro-RO" sz="1600" dirty="0"/>
              <a:t>de montare.</a:t>
            </a:r>
          </a:p>
          <a:p>
            <a:r>
              <a:rPr lang="ro-RO" sz="1600" dirty="0" smtClean="0"/>
              <a:t>- Consumuri </a:t>
            </a:r>
            <a:r>
              <a:rPr lang="ro-RO" sz="1600" dirty="0"/>
              <a:t>ilicite.</a:t>
            </a:r>
          </a:p>
          <a:p>
            <a:r>
              <a:rPr lang="ro-RO" sz="1600" dirty="0" smtClean="0"/>
              <a:t>- Ac</a:t>
            </a:r>
            <a:r>
              <a:rPr lang="en-US" sz="1600" dirty="0"/>
              <a:t>c</a:t>
            </a:r>
            <a:r>
              <a:rPr lang="ro-RO" sz="1600" dirty="0"/>
              <a:t>ses limitat în apartamente.</a:t>
            </a:r>
          </a:p>
          <a:p>
            <a:r>
              <a:rPr lang="ro-RO" sz="1600" dirty="0" smtClean="0"/>
              <a:t>- Depășirea </a:t>
            </a:r>
            <a:r>
              <a:rPr lang="ro-RO" sz="1600" dirty="0"/>
              <a:t>cu mut termenii de verficare a contoarelor.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dirty="0" smtClean="0"/>
          </a:p>
          <a:p>
            <a:r>
              <a:rPr lang="en-US" b="1" dirty="0" smtClean="0"/>
              <a:t> </a:t>
            </a:r>
            <a:r>
              <a:rPr lang="ro-RO" sz="1400" b="1" dirty="0" smtClean="0"/>
              <a:t>Soluția </a:t>
            </a:r>
            <a:r>
              <a:rPr lang="ro-RO" sz="1400" dirty="0" smtClean="0"/>
              <a:t>- </a:t>
            </a:r>
            <a:r>
              <a:rPr lang="ro-RO" sz="1400" i="1" dirty="0" smtClean="0"/>
              <a:t>Schimbarea </a:t>
            </a:r>
            <a:r>
              <a:rPr lang="ro-RO" sz="1400" i="1" dirty="0"/>
              <a:t>sistemului interior de distribuție a apei pe    Verticală,cu cel de distribuție Orizontală</a:t>
            </a:r>
            <a:r>
              <a:rPr lang="ro-RO" sz="1400" dirty="0"/>
              <a:t>.</a:t>
            </a:r>
          </a:p>
          <a:p>
            <a:r>
              <a:rPr lang="ro-RO" sz="1400" dirty="0"/>
              <a:t>-Rețele interioare </a:t>
            </a:r>
            <a:r>
              <a:rPr lang="ro-RO" sz="1400" dirty="0" smtClean="0"/>
              <a:t>vizibile și acses </a:t>
            </a:r>
            <a:r>
              <a:rPr lang="ro-RO" sz="1400" dirty="0"/>
              <a:t>liber.</a:t>
            </a:r>
          </a:p>
          <a:p>
            <a:endParaRPr lang="ru-RU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4356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/>
              <a:t>Consum neautorizat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sz="1400" dirty="0" smtClean="0"/>
              <a:t>- </a:t>
            </a:r>
            <a:r>
              <a:rPr lang="ro-RO" sz="1400" b="1" dirty="0" smtClean="0"/>
              <a:t>C.N</a:t>
            </a:r>
            <a:r>
              <a:rPr lang="ro-RO" sz="1400" dirty="0" smtClean="0"/>
              <a:t> - Conectare </a:t>
            </a:r>
            <a:r>
              <a:rPr lang="ro-RO" sz="1400" dirty="0"/>
              <a:t>ilegală este</a:t>
            </a:r>
            <a:r>
              <a:rPr lang="en-US" sz="1400" dirty="0"/>
              <a:t>:</a:t>
            </a:r>
            <a:endParaRPr lang="ro-RO" sz="1400" dirty="0"/>
          </a:p>
          <a:p>
            <a:r>
              <a:rPr lang="ro-RO" sz="1400" dirty="0" smtClean="0"/>
              <a:t>- Evitarea </a:t>
            </a:r>
            <a:r>
              <a:rPr lang="ro-RO" sz="1400" dirty="0"/>
              <a:t>aparatelor de evidiență,</a:t>
            </a:r>
          </a:p>
          <a:p>
            <a:r>
              <a:rPr lang="ro-RO" sz="1400" dirty="0" smtClean="0"/>
              <a:t>- Intervenții </a:t>
            </a:r>
            <a:r>
              <a:rPr lang="ro-RO" sz="1400" dirty="0"/>
              <a:t>la aparatele de evidiență,</a:t>
            </a:r>
          </a:p>
          <a:p>
            <a:r>
              <a:rPr lang="ro-RO" sz="1400" dirty="0" smtClean="0"/>
              <a:t>- Folosirea </a:t>
            </a:r>
            <a:r>
              <a:rPr lang="ro-RO" sz="1400" dirty="0"/>
              <a:t>ilegală a hidranțelor.</a:t>
            </a:r>
          </a:p>
          <a:p>
            <a:r>
              <a:rPr lang="ro-RO" sz="1400" dirty="0"/>
              <a:t>                              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sz="1400" dirty="0" smtClean="0"/>
          </a:p>
          <a:p>
            <a:r>
              <a:rPr lang="ro-RO" sz="1400" dirty="0" smtClean="0"/>
              <a:t>Acțiunele </a:t>
            </a:r>
            <a:r>
              <a:rPr lang="ro-RO" sz="1400" dirty="0"/>
              <a:t>operatorului</a:t>
            </a:r>
            <a:r>
              <a:rPr lang="en-US" sz="1400" dirty="0"/>
              <a:t>;</a:t>
            </a:r>
            <a:endParaRPr lang="ro-RO" sz="1400" dirty="0"/>
          </a:p>
          <a:p>
            <a:r>
              <a:rPr lang="ro-RO" sz="1400" dirty="0" smtClean="0"/>
              <a:t>- Depistarea</a:t>
            </a:r>
            <a:r>
              <a:rPr lang="ro-RO" sz="1400" dirty="0"/>
              <a:t>,</a:t>
            </a:r>
          </a:p>
          <a:p>
            <a:r>
              <a:rPr lang="ro-RO" sz="1400" dirty="0" smtClean="0"/>
              <a:t>- Deconectarea </a:t>
            </a:r>
            <a:r>
              <a:rPr lang="ro-RO" sz="1400" dirty="0"/>
              <a:t>conectărilor ilegale identificate,</a:t>
            </a:r>
          </a:p>
          <a:p>
            <a:r>
              <a:rPr lang="ro-RO" sz="1400" dirty="0" smtClean="0"/>
              <a:t>- Informarea </a:t>
            </a:r>
            <a:r>
              <a:rPr lang="ro-RO" sz="1400" dirty="0"/>
              <a:t>în masă despre cazurile de furt depistate,</a:t>
            </a:r>
          </a:p>
          <a:p>
            <a:r>
              <a:rPr lang="ro-RO" sz="1400" dirty="0" smtClean="0"/>
              <a:t>- Sigilarea </a:t>
            </a:r>
            <a:r>
              <a:rPr lang="ro-RO" sz="1400" dirty="0"/>
              <a:t>și controlul pemanent a hidranților.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3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66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77311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dirty="0"/>
              <a:t>Calculul </a:t>
            </a:r>
            <a:r>
              <a:rPr lang="ro-RO" dirty="0" smtClean="0"/>
              <a:t>volumuli </a:t>
            </a:r>
            <a:r>
              <a:rPr lang="ro-RO" dirty="0"/>
              <a:t>de apă la persoanele cu branșare       			ilicită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sz="1400" dirty="0" smtClean="0"/>
              <a:t>Se </a:t>
            </a:r>
            <a:r>
              <a:rPr lang="ro-RO" sz="1400" dirty="0"/>
              <a:t>consideră consumri frauduloase în următoarele cazuri</a:t>
            </a:r>
            <a:r>
              <a:rPr lang="en-US" sz="1400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Executarea</a:t>
            </a:r>
            <a:r>
              <a:rPr lang="en-US" sz="1400" dirty="0"/>
              <a:t> de c</a:t>
            </a:r>
            <a:r>
              <a:rPr lang="ro-RO" sz="1400" dirty="0"/>
              <a:t>ătre consumători a lucrărilor de branșare/conectare în lipsa avizului de branșare,proeictuli de </a:t>
            </a:r>
            <a:r>
              <a:rPr lang="ro-RO" sz="1400" dirty="0" smtClean="0"/>
              <a:t>execuție;</a:t>
            </a:r>
            <a:endParaRPr lang="ro-RO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/>
              <a:t>În lipsa contractuli de furnizare a serviciului</a:t>
            </a:r>
            <a:r>
              <a:rPr lang="en-US" sz="1400" dirty="0"/>
              <a:t> </a:t>
            </a:r>
            <a:r>
              <a:rPr lang="ro-RO" sz="1400" dirty="0"/>
              <a:t>de alimentare cu apă și de </a:t>
            </a:r>
            <a:r>
              <a:rPr lang="ro-RO" sz="1400" dirty="0" smtClean="0"/>
              <a:t>canalizre;</a:t>
            </a:r>
            <a:endParaRPr lang="ro-RO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/>
              <a:t>Conectarea branșamentului în lipsa </a:t>
            </a:r>
            <a:r>
              <a:rPr lang="ro-RO" sz="1400" dirty="0" smtClean="0"/>
              <a:t>contorului;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 smtClean="0"/>
              <a:t> Conectarea </a:t>
            </a:r>
            <a:r>
              <a:rPr lang="ro-RO" sz="1400" dirty="0"/>
              <a:t>branșamentului înainte de </a:t>
            </a:r>
            <a:r>
              <a:rPr lang="ro-RO" sz="1400" dirty="0" smtClean="0"/>
              <a:t>contor.</a:t>
            </a:r>
            <a:endParaRPr lang="ru-RU" sz="1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2466181"/>
            <a:ext cx="3779838" cy="3779838"/>
          </a:xfrm>
          <a:ln>
            <a:solidFill>
              <a:schemeClr val="accent1"/>
            </a:solidFill>
          </a:ln>
        </p:spPr>
      </p:pic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2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9094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 smtClean="0"/>
              <a:t>Lucrul în echipă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2124" y="2424250"/>
            <a:ext cx="8027375" cy="38160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ro-RO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o-RO" sz="2000" dirty="0" smtClean="0"/>
              <a:t>În ce scop este folosită contorizarea</a:t>
            </a:r>
            <a:r>
              <a:rPr lang="en-US" sz="20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000" dirty="0" smtClean="0"/>
              <a:t> Ce metodă ar putea fi implimentată în caz cînd erorile de citire a datelor sunt frecvente </a:t>
            </a:r>
            <a:r>
              <a:rPr lang="en-US" sz="2000" dirty="0"/>
              <a:t>?</a:t>
            </a:r>
            <a:endParaRPr lang="ro-R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o-RO" sz="2000" dirty="0" smtClean="0"/>
              <a:t>Care sunt cele mai caracteristice tipuri de furturi de apă</a:t>
            </a:r>
            <a:r>
              <a:rPr lang="en-US" sz="2000" dirty="0" smtClean="0"/>
              <a:t>?</a:t>
            </a:r>
            <a:endParaRPr lang="ro-R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o-RO" sz="2000" dirty="0" smtClean="0"/>
              <a:t> Care sunt procesele de operare a sistemului de facturare </a:t>
            </a:r>
            <a:r>
              <a:rPr lang="en-US" sz="2000" dirty="0" smtClean="0"/>
              <a:t>?</a:t>
            </a:r>
            <a:endParaRPr lang="ro-RO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o-RO" sz="2000" dirty="0" smtClean="0"/>
              <a:t> Cum procedaţi dacă angajatul operatorului a prezentat date eronate</a:t>
            </a:r>
            <a:r>
              <a:rPr lang="en-US" sz="2000" dirty="0" smtClean="0"/>
              <a:t>?</a:t>
            </a:r>
            <a:endParaRPr lang="ro-RO" sz="20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25654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err="1" smtClean="0"/>
              <a:t>Modali</a:t>
            </a:r>
            <a:r>
              <a:rPr lang="ro-RO" dirty="0" smtClean="0"/>
              <a:t>tăţile de sporire a ratelor de colectare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447999"/>
            <a:ext cx="3780000" cy="401217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     Pe o perioadă de timp(3 luni) declaraţi un moratoriu la penalităţi pentru plata întîrziată a facturilor, în cazul în care clienţii achită toate facturile, anulaţi penalităţile calculate pentru perioada anterioară.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Invitaţi clienţii la întreprinderi pentru a discuta problemele alimentării cu apă şi canalizării.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Cereţi achitarea datoriei înainte de instalarea contorului.                         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xfrm>
            <a:off x="4680000" y="2447999"/>
            <a:ext cx="3780000" cy="401217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/>
              <a:t>Deconectaţi consumatorii cu datorii foarte vechi şi care nu reacţionează </a:t>
            </a:r>
            <a:r>
              <a:rPr lang="ro-RO" dirty="0" smtClean="0"/>
              <a:t>la avertizări.Identificaţi </a:t>
            </a:r>
            <a:r>
              <a:rPr lang="ro-RO" dirty="0"/>
              <a:t>zonele de utilizare ilegală .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Atacarea </a:t>
            </a:r>
            <a:r>
              <a:rPr lang="ro-RO" dirty="0"/>
              <a:t>în instanţa de judecată a consumatorilor răuplatnici şi a consumatorilor cu conectări </a:t>
            </a:r>
            <a:r>
              <a:rPr lang="ro-RO" dirty="0" smtClean="0"/>
              <a:t>neautorizate.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Elaboraţi fişe de control pentu a reduce numărul de refuzuri de a plăti din cauza consumului indicat incorect.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6370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223158"/>
            <a:ext cx="7776000" cy="87797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 smtClean="0"/>
              <a:t>Lucru în echipă, răspunsuri la întrebări.Practicele de colectare şi facturare 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448000"/>
            <a:ext cx="7875800" cy="38160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ro-RO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2400" dirty="0" smtClean="0"/>
              <a:t>Cum sunt stabilite tarifele la întreprinderea D-voăstră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Cum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ro-RO" sz="2400" dirty="0" smtClean="0"/>
              <a:t>încasate plăţile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Cum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en-US" sz="2400" dirty="0" err="1" smtClean="0"/>
              <a:t>colectate</a:t>
            </a:r>
            <a:r>
              <a:rPr lang="en-US" sz="2400" dirty="0" smtClean="0"/>
              <a:t> </a:t>
            </a:r>
            <a:r>
              <a:rPr lang="en-US" sz="2400" dirty="0" err="1" smtClean="0"/>
              <a:t>pl</a:t>
            </a:r>
            <a:r>
              <a:rPr lang="ro-RO" sz="2400" dirty="0" smtClean="0"/>
              <a:t>ăţile neachitate pentru serviciile prestate</a:t>
            </a:r>
            <a:r>
              <a:rPr lang="en-US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07785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Facturile se pot distribui consumatorilor prin diferite moduri: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Prin poștă, de către personalul furnizorului;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Prin contractarea curierului;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Prin e-mail.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dirty="0" smtClean="0"/>
          </a:p>
          <a:p>
            <a:r>
              <a:rPr lang="ro-RO" sz="1400" b="1" dirty="0" smtClean="0"/>
              <a:t>Exemplu:</a:t>
            </a:r>
          </a:p>
          <a:p>
            <a:r>
              <a:rPr lang="ro-RO" sz="1400" dirty="0" smtClean="0"/>
              <a:t>În practica operatorilor de apă facturile de plata pentru serviciiile prestate le distribuie angajații furnizorului.</a:t>
            </a:r>
          </a:p>
          <a:p>
            <a:r>
              <a:rPr lang="ro-RO" sz="1400" dirty="0" smtClean="0"/>
              <a:t>Această metoda nu este una din cea mai reușită și eficientă din punct de vedere economic.</a:t>
            </a:r>
          </a:p>
          <a:p>
            <a:r>
              <a:rPr lang="ro-RO" sz="1400" dirty="0" smtClean="0"/>
              <a:t>Metoda , prin poștă sau combinate cu alte servicii, cum ar fi gazul, gunoiul, energia  electrică ș.a. ar fi una din cele mai reușite.</a:t>
            </a:r>
            <a:endParaRPr 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 smtClean="0"/>
              <a:t>Distribuirea facturilor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0543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638794"/>
            <a:ext cx="7776000" cy="61751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/>
              <a:t>Controlul Branșamentelor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448000"/>
            <a:ext cx="7545600" cy="38160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ro-RO" sz="2000" dirty="0" smtClean="0"/>
          </a:p>
          <a:p>
            <a:r>
              <a:rPr lang="ro-RO" sz="2000" dirty="0" smtClean="0"/>
              <a:t>- </a:t>
            </a:r>
            <a:r>
              <a:rPr lang="en-US" sz="2000" dirty="0" smtClean="0"/>
              <a:t>Bran</a:t>
            </a:r>
            <a:r>
              <a:rPr lang="ro-RO" sz="2000" dirty="0" smtClean="0"/>
              <a:t>ș</a:t>
            </a:r>
            <a:r>
              <a:rPr lang="en-US" sz="2000" dirty="0" smtClean="0"/>
              <a:t>ament- </a:t>
            </a:r>
            <a:r>
              <a:rPr lang="en-US" sz="2000" dirty="0" err="1" smtClean="0"/>
              <a:t>legatur</a:t>
            </a:r>
            <a:r>
              <a:rPr lang="ro-RO" sz="2000" dirty="0"/>
              <a:t>ă</a:t>
            </a:r>
            <a:r>
              <a:rPr lang="en-US" sz="2000" dirty="0" smtClean="0"/>
              <a:t> format</a:t>
            </a:r>
            <a:r>
              <a:rPr lang="ro-RO" sz="2000" dirty="0" smtClean="0"/>
              <a:t>ă</a:t>
            </a:r>
            <a:r>
              <a:rPr lang="en-US" sz="2000" dirty="0" smtClean="0"/>
              <a:t> din </a:t>
            </a:r>
            <a:r>
              <a:rPr lang="ro-RO" sz="2000" dirty="0" smtClean="0"/>
              <a:t>ț</a:t>
            </a:r>
            <a:r>
              <a:rPr lang="en-US" sz="2000" dirty="0" err="1" smtClean="0"/>
              <a:t>eav</a:t>
            </a:r>
            <a:r>
              <a:rPr lang="ro-RO" sz="2000" dirty="0" smtClean="0"/>
              <a:t>ă</a:t>
            </a:r>
            <a:r>
              <a:rPr lang="en-US" sz="2000" dirty="0" smtClean="0"/>
              <a:t>(metal, </a:t>
            </a:r>
            <a:r>
              <a:rPr lang="en-US" sz="2000" dirty="0" err="1" smtClean="0"/>
              <a:t>polietelen</a:t>
            </a:r>
            <a:r>
              <a:rPr lang="ro-RO" sz="2000" dirty="0" smtClean="0"/>
              <a:t>ă</a:t>
            </a:r>
            <a:r>
              <a:rPr lang="en-US" sz="2000" dirty="0" smtClean="0"/>
              <a:t>, </a:t>
            </a:r>
            <a:r>
              <a:rPr lang="en-US" sz="2000" dirty="0" err="1" smtClean="0"/>
              <a:t>polipropilen</a:t>
            </a:r>
            <a:r>
              <a:rPr lang="ro-RO" sz="2000" dirty="0" smtClean="0"/>
              <a:t>ă,</a:t>
            </a:r>
            <a:r>
              <a:rPr lang="en-US" sz="2000" dirty="0" err="1" smtClean="0"/>
              <a:t>ect</a:t>
            </a:r>
            <a:r>
              <a:rPr lang="en-US" sz="2000" dirty="0" smtClean="0"/>
              <a:t>.)</a:t>
            </a:r>
            <a:r>
              <a:rPr lang="en-US" sz="2000" dirty="0"/>
              <a:t> </a:t>
            </a:r>
            <a:r>
              <a:rPr lang="en-US" sz="2000" dirty="0" err="1" smtClean="0"/>
              <a:t>dintre</a:t>
            </a:r>
            <a:r>
              <a:rPr lang="en-US" sz="2000" dirty="0" smtClean="0"/>
              <a:t> re</a:t>
            </a:r>
            <a:r>
              <a:rPr lang="ro-RO" sz="2000" dirty="0" smtClean="0"/>
              <a:t>țeaua publică</a:t>
            </a:r>
            <a:r>
              <a:rPr lang="en-US" sz="2000" dirty="0" smtClean="0"/>
              <a:t> </a:t>
            </a:r>
            <a:r>
              <a:rPr lang="ro-RO" sz="2000" dirty="0" smtClean="0"/>
              <a:t>de distribuție a apei și a instalațiilor interne  a unei gospodării sau clădiri, intreprinderi.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ro-RO" sz="2000" dirty="0" smtClean="0"/>
              <a:t>- De regulă branșamentul de apă deservește un singur consumator.</a:t>
            </a:r>
          </a:p>
          <a:p>
            <a:r>
              <a:rPr lang="ro-RO" sz="2000" dirty="0"/>
              <a:t> </a:t>
            </a:r>
            <a:r>
              <a:rPr lang="ro-RO" sz="2000" dirty="0" smtClean="0"/>
              <a:t> - Întreținerea și deservirea branșamentelor de apă se execută d</a:t>
            </a:r>
            <a:r>
              <a:rPr lang="en-US" sz="2000" dirty="0" smtClean="0"/>
              <a:t>e c</a:t>
            </a:r>
            <a:r>
              <a:rPr lang="ro-RO" sz="2000" dirty="0" smtClean="0"/>
              <a:t>ătre consumator sau de către furnizor pe bază de contract.</a:t>
            </a:r>
          </a:p>
          <a:p>
            <a:r>
              <a:rPr lang="ro-RO" sz="1400" dirty="0"/>
              <a:t> </a:t>
            </a:r>
            <a:endParaRPr lang="ru-RU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2973823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344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B</a:t>
            </a:r>
            <a:r>
              <a:rPr lang="ro-RO" b="1" dirty="0" smtClean="0"/>
              <a:t>i</a:t>
            </a:r>
            <a:r>
              <a:rPr lang="en-US" b="1" dirty="0" err="1" smtClean="0"/>
              <a:t>lan</a:t>
            </a:r>
            <a:r>
              <a:rPr lang="ro-RO" b="1" dirty="0" smtClean="0"/>
              <a:t>ț</a:t>
            </a:r>
            <a:r>
              <a:rPr lang="en-US" b="1" dirty="0" err="1" smtClean="0"/>
              <a:t>ul</a:t>
            </a:r>
            <a:r>
              <a:rPr lang="en-US" b="1" dirty="0" smtClean="0"/>
              <a:t> </a:t>
            </a:r>
            <a:r>
              <a:rPr lang="en-US" b="1" dirty="0" err="1" smtClean="0"/>
              <a:t>apei</a:t>
            </a:r>
            <a:r>
              <a:rPr lang="ro-RO" b="1" dirty="0" smtClean="0"/>
              <a:t>. Estimarea cererei de apă.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sz="1600" dirty="0" smtClean="0"/>
              <a:t>- Este necesar ca bilanțul apei sa fie făcut macar o dată în trei luni: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1600" dirty="0" smtClean="0"/>
              <a:t>Pe fiecare bloc separat, zonă, cartier și pe întregul sistem de alimentare cu apă începînd de la sursă și pînă la consumator ;</a:t>
            </a:r>
          </a:p>
          <a:p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o-RO" dirty="0" smtClean="0"/>
              <a:t>Estimarea </a:t>
            </a:r>
            <a:r>
              <a:rPr lang="ro-RO" dirty="0"/>
              <a:t>cererei de </a:t>
            </a:r>
            <a:r>
              <a:rPr lang="ro-RO" dirty="0" smtClean="0"/>
              <a:t>apă: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1200" i="1" dirty="0" smtClean="0"/>
              <a:t>Numărul de conectări 2014, 2015, 2016.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1200" i="1" dirty="0" smtClean="0"/>
              <a:t>Estimarea numarului de conectari ilegale</a:t>
            </a:r>
            <a:r>
              <a:rPr lang="ro-RO" sz="1200" i="1" dirty="0"/>
              <a:t> 2014, 2015, 2016</a:t>
            </a:r>
            <a:r>
              <a:rPr lang="ro-RO" sz="1200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1200" i="1" dirty="0" smtClean="0"/>
              <a:t>Cantitatea de apă produsă </a:t>
            </a:r>
            <a:r>
              <a:rPr lang="ro-RO" sz="1200" i="1" dirty="0"/>
              <a:t>2014, 2015, </a:t>
            </a:r>
            <a:r>
              <a:rPr lang="ro-RO" sz="1200" i="1" dirty="0" smtClean="0"/>
              <a:t>2016.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1200" i="1" dirty="0" smtClean="0"/>
              <a:t>Cantitatea de apă vîndută </a:t>
            </a:r>
            <a:r>
              <a:rPr lang="ro-RO" sz="1200" i="1" dirty="0"/>
              <a:t>2014, 2015, </a:t>
            </a:r>
            <a:r>
              <a:rPr lang="ro-RO" sz="1200" i="1" dirty="0" smtClean="0"/>
              <a:t>2016.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1200" b="1" i="1" dirty="0" smtClean="0"/>
              <a:t>Estimarea cererei de apă pe 2017.</a:t>
            </a:r>
          </a:p>
        </p:txBody>
      </p:sp>
    </p:spTree>
    <p:extLst>
      <p:ext uri="{BB962C8B-B14F-4D97-AF65-F5344CB8AC3E}">
        <p14:creationId xmlns:p14="http://schemas.microsoft.com/office/powerpoint/2010/main" val="25564872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sz="1800" b="1" dirty="0" smtClean="0"/>
              <a:t>STRUCTURA ȘI URMĂRIREA COSTURILOR</a:t>
            </a:r>
            <a:endParaRPr lang="ru-RU" sz="1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17/10/2016</a:t>
            </a:fld>
            <a:endParaRPr lang="en-GB" noProof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99917"/>
              </p:ext>
            </p:extLst>
          </p:nvPr>
        </p:nvGraphicFramePr>
        <p:xfrm>
          <a:off x="684213" y="2577398"/>
          <a:ext cx="7775576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94"/>
                <a:gridCol w="1943894"/>
                <a:gridCol w="1943894"/>
                <a:gridCol w="1943894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Clasa cererei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Estimarea cererei litri/cap/zi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Nr.de clienți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% din cerere TOTALA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Populație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Comercial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Instituțional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Industrial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Pierderi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7920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6" y="1513211"/>
            <a:ext cx="7695526" cy="64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17/10/2016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0245" y="1339392"/>
            <a:ext cx="7776000" cy="3816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IMG_20161012_142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9" y="485522"/>
            <a:ext cx="8496637" cy="565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975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/>
              <a:t>BIBLIOGRAFIE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17/10/2016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/>
              <a:t>Regulamentul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achizi</a:t>
            </a:r>
            <a:r>
              <a:rPr lang="ro-RO" dirty="0"/>
              <a:t>ţionarea, prioectarea,instalarea, recepţia şi exploatarea aparatelor de evidenţă a consumului de apă.                                  (</a:t>
            </a:r>
            <a:r>
              <a:rPr lang="ro-RO" sz="1600" dirty="0"/>
              <a:t>Anexa nr.1 la H.G. 1228 din 13 11.2007)</a:t>
            </a:r>
          </a:p>
          <a:p>
            <a:r>
              <a:rPr lang="ro-RO" dirty="0"/>
              <a:t>Regulament Igienic aprobat Medic –şef de Stat al R.M. Din 31 10.1995, nr.06.6.3.16.</a:t>
            </a:r>
          </a:p>
          <a:p>
            <a:r>
              <a:rPr lang="en-US" dirty="0" err="1" smtClean="0"/>
              <a:t>Regilamentul</a:t>
            </a:r>
            <a:r>
              <a:rPr lang="en-US" dirty="0" smtClean="0"/>
              <a:t> cu </a:t>
            </a:r>
            <a:r>
              <a:rPr lang="en-US" dirty="0" err="1" smtClean="0"/>
              <a:t>privire</a:t>
            </a:r>
            <a:r>
              <a:rPr lang="en-US" dirty="0" smtClean="0"/>
              <a:t> la </a:t>
            </a:r>
            <a:r>
              <a:rPr lang="en-US" dirty="0" err="1" smtClean="0"/>
              <a:t>serviciul</a:t>
            </a:r>
            <a:r>
              <a:rPr lang="en-US" dirty="0" smtClean="0"/>
              <a:t> public de </a:t>
            </a:r>
            <a:r>
              <a:rPr lang="en-US" dirty="0" err="1" smtClean="0"/>
              <a:t>alimentare</a:t>
            </a:r>
            <a:r>
              <a:rPr lang="en-US" dirty="0" smtClean="0"/>
              <a:t> cu </a:t>
            </a:r>
            <a:r>
              <a:rPr lang="en-US" dirty="0" err="1" smtClean="0"/>
              <a:t>ap</a:t>
            </a:r>
            <a:r>
              <a:rPr lang="ro-RO" dirty="0" smtClean="0"/>
              <a:t>ă şi de canalizare.(Anexa la Hotărîrea Consiliului de Administrare al ANRE nr.271/2015 din 16 decembrie 2015).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724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17/10/2016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1781299"/>
            <a:ext cx="7776000" cy="4482701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o-RO" sz="2800" b="1" dirty="0">
                <a:solidFill>
                  <a:srgbClr val="0070C0"/>
                </a:solidFill>
              </a:rPr>
              <a:t>Veniturile </a:t>
            </a:r>
            <a:r>
              <a:rPr lang="ro-RO" sz="2800" b="1" dirty="0" smtClean="0">
                <a:solidFill>
                  <a:srgbClr val="0070C0"/>
                </a:solidFill>
              </a:rPr>
              <a:t>întreprinderii </a:t>
            </a:r>
            <a:r>
              <a:rPr lang="ro-RO" sz="2800" b="1" dirty="0">
                <a:solidFill>
                  <a:srgbClr val="0070C0"/>
                </a:solidFill>
              </a:rPr>
              <a:t>Dumneavoastră sunt direct legate de practicile de citire, facturare și colectare !</a:t>
            </a:r>
          </a:p>
          <a:p>
            <a:pPr marL="0" indent="0" algn="ctr">
              <a:buNone/>
            </a:pPr>
            <a:endParaRPr lang="ro-RO" sz="2800" b="1" dirty="0"/>
          </a:p>
          <a:p>
            <a:pPr marL="0" indent="0" algn="ctr">
              <a:buNone/>
            </a:pPr>
            <a:r>
              <a:rPr lang="ro-RO" sz="2800" b="1" dirty="0" smtClean="0"/>
              <a:t>MULTUMESC PENTRU ATENȚIE !</a:t>
            </a:r>
          </a:p>
          <a:p>
            <a:pPr marL="0" indent="0" algn="ctr">
              <a:buNone/>
            </a:pP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31207338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17/10/2016</a:t>
            </a:fld>
            <a:endParaRPr lang="de-DE" noProof="0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 calitate de entitate federală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Publicat 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 für</a:t>
            </a:r>
            <a:b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 Zusammenarbeit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Oficii înregistrate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Bonn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Eschborn, German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str. </a:t>
            </a: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Bernardazzi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  + 373 22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00-02-38</a:t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www.giz.de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Autor</a:t>
            </a:r>
            <a:r>
              <a:rPr lang="ro-RO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o-RO" sz="1050" dirty="0"/>
              <a:t>MIHAIL CHIPERI</a:t>
            </a:r>
          </a:p>
          <a:p>
            <a:r>
              <a:rPr lang="ro-RO" sz="1050" dirty="0"/>
              <a:t>Tel: 060102028</a:t>
            </a:r>
          </a:p>
          <a:p>
            <a:r>
              <a:rPr lang="ro-RO" sz="1050" dirty="0"/>
              <a:t>E-mail: mihaichiperi500@gmail.com</a:t>
            </a:r>
            <a:endParaRPr lang="ru-RU" sz="1050" dirty="0"/>
          </a:p>
          <a:p>
            <a:pPr algn="l">
              <a:spcAft>
                <a:spcPts val="300"/>
              </a:spcAft>
              <a:defRPr/>
            </a:pPr>
            <a:endParaRPr lang="en-GB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77" y="4718050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555933" y="3908425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05" y="5981404"/>
            <a:ext cx="187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58952" t="9310" b="18235"/>
          <a:stretch/>
        </p:blipFill>
        <p:spPr>
          <a:xfrm>
            <a:off x="5645778" y="4368969"/>
            <a:ext cx="1569656" cy="645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178" y="5306076"/>
            <a:ext cx="1252884" cy="91021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34" y="4156749"/>
            <a:ext cx="847626" cy="8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" y="5215306"/>
            <a:ext cx="19843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tela\Desktop\Logou nou UTM\Logo_inscript_horizontal (1)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91" y="5167947"/>
            <a:ext cx="2635885" cy="655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62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17/10/2016</a:t>
            </a:fld>
            <a:endParaRPr lang="de-DE" noProof="0" dirty="0"/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opa Log MS cmyk R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51" y="2793129"/>
            <a:ext cx="2827336" cy="1144690"/>
          </a:xfrm>
          <a:prstGeom prst="rect">
            <a:avLst/>
          </a:prstGeom>
          <a:noFill/>
        </p:spPr>
      </p:pic>
      <p:sp>
        <p:nvSpPr>
          <p:cNvPr id="19" name="Textfeld 5"/>
          <p:cNvSpPr txBox="1"/>
          <p:nvPr/>
        </p:nvSpPr>
        <p:spPr>
          <a:xfrm>
            <a:off x="5395399" y="2428037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lang="en-US" sz="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numele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399" y="2793129"/>
            <a:ext cx="34004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813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/>
              <a:t>Controlul Branșamentelor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sz="1400" dirty="0"/>
              <a:t>-Baza de date cu informații despre utilizatorii conectați la rețelele de apa și canalizre trebue să conțină următoarele informații</a:t>
            </a:r>
            <a:r>
              <a:rPr lang="en-US" sz="1400" dirty="0"/>
              <a:t>:</a:t>
            </a:r>
          </a:p>
          <a:p>
            <a:r>
              <a:rPr lang="en-US" sz="1400" dirty="0"/>
              <a:t>   </a:t>
            </a:r>
            <a:r>
              <a:rPr lang="ro-RO" sz="1400" dirty="0"/>
              <a:t>-Numele adresa și categoria utilizatorului(întreprindere,industrie).</a:t>
            </a:r>
          </a:p>
          <a:p>
            <a:r>
              <a:rPr lang="ro-RO" sz="1400" dirty="0"/>
              <a:t>   -Amplasamentul și punctul de conectare.</a:t>
            </a:r>
          </a:p>
          <a:p>
            <a:r>
              <a:rPr lang="ro-RO" sz="1400" dirty="0"/>
              <a:t>   -Parametrii conectării,lungimea,diametrul și amplasarea branșamentului.</a:t>
            </a:r>
          </a:p>
          <a:p>
            <a:r>
              <a:rPr lang="ro-RO" sz="1400" dirty="0"/>
              <a:t>   -Existența contorului,locul amplasării ,alte date ce se referă la contor.</a:t>
            </a:r>
          </a:p>
          <a:p>
            <a:r>
              <a:rPr lang="ro-RO" sz="1400" dirty="0"/>
              <a:t>   -Anul conectării,numărul de scurgeri,numărul de reparații.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sz="1200" dirty="0"/>
              <a:t>-Lucrările ce țin de branșare</a:t>
            </a:r>
            <a:r>
              <a:rPr lang="en-US" sz="1200" dirty="0"/>
              <a:t>/</a:t>
            </a:r>
            <a:r>
              <a:rPr lang="en-US" sz="1200" dirty="0" err="1"/>
              <a:t>racordare</a:t>
            </a:r>
            <a:r>
              <a:rPr lang="en-US" sz="1200" dirty="0"/>
              <a:t>,</a:t>
            </a:r>
            <a:r>
              <a:rPr lang="ro-RO" sz="1200" dirty="0"/>
              <a:t> se execută de către operator în baza unui proiect și se recepționează conform Legii nr.721-X</a:t>
            </a:r>
            <a:r>
              <a:rPr lang="en-US" sz="1200" dirty="0"/>
              <a:t>III </a:t>
            </a:r>
            <a:r>
              <a:rPr lang="ro-RO" sz="1200" dirty="0"/>
              <a:t>din 02.02.1996 și a H.G nr.285 din 23 mai 1996.</a:t>
            </a:r>
          </a:p>
          <a:p>
            <a:r>
              <a:rPr lang="ro-RO" sz="1200" dirty="0"/>
              <a:t>    -Înainte de a executa lucrările de branșare</a:t>
            </a:r>
            <a:r>
              <a:rPr lang="en-US" sz="1200" dirty="0"/>
              <a:t>/</a:t>
            </a:r>
            <a:r>
              <a:rPr lang="en-US" sz="1200" dirty="0" err="1"/>
              <a:t>racordare</a:t>
            </a:r>
            <a:r>
              <a:rPr lang="en-US" sz="1200" dirty="0"/>
              <a:t>,</a:t>
            </a:r>
            <a:r>
              <a:rPr lang="ro-RO" sz="1200" dirty="0"/>
              <a:t> operatorul trebue  să verifice </a:t>
            </a:r>
            <a:r>
              <a:rPr lang="en-US" sz="1200" dirty="0" err="1"/>
              <a:t>dac</a:t>
            </a:r>
            <a:r>
              <a:rPr lang="ro-RO" sz="1200" dirty="0"/>
              <a:t>ă au fost indeplinite toate condițiile care au fost indicate în avizul de branșare/racordare,iar executarea lucrărilor de montare a rețelelor interioare de apă și canalizare au fost recepționate în conformitate cu procesul-verbal de recepție a lucrărilor.</a:t>
            </a:r>
          </a:p>
          <a:p>
            <a:r>
              <a:rPr lang="ro-RO" sz="1200" dirty="0"/>
              <a:t>-Operatorul are obligația să execute lucrările de branșare/racordare atît la rețelele de apă cît și a celor de canalizare în ter. de 30 zile pentru populație și 45 zile pentru agenți economici.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486718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483200"/>
            <a:ext cx="7794981" cy="58310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br</a:t>
            </a:r>
            <a:r>
              <a:rPr lang="ro-RO" dirty="0"/>
              <a:t>așamentelor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sz="1400" dirty="0"/>
              <a:t>-   În cazul cînd ,lucrările de construcție a branșamentelor au fost executate de către alte persoane,solicitantul va fi obligat să prezinte următoarele documente</a:t>
            </a:r>
            <a:r>
              <a:rPr lang="en-US" sz="1400" dirty="0"/>
              <a:t>:</a:t>
            </a:r>
            <a:endParaRPr lang="ro-RO" sz="1400" dirty="0"/>
          </a:p>
          <a:p>
            <a:r>
              <a:rPr lang="ro-RO" sz="1400" dirty="0"/>
              <a:t> </a:t>
            </a:r>
            <a:r>
              <a:rPr lang="en-US" sz="1400" dirty="0"/>
              <a:t> </a:t>
            </a:r>
            <a:r>
              <a:rPr lang="ro-RO" sz="1400" dirty="0"/>
              <a:t> Cerere pentru executarea lucrărilor de racordare</a:t>
            </a:r>
            <a:r>
              <a:rPr lang="en-US" sz="1400" dirty="0"/>
              <a:t>;</a:t>
            </a:r>
            <a:endParaRPr lang="ro-RO" sz="1400" dirty="0"/>
          </a:p>
          <a:p>
            <a:r>
              <a:rPr lang="ro-RO" sz="1400" dirty="0"/>
              <a:t> </a:t>
            </a:r>
            <a:r>
              <a:rPr lang="en-US" sz="1400" dirty="0"/>
              <a:t>  </a:t>
            </a:r>
            <a:r>
              <a:rPr lang="ro-RO" sz="1400" dirty="0"/>
              <a:t>Procesul- verbal de recepție  a tuturor instalațiilor de apă și de canalizare, inclusiv </a:t>
            </a:r>
            <a:r>
              <a:rPr lang="ro-RO" sz="1400" dirty="0" smtClean="0"/>
              <a:t>și</a:t>
            </a:r>
            <a:r>
              <a:rPr lang="en-US" sz="1400" dirty="0" smtClean="0"/>
              <a:t>  a</a:t>
            </a:r>
            <a:r>
              <a:rPr lang="ro-RO" sz="1400" dirty="0" smtClean="0"/>
              <a:t> </a:t>
            </a:r>
            <a:r>
              <a:rPr lang="en-US" sz="1400" dirty="0" smtClean="0"/>
              <a:t>     </a:t>
            </a:r>
            <a:r>
              <a:rPr lang="ro-RO" sz="1400" dirty="0" smtClean="0"/>
              <a:t>branșamentelor</a:t>
            </a:r>
            <a:r>
              <a:rPr lang="en-US" sz="1400" dirty="0"/>
              <a:t>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Certificatele</a:t>
            </a:r>
            <a:r>
              <a:rPr lang="en-US" sz="1400" dirty="0"/>
              <a:t> </a:t>
            </a:r>
            <a:r>
              <a:rPr lang="en-US" sz="1400" dirty="0" err="1"/>
              <a:t>ce</a:t>
            </a:r>
            <a:r>
              <a:rPr lang="en-US" sz="1400" dirty="0"/>
              <a:t>  </a:t>
            </a:r>
            <a:r>
              <a:rPr lang="ro-RO" sz="1400" dirty="0"/>
              <a:t>țin de</a:t>
            </a:r>
            <a:r>
              <a:rPr lang="en-US" sz="1400" dirty="0"/>
              <a:t> </a:t>
            </a:r>
            <a:r>
              <a:rPr lang="en-US" sz="1400" dirty="0" err="1"/>
              <a:t>calitatea</a:t>
            </a:r>
            <a:r>
              <a:rPr lang="ro-RO" sz="1400" dirty="0"/>
              <a:t> materialelor folosite,certifiate igience,altele.</a:t>
            </a:r>
          </a:p>
          <a:p>
            <a:r>
              <a:rPr lang="ro-RO" sz="1400" dirty="0"/>
              <a:t>  -Pînă la executarea lucrărilor de racordare a branșamentului,operatorul va controla inexistența conectărilor ilicite.</a:t>
            </a:r>
            <a:endParaRPr lang="ru-RU" sz="1400" dirty="0"/>
          </a:p>
        </p:txBody>
      </p:sp>
      <p:pic>
        <p:nvPicPr>
          <p:cNvPr id="7" name="Объект 10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01" y="2467032"/>
            <a:ext cx="3778135" cy="377813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62237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000" dirty="0" err="1"/>
              <a:t>Aviz</a:t>
            </a:r>
            <a:r>
              <a:rPr lang="en-US" sz="2000" dirty="0"/>
              <a:t> de bran</a:t>
            </a:r>
            <a:r>
              <a:rPr lang="ro-RO" sz="2000" dirty="0"/>
              <a:t>şare (apartament)       </a:t>
            </a:r>
            <a:r>
              <a:rPr lang="ro-RO" sz="2000" dirty="0" smtClean="0"/>
              <a:t>  </a:t>
            </a:r>
            <a:r>
              <a:rPr lang="ro-RO" sz="2000" dirty="0"/>
              <a:t>Aviz de branşare (case la sol)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91" y="2448329"/>
            <a:ext cx="2697480" cy="3815542"/>
          </a:xfrm>
          <a:ln>
            <a:solidFill>
              <a:schemeClr val="accent1"/>
            </a:solidFill>
          </a:ln>
        </p:spPr>
      </p:pic>
      <p:pic>
        <p:nvPicPr>
          <p:cNvPr id="8" name="Объект 8"/>
          <p:cNvPicPr>
            <a:picLocks noGrp="1" noChangeAspect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9" y="2448329"/>
            <a:ext cx="2697480" cy="381554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1777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54548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DE" dirty="0" smtClean="0"/>
              <a:t>Citirea </a:t>
            </a:r>
            <a:r>
              <a:rPr lang="ro-RO" dirty="0" err="1" smtClean="0"/>
              <a:t>indicaţiilor</a:t>
            </a:r>
            <a:r>
              <a:rPr lang="ro-RO" dirty="0" smtClean="0"/>
              <a:t> contoarelor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sz="1200" dirty="0"/>
              <a:t>-</a:t>
            </a:r>
            <a:r>
              <a:rPr lang="de-DE" sz="1200" dirty="0" err="1"/>
              <a:t>Contoarele</a:t>
            </a:r>
            <a:r>
              <a:rPr lang="de-DE" sz="1200" dirty="0"/>
              <a:t> </a:t>
            </a:r>
            <a:r>
              <a:rPr lang="de-DE" sz="1200" dirty="0" err="1"/>
              <a:t>instalate</a:t>
            </a:r>
            <a:r>
              <a:rPr lang="de-DE" sz="1200" dirty="0"/>
              <a:t> </a:t>
            </a:r>
            <a:r>
              <a:rPr lang="ro-RO" sz="1200" dirty="0"/>
              <a:t> </a:t>
            </a:r>
            <a:r>
              <a:rPr lang="de-DE" sz="1200" dirty="0"/>
              <a:t>l</a:t>
            </a:r>
            <a:r>
              <a:rPr lang="ro-RO" sz="1200" dirty="0"/>
              <a:t>a </a:t>
            </a:r>
            <a:r>
              <a:rPr lang="de-DE" sz="1200" dirty="0" err="1"/>
              <a:t>clien</a:t>
            </a:r>
            <a:r>
              <a:rPr lang="ro-RO" sz="1200" dirty="0"/>
              <a:t>ți necisită să fie citite în baza Regulamentelor  și a actelor normative elaborate de către operator</a:t>
            </a:r>
          </a:p>
          <a:p>
            <a:r>
              <a:rPr lang="ro-RO" sz="1200" dirty="0"/>
              <a:t>-Citirea datelor de pe contoare se face în fiecare sfîrșit de lună.</a:t>
            </a:r>
          </a:p>
          <a:p>
            <a:r>
              <a:rPr lang="ro-RO" sz="1200" dirty="0"/>
              <a:t>-Indicațiile de pe contoare înainte de a le înregistra,necisită să fie verificate de către persoanele responsabile din Biroul de Facturare.</a:t>
            </a:r>
          </a:p>
          <a:p>
            <a:r>
              <a:rPr lang="ro-RO" sz="1200" dirty="0"/>
              <a:t>-Cazuri cînd sunt utilizate date estimative,această medodă nu este una din cea mai reușită.</a:t>
            </a:r>
          </a:p>
          <a:p>
            <a:r>
              <a:rPr lang="ro-RO" sz="1200" dirty="0"/>
              <a:t>-Prezentarea datelor eronate, va influența negativ asupra sistemului de facturare.</a:t>
            </a:r>
          </a:p>
          <a:p>
            <a:r>
              <a:rPr lang="ro-RO" sz="1200" dirty="0"/>
              <a:t>-Reducera datelor eronate de pe contoare de apă, va avea un rol important în sistemul de facturare.</a:t>
            </a:r>
            <a:endParaRPr lang="ru-RU" sz="1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2466181"/>
            <a:ext cx="3779838" cy="3779838"/>
          </a:xfrm>
          <a:ln>
            <a:solidFill>
              <a:schemeClr val="accent1"/>
            </a:solidFill>
          </a:ln>
        </p:spPr>
      </p:pic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576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17/10/2016</a:t>
            </a:fld>
            <a:endParaRPr lang="de-DE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2873828"/>
            <a:ext cx="3531740" cy="3390171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o-RO" sz="1400" dirty="0" smtClean="0"/>
              <a:t>Acsesul la contor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 smtClean="0"/>
              <a:t>Conectări clandestine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 smtClean="0"/>
              <a:t>Calitatea de citire a datelor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 smtClean="0"/>
              <a:t>Clasa joasă de precizie a contoarelor</a:t>
            </a:r>
            <a:r>
              <a:rPr lang="en-US" sz="1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 smtClean="0"/>
              <a:t>Vîrsta contoarelor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sz="1400" dirty="0" smtClean="0"/>
              <a:t>Depuneri</a:t>
            </a:r>
            <a:endParaRPr lang="ro-RO" dirty="0" smtClean="0"/>
          </a:p>
          <a:p>
            <a:r>
              <a:rPr lang="ro-RO" dirty="0" smtClean="0"/>
              <a:t>												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80754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 smtClean="0"/>
              <a:t>Problemele cu care se confruntă operatorul la citirea datelor de pe contoare.</a:t>
            </a:r>
            <a:endParaRPr lang="de-DE" dirty="0"/>
          </a:p>
        </p:txBody>
      </p:sp>
      <p:pic>
        <p:nvPicPr>
          <p:cNvPr id="10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4429497" y="2873829"/>
            <a:ext cx="3883232" cy="3408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algn="ctr"/>
            <a:r>
              <a:rPr lang="en-US" sz="1400" i="1" dirty="0" smtClean="0"/>
              <a:t>M</a:t>
            </a:r>
            <a:r>
              <a:rPr lang="ro-RO" sz="1400" i="1" dirty="0" smtClean="0"/>
              <a:t>Ă</a:t>
            </a:r>
            <a:r>
              <a:rPr lang="en-US" sz="1400" i="1" dirty="0" smtClean="0"/>
              <a:t>SURI - SOLU</a:t>
            </a:r>
            <a:r>
              <a:rPr lang="ro-RO" sz="1400" i="1" dirty="0" smtClean="0"/>
              <a:t>ŢII</a:t>
            </a:r>
            <a:endParaRPr lang="en-US" sz="14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1400" b="0" dirty="0" smtClean="0"/>
              <a:t>Citirea </a:t>
            </a:r>
            <a:r>
              <a:rPr lang="ro-RO" sz="1400" b="0" dirty="0"/>
              <a:t>datelor din timp în baza unui grafic zilnic.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1400" b="0" dirty="0"/>
              <a:t>Controlul permanent a branșamentuli.</a:t>
            </a:r>
            <a:endParaRPr lang="ro-RO" sz="1400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sz="1400" b="0" dirty="0"/>
              <a:t>Stabelirea consumului estimativ. </a:t>
            </a:r>
            <a:r>
              <a:rPr lang="ro-RO" sz="1400" b="0" dirty="0" smtClean="0"/>
              <a:t>	</a:t>
            </a:r>
            <a:endParaRPr lang="en-US" sz="1400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o-RO" sz="1400" b="0" dirty="0" smtClean="0"/>
              <a:t>Înlocuirea contoarelor.</a:t>
            </a:r>
            <a:endParaRPr lang="en-US" sz="14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1400" b="0" dirty="0" smtClean="0"/>
              <a:t>Reparații,înlocuire.					</a:t>
            </a:r>
            <a:r>
              <a:rPr lang="ro-RO" dirty="0" smtClean="0"/>
              <a:t>					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5579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54548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/>
              <a:t>PERIODICITATEA ȘI TERMENII DE CITIRE.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o-RO" dirty="0"/>
              <a:t>-   Conform Regulamentului cu privire la seviciul public de alimentare cu apă și de canalizare(Anexă la Hotărîrea Consiliului de Administrare al ANRE,nr.271/2015 din 16 decembrie 2015) ,sec.5,lit g,factura pentru consumul de apă și de canalizare, se prezintă consumătorului lunar.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ro-RO" dirty="0" smtClean="0"/>
              <a:t>Se propune ca datele de pe contoare  să fie înregistrate cu folosirea unor dispozitive portabile, cu citire la distanţă, care va aduce la minimum erorile de colectare a datelor în sistemul de facturare. </a:t>
            </a:r>
            <a:endParaRPr lang="ru-RU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426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54548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o-RO" dirty="0" smtClean="0"/>
              <a:t>Citirea datelor de pe contor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17/10/2016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 - Citirea datelor de pe contor de către cititor, pot fi la un nivel mai bun și mai puțin bun;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Datele prezentate eronate și introduse în baza de date generează pierderi de apă fictive. </a:t>
            </a:r>
            <a:endParaRPr lang="ru-RU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Exemplu: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i="1" dirty="0" smtClean="0"/>
              <a:t>Necitirea;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i="1" dirty="0" smtClean="0"/>
              <a:t>Date citite incorecte;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i="1" dirty="0" smtClean="0"/>
              <a:t>Înțelegere între cititor și consumator;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i="1" dirty="0" smtClean="0"/>
              <a:t>Trecerea cu vederea asupra faptului că contoru staționează sau este defectat;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638435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4619</TotalTime>
  <Words>1880</Words>
  <Application>Microsoft Office PowerPoint</Application>
  <PresentationFormat>On-screen Show (4:3)</PresentationFormat>
  <Paragraphs>248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Narrow</vt:lpstr>
      <vt:lpstr>Cambria Math</vt:lpstr>
      <vt:lpstr>GIZ_Banner_Kopfzeile-Ausland (3)</vt:lpstr>
      <vt:lpstr>Curs de instruire pentru angajaţii serviciilor abonaţi a operatorilor „Apă-Canal”  Modulul 2: Aspecte tehnice în funcţionarea direcţiilor Relaţii cu clienţii pentru  Operatorii „Apă – Canal”  Sesiunea 3: Citirea indicaţiilor contoarelor </vt:lpstr>
      <vt:lpstr>Controlul Branșamentelor</vt:lpstr>
      <vt:lpstr>Controlul Branșamentelor</vt:lpstr>
      <vt:lpstr>Controlul brașamentelor</vt:lpstr>
      <vt:lpstr>Aviz de branşare (apartament)         Aviz de branşare (case la sol)</vt:lpstr>
      <vt:lpstr>Citirea indicaţiilor contoarelor</vt:lpstr>
      <vt:lpstr>Problemele cu care se confruntă operatorul la citirea datelor de pe contoare.</vt:lpstr>
      <vt:lpstr>PERIODICITATEA ȘI TERMENII DE CITIRE.</vt:lpstr>
      <vt:lpstr>Citirea datelor de pe contor</vt:lpstr>
      <vt:lpstr>Citirea datelor de pe contor</vt:lpstr>
      <vt:lpstr>Calculul volumuli de apă consumat și a consumului de apă a persoanelor cu branșare ilicită.</vt:lpstr>
      <vt:lpstr>Calculul volumuli de apă consumat și a consumului de apă a persoanelor cu branșare ilicită. </vt:lpstr>
      <vt:lpstr>Diferernța dintre contoarele instalate la blocuri și cele din apartament</vt:lpstr>
      <vt:lpstr>Consum neautorizat</vt:lpstr>
      <vt:lpstr>Calculul volumuli de apă la persoanele cu branșare          ilicită </vt:lpstr>
      <vt:lpstr>Lucrul în echipă </vt:lpstr>
      <vt:lpstr>Modalităţile de sporire a ratelor de colectare </vt:lpstr>
      <vt:lpstr>Lucru în echipă, răspunsuri la întrebări.Practicele de colectare şi facturare  </vt:lpstr>
      <vt:lpstr>Distribuirea facturilor </vt:lpstr>
      <vt:lpstr>Bilanțul apei. Estimarea cererei de apă.</vt:lpstr>
      <vt:lpstr>STRUCTURA ȘI URMĂRIREA COSTURILOR</vt:lpstr>
      <vt:lpstr>PowerPoint Presentation</vt:lpstr>
      <vt:lpstr>BIBLIOGRAFIE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Nata</cp:lastModifiedBy>
  <cp:revision>157</cp:revision>
  <cp:lastPrinted>2016-10-07T08:42:53Z</cp:lastPrinted>
  <dcterms:created xsi:type="dcterms:W3CDTF">2013-09-05T11:54:56Z</dcterms:created>
  <dcterms:modified xsi:type="dcterms:W3CDTF">2016-10-17T04:39:14Z</dcterms:modified>
</cp:coreProperties>
</file>