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1"/>
  </p:notesMasterIdLst>
  <p:handoutMasterIdLst>
    <p:handoutMasterId r:id="rId32"/>
  </p:handoutMasterIdLst>
  <p:sldIdLst>
    <p:sldId id="276" r:id="rId2"/>
    <p:sldId id="318" r:id="rId3"/>
    <p:sldId id="280" r:id="rId4"/>
    <p:sldId id="283" r:id="rId5"/>
    <p:sldId id="284" r:id="rId6"/>
    <p:sldId id="312" r:id="rId7"/>
    <p:sldId id="313" r:id="rId8"/>
    <p:sldId id="291" r:id="rId9"/>
    <p:sldId id="292" r:id="rId10"/>
    <p:sldId id="314" r:id="rId11"/>
    <p:sldId id="294" r:id="rId12"/>
    <p:sldId id="295" r:id="rId13"/>
    <p:sldId id="296" r:id="rId14"/>
    <p:sldId id="297" r:id="rId15"/>
    <p:sldId id="298" r:id="rId16"/>
    <p:sldId id="299" r:id="rId17"/>
    <p:sldId id="303" r:id="rId18"/>
    <p:sldId id="315" r:id="rId19"/>
    <p:sldId id="316" r:id="rId20"/>
    <p:sldId id="317" r:id="rId21"/>
    <p:sldId id="304" r:id="rId22"/>
    <p:sldId id="305" r:id="rId23"/>
    <p:sldId id="306" r:id="rId24"/>
    <p:sldId id="309" r:id="rId25"/>
    <p:sldId id="310" r:id="rId26"/>
    <p:sldId id="308" r:id="rId27"/>
    <p:sldId id="311" r:id="rId28"/>
    <p:sldId id="278" r:id="rId29"/>
    <p:sldId id="279" r:id="rId30"/>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5730" autoAdjust="0"/>
  </p:normalViewPr>
  <p:slideViewPr>
    <p:cSldViewPr snapToGrid="0">
      <p:cViewPr varScale="1">
        <p:scale>
          <a:sx n="108" d="100"/>
          <a:sy n="108" d="100"/>
        </p:scale>
        <p:origin x="834" y="96"/>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22</a:t>
            </a:fld>
            <a:endParaRPr lang="de-DE" dirty="0"/>
          </a:p>
        </p:txBody>
      </p:sp>
    </p:spTree>
    <p:extLst>
      <p:ext uri="{BB962C8B-B14F-4D97-AF65-F5344CB8AC3E}">
        <p14:creationId xmlns:p14="http://schemas.microsoft.com/office/powerpoint/2010/main" val="2923223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18/10/2016</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18/10/2016</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18/10/2016</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2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serviciilocale.md/" TargetMode="External"/><Relationship Id="rId7" Type="http://schemas.openxmlformats.org/officeDocument/2006/relationships/image" Target="../media/image10.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3.jpeg"/><Relationship Id="rId9" Type="http://schemas.openxmlformats.org/officeDocument/2006/relationships/image" Target="../media/image12.jpeg"/></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710383" y="1555646"/>
            <a:ext cx="7776000" cy="2137465"/>
          </a:xfrm>
        </p:spPr>
        <p:txBody>
          <a:bodyPr/>
          <a:lstStyle/>
          <a:p>
            <a:pPr algn="ctr"/>
            <a:r>
              <a:rPr lang="en-US" b="1" dirty="0">
                <a:solidFill>
                  <a:srgbClr val="002060"/>
                </a:solidFill>
              </a:rPr>
              <a:t>C</a:t>
            </a:r>
            <a:r>
              <a:rPr lang="ro-RO" b="1" dirty="0">
                <a:solidFill>
                  <a:srgbClr val="002060"/>
                </a:solidFill>
              </a:rPr>
              <a:t>urs de instruire pentru angajaţii serviciilor abonaţi a operatorilor „Apă-Canal”</a:t>
            </a:r>
            <a:r>
              <a:rPr lang="en-US" dirty="0">
                <a:solidFill>
                  <a:srgbClr val="002060"/>
                </a:solidFill>
              </a:rPr>
              <a:t/>
            </a:r>
            <a:br>
              <a:rPr lang="en-US" dirty="0">
                <a:solidFill>
                  <a:srgbClr val="002060"/>
                </a:solidFill>
              </a:rPr>
            </a:br>
            <a:r>
              <a:rPr lang="en-US" b="1" dirty="0">
                <a:solidFill>
                  <a:srgbClr val="002060"/>
                </a:solidFill>
              </a:rPr>
              <a:t/>
            </a:r>
            <a:br>
              <a:rPr lang="en-US" b="1" dirty="0">
                <a:solidFill>
                  <a:srgbClr val="002060"/>
                </a:solidFill>
              </a:rPr>
            </a:br>
            <a:r>
              <a:rPr lang="ro-RO" b="1" dirty="0">
                <a:solidFill>
                  <a:srgbClr val="002060"/>
                </a:solidFill>
              </a:rPr>
              <a:t>Modulul 3: Contractarea privind furnizarea/prestarea serviciului public de alimentare cu apă şi canalizare</a:t>
            </a:r>
            <a:r>
              <a:rPr lang="ro-RO" b="1" dirty="0"/>
              <a:t/>
            </a:r>
            <a:br>
              <a:rPr lang="ro-RO" b="1" dirty="0"/>
            </a:br>
            <a:r>
              <a:rPr lang="ro-RO" b="1" dirty="0">
                <a:solidFill>
                  <a:schemeClr val="tx1"/>
                </a:solidFill>
              </a:rPr>
              <a:t/>
            </a:r>
            <a:br>
              <a:rPr lang="ro-RO" b="1" dirty="0">
                <a:solidFill>
                  <a:schemeClr val="tx1"/>
                </a:solidFill>
              </a:rPr>
            </a:br>
            <a:r>
              <a:rPr lang="ro-RO" b="1" dirty="0" smtClean="0">
                <a:solidFill>
                  <a:schemeClr val="tx1"/>
                </a:solidFill>
              </a:rPr>
              <a:t>Sesiunea </a:t>
            </a:r>
            <a:r>
              <a:rPr lang="en-US" b="1" dirty="0" smtClean="0">
                <a:solidFill>
                  <a:schemeClr val="tx1"/>
                </a:solidFill>
              </a:rPr>
              <a:t>2</a:t>
            </a:r>
            <a:r>
              <a:rPr lang="ro-RO" b="1" dirty="0" smtClean="0">
                <a:solidFill>
                  <a:schemeClr val="tx1"/>
                </a:solidFill>
              </a:rPr>
              <a:t> – </a:t>
            </a:r>
            <a:r>
              <a:rPr lang="en-US" dirty="0" err="1" smtClean="0">
                <a:solidFill>
                  <a:schemeClr val="tx1"/>
                </a:solidFill>
              </a:rPr>
              <a:t>Contractarea</a:t>
            </a:r>
            <a:r>
              <a:rPr lang="en-US" dirty="0" smtClean="0">
                <a:solidFill>
                  <a:schemeClr val="tx1"/>
                </a:solidFill>
              </a:rPr>
              <a:t> </a:t>
            </a:r>
            <a:r>
              <a:rPr lang="ro-RO" dirty="0" smtClean="0">
                <a:solidFill>
                  <a:schemeClr val="tx1"/>
                </a:solidFill>
              </a:rPr>
              <a:t>şi Litigiile.</a:t>
            </a:r>
            <a:br>
              <a:rPr lang="ro-RO" dirty="0" smtClean="0">
                <a:solidFill>
                  <a:schemeClr val="tx1"/>
                </a:solidFill>
              </a:rPr>
            </a:br>
            <a:r>
              <a:rPr lang="ro-RO" dirty="0" smtClean="0">
                <a:solidFill>
                  <a:schemeClr val="tx1"/>
                </a:solidFill>
              </a:rPr>
              <a:t/>
            </a:r>
            <a:br>
              <a:rPr lang="ro-RO" dirty="0" smtClean="0">
                <a:solidFill>
                  <a:schemeClr val="tx1"/>
                </a:solidFill>
              </a:rPr>
            </a:br>
            <a:r>
              <a:rPr lang="ro-RO" dirty="0">
                <a:solidFill>
                  <a:schemeClr val="tx1"/>
                </a:solidFill>
              </a:rPr>
              <a:t/>
            </a:r>
            <a:br>
              <a:rPr lang="ro-RO" dirty="0">
                <a:solidFill>
                  <a:schemeClr val="tx1"/>
                </a:solidFill>
              </a:rPr>
            </a:br>
            <a:r>
              <a:rPr lang="ro-RO" dirty="0" smtClean="0">
                <a:solidFill>
                  <a:schemeClr val="tx1"/>
                </a:solidFill>
              </a:rPr>
              <a:t>                                                          </a:t>
            </a:r>
            <a:r>
              <a:rPr lang="ro-RO" sz="2000" dirty="0" smtClean="0">
                <a:solidFill>
                  <a:schemeClr val="tx1"/>
                </a:solidFill>
              </a:rPr>
              <a:t>Parascovia Frumusachi</a:t>
            </a:r>
            <a:br>
              <a:rPr lang="ro-RO" sz="2000" dirty="0" smtClean="0">
                <a:solidFill>
                  <a:schemeClr val="tx1"/>
                </a:solidFill>
              </a:rPr>
            </a:br>
            <a:r>
              <a:rPr lang="ro-RO" sz="2000" dirty="0" smtClean="0">
                <a:solidFill>
                  <a:schemeClr val="tx1"/>
                </a:solidFill>
              </a:rPr>
              <a:t>                                                            </a:t>
            </a:r>
            <a:r>
              <a:rPr lang="ro-RO" sz="1800" dirty="0" smtClean="0">
                <a:solidFill>
                  <a:schemeClr val="tx1"/>
                </a:solidFill>
              </a:rPr>
              <a:t>27 Octombrie 2016</a:t>
            </a:r>
            <a:br>
              <a:rPr lang="ro-RO" sz="1800" dirty="0" smtClean="0">
                <a:solidFill>
                  <a:schemeClr val="tx1"/>
                </a:solidFill>
              </a:rPr>
            </a:br>
            <a:r>
              <a:rPr lang="ro-RO" sz="1800" dirty="0" smtClean="0">
                <a:solidFill>
                  <a:schemeClr val="tx1"/>
                </a:solidFill>
              </a:rPr>
              <a:t>                                                 Chişinău</a:t>
            </a:r>
            <a:endParaRPr lang="de-DE" sz="1800" b="1" dirty="0">
              <a:solidFill>
                <a:schemeClr val="tx1"/>
              </a:solidFill>
            </a:endParaRPr>
          </a:p>
        </p:txBody>
      </p:sp>
      <p:sp>
        <p:nvSpPr>
          <p:cNvPr id="3" name="Fußzeilenplatzhalter 2"/>
          <p:cNvSpPr>
            <a:spLocks noGrp="1"/>
          </p:cNvSpPr>
          <p:nvPr>
            <p:ph type="ftr" sz="quarter" idx="10"/>
          </p:nvPr>
        </p:nvSpPr>
        <p:spPr/>
        <p:txBody>
          <a:bodyPr/>
          <a:lstStyle/>
          <a:p>
            <a:r>
              <a:rPr lang="en-BZ" dirty="0" smtClean="0"/>
              <a:t>XXX</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18/10/2016</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a:xfrm>
            <a:off x="451988" y="641444"/>
            <a:ext cx="7776000" cy="3816000"/>
          </a:xfrm>
        </p:spPr>
        <p:txBody>
          <a:bodyPr/>
          <a:lstStyle/>
          <a:p>
            <a:pPr marL="285750" indent="-285750">
              <a:buFont typeface="Arial" panose="020B0604020202020204" pitchFamily="34" charset="0"/>
              <a:buChar char="•"/>
            </a:pPr>
            <a:r>
              <a:rPr lang="ro-RO" dirty="0">
                <a:solidFill>
                  <a:schemeClr val="tx1"/>
                </a:solidFill>
              </a:rPr>
              <a:t>Deconectarea instalaţiilor interne de apă şi de canalizare ale Consumatorului se efectuează numai după avizarea consumatorului, prin aviz de deconectare, care se expediază sau se înmânează consumatorului cu cel puţin 5 zile calendaristice înainte de data preconizată pentru deconectare</a:t>
            </a:r>
            <a:r>
              <a:rPr lang="ro-RO" dirty="0" smtClean="0">
                <a:solidFill>
                  <a:schemeClr val="tx1"/>
                </a:solidFill>
              </a:rPr>
              <a:t>.</a:t>
            </a:r>
            <a:endParaRPr lang="ro-RO" dirty="0">
              <a:solidFill>
                <a:schemeClr val="tx1"/>
              </a:solidFill>
            </a:endParaRPr>
          </a:p>
          <a:p>
            <a:pPr marL="285750" indent="-285750">
              <a:buFont typeface="Arial" panose="020B0604020202020204" pitchFamily="34" charset="0"/>
              <a:buChar char="•"/>
            </a:pPr>
            <a:r>
              <a:rPr lang="ro-RO" dirty="0">
                <a:solidFill>
                  <a:schemeClr val="tx1"/>
                </a:solidFill>
              </a:rPr>
              <a:t>R</a:t>
            </a:r>
            <a:r>
              <a:rPr lang="en-US" dirty="0" err="1">
                <a:solidFill>
                  <a:schemeClr val="tx1"/>
                </a:solidFill>
              </a:rPr>
              <a:t>econectarea</a:t>
            </a:r>
            <a:r>
              <a:rPr lang="en-US" dirty="0">
                <a:solidFill>
                  <a:schemeClr val="tx1"/>
                </a:solidFill>
              </a:rPr>
              <a:t> </a:t>
            </a:r>
            <a:r>
              <a:rPr lang="en-US" dirty="0" err="1">
                <a:solidFill>
                  <a:schemeClr val="tx1"/>
                </a:solidFill>
              </a:rPr>
              <a:t>instalaţiilor</a:t>
            </a:r>
            <a:r>
              <a:rPr lang="en-US" dirty="0">
                <a:solidFill>
                  <a:schemeClr val="tx1"/>
                </a:solidFill>
              </a:rPr>
              <a:t> interne de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t>
            </a:r>
            <a:r>
              <a:rPr lang="ro-RO" dirty="0">
                <a:solidFill>
                  <a:schemeClr val="tx1"/>
                </a:solidFill>
              </a:rPr>
              <a:t>a consumatorului</a:t>
            </a:r>
            <a:r>
              <a:rPr lang="en-US" dirty="0">
                <a:solidFill>
                  <a:schemeClr val="tx1"/>
                </a:solidFill>
              </a:rPr>
              <a:t> la </a:t>
            </a:r>
            <a:r>
              <a:rPr lang="en-US" dirty="0" err="1">
                <a:solidFill>
                  <a:schemeClr val="tx1"/>
                </a:solidFill>
              </a:rPr>
              <a:t>sistemul</a:t>
            </a:r>
            <a:r>
              <a:rPr lang="en-US" dirty="0">
                <a:solidFill>
                  <a:schemeClr val="tx1"/>
                </a:solidFill>
              </a:rPr>
              <a:t> public de </a:t>
            </a:r>
            <a:r>
              <a:rPr lang="en-US" dirty="0" err="1">
                <a:solidFill>
                  <a:schemeClr val="tx1"/>
                </a:solidFill>
              </a:rPr>
              <a:t>alimentare</a:t>
            </a:r>
            <a:r>
              <a:rPr lang="en-US" dirty="0">
                <a:solidFill>
                  <a:schemeClr val="tx1"/>
                </a:solidFill>
              </a:rPr>
              <a:t> cu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t>
            </a:r>
            <a:r>
              <a:rPr lang="ro-RO" dirty="0">
                <a:solidFill>
                  <a:schemeClr val="tx1"/>
                </a:solidFill>
              </a:rPr>
              <a:t> se efectuează în baza cererii scrise</a:t>
            </a:r>
            <a:r>
              <a:rPr lang="en-US" dirty="0">
                <a:solidFill>
                  <a:schemeClr val="tx1"/>
                </a:solidFill>
              </a:rPr>
              <a:t>  </a:t>
            </a:r>
            <a:r>
              <a:rPr lang="ro-RO" dirty="0">
                <a:solidFill>
                  <a:schemeClr val="tx1"/>
                </a:solidFill>
              </a:rPr>
              <a:t>a consumatorului </a:t>
            </a:r>
            <a:r>
              <a:rPr lang="en-US" dirty="0" err="1">
                <a:solidFill>
                  <a:schemeClr val="tx1"/>
                </a:solidFill>
              </a:rPr>
              <a:t>după</a:t>
            </a:r>
            <a:r>
              <a:rPr lang="en-US" dirty="0">
                <a:solidFill>
                  <a:schemeClr val="tx1"/>
                </a:solidFill>
              </a:rPr>
              <a:t> </a:t>
            </a:r>
            <a:r>
              <a:rPr lang="en-US" dirty="0" err="1">
                <a:solidFill>
                  <a:schemeClr val="tx1"/>
                </a:solidFill>
              </a:rPr>
              <a:t>înlăturarea</a:t>
            </a:r>
            <a:r>
              <a:rPr lang="en-US" dirty="0">
                <a:solidFill>
                  <a:schemeClr val="tx1"/>
                </a:solidFill>
              </a:rPr>
              <a:t> de </a:t>
            </a:r>
            <a:r>
              <a:rPr lang="en-US" dirty="0" err="1">
                <a:solidFill>
                  <a:schemeClr val="tx1"/>
                </a:solidFill>
              </a:rPr>
              <a:t>către</a:t>
            </a:r>
            <a:r>
              <a:rPr lang="en-US" dirty="0">
                <a:solidFill>
                  <a:schemeClr val="tx1"/>
                </a:solidFill>
              </a:rPr>
              <a:t> el a </a:t>
            </a:r>
            <a:r>
              <a:rPr lang="en-US" dirty="0" err="1">
                <a:solidFill>
                  <a:schemeClr val="tx1"/>
                </a:solidFill>
              </a:rPr>
              <a:t>cauzelor</a:t>
            </a:r>
            <a:r>
              <a:rPr lang="en-US" dirty="0">
                <a:solidFill>
                  <a:schemeClr val="tx1"/>
                </a:solidFill>
              </a:rPr>
              <a:t> care au </a:t>
            </a:r>
            <a:r>
              <a:rPr lang="en-US" dirty="0" err="1">
                <a:solidFill>
                  <a:schemeClr val="tx1"/>
                </a:solidFill>
              </a:rPr>
              <a:t>condus</a:t>
            </a:r>
            <a:r>
              <a:rPr lang="en-US" dirty="0">
                <a:solidFill>
                  <a:schemeClr val="tx1"/>
                </a:solidFill>
              </a:rPr>
              <a:t> la </a:t>
            </a:r>
            <a:r>
              <a:rPr lang="en-US" dirty="0" err="1">
                <a:solidFill>
                  <a:schemeClr val="tx1"/>
                </a:solidFill>
              </a:rPr>
              <a:t>deconectare</a:t>
            </a:r>
            <a:r>
              <a:rPr lang="en-US" dirty="0">
                <a:solidFill>
                  <a:schemeClr val="tx1"/>
                </a:solidFill>
              </a:rPr>
              <a:t> </a:t>
            </a:r>
            <a:r>
              <a:rPr lang="en-US" dirty="0" err="1">
                <a:solidFill>
                  <a:schemeClr val="tx1"/>
                </a:solidFill>
              </a:rPr>
              <a:t>şi</a:t>
            </a:r>
            <a:r>
              <a:rPr lang="en-US" dirty="0">
                <a:solidFill>
                  <a:schemeClr val="tx1"/>
                </a:solidFill>
              </a:rPr>
              <a:t> </a:t>
            </a:r>
            <a:r>
              <a:rPr lang="en-US" dirty="0" err="1">
                <a:solidFill>
                  <a:schemeClr val="tx1"/>
                </a:solidFill>
              </a:rPr>
              <a:t>după</a:t>
            </a:r>
            <a:r>
              <a:rPr lang="en-US" dirty="0">
                <a:solidFill>
                  <a:schemeClr val="tx1"/>
                </a:solidFill>
              </a:rPr>
              <a:t> </a:t>
            </a:r>
            <a:r>
              <a:rPr lang="en-US" dirty="0" err="1">
                <a:solidFill>
                  <a:schemeClr val="tx1"/>
                </a:solidFill>
              </a:rPr>
              <a:t>achitarea</a:t>
            </a:r>
            <a:r>
              <a:rPr lang="en-US" dirty="0">
                <a:solidFill>
                  <a:schemeClr val="tx1"/>
                </a:solidFill>
              </a:rPr>
              <a:t> </a:t>
            </a:r>
            <a:r>
              <a:rPr lang="en-US" dirty="0" err="1">
                <a:solidFill>
                  <a:schemeClr val="tx1"/>
                </a:solidFill>
              </a:rPr>
              <a:t>tarifului</a:t>
            </a:r>
            <a:r>
              <a:rPr lang="en-US" dirty="0">
                <a:solidFill>
                  <a:schemeClr val="tx1"/>
                </a:solidFill>
              </a:rPr>
              <a:t> </a:t>
            </a:r>
            <a:r>
              <a:rPr lang="en-US" dirty="0" err="1">
                <a:solidFill>
                  <a:schemeClr val="tx1"/>
                </a:solidFill>
              </a:rPr>
              <a:t>pentru</a:t>
            </a:r>
            <a:r>
              <a:rPr lang="en-US" dirty="0">
                <a:solidFill>
                  <a:schemeClr val="tx1"/>
                </a:solidFill>
              </a:rPr>
              <a:t> </a:t>
            </a:r>
            <a:r>
              <a:rPr lang="en-US" dirty="0" err="1">
                <a:solidFill>
                  <a:schemeClr val="tx1"/>
                </a:solidFill>
              </a:rPr>
              <a:t>reconectare</a:t>
            </a:r>
            <a:r>
              <a:rPr lang="en-US" dirty="0">
                <a:solidFill>
                  <a:schemeClr val="tx1"/>
                </a:solidFill>
              </a:rPr>
              <a:t>. </a:t>
            </a:r>
            <a:endParaRPr lang="ro-RO" dirty="0">
              <a:solidFill>
                <a:schemeClr val="tx1"/>
              </a:solidFill>
            </a:endParaRPr>
          </a:p>
          <a:p>
            <a:pPr marL="285750" indent="-285750">
              <a:buFont typeface="Arial" panose="020B0604020202020204" pitchFamily="34" charset="0"/>
              <a:buChar char="•"/>
            </a:pPr>
            <a:r>
              <a:rPr lang="en-US" dirty="0" err="1" smtClean="0">
                <a:solidFill>
                  <a:schemeClr val="tx1"/>
                </a:solidFill>
              </a:rPr>
              <a:t>Deconectarea</a:t>
            </a:r>
            <a:r>
              <a:rPr lang="en-US" dirty="0" smtClean="0">
                <a:solidFill>
                  <a:schemeClr val="tx1"/>
                </a:solidFill>
              </a:rPr>
              <a:t> </a:t>
            </a:r>
            <a:r>
              <a:rPr lang="en-US" dirty="0" err="1">
                <a:solidFill>
                  <a:schemeClr val="tx1"/>
                </a:solidFill>
              </a:rPr>
              <a:t>instalaţiilor</a:t>
            </a:r>
            <a:r>
              <a:rPr lang="en-US" dirty="0">
                <a:solidFill>
                  <a:schemeClr val="tx1"/>
                </a:solidFill>
              </a:rPr>
              <a:t> interne de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ale </a:t>
            </a:r>
            <a:r>
              <a:rPr lang="en-US" dirty="0" err="1">
                <a:solidFill>
                  <a:schemeClr val="tx1"/>
                </a:solidFill>
              </a:rPr>
              <a:t>consumatorului</a:t>
            </a:r>
            <a:r>
              <a:rPr lang="en-US" dirty="0">
                <a:solidFill>
                  <a:schemeClr val="tx1"/>
                </a:solidFill>
              </a:rPr>
              <a:t>, de la </a:t>
            </a:r>
            <a:r>
              <a:rPr lang="en-US" dirty="0" err="1">
                <a:solidFill>
                  <a:schemeClr val="tx1"/>
                </a:solidFill>
              </a:rPr>
              <a:t>sistemul</a:t>
            </a:r>
            <a:r>
              <a:rPr lang="en-US" dirty="0">
                <a:solidFill>
                  <a:schemeClr val="tx1"/>
                </a:solidFill>
              </a:rPr>
              <a:t> public de </a:t>
            </a:r>
            <a:r>
              <a:rPr lang="en-US" dirty="0" err="1">
                <a:solidFill>
                  <a:schemeClr val="tx1"/>
                </a:solidFill>
              </a:rPr>
              <a:t>alimentare</a:t>
            </a:r>
            <a:r>
              <a:rPr lang="en-US" dirty="0">
                <a:solidFill>
                  <a:schemeClr val="tx1"/>
                </a:solidFill>
              </a:rPr>
              <a:t> cu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la </a:t>
            </a:r>
            <a:r>
              <a:rPr lang="en-US" dirty="0" err="1">
                <a:solidFill>
                  <a:schemeClr val="tx1"/>
                </a:solidFill>
              </a:rPr>
              <a:t>cererea</a:t>
            </a:r>
            <a:r>
              <a:rPr lang="en-US" dirty="0">
                <a:solidFill>
                  <a:schemeClr val="tx1"/>
                </a:solidFill>
              </a:rPr>
              <a:t> </a:t>
            </a:r>
            <a:r>
              <a:rPr lang="en-US" dirty="0" err="1">
                <a:solidFill>
                  <a:schemeClr val="tx1"/>
                </a:solidFill>
              </a:rPr>
              <a:t>consumatorului</a:t>
            </a:r>
            <a:r>
              <a:rPr lang="en-US" dirty="0">
                <a:solidFill>
                  <a:schemeClr val="tx1"/>
                </a:solidFill>
              </a:rPr>
              <a:t>, se </a:t>
            </a:r>
            <a:r>
              <a:rPr lang="en-US" dirty="0" err="1">
                <a:solidFill>
                  <a:schemeClr val="tx1"/>
                </a:solidFill>
              </a:rPr>
              <a:t>efectuează</a:t>
            </a:r>
            <a:r>
              <a:rPr lang="en-US" dirty="0">
                <a:solidFill>
                  <a:schemeClr val="tx1"/>
                </a:solidFill>
              </a:rPr>
              <a:t> </a:t>
            </a:r>
            <a:r>
              <a:rPr lang="en-US" dirty="0" err="1">
                <a:solidFill>
                  <a:schemeClr val="tx1"/>
                </a:solidFill>
              </a:rPr>
              <a:t>în</a:t>
            </a:r>
            <a:r>
              <a:rPr lang="en-US" dirty="0">
                <a:solidFill>
                  <a:schemeClr val="tx1"/>
                </a:solidFill>
              </a:rPr>
              <a:t> </a:t>
            </a:r>
            <a:r>
              <a:rPr lang="en-US" dirty="0" err="1">
                <a:solidFill>
                  <a:schemeClr val="tx1"/>
                </a:solidFill>
              </a:rPr>
              <a:t>termen</a:t>
            </a:r>
            <a:r>
              <a:rPr lang="en-US" dirty="0">
                <a:solidFill>
                  <a:schemeClr val="tx1"/>
                </a:solidFill>
              </a:rPr>
              <a:t> de </a:t>
            </a:r>
            <a:r>
              <a:rPr lang="en-US" dirty="0" err="1">
                <a:solidFill>
                  <a:schemeClr val="tx1"/>
                </a:solidFill>
              </a:rPr>
              <a:t>cel</a:t>
            </a:r>
            <a:r>
              <a:rPr lang="en-US" dirty="0">
                <a:solidFill>
                  <a:schemeClr val="tx1"/>
                </a:solidFill>
              </a:rPr>
              <a:t> </a:t>
            </a:r>
            <a:r>
              <a:rPr lang="en-US" dirty="0" err="1">
                <a:solidFill>
                  <a:schemeClr val="tx1"/>
                </a:solidFill>
              </a:rPr>
              <a:t>mult</a:t>
            </a:r>
            <a:r>
              <a:rPr lang="en-US" dirty="0">
                <a:solidFill>
                  <a:schemeClr val="tx1"/>
                </a:solidFill>
              </a:rPr>
              <a:t> 7 </a:t>
            </a:r>
            <a:r>
              <a:rPr lang="en-US" dirty="0" err="1">
                <a:solidFill>
                  <a:schemeClr val="tx1"/>
                </a:solidFill>
              </a:rPr>
              <a:t>zile</a:t>
            </a:r>
            <a:r>
              <a:rPr lang="en-US" dirty="0">
                <a:solidFill>
                  <a:schemeClr val="tx1"/>
                </a:solidFill>
              </a:rPr>
              <a:t> </a:t>
            </a:r>
            <a:r>
              <a:rPr lang="en-US" dirty="0" err="1">
                <a:solidFill>
                  <a:schemeClr val="tx1"/>
                </a:solidFill>
              </a:rPr>
              <a:t>calendaristice</a:t>
            </a:r>
            <a:r>
              <a:rPr lang="en-US" dirty="0">
                <a:solidFill>
                  <a:schemeClr val="tx1"/>
                </a:solidFill>
              </a:rPr>
              <a:t>, </a:t>
            </a:r>
            <a:r>
              <a:rPr lang="en-US" dirty="0" err="1">
                <a:solidFill>
                  <a:schemeClr val="tx1"/>
                </a:solidFill>
              </a:rPr>
              <a:t>după</a:t>
            </a:r>
            <a:r>
              <a:rPr lang="en-US" dirty="0">
                <a:solidFill>
                  <a:schemeClr val="tx1"/>
                </a:solidFill>
              </a:rPr>
              <a:t> </a:t>
            </a:r>
            <a:r>
              <a:rPr lang="en-US" dirty="0" err="1">
                <a:solidFill>
                  <a:schemeClr val="tx1"/>
                </a:solidFill>
              </a:rPr>
              <a:t>depunerea</a:t>
            </a:r>
            <a:r>
              <a:rPr lang="en-US" dirty="0">
                <a:solidFill>
                  <a:schemeClr val="tx1"/>
                </a:solidFill>
              </a:rPr>
              <a:t> de </a:t>
            </a:r>
            <a:r>
              <a:rPr lang="en-US" dirty="0" err="1">
                <a:solidFill>
                  <a:schemeClr val="tx1"/>
                </a:solidFill>
              </a:rPr>
              <a:t>către</a:t>
            </a:r>
            <a:r>
              <a:rPr lang="en-US" dirty="0">
                <a:solidFill>
                  <a:schemeClr val="tx1"/>
                </a:solidFill>
              </a:rPr>
              <a:t> </a:t>
            </a:r>
            <a:r>
              <a:rPr lang="en-US" dirty="0" err="1">
                <a:solidFill>
                  <a:schemeClr val="tx1"/>
                </a:solidFill>
              </a:rPr>
              <a:t>Consumator</a:t>
            </a:r>
            <a:r>
              <a:rPr lang="en-US" dirty="0">
                <a:solidFill>
                  <a:schemeClr val="tx1"/>
                </a:solidFill>
              </a:rPr>
              <a:t> a </a:t>
            </a:r>
            <a:r>
              <a:rPr lang="en-US" dirty="0" err="1">
                <a:solidFill>
                  <a:schemeClr val="tx1"/>
                </a:solidFill>
              </a:rPr>
              <a:t>cererii</a:t>
            </a:r>
            <a:r>
              <a:rPr lang="en-US" dirty="0">
                <a:solidFill>
                  <a:schemeClr val="tx1"/>
                </a:solidFill>
              </a:rPr>
              <a:t> </a:t>
            </a:r>
            <a:r>
              <a:rPr lang="en-US" dirty="0" err="1">
                <a:solidFill>
                  <a:schemeClr val="tx1"/>
                </a:solidFill>
              </a:rPr>
              <a:t>scrise</a:t>
            </a:r>
            <a:r>
              <a:rPr lang="en-US" dirty="0">
                <a:solidFill>
                  <a:schemeClr val="tx1"/>
                </a:solidFill>
              </a:rPr>
              <a:t>, </a:t>
            </a:r>
            <a:r>
              <a:rPr lang="en-US" dirty="0" err="1">
                <a:solidFill>
                  <a:schemeClr val="tx1"/>
                </a:solidFill>
              </a:rPr>
              <a:t>achitarea</a:t>
            </a:r>
            <a:r>
              <a:rPr lang="en-US" dirty="0">
                <a:solidFill>
                  <a:schemeClr val="tx1"/>
                </a:solidFill>
              </a:rPr>
              <a:t> </a:t>
            </a:r>
            <a:r>
              <a:rPr lang="en-US" dirty="0" err="1">
                <a:solidFill>
                  <a:schemeClr val="tx1"/>
                </a:solidFill>
              </a:rPr>
              <a:t>tarifelor</a:t>
            </a:r>
            <a:r>
              <a:rPr lang="en-US" dirty="0">
                <a:solidFill>
                  <a:schemeClr val="tx1"/>
                </a:solidFill>
              </a:rPr>
              <a:t> respective </a:t>
            </a:r>
            <a:r>
              <a:rPr lang="en-US" dirty="0" err="1">
                <a:solidFill>
                  <a:schemeClr val="tx1"/>
                </a:solidFill>
              </a:rPr>
              <a:t>şi</a:t>
            </a:r>
            <a:r>
              <a:rPr lang="en-US" dirty="0">
                <a:solidFill>
                  <a:schemeClr val="tx1"/>
                </a:solidFill>
              </a:rPr>
              <a:t> </a:t>
            </a:r>
            <a:r>
              <a:rPr lang="en-US" dirty="0" err="1">
                <a:solidFill>
                  <a:schemeClr val="tx1"/>
                </a:solidFill>
              </a:rPr>
              <a:t>asigurării</a:t>
            </a:r>
            <a:r>
              <a:rPr lang="en-US" dirty="0">
                <a:solidFill>
                  <a:schemeClr val="tx1"/>
                </a:solidFill>
              </a:rPr>
              <a:t> </a:t>
            </a:r>
            <a:r>
              <a:rPr lang="en-US" dirty="0" err="1">
                <a:solidFill>
                  <a:schemeClr val="tx1"/>
                </a:solidFill>
              </a:rPr>
              <a:t>accesului</a:t>
            </a:r>
            <a:r>
              <a:rPr lang="en-US" dirty="0">
                <a:solidFill>
                  <a:schemeClr val="tx1"/>
                </a:solidFill>
              </a:rPr>
              <a:t> </a:t>
            </a:r>
            <a:r>
              <a:rPr lang="en-US" dirty="0" err="1">
                <a:solidFill>
                  <a:schemeClr val="tx1"/>
                </a:solidFill>
              </a:rPr>
              <a:t>personalului</a:t>
            </a:r>
            <a:r>
              <a:rPr lang="en-US" dirty="0">
                <a:solidFill>
                  <a:schemeClr val="tx1"/>
                </a:solidFill>
              </a:rPr>
              <a:t> </a:t>
            </a:r>
            <a:r>
              <a:rPr lang="en-US" dirty="0" err="1">
                <a:solidFill>
                  <a:schemeClr val="tx1"/>
                </a:solidFill>
              </a:rPr>
              <a:t>Operatorului</a:t>
            </a:r>
            <a:r>
              <a:rPr lang="en-US" dirty="0">
                <a:solidFill>
                  <a:schemeClr val="tx1"/>
                </a:solidFill>
              </a:rPr>
              <a:t> </a:t>
            </a:r>
            <a:r>
              <a:rPr lang="en-US" dirty="0" err="1">
                <a:solidFill>
                  <a:schemeClr val="tx1"/>
                </a:solidFill>
              </a:rPr>
              <a:t>pentru</a:t>
            </a:r>
            <a:r>
              <a:rPr lang="en-US" dirty="0">
                <a:solidFill>
                  <a:schemeClr val="tx1"/>
                </a:solidFill>
              </a:rPr>
              <a:t> </a:t>
            </a:r>
            <a:r>
              <a:rPr lang="en-US" dirty="0" err="1">
                <a:solidFill>
                  <a:schemeClr val="tx1"/>
                </a:solidFill>
              </a:rPr>
              <a:t>îndeplinirea</a:t>
            </a:r>
            <a:r>
              <a:rPr lang="en-US" dirty="0">
                <a:solidFill>
                  <a:schemeClr val="tx1"/>
                </a:solidFill>
              </a:rPr>
              <a:t> </a:t>
            </a:r>
            <a:r>
              <a:rPr lang="en-US" dirty="0" err="1">
                <a:solidFill>
                  <a:schemeClr val="tx1"/>
                </a:solidFill>
              </a:rPr>
              <a:t>lucrărilor</a:t>
            </a:r>
            <a:r>
              <a:rPr lang="en-US" dirty="0">
                <a:solidFill>
                  <a:schemeClr val="tx1"/>
                </a:solidFill>
              </a:rPr>
              <a:t> respective</a:t>
            </a:r>
            <a:r>
              <a:rPr lang="en-US" dirty="0" smtClean="0">
                <a:solidFill>
                  <a:schemeClr val="tx1"/>
                </a:solidFill>
              </a:rPr>
              <a:t>.</a:t>
            </a:r>
            <a:endParaRPr lang="ro-RO" dirty="0">
              <a:solidFill>
                <a:schemeClr val="tx1"/>
              </a:solidFill>
            </a:endParaRPr>
          </a:p>
          <a:p>
            <a:pPr marL="285750" indent="-285750">
              <a:buFont typeface="Arial" panose="020B0604020202020204" pitchFamily="34" charset="0"/>
              <a:buChar char="•"/>
            </a:pPr>
            <a:r>
              <a:rPr lang="en-US" dirty="0">
                <a:solidFill>
                  <a:schemeClr val="tx1"/>
                </a:solidFill>
              </a:rPr>
              <a:t> </a:t>
            </a:r>
            <a:r>
              <a:rPr lang="en-US" dirty="0" err="1" smtClean="0">
                <a:solidFill>
                  <a:schemeClr val="tx1"/>
                </a:solidFill>
              </a:rPr>
              <a:t>Limitarea</a:t>
            </a:r>
            <a:r>
              <a:rPr lang="en-US" dirty="0" smtClean="0">
                <a:solidFill>
                  <a:schemeClr val="tx1"/>
                </a:solidFill>
              </a:rPr>
              <a:t> </a:t>
            </a:r>
            <a:r>
              <a:rPr lang="en-US" dirty="0" err="1">
                <a:solidFill>
                  <a:schemeClr val="tx1"/>
                </a:solidFill>
              </a:rPr>
              <a:t>volumului</a:t>
            </a:r>
            <a:r>
              <a:rPr lang="en-US" dirty="0">
                <a:solidFill>
                  <a:schemeClr val="tx1"/>
                </a:solidFill>
              </a:rPr>
              <a:t> de </a:t>
            </a:r>
            <a:r>
              <a:rPr lang="en-US" dirty="0" err="1">
                <a:solidFill>
                  <a:schemeClr val="tx1"/>
                </a:solidFill>
              </a:rPr>
              <a:t>apă</a:t>
            </a:r>
            <a:r>
              <a:rPr lang="en-US" dirty="0">
                <a:solidFill>
                  <a:schemeClr val="tx1"/>
                </a:solidFill>
              </a:rPr>
              <a:t> </a:t>
            </a:r>
            <a:r>
              <a:rPr lang="en-US" dirty="0" err="1">
                <a:solidFill>
                  <a:schemeClr val="tx1"/>
                </a:solidFill>
              </a:rPr>
              <a:t>furnizat</a:t>
            </a:r>
            <a:r>
              <a:rPr lang="en-US" dirty="0">
                <a:solidFill>
                  <a:schemeClr val="tx1"/>
                </a:solidFill>
              </a:rPr>
              <a:t> </a:t>
            </a:r>
            <a:r>
              <a:rPr lang="en-US" dirty="0" err="1">
                <a:solidFill>
                  <a:schemeClr val="tx1"/>
                </a:solidFill>
              </a:rPr>
              <a:t>Consumatorului</a:t>
            </a:r>
            <a:r>
              <a:rPr lang="en-US" dirty="0">
                <a:solidFill>
                  <a:schemeClr val="tx1"/>
                </a:solidFill>
              </a:rPr>
              <a:t> se </a:t>
            </a:r>
            <a:r>
              <a:rPr lang="en-US" dirty="0" err="1">
                <a:solidFill>
                  <a:schemeClr val="tx1"/>
                </a:solidFill>
              </a:rPr>
              <a:t>va</a:t>
            </a:r>
            <a:r>
              <a:rPr lang="en-US" dirty="0">
                <a:solidFill>
                  <a:schemeClr val="tx1"/>
                </a:solidFill>
              </a:rPr>
              <a:t> </a:t>
            </a:r>
            <a:r>
              <a:rPr lang="en-US" dirty="0" err="1">
                <a:solidFill>
                  <a:schemeClr val="tx1"/>
                </a:solidFill>
              </a:rPr>
              <a:t>efectua</a:t>
            </a:r>
            <a:r>
              <a:rPr lang="en-US" dirty="0">
                <a:solidFill>
                  <a:schemeClr val="tx1"/>
                </a:solidFill>
              </a:rPr>
              <a:t> de </a:t>
            </a:r>
            <a:r>
              <a:rPr lang="en-US" dirty="0" err="1">
                <a:solidFill>
                  <a:schemeClr val="tx1"/>
                </a:solidFill>
              </a:rPr>
              <a:t>către</a:t>
            </a:r>
            <a:r>
              <a:rPr lang="en-US" dirty="0">
                <a:solidFill>
                  <a:schemeClr val="tx1"/>
                </a:solidFill>
              </a:rPr>
              <a:t> Operator </a:t>
            </a:r>
            <a:r>
              <a:rPr lang="en-US" dirty="0" err="1">
                <a:solidFill>
                  <a:schemeClr val="tx1"/>
                </a:solidFill>
              </a:rPr>
              <a:t>după</a:t>
            </a:r>
            <a:r>
              <a:rPr lang="en-US" dirty="0">
                <a:solidFill>
                  <a:schemeClr val="tx1"/>
                </a:solidFill>
              </a:rPr>
              <a:t> </a:t>
            </a:r>
            <a:r>
              <a:rPr lang="en-US" dirty="0" err="1">
                <a:solidFill>
                  <a:schemeClr val="tx1"/>
                </a:solidFill>
              </a:rPr>
              <a:t>expedierea</a:t>
            </a:r>
            <a:r>
              <a:rPr lang="en-US" dirty="0">
                <a:solidFill>
                  <a:schemeClr val="tx1"/>
                </a:solidFill>
              </a:rPr>
              <a:t> </a:t>
            </a:r>
            <a:r>
              <a:rPr lang="en-US" dirty="0" err="1">
                <a:solidFill>
                  <a:schemeClr val="tx1"/>
                </a:solidFill>
              </a:rPr>
              <a:t>avizului</a:t>
            </a:r>
            <a:r>
              <a:rPr lang="en-US" dirty="0">
                <a:solidFill>
                  <a:schemeClr val="tx1"/>
                </a:solidFill>
              </a:rPr>
              <a:t> de </a:t>
            </a:r>
            <a:r>
              <a:rPr lang="en-US" dirty="0" err="1">
                <a:solidFill>
                  <a:schemeClr val="tx1"/>
                </a:solidFill>
              </a:rPr>
              <a:t>limitare</a:t>
            </a:r>
            <a:r>
              <a:rPr lang="en-US" dirty="0">
                <a:solidFill>
                  <a:schemeClr val="tx1"/>
                </a:solidFill>
              </a:rPr>
              <a:t>. </a:t>
            </a:r>
            <a:endParaRPr lang="ro-RO" dirty="0">
              <a:solidFill>
                <a:schemeClr val="tx1"/>
              </a:solidFill>
            </a:endParaRPr>
          </a:p>
          <a:p>
            <a:endParaRPr lang="ro-RO" dirty="0"/>
          </a:p>
        </p:txBody>
      </p:sp>
    </p:spTree>
    <p:extLst>
      <p:ext uri="{BB962C8B-B14F-4D97-AF65-F5344CB8AC3E}">
        <p14:creationId xmlns:p14="http://schemas.microsoft.com/office/powerpoint/2010/main" val="228984515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000" y="1483199"/>
            <a:ext cx="7776000" cy="768681"/>
          </a:xfrm>
        </p:spPr>
        <p:txBody>
          <a:bodyPr/>
          <a:lstStyle/>
          <a:p>
            <a:pPr marL="342900" indent="-342900">
              <a:buFont typeface="Wingdings" panose="05000000000000000000" pitchFamily="2" charset="2"/>
              <a:buChar char="Ø"/>
            </a:pPr>
            <a:r>
              <a:rPr lang="en-US" b="1" dirty="0">
                <a:solidFill>
                  <a:schemeClr val="tx1"/>
                </a:solidFill>
              </a:rPr>
              <a:t>2</a:t>
            </a:r>
            <a:r>
              <a:rPr lang="ro-RO" b="1" dirty="0" smtClean="0">
                <a:solidFill>
                  <a:schemeClr val="tx1"/>
                </a:solidFill>
              </a:rPr>
              <a:t>.   </a:t>
            </a:r>
            <a:r>
              <a:rPr lang="ro-RO" b="1" dirty="0">
                <a:solidFill>
                  <a:schemeClr val="tx1"/>
                </a:solidFill>
              </a:rPr>
              <a:t>MODIFICAREA, SUSPENDAREA ȘI REZILIEREA CONTRACTULUI      </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ro-RO" dirty="0">
                <a:solidFill>
                  <a:schemeClr val="tx1"/>
                </a:solidFill>
              </a:rPr>
              <a:t>Contractul    poate  fi modificat sau completat  cu acordul scris al părților,  prin acord adițional, care este </a:t>
            </a:r>
            <a:r>
              <a:rPr lang="fr-FR" dirty="0">
                <a:solidFill>
                  <a:schemeClr val="tx1"/>
                </a:solidFill>
              </a:rPr>
              <a:t> parte </a:t>
            </a:r>
            <a:r>
              <a:rPr lang="ro-RO" dirty="0">
                <a:solidFill>
                  <a:schemeClr val="tx1"/>
                </a:solidFill>
              </a:rPr>
              <a:t>integrantă a</a:t>
            </a:r>
            <a:r>
              <a:rPr lang="fr-FR" dirty="0">
                <a:solidFill>
                  <a:schemeClr val="tx1"/>
                </a:solidFill>
              </a:rPr>
              <a:t> </a:t>
            </a:r>
            <a:r>
              <a:rPr lang="fr-FR" dirty="0" err="1">
                <a:solidFill>
                  <a:schemeClr val="tx1"/>
                </a:solidFill>
              </a:rPr>
              <a:t>contract</a:t>
            </a:r>
            <a:r>
              <a:rPr lang="ro-RO" dirty="0">
                <a:solidFill>
                  <a:schemeClr val="tx1"/>
                </a:solidFill>
              </a:rPr>
              <a:t>ului</a:t>
            </a:r>
            <a:r>
              <a:rPr lang="fr-FR" dirty="0">
                <a:solidFill>
                  <a:schemeClr val="tx1"/>
                </a:solidFill>
              </a:rPr>
              <a:t>. </a:t>
            </a:r>
            <a:r>
              <a:rPr lang="ro-RO" dirty="0">
                <a:solidFill>
                  <a:schemeClr val="tx1"/>
                </a:solidFill>
              </a:rPr>
              <a:t>În cazul în care</a:t>
            </a:r>
            <a:r>
              <a:rPr lang="en-US" dirty="0">
                <a:solidFill>
                  <a:schemeClr val="tx1"/>
                </a:solidFill>
              </a:rPr>
              <a:t>, ulterior </a:t>
            </a:r>
            <a:r>
              <a:rPr lang="en-US" dirty="0" err="1">
                <a:solidFill>
                  <a:schemeClr val="tx1"/>
                </a:solidFill>
              </a:rPr>
              <a:t>încheierii</a:t>
            </a:r>
            <a:r>
              <a:rPr lang="en-US" dirty="0">
                <a:solidFill>
                  <a:schemeClr val="tx1"/>
                </a:solidFill>
              </a:rPr>
              <a:t> </a:t>
            </a:r>
            <a:r>
              <a:rPr lang="en-US" dirty="0" err="1">
                <a:solidFill>
                  <a:schemeClr val="tx1"/>
                </a:solidFill>
              </a:rPr>
              <a:t>Contractului</a:t>
            </a:r>
            <a:r>
              <a:rPr lang="en-US" dirty="0">
                <a:solidFill>
                  <a:schemeClr val="tx1"/>
                </a:solidFill>
              </a:rPr>
              <a:t>, </a:t>
            </a:r>
            <a:r>
              <a:rPr lang="en-US" dirty="0" err="1">
                <a:solidFill>
                  <a:schemeClr val="tx1"/>
                </a:solidFill>
              </a:rPr>
              <a:t>intră</a:t>
            </a:r>
            <a:r>
              <a:rPr lang="en-US" dirty="0">
                <a:solidFill>
                  <a:schemeClr val="tx1"/>
                </a:solidFill>
              </a:rPr>
              <a:t> </a:t>
            </a:r>
            <a:r>
              <a:rPr lang="en-US" dirty="0" err="1">
                <a:solidFill>
                  <a:schemeClr val="tx1"/>
                </a:solidFill>
              </a:rPr>
              <a:t>în</a:t>
            </a:r>
            <a:r>
              <a:rPr lang="en-US" dirty="0">
                <a:solidFill>
                  <a:schemeClr val="tx1"/>
                </a:solidFill>
              </a:rPr>
              <a:t> </a:t>
            </a:r>
            <a:r>
              <a:rPr lang="en-US" dirty="0" err="1">
                <a:solidFill>
                  <a:schemeClr val="tx1"/>
                </a:solidFill>
              </a:rPr>
              <a:t>vigoare</a:t>
            </a:r>
            <a:r>
              <a:rPr lang="en-US" dirty="0">
                <a:solidFill>
                  <a:schemeClr val="tx1"/>
                </a:solidFill>
              </a:rPr>
              <a:t> </a:t>
            </a:r>
            <a:r>
              <a:rPr lang="en-US" dirty="0" err="1">
                <a:solidFill>
                  <a:schemeClr val="tx1"/>
                </a:solidFill>
              </a:rPr>
              <a:t>noi</a:t>
            </a:r>
            <a:r>
              <a:rPr lang="en-US" dirty="0">
                <a:solidFill>
                  <a:schemeClr val="tx1"/>
                </a:solidFill>
              </a:rPr>
              <a:t> </a:t>
            </a:r>
            <a:r>
              <a:rPr lang="en-US" dirty="0" err="1">
                <a:solidFill>
                  <a:schemeClr val="tx1"/>
                </a:solidFill>
              </a:rPr>
              <a:t>acte</a:t>
            </a:r>
            <a:r>
              <a:rPr lang="en-US" dirty="0">
                <a:solidFill>
                  <a:schemeClr val="tx1"/>
                </a:solidFill>
              </a:rPr>
              <a:t> legislative </a:t>
            </a:r>
            <a:r>
              <a:rPr lang="en-US" dirty="0" err="1">
                <a:solidFill>
                  <a:schemeClr val="tx1"/>
                </a:solidFill>
              </a:rPr>
              <a:t>sau</a:t>
            </a:r>
            <a:r>
              <a:rPr lang="en-US" dirty="0">
                <a:solidFill>
                  <a:schemeClr val="tx1"/>
                </a:solidFill>
              </a:rPr>
              <a:t> normative </a:t>
            </a:r>
            <a:r>
              <a:rPr lang="ro-RO" dirty="0">
                <a:solidFill>
                  <a:schemeClr val="tx1"/>
                </a:solidFill>
              </a:rPr>
              <a:t>sau</a:t>
            </a:r>
            <a:r>
              <a:rPr lang="en-US" dirty="0">
                <a:solidFill>
                  <a:schemeClr val="tx1"/>
                </a:solidFill>
              </a:rPr>
              <a:t> se </a:t>
            </a:r>
            <a:r>
              <a:rPr lang="en-US" dirty="0" err="1">
                <a:solidFill>
                  <a:schemeClr val="tx1"/>
                </a:solidFill>
              </a:rPr>
              <a:t>modifică</a:t>
            </a:r>
            <a:r>
              <a:rPr lang="en-US" dirty="0">
                <a:solidFill>
                  <a:schemeClr val="tx1"/>
                </a:solidFill>
              </a:rPr>
              <a:t> </a:t>
            </a:r>
            <a:r>
              <a:rPr lang="en-US" dirty="0" err="1">
                <a:solidFill>
                  <a:schemeClr val="tx1"/>
                </a:solidFill>
              </a:rPr>
              <a:t>cele</a:t>
            </a:r>
            <a:r>
              <a:rPr lang="en-US" dirty="0">
                <a:solidFill>
                  <a:schemeClr val="tx1"/>
                </a:solidFill>
              </a:rPr>
              <a:t> </a:t>
            </a:r>
            <a:r>
              <a:rPr lang="en-US" dirty="0" err="1">
                <a:solidFill>
                  <a:schemeClr val="tx1"/>
                </a:solidFill>
              </a:rPr>
              <a:t>existente</a:t>
            </a:r>
            <a:r>
              <a:rPr lang="en-US" dirty="0">
                <a:solidFill>
                  <a:schemeClr val="tx1"/>
                </a:solidFill>
              </a:rPr>
              <a:t>, care </a:t>
            </a:r>
            <a:r>
              <a:rPr lang="en-US" dirty="0" err="1">
                <a:solidFill>
                  <a:schemeClr val="tx1"/>
                </a:solidFill>
              </a:rPr>
              <a:t>stabilesc</a:t>
            </a:r>
            <a:r>
              <a:rPr lang="en-US" dirty="0">
                <a:solidFill>
                  <a:schemeClr val="tx1"/>
                </a:solidFill>
              </a:rPr>
              <a:t> </a:t>
            </a:r>
            <a:r>
              <a:rPr lang="en-US" dirty="0" err="1">
                <a:solidFill>
                  <a:schemeClr val="tx1"/>
                </a:solidFill>
              </a:rPr>
              <a:t>reguli</a:t>
            </a:r>
            <a:r>
              <a:rPr lang="en-US" dirty="0">
                <a:solidFill>
                  <a:schemeClr val="tx1"/>
                </a:solidFill>
              </a:rPr>
              <a:t> </a:t>
            </a:r>
            <a:r>
              <a:rPr lang="en-US" dirty="0" err="1">
                <a:solidFill>
                  <a:schemeClr val="tx1"/>
                </a:solidFill>
              </a:rPr>
              <a:t>noi</a:t>
            </a:r>
            <a:r>
              <a:rPr lang="en-US" dirty="0">
                <a:solidFill>
                  <a:schemeClr val="tx1"/>
                </a:solidFill>
              </a:rPr>
              <a:t> de </a:t>
            </a:r>
            <a:r>
              <a:rPr lang="en-US" dirty="0" err="1">
                <a:solidFill>
                  <a:schemeClr val="tx1"/>
                </a:solidFill>
              </a:rPr>
              <a:t>furnizare</a:t>
            </a:r>
            <a:r>
              <a:rPr lang="en-US" dirty="0">
                <a:solidFill>
                  <a:schemeClr val="tx1"/>
                </a:solidFill>
              </a:rPr>
              <a:t>, </a:t>
            </a:r>
            <a:r>
              <a:rPr lang="en-US" dirty="0" err="1">
                <a:solidFill>
                  <a:schemeClr val="tx1"/>
                </a:solidFill>
              </a:rPr>
              <a:t>utilizare</a:t>
            </a:r>
            <a:r>
              <a:rPr lang="en-US" dirty="0">
                <a:solidFill>
                  <a:schemeClr val="tx1"/>
                </a:solidFill>
              </a:rPr>
              <a:t> </a:t>
            </a:r>
            <a:r>
              <a:rPr lang="en-US" dirty="0" err="1">
                <a:solidFill>
                  <a:schemeClr val="tx1"/>
                </a:solidFill>
              </a:rPr>
              <a:t>şi</a:t>
            </a:r>
            <a:r>
              <a:rPr lang="en-US" dirty="0">
                <a:solidFill>
                  <a:schemeClr val="tx1"/>
                </a:solidFill>
              </a:rPr>
              <a:t> </a:t>
            </a:r>
            <a:r>
              <a:rPr lang="en-US" dirty="0" err="1">
                <a:solidFill>
                  <a:schemeClr val="tx1"/>
                </a:solidFill>
              </a:rPr>
              <a:t>facturare</a:t>
            </a:r>
            <a:r>
              <a:rPr lang="en-US" dirty="0">
                <a:solidFill>
                  <a:schemeClr val="tx1"/>
                </a:solidFill>
              </a:rPr>
              <a:t> a </a:t>
            </a:r>
            <a:r>
              <a:rPr lang="en-US" dirty="0" err="1">
                <a:solidFill>
                  <a:schemeClr val="tx1"/>
                </a:solidFill>
              </a:rPr>
              <a:t>serviciului</a:t>
            </a:r>
            <a:r>
              <a:rPr lang="en-US" dirty="0">
                <a:solidFill>
                  <a:schemeClr val="tx1"/>
                </a:solidFill>
              </a:rPr>
              <a:t> public de </a:t>
            </a:r>
            <a:r>
              <a:rPr lang="en-US" dirty="0" err="1">
                <a:solidFill>
                  <a:schemeClr val="tx1"/>
                </a:solidFill>
              </a:rPr>
              <a:t>alimentare</a:t>
            </a:r>
            <a:r>
              <a:rPr lang="en-US" dirty="0">
                <a:solidFill>
                  <a:schemeClr val="tx1"/>
                </a:solidFill>
              </a:rPr>
              <a:t> cu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t>
            </a:r>
            <a:r>
              <a:rPr lang="en-US" dirty="0" err="1">
                <a:solidFill>
                  <a:schemeClr val="tx1"/>
                </a:solidFill>
              </a:rPr>
              <a:t>părţile</a:t>
            </a:r>
            <a:r>
              <a:rPr lang="en-US" dirty="0">
                <a:solidFill>
                  <a:schemeClr val="tx1"/>
                </a:solidFill>
              </a:rPr>
              <a:t> </a:t>
            </a:r>
            <a:r>
              <a:rPr lang="en-US" dirty="0" err="1">
                <a:solidFill>
                  <a:schemeClr val="tx1"/>
                </a:solidFill>
              </a:rPr>
              <a:t>contractante</a:t>
            </a:r>
            <a:r>
              <a:rPr lang="en-US" dirty="0">
                <a:solidFill>
                  <a:schemeClr val="tx1"/>
                </a:solidFill>
              </a:rPr>
              <a:t> </a:t>
            </a:r>
            <a:r>
              <a:rPr lang="en-US" dirty="0" err="1">
                <a:solidFill>
                  <a:schemeClr val="tx1"/>
                </a:solidFill>
              </a:rPr>
              <a:t>vor</a:t>
            </a:r>
            <a:r>
              <a:rPr lang="en-US" dirty="0">
                <a:solidFill>
                  <a:schemeClr val="tx1"/>
                </a:solidFill>
              </a:rPr>
              <a:t> </a:t>
            </a:r>
            <a:r>
              <a:rPr lang="en-US" dirty="0" err="1">
                <a:solidFill>
                  <a:schemeClr val="tx1"/>
                </a:solidFill>
              </a:rPr>
              <a:t>aplica</a:t>
            </a:r>
            <a:r>
              <a:rPr lang="en-US" dirty="0">
                <a:solidFill>
                  <a:schemeClr val="tx1"/>
                </a:solidFill>
              </a:rPr>
              <a:t> </a:t>
            </a:r>
            <a:r>
              <a:rPr lang="en-US" dirty="0" err="1">
                <a:solidFill>
                  <a:schemeClr val="tx1"/>
                </a:solidFill>
              </a:rPr>
              <a:t>noile</a:t>
            </a:r>
            <a:r>
              <a:rPr lang="en-US" dirty="0">
                <a:solidFill>
                  <a:schemeClr val="tx1"/>
                </a:solidFill>
              </a:rPr>
              <a:t> </a:t>
            </a:r>
            <a:r>
              <a:rPr lang="en-US" dirty="0" err="1">
                <a:solidFill>
                  <a:schemeClr val="tx1"/>
                </a:solidFill>
              </a:rPr>
              <a:t>reguli</a:t>
            </a:r>
            <a:r>
              <a:rPr lang="en-US" dirty="0">
                <a:solidFill>
                  <a:schemeClr val="tx1"/>
                </a:solidFill>
              </a:rPr>
              <a:t>, </a:t>
            </a:r>
            <a:r>
              <a:rPr lang="en-US" dirty="0" err="1">
                <a:solidFill>
                  <a:schemeClr val="tx1"/>
                </a:solidFill>
              </a:rPr>
              <a:t>iar</a:t>
            </a:r>
            <a:r>
              <a:rPr lang="en-US" dirty="0">
                <a:solidFill>
                  <a:schemeClr val="tx1"/>
                </a:solidFill>
              </a:rPr>
              <a:t> </a:t>
            </a:r>
            <a:r>
              <a:rPr lang="en-US" dirty="0" err="1">
                <a:solidFill>
                  <a:schemeClr val="tx1"/>
                </a:solidFill>
              </a:rPr>
              <a:t>Operatorul</a:t>
            </a:r>
            <a:r>
              <a:rPr lang="en-US" dirty="0">
                <a:solidFill>
                  <a:schemeClr val="tx1"/>
                </a:solidFill>
              </a:rPr>
              <a:t> </a:t>
            </a:r>
            <a:r>
              <a:rPr lang="en-US" dirty="0" err="1">
                <a:solidFill>
                  <a:schemeClr val="tx1"/>
                </a:solidFill>
              </a:rPr>
              <a:t>va</a:t>
            </a:r>
            <a:r>
              <a:rPr lang="en-US" dirty="0">
                <a:solidFill>
                  <a:schemeClr val="tx1"/>
                </a:solidFill>
              </a:rPr>
              <a:t> </a:t>
            </a:r>
            <a:r>
              <a:rPr lang="ro-RO" dirty="0">
                <a:solidFill>
                  <a:schemeClr val="tx1"/>
                </a:solidFill>
              </a:rPr>
              <a:t>informa</a:t>
            </a:r>
            <a:r>
              <a:rPr lang="en-US" dirty="0">
                <a:solidFill>
                  <a:schemeClr val="tx1"/>
                </a:solidFill>
              </a:rPr>
              <a:t> </a:t>
            </a:r>
            <a:r>
              <a:rPr lang="en-US" dirty="0" err="1">
                <a:solidFill>
                  <a:schemeClr val="tx1"/>
                </a:solidFill>
              </a:rPr>
              <a:t>în</a:t>
            </a:r>
            <a:r>
              <a:rPr lang="en-US" dirty="0">
                <a:solidFill>
                  <a:schemeClr val="tx1"/>
                </a:solidFill>
              </a:rPr>
              <a:t> </a:t>
            </a:r>
            <a:r>
              <a:rPr lang="en-US" dirty="0" err="1">
                <a:solidFill>
                  <a:schemeClr val="tx1"/>
                </a:solidFill>
              </a:rPr>
              <a:t>scris</a:t>
            </a:r>
            <a:r>
              <a:rPr lang="en-US" dirty="0">
                <a:solidFill>
                  <a:schemeClr val="tx1"/>
                </a:solidFill>
              </a:rPr>
              <a:t> </a:t>
            </a:r>
            <a:r>
              <a:rPr lang="en-US" dirty="0" err="1">
                <a:solidFill>
                  <a:schemeClr val="tx1"/>
                </a:solidFill>
              </a:rPr>
              <a:t>Consumatorul</a:t>
            </a:r>
            <a:r>
              <a:rPr lang="en-US" dirty="0">
                <a:solidFill>
                  <a:schemeClr val="tx1"/>
                </a:solidFill>
              </a:rPr>
              <a:t> </a:t>
            </a:r>
            <a:r>
              <a:rPr lang="ro-RO" dirty="0">
                <a:solidFill>
                  <a:schemeClr val="tx1"/>
                </a:solidFill>
              </a:rPr>
              <a:t>despre</a:t>
            </a:r>
            <a:r>
              <a:rPr lang="en-US" dirty="0">
                <a:solidFill>
                  <a:schemeClr val="tx1"/>
                </a:solidFill>
              </a:rPr>
              <a:t> </a:t>
            </a:r>
            <a:r>
              <a:rPr lang="en-US" dirty="0" err="1">
                <a:solidFill>
                  <a:schemeClr val="tx1"/>
                </a:solidFill>
              </a:rPr>
              <a:t>modificările</a:t>
            </a:r>
            <a:r>
              <a:rPr lang="en-US" dirty="0">
                <a:solidFill>
                  <a:schemeClr val="tx1"/>
                </a:solidFill>
              </a:rPr>
              <a:t> operate </a:t>
            </a:r>
            <a:r>
              <a:rPr lang="en-US" dirty="0" err="1">
                <a:solidFill>
                  <a:schemeClr val="tx1"/>
                </a:solidFill>
              </a:rPr>
              <a:t>în</a:t>
            </a:r>
            <a:r>
              <a:rPr lang="en-US" dirty="0">
                <a:solidFill>
                  <a:schemeClr val="tx1"/>
                </a:solidFill>
              </a:rPr>
              <a:t> </a:t>
            </a:r>
            <a:r>
              <a:rPr lang="en-US" dirty="0" err="1">
                <a:solidFill>
                  <a:schemeClr val="tx1"/>
                </a:solidFill>
              </a:rPr>
              <a:t>legislaţie</a:t>
            </a:r>
            <a:r>
              <a:rPr lang="en-US" dirty="0">
                <a:solidFill>
                  <a:schemeClr val="tx1"/>
                </a:solidFill>
              </a:rPr>
              <a:t>. </a:t>
            </a:r>
            <a:endParaRPr lang="ro-RO" dirty="0">
              <a:solidFill>
                <a:schemeClr val="tx1"/>
              </a:solidFill>
            </a:endParaRPr>
          </a:p>
          <a:p>
            <a:endParaRPr lang="ro-RO" dirty="0"/>
          </a:p>
        </p:txBody>
      </p:sp>
    </p:spTree>
    <p:extLst>
      <p:ext uri="{BB962C8B-B14F-4D97-AF65-F5344CB8AC3E}">
        <p14:creationId xmlns:p14="http://schemas.microsoft.com/office/powerpoint/2010/main" val="363447752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anose="05000000000000000000" pitchFamily="2" charset="2"/>
              <a:buChar char="Ø"/>
            </a:pPr>
            <a:r>
              <a:rPr lang="ro-RO" dirty="0" smtClean="0">
                <a:solidFill>
                  <a:schemeClr val="tx1"/>
                </a:solidFill>
              </a:rPr>
              <a:t>Contractul </a:t>
            </a:r>
            <a:r>
              <a:rPr lang="ro-RO" dirty="0">
                <a:solidFill>
                  <a:schemeClr val="tx1"/>
                </a:solidFill>
              </a:rPr>
              <a:t>poate fi suspendat :</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ro-RO" dirty="0" smtClean="0">
                <a:solidFill>
                  <a:schemeClr val="tx1"/>
                </a:solidFill>
              </a:rPr>
              <a:t>a</a:t>
            </a:r>
            <a:r>
              <a:rPr lang="ro-RO" dirty="0">
                <a:solidFill>
                  <a:schemeClr val="tx1"/>
                </a:solidFill>
              </a:rPr>
              <a:t>) </a:t>
            </a:r>
            <a:r>
              <a:rPr lang="en-US" dirty="0">
                <a:solidFill>
                  <a:schemeClr val="tx1"/>
                </a:solidFill>
              </a:rPr>
              <a:t>la </a:t>
            </a:r>
            <a:r>
              <a:rPr lang="en-US" dirty="0" err="1">
                <a:solidFill>
                  <a:schemeClr val="tx1"/>
                </a:solidFill>
              </a:rPr>
              <a:t>cererea</a:t>
            </a:r>
            <a:r>
              <a:rPr lang="en-US" dirty="0">
                <a:solidFill>
                  <a:schemeClr val="tx1"/>
                </a:solidFill>
              </a:rPr>
              <a:t> </a:t>
            </a:r>
            <a:r>
              <a:rPr lang="ro-RO" dirty="0">
                <a:solidFill>
                  <a:schemeClr val="tx1"/>
                </a:solidFill>
              </a:rPr>
              <a:t> scrisă</a:t>
            </a:r>
            <a:r>
              <a:rPr lang="en-US" dirty="0">
                <a:solidFill>
                  <a:schemeClr val="tx1"/>
                </a:solidFill>
              </a:rPr>
              <a:t> a </a:t>
            </a:r>
            <a:r>
              <a:rPr lang="en-US" dirty="0" err="1">
                <a:solidFill>
                  <a:schemeClr val="tx1"/>
                </a:solidFill>
              </a:rPr>
              <a:t>Consumatorului</a:t>
            </a:r>
            <a:r>
              <a:rPr lang="en-US" dirty="0">
                <a:solidFill>
                  <a:schemeClr val="tx1"/>
                </a:solidFill>
              </a:rPr>
              <a:t>, </a:t>
            </a:r>
            <a:r>
              <a:rPr lang="en-US" dirty="0" err="1">
                <a:solidFill>
                  <a:schemeClr val="tx1"/>
                </a:solidFill>
              </a:rPr>
              <a:t>depusă</a:t>
            </a:r>
            <a:r>
              <a:rPr lang="en-US" dirty="0">
                <a:solidFill>
                  <a:schemeClr val="tx1"/>
                </a:solidFill>
              </a:rPr>
              <a:t> la </a:t>
            </a:r>
            <a:r>
              <a:rPr lang="en-US" dirty="0" err="1">
                <a:solidFill>
                  <a:schemeClr val="tx1"/>
                </a:solidFill>
              </a:rPr>
              <a:t>oficiul</a:t>
            </a:r>
            <a:r>
              <a:rPr lang="en-US" dirty="0">
                <a:solidFill>
                  <a:schemeClr val="tx1"/>
                </a:solidFill>
              </a:rPr>
              <a:t> </a:t>
            </a:r>
            <a:r>
              <a:rPr lang="en-US" dirty="0" err="1">
                <a:solidFill>
                  <a:schemeClr val="tx1"/>
                </a:solidFill>
              </a:rPr>
              <a:t>Operatorului</a:t>
            </a:r>
            <a:r>
              <a:rPr lang="en-US" dirty="0">
                <a:solidFill>
                  <a:schemeClr val="tx1"/>
                </a:solidFill>
              </a:rPr>
              <a:t>, cu </a:t>
            </a:r>
            <a:r>
              <a:rPr lang="en-US" dirty="0" err="1">
                <a:solidFill>
                  <a:schemeClr val="tx1"/>
                </a:solidFill>
              </a:rPr>
              <a:t>cel</a:t>
            </a:r>
            <a:r>
              <a:rPr lang="en-US" dirty="0">
                <a:solidFill>
                  <a:schemeClr val="tx1"/>
                </a:solidFill>
              </a:rPr>
              <a:t> </a:t>
            </a:r>
            <a:r>
              <a:rPr lang="en-US" dirty="0" err="1">
                <a:solidFill>
                  <a:schemeClr val="tx1"/>
                </a:solidFill>
              </a:rPr>
              <a:t>puţin</a:t>
            </a:r>
            <a:r>
              <a:rPr lang="en-US" dirty="0">
                <a:solidFill>
                  <a:schemeClr val="tx1"/>
                </a:solidFill>
              </a:rPr>
              <a:t> 7 </a:t>
            </a:r>
            <a:r>
              <a:rPr lang="en-US" dirty="0" err="1">
                <a:solidFill>
                  <a:schemeClr val="tx1"/>
                </a:solidFill>
              </a:rPr>
              <a:t>zile</a:t>
            </a:r>
            <a:r>
              <a:rPr lang="en-US" dirty="0">
                <a:solidFill>
                  <a:schemeClr val="tx1"/>
                </a:solidFill>
              </a:rPr>
              <a:t> </a:t>
            </a:r>
            <a:r>
              <a:rPr lang="en-US" dirty="0" err="1">
                <a:solidFill>
                  <a:schemeClr val="tx1"/>
                </a:solidFill>
              </a:rPr>
              <a:t>calendaristice</a:t>
            </a:r>
            <a:r>
              <a:rPr lang="en-US" dirty="0">
                <a:solidFill>
                  <a:schemeClr val="tx1"/>
                </a:solidFill>
              </a:rPr>
              <a:t> </a:t>
            </a:r>
            <a:r>
              <a:rPr lang="en-US" dirty="0" err="1">
                <a:solidFill>
                  <a:schemeClr val="tx1"/>
                </a:solidFill>
              </a:rPr>
              <a:t>înainte</a:t>
            </a:r>
            <a:r>
              <a:rPr lang="en-US" dirty="0">
                <a:solidFill>
                  <a:schemeClr val="tx1"/>
                </a:solidFill>
              </a:rPr>
              <a:t> de data </a:t>
            </a:r>
            <a:r>
              <a:rPr lang="en-US" dirty="0" err="1">
                <a:solidFill>
                  <a:schemeClr val="tx1"/>
                </a:solidFill>
              </a:rPr>
              <a:t>suspendării</a:t>
            </a:r>
            <a:r>
              <a:rPr lang="en-US" dirty="0">
                <a:solidFill>
                  <a:schemeClr val="tx1"/>
                </a:solidFill>
              </a:rPr>
              <a:t>,  </a:t>
            </a:r>
            <a:r>
              <a:rPr lang="ro-RO" dirty="0">
                <a:solidFill>
                  <a:schemeClr val="tx1"/>
                </a:solidFill>
              </a:rPr>
              <a:t>pe o </a:t>
            </a:r>
            <a:r>
              <a:rPr lang="en-US" dirty="0" err="1">
                <a:solidFill>
                  <a:schemeClr val="tx1"/>
                </a:solidFill>
              </a:rPr>
              <a:t>perioadă</a:t>
            </a:r>
            <a:r>
              <a:rPr lang="en-US" dirty="0">
                <a:solidFill>
                  <a:schemeClr val="tx1"/>
                </a:solidFill>
              </a:rPr>
              <a:t> de </a:t>
            </a:r>
            <a:r>
              <a:rPr lang="en-US" dirty="0" err="1">
                <a:solidFill>
                  <a:schemeClr val="tx1"/>
                </a:solidFill>
              </a:rPr>
              <a:t>timp</a:t>
            </a:r>
            <a:r>
              <a:rPr lang="en-US" dirty="0">
                <a:solidFill>
                  <a:schemeClr val="tx1"/>
                </a:solidFill>
              </a:rPr>
              <a:t> de </a:t>
            </a:r>
            <a:r>
              <a:rPr lang="en-US" dirty="0" err="1">
                <a:solidFill>
                  <a:schemeClr val="tx1"/>
                </a:solidFill>
              </a:rPr>
              <a:t>cel</a:t>
            </a:r>
            <a:r>
              <a:rPr lang="en-US" dirty="0">
                <a:solidFill>
                  <a:schemeClr val="tx1"/>
                </a:solidFill>
              </a:rPr>
              <a:t> </a:t>
            </a:r>
            <a:r>
              <a:rPr lang="en-US" dirty="0" err="1">
                <a:solidFill>
                  <a:schemeClr val="tx1"/>
                </a:solidFill>
              </a:rPr>
              <a:t>puţin</a:t>
            </a:r>
            <a:r>
              <a:rPr lang="en-US" dirty="0">
                <a:solidFill>
                  <a:schemeClr val="tx1"/>
                </a:solidFill>
              </a:rPr>
              <a:t> </a:t>
            </a:r>
            <a:r>
              <a:rPr lang="ro-RO" dirty="0">
                <a:solidFill>
                  <a:schemeClr val="tx1"/>
                </a:solidFill>
              </a:rPr>
              <a:t>trei luni. </a:t>
            </a:r>
            <a:r>
              <a:rPr lang="en-US" dirty="0" err="1">
                <a:solidFill>
                  <a:schemeClr val="tx1"/>
                </a:solidFill>
              </a:rPr>
              <a:t>În</a:t>
            </a:r>
            <a:r>
              <a:rPr lang="en-US" dirty="0">
                <a:solidFill>
                  <a:schemeClr val="tx1"/>
                </a:solidFill>
              </a:rPr>
              <a:t> </a:t>
            </a:r>
            <a:r>
              <a:rPr lang="en-US" dirty="0" err="1">
                <a:solidFill>
                  <a:schemeClr val="tx1"/>
                </a:solidFill>
              </a:rPr>
              <a:t>acest</a:t>
            </a:r>
            <a:r>
              <a:rPr lang="en-US" dirty="0">
                <a:solidFill>
                  <a:schemeClr val="tx1"/>
                </a:solidFill>
              </a:rPr>
              <a:t> </a:t>
            </a:r>
            <a:r>
              <a:rPr lang="en-US" dirty="0" err="1">
                <a:solidFill>
                  <a:schemeClr val="tx1"/>
                </a:solidFill>
              </a:rPr>
              <a:t>caz</a:t>
            </a:r>
            <a:r>
              <a:rPr lang="en-US" dirty="0">
                <a:solidFill>
                  <a:schemeClr val="tx1"/>
                </a:solidFill>
              </a:rPr>
              <a:t>, </a:t>
            </a:r>
            <a:r>
              <a:rPr lang="en-US" dirty="0" err="1">
                <a:solidFill>
                  <a:schemeClr val="tx1"/>
                </a:solidFill>
              </a:rPr>
              <a:t>Consumatorul</a:t>
            </a:r>
            <a:r>
              <a:rPr lang="en-US" dirty="0">
                <a:solidFill>
                  <a:schemeClr val="tx1"/>
                </a:solidFill>
              </a:rPr>
              <a:t>  </a:t>
            </a:r>
            <a:r>
              <a:rPr lang="en-US" dirty="0" err="1">
                <a:solidFill>
                  <a:schemeClr val="tx1"/>
                </a:solidFill>
              </a:rPr>
              <a:t>este</a:t>
            </a:r>
            <a:r>
              <a:rPr lang="en-US" dirty="0">
                <a:solidFill>
                  <a:schemeClr val="tx1"/>
                </a:solidFill>
              </a:rPr>
              <a:t> </a:t>
            </a:r>
            <a:r>
              <a:rPr lang="en-US" dirty="0" err="1">
                <a:solidFill>
                  <a:schemeClr val="tx1"/>
                </a:solidFill>
              </a:rPr>
              <a:t>obligat</a:t>
            </a:r>
            <a:r>
              <a:rPr lang="en-US" dirty="0">
                <a:solidFill>
                  <a:schemeClr val="tx1"/>
                </a:solidFill>
              </a:rPr>
              <a:t> </a:t>
            </a:r>
            <a:r>
              <a:rPr lang="en-US" dirty="0" err="1">
                <a:solidFill>
                  <a:schemeClr val="tx1"/>
                </a:solidFill>
              </a:rPr>
              <a:t>să</a:t>
            </a:r>
            <a:r>
              <a:rPr lang="en-US" dirty="0">
                <a:solidFill>
                  <a:schemeClr val="tx1"/>
                </a:solidFill>
              </a:rPr>
              <a:t> </a:t>
            </a:r>
            <a:r>
              <a:rPr lang="en-US" dirty="0" err="1">
                <a:solidFill>
                  <a:schemeClr val="tx1"/>
                </a:solidFill>
              </a:rPr>
              <a:t>achite</a:t>
            </a:r>
            <a:r>
              <a:rPr lang="en-US" dirty="0">
                <a:solidFill>
                  <a:schemeClr val="tx1"/>
                </a:solidFill>
              </a:rPr>
              <a:t> integral </a:t>
            </a:r>
            <a:r>
              <a:rPr lang="en-US" dirty="0" err="1">
                <a:solidFill>
                  <a:schemeClr val="tx1"/>
                </a:solidFill>
              </a:rPr>
              <a:t>plata</a:t>
            </a:r>
            <a:r>
              <a:rPr lang="en-US" dirty="0">
                <a:solidFill>
                  <a:schemeClr val="tx1"/>
                </a:solidFill>
              </a:rPr>
              <a:t> </a:t>
            </a:r>
            <a:r>
              <a:rPr lang="en-US" dirty="0" err="1">
                <a:solidFill>
                  <a:schemeClr val="tx1"/>
                </a:solidFill>
              </a:rPr>
              <a:t>pentru</a:t>
            </a:r>
            <a:r>
              <a:rPr lang="en-US" dirty="0">
                <a:solidFill>
                  <a:schemeClr val="tx1"/>
                </a:solidFill>
              </a:rPr>
              <a:t> </a:t>
            </a:r>
            <a:r>
              <a:rPr lang="en-US" dirty="0" err="1">
                <a:solidFill>
                  <a:schemeClr val="tx1"/>
                </a:solidFill>
              </a:rPr>
              <a:t>serviciul</a:t>
            </a:r>
            <a:r>
              <a:rPr lang="en-US" dirty="0">
                <a:solidFill>
                  <a:schemeClr val="tx1"/>
                </a:solidFill>
              </a:rPr>
              <a:t> public de </a:t>
            </a:r>
            <a:r>
              <a:rPr lang="en-US" dirty="0" err="1">
                <a:solidFill>
                  <a:schemeClr val="tx1"/>
                </a:solidFill>
              </a:rPr>
              <a:t>alimentare</a:t>
            </a:r>
            <a:r>
              <a:rPr lang="en-US" dirty="0">
                <a:solidFill>
                  <a:schemeClr val="tx1"/>
                </a:solidFill>
              </a:rPr>
              <a:t> cu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t>
            </a:r>
            <a:r>
              <a:rPr lang="en-US" dirty="0" err="1">
                <a:solidFill>
                  <a:schemeClr val="tx1"/>
                </a:solidFill>
              </a:rPr>
              <a:t>facturat</a:t>
            </a:r>
            <a:r>
              <a:rPr lang="en-US" dirty="0">
                <a:solidFill>
                  <a:schemeClr val="tx1"/>
                </a:solidFill>
              </a:rPr>
              <a:t>, </a:t>
            </a:r>
            <a:r>
              <a:rPr lang="ro-RO" dirty="0">
                <a:solidFill>
                  <a:schemeClr val="tx1"/>
                </a:solidFill>
              </a:rPr>
              <a:t>penalităţile calculate conform prevederilor contractului,</a:t>
            </a:r>
            <a:r>
              <a:rPr lang="en-US" dirty="0">
                <a:solidFill>
                  <a:schemeClr val="tx1"/>
                </a:solidFill>
              </a:rPr>
              <a:t> </a:t>
            </a:r>
            <a:r>
              <a:rPr lang="en-US" dirty="0" err="1">
                <a:solidFill>
                  <a:schemeClr val="tx1"/>
                </a:solidFill>
              </a:rPr>
              <a:t>precum</a:t>
            </a:r>
            <a:r>
              <a:rPr lang="en-US" dirty="0">
                <a:solidFill>
                  <a:schemeClr val="tx1"/>
                </a:solidFill>
              </a:rPr>
              <a:t> </a:t>
            </a:r>
            <a:r>
              <a:rPr lang="en-US" dirty="0" err="1">
                <a:solidFill>
                  <a:schemeClr val="tx1"/>
                </a:solidFill>
              </a:rPr>
              <a:t>şi</a:t>
            </a:r>
            <a:r>
              <a:rPr lang="en-US" dirty="0">
                <a:solidFill>
                  <a:schemeClr val="tx1"/>
                </a:solidFill>
              </a:rPr>
              <a:t> </a:t>
            </a:r>
            <a:r>
              <a:rPr lang="en-US" dirty="0" err="1">
                <a:solidFill>
                  <a:schemeClr val="tx1"/>
                </a:solidFill>
              </a:rPr>
              <a:t>tariful</a:t>
            </a:r>
            <a:r>
              <a:rPr lang="en-US" dirty="0">
                <a:solidFill>
                  <a:schemeClr val="tx1"/>
                </a:solidFill>
              </a:rPr>
              <a:t> </a:t>
            </a:r>
            <a:r>
              <a:rPr lang="en-US" dirty="0" err="1">
                <a:solidFill>
                  <a:schemeClr val="tx1"/>
                </a:solidFill>
              </a:rPr>
              <a:t>pentru</a:t>
            </a:r>
            <a:r>
              <a:rPr lang="en-US" dirty="0">
                <a:solidFill>
                  <a:schemeClr val="tx1"/>
                </a:solidFill>
              </a:rPr>
              <a:t> </a:t>
            </a:r>
            <a:r>
              <a:rPr lang="en-US" dirty="0" err="1">
                <a:solidFill>
                  <a:schemeClr val="tx1"/>
                </a:solidFill>
              </a:rPr>
              <a:t>deconectare</a:t>
            </a:r>
            <a:r>
              <a:rPr lang="en-US" dirty="0">
                <a:solidFill>
                  <a:schemeClr val="tx1"/>
                </a:solidFill>
              </a:rPr>
              <a:t>, </a:t>
            </a:r>
            <a:r>
              <a:rPr lang="en-US" dirty="0" err="1">
                <a:solidFill>
                  <a:schemeClr val="tx1"/>
                </a:solidFill>
              </a:rPr>
              <a:t>aprobat</a:t>
            </a:r>
            <a:r>
              <a:rPr lang="en-US" dirty="0">
                <a:solidFill>
                  <a:schemeClr val="tx1"/>
                </a:solidFill>
              </a:rPr>
              <a:t> de </a:t>
            </a:r>
            <a:r>
              <a:rPr lang="ro-RO" dirty="0">
                <a:solidFill>
                  <a:schemeClr val="tx1"/>
                </a:solidFill>
              </a:rPr>
              <a:t>către ANRE</a:t>
            </a:r>
            <a:r>
              <a:rPr lang="en-US" dirty="0">
                <a:solidFill>
                  <a:schemeClr val="tx1"/>
                </a:solidFill>
              </a:rPr>
              <a:t>. </a:t>
            </a:r>
            <a:endParaRPr lang="ro-RO" dirty="0">
              <a:solidFill>
                <a:schemeClr val="tx1"/>
              </a:solidFill>
            </a:endParaRPr>
          </a:p>
          <a:p>
            <a:pPr marL="285750" indent="-285750">
              <a:buFont typeface="Arial" panose="020B0604020202020204" pitchFamily="34" charset="0"/>
              <a:buChar char="•"/>
            </a:pPr>
            <a:r>
              <a:rPr lang="ro-RO" dirty="0">
                <a:solidFill>
                  <a:schemeClr val="tx1"/>
                </a:solidFill>
              </a:rPr>
              <a:t> </a:t>
            </a:r>
            <a:r>
              <a:rPr lang="ro-RO" dirty="0" smtClean="0">
                <a:solidFill>
                  <a:schemeClr val="tx1"/>
                </a:solidFill>
              </a:rPr>
              <a:t>b</a:t>
            </a:r>
            <a:r>
              <a:rPr lang="ro-RO" dirty="0">
                <a:solidFill>
                  <a:schemeClr val="tx1"/>
                </a:solidFill>
              </a:rPr>
              <a:t>) la inițiativa Operatorului,</a:t>
            </a:r>
            <a:r>
              <a:rPr lang="en-US" dirty="0">
                <a:solidFill>
                  <a:schemeClr val="tx1"/>
                </a:solidFill>
              </a:rPr>
              <a:t> </a:t>
            </a:r>
            <a:r>
              <a:rPr lang="en-US" dirty="0" err="1">
                <a:solidFill>
                  <a:schemeClr val="tx1"/>
                </a:solidFill>
              </a:rPr>
              <a:t>pe</a:t>
            </a:r>
            <a:r>
              <a:rPr lang="en-US" dirty="0">
                <a:solidFill>
                  <a:schemeClr val="tx1"/>
                </a:solidFill>
              </a:rPr>
              <a:t> o </a:t>
            </a:r>
            <a:r>
              <a:rPr lang="en-US" dirty="0" err="1">
                <a:solidFill>
                  <a:schemeClr val="tx1"/>
                </a:solidFill>
              </a:rPr>
              <a:t>perioadă</a:t>
            </a:r>
            <a:r>
              <a:rPr lang="en-US" dirty="0">
                <a:solidFill>
                  <a:schemeClr val="tx1"/>
                </a:solidFill>
              </a:rPr>
              <a:t> de 30 </a:t>
            </a:r>
            <a:r>
              <a:rPr lang="en-US" dirty="0" err="1">
                <a:solidFill>
                  <a:schemeClr val="tx1"/>
                </a:solidFill>
              </a:rPr>
              <a:t>zile</a:t>
            </a:r>
            <a:r>
              <a:rPr lang="en-US" dirty="0">
                <a:solidFill>
                  <a:schemeClr val="tx1"/>
                </a:solidFill>
              </a:rPr>
              <a:t> </a:t>
            </a:r>
            <a:r>
              <a:rPr lang="en-US" dirty="0" err="1">
                <a:solidFill>
                  <a:schemeClr val="tx1"/>
                </a:solidFill>
              </a:rPr>
              <a:t>calendaristice</a:t>
            </a:r>
            <a:r>
              <a:rPr lang="en-US" dirty="0">
                <a:solidFill>
                  <a:schemeClr val="tx1"/>
                </a:solidFill>
              </a:rPr>
              <a:t>, </a:t>
            </a:r>
            <a:r>
              <a:rPr lang="en-US" dirty="0" err="1">
                <a:solidFill>
                  <a:schemeClr val="tx1"/>
                </a:solidFill>
              </a:rPr>
              <a:t>în</a:t>
            </a:r>
            <a:r>
              <a:rPr lang="en-US" dirty="0">
                <a:solidFill>
                  <a:schemeClr val="tx1"/>
                </a:solidFill>
              </a:rPr>
              <a:t> </a:t>
            </a:r>
            <a:r>
              <a:rPr lang="en-US" dirty="0" err="1">
                <a:solidFill>
                  <a:schemeClr val="tx1"/>
                </a:solidFill>
              </a:rPr>
              <a:t>cazul</a:t>
            </a:r>
            <a:r>
              <a:rPr lang="en-US" dirty="0">
                <a:solidFill>
                  <a:schemeClr val="tx1"/>
                </a:solidFill>
              </a:rPr>
              <a:t> </a:t>
            </a:r>
            <a:r>
              <a:rPr lang="en-US" dirty="0" err="1">
                <a:solidFill>
                  <a:schemeClr val="tx1"/>
                </a:solidFill>
              </a:rPr>
              <a:t>deconectării</a:t>
            </a:r>
            <a:r>
              <a:rPr lang="en-US" dirty="0">
                <a:solidFill>
                  <a:schemeClr val="tx1"/>
                </a:solidFill>
              </a:rPr>
              <a:t> de la </a:t>
            </a:r>
            <a:r>
              <a:rPr lang="en-US" dirty="0" err="1">
                <a:solidFill>
                  <a:schemeClr val="tx1"/>
                </a:solidFill>
              </a:rPr>
              <a:t>reţeaua</a:t>
            </a:r>
            <a:r>
              <a:rPr lang="en-US" dirty="0">
                <a:solidFill>
                  <a:schemeClr val="tx1"/>
                </a:solidFill>
              </a:rPr>
              <a:t> </a:t>
            </a:r>
            <a:r>
              <a:rPr lang="en-US" dirty="0" err="1">
                <a:solidFill>
                  <a:schemeClr val="tx1"/>
                </a:solidFill>
              </a:rPr>
              <a:t>publică</a:t>
            </a:r>
            <a:r>
              <a:rPr lang="en-US" dirty="0">
                <a:solidFill>
                  <a:schemeClr val="tx1"/>
                </a:solidFill>
              </a:rPr>
              <a:t> de </a:t>
            </a:r>
            <a:r>
              <a:rPr lang="en-US" dirty="0" err="1">
                <a:solidFill>
                  <a:schemeClr val="tx1"/>
                </a:solidFill>
              </a:rPr>
              <a:t>alimentare</a:t>
            </a:r>
            <a:r>
              <a:rPr lang="en-US" dirty="0">
                <a:solidFill>
                  <a:schemeClr val="tx1"/>
                </a:solidFill>
              </a:rPr>
              <a:t> cu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 </a:t>
            </a:r>
            <a:r>
              <a:rPr lang="en-US" dirty="0" err="1">
                <a:solidFill>
                  <a:schemeClr val="tx1"/>
                </a:solidFill>
              </a:rPr>
              <a:t>instalaţiilor</a:t>
            </a:r>
            <a:r>
              <a:rPr lang="en-US" dirty="0">
                <a:solidFill>
                  <a:schemeClr val="tx1"/>
                </a:solidFill>
              </a:rPr>
              <a:t> </a:t>
            </a:r>
            <a:r>
              <a:rPr lang="en-US" dirty="0" err="1">
                <a:solidFill>
                  <a:schemeClr val="tx1"/>
                </a:solidFill>
              </a:rPr>
              <a:t>ce</a:t>
            </a:r>
            <a:r>
              <a:rPr lang="en-US" dirty="0">
                <a:solidFill>
                  <a:schemeClr val="tx1"/>
                </a:solidFill>
              </a:rPr>
              <a:t> </a:t>
            </a:r>
            <a:r>
              <a:rPr lang="en-US" dirty="0" err="1">
                <a:solidFill>
                  <a:schemeClr val="tx1"/>
                </a:solidFill>
              </a:rPr>
              <a:t>aparţin</a:t>
            </a:r>
            <a:r>
              <a:rPr lang="en-US" dirty="0">
                <a:solidFill>
                  <a:schemeClr val="tx1"/>
                </a:solidFill>
              </a:rPr>
              <a:t> </a:t>
            </a:r>
            <a:r>
              <a:rPr lang="en-US" dirty="0" err="1">
                <a:solidFill>
                  <a:schemeClr val="tx1"/>
                </a:solidFill>
              </a:rPr>
              <a:t>Consumatorului</a:t>
            </a:r>
            <a:r>
              <a:rPr lang="en-US" dirty="0">
                <a:solidFill>
                  <a:schemeClr val="tx1"/>
                </a:solidFill>
              </a:rPr>
              <a:t>, cu </a:t>
            </a:r>
            <a:r>
              <a:rPr lang="en-US" dirty="0" err="1">
                <a:solidFill>
                  <a:schemeClr val="tx1"/>
                </a:solidFill>
              </a:rPr>
              <a:t>respectarea</a:t>
            </a:r>
            <a:r>
              <a:rPr lang="en-US" dirty="0">
                <a:solidFill>
                  <a:schemeClr val="tx1"/>
                </a:solidFill>
              </a:rPr>
              <a:t> </a:t>
            </a:r>
            <a:r>
              <a:rPr lang="en-US" dirty="0" err="1">
                <a:solidFill>
                  <a:schemeClr val="tx1"/>
                </a:solidFill>
              </a:rPr>
              <a:t>prevederilor</a:t>
            </a:r>
            <a:r>
              <a:rPr lang="en-US" dirty="0">
                <a:solidFill>
                  <a:schemeClr val="tx1"/>
                </a:solidFill>
              </a:rPr>
              <a:t> </a:t>
            </a:r>
            <a:r>
              <a:rPr lang="ro-RO" dirty="0">
                <a:solidFill>
                  <a:schemeClr val="tx1"/>
                </a:solidFill>
              </a:rPr>
              <a:t>Legii nr. 303/2013 şi a</a:t>
            </a:r>
            <a:r>
              <a:rPr lang="en-US" dirty="0">
                <a:solidFill>
                  <a:schemeClr val="tx1"/>
                </a:solidFill>
              </a:rPr>
              <a:t> </a:t>
            </a:r>
            <a:r>
              <a:rPr lang="en-US" dirty="0" err="1">
                <a:solidFill>
                  <a:schemeClr val="tx1"/>
                </a:solidFill>
              </a:rPr>
              <a:t>Regulamentului</a:t>
            </a:r>
            <a:r>
              <a:rPr lang="ro-RO" dirty="0">
                <a:solidFill>
                  <a:schemeClr val="tx1"/>
                </a:solidFill>
              </a:rPr>
              <a:t>.</a:t>
            </a:r>
          </a:p>
          <a:p>
            <a:endParaRPr lang="ro-RO" dirty="0"/>
          </a:p>
        </p:txBody>
      </p:sp>
    </p:spTree>
    <p:extLst>
      <p:ext uri="{BB962C8B-B14F-4D97-AF65-F5344CB8AC3E}">
        <p14:creationId xmlns:p14="http://schemas.microsoft.com/office/powerpoint/2010/main" val="426665387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anose="05000000000000000000" pitchFamily="2" charset="2"/>
              <a:buChar char="Ø"/>
            </a:pPr>
            <a:r>
              <a:rPr lang="ro-RO" dirty="0" smtClean="0">
                <a:solidFill>
                  <a:schemeClr val="tx1"/>
                </a:solidFill>
              </a:rPr>
              <a:t>Contractul </a:t>
            </a:r>
            <a:r>
              <a:rPr lang="ro-RO" dirty="0">
                <a:solidFill>
                  <a:schemeClr val="tx1"/>
                </a:solidFill>
              </a:rPr>
              <a:t>poate fi reziliat:</a:t>
            </a: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ro-RO" dirty="0" smtClean="0">
                <a:solidFill>
                  <a:schemeClr val="tx1"/>
                </a:solidFill>
              </a:rPr>
              <a:t>a</a:t>
            </a:r>
            <a:r>
              <a:rPr lang="ro-RO" dirty="0">
                <a:solidFill>
                  <a:schemeClr val="tx1"/>
                </a:solidFill>
              </a:rPr>
              <a:t>) la cererea  </a:t>
            </a:r>
            <a:r>
              <a:rPr lang="en-US" dirty="0">
                <a:solidFill>
                  <a:schemeClr val="tx1"/>
                </a:solidFill>
              </a:rPr>
              <a:t> </a:t>
            </a:r>
            <a:r>
              <a:rPr lang="en-US" dirty="0" err="1">
                <a:solidFill>
                  <a:schemeClr val="tx1"/>
                </a:solidFill>
              </a:rPr>
              <a:t>Consumatorului</a:t>
            </a:r>
            <a:r>
              <a:rPr lang="en-US" dirty="0">
                <a:solidFill>
                  <a:schemeClr val="tx1"/>
                </a:solidFill>
              </a:rPr>
              <a:t>, </a:t>
            </a:r>
            <a:r>
              <a:rPr lang="en-US" dirty="0" err="1">
                <a:solidFill>
                  <a:schemeClr val="tx1"/>
                </a:solidFill>
              </a:rPr>
              <a:t>depusă</a:t>
            </a:r>
            <a:r>
              <a:rPr lang="en-US" dirty="0">
                <a:solidFill>
                  <a:schemeClr val="tx1"/>
                </a:solidFill>
              </a:rPr>
              <a:t> </a:t>
            </a:r>
            <a:r>
              <a:rPr lang="en-US" dirty="0" err="1">
                <a:solidFill>
                  <a:schemeClr val="tx1"/>
                </a:solidFill>
              </a:rPr>
              <a:t>în</a:t>
            </a:r>
            <a:r>
              <a:rPr lang="en-US" dirty="0">
                <a:solidFill>
                  <a:schemeClr val="tx1"/>
                </a:solidFill>
              </a:rPr>
              <a:t> </a:t>
            </a:r>
            <a:r>
              <a:rPr lang="en-US" dirty="0" err="1">
                <a:solidFill>
                  <a:schemeClr val="tx1"/>
                </a:solidFill>
              </a:rPr>
              <a:t>scris</a:t>
            </a:r>
            <a:r>
              <a:rPr lang="en-US" dirty="0">
                <a:solidFill>
                  <a:schemeClr val="tx1"/>
                </a:solidFill>
              </a:rPr>
              <a:t> la </a:t>
            </a:r>
            <a:r>
              <a:rPr lang="en-US" dirty="0" err="1">
                <a:solidFill>
                  <a:schemeClr val="tx1"/>
                </a:solidFill>
              </a:rPr>
              <a:t>oficiul</a:t>
            </a:r>
            <a:r>
              <a:rPr lang="en-US" dirty="0">
                <a:solidFill>
                  <a:schemeClr val="tx1"/>
                </a:solidFill>
              </a:rPr>
              <a:t> </a:t>
            </a:r>
            <a:r>
              <a:rPr lang="en-US" dirty="0" err="1">
                <a:solidFill>
                  <a:schemeClr val="tx1"/>
                </a:solidFill>
              </a:rPr>
              <a:t>Operatorului</a:t>
            </a:r>
            <a:r>
              <a:rPr lang="en-US" dirty="0">
                <a:solidFill>
                  <a:schemeClr val="tx1"/>
                </a:solidFill>
              </a:rPr>
              <a:t>, cu </a:t>
            </a:r>
            <a:r>
              <a:rPr lang="en-US" dirty="0" err="1">
                <a:solidFill>
                  <a:schemeClr val="tx1"/>
                </a:solidFill>
              </a:rPr>
              <a:t>cel</a:t>
            </a:r>
            <a:r>
              <a:rPr lang="en-US" dirty="0">
                <a:solidFill>
                  <a:schemeClr val="tx1"/>
                </a:solidFill>
              </a:rPr>
              <a:t> </a:t>
            </a:r>
            <a:r>
              <a:rPr lang="en-US" dirty="0" err="1">
                <a:solidFill>
                  <a:schemeClr val="tx1"/>
                </a:solidFill>
              </a:rPr>
              <a:t>puţin</a:t>
            </a:r>
            <a:r>
              <a:rPr lang="en-US" dirty="0">
                <a:solidFill>
                  <a:schemeClr val="tx1"/>
                </a:solidFill>
              </a:rPr>
              <a:t> 7 </a:t>
            </a:r>
            <a:r>
              <a:rPr lang="en-US" dirty="0" err="1">
                <a:solidFill>
                  <a:schemeClr val="tx1"/>
                </a:solidFill>
              </a:rPr>
              <a:t>zile</a:t>
            </a:r>
            <a:r>
              <a:rPr lang="en-US" dirty="0">
                <a:solidFill>
                  <a:schemeClr val="tx1"/>
                </a:solidFill>
              </a:rPr>
              <a:t> </a:t>
            </a:r>
            <a:r>
              <a:rPr lang="en-US" dirty="0" err="1">
                <a:solidFill>
                  <a:schemeClr val="tx1"/>
                </a:solidFill>
              </a:rPr>
              <a:t>calendaristice</a:t>
            </a:r>
            <a:r>
              <a:rPr lang="en-US" dirty="0">
                <a:solidFill>
                  <a:schemeClr val="tx1"/>
                </a:solidFill>
              </a:rPr>
              <a:t> </a:t>
            </a:r>
            <a:r>
              <a:rPr lang="en-US" dirty="0" err="1">
                <a:solidFill>
                  <a:schemeClr val="tx1"/>
                </a:solidFill>
              </a:rPr>
              <a:t>înainte</a:t>
            </a:r>
            <a:r>
              <a:rPr lang="en-US" dirty="0">
                <a:solidFill>
                  <a:schemeClr val="tx1"/>
                </a:solidFill>
              </a:rPr>
              <a:t> de data </a:t>
            </a:r>
            <a:r>
              <a:rPr lang="en-US" dirty="0" err="1">
                <a:solidFill>
                  <a:schemeClr val="tx1"/>
                </a:solidFill>
              </a:rPr>
              <a:t>rezilierii</a:t>
            </a:r>
            <a:r>
              <a:rPr lang="en-US" dirty="0">
                <a:solidFill>
                  <a:schemeClr val="tx1"/>
                </a:solidFill>
              </a:rPr>
              <a:t>. </a:t>
            </a:r>
            <a:r>
              <a:rPr lang="ro-RO" dirty="0">
                <a:solidFill>
                  <a:schemeClr val="tx1"/>
                </a:solidFill>
              </a:rPr>
              <a:t>În acest caz,</a:t>
            </a:r>
            <a:r>
              <a:rPr lang="en-US" dirty="0">
                <a:solidFill>
                  <a:schemeClr val="tx1"/>
                </a:solidFill>
              </a:rPr>
              <a:t> </a:t>
            </a:r>
            <a:r>
              <a:rPr lang="en-US" dirty="0" err="1">
                <a:solidFill>
                  <a:schemeClr val="tx1"/>
                </a:solidFill>
              </a:rPr>
              <a:t>Consumator</a:t>
            </a:r>
            <a:r>
              <a:rPr lang="ro-RO" dirty="0">
                <a:solidFill>
                  <a:schemeClr val="tx1"/>
                </a:solidFill>
              </a:rPr>
              <a:t>ul</a:t>
            </a:r>
            <a:r>
              <a:rPr lang="en-US" dirty="0">
                <a:solidFill>
                  <a:schemeClr val="tx1"/>
                </a:solidFill>
              </a:rPr>
              <a:t> </a:t>
            </a:r>
            <a:r>
              <a:rPr lang="en-US" dirty="0" err="1">
                <a:solidFill>
                  <a:schemeClr val="tx1"/>
                </a:solidFill>
              </a:rPr>
              <a:t>este</a:t>
            </a:r>
            <a:r>
              <a:rPr lang="en-US" dirty="0">
                <a:solidFill>
                  <a:schemeClr val="tx1"/>
                </a:solidFill>
              </a:rPr>
              <a:t>   </a:t>
            </a:r>
            <a:r>
              <a:rPr lang="en-US" dirty="0" err="1">
                <a:solidFill>
                  <a:schemeClr val="tx1"/>
                </a:solidFill>
              </a:rPr>
              <a:t>obligat</a:t>
            </a:r>
            <a:r>
              <a:rPr lang="en-US" dirty="0">
                <a:solidFill>
                  <a:schemeClr val="tx1"/>
                </a:solidFill>
              </a:rPr>
              <a:t> </a:t>
            </a:r>
            <a:r>
              <a:rPr lang="en-US" dirty="0" err="1">
                <a:solidFill>
                  <a:schemeClr val="tx1"/>
                </a:solidFill>
              </a:rPr>
              <a:t>să</a:t>
            </a:r>
            <a:r>
              <a:rPr lang="en-US" dirty="0">
                <a:solidFill>
                  <a:schemeClr val="tx1"/>
                </a:solidFill>
              </a:rPr>
              <a:t> </a:t>
            </a:r>
            <a:r>
              <a:rPr lang="en-US" dirty="0" err="1">
                <a:solidFill>
                  <a:schemeClr val="tx1"/>
                </a:solidFill>
              </a:rPr>
              <a:t>achite</a:t>
            </a:r>
            <a:r>
              <a:rPr lang="en-US" dirty="0">
                <a:solidFill>
                  <a:schemeClr val="tx1"/>
                </a:solidFill>
              </a:rPr>
              <a:t> integral </a:t>
            </a:r>
            <a:r>
              <a:rPr lang="en-US" dirty="0" err="1">
                <a:solidFill>
                  <a:schemeClr val="tx1"/>
                </a:solidFill>
              </a:rPr>
              <a:t>plata</a:t>
            </a:r>
            <a:r>
              <a:rPr lang="en-US" dirty="0">
                <a:solidFill>
                  <a:schemeClr val="tx1"/>
                </a:solidFill>
              </a:rPr>
              <a:t> </a:t>
            </a:r>
            <a:r>
              <a:rPr lang="en-US" dirty="0" err="1">
                <a:solidFill>
                  <a:schemeClr val="tx1"/>
                </a:solidFill>
              </a:rPr>
              <a:t>pentru</a:t>
            </a:r>
            <a:r>
              <a:rPr lang="en-US" dirty="0">
                <a:solidFill>
                  <a:schemeClr val="tx1"/>
                </a:solidFill>
              </a:rPr>
              <a:t> </a:t>
            </a:r>
            <a:r>
              <a:rPr lang="en-US" dirty="0" err="1">
                <a:solidFill>
                  <a:schemeClr val="tx1"/>
                </a:solidFill>
              </a:rPr>
              <a:t>serviciul</a:t>
            </a:r>
            <a:r>
              <a:rPr lang="en-US" dirty="0">
                <a:solidFill>
                  <a:schemeClr val="tx1"/>
                </a:solidFill>
              </a:rPr>
              <a:t> public de </a:t>
            </a:r>
            <a:r>
              <a:rPr lang="en-US" dirty="0" err="1">
                <a:solidFill>
                  <a:schemeClr val="tx1"/>
                </a:solidFill>
              </a:rPr>
              <a:t>alimentare</a:t>
            </a:r>
            <a:r>
              <a:rPr lang="en-US" dirty="0">
                <a:solidFill>
                  <a:schemeClr val="tx1"/>
                </a:solidFill>
              </a:rPr>
              <a:t> cu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canalizate</a:t>
            </a:r>
            <a:r>
              <a:rPr lang="en-US" dirty="0">
                <a:solidFill>
                  <a:schemeClr val="tx1"/>
                </a:solidFill>
              </a:rPr>
              <a:t> </a:t>
            </a:r>
            <a:r>
              <a:rPr lang="en-US" dirty="0" err="1">
                <a:solidFill>
                  <a:schemeClr val="tx1"/>
                </a:solidFill>
              </a:rPr>
              <a:t>facturat</a:t>
            </a:r>
            <a:r>
              <a:rPr lang="en-US" dirty="0">
                <a:solidFill>
                  <a:schemeClr val="tx1"/>
                </a:solidFill>
              </a:rPr>
              <a:t>, </a:t>
            </a:r>
            <a:r>
              <a:rPr lang="en-US" dirty="0" err="1">
                <a:solidFill>
                  <a:schemeClr val="tx1"/>
                </a:solidFill>
              </a:rPr>
              <a:t>până</a:t>
            </a:r>
            <a:r>
              <a:rPr lang="en-US" dirty="0">
                <a:solidFill>
                  <a:schemeClr val="tx1"/>
                </a:solidFill>
              </a:rPr>
              <a:t> la data </a:t>
            </a:r>
            <a:r>
              <a:rPr lang="en-US" dirty="0" err="1">
                <a:solidFill>
                  <a:schemeClr val="tx1"/>
                </a:solidFill>
              </a:rPr>
              <a:t>rezilierii</a:t>
            </a:r>
            <a:r>
              <a:rPr lang="en-US" dirty="0">
                <a:solidFill>
                  <a:schemeClr val="tx1"/>
                </a:solidFill>
              </a:rPr>
              <a:t>, </a:t>
            </a:r>
            <a:r>
              <a:rPr lang="ro-RO" dirty="0">
                <a:solidFill>
                  <a:schemeClr val="tx1"/>
                </a:solidFill>
              </a:rPr>
              <a:t>precum</a:t>
            </a:r>
            <a:r>
              <a:rPr lang="en-US" dirty="0">
                <a:solidFill>
                  <a:schemeClr val="tx1"/>
                </a:solidFill>
              </a:rPr>
              <a:t> </a:t>
            </a:r>
            <a:r>
              <a:rPr lang="en-US" dirty="0" err="1">
                <a:solidFill>
                  <a:schemeClr val="tx1"/>
                </a:solidFill>
              </a:rPr>
              <a:t>şi</a:t>
            </a:r>
            <a:r>
              <a:rPr lang="en-US" dirty="0">
                <a:solidFill>
                  <a:schemeClr val="tx1"/>
                </a:solidFill>
              </a:rPr>
              <a:t> </a:t>
            </a:r>
            <a:r>
              <a:rPr lang="en-US" dirty="0" err="1">
                <a:solidFill>
                  <a:schemeClr val="tx1"/>
                </a:solidFill>
              </a:rPr>
              <a:t>penalităţile</a:t>
            </a:r>
            <a:r>
              <a:rPr lang="en-US" dirty="0">
                <a:solidFill>
                  <a:schemeClr val="tx1"/>
                </a:solidFill>
              </a:rPr>
              <a:t> calculate conform </a:t>
            </a:r>
            <a:r>
              <a:rPr lang="en-US" dirty="0" err="1">
                <a:solidFill>
                  <a:schemeClr val="tx1"/>
                </a:solidFill>
              </a:rPr>
              <a:t>prevederilor</a:t>
            </a:r>
            <a:r>
              <a:rPr lang="en-US" dirty="0">
                <a:solidFill>
                  <a:schemeClr val="tx1"/>
                </a:solidFill>
              </a:rPr>
              <a:t> </a:t>
            </a:r>
            <a:r>
              <a:rPr lang="en-US" dirty="0" err="1">
                <a:solidFill>
                  <a:schemeClr val="tx1"/>
                </a:solidFill>
              </a:rPr>
              <a:t>Contractului</a:t>
            </a:r>
            <a:r>
              <a:rPr lang="en-US" dirty="0">
                <a:solidFill>
                  <a:schemeClr val="tx1"/>
                </a:solidFill>
              </a:rPr>
              <a:t>;   </a:t>
            </a:r>
            <a:endParaRPr lang="ro-RO" dirty="0">
              <a:solidFill>
                <a:schemeClr val="tx1"/>
              </a:solidFill>
            </a:endParaRPr>
          </a:p>
          <a:p>
            <a:pPr marL="285750" indent="-285750">
              <a:buFont typeface="Arial" panose="020B0604020202020204" pitchFamily="34" charset="0"/>
              <a:buChar char="•"/>
            </a:pPr>
            <a:r>
              <a:rPr lang="en-US" dirty="0">
                <a:solidFill>
                  <a:schemeClr val="tx1"/>
                </a:solidFill>
              </a:rPr>
              <a:t> </a:t>
            </a:r>
            <a:r>
              <a:rPr lang="ro-RO" dirty="0">
                <a:solidFill>
                  <a:schemeClr val="tx1"/>
                </a:solidFill>
              </a:rPr>
              <a:t>b) la inițiativa Operatorului, în cazul </a:t>
            </a:r>
            <a:r>
              <a:rPr lang="en-US" dirty="0">
                <a:solidFill>
                  <a:schemeClr val="tx1"/>
                </a:solidFill>
              </a:rPr>
              <a:t> suspend</a:t>
            </a:r>
            <a:r>
              <a:rPr lang="ro-RO" dirty="0">
                <a:solidFill>
                  <a:schemeClr val="tx1"/>
                </a:solidFill>
              </a:rPr>
              <a:t>ării</a:t>
            </a:r>
            <a:r>
              <a:rPr lang="en-US" dirty="0">
                <a:solidFill>
                  <a:schemeClr val="tx1"/>
                </a:solidFill>
              </a:rPr>
              <a:t> </a:t>
            </a:r>
            <a:r>
              <a:rPr lang="en-US" dirty="0" err="1">
                <a:solidFill>
                  <a:schemeClr val="tx1"/>
                </a:solidFill>
              </a:rPr>
              <a:t>Contractului</a:t>
            </a:r>
            <a:r>
              <a:rPr lang="en-US" dirty="0">
                <a:solidFill>
                  <a:schemeClr val="tx1"/>
                </a:solidFill>
              </a:rPr>
              <a:t>  </a:t>
            </a:r>
            <a:r>
              <a:rPr lang="en-US" dirty="0" err="1">
                <a:solidFill>
                  <a:schemeClr val="tx1"/>
                </a:solidFill>
              </a:rPr>
              <a:t>pe</a:t>
            </a:r>
            <a:r>
              <a:rPr lang="en-US" dirty="0">
                <a:solidFill>
                  <a:schemeClr val="tx1"/>
                </a:solidFill>
              </a:rPr>
              <a:t> o </a:t>
            </a:r>
            <a:r>
              <a:rPr lang="en-US" dirty="0" err="1">
                <a:solidFill>
                  <a:schemeClr val="tx1"/>
                </a:solidFill>
              </a:rPr>
              <a:t>perioadă</a:t>
            </a:r>
            <a:r>
              <a:rPr lang="en-US" dirty="0">
                <a:solidFill>
                  <a:schemeClr val="tx1"/>
                </a:solidFill>
              </a:rPr>
              <a:t> de </a:t>
            </a:r>
            <a:r>
              <a:rPr lang="ro-RO" dirty="0">
                <a:solidFill>
                  <a:schemeClr val="tx1"/>
                </a:solidFill>
              </a:rPr>
              <a:t>30 zile calendaristice</a:t>
            </a:r>
            <a:r>
              <a:rPr lang="en-US" dirty="0">
                <a:solidFill>
                  <a:schemeClr val="tx1"/>
                </a:solidFill>
              </a:rPr>
              <a:t>, </a:t>
            </a:r>
            <a:r>
              <a:rPr lang="ro-RO" dirty="0">
                <a:solidFill>
                  <a:schemeClr val="tx1"/>
                </a:solidFill>
              </a:rPr>
              <a:t>drept </a:t>
            </a:r>
            <a:r>
              <a:rPr lang="en-US" dirty="0">
                <a:solidFill>
                  <a:schemeClr val="tx1"/>
                </a:solidFill>
              </a:rPr>
              <a:t> </a:t>
            </a:r>
            <a:r>
              <a:rPr lang="en-US" dirty="0" err="1">
                <a:solidFill>
                  <a:schemeClr val="tx1"/>
                </a:solidFill>
              </a:rPr>
              <a:t>urmare</a:t>
            </a:r>
            <a:r>
              <a:rPr lang="en-US" dirty="0">
                <a:solidFill>
                  <a:schemeClr val="tx1"/>
                </a:solidFill>
              </a:rPr>
              <a:t> a </a:t>
            </a:r>
            <a:r>
              <a:rPr lang="en-US" dirty="0" err="1">
                <a:solidFill>
                  <a:schemeClr val="tx1"/>
                </a:solidFill>
              </a:rPr>
              <a:t>deconectării</a:t>
            </a:r>
            <a:r>
              <a:rPr lang="en-US" dirty="0">
                <a:solidFill>
                  <a:schemeClr val="tx1"/>
                </a:solidFill>
              </a:rPr>
              <a:t> </a:t>
            </a:r>
            <a:r>
              <a:rPr lang="en-US" dirty="0" err="1">
                <a:solidFill>
                  <a:schemeClr val="tx1"/>
                </a:solidFill>
              </a:rPr>
              <a:t>instalaţiilor</a:t>
            </a:r>
            <a:r>
              <a:rPr lang="en-US" dirty="0">
                <a:solidFill>
                  <a:schemeClr val="tx1"/>
                </a:solidFill>
              </a:rPr>
              <a:t> interne de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ale </a:t>
            </a:r>
            <a:r>
              <a:rPr lang="en-US" dirty="0" err="1">
                <a:solidFill>
                  <a:schemeClr val="tx1"/>
                </a:solidFill>
              </a:rPr>
              <a:t>Consumatorului</a:t>
            </a:r>
            <a:r>
              <a:rPr lang="en-US" dirty="0">
                <a:solidFill>
                  <a:schemeClr val="tx1"/>
                </a:solidFill>
              </a:rPr>
              <a:t> </a:t>
            </a:r>
            <a:r>
              <a:rPr lang="en-US" dirty="0" err="1">
                <a:solidFill>
                  <a:schemeClr val="tx1"/>
                </a:solidFill>
              </a:rPr>
              <a:t>noncasnic</a:t>
            </a:r>
            <a:r>
              <a:rPr lang="en-US" dirty="0">
                <a:solidFill>
                  <a:schemeClr val="tx1"/>
                </a:solidFill>
              </a:rPr>
              <a:t> de la </a:t>
            </a:r>
            <a:r>
              <a:rPr lang="en-US" dirty="0" err="1">
                <a:solidFill>
                  <a:schemeClr val="tx1"/>
                </a:solidFill>
              </a:rPr>
              <a:t>sistemul</a:t>
            </a:r>
            <a:r>
              <a:rPr lang="en-US" dirty="0">
                <a:solidFill>
                  <a:schemeClr val="tx1"/>
                </a:solidFill>
              </a:rPr>
              <a:t> public de </a:t>
            </a:r>
            <a:r>
              <a:rPr lang="en-US" dirty="0" err="1">
                <a:solidFill>
                  <a:schemeClr val="tx1"/>
                </a:solidFill>
              </a:rPr>
              <a:t>alimentare</a:t>
            </a:r>
            <a:r>
              <a:rPr lang="en-US" dirty="0">
                <a:solidFill>
                  <a:schemeClr val="tx1"/>
                </a:solidFill>
              </a:rPr>
              <a:t> cu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t>
            </a:r>
            <a:r>
              <a:rPr lang="en-US" dirty="0" err="1">
                <a:solidFill>
                  <a:schemeClr val="tx1"/>
                </a:solidFill>
              </a:rPr>
              <a:t>şi</a:t>
            </a:r>
            <a:r>
              <a:rPr lang="en-US" dirty="0">
                <a:solidFill>
                  <a:schemeClr val="tx1"/>
                </a:solidFill>
              </a:rPr>
              <a:t> </a:t>
            </a:r>
            <a:r>
              <a:rPr lang="en-US" dirty="0" err="1">
                <a:solidFill>
                  <a:schemeClr val="tx1"/>
                </a:solidFill>
              </a:rPr>
              <a:t>dacă</a:t>
            </a:r>
            <a:r>
              <a:rPr lang="en-US" dirty="0">
                <a:solidFill>
                  <a:schemeClr val="tx1"/>
                </a:solidFill>
              </a:rPr>
              <a:t> </a:t>
            </a:r>
            <a:r>
              <a:rPr lang="en-US" dirty="0" err="1">
                <a:solidFill>
                  <a:schemeClr val="tx1"/>
                </a:solidFill>
              </a:rPr>
              <a:t>Consumatorul</a:t>
            </a:r>
            <a:r>
              <a:rPr lang="en-US" dirty="0">
                <a:solidFill>
                  <a:schemeClr val="tx1"/>
                </a:solidFill>
              </a:rPr>
              <a:t> </a:t>
            </a:r>
            <a:r>
              <a:rPr lang="en-US" dirty="0" err="1">
                <a:solidFill>
                  <a:schemeClr val="tx1"/>
                </a:solidFill>
              </a:rPr>
              <a:t>noncasnic</a:t>
            </a:r>
            <a:r>
              <a:rPr lang="en-US" dirty="0">
                <a:solidFill>
                  <a:schemeClr val="tx1"/>
                </a:solidFill>
              </a:rPr>
              <a:t> nu a  </a:t>
            </a:r>
            <a:r>
              <a:rPr lang="en-US" dirty="0" err="1">
                <a:solidFill>
                  <a:schemeClr val="tx1"/>
                </a:solidFill>
              </a:rPr>
              <a:t>înlăturat</a:t>
            </a:r>
            <a:r>
              <a:rPr lang="en-US" dirty="0">
                <a:solidFill>
                  <a:schemeClr val="tx1"/>
                </a:solidFill>
              </a:rPr>
              <a:t> </a:t>
            </a:r>
            <a:r>
              <a:rPr lang="en-US" dirty="0" err="1">
                <a:solidFill>
                  <a:schemeClr val="tx1"/>
                </a:solidFill>
              </a:rPr>
              <a:t>cauzele</a:t>
            </a:r>
            <a:r>
              <a:rPr lang="en-US" dirty="0">
                <a:solidFill>
                  <a:schemeClr val="tx1"/>
                </a:solidFill>
              </a:rPr>
              <a:t>, </a:t>
            </a:r>
            <a:r>
              <a:rPr lang="en-US" dirty="0" err="1">
                <a:solidFill>
                  <a:schemeClr val="tx1"/>
                </a:solidFill>
              </a:rPr>
              <a:t>pentru</a:t>
            </a:r>
            <a:r>
              <a:rPr lang="en-US" dirty="0">
                <a:solidFill>
                  <a:schemeClr val="tx1"/>
                </a:solidFill>
              </a:rPr>
              <a:t> care au </a:t>
            </a:r>
            <a:r>
              <a:rPr lang="en-US" dirty="0" err="1">
                <a:solidFill>
                  <a:schemeClr val="tx1"/>
                </a:solidFill>
              </a:rPr>
              <a:t>fost</a:t>
            </a:r>
            <a:r>
              <a:rPr lang="en-US" dirty="0">
                <a:solidFill>
                  <a:schemeClr val="tx1"/>
                </a:solidFill>
              </a:rPr>
              <a:t> </a:t>
            </a:r>
            <a:r>
              <a:rPr lang="en-US" dirty="0" err="1">
                <a:solidFill>
                  <a:schemeClr val="tx1"/>
                </a:solidFill>
              </a:rPr>
              <a:t>deconectate</a:t>
            </a:r>
            <a:r>
              <a:rPr lang="en-US" dirty="0">
                <a:solidFill>
                  <a:schemeClr val="tx1"/>
                </a:solidFill>
              </a:rPr>
              <a:t> </a:t>
            </a:r>
            <a:r>
              <a:rPr lang="en-US" dirty="0" err="1">
                <a:solidFill>
                  <a:schemeClr val="tx1"/>
                </a:solidFill>
              </a:rPr>
              <a:t>instalaţiile</a:t>
            </a:r>
            <a:r>
              <a:rPr lang="en-US" dirty="0">
                <a:solidFill>
                  <a:schemeClr val="tx1"/>
                </a:solidFill>
              </a:rPr>
              <a:t> interne de </a:t>
            </a:r>
            <a:r>
              <a:rPr lang="en-US" dirty="0" err="1">
                <a:solidFill>
                  <a:schemeClr val="tx1"/>
                </a:solidFill>
              </a:rPr>
              <a:t>apă</a:t>
            </a:r>
            <a:r>
              <a:rPr lang="en-US" dirty="0">
                <a:solidFill>
                  <a:schemeClr val="tx1"/>
                </a:solidFill>
              </a:rPr>
              <a:t> </a:t>
            </a:r>
            <a:r>
              <a:rPr lang="en-US" dirty="0" err="1">
                <a:solidFill>
                  <a:schemeClr val="tx1"/>
                </a:solidFill>
              </a:rPr>
              <a:t>şi</a:t>
            </a:r>
            <a:r>
              <a:rPr lang="en-US" dirty="0">
                <a:solidFill>
                  <a:schemeClr val="tx1"/>
                </a:solidFill>
              </a:rPr>
              <a:t> de </a:t>
            </a:r>
            <a:r>
              <a:rPr lang="en-US" dirty="0" err="1">
                <a:solidFill>
                  <a:schemeClr val="tx1"/>
                </a:solidFill>
              </a:rPr>
              <a:t>canalizare</a:t>
            </a:r>
            <a:r>
              <a:rPr lang="en-US" dirty="0">
                <a:solidFill>
                  <a:schemeClr val="tx1"/>
                </a:solidFill>
              </a:rPr>
              <a:t> </a:t>
            </a:r>
            <a:r>
              <a:rPr lang="en-US" dirty="0" err="1">
                <a:solidFill>
                  <a:schemeClr val="tx1"/>
                </a:solidFill>
              </a:rPr>
              <a:t>şi</a:t>
            </a:r>
            <a:r>
              <a:rPr lang="en-US" dirty="0">
                <a:solidFill>
                  <a:schemeClr val="tx1"/>
                </a:solidFill>
              </a:rPr>
              <a:t> nu a </a:t>
            </a:r>
            <a:r>
              <a:rPr lang="en-US" dirty="0" err="1">
                <a:solidFill>
                  <a:schemeClr val="tx1"/>
                </a:solidFill>
              </a:rPr>
              <a:t>solicitat</a:t>
            </a:r>
            <a:r>
              <a:rPr lang="en-US" dirty="0">
                <a:solidFill>
                  <a:schemeClr val="tx1"/>
                </a:solidFill>
              </a:rPr>
              <a:t> </a:t>
            </a:r>
            <a:r>
              <a:rPr lang="en-US" dirty="0" err="1">
                <a:solidFill>
                  <a:schemeClr val="tx1"/>
                </a:solidFill>
              </a:rPr>
              <a:t>reconectarea</a:t>
            </a:r>
            <a:r>
              <a:rPr lang="en-US" dirty="0">
                <a:solidFill>
                  <a:schemeClr val="tx1"/>
                </a:solidFill>
              </a:rPr>
              <a:t> </a:t>
            </a:r>
            <a:r>
              <a:rPr lang="en-US" dirty="0" err="1">
                <a:solidFill>
                  <a:schemeClr val="tx1"/>
                </a:solidFill>
              </a:rPr>
              <a:t>lor</a:t>
            </a:r>
            <a:r>
              <a:rPr lang="en-US" dirty="0">
                <a:solidFill>
                  <a:schemeClr val="tx1"/>
                </a:solidFill>
              </a:rPr>
              <a:t>.</a:t>
            </a:r>
            <a:endParaRPr lang="ro-RO" dirty="0">
              <a:solidFill>
                <a:schemeClr val="tx1"/>
              </a:solidFill>
            </a:endParaRPr>
          </a:p>
        </p:txBody>
      </p:sp>
    </p:spTree>
    <p:extLst>
      <p:ext uri="{BB962C8B-B14F-4D97-AF65-F5344CB8AC3E}">
        <p14:creationId xmlns:p14="http://schemas.microsoft.com/office/powerpoint/2010/main" val="33990272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000" y="1483199"/>
            <a:ext cx="7776000" cy="836919"/>
          </a:xfrm>
        </p:spPr>
        <p:txBody>
          <a:bodyPr/>
          <a:lstStyle/>
          <a:p>
            <a:pPr marL="342900" indent="-342900">
              <a:buFont typeface="Wingdings" panose="05000000000000000000" pitchFamily="2" charset="2"/>
              <a:buChar char="Ø"/>
            </a:pPr>
            <a:r>
              <a:rPr lang="ro-RO" b="1" dirty="0">
                <a:solidFill>
                  <a:schemeClr val="tx1"/>
                </a:solidFill>
              </a:rPr>
              <a:t>I</a:t>
            </a:r>
            <a:r>
              <a:rPr lang="en-US" b="1" dirty="0">
                <a:solidFill>
                  <a:schemeClr val="tx1"/>
                </a:solidFill>
              </a:rPr>
              <a:t>X. SOLUŢIONAREA </a:t>
            </a:r>
            <a:r>
              <a:rPr lang="ro-RO" b="1" dirty="0">
                <a:solidFill>
                  <a:schemeClr val="tx1"/>
                </a:solidFill>
              </a:rPr>
              <a:t>NEÎNŢELEGERILOR</a:t>
            </a:r>
            <a:r>
              <a:rPr lang="en-US" b="1" dirty="0">
                <a:solidFill>
                  <a:schemeClr val="tx1"/>
                </a:solidFill>
              </a:rPr>
              <a:t> ŞI  LITIGIILOR</a:t>
            </a:r>
            <a:endParaRPr lang="ro-RO"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r>
              <a:rPr lang="ru-RU" dirty="0"/>
              <a:t> </a:t>
            </a:r>
            <a:endParaRPr lang="ro-RO" dirty="0"/>
          </a:p>
          <a:p>
            <a:r>
              <a:rPr lang="ru-RU" dirty="0"/>
              <a:t>  </a:t>
            </a:r>
            <a:r>
              <a:rPr lang="ro-RO" dirty="0">
                <a:solidFill>
                  <a:schemeClr val="tx1"/>
                </a:solidFill>
              </a:rPr>
              <a:t>În cazul în care  neînțelegerile apărute între Părţi  nu pot fi soluţionate pe cale amiabilă, prin negocieri,  acestea sunt în drept </a:t>
            </a:r>
            <a:r>
              <a:rPr lang="en-US" dirty="0">
                <a:solidFill>
                  <a:schemeClr val="tx1"/>
                </a:solidFill>
              </a:rPr>
              <a:t> </a:t>
            </a:r>
            <a:r>
              <a:rPr lang="en-US" dirty="0" err="1">
                <a:solidFill>
                  <a:schemeClr val="tx1"/>
                </a:solidFill>
              </a:rPr>
              <a:t>să</a:t>
            </a:r>
            <a:r>
              <a:rPr lang="en-US" dirty="0">
                <a:solidFill>
                  <a:schemeClr val="tx1"/>
                </a:solidFill>
              </a:rPr>
              <a:t> </a:t>
            </a:r>
            <a:r>
              <a:rPr lang="ro-RO" dirty="0">
                <a:solidFill>
                  <a:schemeClr val="tx1"/>
                </a:solidFill>
              </a:rPr>
              <a:t>se adreseze</a:t>
            </a:r>
            <a:r>
              <a:rPr lang="en-US" dirty="0">
                <a:solidFill>
                  <a:schemeClr val="tx1"/>
                </a:solidFill>
              </a:rPr>
              <a:t> la </a:t>
            </a:r>
            <a:r>
              <a:rPr lang="ro-RO" dirty="0">
                <a:solidFill>
                  <a:schemeClr val="tx1"/>
                </a:solidFill>
              </a:rPr>
              <a:t>ANRE şi/sau în instanţa  de judecată competentă, conform prevederilor legislației în  vigoare. </a:t>
            </a:r>
          </a:p>
          <a:p>
            <a:endParaRPr lang="ro-RO" dirty="0"/>
          </a:p>
        </p:txBody>
      </p:sp>
    </p:spTree>
    <p:extLst>
      <p:ext uri="{BB962C8B-B14F-4D97-AF65-F5344CB8AC3E}">
        <p14:creationId xmlns:p14="http://schemas.microsoft.com/office/powerpoint/2010/main" val="16763360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anose="05000000000000000000" pitchFamily="2" charset="2"/>
              <a:buChar char="Ø"/>
            </a:pPr>
            <a:r>
              <a:rPr lang="en-US" b="1" dirty="0">
                <a:solidFill>
                  <a:schemeClr val="tx1"/>
                </a:solidFill>
              </a:rPr>
              <a:t>X.  CLAUZE SPECIALE</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en-US" dirty="0" err="1" smtClean="0">
                <a:solidFill>
                  <a:schemeClr val="tx1"/>
                </a:solidFill>
              </a:rPr>
              <a:t>Situaţiile</a:t>
            </a:r>
            <a:r>
              <a:rPr lang="en-US" dirty="0" smtClean="0">
                <a:solidFill>
                  <a:schemeClr val="tx1"/>
                </a:solidFill>
              </a:rPr>
              <a:t> </a:t>
            </a:r>
            <a:r>
              <a:rPr lang="en-US" dirty="0" err="1">
                <a:solidFill>
                  <a:schemeClr val="tx1"/>
                </a:solidFill>
              </a:rPr>
              <a:t>neprevăzute</a:t>
            </a:r>
            <a:r>
              <a:rPr lang="en-US" dirty="0">
                <a:solidFill>
                  <a:schemeClr val="tx1"/>
                </a:solidFill>
              </a:rPr>
              <a:t> </a:t>
            </a:r>
            <a:r>
              <a:rPr lang="en-US" dirty="0" err="1">
                <a:solidFill>
                  <a:schemeClr val="tx1"/>
                </a:solidFill>
              </a:rPr>
              <a:t>în</a:t>
            </a:r>
            <a:r>
              <a:rPr lang="en-US" dirty="0">
                <a:solidFill>
                  <a:schemeClr val="tx1"/>
                </a:solidFill>
              </a:rPr>
              <a:t> Contract </a:t>
            </a:r>
            <a:r>
              <a:rPr lang="en-US" dirty="0" err="1">
                <a:solidFill>
                  <a:schemeClr val="tx1"/>
                </a:solidFill>
              </a:rPr>
              <a:t>sunt</a:t>
            </a:r>
            <a:r>
              <a:rPr lang="en-US" dirty="0">
                <a:solidFill>
                  <a:schemeClr val="tx1"/>
                </a:solidFill>
              </a:rPr>
              <a:t> </a:t>
            </a:r>
            <a:r>
              <a:rPr lang="en-US" dirty="0" err="1">
                <a:solidFill>
                  <a:schemeClr val="tx1"/>
                </a:solidFill>
              </a:rPr>
              <a:t>reglementate</a:t>
            </a:r>
            <a:r>
              <a:rPr lang="en-US" dirty="0">
                <a:solidFill>
                  <a:schemeClr val="tx1"/>
                </a:solidFill>
              </a:rPr>
              <a:t> de </a:t>
            </a:r>
            <a:r>
              <a:rPr lang="en-US" dirty="0" err="1">
                <a:solidFill>
                  <a:schemeClr val="tx1"/>
                </a:solidFill>
              </a:rPr>
              <a:t>prevederile</a:t>
            </a:r>
            <a:r>
              <a:rPr lang="en-US" dirty="0">
                <a:solidFill>
                  <a:schemeClr val="tx1"/>
                </a:solidFill>
              </a:rPr>
              <a:t> </a:t>
            </a:r>
            <a:r>
              <a:rPr lang="ro-RO" dirty="0">
                <a:solidFill>
                  <a:schemeClr val="tx1"/>
                </a:solidFill>
              </a:rPr>
              <a:t>Codului civil al RM, Legii 303/2013, </a:t>
            </a:r>
            <a:r>
              <a:rPr lang="en-US" dirty="0">
                <a:solidFill>
                  <a:schemeClr val="tx1"/>
                </a:solidFill>
              </a:rPr>
              <a:t> </a:t>
            </a:r>
            <a:r>
              <a:rPr lang="en-US" dirty="0" err="1">
                <a:solidFill>
                  <a:schemeClr val="tx1"/>
                </a:solidFill>
              </a:rPr>
              <a:t>Regulamen</a:t>
            </a:r>
            <a:r>
              <a:rPr lang="ro-RO" dirty="0">
                <a:solidFill>
                  <a:schemeClr val="tx1"/>
                </a:solidFill>
              </a:rPr>
              <a:t>tului;</a:t>
            </a:r>
          </a:p>
          <a:p>
            <a:pPr marL="285750" indent="-285750">
              <a:buFont typeface="Arial" panose="020B0604020202020204" pitchFamily="34" charset="0"/>
              <a:buChar char="•"/>
            </a:pPr>
            <a:r>
              <a:rPr lang="ro-RO" dirty="0" smtClean="0">
                <a:solidFill>
                  <a:schemeClr val="tx1"/>
                </a:solidFill>
              </a:rPr>
              <a:t>La </a:t>
            </a:r>
            <a:r>
              <a:rPr lang="ro-RO" dirty="0">
                <a:solidFill>
                  <a:schemeClr val="tx1"/>
                </a:solidFill>
              </a:rPr>
              <a:t>expirarea termenului de acţiune al Contractului (încheiat pe un termen determinat), Operatorul este în drept să sisteze furnizarea serviciului, dacă Consumatorul  nu confirmă necesitatea şi dreptul de a beneficia de servicii în conformitate cu prevederile  Legii nr. 303/2013 şi a Regulamentului;</a:t>
            </a:r>
          </a:p>
          <a:p>
            <a:pPr marL="285750" indent="-285750">
              <a:buFont typeface="Arial" panose="020B0604020202020204" pitchFamily="34" charset="0"/>
              <a:buChar char="•"/>
            </a:pPr>
            <a:r>
              <a:rPr lang="ro-RO" dirty="0" smtClean="0">
                <a:solidFill>
                  <a:schemeClr val="tx1"/>
                </a:solidFill>
              </a:rPr>
              <a:t>Specificaţii   </a:t>
            </a:r>
            <a:r>
              <a:rPr lang="ro-RO" dirty="0">
                <a:solidFill>
                  <a:schemeClr val="tx1"/>
                </a:solidFill>
              </a:rPr>
              <a:t>aferente particularităţilor  rezultate  din raporturile  de furnizare/utilizare a serviciilor reglementate de Contract</a:t>
            </a:r>
            <a:r>
              <a:rPr lang="ro-RO" dirty="0" smtClean="0">
                <a:solidFill>
                  <a:schemeClr val="tx1"/>
                </a:solidFill>
              </a:rPr>
              <a:t>:_______________________________</a:t>
            </a:r>
            <a:endParaRPr lang="ro-RO" dirty="0">
              <a:solidFill>
                <a:schemeClr val="tx1"/>
              </a:solidFill>
            </a:endParaRPr>
          </a:p>
        </p:txBody>
      </p:sp>
    </p:spTree>
    <p:extLst>
      <p:ext uri="{BB962C8B-B14F-4D97-AF65-F5344CB8AC3E}">
        <p14:creationId xmlns:p14="http://schemas.microsoft.com/office/powerpoint/2010/main" val="318986431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anose="05000000000000000000" pitchFamily="2" charset="2"/>
              <a:buChar char="Ø"/>
            </a:pPr>
            <a:r>
              <a:rPr lang="ro-RO" b="1" dirty="0">
                <a:solidFill>
                  <a:schemeClr val="tx1"/>
                </a:solidFill>
              </a:rPr>
              <a:t>XI. DISPOZIŢII FINALE</a:t>
            </a:r>
            <a:endParaRPr lang="ro-RO"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ro-RO" dirty="0" smtClean="0">
                <a:solidFill>
                  <a:schemeClr val="tx1"/>
                </a:solidFill>
              </a:rPr>
              <a:t>Prezentul </a:t>
            </a:r>
            <a:r>
              <a:rPr lang="ro-RO" dirty="0">
                <a:solidFill>
                  <a:schemeClr val="tx1"/>
                </a:solidFill>
              </a:rPr>
              <a:t>contract  este întocmit în două exemplare originale, câte unul pentru fiecare parte. Anexele și acordurile adiționale   constituie părți integrante a prezentului contract.</a:t>
            </a:r>
          </a:p>
          <a:p>
            <a:pPr marL="285750" indent="-285750">
              <a:buFont typeface="Arial" panose="020B0604020202020204" pitchFamily="34" charset="0"/>
              <a:buChar char="•"/>
            </a:pPr>
            <a:r>
              <a:rPr lang="ro-RO" dirty="0" smtClean="0">
                <a:solidFill>
                  <a:schemeClr val="tx1"/>
                </a:solidFill>
              </a:rPr>
              <a:t>Prezentul </a:t>
            </a:r>
            <a:r>
              <a:rPr lang="ro-RO" dirty="0">
                <a:solidFill>
                  <a:schemeClr val="tx1"/>
                </a:solidFill>
              </a:rPr>
              <a:t>contract  intră în vigoare din data semnării.</a:t>
            </a:r>
          </a:p>
          <a:p>
            <a:endParaRPr lang="ro-RO" dirty="0"/>
          </a:p>
        </p:txBody>
      </p:sp>
    </p:spTree>
    <p:extLst>
      <p:ext uri="{BB962C8B-B14F-4D97-AF65-F5344CB8AC3E}">
        <p14:creationId xmlns:p14="http://schemas.microsoft.com/office/powerpoint/2010/main" val="14275562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70" y="869050"/>
            <a:ext cx="7776000" cy="1096227"/>
          </a:xfrm>
        </p:spPr>
        <p:txBody>
          <a:bodyPr/>
          <a:lstStyle/>
          <a:p>
            <a:pPr marL="342900" indent="-342900">
              <a:buFont typeface="Wingdings" panose="05000000000000000000" pitchFamily="2" charset="2"/>
              <a:buChar char="Ø"/>
            </a:pPr>
            <a:r>
              <a:rPr lang="ro-RO" b="1" dirty="0">
                <a:solidFill>
                  <a:schemeClr val="tx1"/>
                </a:solidFill>
              </a:rPr>
              <a:t>XII. ADRESELE JURIDICE, RECHIZITELE ŞI SEMNĂTURILE  PĂRŢILOR</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endParaRPr lang="ro-RO" dirty="0"/>
          </a:p>
        </p:txBody>
      </p:sp>
      <p:graphicFrame>
        <p:nvGraphicFramePr>
          <p:cNvPr id="6" name="Object 5"/>
          <p:cNvGraphicFramePr>
            <a:graphicFrameLocks noChangeAspect="1"/>
          </p:cNvGraphicFramePr>
          <p:nvPr>
            <p:extLst>
              <p:ext uri="{D42A27DB-BD31-4B8C-83A1-F6EECF244321}">
                <p14:modId xmlns:p14="http://schemas.microsoft.com/office/powerpoint/2010/main" val="3765822579"/>
              </p:ext>
            </p:extLst>
          </p:nvPr>
        </p:nvGraphicFramePr>
        <p:xfrm>
          <a:off x="1001405" y="2655787"/>
          <a:ext cx="6643688" cy="3400425"/>
        </p:xfrm>
        <a:graphic>
          <a:graphicData uri="http://schemas.openxmlformats.org/presentationml/2006/ole">
            <mc:AlternateContent xmlns:mc="http://schemas.openxmlformats.org/markup-compatibility/2006">
              <mc:Choice xmlns:v="urn:schemas-microsoft-com:vml" Requires="v">
                <p:oleObj spid="_x0000_s7182" name="Document" r:id="rId3" imgW="6644304" imgH="3399854" progId="Word.Document.12">
                  <p:embed/>
                </p:oleObj>
              </mc:Choice>
              <mc:Fallback>
                <p:oleObj name="Document" r:id="rId3" imgW="6644304" imgH="3399854" progId="Word.Document.12">
                  <p:embed/>
                  <p:pic>
                    <p:nvPicPr>
                      <p:cNvPr id="0" name=""/>
                      <p:cNvPicPr/>
                      <p:nvPr/>
                    </p:nvPicPr>
                    <p:blipFill>
                      <a:blip r:embed="rId4"/>
                      <a:stretch>
                        <a:fillRect/>
                      </a:stretch>
                    </p:blipFill>
                    <p:spPr>
                      <a:xfrm>
                        <a:off x="1001405" y="2655787"/>
                        <a:ext cx="6643688" cy="3400425"/>
                      </a:xfrm>
                      <a:prstGeom prst="rect">
                        <a:avLst/>
                      </a:prstGeom>
                    </p:spPr>
                  </p:pic>
                </p:oleObj>
              </mc:Fallback>
            </mc:AlternateContent>
          </a:graphicData>
        </a:graphic>
      </p:graphicFrame>
    </p:spTree>
    <p:extLst>
      <p:ext uri="{BB962C8B-B14F-4D97-AF65-F5344CB8AC3E}">
        <p14:creationId xmlns:p14="http://schemas.microsoft.com/office/powerpoint/2010/main" val="143628463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3</a:t>
            </a:r>
            <a:r>
              <a:rPr lang="en-US" b="1" dirty="0" smtClean="0">
                <a:solidFill>
                  <a:schemeClr val="tx1"/>
                </a:solidFill>
              </a:rPr>
              <a:t>. </a:t>
            </a:r>
            <a:r>
              <a:rPr lang="en-US" b="1" dirty="0" err="1" smtClean="0">
                <a:solidFill>
                  <a:schemeClr val="tx1"/>
                </a:solidFill>
              </a:rPr>
              <a:t>Penalitatea</a:t>
            </a:r>
            <a:r>
              <a:rPr lang="en-US" b="1" dirty="0" smtClean="0">
                <a:solidFill>
                  <a:schemeClr val="tx1"/>
                </a:solidFill>
              </a:rPr>
              <a:t> (</a:t>
            </a:r>
            <a:r>
              <a:rPr lang="ro-RO" b="1" dirty="0"/>
              <a:t>Clauza </a:t>
            </a:r>
            <a:r>
              <a:rPr lang="ro-RO" b="1" dirty="0" smtClean="0"/>
              <a:t>penală</a:t>
            </a:r>
            <a:r>
              <a:rPr lang="en-US" b="1" dirty="0" smtClean="0">
                <a:solidFill>
                  <a:schemeClr val="tx1"/>
                </a:solidFill>
              </a:rPr>
              <a:t>)</a:t>
            </a:r>
            <a:endParaRPr lang="ro-RO" b="1"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Wingdings" panose="05000000000000000000" pitchFamily="2" charset="2"/>
              <a:buChar char="v"/>
            </a:pPr>
            <a:r>
              <a:rPr lang="en-US" b="1" dirty="0">
                <a:solidFill>
                  <a:schemeClr val="tx1"/>
                </a:solidFill>
              </a:rPr>
              <a:t>C</a:t>
            </a:r>
            <a:r>
              <a:rPr lang="ro-RO" b="1" dirty="0" smtClean="0">
                <a:solidFill>
                  <a:schemeClr val="tx1"/>
                </a:solidFill>
              </a:rPr>
              <a:t>ontractuală </a:t>
            </a:r>
            <a:r>
              <a:rPr lang="ro-RO" dirty="0">
                <a:solidFill>
                  <a:schemeClr val="tx1"/>
                </a:solidFill>
              </a:rPr>
              <a:t>- părţile evaluează anticipat prejudiciul, stipulînd că debitorul, în cazul neexecutării obligaţiei, urmează să remită creditorului o sumă de bani. </a:t>
            </a:r>
          </a:p>
          <a:p>
            <a:pPr marL="285750" indent="-285750">
              <a:buFont typeface="Wingdings" panose="05000000000000000000" pitchFamily="2" charset="2"/>
              <a:buChar char="v"/>
            </a:pPr>
            <a:r>
              <a:rPr lang="ro-RO" b="1" dirty="0">
                <a:solidFill>
                  <a:schemeClr val="tx1"/>
                </a:solidFill>
              </a:rPr>
              <a:t>Legală </a:t>
            </a:r>
            <a:r>
              <a:rPr lang="ro-RO" dirty="0">
                <a:solidFill>
                  <a:schemeClr val="tx1"/>
                </a:solidFill>
              </a:rPr>
              <a:t>- penalitatea stabilită de lege nu poate fi exclusă şi nici micşorată anticipat prin acordul </a:t>
            </a:r>
            <a:r>
              <a:rPr lang="ro-RO" dirty="0" smtClean="0">
                <a:solidFill>
                  <a:schemeClr val="tx1"/>
                </a:solidFill>
              </a:rPr>
              <a:t>părţilor</a:t>
            </a:r>
            <a:r>
              <a:rPr lang="en-US" dirty="0" smtClean="0">
                <a:solidFill>
                  <a:schemeClr val="tx1"/>
                </a:solidFill>
              </a:rPr>
              <a:t>.</a:t>
            </a:r>
          </a:p>
          <a:p>
            <a:pPr marL="285750" indent="-285750">
              <a:buFont typeface="Wingdings" panose="05000000000000000000" pitchFamily="2" charset="2"/>
              <a:buChar char="v"/>
            </a:pPr>
            <a:endParaRPr lang="en-US" dirty="0">
              <a:solidFill>
                <a:schemeClr val="tx1"/>
              </a:solidFill>
            </a:endParaRPr>
          </a:p>
          <a:p>
            <a:pPr marL="285750" indent="-285750">
              <a:buFont typeface="Arial" panose="020B0604020202020204" pitchFamily="34" charset="0"/>
              <a:buChar char="•"/>
            </a:pPr>
            <a:r>
              <a:rPr lang="ro-RO" dirty="0">
                <a:solidFill>
                  <a:schemeClr val="tx1"/>
                </a:solidFill>
              </a:rPr>
              <a:t>Clauza penală se face în scris</a:t>
            </a:r>
            <a:r>
              <a:rPr lang="ro-RO" dirty="0" smtClean="0">
                <a:solidFill>
                  <a:schemeClr val="tx1"/>
                </a:solidFill>
              </a:rPr>
              <a:t>.</a:t>
            </a:r>
            <a:r>
              <a:rPr lang="en-US" dirty="0" smtClean="0">
                <a:solidFill>
                  <a:schemeClr val="tx1"/>
                </a:solidFill>
                <a:sym typeface="Wingdings" panose="05000000000000000000" pitchFamily="2" charset="2"/>
              </a:rPr>
              <a:t></a:t>
            </a:r>
            <a:r>
              <a:rPr lang="en-US" dirty="0">
                <a:solidFill>
                  <a:schemeClr val="tx1"/>
                </a:solidFill>
                <a:sym typeface="Wingdings" panose="05000000000000000000" pitchFamily="2" charset="2"/>
              </a:rPr>
              <a:t> </a:t>
            </a:r>
            <a:r>
              <a:rPr lang="ro-RO" dirty="0" smtClean="0">
                <a:solidFill>
                  <a:schemeClr val="tx1"/>
                </a:solidFill>
              </a:rPr>
              <a:t>Nerespectarea </a:t>
            </a:r>
            <a:r>
              <a:rPr lang="ro-RO" dirty="0">
                <a:solidFill>
                  <a:schemeClr val="tx1"/>
                </a:solidFill>
              </a:rPr>
              <a:t>formei scrise atrage nulitatea clauzei penale</a:t>
            </a:r>
            <a:r>
              <a:rPr lang="ro-RO" dirty="0" smtClean="0">
                <a:solidFill>
                  <a:schemeClr val="tx1"/>
                </a:solidFill>
              </a:rPr>
              <a:t>.</a:t>
            </a:r>
          </a:p>
          <a:p>
            <a:pPr marL="285750" indent="-285750">
              <a:buFont typeface="Arial" panose="020B0604020202020204" pitchFamily="34" charset="0"/>
              <a:buChar char="•"/>
            </a:pPr>
            <a:r>
              <a:rPr lang="ro-RO" dirty="0">
                <a:solidFill>
                  <a:schemeClr val="tx1"/>
                </a:solidFill>
              </a:rPr>
              <a:t>Termenul de prescripție a penalității conform art. 268, lit.a)  Cod Civil este de 6 luni.</a:t>
            </a:r>
          </a:p>
          <a:p>
            <a:pPr marL="285750" indent="-285750">
              <a:buFont typeface="Arial" panose="020B0604020202020204" pitchFamily="34" charset="0"/>
              <a:buChar char="•"/>
            </a:pPr>
            <a:endParaRPr lang="en-US" dirty="0" smtClean="0">
              <a:solidFill>
                <a:schemeClr val="tx1"/>
              </a:solidFill>
            </a:endParaRPr>
          </a:p>
          <a:p>
            <a:pPr marL="285750" indent="-285750">
              <a:buFont typeface="Wingdings" panose="05000000000000000000" pitchFamily="2" charset="2"/>
              <a:buChar char="v"/>
            </a:pPr>
            <a:endParaRPr lang="ro-RO" dirty="0">
              <a:solidFill>
                <a:schemeClr val="tx1"/>
              </a:solidFill>
            </a:endParaRPr>
          </a:p>
        </p:txBody>
      </p:sp>
    </p:spTree>
    <p:extLst>
      <p:ext uri="{BB962C8B-B14F-4D97-AF65-F5344CB8AC3E}">
        <p14:creationId xmlns:p14="http://schemas.microsoft.com/office/powerpoint/2010/main" val="163688315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55" y="1362608"/>
            <a:ext cx="7776000" cy="617928"/>
          </a:xfrm>
        </p:spPr>
        <p:txBody>
          <a:bodyPr/>
          <a:lstStyle/>
          <a:p>
            <a:r>
              <a:rPr lang="ro-RO" b="1" dirty="0">
                <a:solidFill>
                  <a:schemeClr val="tx1"/>
                </a:solidFill>
              </a:rPr>
              <a:t>Modalitatea de calcul a penalității</a:t>
            </a:r>
            <a:endParaRPr lang="ro-RO"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a:xfrm>
            <a:off x="679155" y="1874795"/>
            <a:ext cx="7776000" cy="3816000"/>
          </a:xfrm>
        </p:spPr>
        <p:txBody>
          <a:bodyPr/>
          <a:lstStyle/>
          <a:p>
            <a:pPr marL="285750" indent="-285750">
              <a:buFont typeface="Arial" panose="020B0604020202020204" pitchFamily="34" charset="0"/>
              <a:buChar char="•"/>
            </a:pPr>
            <a:r>
              <a:rPr lang="ro-RO" dirty="0">
                <a:solidFill>
                  <a:schemeClr val="tx1"/>
                </a:solidFill>
              </a:rPr>
              <a:t>Calculul penalităţii se efectuează lunar la închiderea lunii contabile.</a:t>
            </a:r>
          </a:p>
          <a:p>
            <a:pPr marL="285750" indent="-285750">
              <a:buFont typeface="Arial" panose="020B0604020202020204" pitchFamily="34" charset="0"/>
              <a:buChar char="•"/>
            </a:pPr>
            <a:r>
              <a:rPr lang="ro-RO" dirty="0">
                <a:solidFill>
                  <a:schemeClr val="tx1"/>
                </a:solidFill>
              </a:rPr>
              <a:t>Datoria la data de 1 a lunii se împarte în 2 </a:t>
            </a:r>
            <a:r>
              <a:rPr lang="ro-RO" dirty="0" smtClean="0">
                <a:solidFill>
                  <a:schemeClr val="tx1"/>
                </a:solidFill>
              </a:rPr>
              <a:t>părţi:</a:t>
            </a:r>
            <a:endParaRPr lang="en-US" dirty="0" smtClean="0">
              <a:solidFill>
                <a:schemeClr val="tx1"/>
              </a:solidFill>
            </a:endParaRPr>
          </a:p>
          <a:p>
            <a:pPr marL="1062900" lvl="2" indent="-342900">
              <a:buFont typeface="+mj-lt"/>
              <a:buAutoNum type="alphaLcPeriod"/>
            </a:pPr>
            <a:r>
              <a:rPr lang="ro-RO" dirty="0" smtClean="0">
                <a:solidFill>
                  <a:schemeClr val="tx1"/>
                </a:solidFill>
              </a:rPr>
              <a:t>Datoria </a:t>
            </a:r>
            <a:r>
              <a:rPr lang="ro-RO" dirty="0">
                <a:solidFill>
                  <a:schemeClr val="tx1"/>
                </a:solidFill>
              </a:rPr>
              <a:t>pentru luna precedentă</a:t>
            </a:r>
            <a:r>
              <a:rPr lang="ro-RO" dirty="0" smtClean="0">
                <a:solidFill>
                  <a:schemeClr val="tx1"/>
                </a:solidFill>
              </a:rPr>
              <a:t>.  </a:t>
            </a:r>
            <a:endParaRPr lang="en-US" dirty="0" smtClean="0">
              <a:solidFill>
                <a:schemeClr val="tx1"/>
              </a:solidFill>
            </a:endParaRPr>
          </a:p>
          <a:p>
            <a:pPr marL="1062900" lvl="2" indent="-342900">
              <a:buFont typeface="+mj-lt"/>
              <a:buAutoNum type="alphaLcPeriod"/>
            </a:pPr>
            <a:r>
              <a:rPr lang="ro-RO" dirty="0" smtClean="0">
                <a:solidFill>
                  <a:schemeClr val="tx1"/>
                </a:solidFill>
              </a:rPr>
              <a:t> </a:t>
            </a:r>
            <a:r>
              <a:rPr lang="ro-RO" dirty="0">
                <a:solidFill>
                  <a:schemeClr val="tx1"/>
                </a:solidFill>
              </a:rPr>
              <a:t>Restul datoriilor, pentru lunile  premergătoare lunii precedente.</a:t>
            </a:r>
          </a:p>
          <a:p>
            <a:pPr marL="285750" indent="-285750">
              <a:buFont typeface="Arial" panose="020B0604020202020204" pitchFamily="34" charset="0"/>
              <a:buChar char="•"/>
            </a:pPr>
            <a:r>
              <a:rPr lang="ro-RO" dirty="0">
                <a:solidFill>
                  <a:schemeClr val="tx1"/>
                </a:solidFill>
              </a:rPr>
              <a:t>Numărul de zile pentru datoria neachitată pe luna precedentă se calculează din data de 15 până la sfârşitul lunii curente.</a:t>
            </a:r>
          </a:p>
          <a:p>
            <a:pPr marL="285750" indent="-285750">
              <a:buFont typeface="Arial" panose="020B0604020202020204" pitchFamily="34" charset="0"/>
              <a:buChar char="•"/>
            </a:pPr>
            <a:r>
              <a:rPr lang="ro-RO" dirty="0">
                <a:solidFill>
                  <a:schemeClr val="tx1"/>
                </a:solidFill>
              </a:rPr>
              <a:t>Numărul de zile pentru alte datorii neachitate se calculează din data de 1 până la sfârşitul lunii de calcul.</a:t>
            </a:r>
          </a:p>
          <a:p>
            <a:pPr marL="285750" indent="-285750">
              <a:buFont typeface="Arial" panose="020B0604020202020204" pitchFamily="34" charset="0"/>
              <a:buChar char="•"/>
            </a:pPr>
            <a:r>
              <a:rPr lang="ro-RO" dirty="0">
                <a:solidFill>
                  <a:schemeClr val="tx1"/>
                </a:solidFill>
              </a:rPr>
              <a:t>Dacă în decursul lunii s-a efectuat plata, numărul  de zile expirate a datoriei plătite se calculează până la data primei plăţi efectuate. </a:t>
            </a:r>
          </a:p>
          <a:p>
            <a:pPr marL="285750" indent="-285750">
              <a:buFont typeface="Arial" panose="020B0604020202020204" pitchFamily="34" charset="0"/>
              <a:buChar char="•"/>
            </a:pPr>
            <a:r>
              <a:rPr lang="ro-RO" dirty="0">
                <a:solidFill>
                  <a:schemeClr val="tx1"/>
                </a:solidFill>
              </a:rPr>
              <a:t>Valoarea penalităţii se determină ca rezultatul înmulţirii sumei datoriei respective la numărul de zile expirate  şi la  0,1%. </a:t>
            </a:r>
            <a:endParaRPr lang="ro-RO" dirty="0" smtClean="0">
              <a:solidFill>
                <a:schemeClr val="tx1"/>
              </a:solidFill>
            </a:endParaRPr>
          </a:p>
          <a:p>
            <a:endParaRPr lang="ro-RO" dirty="0">
              <a:solidFill>
                <a:schemeClr val="tx1"/>
              </a:solidFill>
            </a:endParaRPr>
          </a:p>
          <a:p>
            <a:endParaRPr lang="ro-RO" dirty="0"/>
          </a:p>
        </p:txBody>
      </p:sp>
    </p:spTree>
    <p:extLst>
      <p:ext uri="{BB962C8B-B14F-4D97-AF65-F5344CB8AC3E}">
        <p14:creationId xmlns:p14="http://schemas.microsoft.com/office/powerpoint/2010/main" val="29928241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a:xfrm>
            <a:off x="679155" y="1820203"/>
            <a:ext cx="7776000" cy="3816000"/>
          </a:xfrm>
        </p:spPr>
        <p:txBody>
          <a:bodyPr/>
          <a:lstStyle/>
          <a:p>
            <a:pPr marL="342900" indent="-342900">
              <a:buFont typeface="+mj-lt"/>
              <a:buAutoNum type="arabicPeriod"/>
            </a:pPr>
            <a:r>
              <a:rPr lang="en-US" sz="2400" dirty="0" err="1" smtClean="0">
                <a:solidFill>
                  <a:schemeClr val="tx1"/>
                </a:solidFill>
              </a:rPr>
              <a:t>Structura</a:t>
            </a:r>
            <a:r>
              <a:rPr lang="en-US" sz="2400" dirty="0" smtClean="0">
                <a:solidFill>
                  <a:schemeClr val="tx1"/>
                </a:solidFill>
              </a:rPr>
              <a:t>  </a:t>
            </a:r>
            <a:r>
              <a:rPr lang="ro-RO" sz="2400" dirty="0">
                <a:solidFill>
                  <a:schemeClr val="tx1"/>
                </a:solidFill>
              </a:rPr>
              <a:t>şi  clauzele contractului.</a:t>
            </a:r>
          </a:p>
          <a:p>
            <a:pPr marL="342900" indent="-342900">
              <a:buFont typeface="+mj-lt"/>
              <a:buAutoNum type="arabicPeriod"/>
            </a:pPr>
            <a:r>
              <a:rPr lang="ro-RO" sz="2400" dirty="0" smtClean="0">
                <a:solidFill>
                  <a:schemeClr val="tx1"/>
                </a:solidFill>
              </a:rPr>
              <a:t>Modificarea</a:t>
            </a:r>
            <a:r>
              <a:rPr lang="ro-RO" sz="2400" dirty="0">
                <a:solidFill>
                  <a:schemeClr val="tx1"/>
                </a:solidFill>
              </a:rPr>
              <a:t>, suspendarea și rezilierea contractului</a:t>
            </a:r>
          </a:p>
          <a:p>
            <a:pPr marL="342900" indent="-342900">
              <a:buFont typeface="+mj-lt"/>
              <a:buAutoNum type="arabicPeriod"/>
            </a:pPr>
            <a:r>
              <a:rPr lang="ro-RO" sz="2400" dirty="0" smtClean="0">
                <a:solidFill>
                  <a:schemeClr val="tx1"/>
                </a:solidFill>
              </a:rPr>
              <a:t>Penalitatea</a:t>
            </a:r>
            <a:r>
              <a:rPr lang="ro-RO" sz="2400" dirty="0">
                <a:solidFill>
                  <a:schemeClr val="tx1"/>
                </a:solidFill>
              </a:rPr>
              <a:t>.</a:t>
            </a:r>
          </a:p>
          <a:p>
            <a:pPr marL="342900" indent="-342900">
              <a:buFont typeface="+mj-lt"/>
              <a:buAutoNum type="arabicPeriod"/>
            </a:pPr>
            <a:r>
              <a:rPr lang="ro-RO" sz="2400" dirty="0" smtClean="0">
                <a:solidFill>
                  <a:schemeClr val="tx1"/>
                </a:solidFill>
              </a:rPr>
              <a:t>Soluţionarea </a:t>
            </a:r>
            <a:r>
              <a:rPr lang="ro-RO" sz="2400" dirty="0">
                <a:solidFill>
                  <a:schemeClr val="tx1"/>
                </a:solidFill>
              </a:rPr>
              <a:t>litigiilor.</a:t>
            </a:r>
          </a:p>
          <a:p>
            <a:pPr marL="342900" indent="-342900">
              <a:buFont typeface="+mj-lt"/>
              <a:buAutoNum type="arabicPeriod"/>
            </a:pPr>
            <a:endParaRPr lang="ro-RO" dirty="0"/>
          </a:p>
        </p:txBody>
      </p:sp>
    </p:spTree>
    <p:extLst>
      <p:ext uri="{BB962C8B-B14F-4D97-AF65-F5344CB8AC3E}">
        <p14:creationId xmlns:p14="http://schemas.microsoft.com/office/powerpoint/2010/main" val="346200341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274" y="513684"/>
            <a:ext cx="7780845" cy="617928"/>
          </a:xfrm>
        </p:spPr>
        <p:txBody>
          <a:bodyPr/>
          <a:lstStyle/>
          <a:p>
            <a:r>
              <a:rPr lang="ro-RO" dirty="0">
                <a:solidFill>
                  <a:schemeClr val="tx1"/>
                </a:solidFill>
              </a:rPr>
              <a:t>Exemplu de calcul a penalităţii </a:t>
            </a: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graphicFrame>
        <p:nvGraphicFramePr>
          <p:cNvPr id="6" name="Object 5"/>
          <p:cNvGraphicFramePr>
            <a:graphicFrameLocks noChangeAspect="1"/>
          </p:cNvGraphicFramePr>
          <p:nvPr>
            <p:extLst>
              <p:ext uri="{D42A27DB-BD31-4B8C-83A1-F6EECF244321}">
                <p14:modId xmlns:p14="http://schemas.microsoft.com/office/powerpoint/2010/main" val="2598628018"/>
              </p:ext>
            </p:extLst>
          </p:nvPr>
        </p:nvGraphicFramePr>
        <p:xfrm>
          <a:off x="936530" y="1290112"/>
          <a:ext cx="6578600" cy="5132388"/>
        </p:xfrm>
        <a:graphic>
          <a:graphicData uri="http://schemas.openxmlformats.org/presentationml/2006/ole">
            <mc:AlternateContent xmlns:mc="http://schemas.openxmlformats.org/markup-compatibility/2006">
              <mc:Choice xmlns:v="urn:schemas-microsoft-com:vml" Requires="v">
                <p:oleObj spid="_x0000_s10247" name="Document" r:id="rId3" imgW="6644304" imgH="5200922" progId="Word.Document.12">
                  <p:embed/>
                </p:oleObj>
              </mc:Choice>
              <mc:Fallback>
                <p:oleObj name="Document" r:id="rId3" imgW="6644304" imgH="5200922" progId="Word.Document.12">
                  <p:embed/>
                  <p:pic>
                    <p:nvPicPr>
                      <p:cNvPr id="0" name=""/>
                      <p:cNvPicPr/>
                      <p:nvPr/>
                    </p:nvPicPr>
                    <p:blipFill>
                      <a:blip r:embed="rId4"/>
                      <a:stretch>
                        <a:fillRect/>
                      </a:stretch>
                    </p:blipFill>
                    <p:spPr>
                      <a:xfrm>
                        <a:off x="936530" y="1290112"/>
                        <a:ext cx="6578600" cy="5132388"/>
                      </a:xfrm>
                      <a:prstGeom prst="rect">
                        <a:avLst/>
                      </a:prstGeom>
                    </p:spPr>
                  </p:pic>
                </p:oleObj>
              </mc:Fallback>
            </mc:AlternateContent>
          </a:graphicData>
        </a:graphic>
      </p:graphicFrame>
    </p:spTree>
    <p:extLst>
      <p:ext uri="{BB962C8B-B14F-4D97-AF65-F5344CB8AC3E}">
        <p14:creationId xmlns:p14="http://schemas.microsoft.com/office/powerpoint/2010/main" val="319991368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55" y="1151264"/>
            <a:ext cx="7776000" cy="617928"/>
          </a:xfrm>
        </p:spPr>
        <p:txBody>
          <a:bodyPr/>
          <a:lstStyle/>
          <a:p>
            <a:r>
              <a:rPr lang="en-US" b="1" dirty="0" smtClean="0">
                <a:solidFill>
                  <a:schemeClr val="tx1"/>
                </a:solidFill>
              </a:rPr>
              <a:t>4. </a:t>
            </a:r>
            <a:r>
              <a:rPr lang="ro-RO" b="1" dirty="0" smtClean="0">
                <a:solidFill>
                  <a:schemeClr val="tx1"/>
                </a:solidFill>
              </a:rPr>
              <a:t>Soluţionarea litigiilor</a:t>
            </a:r>
            <a:endParaRPr lang="ro-RO" b="1"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a:xfrm>
            <a:off x="679155" y="2101128"/>
            <a:ext cx="7776000" cy="3816000"/>
          </a:xfrm>
        </p:spPr>
        <p:txBody>
          <a:bodyPr/>
          <a:lstStyle/>
          <a:p>
            <a:pPr marL="171450" indent="-171450">
              <a:buFont typeface="Arial" panose="020B0604020202020204" pitchFamily="34" charset="0"/>
              <a:buChar char="•"/>
            </a:pPr>
            <a:r>
              <a:rPr lang="ro-RO" sz="1600" b="1" dirty="0">
                <a:solidFill>
                  <a:schemeClr val="tx1"/>
                </a:solidFill>
              </a:rPr>
              <a:t>LITÍGIU</a:t>
            </a:r>
            <a:r>
              <a:rPr lang="ro-RO" dirty="0">
                <a:solidFill>
                  <a:schemeClr val="tx1"/>
                </a:solidFill>
              </a:rPr>
              <a:t> - conflict între persoane, instituții, state etc. care poate forma obiectul unui proces, unui arbitraj (DEX</a:t>
            </a:r>
            <a:r>
              <a:rPr lang="ro-RO" dirty="0" smtClean="0">
                <a:solidFill>
                  <a:schemeClr val="tx1"/>
                </a:solidFill>
              </a:rPr>
              <a:t>)</a:t>
            </a:r>
          </a:p>
          <a:p>
            <a:r>
              <a:rPr lang="ro-RO" sz="2400" dirty="0">
                <a:solidFill>
                  <a:schemeClr val="tx1"/>
                </a:solidFill>
                <a:latin typeface="Times New Roman" panose="02020603050405020304" pitchFamily="18" charset="0"/>
                <a:cs typeface="Times New Roman" panose="02020603050405020304" pitchFamily="18" charset="0"/>
              </a:rPr>
              <a:t>Toate litigiile rezultate din  executarea necorespunzătoare a Contractului de furnizare a serviciului public de alimentare cu apă și de canalizare  se soluţionează:</a:t>
            </a:r>
          </a:p>
          <a:p>
            <a:pPr lvl="1">
              <a:buFont typeface="Wingdings" panose="05000000000000000000" pitchFamily="2" charset="2"/>
              <a:buChar char="Ø"/>
            </a:pPr>
            <a:r>
              <a:rPr lang="ro-RO" sz="2400" u="sng" dirty="0">
                <a:solidFill>
                  <a:schemeClr val="tx1"/>
                </a:solidFill>
                <a:latin typeface="Times New Roman" panose="02020603050405020304" pitchFamily="18" charset="0"/>
                <a:cs typeface="Times New Roman" panose="02020603050405020304" pitchFamily="18" charset="0"/>
              </a:rPr>
              <a:t>pe cale extrajudiciară </a:t>
            </a:r>
            <a:r>
              <a:rPr lang="ro-RO" sz="2400" dirty="0">
                <a:solidFill>
                  <a:schemeClr val="tx1"/>
                </a:solidFill>
                <a:latin typeface="Times New Roman" panose="02020603050405020304" pitchFamily="18" charset="0"/>
                <a:cs typeface="Times New Roman" panose="02020603050405020304" pitchFamily="18" charset="0"/>
              </a:rPr>
              <a:t>(amiabilă)</a:t>
            </a:r>
          </a:p>
          <a:p>
            <a:pPr lvl="3"/>
            <a:r>
              <a:rPr lang="ro-RO" sz="2400" dirty="0">
                <a:solidFill>
                  <a:schemeClr val="tx1"/>
                </a:solidFill>
                <a:latin typeface="Times New Roman" panose="02020603050405020304" pitchFamily="18" charset="0"/>
                <a:cs typeface="Times New Roman" panose="02020603050405020304" pitchFamily="18" charset="0"/>
              </a:rPr>
              <a:t>Care are loc fără intervenţia justiţiei</a:t>
            </a:r>
          </a:p>
          <a:p>
            <a:pPr lvl="1">
              <a:buFont typeface="Wingdings" panose="05000000000000000000" pitchFamily="2" charset="2"/>
              <a:buChar char="Ø"/>
            </a:pPr>
            <a:r>
              <a:rPr lang="ro-RO" sz="2400" u="sng" dirty="0">
                <a:solidFill>
                  <a:schemeClr val="tx1"/>
                </a:solidFill>
                <a:latin typeface="Times New Roman" panose="02020603050405020304" pitchFamily="18" charset="0"/>
                <a:cs typeface="Times New Roman" panose="02020603050405020304" pitchFamily="18" charset="0"/>
              </a:rPr>
              <a:t>pe cale judiciară </a:t>
            </a:r>
            <a:r>
              <a:rPr lang="ro-RO" sz="2400" dirty="0">
                <a:solidFill>
                  <a:schemeClr val="tx1"/>
                </a:solidFill>
                <a:latin typeface="Times New Roman" panose="02020603050405020304" pitchFamily="18" charset="0"/>
                <a:cs typeface="Times New Roman" panose="02020603050405020304" pitchFamily="18" charset="0"/>
              </a:rPr>
              <a:t>(conform legislaţiei civile a RM  de către instanța de judecată)</a:t>
            </a:r>
          </a:p>
          <a:p>
            <a:pPr marL="171450" indent="-171450">
              <a:buFont typeface="Arial" panose="020B0604020202020204" pitchFamily="34" charset="0"/>
              <a:buChar char="•"/>
            </a:pPr>
            <a:endParaRPr lang="ro-RO" dirty="0">
              <a:solidFill>
                <a:schemeClr val="tx1"/>
              </a:solidFill>
            </a:endParaRPr>
          </a:p>
        </p:txBody>
      </p:sp>
    </p:spTree>
    <p:extLst>
      <p:ext uri="{BB962C8B-B14F-4D97-AF65-F5344CB8AC3E}">
        <p14:creationId xmlns:p14="http://schemas.microsoft.com/office/powerpoint/2010/main" val="406501564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55" y="1151264"/>
            <a:ext cx="7776000" cy="617928"/>
          </a:xfrm>
        </p:spPr>
        <p:txBody>
          <a:bodyPr/>
          <a:lstStyle/>
          <a:p>
            <a:r>
              <a:rPr lang="ro-RO" b="1" dirty="0">
                <a:solidFill>
                  <a:schemeClr val="tx1"/>
                </a:solidFill>
                <a:latin typeface="Times New Roman" panose="02020603050405020304" pitchFamily="18" charset="0"/>
                <a:cs typeface="Times New Roman" panose="02020603050405020304" pitchFamily="18" charset="0"/>
              </a:rPr>
              <a:t>Cale extrajudiciară </a:t>
            </a:r>
            <a:r>
              <a:rPr lang="ro-RO" b="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ro-RO" b="1" dirty="0">
                <a:solidFill>
                  <a:schemeClr val="tx1"/>
                </a:solidFill>
                <a:latin typeface="Times New Roman" panose="02020603050405020304" pitchFamily="18" charset="0"/>
                <a:cs typeface="Times New Roman" panose="02020603050405020304" pitchFamily="18" charset="0"/>
              </a:rPr>
              <a:t>Reclamaţie (Somaţie)</a:t>
            </a:r>
            <a:endParaRPr lang="ro-RO"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a:xfrm>
            <a:off x="679155" y="2101128"/>
            <a:ext cx="7776000" cy="3816000"/>
          </a:xfrm>
        </p:spPr>
        <p:txBody>
          <a:bodyPr/>
          <a:lstStyle/>
          <a:p>
            <a:pPr marL="42863"/>
            <a:r>
              <a:rPr lang="ro-RO" sz="2400" dirty="0">
                <a:solidFill>
                  <a:schemeClr val="tx1"/>
                </a:solidFill>
                <a:latin typeface="Times New Roman" panose="02020603050405020304" pitchFamily="18" charset="0"/>
                <a:cs typeface="Times New Roman" panose="02020603050405020304" pitchFamily="18" charset="0"/>
              </a:rPr>
              <a:t>Reclamaţia cuprinde:</a:t>
            </a:r>
          </a:p>
          <a:p>
            <a:pPr lvl="1">
              <a:buFont typeface="Wingdings" panose="05000000000000000000" pitchFamily="2" charset="2"/>
              <a:buChar char="Ø"/>
            </a:pPr>
            <a:r>
              <a:rPr lang="ro-RO" sz="2400" dirty="0">
                <a:solidFill>
                  <a:schemeClr val="tx1"/>
                </a:solidFill>
                <a:latin typeface="Times New Roman" panose="02020603050405020304" pitchFamily="18" charset="0"/>
                <a:cs typeface="Times New Roman" panose="02020603050405020304" pitchFamily="18" charset="0"/>
              </a:rPr>
              <a:t>numărul. data</a:t>
            </a:r>
          </a:p>
          <a:p>
            <a:pPr lvl="1">
              <a:buFont typeface="Wingdings" panose="05000000000000000000" pitchFamily="2" charset="2"/>
              <a:buChar char="Ø"/>
            </a:pPr>
            <a:r>
              <a:rPr lang="ro-RO" sz="2400" dirty="0">
                <a:solidFill>
                  <a:schemeClr val="tx1"/>
                </a:solidFill>
                <a:latin typeface="Times New Roman" panose="02020603050405020304" pitchFamily="18" charset="0"/>
                <a:cs typeface="Times New Roman" panose="02020603050405020304" pitchFamily="18" charset="0"/>
              </a:rPr>
              <a:t>numele</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denumirea</a:t>
            </a:r>
            <a:r>
              <a:rPr lang="ro-RO" sz="2400" dirty="0">
                <a:solidFill>
                  <a:schemeClr val="tx1"/>
                </a:solidFill>
                <a:latin typeface="Times New Roman" panose="02020603050405020304" pitchFamily="18" charset="0"/>
                <a:cs typeface="Times New Roman" panose="02020603050405020304" pitchFamily="18" charset="0"/>
              </a:rPr>
              <a:t>, adresa</a:t>
            </a:r>
          </a:p>
          <a:p>
            <a:pPr lvl="1">
              <a:buFont typeface="Wingdings" panose="05000000000000000000" pitchFamily="2" charset="2"/>
              <a:buChar char="Ø"/>
            </a:pPr>
            <a:r>
              <a:rPr lang="en-GB" sz="2400" dirty="0" err="1">
                <a:solidFill>
                  <a:schemeClr val="tx1"/>
                </a:solidFill>
                <a:latin typeface="Times New Roman" panose="02020603050405020304" pitchFamily="18" charset="0"/>
                <a:cs typeface="Times New Roman" panose="02020603050405020304" pitchFamily="18" charset="0"/>
              </a:rPr>
              <a:t>motivarea</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în</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fapt</a:t>
            </a:r>
            <a:r>
              <a:rPr lang="en-GB" sz="2400" dirty="0">
                <a:solidFill>
                  <a:schemeClr val="tx1"/>
                </a:solidFill>
                <a:latin typeface="Times New Roman" panose="02020603050405020304" pitchFamily="18" charset="0"/>
                <a:cs typeface="Times New Roman" panose="02020603050405020304" pitchFamily="18" charset="0"/>
              </a:rPr>
              <a:t> –</a:t>
            </a:r>
            <a:r>
              <a:rPr lang="ro-RO" sz="2400" dirty="0">
                <a:solidFill>
                  <a:schemeClr val="tx1"/>
                </a:solidFill>
                <a:latin typeface="Times New Roman" panose="02020603050405020304" pitchFamily="18" charset="0"/>
                <a:cs typeface="Times New Roman" panose="02020603050405020304" pitchFamily="18" charset="0"/>
              </a:rPr>
              <a:t>furnizare </a:t>
            </a:r>
            <a:r>
              <a:rPr lang="en-GB" sz="2400" dirty="0" err="1">
                <a:solidFill>
                  <a:schemeClr val="tx1"/>
                </a:solidFill>
                <a:latin typeface="Times New Roman" panose="02020603050405020304" pitchFamily="18" charset="0"/>
                <a:cs typeface="Times New Roman" panose="02020603050405020304" pitchFamily="18" charset="0"/>
              </a:rPr>
              <a:t>detalii</a:t>
            </a:r>
            <a:r>
              <a:rPr lang="en-GB" sz="2400" dirty="0">
                <a:solidFill>
                  <a:schemeClr val="tx1"/>
                </a:solidFill>
                <a:latin typeface="Times New Roman" panose="02020603050405020304" pitchFamily="18" charset="0"/>
                <a:cs typeface="Times New Roman" panose="02020603050405020304" pitchFamily="18" charset="0"/>
              </a:rPr>
              <a:t> cu </a:t>
            </a:r>
            <a:r>
              <a:rPr lang="en-GB" sz="2400" dirty="0" err="1">
                <a:solidFill>
                  <a:schemeClr val="tx1"/>
                </a:solidFill>
                <a:latin typeface="Times New Roman" panose="02020603050405020304" pitchFamily="18" charset="0"/>
                <a:cs typeface="Times New Roman" panose="02020603050405020304" pitchFamily="18" charset="0"/>
              </a:rPr>
              <a:t>privire</a:t>
            </a:r>
            <a:r>
              <a:rPr lang="en-GB" sz="2400" dirty="0">
                <a:solidFill>
                  <a:schemeClr val="tx1"/>
                </a:solidFill>
                <a:latin typeface="Times New Roman" panose="02020603050405020304" pitchFamily="18" charset="0"/>
                <a:cs typeface="Times New Roman" panose="02020603050405020304" pitchFamily="18" charset="0"/>
              </a:rPr>
              <a:t> la </a:t>
            </a:r>
            <a:r>
              <a:rPr lang="en-GB" sz="2400" dirty="0" err="1">
                <a:solidFill>
                  <a:schemeClr val="tx1"/>
                </a:solidFill>
                <a:latin typeface="Times New Roman" panose="02020603050405020304" pitchFamily="18" charset="0"/>
                <a:cs typeface="Times New Roman" panose="02020603050405020304" pitchFamily="18" charset="0"/>
              </a:rPr>
              <a:t>dreptul</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pretins</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înc</a:t>
            </a:r>
            <a:r>
              <a:rPr lang="ro-RO" sz="2400" dirty="0">
                <a:solidFill>
                  <a:schemeClr val="tx1"/>
                </a:solidFill>
                <a:latin typeface="Times New Roman" panose="02020603050405020304" pitchFamily="18" charset="0"/>
                <a:cs typeface="Times New Roman" panose="02020603050405020304" pitchFamily="18" charset="0"/>
              </a:rPr>
              <a:t>ă</a:t>
            </a:r>
            <a:r>
              <a:rPr lang="en-GB" sz="2400" dirty="0" err="1">
                <a:solidFill>
                  <a:schemeClr val="tx1"/>
                </a:solidFill>
                <a:latin typeface="Times New Roman" panose="02020603050405020304" pitchFamily="18" charset="0"/>
                <a:cs typeface="Times New Roman" panose="02020603050405020304" pitchFamily="18" charset="0"/>
              </a:rPr>
              <a:t>lcat</a:t>
            </a:r>
            <a:r>
              <a:rPr lang="en-GB" sz="2400" dirty="0">
                <a:solidFill>
                  <a:schemeClr val="tx1"/>
                </a:solidFill>
                <a:latin typeface="Times New Roman" panose="02020603050405020304" pitchFamily="18" charset="0"/>
                <a:cs typeface="Times New Roman" panose="02020603050405020304" pitchFamily="18" charset="0"/>
              </a:rPr>
              <a:t>.</a:t>
            </a:r>
            <a:r>
              <a:rPr lang="ro-RO" sz="2400" dirty="0">
                <a:solidFill>
                  <a:schemeClr val="tx1"/>
                </a:solidFill>
                <a:latin typeface="Times New Roman" panose="02020603050405020304" pitchFamily="18" charset="0"/>
                <a:cs typeface="Times New Roman" panose="02020603050405020304" pitchFamily="18" charset="0"/>
              </a:rPr>
              <a:t> </a:t>
            </a:r>
          </a:p>
          <a:p>
            <a:pPr lvl="1">
              <a:buFont typeface="Wingdings" panose="05000000000000000000" pitchFamily="2" charset="2"/>
              <a:buChar char="Ø"/>
            </a:pPr>
            <a:r>
              <a:rPr lang="en-GB" sz="2400" dirty="0" err="1">
                <a:solidFill>
                  <a:schemeClr val="tx1"/>
                </a:solidFill>
                <a:latin typeface="Times New Roman" panose="02020603050405020304" pitchFamily="18" charset="0"/>
                <a:cs typeface="Times New Roman" panose="02020603050405020304" pitchFamily="18" charset="0"/>
              </a:rPr>
              <a:t>motivarea</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în</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drept</a:t>
            </a:r>
            <a:r>
              <a:rPr lang="en-GB" sz="2400" dirty="0">
                <a:solidFill>
                  <a:schemeClr val="tx1"/>
                </a:solidFill>
                <a:latin typeface="Times New Roman" panose="02020603050405020304" pitchFamily="18" charset="0"/>
                <a:cs typeface="Times New Roman" panose="02020603050405020304" pitchFamily="18" charset="0"/>
              </a:rPr>
              <a:t> – </a:t>
            </a:r>
            <a:r>
              <a:rPr lang="en-GB" sz="2400" dirty="0" err="1">
                <a:solidFill>
                  <a:schemeClr val="tx1"/>
                </a:solidFill>
                <a:latin typeface="Times New Roman" panose="02020603050405020304" pitchFamily="18" charset="0"/>
                <a:cs typeface="Times New Roman" panose="02020603050405020304" pitchFamily="18" charset="0"/>
              </a:rPr>
              <a:t>dispoziţiile</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legale</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pe</a:t>
            </a:r>
            <a:r>
              <a:rPr lang="en-GB" sz="2400" dirty="0">
                <a:solidFill>
                  <a:schemeClr val="tx1"/>
                </a:solidFill>
                <a:latin typeface="Times New Roman" panose="02020603050405020304" pitchFamily="18" charset="0"/>
                <a:cs typeface="Times New Roman" panose="02020603050405020304" pitchFamily="18" charset="0"/>
              </a:rPr>
              <a:t> care se </a:t>
            </a:r>
            <a:r>
              <a:rPr lang="en-GB" sz="2400" dirty="0" err="1">
                <a:solidFill>
                  <a:schemeClr val="tx1"/>
                </a:solidFill>
                <a:latin typeface="Times New Roman" panose="02020603050405020304" pitchFamily="18" charset="0"/>
                <a:cs typeface="Times New Roman" panose="02020603050405020304" pitchFamily="18" charset="0"/>
              </a:rPr>
              <a:t>întemeiază</a:t>
            </a:r>
            <a:r>
              <a:rPr lang="en-GB" sz="2400" dirty="0">
                <a:solidFill>
                  <a:schemeClr val="tx1"/>
                </a:solidFill>
                <a:latin typeface="Times New Roman" panose="02020603050405020304" pitchFamily="18" charset="0"/>
                <a:cs typeface="Times New Roman" panose="02020603050405020304" pitchFamily="18" charset="0"/>
              </a:rPr>
              <a:t>; </a:t>
            </a:r>
            <a:endParaRPr lang="ro-RO" sz="2400" dirty="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GB" sz="2400" dirty="0" err="1">
                <a:solidFill>
                  <a:schemeClr val="tx1"/>
                </a:solidFill>
                <a:latin typeface="Times New Roman" panose="02020603050405020304" pitchFamily="18" charset="0"/>
                <a:cs typeface="Times New Roman" panose="02020603050405020304" pitchFamily="18" charset="0"/>
              </a:rPr>
              <a:t>măsurile</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și</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termenul</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propuse</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pentru</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soluționarea</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litigiului</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indicîndu</a:t>
            </a:r>
            <a:r>
              <a:rPr lang="en-GB" sz="2400" dirty="0">
                <a:solidFill>
                  <a:schemeClr val="tx1"/>
                </a:solidFill>
                <a:latin typeface="Times New Roman" panose="02020603050405020304" pitchFamily="18" charset="0"/>
                <a:cs typeface="Times New Roman" panose="02020603050405020304" pitchFamily="18" charset="0"/>
              </a:rPr>
              <a:t>-se </a:t>
            </a:r>
            <a:r>
              <a:rPr lang="ro-RO" sz="2400" dirty="0">
                <a:solidFill>
                  <a:schemeClr val="tx1"/>
                </a:solidFill>
                <a:latin typeface="Times New Roman" panose="02020603050405020304" pitchFamily="18" charset="0"/>
                <a:cs typeface="Times New Roman" panose="02020603050405020304" pitchFamily="18" charset="0"/>
              </a:rPr>
              <a:t>consecinţele</a:t>
            </a:r>
            <a:r>
              <a:rPr lang="en-GB" sz="2400" dirty="0">
                <a:solidFill>
                  <a:schemeClr val="tx1"/>
                </a:solidFill>
                <a:latin typeface="Times New Roman" panose="02020603050405020304" pitchFamily="18" charset="0"/>
                <a:cs typeface="Times New Roman" panose="02020603050405020304" pitchFamily="18" charset="0"/>
              </a:rPr>
              <a:t> </a:t>
            </a:r>
            <a:endParaRPr lang="ro-RO" sz="2400" dirty="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GB" sz="2400" dirty="0" err="1">
                <a:solidFill>
                  <a:schemeClr val="tx1"/>
                </a:solidFill>
                <a:latin typeface="Times New Roman" panose="02020603050405020304" pitchFamily="18" charset="0"/>
                <a:cs typeface="Times New Roman" panose="02020603050405020304" pitchFamily="18" charset="0"/>
              </a:rPr>
              <a:t>semnătura</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76299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solidFill>
                  <a:schemeClr val="tx1"/>
                </a:solidFill>
                <a:latin typeface="Times New Roman" panose="02020603050405020304" pitchFamily="18" charset="0"/>
                <a:cs typeface="Times New Roman" panose="02020603050405020304" pitchFamily="18" charset="0"/>
              </a:rPr>
              <a:t>Cale judiciară </a:t>
            </a:r>
            <a:r>
              <a:rPr lang="en-US" b="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ro-RO" b="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Cerere de chemare în judecată</a:t>
            </a:r>
            <a:endParaRPr lang="ro-RO"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r>
              <a:rPr lang="ro-RO" dirty="0">
                <a:solidFill>
                  <a:schemeClr val="tx1"/>
                </a:solidFill>
                <a:latin typeface="+mj-lt"/>
              </a:rPr>
              <a:t/>
            </a:r>
            <a:br>
              <a:rPr lang="ro-RO" dirty="0">
                <a:solidFill>
                  <a:schemeClr val="tx1"/>
                </a:solidFill>
                <a:latin typeface="+mj-lt"/>
              </a:rPr>
            </a:br>
            <a:r>
              <a:rPr lang="ro-RO" dirty="0">
                <a:solidFill>
                  <a:schemeClr val="tx1"/>
                </a:solidFill>
                <a:latin typeface="+mj-lt"/>
              </a:rPr>
              <a:t>   </a:t>
            </a:r>
            <a:r>
              <a:rPr lang="ro-RO" dirty="0">
                <a:solidFill>
                  <a:schemeClr val="tx1"/>
                </a:solidFill>
                <a:latin typeface="+mj-lt"/>
                <a:cs typeface="Times New Roman" panose="02020603050405020304" pitchFamily="18" charset="0"/>
              </a:rPr>
              <a:t>  Cererea de chemare în judecată este:</a:t>
            </a:r>
          </a:p>
          <a:p>
            <a:endParaRPr lang="ro-RO" dirty="0">
              <a:solidFill>
                <a:schemeClr val="tx1"/>
              </a:solidFill>
              <a:latin typeface="+mj-lt"/>
              <a:cs typeface="Times New Roman" panose="02020603050405020304" pitchFamily="18" charset="0"/>
            </a:endParaRPr>
          </a:p>
          <a:p>
            <a:pPr marL="285750" indent="-285750">
              <a:buFont typeface="Arial" panose="020B0604020202020204" pitchFamily="34" charset="0"/>
              <a:buChar char="•"/>
            </a:pPr>
            <a:r>
              <a:rPr lang="ro-RO" dirty="0" smtClean="0">
                <a:solidFill>
                  <a:schemeClr val="tx1"/>
                </a:solidFill>
                <a:latin typeface="+mj-lt"/>
                <a:cs typeface="Times New Roman" panose="02020603050405020304" pitchFamily="18" charset="0"/>
              </a:rPr>
              <a:t>formulată </a:t>
            </a:r>
            <a:r>
              <a:rPr lang="ro-RO" dirty="0">
                <a:solidFill>
                  <a:schemeClr val="tx1"/>
                </a:solidFill>
                <a:latin typeface="+mj-lt"/>
                <a:cs typeface="Times New Roman" panose="02020603050405020304" pitchFamily="18" charset="0"/>
              </a:rPr>
              <a:t>de reclamant, care poate fi asistat în judecată de un reprezentant.</a:t>
            </a:r>
          </a:p>
          <a:p>
            <a:pPr marL="285750" indent="-285750">
              <a:buFont typeface="Arial" panose="020B0604020202020204" pitchFamily="34" charset="0"/>
              <a:buChar char="•"/>
            </a:pPr>
            <a:r>
              <a:rPr lang="ro-RO" dirty="0">
                <a:solidFill>
                  <a:schemeClr val="tx1"/>
                </a:solidFill>
                <a:latin typeface="+mj-lt"/>
                <a:cs typeface="Times New Roman" panose="02020603050405020304" pitchFamily="18" charset="0"/>
              </a:rPr>
              <a:t>semnată de reclamant sau de reprezentantul lui împuternicit în modul stabilit</a:t>
            </a:r>
            <a:r>
              <a:rPr lang="ro-RO" dirty="0" smtClean="0">
                <a:solidFill>
                  <a:schemeClr val="tx1"/>
                </a:solidFill>
                <a:latin typeface="+mj-lt"/>
                <a:cs typeface="Times New Roman" panose="02020603050405020304" pitchFamily="18" charset="0"/>
              </a:rPr>
              <a:t>.</a:t>
            </a:r>
          </a:p>
          <a:p>
            <a:pPr marL="285750" indent="-285750">
              <a:buFont typeface="Arial" panose="020B0604020202020204" pitchFamily="34" charset="0"/>
              <a:buChar char="•"/>
            </a:pPr>
            <a:endParaRPr lang="ro-RO" dirty="0">
              <a:solidFill>
                <a:schemeClr val="tx1"/>
              </a:solidFill>
              <a:latin typeface="+mj-lt"/>
              <a:cs typeface="Times New Roman" panose="02020603050405020304" pitchFamily="18" charset="0"/>
            </a:endParaRPr>
          </a:p>
          <a:p>
            <a:pPr marL="285750" indent="-285750">
              <a:buFont typeface="Arial" panose="020B0604020202020204" pitchFamily="34" charset="0"/>
              <a:buChar char="•"/>
            </a:pPr>
            <a:endParaRPr lang="ro-RO" dirty="0">
              <a:solidFill>
                <a:schemeClr val="tx1"/>
              </a:solidFill>
              <a:latin typeface="+mj-lt"/>
              <a:cs typeface="Times New Roman" panose="02020603050405020304" pitchFamily="18" charset="0"/>
            </a:endParaRPr>
          </a:p>
        </p:txBody>
      </p:sp>
    </p:spTree>
    <p:extLst>
      <p:ext uri="{BB962C8B-B14F-4D97-AF65-F5344CB8AC3E}">
        <p14:creationId xmlns:p14="http://schemas.microsoft.com/office/powerpoint/2010/main" val="405072767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75" y="1128290"/>
            <a:ext cx="7776000" cy="972837"/>
          </a:xfrm>
        </p:spPr>
        <p:txBody>
          <a:bodyPr/>
          <a:lstStyle/>
          <a:p>
            <a:r>
              <a:rPr lang="ro-RO" b="1" dirty="0">
                <a:solidFill>
                  <a:schemeClr val="tx1"/>
                </a:solidFill>
                <a:latin typeface="Times New Roman" panose="02020603050405020304" pitchFamily="18" charset="0"/>
                <a:cs typeface="Times New Roman" panose="02020603050405020304" pitchFamily="18" charset="0"/>
              </a:rPr>
              <a:t>Forma şi cuprinsul cererii de chemare în judecată: </a:t>
            </a:r>
            <a:r>
              <a:rPr lang="en-US" b="1" dirty="0" smtClean="0">
                <a:solidFill>
                  <a:schemeClr val="tx1"/>
                </a:solidFill>
                <a:latin typeface="Times New Roman" panose="02020603050405020304" pitchFamily="18" charset="0"/>
                <a:cs typeface="Times New Roman" panose="02020603050405020304" pitchFamily="18" charset="0"/>
              </a:rPr>
              <a:t/>
            </a:r>
            <a:br>
              <a:rPr lang="en-US" b="1" dirty="0" smtClean="0">
                <a:solidFill>
                  <a:schemeClr val="tx1"/>
                </a:solidFill>
                <a:latin typeface="Times New Roman" panose="02020603050405020304" pitchFamily="18" charset="0"/>
                <a:cs typeface="Times New Roman" panose="02020603050405020304" pitchFamily="18" charset="0"/>
              </a:rPr>
            </a:br>
            <a:r>
              <a:rPr lang="ro-RO" sz="1400" dirty="0"/>
              <a:t>( conform art. 166 Cod de procedură civilă a RM)</a:t>
            </a:r>
            <a:br>
              <a:rPr lang="ro-RO" sz="1400" dirty="0"/>
            </a:br>
            <a:endParaRPr lang="ro-RO" sz="1400"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a:xfrm>
            <a:off x="679155" y="2101128"/>
            <a:ext cx="7776000" cy="3816000"/>
          </a:xfrm>
        </p:spPr>
        <p:txBody>
          <a:bodyPr/>
          <a:lstStyle/>
          <a:p>
            <a:pPr lvl="1"/>
            <a:r>
              <a:rPr lang="ro-RO" dirty="0">
                <a:solidFill>
                  <a:schemeClr val="tx1"/>
                </a:solidFill>
                <a:latin typeface="Times New Roman" panose="02020603050405020304" pitchFamily="18" charset="0"/>
                <a:cs typeface="Times New Roman" panose="02020603050405020304" pitchFamily="18" charset="0"/>
              </a:rPr>
              <a:t>instanţa căreia îi este adresată;</a:t>
            </a:r>
          </a:p>
          <a:p>
            <a:pPr lvl="1"/>
            <a:r>
              <a:rPr lang="ro-RO" dirty="0">
                <a:solidFill>
                  <a:schemeClr val="tx1"/>
                </a:solidFill>
                <a:latin typeface="Times New Roman" panose="02020603050405020304" pitchFamily="18" charset="0"/>
                <a:cs typeface="Times New Roman" panose="02020603050405020304" pitchFamily="18" charset="0"/>
              </a:rPr>
              <a:t>denumirea reclamantului,  sediul lui; dacă reclamantul este o persoană juridică, datele bancare, codul fiscal,    numărul de telefon, numărul de fax, poşta electronică sau alte date de contact ale reclamantului;</a:t>
            </a:r>
          </a:p>
          <a:p>
            <a:pPr lvl="1"/>
            <a:r>
              <a:rPr lang="ro-RO" dirty="0">
                <a:solidFill>
                  <a:schemeClr val="tx1"/>
                </a:solidFill>
                <a:latin typeface="Times New Roman" panose="02020603050405020304" pitchFamily="18" charset="0"/>
                <a:cs typeface="Times New Roman" panose="02020603050405020304" pitchFamily="18" charset="0"/>
              </a:rPr>
              <a:t>denumirea pîrîtului, domiciliul ori sediul lui;    numărul de telefon, numărul de fax, poşta electronică sau alte date de contact ale pîrîtului, în cazul în care reclamantul dispune de aceste date;</a:t>
            </a:r>
          </a:p>
          <a:p>
            <a:pPr lvl="1"/>
            <a:r>
              <a:rPr lang="ro-RO" dirty="0">
                <a:solidFill>
                  <a:schemeClr val="tx1"/>
                </a:solidFill>
                <a:latin typeface="Times New Roman" panose="02020603050405020304" pitchFamily="18" charset="0"/>
                <a:cs typeface="Times New Roman" panose="02020603050405020304" pitchFamily="18" charset="0"/>
              </a:rPr>
              <a:t>circumstanţele de fapt şi de drept pe care reclamantul îşi întemeiază pretenţiile şi probele de care acesta dispune în momentul depunerii cererii;</a:t>
            </a:r>
          </a:p>
          <a:p>
            <a:pPr lvl="1"/>
            <a:r>
              <a:rPr lang="ro-RO" dirty="0">
                <a:solidFill>
                  <a:schemeClr val="tx1"/>
                </a:solidFill>
                <a:latin typeface="Times New Roman" panose="02020603050405020304" pitchFamily="18" charset="0"/>
                <a:cs typeface="Times New Roman" panose="02020603050405020304" pitchFamily="18" charset="0"/>
              </a:rPr>
              <a:t>pretenţiile reclamantului către pîrît;   valoarea acţiunii</a:t>
            </a:r>
            <a:endParaRPr lang="ru-RU" dirty="0">
              <a:solidFill>
                <a:schemeClr val="tx1"/>
              </a:solidFill>
              <a:latin typeface="Times New Roman" panose="02020603050405020304" pitchFamily="18" charset="0"/>
              <a:cs typeface="Times New Roman" panose="02020603050405020304" pitchFamily="18" charset="0"/>
            </a:endParaRPr>
          </a:p>
          <a:p>
            <a:pPr lvl="1"/>
            <a:r>
              <a:rPr lang="ro-RO" dirty="0">
                <a:solidFill>
                  <a:schemeClr val="tx1"/>
                </a:solidFill>
                <a:latin typeface="Times New Roman" panose="02020603050405020304" pitchFamily="18" charset="0"/>
                <a:cs typeface="Times New Roman" panose="02020603050405020304" pitchFamily="18" charset="0"/>
              </a:rPr>
              <a:t>date despre respectarea procedurii de soluţionare prealabilă a litigiului pe cale extrajudiciară dacă pentru un astfel de litigiu îndeplinirea procedurii este prevăzută de lege sau de contractul părţilor;</a:t>
            </a:r>
          </a:p>
          <a:p>
            <a:endParaRPr lang="ro-RO" dirty="0"/>
          </a:p>
        </p:txBody>
      </p:sp>
    </p:spTree>
    <p:extLst>
      <p:ext uri="{BB962C8B-B14F-4D97-AF65-F5344CB8AC3E}">
        <p14:creationId xmlns:p14="http://schemas.microsoft.com/office/powerpoint/2010/main" val="191903641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000" y="1483200"/>
            <a:ext cx="7776000" cy="964800"/>
          </a:xfrm>
        </p:spPr>
        <p:txBody>
          <a:bodyPr/>
          <a:lstStyle/>
          <a:p>
            <a:r>
              <a:rPr lang="ro-RO" b="1" dirty="0">
                <a:solidFill>
                  <a:schemeClr val="tx1"/>
                </a:solidFill>
                <a:latin typeface="Times New Roman" panose="02020603050405020304" pitchFamily="18" charset="0"/>
                <a:cs typeface="Times New Roman" panose="02020603050405020304" pitchFamily="18" charset="0"/>
              </a:rPr>
              <a:t>Actele care se anexează la ce</a:t>
            </a:r>
            <a:r>
              <a:rPr lang="en-US" b="1" dirty="0" err="1">
                <a:solidFill>
                  <a:schemeClr val="tx1"/>
                </a:solidFill>
                <a:latin typeface="Times New Roman" panose="02020603050405020304" pitchFamily="18" charset="0"/>
                <a:cs typeface="Times New Roman" panose="02020603050405020304" pitchFamily="18" charset="0"/>
              </a:rPr>
              <a:t>rerea</a:t>
            </a:r>
            <a:r>
              <a:rPr lang="en-US" b="1" dirty="0">
                <a:solidFill>
                  <a:schemeClr val="tx1"/>
                </a:solidFill>
                <a:latin typeface="Times New Roman" panose="02020603050405020304" pitchFamily="18" charset="0"/>
                <a:cs typeface="Times New Roman" panose="02020603050405020304" pitchFamily="18" charset="0"/>
              </a:rPr>
              <a:t> </a:t>
            </a:r>
            <a:r>
              <a:rPr lang="ro-RO" b="1" dirty="0">
                <a:solidFill>
                  <a:schemeClr val="tx1"/>
                </a:solidFill>
                <a:latin typeface="Times New Roman" panose="02020603050405020304" pitchFamily="18" charset="0"/>
                <a:cs typeface="Times New Roman" panose="02020603050405020304" pitchFamily="18" charset="0"/>
              </a:rPr>
              <a:t>de chemare în </a:t>
            </a:r>
            <a:r>
              <a:rPr lang="ro-RO" b="1" dirty="0" smtClean="0">
                <a:solidFill>
                  <a:schemeClr val="tx1"/>
                </a:solidFill>
                <a:latin typeface="Times New Roman" panose="02020603050405020304" pitchFamily="18" charset="0"/>
                <a:cs typeface="Times New Roman" panose="02020603050405020304" pitchFamily="18" charset="0"/>
              </a:rPr>
              <a:t>judecată</a:t>
            </a:r>
            <a:r>
              <a:rPr lang="en-US" b="1" dirty="0" smtClean="0">
                <a:solidFill>
                  <a:schemeClr val="tx1"/>
                </a:solidFill>
                <a:latin typeface="Times New Roman" panose="02020603050405020304" pitchFamily="18" charset="0"/>
                <a:cs typeface="Times New Roman" panose="02020603050405020304" pitchFamily="18" charset="0"/>
              </a:rPr>
              <a:t/>
            </a:r>
            <a:br>
              <a:rPr lang="en-US" b="1" dirty="0" smtClean="0">
                <a:solidFill>
                  <a:schemeClr val="tx1"/>
                </a:solidFill>
                <a:latin typeface="Times New Roman" panose="02020603050405020304" pitchFamily="18" charset="0"/>
                <a:cs typeface="Times New Roman" panose="02020603050405020304" pitchFamily="18" charset="0"/>
              </a:rPr>
            </a:br>
            <a:r>
              <a:rPr lang="ro-RO" sz="1400" dirty="0"/>
              <a:t>(art. 167  Cod de procedură civilă a RM)</a:t>
            </a:r>
            <a:r>
              <a:rPr lang="ro-RO" dirty="0"/>
              <a:t/>
            </a:r>
            <a:br>
              <a:rPr lang="ro-RO" dirty="0"/>
            </a:br>
            <a:endParaRPr lang="ro-RO"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ro-RO" dirty="0">
                <a:solidFill>
                  <a:schemeClr val="tx1"/>
                </a:solidFill>
                <a:latin typeface="Times New Roman" panose="02020603050405020304" pitchFamily="18" charset="0"/>
                <a:cs typeface="Times New Roman" panose="02020603050405020304" pitchFamily="18" charset="0"/>
              </a:rPr>
              <a:t>c</a:t>
            </a:r>
            <a:r>
              <a:rPr lang="en-US" dirty="0" err="1">
                <a:solidFill>
                  <a:schemeClr val="tx1"/>
                </a:solidFill>
                <a:latin typeface="Times New Roman" panose="02020603050405020304" pitchFamily="18" charset="0"/>
                <a:cs typeface="Times New Roman" panose="02020603050405020304" pitchFamily="18" charset="0"/>
              </a:rPr>
              <a:t>opii</a:t>
            </a:r>
            <a:r>
              <a:rPr lang="en-US" dirty="0">
                <a:solidFill>
                  <a:schemeClr val="tx1"/>
                </a:solidFill>
                <a:latin typeface="Times New Roman" panose="02020603050405020304" pitchFamily="18" charset="0"/>
                <a:cs typeface="Times New Roman" panose="02020603050405020304" pitchFamily="18" charset="0"/>
              </a:rPr>
              <a:t> certificate de </a:t>
            </a:r>
            <a:r>
              <a:rPr lang="en-US" dirty="0" err="1">
                <a:solidFill>
                  <a:schemeClr val="tx1"/>
                </a:solidFill>
                <a:latin typeface="Times New Roman" panose="02020603050405020304" pitchFamily="18" charset="0"/>
                <a:cs typeface="Times New Roman" panose="02020603050405020304" pitchFamily="18" charset="0"/>
              </a:rPr>
              <a:t>pe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toate</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înscrisurile pe care reclamantul îşi întemeează pretenţiile</a:t>
            </a:r>
            <a:endParaRPr lang="en-US"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o-RO" dirty="0">
                <a:solidFill>
                  <a:schemeClr val="tx1"/>
                </a:solidFill>
                <a:latin typeface="Times New Roman" panose="02020603050405020304" pitchFamily="18" charset="0"/>
                <a:cs typeface="Times New Roman" panose="02020603050405020304" pitchFamily="18" charset="0"/>
              </a:rPr>
              <a:t>documentele care confirmă respectarea procedurii de soluţionare prealabilă a litigiului (reclamația , avizul de recepție)</a:t>
            </a:r>
            <a:endParaRPr lang="ru-RU"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o-RO" dirty="0">
                <a:solidFill>
                  <a:schemeClr val="tx1"/>
                </a:solidFill>
                <a:latin typeface="Times New Roman" panose="02020603050405020304" pitchFamily="18" charset="0"/>
                <a:cs typeface="Times New Roman" panose="02020603050405020304" pitchFamily="18" charset="0"/>
              </a:rPr>
              <a:t>documentul ce legalizează împuternicirile reprezentantului  (procura, Extrasul din Registrul de stat al persoanelor juridice )</a:t>
            </a:r>
            <a:endParaRPr lang="ru-RU"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o-RO" dirty="0">
                <a:solidFill>
                  <a:schemeClr val="tx1"/>
                </a:solidFill>
                <a:latin typeface="Times New Roman" panose="02020603050405020304" pitchFamily="18" charset="0"/>
                <a:cs typeface="Times New Roman" panose="02020603050405020304" pitchFamily="18" charset="0"/>
              </a:rPr>
              <a:t>dovada de plată a taxei de stat.</a:t>
            </a:r>
            <a:endParaRPr lang="ru-RU"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dirty="0" err="1">
                <a:solidFill>
                  <a:schemeClr val="tx1"/>
                </a:solidFill>
                <a:latin typeface="Times New Roman" panose="02020603050405020304" pitchFamily="18" charset="0"/>
                <a:cs typeface="Times New Roman" panose="02020603050405020304" pitchFamily="18" charset="0"/>
              </a:rPr>
              <a:t>cererea</a:t>
            </a:r>
            <a:r>
              <a:rPr lang="en-GB" dirty="0">
                <a:solidFill>
                  <a:schemeClr val="tx1"/>
                </a:solidFill>
                <a:latin typeface="Times New Roman" panose="02020603050405020304" pitchFamily="18" charset="0"/>
                <a:cs typeface="Times New Roman" panose="02020603050405020304" pitchFamily="18" charset="0"/>
              </a:rPr>
              <a:t> de </a:t>
            </a:r>
            <a:r>
              <a:rPr lang="en-GB" dirty="0" err="1">
                <a:solidFill>
                  <a:schemeClr val="tx1"/>
                </a:solidFill>
                <a:latin typeface="Times New Roman" panose="02020603050405020304" pitchFamily="18" charset="0"/>
                <a:cs typeface="Times New Roman" panose="02020603050405020304" pitchFamily="18" charset="0"/>
              </a:rPr>
              <a:t>chemare</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în</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judecată</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şi</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materialele</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anexate</a:t>
            </a:r>
            <a:r>
              <a:rPr lang="en-GB" dirty="0">
                <a:solidFill>
                  <a:schemeClr val="tx1"/>
                </a:solidFill>
                <a:latin typeface="Times New Roman" panose="02020603050405020304" pitchFamily="18" charset="0"/>
                <a:cs typeface="Times New Roman" panose="02020603050405020304" pitchFamily="18" charset="0"/>
              </a:rPr>
              <a:t>  se </a:t>
            </a:r>
            <a:r>
              <a:rPr lang="en-GB" dirty="0" err="1">
                <a:solidFill>
                  <a:schemeClr val="tx1"/>
                </a:solidFill>
                <a:latin typeface="Times New Roman" panose="02020603050405020304" pitchFamily="18" charset="0"/>
                <a:cs typeface="Times New Roman" panose="02020603050405020304" pitchFamily="18" charset="0"/>
              </a:rPr>
              <a:t>depun</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într</a:t>
            </a:r>
            <a:r>
              <a:rPr lang="en-GB" dirty="0">
                <a:solidFill>
                  <a:schemeClr val="tx1"/>
                </a:solidFill>
                <a:latin typeface="Times New Roman" panose="02020603050405020304" pitchFamily="18" charset="0"/>
                <a:cs typeface="Times New Roman" panose="02020603050405020304" pitchFamily="18" charset="0"/>
              </a:rPr>
              <a:t>-un </a:t>
            </a:r>
            <a:r>
              <a:rPr lang="en-GB" dirty="0" err="1">
                <a:solidFill>
                  <a:schemeClr val="tx1"/>
                </a:solidFill>
                <a:latin typeface="Times New Roman" panose="02020603050405020304" pitchFamily="18" charset="0"/>
                <a:cs typeface="Times New Roman" panose="02020603050405020304" pitchFamily="18" charset="0"/>
              </a:rPr>
              <a:t>număr</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egal</a:t>
            </a:r>
            <a:r>
              <a:rPr lang="en-GB" dirty="0">
                <a:solidFill>
                  <a:schemeClr val="tx1"/>
                </a:solidFill>
                <a:latin typeface="Times New Roman" panose="02020603050405020304" pitchFamily="18" charset="0"/>
                <a:cs typeface="Times New Roman" panose="02020603050405020304" pitchFamily="18" charset="0"/>
              </a:rPr>
              <a:t> de </a:t>
            </a:r>
            <a:r>
              <a:rPr lang="en-GB" dirty="0" err="1">
                <a:solidFill>
                  <a:schemeClr val="tx1"/>
                </a:solidFill>
                <a:latin typeface="Times New Roman" panose="02020603050405020304" pitchFamily="18" charset="0"/>
                <a:cs typeface="Times New Roman" panose="02020603050405020304" pitchFamily="18" charset="0"/>
              </a:rPr>
              <a:t>copii</a:t>
            </a:r>
            <a:r>
              <a:rPr lang="en-GB" dirty="0">
                <a:solidFill>
                  <a:schemeClr val="tx1"/>
                </a:solidFill>
                <a:latin typeface="Times New Roman" panose="02020603050405020304" pitchFamily="18" charset="0"/>
                <a:cs typeface="Times New Roman" panose="02020603050405020304" pitchFamily="18" charset="0"/>
              </a:rPr>
              <a:t> cu </a:t>
            </a:r>
            <a:r>
              <a:rPr lang="en-GB" dirty="0" err="1">
                <a:solidFill>
                  <a:schemeClr val="tx1"/>
                </a:solidFill>
                <a:latin typeface="Times New Roman" panose="02020603050405020304" pitchFamily="18" charset="0"/>
                <a:cs typeface="Times New Roman" panose="02020603050405020304" pitchFamily="18" charset="0"/>
              </a:rPr>
              <a:t>numărul</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părţilor</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aflate</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în</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litigiu</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inclusiv</a:t>
            </a:r>
            <a:r>
              <a:rPr lang="en-GB" dirty="0">
                <a:solidFill>
                  <a:schemeClr val="tx1"/>
                </a:solidFill>
                <a:latin typeface="Times New Roman" panose="02020603050405020304" pitchFamily="18" charset="0"/>
                <a:cs typeface="Times New Roman" panose="02020603050405020304" pitchFamily="18" charset="0"/>
              </a:rPr>
              <a:t> un exemplar </a:t>
            </a:r>
            <a:r>
              <a:rPr lang="en-GB" dirty="0" err="1">
                <a:solidFill>
                  <a:schemeClr val="tx1"/>
                </a:solidFill>
                <a:latin typeface="Times New Roman" panose="02020603050405020304" pitchFamily="18" charset="0"/>
                <a:cs typeface="Times New Roman" panose="02020603050405020304" pitchFamily="18" charset="0"/>
              </a:rPr>
              <a:t>pentru</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instanța</a:t>
            </a:r>
            <a:r>
              <a:rPr lang="en-GB" dirty="0">
                <a:solidFill>
                  <a:schemeClr val="tx1"/>
                </a:solidFill>
                <a:latin typeface="Times New Roman" panose="02020603050405020304" pitchFamily="18" charset="0"/>
                <a:cs typeface="Times New Roman" panose="02020603050405020304" pitchFamily="18" charset="0"/>
              </a:rPr>
              <a:t> de </a:t>
            </a:r>
            <a:r>
              <a:rPr lang="en-GB" dirty="0" err="1">
                <a:solidFill>
                  <a:schemeClr val="tx1"/>
                </a:solidFill>
                <a:latin typeface="Times New Roman" panose="02020603050405020304" pitchFamily="18" charset="0"/>
                <a:cs typeface="Times New Roman" panose="02020603050405020304" pitchFamily="18" charset="0"/>
              </a:rPr>
              <a:t>judecată</a:t>
            </a:r>
            <a:r>
              <a:rPr lang="en-GB"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420189802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graphicFrame>
        <p:nvGraphicFramePr>
          <p:cNvPr id="6" name="Object 5"/>
          <p:cNvGraphicFramePr>
            <a:graphicFrameLocks noChangeAspect="1"/>
          </p:cNvGraphicFramePr>
          <p:nvPr>
            <p:extLst>
              <p:ext uri="{D42A27DB-BD31-4B8C-83A1-F6EECF244321}">
                <p14:modId xmlns:p14="http://schemas.microsoft.com/office/powerpoint/2010/main" val="4119094922"/>
              </p:ext>
            </p:extLst>
          </p:nvPr>
        </p:nvGraphicFramePr>
        <p:xfrm>
          <a:off x="900752" y="136477"/>
          <a:ext cx="7342496" cy="6444523"/>
        </p:xfrm>
        <a:graphic>
          <a:graphicData uri="http://schemas.openxmlformats.org/presentationml/2006/ole">
            <mc:AlternateContent xmlns:mc="http://schemas.openxmlformats.org/markup-compatibility/2006">
              <mc:Choice xmlns:v="urn:schemas-microsoft-com:vml" Requires="v">
                <p:oleObj spid="_x0000_s8201" name="Document" r:id="rId3" imgW="6644304" imgH="8643323" progId="Word.Document.12">
                  <p:embed/>
                </p:oleObj>
              </mc:Choice>
              <mc:Fallback>
                <p:oleObj name="Document" r:id="rId3" imgW="6644304" imgH="8643323" progId="Word.Document.12">
                  <p:embed/>
                  <p:pic>
                    <p:nvPicPr>
                      <p:cNvPr id="0" name=""/>
                      <p:cNvPicPr/>
                      <p:nvPr/>
                    </p:nvPicPr>
                    <p:blipFill>
                      <a:blip r:embed="rId4"/>
                      <a:stretch>
                        <a:fillRect/>
                      </a:stretch>
                    </p:blipFill>
                    <p:spPr>
                      <a:xfrm>
                        <a:off x="900752" y="136477"/>
                        <a:ext cx="7342496" cy="6444523"/>
                      </a:xfrm>
                      <a:prstGeom prst="rect">
                        <a:avLst/>
                      </a:prstGeom>
                    </p:spPr>
                  </p:pic>
                </p:oleObj>
              </mc:Fallback>
            </mc:AlternateContent>
          </a:graphicData>
        </a:graphic>
      </p:graphicFrame>
    </p:spTree>
    <p:extLst>
      <p:ext uri="{BB962C8B-B14F-4D97-AF65-F5344CB8AC3E}">
        <p14:creationId xmlns:p14="http://schemas.microsoft.com/office/powerpoint/2010/main" val="243516337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graphicFrame>
        <p:nvGraphicFramePr>
          <p:cNvPr id="6" name="Object 5"/>
          <p:cNvGraphicFramePr>
            <a:graphicFrameLocks noChangeAspect="1"/>
          </p:cNvGraphicFramePr>
          <p:nvPr>
            <p:extLst>
              <p:ext uri="{D42A27DB-BD31-4B8C-83A1-F6EECF244321}">
                <p14:modId xmlns:p14="http://schemas.microsoft.com/office/powerpoint/2010/main" val="742532368"/>
              </p:ext>
            </p:extLst>
          </p:nvPr>
        </p:nvGraphicFramePr>
        <p:xfrm>
          <a:off x="1405719" y="0"/>
          <a:ext cx="6237027" cy="6827222"/>
        </p:xfrm>
        <a:graphic>
          <a:graphicData uri="http://schemas.openxmlformats.org/presentationml/2006/ole">
            <mc:AlternateContent xmlns:mc="http://schemas.openxmlformats.org/markup-compatibility/2006">
              <mc:Choice xmlns:v="urn:schemas-microsoft-com:vml" Requires="v">
                <p:oleObj spid="_x0000_s9225" name="Document" r:id="rId3" imgW="6644304" imgH="9749204" progId="Word.Document.12">
                  <p:embed/>
                </p:oleObj>
              </mc:Choice>
              <mc:Fallback>
                <p:oleObj name="Document" r:id="rId3" imgW="6644304" imgH="9749204" progId="Word.Document.12">
                  <p:embed/>
                  <p:pic>
                    <p:nvPicPr>
                      <p:cNvPr id="0" name=""/>
                      <p:cNvPicPr/>
                      <p:nvPr/>
                    </p:nvPicPr>
                    <p:blipFill>
                      <a:blip r:embed="rId4"/>
                      <a:stretch>
                        <a:fillRect/>
                      </a:stretch>
                    </p:blipFill>
                    <p:spPr>
                      <a:xfrm>
                        <a:off x="1405719" y="0"/>
                        <a:ext cx="6237027" cy="6827222"/>
                      </a:xfrm>
                      <a:prstGeom prst="rect">
                        <a:avLst/>
                      </a:prstGeom>
                    </p:spPr>
                  </p:pic>
                </p:oleObj>
              </mc:Fallback>
            </mc:AlternateContent>
          </a:graphicData>
        </a:graphic>
      </p:graphicFrame>
    </p:spTree>
    <p:extLst>
      <p:ext uri="{BB962C8B-B14F-4D97-AF65-F5344CB8AC3E}">
        <p14:creationId xmlns:p14="http://schemas.microsoft.com/office/powerpoint/2010/main" val="273080709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18/10/2016</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i</a:t>
            </a:r>
            <a:r>
              <a:rPr lang="en-GB" sz="1050" b="1" dirty="0" smtClean="0">
                <a:solidFill>
                  <a:schemeClr val="tx2">
                    <a:lumMod val="75000"/>
                  </a:schemeClr>
                </a:solidFill>
                <a:latin typeface="Arial" pitchFamily="34" charset="0"/>
                <a:cs typeface="Arial" pitchFamily="34" charset="0"/>
              </a:rPr>
              <a:t/>
            </a:r>
            <a:br>
              <a:rPr lang="en-GB" sz="1050" b="1" dirty="0" smtClean="0">
                <a:solidFill>
                  <a:schemeClr val="tx2">
                    <a:lumMod val="75000"/>
                  </a:schemeClr>
                </a:solidFill>
                <a:latin typeface="Arial" pitchFamily="34" charset="0"/>
                <a:cs typeface="Arial" pitchFamily="34" charset="0"/>
              </a:rPr>
            </a:b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55933" y="3908425"/>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1026" name="Picture 2" descr="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9605" y="5981404"/>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6"/>
          <a:srcRect l="58952" t="9310" b="18235"/>
          <a:stretch/>
        </p:blipFill>
        <p:spPr>
          <a:xfrm>
            <a:off x="5645778" y="4368969"/>
            <a:ext cx="1569656" cy="645115"/>
          </a:xfrm>
          <a:prstGeom prst="rect">
            <a:avLst/>
          </a:prstGeom>
        </p:spPr>
      </p:pic>
      <p:pic>
        <p:nvPicPr>
          <p:cNvPr id="12" name="Picture 11"/>
          <p:cNvPicPr>
            <a:picLocks noChangeAspect="1"/>
          </p:cNvPicPr>
          <p:nvPr/>
        </p:nvPicPr>
        <p:blipFill>
          <a:blip r:embed="rId7"/>
          <a:stretch>
            <a:fillRect/>
          </a:stretch>
        </p:blipFill>
        <p:spPr>
          <a:xfrm>
            <a:off x="2511178" y="5306076"/>
            <a:ext cx="1252884" cy="910215"/>
          </a:xfrm>
          <a:prstGeom prst="rect">
            <a:avLst/>
          </a:prstGeom>
        </p:spPr>
      </p:pic>
      <p:pic>
        <p:nvPicPr>
          <p:cNvPr id="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19434" y="4156749"/>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10">
            <a:extLst>
              <a:ext uri="{28A0092B-C50C-407E-A947-70E740481C1C}">
                <a14:useLocalDpi xmlns:a14="http://schemas.microsoft.com/office/drawing/2010/main" val="0"/>
              </a:ext>
            </a:extLst>
          </a:blip>
          <a:srcRect/>
          <a:stretch>
            <a:fillRect/>
          </a:stretch>
        </p:blipFill>
        <p:spPr bwMode="auto">
          <a:xfrm>
            <a:off x="5593291" y="5167947"/>
            <a:ext cx="2635885" cy="655955"/>
          </a:xfrm>
          <a:prstGeom prst="rect">
            <a:avLst/>
          </a:prstGeom>
          <a:noFill/>
          <a:ln>
            <a:noFill/>
          </a:ln>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18/10/2016</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anose="05000000000000000000" pitchFamily="2" charset="2"/>
              <a:buChar char="Ø"/>
            </a:pPr>
            <a:r>
              <a:rPr lang="en-US" b="1" dirty="0">
                <a:solidFill>
                  <a:schemeClr val="tx1"/>
                </a:solidFill>
              </a:rPr>
              <a:t>1</a:t>
            </a:r>
            <a:r>
              <a:rPr lang="ro-RO" b="1" dirty="0" smtClean="0">
                <a:solidFill>
                  <a:schemeClr val="tx1"/>
                </a:solidFill>
              </a:rPr>
              <a:t>. </a:t>
            </a:r>
            <a:r>
              <a:rPr lang="en-US" b="1" dirty="0" err="1">
                <a:solidFill>
                  <a:schemeClr val="tx1"/>
                </a:solidFill>
              </a:rPr>
              <a:t>Structura</a:t>
            </a:r>
            <a:r>
              <a:rPr lang="en-US" b="1" dirty="0">
                <a:solidFill>
                  <a:schemeClr val="tx1"/>
                </a:solidFill>
              </a:rPr>
              <a:t> </a:t>
            </a:r>
            <a:r>
              <a:rPr lang="ro-RO" b="1" dirty="0">
                <a:solidFill>
                  <a:schemeClr val="tx1"/>
                </a:solidFill>
              </a:rPr>
              <a:t>şi  clauzele </a:t>
            </a:r>
            <a:r>
              <a:rPr lang="ro-RO" b="1" dirty="0" smtClean="0">
                <a:solidFill>
                  <a:schemeClr val="tx1"/>
                </a:solidFill>
              </a:rPr>
              <a:t>contractului.</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ro-RO" dirty="0">
                <a:solidFill>
                  <a:schemeClr val="tx1"/>
                </a:solidFill>
              </a:rPr>
              <a:t>Noțiunea juridică a contractului este definită în  art. 666 Cod Civil al RM,  ca </a:t>
            </a:r>
            <a:r>
              <a:rPr lang="en-GB" dirty="0" err="1">
                <a:solidFill>
                  <a:schemeClr val="tx1"/>
                </a:solidFill>
              </a:rPr>
              <a:t>acordul</a:t>
            </a:r>
            <a:r>
              <a:rPr lang="en-GB" dirty="0">
                <a:solidFill>
                  <a:schemeClr val="tx1"/>
                </a:solidFill>
              </a:rPr>
              <a:t> de </a:t>
            </a:r>
            <a:r>
              <a:rPr lang="en-GB" dirty="0" err="1">
                <a:solidFill>
                  <a:schemeClr val="tx1"/>
                </a:solidFill>
              </a:rPr>
              <a:t>voinţă</a:t>
            </a:r>
            <a:r>
              <a:rPr lang="en-GB" dirty="0">
                <a:solidFill>
                  <a:schemeClr val="tx1"/>
                </a:solidFill>
              </a:rPr>
              <a:t> </a:t>
            </a:r>
            <a:r>
              <a:rPr lang="en-GB" dirty="0" err="1">
                <a:solidFill>
                  <a:schemeClr val="tx1"/>
                </a:solidFill>
              </a:rPr>
              <a:t>realizat</a:t>
            </a:r>
            <a:r>
              <a:rPr lang="en-GB" dirty="0">
                <a:solidFill>
                  <a:schemeClr val="tx1"/>
                </a:solidFill>
              </a:rPr>
              <a:t> </a:t>
            </a:r>
            <a:r>
              <a:rPr lang="en-GB" dirty="0" err="1">
                <a:solidFill>
                  <a:schemeClr val="tx1"/>
                </a:solidFill>
              </a:rPr>
              <a:t>între</a:t>
            </a:r>
            <a:r>
              <a:rPr lang="en-GB" dirty="0">
                <a:solidFill>
                  <a:schemeClr val="tx1"/>
                </a:solidFill>
              </a:rPr>
              <a:t> </a:t>
            </a:r>
            <a:r>
              <a:rPr lang="en-GB" dirty="0" err="1">
                <a:solidFill>
                  <a:schemeClr val="tx1"/>
                </a:solidFill>
              </a:rPr>
              <a:t>două</a:t>
            </a:r>
            <a:r>
              <a:rPr lang="en-GB" dirty="0">
                <a:solidFill>
                  <a:schemeClr val="tx1"/>
                </a:solidFill>
              </a:rPr>
              <a:t> </a:t>
            </a:r>
            <a:r>
              <a:rPr lang="en-GB" dirty="0" err="1">
                <a:solidFill>
                  <a:schemeClr val="tx1"/>
                </a:solidFill>
              </a:rPr>
              <a:t>sau</a:t>
            </a:r>
            <a:r>
              <a:rPr lang="en-GB" dirty="0">
                <a:solidFill>
                  <a:schemeClr val="tx1"/>
                </a:solidFill>
              </a:rPr>
              <a:t> </a:t>
            </a:r>
            <a:r>
              <a:rPr lang="en-GB" dirty="0" err="1">
                <a:solidFill>
                  <a:schemeClr val="tx1"/>
                </a:solidFill>
              </a:rPr>
              <a:t>mai</a:t>
            </a:r>
            <a:r>
              <a:rPr lang="en-GB" dirty="0">
                <a:solidFill>
                  <a:schemeClr val="tx1"/>
                </a:solidFill>
              </a:rPr>
              <a:t> </a:t>
            </a:r>
            <a:r>
              <a:rPr lang="en-GB" dirty="0" err="1">
                <a:solidFill>
                  <a:schemeClr val="tx1"/>
                </a:solidFill>
              </a:rPr>
              <a:t>multe</a:t>
            </a:r>
            <a:r>
              <a:rPr lang="en-GB" dirty="0">
                <a:solidFill>
                  <a:schemeClr val="tx1"/>
                </a:solidFill>
              </a:rPr>
              <a:t> </a:t>
            </a:r>
            <a:r>
              <a:rPr lang="en-GB" dirty="0" err="1">
                <a:solidFill>
                  <a:schemeClr val="tx1"/>
                </a:solidFill>
              </a:rPr>
              <a:t>persoane</a:t>
            </a:r>
            <a:r>
              <a:rPr lang="en-GB" dirty="0">
                <a:solidFill>
                  <a:schemeClr val="tx1"/>
                </a:solidFill>
              </a:rPr>
              <a:t> </a:t>
            </a:r>
            <a:r>
              <a:rPr lang="en-GB" dirty="0" err="1">
                <a:solidFill>
                  <a:schemeClr val="tx1"/>
                </a:solidFill>
              </a:rPr>
              <a:t>prin</a:t>
            </a:r>
            <a:r>
              <a:rPr lang="en-GB" dirty="0">
                <a:solidFill>
                  <a:schemeClr val="tx1"/>
                </a:solidFill>
              </a:rPr>
              <a:t> care se </a:t>
            </a:r>
            <a:r>
              <a:rPr lang="en-GB" dirty="0" err="1">
                <a:solidFill>
                  <a:schemeClr val="tx1"/>
                </a:solidFill>
              </a:rPr>
              <a:t>stabilesc</a:t>
            </a:r>
            <a:r>
              <a:rPr lang="en-GB" dirty="0">
                <a:solidFill>
                  <a:schemeClr val="tx1"/>
                </a:solidFill>
              </a:rPr>
              <a:t>, se </a:t>
            </a:r>
            <a:r>
              <a:rPr lang="en-GB" dirty="0" err="1">
                <a:solidFill>
                  <a:schemeClr val="tx1"/>
                </a:solidFill>
              </a:rPr>
              <a:t>modifică</a:t>
            </a:r>
            <a:r>
              <a:rPr lang="en-GB" dirty="0">
                <a:solidFill>
                  <a:schemeClr val="tx1"/>
                </a:solidFill>
              </a:rPr>
              <a:t> </a:t>
            </a:r>
            <a:r>
              <a:rPr lang="en-GB" dirty="0" err="1">
                <a:solidFill>
                  <a:schemeClr val="tx1"/>
                </a:solidFill>
              </a:rPr>
              <a:t>sau</a:t>
            </a:r>
            <a:r>
              <a:rPr lang="en-GB" dirty="0">
                <a:solidFill>
                  <a:schemeClr val="tx1"/>
                </a:solidFill>
              </a:rPr>
              <a:t> se sting </a:t>
            </a:r>
            <a:r>
              <a:rPr lang="en-GB" dirty="0" err="1">
                <a:solidFill>
                  <a:schemeClr val="tx1"/>
                </a:solidFill>
              </a:rPr>
              <a:t>raporturi</a:t>
            </a:r>
            <a:r>
              <a:rPr lang="en-GB" dirty="0">
                <a:solidFill>
                  <a:schemeClr val="tx1"/>
                </a:solidFill>
              </a:rPr>
              <a:t> </a:t>
            </a:r>
            <a:r>
              <a:rPr lang="en-GB" dirty="0" err="1">
                <a:solidFill>
                  <a:schemeClr val="tx1"/>
                </a:solidFill>
              </a:rPr>
              <a:t>juridice</a:t>
            </a:r>
            <a:r>
              <a:rPr lang="en-GB" dirty="0">
                <a:solidFill>
                  <a:schemeClr val="tx1"/>
                </a:solidFill>
              </a:rPr>
              <a:t> </a:t>
            </a:r>
            <a:r>
              <a:rPr lang="en-GB" dirty="0" smtClean="0">
                <a:solidFill>
                  <a:schemeClr val="tx1"/>
                </a:solidFill>
              </a:rPr>
              <a:t>.</a:t>
            </a:r>
            <a:endParaRPr lang="ro-RO" dirty="0" smtClean="0">
              <a:solidFill>
                <a:schemeClr val="tx1"/>
              </a:solidFill>
            </a:endParaRPr>
          </a:p>
          <a:p>
            <a:pPr marL="285750" indent="-285750">
              <a:buFont typeface="Arial" panose="020B0604020202020204" pitchFamily="34" charset="0"/>
              <a:buChar char="•"/>
            </a:pPr>
            <a:r>
              <a:rPr lang="ro-RO" dirty="0">
                <a:solidFill>
                  <a:schemeClr val="tx1"/>
                </a:solidFill>
              </a:rPr>
              <a:t>Contractul   privind furnizarea/prestarea serviciului public de alimentare cu apă și de canalizare  poate fi structurat în </a:t>
            </a:r>
            <a:r>
              <a:rPr lang="ro-RO" dirty="0" smtClean="0">
                <a:solidFill>
                  <a:schemeClr val="tx1"/>
                </a:solidFill>
              </a:rPr>
              <a:t>12 </a:t>
            </a:r>
            <a:r>
              <a:rPr lang="ro-RO" dirty="0">
                <a:solidFill>
                  <a:schemeClr val="tx1"/>
                </a:solidFill>
              </a:rPr>
              <a:t>capitole,  </a:t>
            </a:r>
            <a:r>
              <a:rPr lang="ro-RO" dirty="0" smtClean="0">
                <a:solidFill>
                  <a:schemeClr val="tx1"/>
                </a:solidFill>
              </a:rPr>
              <a:t>conform </a:t>
            </a:r>
            <a:r>
              <a:rPr lang="en-US" dirty="0" smtClean="0">
                <a:solidFill>
                  <a:schemeClr val="tx1"/>
                </a:solidFill>
              </a:rPr>
              <a:t>  </a:t>
            </a:r>
            <a:r>
              <a:rPr lang="en-US" dirty="0" err="1" smtClean="0">
                <a:solidFill>
                  <a:schemeClr val="tx1"/>
                </a:solidFill>
              </a:rPr>
              <a:t>prevederilor</a:t>
            </a:r>
            <a:r>
              <a:rPr lang="en-US" dirty="0" smtClean="0">
                <a:solidFill>
                  <a:schemeClr val="tx1"/>
                </a:solidFill>
              </a:rPr>
              <a:t> </a:t>
            </a:r>
            <a:r>
              <a:rPr lang="ro-RO" dirty="0" smtClean="0">
                <a:solidFill>
                  <a:schemeClr val="tx1"/>
                </a:solidFill>
              </a:rPr>
              <a:t>anexei nr.2 la </a:t>
            </a:r>
            <a:r>
              <a:rPr lang="ro-RO" b="1" dirty="0" smtClean="0">
                <a:solidFill>
                  <a:schemeClr val="tx1"/>
                </a:solidFill>
              </a:rPr>
              <a:t>Regulamentul </a:t>
            </a:r>
            <a:r>
              <a:rPr lang="ro-RO" b="1" dirty="0">
                <a:solidFill>
                  <a:schemeClr val="tx1"/>
                </a:solidFill>
              </a:rPr>
              <a:t>cu privire la serviciul public de alimentare cu apă și de </a:t>
            </a:r>
            <a:r>
              <a:rPr lang="ro-RO" b="1" dirty="0" smtClean="0">
                <a:solidFill>
                  <a:schemeClr val="tx1"/>
                </a:solidFill>
              </a:rPr>
              <a:t>canalizare.</a:t>
            </a:r>
            <a:endParaRPr lang="ro-RO" dirty="0"/>
          </a:p>
          <a:p>
            <a:pPr marL="285750" indent="-285750">
              <a:buFont typeface="Arial" panose="020B0604020202020204" pitchFamily="34" charset="0"/>
              <a:buChar char="•"/>
            </a:pPr>
            <a:endParaRPr lang="ro-RO" dirty="0" smtClean="0"/>
          </a:p>
          <a:p>
            <a:pPr marL="285750" indent="-285750">
              <a:buFont typeface="Arial" panose="020B0604020202020204" pitchFamily="34" charset="0"/>
              <a:buChar char="•"/>
            </a:pPr>
            <a:endParaRPr lang="ro-RO" dirty="0"/>
          </a:p>
          <a:p>
            <a:pPr marL="285750" indent="-285750">
              <a:buFont typeface="Arial" panose="020B0604020202020204" pitchFamily="34" charset="0"/>
              <a:buChar char="•"/>
            </a:pPr>
            <a:endParaRPr lang="ro-RO" dirty="0" smtClean="0"/>
          </a:p>
          <a:p>
            <a:pPr marL="285750" indent="-285750">
              <a:buFont typeface="Arial" panose="020B0604020202020204" pitchFamily="34" charset="0"/>
              <a:buChar char="•"/>
            </a:pPr>
            <a:endParaRPr lang="ro-RO" dirty="0"/>
          </a:p>
        </p:txBody>
      </p:sp>
    </p:spTree>
    <p:extLst>
      <p:ext uri="{BB962C8B-B14F-4D97-AF65-F5344CB8AC3E}">
        <p14:creationId xmlns:p14="http://schemas.microsoft.com/office/powerpoint/2010/main" val="155156975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79" y="1513071"/>
            <a:ext cx="7776000" cy="617928"/>
          </a:xfrm>
        </p:spPr>
        <p:txBody>
          <a:bodyPr/>
          <a:lstStyle/>
          <a:p>
            <a:pPr marL="342900" indent="-342900">
              <a:buFont typeface="Wingdings" panose="05000000000000000000" pitchFamily="2" charset="2"/>
              <a:buChar char="Ø"/>
            </a:pPr>
            <a:r>
              <a:rPr lang="ro-RO" b="1" dirty="0" smtClean="0">
                <a:solidFill>
                  <a:schemeClr val="tx1"/>
                </a:solidFill>
              </a:rPr>
              <a:t>II.</a:t>
            </a:r>
            <a:r>
              <a:rPr lang="en-US" b="1" dirty="0" smtClean="0">
                <a:solidFill>
                  <a:schemeClr val="tx1"/>
                </a:solidFill>
              </a:rPr>
              <a:t>OBIECTUL </a:t>
            </a:r>
            <a:r>
              <a:rPr lang="en-US" b="1" dirty="0">
                <a:solidFill>
                  <a:schemeClr val="tx1"/>
                </a:solidFill>
              </a:rPr>
              <a:t>ŞI DURATA CONTRACTULUI</a:t>
            </a:r>
            <a:r>
              <a:rPr lang="ro-RO" b="1" dirty="0">
                <a:solidFill>
                  <a:schemeClr val="tx1"/>
                </a:solidFill>
              </a:rPr>
              <a:t>    </a:t>
            </a:r>
            <a:r>
              <a:rPr lang="ro-RO" dirty="0"/>
              <a:t/>
            </a:r>
            <a:br>
              <a:rPr lang="ro-RO" dirty="0"/>
            </a:b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r>
              <a:rPr lang="ru-RU" dirty="0" smtClean="0">
                <a:solidFill>
                  <a:schemeClr val="tx1"/>
                </a:solidFill>
              </a:rPr>
              <a:t>Obiect </a:t>
            </a:r>
            <a:r>
              <a:rPr lang="ru-RU" dirty="0">
                <a:solidFill>
                  <a:schemeClr val="tx1"/>
                </a:solidFill>
              </a:rPr>
              <a:t>al Contractului este furnizarea serviciului public de alimentare cu apă şi de canalizare Consumatorului, la locul de consum specificat în datele generale. </a:t>
            </a:r>
            <a:endParaRPr lang="ro-RO" dirty="0">
              <a:solidFill>
                <a:schemeClr val="tx1"/>
              </a:solidFill>
            </a:endParaRPr>
          </a:p>
          <a:p>
            <a:r>
              <a:rPr lang="ru-RU" b="1" dirty="0">
                <a:solidFill>
                  <a:schemeClr val="tx1"/>
                </a:solidFill>
              </a:rPr>
              <a:t> </a:t>
            </a:r>
            <a:r>
              <a:rPr lang="ro-RO" dirty="0">
                <a:solidFill>
                  <a:schemeClr val="tx1"/>
                </a:solidFill>
              </a:rPr>
              <a:t>Contractul este încheiat pentru o durată de timp _______________ (nelimitată sau determinată la solicitarea Consumatorului), întocmit în două exemplare  şi intră în vigoare la data semnării lui de către ambele părţi. </a:t>
            </a:r>
          </a:p>
          <a:p>
            <a:endParaRPr lang="ro-RO" dirty="0"/>
          </a:p>
        </p:txBody>
      </p:sp>
    </p:spTree>
    <p:extLst>
      <p:ext uri="{BB962C8B-B14F-4D97-AF65-F5344CB8AC3E}">
        <p14:creationId xmlns:p14="http://schemas.microsoft.com/office/powerpoint/2010/main" val="15709368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anose="05000000000000000000" pitchFamily="2" charset="2"/>
              <a:buChar char="Ø"/>
            </a:pPr>
            <a:r>
              <a:rPr lang="en-US" b="1" dirty="0">
                <a:solidFill>
                  <a:schemeClr val="tx1"/>
                </a:solidFill>
              </a:rPr>
              <a:t>III. OBLIGAŢIILE ŞI DREPTURILE OPERATORULUI</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Wingdings" panose="05000000000000000000" pitchFamily="2" charset="2"/>
              <a:buChar char="q"/>
            </a:pPr>
            <a:r>
              <a:rPr lang="ro-RO" sz="2000" dirty="0">
                <a:solidFill>
                  <a:schemeClr val="tx1"/>
                </a:solidFill>
              </a:rPr>
              <a:t>obligațiile și drepturile operatorului </a:t>
            </a:r>
            <a:r>
              <a:rPr lang="en-US" sz="2000" dirty="0" err="1" smtClean="0">
                <a:solidFill>
                  <a:schemeClr val="tx1"/>
                </a:solidFill>
              </a:rPr>
              <a:t>sunt</a:t>
            </a:r>
            <a:r>
              <a:rPr lang="ro-RO" sz="2000" dirty="0" smtClean="0">
                <a:solidFill>
                  <a:schemeClr val="tx1"/>
                </a:solidFill>
              </a:rPr>
              <a:t> </a:t>
            </a:r>
            <a:r>
              <a:rPr lang="ro-RO" sz="2000" dirty="0">
                <a:solidFill>
                  <a:schemeClr val="tx1"/>
                </a:solidFill>
              </a:rPr>
              <a:t>prevăzute de anexa nr.2 la  Regulamentul  cu privire la serviciul public de alimentare cu apă și de canalizare, anexă la Hotărârea Consiliului de Administrație al ANRE nr. 271 /2015 din 16 decembrie2015</a:t>
            </a:r>
          </a:p>
          <a:p>
            <a:endParaRPr lang="ro-RO" dirty="0"/>
          </a:p>
        </p:txBody>
      </p:sp>
    </p:spTree>
    <p:extLst>
      <p:ext uri="{BB962C8B-B14F-4D97-AF65-F5344CB8AC3E}">
        <p14:creationId xmlns:p14="http://schemas.microsoft.com/office/powerpoint/2010/main" val="92070175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solidFill>
                  <a:schemeClr val="tx1"/>
                </a:solidFill>
              </a:rPr>
              <a:t>IV. Obligatiile  și drepturile  consumatorului</a:t>
            </a:r>
            <a:r>
              <a:rPr lang="ro-RO" dirty="0">
                <a:solidFill>
                  <a:schemeClr val="tx1"/>
                </a:solidFill>
              </a:rPr>
              <a:t/>
            </a:r>
            <a:br>
              <a:rPr lang="ro-RO" dirty="0">
                <a:solidFill>
                  <a:schemeClr val="tx1"/>
                </a:solidFill>
              </a:rPr>
            </a:br>
            <a:endParaRPr lang="ro-RO" dirty="0">
              <a:solidFill>
                <a:schemeClr val="tx1"/>
              </a:solidFill>
            </a:endParaRPr>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Wingdings" panose="05000000000000000000" pitchFamily="2" charset="2"/>
              <a:buChar char="q"/>
            </a:pPr>
            <a:r>
              <a:rPr lang="ro-RO" sz="2000" dirty="0">
                <a:solidFill>
                  <a:schemeClr val="tx1"/>
                </a:solidFill>
              </a:rPr>
              <a:t>obligațiile și drepturile consumatorului  în dependență de   tipul de contract ( consumator casnic sau noncasnic)  conform  anexei nr.2 la  Regulamentul  cu privire la serviciul public de alimentare cu apă și de canalizare, anexă la Hotărârea Consiliului de Administrație al ANRE nr. 271 /2015 din 16 decembrie2015.</a:t>
            </a:r>
          </a:p>
        </p:txBody>
      </p:sp>
    </p:spTree>
    <p:extLst>
      <p:ext uri="{BB962C8B-B14F-4D97-AF65-F5344CB8AC3E}">
        <p14:creationId xmlns:p14="http://schemas.microsoft.com/office/powerpoint/2010/main" val="38200197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55" y="742642"/>
            <a:ext cx="7776000" cy="1396478"/>
          </a:xfrm>
        </p:spPr>
        <p:txBody>
          <a:bodyPr/>
          <a:lstStyle/>
          <a:p>
            <a:r>
              <a:rPr lang="ro-RO" b="1" dirty="0">
                <a:solidFill>
                  <a:schemeClr val="tx1"/>
                </a:solidFill>
              </a:rPr>
              <a:t>V. Determinarea volumelor serviciilor de alimentare cu apă și de canalizare furnizate. Efectuarea calculelor</a:t>
            </a:r>
            <a:r>
              <a:rPr lang="ro-RO" dirty="0">
                <a:solidFill>
                  <a:schemeClr val="tx1"/>
                </a:solidFill>
              </a:rPr>
              <a:t>.</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a:xfrm>
            <a:off x="675922" y="1997624"/>
            <a:ext cx="7776000" cy="3816000"/>
          </a:xfrm>
        </p:spPr>
        <p:txBody>
          <a:bodyPr/>
          <a:lstStyle/>
          <a:p>
            <a:pPr marL="285750" indent="-285750">
              <a:buFont typeface="Arial" panose="020B0604020202020204" pitchFamily="34" charset="0"/>
              <a:buChar char="•"/>
            </a:pPr>
            <a:r>
              <a:rPr lang="en-US" dirty="0" err="1">
                <a:solidFill>
                  <a:schemeClr val="tx1"/>
                </a:solidFill>
              </a:rPr>
              <a:t>V</a:t>
            </a:r>
            <a:r>
              <a:rPr lang="en-US" dirty="0" err="1" smtClean="0">
                <a:solidFill>
                  <a:schemeClr val="tx1"/>
                </a:solidFill>
              </a:rPr>
              <a:t>olumul</a:t>
            </a:r>
            <a:r>
              <a:rPr lang="en-US" dirty="0" smtClean="0">
                <a:solidFill>
                  <a:schemeClr val="tx1"/>
                </a:solidFill>
              </a:rPr>
              <a:t> </a:t>
            </a:r>
            <a:r>
              <a:rPr lang="en-US" dirty="0">
                <a:solidFill>
                  <a:schemeClr val="tx1"/>
                </a:solidFill>
              </a:rPr>
              <a:t>de  </a:t>
            </a:r>
            <a:r>
              <a:rPr lang="en-US" dirty="0" err="1">
                <a:solidFill>
                  <a:schemeClr val="tx1"/>
                </a:solidFill>
              </a:rPr>
              <a:t>apă</a:t>
            </a:r>
            <a:r>
              <a:rPr lang="en-US" dirty="0">
                <a:solidFill>
                  <a:schemeClr val="tx1"/>
                </a:solidFill>
              </a:rPr>
              <a:t>  </a:t>
            </a:r>
            <a:r>
              <a:rPr lang="en-US" dirty="0" err="1">
                <a:solidFill>
                  <a:schemeClr val="tx1"/>
                </a:solidFill>
              </a:rPr>
              <a:t>furnizat</a:t>
            </a:r>
            <a:r>
              <a:rPr lang="en-US" dirty="0">
                <a:solidFill>
                  <a:schemeClr val="tx1"/>
                </a:solidFill>
              </a:rPr>
              <a:t>  </a:t>
            </a:r>
            <a:r>
              <a:rPr lang="en-US" dirty="0" err="1">
                <a:solidFill>
                  <a:schemeClr val="tx1"/>
                </a:solidFill>
              </a:rPr>
              <a:t>Consumatorului</a:t>
            </a:r>
            <a:r>
              <a:rPr lang="en-US" dirty="0">
                <a:solidFill>
                  <a:schemeClr val="tx1"/>
                </a:solidFill>
              </a:rPr>
              <a:t>   se  </a:t>
            </a:r>
            <a:r>
              <a:rPr lang="ro-RO" dirty="0">
                <a:solidFill>
                  <a:schemeClr val="tx1"/>
                </a:solidFill>
              </a:rPr>
              <a:t>determină</a:t>
            </a:r>
            <a:r>
              <a:rPr lang="en-US" dirty="0">
                <a:solidFill>
                  <a:schemeClr val="tx1"/>
                </a:solidFill>
              </a:rPr>
              <a:t>  </a:t>
            </a:r>
            <a:r>
              <a:rPr lang="en-US" dirty="0" err="1">
                <a:solidFill>
                  <a:schemeClr val="tx1"/>
                </a:solidFill>
              </a:rPr>
              <a:t>în</a:t>
            </a:r>
            <a:r>
              <a:rPr lang="en-US" dirty="0">
                <a:solidFill>
                  <a:schemeClr val="tx1"/>
                </a:solidFill>
              </a:rPr>
              <a:t>  </a:t>
            </a:r>
            <a:r>
              <a:rPr lang="en-US" dirty="0" err="1">
                <a:solidFill>
                  <a:schemeClr val="tx1"/>
                </a:solidFill>
              </a:rPr>
              <a:t>baza</a:t>
            </a:r>
            <a:r>
              <a:rPr lang="en-US" dirty="0">
                <a:solidFill>
                  <a:schemeClr val="tx1"/>
                </a:solidFill>
              </a:rPr>
              <a:t>  </a:t>
            </a:r>
            <a:r>
              <a:rPr lang="en-US" dirty="0" err="1">
                <a:solidFill>
                  <a:schemeClr val="tx1"/>
                </a:solidFill>
              </a:rPr>
              <a:t>indicaţiilor</a:t>
            </a:r>
            <a:r>
              <a:rPr lang="en-US" dirty="0">
                <a:solidFill>
                  <a:schemeClr val="tx1"/>
                </a:solidFill>
              </a:rPr>
              <a:t>  </a:t>
            </a:r>
            <a:r>
              <a:rPr lang="en-US" dirty="0" err="1">
                <a:solidFill>
                  <a:schemeClr val="tx1"/>
                </a:solidFill>
              </a:rPr>
              <a:t>contoarelor</a:t>
            </a:r>
            <a:r>
              <a:rPr lang="en-US" dirty="0">
                <a:solidFill>
                  <a:schemeClr val="tx1"/>
                </a:solidFill>
              </a:rPr>
              <a:t>, </a:t>
            </a:r>
            <a:r>
              <a:rPr lang="en-US" dirty="0" err="1">
                <a:solidFill>
                  <a:schemeClr val="tx1"/>
                </a:solidFill>
              </a:rPr>
              <a:t>volumul</a:t>
            </a:r>
            <a:r>
              <a:rPr lang="en-US" dirty="0">
                <a:solidFill>
                  <a:schemeClr val="tx1"/>
                </a:solidFill>
              </a:rPr>
              <a:t>  </a:t>
            </a:r>
            <a:r>
              <a:rPr lang="en-US" dirty="0" err="1">
                <a:solidFill>
                  <a:schemeClr val="tx1"/>
                </a:solidFill>
              </a:rPr>
              <a:t>mediu</a:t>
            </a:r>
            <a:r>
              <a:rPr lang="en-US" dirty="0">
                <a:solidFill>
                  <a:schemeClr val="tx1"/>
                </a:solidFill>
              </a:rPr>
              <a:t> lunar, </a:t>
            </a:r>
            <a:r>
              <a:rPr lang="ro-RO" dirty="0">
                <a:solidFill>
                  <a:schemeClr val="tx1"/>
                </a:solidFill>
              </a:rPr>
              <a:t>în funcție  de secţiunea branşamentului, viteza mişcării apei şi perioada de timp  în cazurile   prevăzute de Legea 303/2013 și de Regulament.</a:t>
            </a:r>
          </a:p>
          <a:p>
            <a:pPr marL="285750" indent="-285750">
              <a:buFont typeface="Arial" panose="020B0604020202020204" pitchFamily="34" charset="0"/>
              <a:buChar char="•"/>
            </a:pPr>
            <a:r>
              <a:rPr lang="en-US" dirty="0" err="1" smtClean="0">
                <a:solidFill>
                  <a:schemeClr val="tx1"/>
                </a:solidFill>
              </a:rPr>
              <a:t>Volumul</a:t>
            </a:r>
            <a:r>
              <a:rPr lang="en-US" dirty="0" smtClean="0">
                <a:solidFill>
                  <a:schemeClr val="tx1"/>
                </a:solidFill>
              </a:rPr>
              <a:t> </a:t>
            </a:r>
            <a:r>
              <a:rPr lang="en-US" dirty="0" err="1">
                <a:solidFill>
                  <a:schemeClr val="tx1"/>
                </a:solidFill>
              </a:rPr>
              <a:t>apelor</a:t>
            </a:r>
            <a:r>
              <a:rPr lang="en-US" dirty="0">
                <a:solidFill>
                  <a:schemeClr val="tx1"/>
                </a:solidFill>
              </a:rPr>
              <a:t> </a:t>
            </a:r>
            <a:r>
              <a:rPr lang="en-US" dirty="0" err="1">
                <a:solidFill>
                  <a:schemeClr val="tx1"/>
                </a:solidFill>
              </a:rPr>
              <a:t>uzate</a:t>
            </a:r>
            <a:r>
              <a:rPr lang="en-US" dirty="0">
                <a:solidFill>
                  <a:schemeClr val="tx1"/>
                </a:solidFill>
              </a:rPr>
              <a:t> evacuate de </a:t>
            </a:r>
            <a:r>
              <a:rPr lang="en-US" dirty="0" err="1">
                <a:solidFill>
                  <a:schemeClr val="tx1"/>
                </a:solidFill>
              </a:rPr>
              <a:t>către</a:t>
            </a:r>
            <a:r>
              <a:rPr lang="en-US" dirty="0">
                <a:solidFill>
                  <a:schemeClr val="tx1"/>
                </a:solidFill>
              </a:rPr>
              <a:t> </a:t>
            </a:r>
            <a:r>
              <a:rPr lang="en-US" dirty="0" err="1">
                <a:solidFill>
                  <a:schemeClr val="tx1"/>
                </a:solidFill>
              </a:rPr>
              <a:t>Consumator</a:t>
            </a:r>
            <a:r>
              <a:rPr lang="en-US" dirty="0">
                <a:solidFill>
                  <a:schemeClr val="tx1"/>
                </a:solidFill>
              </a:rPr>
              <a:t> </a:t>
            </a:r>
            <a:r>
              <a:rPr lang="en-US" dirty="0" err="1">
                <a:solidFill>
                  <a:schemeClr val="tx1"/>
                </a:solidFill>
              </a:rPr>
              <a:t>în</a:t>
            </a:r>
            <a:r>
              <a:rPr lang="en-US" dirty="0">
                <a:solidFill>
                  <a:schemeClr val="tx1"/>
                </a:solidFill>
              </a:rPr>
              <a:t> </a:t>
            </a:r>
            <a:r>
              <a:rPr lang="en-US" dirty="0" err="1">
                <a:solidFill>
                  <a:schemeClr val="tx1"/>
                </a:solidFill>
              </a:rPr>
              <a:t>reţeaua</a:t>
            </a:r>
            <a:r>
              <a:rPr lang="en-US" dirty="0">
                <a:solidFill>
                  <a:schemeClr val="tx1"/>
                </a:solidFill>
              </a:rPr>
              <a:t> </a:t>
            </a:r>
            <a:r>
              <a:rPr lang="en-US" dirty="0" err="1">
                <a:solidFill>
                  <a:schemeClr val="tx1"/>
                </a:solidFill>
              </a:rPr>
              <a:t>publică</a:t>
            </a:r>
            <a:r>
              <a:rPr lang="en-US" dirty="0">
                <a:solidFill>
                  <a:schemeClr val="tx1"/>
                </a:solidFill>
              </a:rPr>
              <a:t> de </a:t>
            </a:r>
            <a:r>
              <a:rPr lang="en-US" dirty="0" err="1">
                <a:solidFill>
                  <a:schemeClr val="tx1"/>
                </a:solidFill>
              </a:rPr>
              <a:t>canalizare</a:t>
            </a:r>
            <a:r>
              <a:rPr lang="en-US" dirty="0">
                <a:solidFill>
                  <a:schemeClr val="tx1"/>
                </a:solidFill>
              </a:rPr>
              <a:t>, </a:t>
            </a:r>
            <a:r>
              <a:rPr lang="ro-RO" dirty="0">
                <a:solidFill>
                  <a:schemeClr val="tx1"/>
                </a:solidFill>
              </a:rPr>
              <a:t>este egal</a:t>
            </a:r>
            <a:r>
              <a:rPr lang="en-US" dirty="0">
                <a:solidFill>
                  <a:schemeClr val="tx1"/>
                </a:solidFill>
              </a:rPr>
              <a:t> cu </a:t>
            </a:r>
            <a:r>
              <a:rPr lang="en-US" dirty="0" err="1">
                <a:solidFill>
                  <a:schemeClr val="tx1"/>
                </a:solidFill>
              </a:rPr>
              <a:t>volumul</a:t>
            </a:r>
            <a:r>
              <a:rPr lang="en-US" dirty="0">
                <a:solidFill>
                  <a:schemeClr val="tx1"/>
                </a:solidFill>
              </a:rPr>
              <a:t> </a:t>
            </a:r>
            <a:r>
              <a:rPr lang="en-US" dirty="0" err="1">
                <a:solidFill>
                  <a:schemeClr val="tx1"/>
                </a:solidFill>
              </a:rPr>
              <a:t>apei</a:t>
            </a:r>
            <a:r>
              <a:rPr lang="en-US" dirty="0">
                <a:solidFill>
                  <a:schemeClr val="tx1"/>
                </a:solidFill>
              </a:rPr>
              <a:t> </a:t>
            </a:r>
            <a:r>
              <a:rPr lang="ro-RO" dirty="0">
                <a:solidFill>
                  <a:schemeClr val="tx1"/>
                </a:solidFill>
              </a:rPr>
              <a:t>furnizate acestuia</a:t>
            </a:r>
            <a:r>
              <a:rPr lang="en-US" dirty="0">
                <a:solidFill>
                  <a:schemeClr val="tx1"/>
                </a:solidFill>
              </a:rPr>
              <a:t>;</a:t>
            </a:r>
            <a:endParaRPr lang="ro-RO" dirty="0">
              <a:solidFill>
                <a:schemeClr val="tx1"/>
              </a:solidFill>
            </a:endParaRPr>
          </a:p>
          <a:p>
            <a:pPr marL="285750" indent="-285750">
              <a:buFont typeface="Arial" panose="020B0604020202020204" pitchFamily="34" charset="0"/>
              <a:buChar char="•"/>
            </a:pPr>
            <a:r>
              <a:rPr lang="ro-RO" dirty="0" smtClean="0">
                <a:solidFill>
                  <a:schemeClr val="tx1"/>
                </a:solidFill>
              </a:rPr>
              <a:t>În </a:t>
            </a:r>
            <a:r>
              <a:rPr lang="ro-RO" dirty="0">
                <a:solidFill>
                  <a:schemeClr val="tx1"/>
                </a:solidFill>
              </a:rPr>
              <a:t>cazul  consumului fraudulos  volumul serviciului public, supus facturării  se determină în conformitate cu prevederile Legii 303/2013</a:t>
            </a:r>
            <a:r>
              <a:rPr lang="en-US" dirty="0">
                <a:solidFill>
                  <a:schemeClr val="tx1"/>
                </a:solidFill>
              </a:rPr>
              <a:t> </a:t>
            </a:r>
            <a:r>
              <a:rPr lang="en-US" dirty="0" err="1">
                <a:solidFill>
                  <a:schemeClr val="tx1"/>
                </a:solidFill>
              </a:rPr>
              <a:t>şi</a:t>
            </a:r>
            <a:r>
              <a:rPr lang="en-US" dirty="0">
                <a:solidFill>
                  <a:schemeClr val="tx1"/>
                </a:solidFill>
              </a:rPr>
              <a:t> </a:t>
            </a:r>
            <a:r>
              <a:rPr lang="en-US" dirty="0" err="1">
                <a:solidFill>
                  <a:schemeClr val="tx1"/>
                </a:solidFill>
              </a:rPr>
              <a:t>Regulamentul</a:t>
            </a:r>
            <a:r>
              <a:rPr lang="ro-RO" dirty="0">
                <a:solidFill>
                  <a:schemeClr val="tx1"/>
                </a:solidFill>
              </a:rPr>
              <a:t>ui</a:t>
            </a:r>
            <a:r>
              <a:rPr lang="en-US" dirty="0">
                <a:solidFill>
                  <a:schemeClr val="tx1"/>
                </a:solidFill>
              </a:rPr>
              <a:t>, </a:t>
            </a:r>
            <a:r>
              <a:rPr lang="ro-RO" dirty="0">
                <a:solidFill>
                  <a:schemeClr val="tx1"/>
                </a:solidFill>
              </a:rPr>
              <a:t> în dependenţă  de secţiunea branşamentului, viteza mişcării apei şi durata consumului fraudulos</a:t>
            </a:r>
            <a:r>
              <a:rPr lang="en-US" dirty="0" smtClean="0">
                <a:solidFill>
                  <a:schemeClr val="tx1"/>
                </a:solidFill>
              </a:rPr>
              <a:t>.</a:t>
            </a:r>
            <a:endParaRPr lang="en-US" dirty="0">
              <a:solidFill>
                <a:schemeClr val="tx1"/>
              </a:solidFill>
            </a:endParaRPr>
          </a:p>
          <a:p>
            <a:pPr marL="285750" indent="-285750">
              <a:buFont typeface="Arial" panose="020B0604020202020204" pitchFamily="34" charset="0"/>
              <a:buChar char="•"/>
            </a:pPr>
            <a:r>
              <a:rPr lang="ro-RO" dirty="0" smtClean="0">
                <a:solidFill>
                  <a:schemeClr val="tx1"/>
                </a:solidFill>
              </a:rPr>
              <a:t>În </a:t>
            </a:r>
            <a:r>
              <a:rPr lang="ro-RO" dirty="0">
                <a:solidFill>
                  <a:schemeClr val="tx1"/>
                </a:solidFill>
              </a:rPr>
              <a:t>cazul în care Consumatorul noncasnic evacuează ape uzate, calitatea cărora,  după substanţele în suspensii şi </a:t>
            </a:r>
            <a:r>
              <a:rPr lang="en-US" dirty="0" err="1">
                <a:solidFill>
                  <a:schemeClr val="tx1"/>
                </a:solidFill>
              </a:rPr>
              <a:t>consumul</a:t>
            </a:r>
            <a:r>
              <a:rPr lang="en-US" dirty="0">
                <a:solidFill>
                  <a:schemeClr val="tx1"/>
                </a:solidFill>
              </a:rPr>
              <a:t> </a:t>
            </a:r>
            <a:r>
              <a:rPr lang="en-US" dirty="0" err="1">
                <a:solidFill>
                  <a:schemeClr val="tx1"/>
                </a:solidFill>
              </a:rPr>
              <a:t>biochimic</a:t>
            </a:r>
            <a:r>
              <a:rPr lang="en-US" dirty="0">
                <a:solidFill>
                  <a:schemeClr val="tx1"/>
                </a:solidFill>
              </a:rPr>
              <a:t> de </a:t>
            </a:r>
            <a:r>
              <a:rPr lang="en-US" dirty="0" err="1">
                <a:solidFill>
                  <a:schemeClr val="tx1"/>
                </a:solidFill>
              </a:rPr>
              <a:t>oxigen</a:t>
            </a:r>
            <a:r>
              <a:rPr lang="en-US" dirty="0">
                <a:solidFill>
                  <a:schemeClr val="tx1"/>
                </a:solidFill>
              </a:rPr>
              <a:t> (CBO5), </a:t>
            </a:r>
            <a:r>
              <a:rPr lang="en-US" dirty="0" err="1">
                <a:solidFill>
                  <a:schemeClr val="tx1"/>
                </a:solidFill>
              </a:rPr>
              <a:t>depăşesc</a:t>
            </a:r>
            <a:r>
              <a:rPr lang="en-US" dirty="0">
                <a:solidFill>
                  <a:schemeClr val="tx1"/>
                </a:solidFill>
              </a:rPr>
              <a:t> </a:t>
            </a:r>
            <a:r>
              <a:rPr lang="en-US" dirty="0" err="1">
                <a:solidFill>
                  <a:schemeClr val="tx1"/>
                </a:solidFill>
              </a:rPr>
              <a:t>normativele</a:t>
            </a:r>
            <a:r>
              <a:rPr lang="en-US" dirty="0">
                <a:solidFill>
                  <a:schemeClr val="tx1"/>
                </a:solidFill>
              </a:rPr>
              <a:t> </a:t>
            </a:r>
            <a:r>
              <a:rPr lang="en-US" dirty="0" err="1">
                <a:solidFill>
                  <a:schemeClr val="tx1"/>
                </a:solidFill>
              </a:rPr>
              <a:t>stabilite</a:t>
            </a:r>
            <a:r>
              <a:rPr lang="en-US" dirty="0">
                <a:solidFill>
                  <a:schemeClr val="tx1"/>
                </a:solidFill>
              </a:rPr>
              <a:t>, </a:t>
            </a:r>
            <a:r>
              <a:rPr lang="ro-RO" dirty="0">
                <a:solidFill>
                  <a:schemeClr val="tx1"/>
                </a:solidFill>
              </a:rPr>
              <a:t>se aplică</a:t>
            </a:r>
            <a:r>
              <a:rPr lang="en-US" dirty="0">
                <a:solidFill>
                  <a:schemeClr val="tx1"/>
                </a:solidFill>
              </a:rPr>
              <a:t> un </a:t>
            </a:r>
            <a:r>
              <a:rPr lang="en-US" dirty="0" err="1">
                <a:solidFill>
                  <a:schemeClr val="tx1"/>
                </a:solidFill>
              </a:rPr>
              <a:t>tarif</a:t>
            </a:r>
            <a:r>
              <a:rPr lang="en-US" dirty="0">
                <a:solidFill>
                  <a:schemeClr val="tx1"/>
                </a:solidFill>
              </a:rPr>
              <a:t> </a:t>
            </a:r>
            <a:r>
              <a:rPr lang="en-US" dirty="0" err="1">
                <a:solidFill>
                  <a:schemeClr val="tx1"/>
                </a:solidFill>
              </a:rPr>
              <a:t>diferenţiat</a:t>
            </a:r>
            <a:r>
              <a:rPr lang="en-US" dirty="0">
                <a:solidFill>
                  <a:schemeClr val="tx1"/>
                </a:solidFill>
              </a:rPr>
              <a:t> </a:t>
            </a:r>
            <a:r>
              <a:rPr lang="en-US" dirty="0" err="1">
                <a:solidFill>
                  <a:schemeClr val="tx1"/>
                </a:solidFill>
              </a:rPr>
              <a:t>pentru</a:t>
            </a:r>
            <a:r>
              <a:rPr lang="en-US" dirty="0">
                <a:solidFill>
                  <a:schemeClr val="tx1"/>
                </a:solidFill>
              </a:rPr>
              <a:t> 1 m3 de ape </a:t>
            </a:r>
            <a:r>
              <a:rPr lang="en-US" dirty="0" err="1">
                <a:solidFill>
                  <a:schemeClr val="tx1"/>
                </a:solidFill>
              </a:rPr>
              <a:t>uzate</a:t>
            </a:r>
            <a:r>
              <a:rPr lang="en-US" dirty="0">
                <a:solidFill>
                  <a:schemeClr val="tx1"/>
                </a:solidFill>
              </a:rPr>
              <a:t>, </a:t>
            </a:r>
            <a:r>
              <a:rPr lang="en-US" dirty="0" err="1">
                <a:solidFill>
                  <a:schemeClr val="tx1"/>
                </a:solidFill>
              </a:rPr>
              <a:t>calculat</a:t>
            </a:r>
            <a:r>
              <a:rPr lang="en-US" dirty="0">
                <a:solidFill>
                  <a:schemeClr val="tx1"/>
                </a:solidFill>
              </a:rPr>
              <a:t> </a:t>
            </a:r>
            <a:r>
              <a:rPr lang="en-US" dirty="0" err="1">
                <a:solidFill>
                  <a:schemeClr val="tx1"/>
                </a:solidFill>
              </a:rPr>
              <a:t>proporţional</a:t>
            </a:r>
            <a:r>
              <a:rPr lang="en-US" dirty="0">
                <a:solidFill>
                  <a:schemeClr val="tx1"/>
                </a:solidFill>
              </a:rPr>
              <a:t> </a:t>
            </a:r>
            <a:r>
              <a:rPr lang="en-US" dirty="0" err="1">
                <a:solidFill>
                  <a:schemeClr val="tx1"/>
                </a:solidFill>
              </a:rPr>
              <a:t>depăşirii</a:t>
            </a:r>
            <a:r>
              <a:rPr lang="en-US" dirty="0">
                <a:solidFill>
                  <a:schemeClr val="tx1"/>
                </a:solidFill>
              </a:rPr>
              <a:t> </a:t>
            </a:r>
            <a:r>
              <a:rPr lang="en-US" dirty="0" err="1">
                <a:solidFill>
                  <a:schemeClr val="tx1"/>
                </a:solidFill>
              </a:rPr>
              <a:t>indicilor</a:t>
            </a:r>
            <a:r>
              <a:rPr lang="en-US" dirty="0">
                <a:solidFill>
                  <a:schemeClr val="tx1"/>
                </a:solidFill>
              </a:rPr>
              <a:t> normative</a:t>
            </a:r>
            <a:r>
              <a:rPr lang="ro-RO" dirty="0">
                <a:solidFill>
                  <a:schemeClr val="tx1"/>
                </a:solidFill>
              </a:rPr>
              <a:t>lor</a:t>
            </a:r>
            <a:r>
              <a:rPr lang="en-US" dirty="0">
                <a:solidFill>
                  <a:schemeClr val="tx1"/>
                </a:solidFill>
              </a:rPr>
              <a:t> </a:t>
            </a:r>
            <a:r>
              <a:rPr lang="en-US" dirty="0" err="1">
                <a:solidFill>
                  <a:schemeClr val="tx1"/>
                </a:solidFill>
              </a:rPr>
              <a:t>stabili</a:t>
            </a:r>
            <a:r>
              <a:rPr lang="ro-RO" dirty="0">
                <a:solidFill>
                  <a:schemeClr val="tx1"/>
                </a:solidFill>
              </a:rPr>
              <a:t>te</a:t>
            </a:r>
            <a:r>
              <a:rPr lang="en-US" dirty="0">
                <a:solidFill>
                  <a:schemeClr val="tx1"/>
                </a:solidFill>
              </a:rPr>
              <a:t>.</a:t>
            </a:r>
            <a:endParaRPr lang="ro-RO" dirty="0">
              <a:solidFill>
                <a:schemeClr val="tx1"/>
              </a:solidFill>
            </a:endParaRPr>
          </a:p>
          <a:p>
            <a:endParaRPr lang="ro-RO" dirty="0"/>
          </a:p>
        </p:txBody>
      </p:sp>
    </p:spTree>
    <p:extLst>
      <p:ext uri="{BB962C8B-B14F-4D97-AF65-F5344CB8AC3E}">
        <p14:creationId xmlns:p14="http://schemas.microsoft.com/office/powerpoint/2010/main" val="6016386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000" y="1513071"/>
            <a:ext cx="7776000" cy="617928"/>
          </a:xfrm>
        </p:spPr>
        <p:txBody>
          <a:bodyPr/>
          <a:lstStyle/>
          <a:p>
            <a:pPr marL="342900" indent="-342900">
              <a:buFont typeface="Wingdings" panose="05000000000000000000" pitchFamily="2" charset="2"/>
              <a:buChar char="Ø"/>
            </a:pPr>
            <a:r>
              <a:rPr lang="ro-RO" b="1" dirty="0">
                <a:solidFill>
                  <a:schemeClr val="tx1"/>
                </a:solidFill>
              </a:rPr>
              <a:t>VI. Răspunderea </a:t>
            </a:r>
            <a:r>
              <a:rPr lang="ro-RO" b="1" dirty="0" smtClean="0">
                <a:solidFill>
                  <a:schemeClr val="tx1"/>
                </a:solidFill>
              </a:rPr>
              <a:t>contractuală</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
        <p:nvSpPr>
          <p:cNvPr id="5" name="Content Placeholder 4"/>
          <p:cNvSpPr>
            <a:spLocks noGrp="1"/>
          </p:cNvSpPr>
          <p:nvPr>
            <p:ph idx="1"/>
          </p:nvPr>
        </p:nvSpPr>
        <p:spPr/>
        <p:txBody>
          <a:bodyPr/>
          <a:lstStyle/>
          <a:p>
            <a:pPr marL="285750" indent="-285750">
              <a:buFont typeface="Arial" panose="020B0604020202020204" pitchFamily="34" charset="0"/>
              <a:buChar char="•"/>
            </a:pPr>
            <a:r>
              <a:rPr lang="ro-RO" dirty="0"/>
              <a:t>r</a:t>
            </a:r>
            <a:r>
              <a:rPr lang="ro-RO" dirty="0">
                <a:solidFill>
                  <a:schemeClr val="tx1"/>
                </a:solidFill>
              </a:rPr>
              <a:t>ăspunderea   parții contractuale   pentru neexecutare sau executare necorespunzătoare a obligațiilor asumate, </a:t>
            </a:r>
          </a:p>
          <a:p>
            <a:pPr marL="285750" indent="-285750">
              <a:buFont typeface="Arial" panose="020B0604020202020204" pitchFamily="34" charset="0"/>
              <a:buChar char="•"/>
            </a:pPr>
            <a:r>
              <a:rPr lang="ro-RO" dirty="0">
                <a:solidFill>
                  <a:schemeClr val="tx1"/>
                </a:solidFill>
              </a:rPr>
              <a:t> eliberează operatorul  de răspundere in cazul în care survine forța majoră (calamităţi cu caracter natural, avarii, catastrofe  etc.)</a:t>
            </a:r>
          </a:p>
          <a:p>
            <a:endParaRPr lang="ro-RO" dirty="0"/>
          </a:p>
        </p:txBody>
      </p:sp>
    </p:spTree>
    <p:extLst>
      <p:ext uri="{BB962C8B-B14F-4D97-AF65-F5344CB8AC3E}">
        <p14:creationId xmlns:p14="http://schemas.microsoft.com/office/powerpoint/2010/main" val="38190749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263" y="1933576"/>
            <a:ext cx="7776000" cy="3211630"/>
          </a:xfrm>
        </p:spPr>
        <p:txBody>
          <a:bodyPr/>
          <a:lstStyle/>
          <a:p>
            <a:pPr marL="342900" indent="-342900">
              <a:buFont typeface="Wingdings" panose="05000000000000000000" pitchFamily="2" charset="2"/>
              <a:buChar char="Ø"/>
            </a:pPr>
            <a:r>
              <a:rPr lang="en-US" b="1" dirty="0">
                <a:solidFill>
                  <a:schemeClr val="tx1"/>
                </a:solidFill>
              </a:rPr>
              <a:t>VI</a:t>
            </a:r>
            <a:r>
              <a:rPr lang="ro-RO" b="1" dirty="0">
                <a:solidFill>
                  <a:schemeClr val="tx1"/>
                </a:solidFill>
              </a:rPr>
              <a:t>I</a:t>
            </a:r>
            <a:r>
              <a:rPr lang="en-US" b="1" dirty="0">
                <a:solidFill>
                  <a:schemeClr val="tx1"/>
                </a:solidFill>
              </a:rPr>
              <a:t>. DECONECTAREA ŞI RECONECTAREA INSTALAŢIILOR INTERNE DE APĂ </a:t>
            </a:r>
            <a:r>
              <a:rPr lang="ro-RO" b="1" dirty="0">
                <a:solidFill>
                  <a:schemeClr val="tx1"/>
                </a:solidFill>
              </a:rPr>
              <a:t>ŞI DE CANALIZARE, ÎNTRERUPERI ŞI LIMITĂRI LA FURNIZAREA SERVICIULUI PUBLIC DE ALIMENTARE CU APĂ ŞI DE CANALIZARE</a:t>
            </a:r>
            <a:r>
              <a:rPr lang="ro-RO" dirty="0"/>
              <a:t/>
            </a:r>
            <a:br>
              <a:rPr lang="ro-RO" dirty="0"/>
            </a:br>
            <a:endParaRPr lang="ro-RO"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18/10/2016</a:t>
            </a:fld>
            <a:endParaRPr lang="en-GB" noProof="0" dirty="0"/>
          </a:p>
        </p:txBody>
      </p:sp>
    </p:spTree>
    <p:extLst>
      <p:ext uri="{BB962C8B-B14F-4D97-AF65-F5344CB8AC3E}">
        <p14:creationId xmlns:p14="http://schemas.microsoft.com/office/powerpoint/2010/main" val="25288010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701</TotalTime>
  <Words>1751</Words>
  <Application>Microsoft Office PowerPoint</Application>
  <PresentationFormat>Экран (4:3)</PresentationFormat>
  <Paragraphs>171</Paragraphs>
  <Slides>29</Slides>
  <Notes>2</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29</vt:i4>
      </vt:variant>
    </vt:vector>
  </HeadingPairs>
  <TitlesOfParts>
    <vt:vector size="35" baseType="lpstr">
      <vt:lpstr>Arial</vt:lpstr>
      <vt:lpstr>Arial Narrow</vt:lpstr>
      <vt:lpstr>Times New Roman</vt:lpstr>
      <vt:lpstr>Wingdings</vt:lpstr>
      <vt:lpstr>GIZ_Banner_Kopfzeile-Ausland (3)</vt:lpstr>
      <vt:lpstr>Document</vt:lpstr>
      <vt:lpstr>Curs de instruire pentru angajaţii serviciilor abonaţi a operatorilor „Apă-Canal”  Modulul 3: Contractarea privind furnizarea/prestarea serviciului public de alimentare cu apă şi canalizare  Sesiunea 2 – Contractarea şi Litigiile.                                                             Parascovia Frumusachi                                                             27 Octombrie 2016                                                  Chişinău</vt:lpstr>
      <vt:lpstr>Презентация PowerPoint</vt:lpstr>
      <vt:lpstr>1. Structura şi  clauzele contractului. </vt:lpstr>
      <vt:lpstr>II.OBIECTUL ŞI DURATA CONTRACTULUI      </vt:lpstr>
      <vt:lpstr>III. OBLIGAŢIILE ŞI DREPTURILE OPERATORULUI </vt:lpstr>
      <vt:lpstr>IV. Obligatiile  și drepturile  consumatorului </vt:lpstr>
      <vt:lpstr>V. Determinarea volumelor serviciilor de alimentare cu apă și de canalizare furnizate. Efectuarea calculelor. </vt:lpstr>
      <vt:lpstr>VI. Răspunderea contractuală </vt:lpstr>
      <vt:lpstr>VII. DECONECTAREA ŞI RECONECTAREA INSTALAŢIILOR INTERNE DE APĂ ŞI DE CANALIZARE, ÎNTRERUPERI ŞI LIMITĂRI LA FURNIZAREA SERVICIULUI PUBLIC DE ALIMENTARE CU APĂ ŞI DE CANALIZARE </vt:lpstr>
      <vt:lpstr>Презентация PowerPoint</vt:lpstr>
      <vt:lpstr>2.   MODIFICAREA, SUSPENDAREA ȘI REZILIEREA CONTRACTULUI       </vt:lpstr>
      <vt:lpstr>Contractul poate fi suspendat : </vt:lpstr>
      <vt:lpstr>Contractul poate fi reziliat:</vt:lpstr>
      <vt:lpstr>IX. SOLUŢIONAREA NEÎNŢELEGERILOR ŞI  LITIGIILOR</vt:lpstr>
      <vt:lpstr>X.  CLAUZE SPECIALE </vt:lpstr>
      <vt:lpstr>XI. DISPOZIŢII FINALE</vt:lpstr>
      <vt:lpstr>XII. ADRESELE JURIDICE, RECHIZITELE ŞI SEMNĂTURILE  PĂRŢILOR </vt:lpstr>
      <vt:lpstr>3. Penalitatea (Clauza penală)</vt:lpstr>
      <vt:lpstr>Modalitatea de calcul a penalității</vt:lpstr>
      <vt:lpstr>Exemplu de calcul a penalităţii </vt:lpstr>
      <vt:lpstr>4. Soluţionarea litigiilor</vt:lpstr>
      <vt:lpstr>Cale extrajudiciară Reclamaţie (Somaţie)</vt:lpstr>
      <vt:lpstr>Cale judiciară  Cerere de chemare în judecată</vt:lpstr>
      <vt:lpstr>Forma şi cuprinsul cererii de chemare în judecată:  ( conform art. 166 Cod de procedură civilă a RM) </vt:lpstr>
      <vt:lpstr>Actele care se anexează la cererea de chemare în judecată (art. 167  Cod de procedură civilă a RM)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PTO</cp:lastModifiedBy>
  <cp:revision>77</cp:revision>
  <cp:lastPrinted>2012-07-19T10:16:59Z</cp:lastPrinted>
  <dcterms:created xsi:type="dcterms:W3CDTF">2013-09-05T11:54:56Z</dcterms:created>
  <dcterms:modified xsi:type="dcterms:W3CDTF">2016-10-18T11:30:04Z</dcterms:modified>
</cp:coreProperties>
</file>