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1"/>
  </p:notesMasterIdLst>
  <p:handoutMasterIdLst>
    <p:handoutMasterId r:id="rId32"/>
  </p:handoutMasterIdLst>
  <p:sldIdLst>
    <p:sldId id="276" r:id="rId2"/>
    <p:sldId id="280" r:id="rId3"/>
    <p:sldId id="281" r:id="rId4"/>
    <p:sldId id="282" r:id="rId5"/>
    <p:sldId id="288" r:id="rId6"/>
    <p:sldId id="283" r:id="rId7"/>
    <p:sldId id="284" r:id="rId8"/>
    <p:sldId id="285" r:id="rId9"/>
    <p:sldId id="286" r:id="rId10"/>
    <p:sldId id="287" r:id="rId11"/>
    <p:sldId id="30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5" r:id="rId24"/>
    <p:sldId id="301" r:id="rId25"/>
    <p:sldId id="302" r:id="rId26"/>
    <p:sldId id="303" r:id="rId27"/>
    <p:sldId id="304" r:id="rId28"/>
    <p:sldId id="278" r:id="rId29"/>
    <p:sldId id="279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75" d="100"/>
          <a:sy n="75" d="100"/>
        </p:scale>
        <p:origin x="990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E337A45-0B28-4F9A-A214-5C4559DC630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02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E066CB70-97C9-4134-8E16-570D82D2B0C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4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3AA24-9075-4B2F-97B5-BAC241831AD3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6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3C69-AA82-466A-B019-DD8FA042E6CE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6AB2-070E-4401-8395-6959FB0E5E94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A5C2-2B03-4D9F-8649-EA06F07E0D18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D86D-C8B9-4462-9496-15FDCF643E5F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A4D7-9FDD-475F-A3F9-9A2286847277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9E72-B4EF-4F4B-BE59-E5D22B041EFB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619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5440-1C06-4BF7-A8E0-331D00CA5D54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4213" y="1482725"/>
            <a:ext cx="7775575" cy="4781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A36D1-7AB8-4EA0-8361-E9978747DEBF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87C9232B-D6B7-4F27-B207-25D09C25DDB7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94821977-8560-40AD-AB0E-5D4BFE48681A}" type="datetime1">
              <a:rPr lang="en-GB"/>
              <a:pPr>
                <a:defRPr/>
              </a:pPr>
              <a:t>17/10/2016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5"/>
          <p:cNvSpPr>
            <a:spLocks noGrp="1"/>
          </p:cNvSpPr>
          <p:nvPr>
            <p:ph type="title"/>
          </p:nvPr>
        </p:nvSpPr>
        <p:spPr>
          <a:xfrm>
            <a:off x="495300" y="1511300"/>
            <a:ext cx="7777163" cy="2794000"/>
          </a:xfrm>
        </p:spPr>
        <p:txBody>
          <a:bodyPr/>
          <a:lstStyle/>
          <a:p>
            <a:pPr algn="ctr" eaLnBrk="1" hangingPunct="1"/>
            <a:r>
              <a:rPr lang="en-US" sz="2000" b="1" dirty="0">
                <a:solidFill>
                  <a:srgbClr val="002060"/>
                </a:solidFill>
              </a:rPr>
              <a:t>C</a:t>
            </a:r>
            <a:r>
              <a:rPr lang="ro-RO" sz="2000" b="1" dirty="0" smtClean="0">
                <a:solidFill>
                  <a:srgbClr val="002060"/>
                </a:solidFill>
              </a:rPr>
              <a:t>urs </a:t>
            </a:r>
            <a:r>
              <a:rPr lang="ro-RO" sz="2000" b="1" dirty="0">
                <a:solidFill>
                  <a:srgbClr val="002060"/>
                </a:solidFill>
              </a:rPr>
              <a:t>de instruire pentru </a:t>
            </a:r>
            <a:r>
              <a:rPr lang="ro-RO" sz="2000" b="1" dirty="0" err="1">
                <a:solidFill>
                  <a:srgbClr val="002060"/>
                </a:solidFill>
              </a:rPr>
              <a:t>angajaţii</a:t>
            </a:r>
            <a:r>
              <a:rPr lang="ro-RO" sz="2000" b="1" dirty="0">
                <a:solidFill>
                  <a:srgbClr val="002060"/>
                </a:solidFill>
              </a:rPr>
              <a:t> serviciilor </a:t>
            </a:r>
            <a:r>
              <a:rPr lang="ro-RO" sz="2000" b="1" dirty="0" err="1">
                <a:solidFill>
                  <a:srgbClr val="002060"/>
                </a:solidFill>
              </a:rPr>
              <a:t>abonaţi</a:t>
            </a:r>
            <a:r>
              <a:rPr lang="ro-RO" sz="2000" b="1" dirty="0">
                <a:solidFill>
                  <a:srgbClr val="002060"/>
                </a:solidFill>
              </a:rPr>
              <a:t> a operatorilor „Apă-Canal”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ro-RO" sz="2000" b="1" dirty="0" smtClean="0">
                <a:solidFill>
                  <a:srgbClr val="002060"/>
                </a:solidFill>
              </a:rPr>
              <a:t>Modulul </a:t>
            </a:r>
            <a:r>
              <a:rPr lang="ro-RO" sz="2000" b="1" dirty="0">
                <a:solidFill>
                  <a:srgbClr val="002060"/>
                </a:solidFill>
              </a:rPr>
              <a:t>3: Contractarea privind furnizarea/prestarea serviciului public de alimentare cu apă şi canalizare</a:t>
            </a:r>
            <a:r>
              <a:rPr lang="ro-RO" sz="2000" b="1" dirty="0"/>
              <a:t/>
            </a:r>
            <a:br>
              <a:rPr lang="ro-RO" sz="2000" b="1" dirty="0"/>
            </a:br>
            <a:r>
              <a:rPr lang="ro-RO" sz="2000" b="1" dirty="0"/>
              <a:t/>
            </a:r>
            <a:br>
              <a:rPr lang="ro-RO" sz="2000" b="1" dirty="0"/>
            </a:br>
            <a:r>
              <a:rPr lang="ro-RO" sz="2000" b="1" dirty="0" smtClean="0">
                <a:solidFill>
                  <a:schemeClr val="tx1"/>
                </a:solidFill>
              </a:rPr>
              <a:t>Sesiunea </a:t>
            </a:r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ro-RO" sz="2000" b="1" dirty="0" smtClean="0">
                <a:solidFill>
                  <a:schemeClr val="tx1"/>
                </a:solidFill>
              </a:rPr>
              <a:t> – </a:t>
            </a:r>
            <a:r>
              <a:rPr lang="ro-MD" sz="2000" b="1" dirty="0" smtClean="0">
                <a:solidFill>
                  <a:schemeClr val="tx1"/>
                </a:solidFill>
              </a:rPr>
              <a:t>Facturarea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o-MD" sz="2000" b="1" dirty="0" smtClean="0">
                <a:solidFill>
                  <a:schemeClr val="tx1"/>
                </a:solidFill>
              </a:rPr>
              <a:t>și plata serviciului public de alimentare cu apă și canalizare. </a:t>
            </a:r>
            <a:r>
              <a:rPr lang="ro-MD" sz="2000" b="1" dirty="0" err="1" smtClean="0">
                <a:solidFill>
                  <a:schemeClr val="tx1"/>
                </a:solidFill>
              </a:rPr>
              <a:t>Penalităţi</a:t>
            </a:r>
            <a:endParaRPr lang="de-DE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>
                <a:latin typeface="Arial" charset="0"/>
                <a:cs typeface="Arial" charset="0"/>
              </a:rPr>
              <a:t>Lavric Marina</a:t>
            </a:r>
            <a:endParaRPr lang="en-BZ">
              <a:latin typeface="Arial" charset="0"/>
              <a:cs typeface="Arial" charset="0"/>
            </a:endParaRPr>
          </a:p>
        </p:txBody>
      </p:sp>
      <p:sp>
        <p:nvSpPr>
          <p:cNvPr id="12291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9F6EFAEF-7F33-44A4-A1C8-413F2274CCB5}" type="datetime1">
              <a:rPr lang="en-GB" smtClean="0">
                <a:cs typeface="Arial" charset="0"/>
              </a:rPr>
              <a:pPr/>
              <a:t>17/10/2016</a:t>
            </a:fld>
            <a:endParaRPr lang="de-DE" smtClean="0">
              <a:cs typeface="Arial" charset="0"/>
            </a:endParaRPr>
          </a:p>
        </p:txBody>
      </p:sp>
      <p:sp>
        <p:nvSpPr>
          <p:cNvPr id="12292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>
                <a:solidFill>
                  <a:schemeClr val="tx1"/>
                </a:solidFill>
              </a:rPr>
              <a:t>Implementat de</a:t>
            </a:r>
            <a:endParaRPr lang="en-GB" sz="800" b="0">
              <a:solidFill>
                <a:schemeClr val="tx1"/>
              </a:solidFill>
            </a:endParaRPr>
          </a:p>
        </p:txBody>
      </p:sp>
      <p:pic>
        <p:nvPicPr>
          <p:cNvPr id="12293" name="Picture 2" descr="D:\docs\desktop\ELdZ_Mol_cmyk_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417763" y="4651375"/>
            <a:ext cx="4389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Lavric Marina</a:t>
            </a:r>
            <a:endParaRPr lang="en-US" sz="22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ro-RO" sz="1800" b="0" dirty="0" err="1">
                <a:solidFill>
                  <a:schemeClr val="tx1"/>
                </a:solidFill>
                <a:latin typeface="Times New Roman" pitchFamily="18" charset="0"/>
              </a:rPr>
              <a:t>Şef</a:t>
            </a:r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 Serviciul abonați </a:t>
            </a:r>
          </a:p>
          <a:p>
            <a:pPr eaLnBrk="0" hangingPunct="0"/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S.A. „Apă – Canal </a:t>
            </a:r>
            <a:r>
              <a:rPr lang="ro-RO" sz="1800" b="0" dirty="0" err="1">
                <a:solidFill>
                  <a:schemeClr val="tx1"/>
                </a:solidFill>
                <a:latin typeface="Times New Roman" pitchFamily="18" charset="0"/>
              </a:rPr>
              <a:t>Chişinău</a:t>
            </a:r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” </a:t>
            </a:r>
            <a:endParaRPr lang="ro-MD" sz="18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ro-MD" sz="1800" b="0" dirty="0">
                <a:solidFill>
                  <a:schemeClr val="tx1"/>
                </a:solidFill>
                <a:latin typeface="Times New Roman" pitchFamily="18" charset="0"/>
              </a:rPr>
              <a:t>Tel</a:t>
            </a:r>
            <a:r>
              <a:rPr lang="en-US" sz="1800" b="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ro-MD" sz="1800" b="0" dirty="0">
                <a:solidFill>
                  <a:schemeClr val="tx1"/>
                </a:solidFill>
                <a:latin typeface="Times New Roman" pitchFamily="18" charset="0"/>
              </a:rPr>
              <a:t> 022 256 988</a:t>
            </a:r>
            <a:endParaRPr lang="ro-RO" sz="2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6515099" y="5632450"/>
            <a:ext cx="2151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27 Octombrie 2016</a:t>
            </a:r>
          </a:p>
          <a:p>
            <a:pPr algn="r" eaLnBrk="0" hangingPunct="0"/>
            <a:r>
              <a:rPr lang="ro-RO" sz="1800" b="0" dirty="0" err="1">
                <a:solidFill>
                  <a:schemeClr val="tx1"/>
                </a:solidFill>
                <a:latin typeface="Times New Roman" pitchFamily="18" charset="0"/>
              </a:rPr>
              <a:t>Chişinău</a:t>
            </a:r>
            <a:r>
              <a:rPr lang="ro-RO" sz="1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endParaRPr lang="ro-RO" sz="2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4249197"/>
            <a:ext cx="1535112" cy="17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812D17E8-9FD1-46C8-B4A3-6BB6C008F077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1022350" y="13081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2533" name="Picture 21" descr="Картинки по запросу juris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0" y="2547346"/>
            <a:ext cx="6149975" cy="3937591"/>
          </a:xfrm>
        </p:spPr>
      </p:pic>
      <p:sp>
        <p:nvSpPr>
          <p:cNvPr id="22534" name="Text Box 22"/>
          <p:cNvSpPr txBox="1">
            <a:spLocks noChangeArrowheads="1"/>
          </p:cNvSpPr>
          <p:nvPr/>
        </p:nvSpPr>
        <p:spPr bwMode="auto">
          <a:xfrm>
            <a:off x="0" y="352425"/>
            <a:ext cx="667702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 dirty="0">
                <a:solidFill>
                  <a:schemeClr val="tx1"/>
                </a:solidFill>
              </a:rPr>
              <a:t>În ce cazuri se aplică penalitate:</a:t>
            </a:r>
          </a:p>
          <a:p>
            <a:endParaRPr lang="ro-RO" sz="2000" dirty="0">
              <a:solidFill>
                <a:schemeClr val="accent1"/>
              </a:solidFill>
            </a:endParaRPr>
          </a:p>
          <a:p>
            <a:r>
              <a:rPr lang="ro-RO" sz="1800" dirty="0">
                <a:solidFill>
                  <a:schemeClr val="hlink"/>
                </a:solidFill>
              </a:rPr>
              <a:t>Penalitate</a:t>
            </a:r>
            <a:r>
              <a:rPr lang="ro-RO" sz="1800" dirty="0"/>
              <a:t> </a:t>
            </a:r>
            <a:r>
              <a:rPr lang="ro-RO" sz="1800" dirty="0">
                <a:solidFill>
                  <a:schemeClr val="accent1"/>
                </a:solidFill>
              </a:rPr>
              <a:t>- </a:t>
            </a:r>
            <a:r>
              <a:rPr lang="ro-RO" sz="1800" dirty="0" err="1">
                <a:solidFill>
                  <a:schemeClr val="accent1"/>
                </a:solidFill>
              </a:rPr>
              <a:t>dobînda</a:t>
            </a:r>
            <a:r>
              <a:rPr lang="ro-RO" sz="1800" dirty="0">
                <a:solidFill>
                  <a:schemeClr val="accent1"/>
                </a:solidFill>
              </a:rPr>
              <a:t> de întârziere a plații pentru serviciile prestate.</a:t>
            </a:r>
          </a:p>
          <a:p>
            <a:r>
              <a:rPr lang="ro-RO" sz="1800" dirty="0">
                <a:solidFill>
                  <a:schemeClr val="accent1"/>
                </a:solidFill>
              </a:rPr>
              <a:t>- doar dacă e prevăzută în contract;</a:t>
            </a:r>
          </a:p>
          <a:p>
            <a:r>
              <a:rPr lang="ro-RO" sz="1800" dirty="0">
                <a:solidFill>
                  <a:schemeClr val="accent1"/>
                </a:solidFill>
              </a:rPr>
              <a:t>- în cazul în care consumatorul nu achită factura în termenul stabilit;</a:t>
            </a:r>
          </a:p>
          <a:p>
            <a:r>
              <a:rPr lang="ro-RO" sz="1800" dirty="0">
                <a:solidFill>
                  <a:schemeClr val="accent1"/>
                </a:solidFill>
              </a:rPr>
              <a:t>- se calculează începând cu prima zi de întârziere după data-limită de plată;</a:t>
            </a:r>
          </a:p>
          <a:p>
            <a:pPr>
              <a:buFontTx/>
              <a:buChar char="-"/>
            </a:pPr>
            <a:r>
              <a:rPr lang="ro-RO" sz="1800" dirty="0">
                <a:solidFill>
                  <a:schemeClr val="accent1"/>
                </a:solidFill>
              </a:rPr>
              <a:t>nu se aplică în cazul facturii eronate;</a:t>
            </a:r>
          </a:p>
          <a:p>
            <a:r>
              <a:rPr lang="ro-RO" sz="1800" dirty="0">
                <a:solidFill>
                  <a:schemeClr val="hlink"/>
                </a:solidFill>
              </a:rPr>
              <a:t>Cuantumul</a:t>
            </a:r>
            <a:r>
              <a:rPr lang="ro-RO" sz="1800" dirty="0"/>
              <a:t> </a:t>
            </a:r>
            <a:r>
              <a:rPr lang="ro-RO" sz="1800" dirty="0">
                <a:solidFill>
                  <a:schemeClr val="accent1"/>
                </a:solidFill>
              </a:rPr>
              <a:t>penalității este negociabil și nu poate depăși rata medie anuală ponderată a dobânzii la creditele acordate de băncile comerciale în moneda națională, pentru un an, înregistrată în anul precedent și publicată în raportul BNM;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XXX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DF5440-1C06-4BF7-A8E0-331D00CA5D54}" type="datetime1">
              <a:rPr lang="en-GB" smtClean="0"/>
              <a:pPr>
                <a:defRPr/>
              </a:pPr>
              <a:t>17/10/2016</a:t>
            </a:fld>
            <a:endParaRPr lang="en-GB" dirty="0"/>
          </a:p>
        </p:txBody>
      </p:sp>
      <p:pic>
        <p:nvPicPr>
          <p:cNvPr id="6" name="Picture 10" descr="Картинки по запросу pos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518944"/>
            <a:ext cx="6515100" cy="37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712856"/>
            <a:ext cx="660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accent1"/>
                </a:solidFill>
              </a:rPr>
              <a:t>Modalitatea de expediere a facturilor emise:</a:t>
            </a:r>
          </a:p>
          <a:p>
            <a:endParaRPr lang="ro-RO" sz="2400" dirty="0">
              <a:solidFill>
                <a:schemeClr val="accent1"/>
              </a:solidFill>
            </a:endParaRPr>
          </a:p>
          <a:p>
            <a:r>
              <a:rPr lang="ro-RO" sz="2400" dirty="0" smtClean="0">
                <a:solidFill>
                  <a:schemeClr val="tx1"/>
                </a:solidFill>
              </a:rPr>
              <a:t>- prin </a:t>
            </a:r>
            <a:r>
              <a:rPr lang="ro-RO" sz="2400" dirty="0">
                <a:solidFill>
                  <a:schemeClr val="tx1"/>
                </a:solidFill>
              </a:rPr>
              <a:t>intermediul </a:t>
            </a:r>
            <a:r>
              <a:rPr lang="ro-RO" sz="2400" dirty="0" smtClean="0">
                <a:solidFill>
                  <a:schemeClr val="tx1"/>
                </a:solidFill>
              </a:rPr>
              <a:t>oficiului </a:t>
            </a:r>
            <a:r>
              <a:rPr lang="ro-RO" sz="2400" dirty="0">
                <a:solidFill>
                  <a:schemeClr val="tx1"/>
                </a:solidFill>
              </a:rPr>
              <a:t>poștal</a:t>
            </a:r>
            <a:r>
              <a:rPr lang="ro-RO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o-RO" sz="2400" dirty="0" smtClean="0">
                <a:solidFill>
                  <a:schemeClr val="tx1"/>
                </a:solidFill>
              </a:rPr>
              <a:t>- în mod electronic;</a:t>
            </a:r>
          </a:p>
          <a:p>
            <a:endParaRPr lang="ro-R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9100"/>
            <a:ext cx="7775575" cy="628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RO" b="1" dirty="0" smtClean="0">
                <a:solidFill>
                  <a:schemeClr val="accent1"/>
                </a:solidFill>
              </a:rPr>
              <a:t>Cum putem achita factura: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casieriile Operatorului;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prin orice filială a băncilor;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în oficiul poștal;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RO" b="1" dirty="0" smtClean="0">
                <a:solidFill>
                  <a:srgbClr val="C00000"/>
                </a:solidFill>
              </a:rPr>
              <a:t>-</a:t>
            </a:r>
            <a:r>
              <a:rPr lang="ro-RO" b="1" dirty="0" smtClean="0">
                <a:solidFill>
                  <a:schemeClr val="tx1"/>
                </a:solidFill>
              </a:rPr>
              <a:t>     în mod electronic;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prin terminale.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o-RO" sz="1200" b="1" dirty="0" smtClean="0">
                <a:solidFill>
                  <a:schemeClr val="bg2"/>
                </a:solidFill>
              </a:rPr>
              <a:t>                                                                          </a:t>
            </a:r>
            <a:r>
              <a:rPr lang="ro-RO" sz="1200" b="1" dirty="0" smtClean="0">
                <a:solidFill>
                  <a:srgbClr val="999999"/>
                </a:solidFill>
              </a:rPr>
              <a:t>Lavric Marina</a:t>
            </a:r>
          </a:p>
        </p:txBody>
      </p:sp>
      <p:pic>
        <p:nvPicPr>
          <p:cNvPr id="24578" name="Picture 6" descr="Картинки по запросу -  casieriile Operatorului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639763"/>
            <a:ext cx="218281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Картинки по запросу ban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698625"/>
            <a:ext cx="1854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Картинки по запросу posta moldove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3657600"/>
            <a:ext cx="25622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Картинки по запросу card banc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1850" y="2789238"/>
            <a:ext cx="24876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Картинки по запросу terminal apar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7113" y="3819525"/>
            <a:ext cx="28178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44575"/>
            <a:ext cx="7775575" cy="5219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o-MD" sz="2400" b="1" dirty="0" smtClean="0">
                <a:solidFill>
                  <a:schemeClr val="accent1"/>
                </a:solidFill>
              </a:rPr>
              <a:t>Modul de calcul</a:t>
            </a:r>
          </a:p>
          <a:p>
            <a:pPr eaLnBrk="1" hangingPunct="1"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În baza indicațiilor contorului;</a:t>
            </a:r>
          </a:p>
          <a:p>
            <a:pPr eaLnBrk="1" hangingPunct="1"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volum prognozat (consum estimativ);</a:t>
            </a:r>
          </a:p>
          <a:p>
            <a:pPr eaLnBrk="1" hangingPunct="1"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conform normelor de consum;</a:t>
            </a:r>
          </a:p>
          <a:p>
            <a:pPr eaLnBrk="1" hangingPunct="1"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consum fraudulos;</a:t>
            </a: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5602" name="Picture 5" descr="Картинки по запросу contor de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179763"/>
            <a:ext cx="39957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735013"/>
            <a:ext cx="9144000" cy="903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2000" b="1" dirty="0" smtClean="0">
                <a:solidFill>
                  <a:srgbClr val="C00000"/>
                </a:solidFill>
              </a:rPr>
              <a:t>Citirea </a:t>
            </a:r>
            <a:r>
              <a:rPr lang="ro-MD" sz="2000" b="1" dirty="0" err="1" smtClean="0">
                <a:solidFill>
                  <a:srgbClr val="C00000"/>
                </a:solidFill>
              </a:rPr>
              <a:t>indicatiilor</a:t>
            </a:r>
            <a:r>
              <a:rPr lang="ro-MD" sz="2000" b="1" dirty="0" smtClean="0">
                <a:solidFill>
                  <a:srgbClr val="C00000"/>
                </a:solidFill>
              </a:rPr>
              <a:t> se </a:t>
            </a:r>
            <a:r>
              <a:rPr lang="ro-MD" sz="2000" b="1" dirty="0" err="1" smtClean="0">
                <a:solidFill>
                  <a:srgbClr val="C00000"/>
                </a:solidFill>
              </a:rPr>
              <a:t>efectuiază</a:t>
            </a:r>
            <a:r>
              <a:rPr lang="ro-MD" sz="2000" b="1" dirty="0" smtClean="0">
                <a:solidFill>
                  <a:srgbClr val="C00000"/>
                </a:solidFill>
              </a:rPr>
              <a:t> lunar de către operator in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2000" b="1" dirty="0" smtClean="0">
                <a:solidFill>
                  <a:srgbClr val="C00000"/>
                </a:solidFill>
              </a:rPr>
              <a:t>prezența persoanei responsabile și se introduc datele în fișa de evidenta.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1600" dirty="0" smtClean="0">
                <a:solidFill>
                  <a:srgbClr val="999999"/>
                </a:solidFill>
              </a:rPr>
              <a:t>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1600" dirty="0" smtClean="0">
                <a:solidFill>
                  <a:srgbClr val="999999"/>
                </a:solidFill>
              </a:rPr>
              <a:t>                                                                     </a:t>
            </a:r>
            <a:r>
              <a:rPr lang="ro-MD" sz="1200" dirty="0" smtClean="0">
                <a:solidFill>
                  <a:srgbClr val="999999"/>
                </a:solidFill>
              </a:rPr>
              <a:t>Lavric Marina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solidFill>
                <a:srgbClr val="999999"/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38004"/>
            <a:ext cx="3124200" cy="38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act de cercet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914248"/>
            <a:ext cx="2959100" cy="38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act de cerceta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6080" y="1553294"/>
            <a:ext cx="2960295" cy="400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431800"/>
            <a:ext cx="8037513" cy="642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o-MD" sz="2000" b="1" dirty="0" smtClean="0">
                <a:solidFill>
                  <a:schemeClr val="accent1"/>
                </a:solidFill>
              </a:rPr>
              <a:t>Introducerea datelor din teren in baza de date.</a:t>
            </a: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1200" b="1" dirty="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1200" b="1" dirty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o-MD" sz="1200" b="1" dirty="0" smtClean="0">
                <a:solidFill>
                  <a:schemeClr val="tx2"/>
                </a:solidFill>
              </a:rPr>
              <a:t>09/10/2016                                                                            Lavric Marina</a:t>
            </a:r>
          </a:p>
          <a:p>
            <a:pPr eaLnBrk="1" hangingPunct="1">
              <a:buFont typeface="Arial" charset="0"/>
              <a:buNone/>
            </a:pPr>
            <a:endParaRPr lang="ro-MD" sz="12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27650" name="Picture 5" descr="Capture Sect part pasa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433513"/>
            <a:ext cx="7115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95400"/>
            <a:ext cx="7775575" cy="4968875"/>
          </a:xfrm>
        </p:spPr>
        <p:txBody>
          <a:bodyPr/>
          <a:lstStyle/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600" dirty="0" smtClean="0"/>
          </a:p>
          <a:p>
            <a:pPr eaLnBrk="1" hangingPunct="1"/>
            <a:endParaRPr lang="ro-MD" sz="1000" dirty="0" smtClean="0"/>
          </a:p>
          <a:p>
            <a:pPr eaLnBrk="1" hangingPunct="1"/>
            <a:endParaRPr lang="ro-MD" sz="1000" dirty="0" smtClean="0"/>
          </a:p>
          <a:p>
            <a:pPr eaLnBrk="1" hangingPunct="1"/>
            <a:endParaRPr lang="ro-MD" sz="1000" dirty="0"/>
          </a:p>
          <a:p>
            <a:pPr eaLnBrk="1" hangingPunct="1"/>
            <a:r>
              <a:rPr lang="ro-MD" sz="1000" dirty="0" smtClean="0"/>
              <a:t>09/10/2016                                                                 Lavric Marina</a:t>
            </a:r>
            <a:endParaRPr lang="ru-RU" sz="1000" dirty="0" smtClean="0"/>
          </a:p>
        </p:txBody>
      </p:sp>
      <p:pic>
        <p:nvPicPr>
          <p:cNvPr id="28674" name="Picture 4" descr="Capture Sect part ind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69963"/>
            <a:ext cx="7620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apture Client pasa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938213"/>
            <a:ext cx="71612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46175"/>
            <a:ext cx="7775575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o-MD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</a:pPr>
            <a:endParaRPr lang="ro-MD" sz="1000" dirty="0"/>
          </a:p>
          <a:p>
            <a:pPr eaLnBrk="1" hangingPunct="1">
              <a:lnSpc>
                <a:spcPct val="90000"/>
              </a:lnSpc>
            </a:pPr>
            <a:r>
              <a:rPr lang="ro-MD" sz="1000" dirty="0" smtClean="0"/>
              <a:t>09/10/2016                                                          Lavric Marina  </a:t>
            </a:r>
          </a:p>
          <a:p>
            <a:pPr eaLnBrk="1" hangingPunct="1">
              <a:lnSpc>
                <a:spcPct val="90000"/>
              </a:lnSpc>
            </a:pPr>
            <a:endParaRPr lang="ro-MD" dirty="0" smtClean="0"/>
          </a:p>
          <a:p>
            <a:pPr eaLnBrk="1" hangingPunct="1">
              <a:lnSpc>
                <a:spcPct val="90000"/>
              </a:lnSpc>
            </a:pPr>
            <a:endParaRPr lang="ro-MD" dirty="0" smtClean="0"/>
          </a:p>
          <a:p>
            <a:pPr eaLnBrk="1" hangingPunct="1">
              <a:lnSpc>
                <a:spcPct val="90000"/>
              </a:lnSpc>
            </a:pPr>
            <a:endParaRPr lang="ro-MD" dirty="0" smtClean="0"/>
          </a:p>
          <a:p>
            <a:pPr eaLnBrk="1" hangingPunct="1">
              <a:lnSpc>
                <a:spcPct val="90000"/>
              </a:lnSpc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30722" name="Picture 5" descr="Capture Client ind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1163638"/>
            <a:ext cx="6375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238250"/>
            <a:ext cx="7775575" cy="4908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MD" b="1" dirty="0" smtClean="0">
                <a:solidFill>
                  <a:schemeClr val="tx1"/>
                </a:solidFill>
              </a:rPr>
              <a:t>Modalitatea de facturare la blocurile locative a volumului de apa si de canalizare gestionate de către gestionarii fondului locativ se </a:t>
            </a:r>
            <a:r>
              <a:rPr lang="ro-MD" b="1" dirty="0" err="1" smtClean="0">
                <a:solidFill>
                  <a:schemeClr val="tx1"/>
                </a:solidFill>
              </a:rPr>
              <a:t>efectuiază</a:t>
            </a:r>
            <a:r>
              <a:rPr lang="ro-MD" b="1" dirty="0" smtClean="0">
                <a:solidFill>
                  <a:schemeClr val="tx1"/>
                </a:solidFill>
              </a:rPr>
              <a:t> in baza tarifelor aprobate a volumului de apa înregistrat de  contorul comun instalat la branșamentul blocului cu distribuirea integrală  pe apartamente a volumului înregistrat.</a:t>
            </a:r>
            <a:endParaRPr lang="ro-MD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o-MD" sz="1000" b="1" dirty="0" smtClean="0">
                <a:solidFill>
                  <a:schemeClr val="tx1"/>
                </a:solidFill>
              </a:rPr>
              <a:t>                          </a:t>
            </a:r>
            <a:r>
              <a:rPr lang="ro-MD" sz="1000" b="1" dirty="0">
                <a:solidFill>
                  <a:schemeClr val="tx2"/>
                </a:solidFill>
              </a:rPr>
              <a:t>                                                             Lavric Marina</a:t>
            </a:r>
            <a:endParaRPr lang="ro-MD" sz="1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1000" b="1" dirty="0" smtClean="0">
                <a:solidFill>
                  <a:schemeClr val="tx2"/>
                </a:solidFill>
              </a:rPr>
              <a:t> </a:t>
            </a:r>
            <a:r>
              <a:rPr lang="ro-MD" sz="1000" b="1" dirty="0" smtClean="0">
                <a:solidFill>
                  <a:srgbClr val="999999"/>
                </a:solidFill>
              </a:rPr>
              <a:t>                                                            </a:t>
            </a:r>
            <a:endParaRPr lang="ru-RU" sz="1000" b="1" dirty="0" smtClean="0">
              <a:solidFill>
                <a:srgbClr val="999999"/>
              </a:solidFill>
            </a:endParaRPr>
          </a:p>
        </p:txBody>
      </p:sp>
      <p:pic>
        <p:nvPicPr>
          <p:cNvPr id="31747" name="Picture 12" descr="Картинки по запросу proiect la apa din bloc locat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8" y="3214688"/>
            <a:ext cx="31892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84213" y="784225"/>
            <a:ext cx="7775575" cy="6191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ro-RO" sz="2000" b="1" smtClean="0">
                <a:solidFill>
                  <a:schemeClr val="accent1"/>
                </a:solidFill>
              </a:rPr>
              <a:t>Definiţie. Generalităţi.</a:t>
            </a:r>
            <a:r>
              <a:rPr lang="en-US" sz="2000" b="1" smtClean="0">
                <a:solidFill>
                  <a:schemeClr val="accent1"/>
                </a:solidFill>
              </a:rPr>
              <a:t/>
            </a:r>
            <a:br>
              <a:rPr lang="en-US" sz="2000" b="1" smtClean="0">
                <a:solidFill>
                  <a:schemeClr val="accent1"/>
                </a:solidFill>
              </a:rPr>
            </a:br>
            <a:r>
              <a:rPr lang="ro-RO" sz="2000" b="1" smtClean="0">
                <a:solidFill>
                  <a:schemeClr val="accent1"/>
                </a:solidFill>
              </a:rPr>
              <a:t>Facturarea și achitarea serviciului public de alimentare cu apă și de canalizare</a:t>
            </a:r>
            <a:br>
              <a:rPr lang="ro-RO" sz="2000" b="1" smtClean="0">
                <a:solidFill>
                  <a:schemeClr val="accent1"/>
                </a:solidFill>
              </a:rPr>
            </a:br>
            <a:endParaRPr lang="en-US" sz="2000" b="1" smtClean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263" y="6611938"/>
            <a:ext cx="3419475" cy="246062"/>
          </a:xfrm>
        </p:spPr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967BE678-4459-437B-9062-A78E36D8906B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14340" name="Content Placeholder 4"/>
          <p:cNvSpPr>
            <a:spLocks noGrp="1"/>
          </p:cNvSpPr>
          <p:nvPr>
            <p:ph idx="1"/>
          </p:nvPr>
        </p:nvSpPr>
        <p:spPr>
          <a:xfrm>
            <a:off x="342900" y="1916113"/>
            <a:ext cx="7389813" cy="4205287"/>
          </a:xfrm>
        </p:spPr>
        <p:txBody>
          <a:bodyPr/>
          <a:lstStyle/>
          <a:p>
            <a:r>
              <a:rPr lang="ro-RO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smtClean="0">
                <a:latin typeface="Times New Roman" pitchFamily="18" charset="0"/>
                <a:cs typeface="Times New Roman" pitchFamily="18" charset="0"/>
              </a:rPr>
            </a:b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12" descr="Картинки по запросу apa ban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23050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82688"/>
            <a:ext cx="7775575" cy="5081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1000" dirty="0" smtClean="0"/>
              <a:t>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1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1000" dirty="0" smtClean="0"/>
              <a:t> Lavric Marina</a:t>
            </a:r>
            <a:endParaRPr lang="ru-RU" sz="1000" dirty="0" smtClean="0"/>
          </a:p>
        </p:txBody>
      </p:sp>
      <p:pic>
        <p:nvPicPr>
          <p:cNvPr id="32770" name="Picture 4" descr="Capture Apartamente Pasa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08088"/>
            <a:ext cx="8063629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08088"/>
            <a:ext cx="7775575" cy="5056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b="1" dirty="0" smtClean="0">
                <a:solidFill>
                  <a:schemeClr val="accent1"/>
                </a:solidFill>
              </a:rPr>
              <a:t>Consum fraudulos.</a:t>
            </a: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900" b="1" dirty="0" smtClean="0">
                <a:solidFill>
                  <a:schemeClr val="tx2"/>
                </a:solidFill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900" b="1" dirty="0" smtClean="0">
                <a:solidFill>
                  <a:schemeClr val="tx2"/>
                </a:solidFill>
              </a:rPr>
              <a:t>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o-MD" sz="9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MD" sz="900" b="1" dirty="0" smtClean="0">
                <a:solidFill>
                  <a:schemeClr val="tx2"/>
                </a:solidFill>
              </a:rPr>
              <a:t> Lavric Marina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33794" name="Picture 5" descr="Картинки по запросу furt de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27" y="3238500"/>
            <a:ext cx="3930336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Картинки по запросу furt de 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161" y="1701800"/>
            <a:ext cx="416332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44575"/>
            <a:ext cx="8218487" cy="5219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2000" dirty="0" smtClean="0">
                <a:solidFill>
                  <a:schemeClr val="hlink"/>
                </a:solidFill>
              </a:rPr>
              <a:t>     În cazul în care Operatorul constată consum fraudulos de </a:t>
            </a:r>
            <a:r>
              <a:rPr lang="ro-MD" sz="2000" dirty="0" err="1" smtClean="0">
                <a:solidFill>
                  <a:schemeClr val="hlink"/>
                </a:solidFill>
              </a:rPr>
              <a:t>catre</a:t>
            </a:r>
            <a:r>
              <a:rPr lang="ro-MD" sz="2000" dirty="0" smtClean="0">
                <a:solidFill>
                  <a:schemeClr val="hlink"/>
                </a:solidFill>
              </a:rPr>
              <a:t> consumator se </a:t>
            </a:r>
            <a:r>
              <a:rPr lang="ro-MD" sz="2000" dirty="0" err="1" smtClean="0">
                <a:solidFill>
                  <a:schemeClr val="hlink"/>
                </a:solidFill>
              </a:rPr>
              <a:t>efectuiază</a:t>
            </a:r>
            <a:r>
              <a:rPr lang="ro-MD" sz="2000" dirty="0" smtClean="0">
                <a:solidFill>
                  <a:schemeClr val="hlink"/>
                </a:solidFill>
              </a:rPr>
              <a:t> calculul volumului de apă și de canalizare (la caz), în funcție de secțiunea branșamentului, viteza mișcării apei și durata consumului fraudulos. La determinare se ia in calcul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prejudiciul cauzat Operatorului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err="1" smtClean="0">
                <a:solidFill>
                  <a:schemeClr val="tx1"/>
                </a:solidFill>
              </a:rPr>
              <a:t>Ctegoria</a:t>
            </a:r>
            <a:r>
              <a:rPr lang="ro-MD" dirty="0" smtClean="0">
                <a:solidFill>
                  <a:schemeClr val="tx1"/>
                </a:solidFill>
              </a:rPr>
              <a:t> consumatorului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Regimul de consum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Modalitatea consumului fraudulos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Starea instalațiilor interne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Modalitatea de utilizare a apei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Numărul de persoane ce locuiesc 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dirty="0" smtClean="0">
                <a:solidFill>
                  <a:schemeClr val="tx1"/>
                </a:solidFill>
              </a:rPr>
              <a:t>Volumul de apă înregistrat de contorul de la bloc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dirty="0" smtClean="0">
                <a:solidFill>
                  <a:schemeClr val="tx2"/>
                </a:solidFill>
              </a:rPr>
              <a:t>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dirty="0" smtClean="0">
                <a:solidFill>
                  <a:schemeClr val="tx2"/>
                </a:solidFill>
              </a:rPr>
              <a:t> </a:t>
            </a:r>
            <a:r>
              <a:rPr lang="ro-MD" sz="1000" dirty="0" smtClean="0">
                <a:solidFill>
                  <a:schemeClr val="tx2"/>
                </a:solidFill>
              </a:rPr>
              <a:t>Lavric Marina</a:t>
            </a:r>
            <a:endParaRPr lang="ro-MD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44600"/>
            <a:ext cx="7775575" cy="5019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r>
              <a:rPr lang="ro-MD" b="1" dirty="0" smtClean="0">
                <a:solidFill>
                  <a:srgbClr val="C00000"/>
                </a:solidFill>
              </a:rPr>
              <a:t>Secțiunea branșamentului în dependență de materialul țevii</a:t>
            </a:r>
          </a:p>
          <a:p>
            <a:pPr eaLnBrk="1" hangingPunct="1">
              <a:lnSpc>
                <a:spcPct val="90000"/>
              </a:lnSpc>
            </a:pPr>
            <a:endParaRPr lang="ro-MD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</a:pPr>
            <a:endParaRPr lang="ro-MD" sz="9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900" dirty="0" smtClean="0"/>
              <a:t>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9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9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900" dirty="0" smtClean="0"/>
              <a:t> </a:t>
            </a:r>
            <a:r>
              <a:rPr lang="ro-MD" sz="900" dirty="0" smtClean="0">
                <a:solidFill>
                  <a:schemeClr val="tx2"/>
                </a:solidFill>
              </a:rPr>
              <a:t>Lavric Marina</a:t>
            </a:r>
            <a:endParaRPr lang="ru-RU" sz="900" dirty="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119313"/>
            <a:ext cx="7645400" cy="441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46188"/>
            <a:ext cx="7775575" cy="5018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b="1" dirty="0" smtClean="0">
                <a:solidFill>
                  <a:schemeClr val="accent1"/>
                </a:solidFill>
              </a:rPr>
              <a:t>Durata consumului fraudulos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sz="1600" b="1" dirty="0" smtClean="0">
                <a:solidFill>
                  <a:schemeClr val="tx1"/>
                </a:solidFill>
              </a:rPr>
              <a:t>Nu poate depăși 1 lună</a:t>
            </a:r>
            <a:r>
              <a:rPr lang="en-US" sz="1600" b="1" dirty="0" smtClean="0">
                <a:solidFill>
                  <a:schemeClr val="tx1"/>
                </a:solidFill>
              </a:rPr>
              <a:t>;</a:t>
            </a: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sz="1600" b="1" dirty="0" smtClean="0">
                <a:solidFill>
                  <a:schemeClr val="tx1"/>
                </a:solidFill>
              </a:rPr>
              <a:t>În cazul în care consumatorul refuză acces 3 luni</a:t>
            </a:r>
            <a:r>
              <a:rPr lang="en-US" sz="1600" b="1" dirty="0" smtClean="0">
                <a:solidFill>
                  <a:schemeClr val="tx1"/>
                </a:solidFill>
              </a:rPr>
              <a:t>;</a:t>
            </a: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sz="1600" b="1" dirty="0" smtClean="0">
                <a:solidFill>
                  <a:schemeClr val="tx1"/>
                </a:solidFill>
              </a:rPr>
              <a:t>Dacă s-a depistat conectarea instalațiilor interioare termenul nu poate depăși un an</a:t>
            </a:r>
            <a:r>
              <a:rPr lang="en-US" sz="1600" b="1" dirty="0" smtClean="0">
                <a:solidFill>
                  <a:schemeClr val="tx1"/>
                </a:solidFill>
              </a:rPr>
              <a:t>;</a:t>
            </a:r>
            <a:endParaRPr lang="ro-MD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sz="1600" b="1" dirty="0" smtClean="0">
                <a:solidFill>
                  <a:schemeClr val="tx1"/>
                </a:solidFill>
              </a:rPr>
              <a:t>În cazul contorului  deteriorat din data ultimului control </a:t>
            </a:r>
            <a:r>
              <a:rPr lang="ro-MD" sz="1600" b="1" dirty="0" err="1" smtClean="0">
                <a:solidFill>
                  <a:schemeClr val="tx1"/>
                </a:solidFill>
              </a:rPr>
              <a:t>pînă</a:t>
            </a:r>
            <a:r>
              <a:rPr lang="ro-MD" sz="1600" b="1" dirty="0" smtClean="0">
                <a:solidFill>
                  <a:schemeClr val="tx1"/>
                </a:solidFill>
              </a:rPr>
              <a:t> la </a:t>
            </a:r>
            <a:r>
              <a:rPr lang="ro-MD" sz="1600" b="1" dirty="0" err="1" smtClean="0">
                <a:solidFill>
                  <a:schemeClr val="tx1"/>
                </a:solidFill>
              </a:rPr>
              <a:t>sigelare</a:t>
            </a:r>
            <a:r>
              <a:rPr lang="en-US" sz="1600" b="1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900" dirty="0" smtClean="0">
                <a:solidFill>
                  <a:schemeClr val="tx2"/>
                </a:solidFill>
              </a:rPr>
              <a:t>                                                                                           </a:t>
            </a:r>
            <a:endParaRPr lang="ro-RO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RO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RO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900" dirty="0" smtClean="0">
                <a:solidFill>
                  <a:schemeClr val="tx2"/>
                </a:solidFill>
              </a:rPr>
              <a:t>  </a:t>
            </a:r>
            <a:r>
              <a:rPr lang="en-US" sz="900" dirty="0" err="1" smtClean="0">
                <a:solidFill>
                  <a:schemeClr val="tx2"/>
                </a:solidFill>
              </a:rPr>
              <a:t>Lavric</a:t>
            </a:r>
            <a:r>
              <a:rPr lang="en-US" sz="900" dirty="0" smtClean="0">
                <a:solidFill>
                  <a:schemeClr val="tx2"/>
                </a:solidFill>
              </a:rPr>
              <a:t>  Marina</a:t>
            </a: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ro-MD" sz="1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44588"/>
            <a:ext cx="7775575" cy="5119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2000" b="1" dirty="0" smtClean="0">
                <a:solidFill>
                  <a:schemeClr val="accent1"/>
                </a:solidFill>
              </a:rPr>
              <a:t>Plata în avans.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20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În cazul în care consumatorul deține imobilul ce constituie locul de consum în baza altui drept </a:t>
            </a:r>
            <a:r>
              <a:rPr lang="ro-MD" b="1" dirty="0" err="1" smtClean="0">
                <a:solidFill>
                  <a:schemeClr val="tx1"/>
                </a:solidFill>
              </a:rPr>
              <a:t>decît</a:t>
            </a:r>
            <a:r>
              <a:rPr lang="ro-MD" b="1" dirty="0" smtClean="0">
                <a:solidFill>
                  <a:schemeClr val="tx1"/>
                </a:solidFill>
              </a:rPr>
              <a:t> cel de proprietate sau care temporar nu deține nici un act asupra imobilului sau fată de care a fost inițiata procedura de </a:t>
            </a:r>
            <a:r>
              <a:rPr lang="ro-MD" b="1" dirty="0" err="1" smtClean="0">
                <a:solidFill>
                  <a:schemeClr val="tx1"/>
                </a:solidFill>
              </a:rPr>
              <a:t>insolvabilitate,suma</a:t>
            </a:r>
            <a:r>
              <a:rPr lang="ro-MD" b="1" dirty="0" smtClean="0">
                <a:solidFill>
                  <a:schemeClr val="tx1"/>
                </a:solidFill>
              </a:rPr>
              <a:t> plații nu poate depăși contravaloarea volumului mediu lunar și se indică într-o anexa la contract.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b="1" dirty="0" smtClean="0">
                <a:solidFill>
                  <a:schemeClr val="tx1"/>
                </a:solidFill>
              </a:rPr>
              <a:t>Datele privind </a:t>
            </a:r>
            <a:r>
              <a:rPr lang="ro-MD" b="1" dirty="0" err="1" smtClean="0">
                <a:solidFill>
                  <a:schemeClr val="tx1"/>
                </a:solidFill>
              </a:rPr>
              <a:t>plațile</a:t>
            </a:r>
            <a:r>
              <a:rPr lang="ro-MD" b="1" dirty="0" smtClean="0">
                <a:solidFill>
                  <a:schemeClr val="tx1"/>
                </a:solidFill>
              </a:rPr>
              <a:t> preventive includ obligatoriu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b="1" dirty="0" err="1" smtClean="0">
                <a:solidFill>
                  <a:schemeClr val="tx1"/>
                </a:solidFill>
              </a:rPr>
              <a:t>Nume,prenume</a:t>
            </a:r>
            <a:r>
              <a:rPr lang="ro-MD" b="1" dirty="0" smtClean="0">
                <a:solidFill>
                  <a:schemeClr val="tx1"/>
                </a:solidFill>
              </a:rPr>
              <a:t> și numărul contractului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b="1" dirty="0" smtClean="0">
                <a:solidFill>
                  <a:schemeClr val="tx1"/>
                </a:solidFill>
              </a:rPr>
              <a:t>Adresa consumatorului și a locului de consum, daca diferă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ro-MD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o-MD" b="1" dirty="0" smtClean="0">
                <a:solidFill>
                  <a:schemeClr val="tx1"/>
                </a:solidFill>
              </a:rPr>
              <a:t>Suma plații preventive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900" dirty="0" smtClean="0">
                <a:solidFill>
                  <a:schemeClr val="tx2"/>
                </a:solidFill>
              </a:rPr>
              <a:t>                                                                                 </a:t>
            </a:r>
            <a:endParaRPr lang="ro-RO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RO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900" dirty="0" smtClean="0">
                <a:solidFill>
                  <a:schemeClr val="tx2"/>
                </a:solidFill>
              </a:rPr>
              <a:t>   </a:t>
            </a:r>
            <a:r>
              <a:rPr lang="en-US" sz="900" dirty="0" err="1" smtClean="0">
                <a:solidFill>
                  <a:schemeClr val="tx2"/>
                </a:solidFill>
              </a:rPr>
              <a:t>Lavric</a:t>
            </a:r>
            <a:r>
              <a:rPr lang="en-US" sz="900" dirty="0" smtClean="0">
                <a:solidFill>
                  <a:schemeClr val="tx2"/>
                </a:solidFill>
              </a:rPr>
              <a:t> Marina</a:t>
            </a: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ro-MD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70000"/>
            <a:ext cx="7775575" cy="4994275"/>
          </a:xfrm>
        </p:spPr>
        <p:txBody>
          <a:bodyPr/>
          <a:lstStyle/>
          <a:p>
            <a:pPr eaLnBrk="1" hangingPunct="1"/>
            <a:r>
              <a:rPr lang="ro-MD" b="1" smtClean="0">
                <a:solidFill>
                  <a:schemeClr val="accent1"/>
                </a:solidFill>
              </a:rPr>
              <a:t>Exercițiul 1</a:t>
            </a:r>
          </a:p>
          <a:p>
            <a:pPr eaLnBrk="1" hangingPunct="1"/>
            <a:endParaRPr lang="ru-RU" b="1" smtClean="0">
              <a:solidFill>
                <a:schemeClr val="accent1"/>
              </a:solidFill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286000" y="2392363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o-RO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44588"/>
            <a:ext cx="7775575" cy="511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MD" sz="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MD" sz="900" dirty="0" smtClean="0">
                <a:solidFill>
                  <a:schemeClr val="tx2"/>
                </a:solidFill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900" dirty="0" smtClean="0">
                <a:solidFill>
                  <a:schemeClr val="tx2"/>
                </a:solidFill>
              </a:rPr>
              <a:t>    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MD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MD" sz="900" dirty="0" smtClean="0">
                <a:solidFill>
                  <a:schemeClr val="tx2"/>
                </a:solidFill>
              </a:rPr>
              <a:t>   Lavric Marina</a:t>
            </a:r>
            <a:endParaRPr lang="ru-RU" sz="900" dirty="0" smtClean="0">
              <a:solidFill>
                <a:schemeClr val="tx2"/>
              </a:solidFill>
            </a:endParaRPr>
          </a:p>
        </p:txBody>
      </p:sp>
      <p:pic>
        <p:nvPicPr>
          <p:cNvPr id="39938" name="Picture 5" descr="Картинки по запросу picatura de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33475"/>
            <a:ext cx="8561388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709613" y="2689225"/>
            <a:ext cx="604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MD" sz="2400">
                <a:solidFill>
                  <a:schemeClr val="bg1"/>
                </a:solidFill>
              </a:rPr>
              <a:t>                 </a:t>
            </a:r>
          </a:p>
          <a:p>
            <a:r>
              <a:rPr lang="ro-MD" sz="2400">
                <a:solidFill>
                  <a:schemeClr val="bg1"/>
                </a:solidFill>
              </a:rPr>
              <a:t>                   Vă mulțumesc pentru atenție!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40962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E694589-FA77-49E4-99B7-B8DD6A52B24F}" type="datetime1">
              <a:rPr lang="en-GB" smtClean="0">
                <a:cs typeface="Arial" charset="0"/>
              </a:rPr>
              <a:pPr/>
              <a:t>17/10/2016</a:t>
            </a:fld>
            <a:endParaRPr lang="de-DE" smtClean="0">
              <a:cs typeface="Arial" charset="0"/>
            </a:endParaRPr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64" name="Inhaltsplatzhalter 8"/>
          <p:cNvSpPr txBox="1">
            <a:spLocks/>
          </p:cNvSpPr>
          <p:nvPr/>
        </p:nvSpPr>
        <p:spPr bwMode="auto">
          <a:xfrm>
            <a:off x="5467350" y="2108200"/>
            <a:ext cx="300513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ro-MD">
                <a:solidFill>
                  <a:srgbClr val="534B3E"/>
                </a:solidFill>
              </a:rPr>
              <a:t>Autor</a:t>
            </a:r>
            <a:r>
              <a:rPr lang="en-US">
                <a:solidFill>
                  <a:srgbClr val="534B3E"/>
                </a:solidFill>
              </a:rPr>
              <a:t>:</a:t>
            </a:r>
            <a:r>
              <a:rPr lang="ro-MD">
                <a:solidFill>
                  <a:srgbClr val="534B3E"/>
                </a:solidFill>
              </a:rPr>
              <a:t> Lavric Marina</a:t>
            </a:r>
            <a:r>
              <a:rPr lang="en-GB">
                <a:solidFill>
                  <a:srgbClr val="534B3E"/>
                </a:solidFill>
              </a:rPr>
              <a:t/>
            </a:r>
            <a:br>
              <a:rPr lang="en-GB">
                <a:solidFill>
                  <a:srgbClr val="534B3E"/>
                </a:solidFill>
              </a:rPr>
            </a:br>
            <a:endParaRPr lang="en-GB" b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endParaRPr lang="en-GB">
              <a:solidFill>
                <a:srgbClr val="534B3E"/>
              </a:solidFill>
            </a:endParaRPr>
          </a:p>
          <a:p>
            <a:endParaRPr lang="en-GB">
              <a:solidFill>
                <a:srgbClr val="534B3E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00" y="4718050"/>
            <a:ext cx="1147763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6" name="Picture 2" descr="D:\docs\desktop\ELdZ_Mol_cmyk_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>
                <a:solidFill>
                  <a:schemeClr val="tx1"/>
                </a:solidFill>
              </a:rPr>
              <a:t>Implementat de</a:t>
            </a:r>
            <a:endParaRPr lang="en-GB" sz="800" b="0">
              <a:solidFill>
                <a:schemeClr val="tx1"/>
              </a:solidFill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56250" y="3908425"/>
            <a:ext cx="1147763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9" name="Picture 2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8813" y="5981700"/>
            <a:ext cx="187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8"/>
          <p:cNvPicPr>
            <a:picLocks noChangeAspect="1"/>
          </p:cNvPicPr>
          <p:nvPr/>
        </p:nvPicPr>
        <p:blipFill>
          <a:blip r:embed="rId6"/>
          <a:srcRect l="58952" t="9309" b="18234"/>
          <a:stretch>
            <a:fillRect/>
          </a:stretch>
        </p:blipFill>
        <p:spPr bwMode="auto">
          <a:xfrm>
            <a:off x="5645150" y="4368800"/>
            <a:ext cx="15700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1425" y="5305425"/>
            <a:ext cx="12525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9975" y="4156075"/>
            <a:ext cx="847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350" y="5214938"/>
            <a:ext cx="1984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 descr="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92763" y="5167313"/>
            <a:ext cx="26368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41986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3F25BB5-DBEF-465E-93B9-970AF076BDCB}" type="datetime1">
              <a:rPr lang="en-GB" smtClean="0">
                <a:cs typeface="Arial" charset="0"/>
              </a:rPr>
              <a:pPr/>
              <a:t>17/10/2016</a:t>
            </a:fld>
            <a:endParaRPr lang="de-DE" smtClean="0">
              <a:cs typeface="Arial" charset="0"/>
            </a:endParaRPr>
          </a:p>
        </p:txBody>
      </p:sp>
      <p:pic>
        <p:nvPicPr>
          <p:cNvPr id="41987" name="Picture 2" descr="D:\docs\desktop\ELdZ_Mol_cmyk_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>
                <a:solidFill>
                  <a:schemeClr val="tx1"/>
                </a:solidFill>
              </a:rPr>
              <a:t>Implementat de</a:t>
            </a:r>
            <a:endParaRPr lang="en-GB" sz="800" b="0">
              <a:solidFill>
                <a:schemeClr val="tx1"/>
              </a:solidFill>
            </a:endParaRPr>
          </a:p>
        </p:txBody>
      </p:sp>
      <p:pic>
        <p:nvPicPr>
          <p:cNvPr id="41989" name="Picture 15" descr="Gopa Log MS cmyk 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792413"/>
            <a:ext cx="28273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feld 5"/>
          <p:cNvSpPr txBox="1">
            <a:spLocks noChangeArrowheads="1"/>
          </p:cNvSpPr>
          <p:nvPr/>
        </p:nvSpPr>
        <p:spPr bwMode="auto">
          <a:xfrm>
            <a:off x="5395913" y="2427288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b="0">
                <a:solidFill>
                  <a:schemeClr val="tx1"/>
                </a:solidFill>
              </a:rPr>
              <a:t>Din numele</a:t>
            </a:r>
            <a:endParaRPr lang="en-GB" sz="800" b="0">
              <a:solidFill>
                <a:schemeClr val="tx1"/>
              </a:solidFill>
            </a:endParaRPr>
          </a:p>
        </p:txBody>
      </p:sp>
      <p:pic>
        <p:nvPicPr>
          <p:cNvPr id="41991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2792413"/>
            <a:ext cx="340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24150" y="6611938"/>
            <a:ext cx="3419475" cy="246062"/>
          </a:xfrm>
        </p:spPr>
        <p:txBody>
          <a:bodyPr/>
          <a:lstStyle/>
          <a:p>
            <a:pPr>
              <a:defRPr/>
            </a:pPr>
            <a:r>
              <a:rPr lang="ro-RO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C5E471FC-0A03-4DFC-B7EC-9CBC7BCACC78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871538" y="1069975"/>
            <a:ext cx="7775575" cy="5157788"/>
          </a:xfrm>
        </p:spPr>
        <p:txBody>
          <a:bodyPr/>
          <a:lstStyle/>
          <a:p>
            <a:r>
              <a:rPr lang="ro-RO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 este </a:t>
            </a:r>
            <a:r>
              <a:rPr lang="ro-MD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facturarea și achitarea</a:t>
            </a:r>
            <a:r>
              <a:rPr lang="ro-RO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ro-RO" sz="2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o-RO" sz="2400" b="1" smtClean="0">
                <a:solidFill>
                  <a:schemeClr val="accent1"/>
                </a:solidFill>
              </a:rPr>
              <a:t>Facturarea-</a:t>
            </a:r>
            <a:r>
              <a:rPr lang="ro-RO" sz="2400" b="1" i="1" smtClean="0">
                <a:solidFill>
                  <a:schemeClr val="tx1"/>
                </a:solidFill>
              </a:rPr>
              <a:t> calculul volumului de apă și de canalizare efectuat lunar în baza tarifelor aprobate și a cantităților efective sau estimative, potrivit prevederilor contractuale.</a:t>
            </a:r>
          </a:p>
          <a:p>
            <a:pPr>
              <a:buFont typeface="Arial" charset="0"/>
              <a:buChar char="•"/>
            </a:pPr>
            <a:endParaRPr lang="ro-RO" sz="2400" b="1" i="1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ro-RO" sz="2400" b="1" smtClean="0">
                <a:solidFill>
                  <a:schemeClr val="accent1"/>
                </a:solidFill>
              </a:rPr>
              <a:t>Achitarea -</a:t>
            </a:r>
            <a:r>
              <a:rPr lang="ro-RO" sz="2400" b="1" i="1" smtClean="0">
                <a:solidFill>
                  <a:schemeClr val="tx1"/>
                </a:solidFill>
              </a:rPr>
              <a:t> îndepinirea unei obligațiuni materiale față de serviciul prestat de către Operator.</a:t>
            </a:r>
            <a:endParaRPr lang="ro-RO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8FD9081-51E3-4972-A13C-B9FED9D3052A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85" y="1270000"/>
            <a:ext cx="457934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1252538"/>
            <a:ext cx="4665238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35602"/>
            <a:ext cx="4213296" cy="53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263" y="913803"/>
            <a:ext cx="4046537" cy="560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F71F1B18-29C8-4590-8159-E30CEFFCC195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096963"/>
            <a:ext cx="7775575" cy="5318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o-RO" sz="1600" b="1" smtClean="0">
                <a:solidFill>
                  <a:schemeClr val="accent1"/>
                </a:solidFill>
              </a:rPr>
              <a:t>Factura prezentată consumatorului trebuie să conțină: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numele prenumele (denumirea) consumatorului;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adresa pentru fiecare loc de consum și numărul de contract;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indicațiile contorului și perioada facturării;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volumul serviciului prestat;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tarifele aplicate;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plata pentru fiecare serviciu;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data expedierii;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data limită de achi,tare a facturii;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datoriile pentru perioadele precedente, la caz;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suma totală de achitare;</a:t>
            </a:r>
          </a:p>
          <a:p>
            <a:pPr>
              <a:buFont typeface="Arial" charset="0"/>
              <a:buNone/>
            </a:pPr>
            <a:r>
              <a:rPr lang="ro-RO" sz="1600" smtClean="0">
                <a:solidFill>
                  <a:schemeClr val="tx1"/>
                </a:solidFill>
              </a:rPr>
              <a:t>- adresa și numărul de telefon al operatorului, a serviciului 24/24 ore, poșta electronică și pagina web oficiala;</a:t>
            </a:r>
            <a:endParaRPr lang="en-US" sz="1600" smtClean="0">
              <a:solidFill>
                <a:schemeClr val="tx1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1945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2749BB92-9D91-49EE-9E5A-BBB82D4BF12B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684213" y="1108075"/>
            <a:ext cx="7775575" cy="5168900"/>
          </a:xfrm>
        </p:spPr>
        <p:txBody>
          <a:bodyPr/>
          <a:lstStyle/>
          <a:p>
            <a:endParaRPr lang="ro-RO" sz="2800" dirty="0" smtClean="0">
              <a:solidFill>
                <a:schemeClr val="hlink"/>
              </a:solidFill>
            </a:endParaRPr>
          </a:p>
          <a:p>
            <a:endParaRPr lang="ro-RO" sz="2800" dirty="0" smtClean="0">
              <a:solidFill>
                <a:schemeClr val="hlink"/>
              </a:solidFill>
            </a:endParaRPr>
          </a:p>
          <a:p>
            <a:pPr algn="ctr"/>
            <a:r>
              <a:rPr lang="ro-RO" sz="2800" dirty="0" smtClean="0">
                <a:solidFill>
                  <a:schemeClr val="hlink"/>
                </a:solidFill>
              </a:rPr>
              <a:t>Operatorul </a:t>
            </a:r>
            <a:r>
              <a:rPr lang="ro-RO" sz="2800" b="1" dirty="0" smtClean="0">
                <a:solidFill>
                  <a:schemeClr val="hlink"/>
                </a:solidFill>
              </a:rPr>
              <a:t>NU</a:t>
            </a:r>
            <a:r>
              <a:rPr lang="ro-RO" sz="2800" dirty="0" smtClean="0">
                <a:solidFill>
                  <a:schemeClr val="hlink"/>
                </a:solidFill>
              </a:rPr>
              <a:t> este în drept sa includă  alte servicii în factura de bază, pentru servicii auxiliare sau consum fraudulos se emite factură aparte</a:t>
            </a:r>
            <a:r>
              <a:rPr lang="ro-RO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BE2228D2-AAC5-471C-88B4-0A2F22B9001C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684213" y="1106488"/>
            <a:ext cx="7775575" cy="51577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o-RO" sz="2400" b="1" smtClean="0">
                <a:solidFill>
                  <a:schemeClr val="accent1"/>
                </a:solidFill>
              </a:rPr>
              <a:t>Categoriile de consumatori:</a:t>
            </a:r>
          </a:p>
          <a:p>
            <a:pPr>
              <a:buFontTx/>
              <a:buChar char="-"/>
            </a:pPr>
            <a:r>
              <a:rPr lang="ro-RO" sz="2000" smtClean="0">
                <a:solidFill>
                  <a:schemeClr val="tx1"/>
                </a:solidFill>
              </a:rPr>
              <a:t>casnici - consumatori casnici, </a:t>
            </a:r>
            <a:r>
              <a:rPr lang="en-US" sz="2000" smtClean="0">
                <a:solidFill>
                  <a:schemeClr val="tx1"/>
                </a:solidFill>
              </a:rPr>
              <a:t>întov</a:t>
            </a:r>
            <a:r>
              <a:rPr lang="ro-RO" sz="2000" smtClean="0">
                <a:solidFill>
                  <a:schemeClr val="tx1"/>
                </a:solidFill>
              </a:rPr>
              <a:t>ă</a:t>
            </a:r>
            <a:r>
              <a:rPr lang="en-US" sz="2000" smtClean="0">
                <a:solidFill>
                  <a:schemeClr val="tx1"/>
                </a:solidFill>
              </a:rPr>
              <a:t>r</a:t>
            </a:r>
            <a:r>
              <a:rPr lang="ro-RO" sz="2000" smtClean="0">
                <a:solidFill>
                  <a:schemeClr val="tx1"/>
                </a:solidFill>
              </a:rPr>
              <a:t>ăş</a:t>
            </a:r>
            <a:r>
              <a:rPr lang="en-US" sz="2000" smtClean="0">
                <a:solidFill>
                  <a:schemeClr val="tx1"/>
                </a:solidFill>
              </a:rPr>
              <a:t>irile </a:t>
            </a:r>
            <a:r>
              <a:rPr lang="ro-RO" sz="2000" smtClean="0">
                <a:solidFill>
                  <a:schemeClr val="tx1"/>
                </a:solidFill>
              </a:rPr>
              <a:t>ş</a:t>
            </a:r>
            <a:r>
              <a:rPr lang="en-US" sz="2000" smtClean="0">
                <a:solidFill>
                  <a:schemeClr val="tx1"/>
                </a:solidFill>
              </a:rPr>
              <a:t>i brig</a:t>
            </a:r>
            <a:r>
              <a:rPr lang="ro-RO" sz="2000" smtClean="0">
                <a:solidFill>
                  <a:schemeClr val="tx1"/>
                </a:solidFill>
              </a:rPr>
              <a:t>ă</a:t>
            </a:r>
            <a:r>
              <a:rPr lang="en-US" sz="2000" smtClean="0">
                <a:solidFill>
                  <a:schemeClr val="tx1"/>
                </a:solidFill>
              </a:rPr>
              <a:t>zile pomilegumicole</a:t>
            </a:r>
            <a:r>
              <a:rPr lang="ro-RO" sz="2000" smtClean="0">
                <a:solidFill>
                  <a:schemeClr val="tx1"/>
                </a:solidFill>
              </a:rPr>
              <a:t>; (9,19 lei: apa - 8,06 lei canalizarea - 1,13 lei)</a:t>
            </a:r>
          </a:p>
          <a:p>
            <a:pPr>
              <a:buFontTx/>
              <a:buChar char="-"/>
            </a:pPr>
            <a:endParaRPr lang="ro-RO" sz="200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ro-RO" sz="200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ro-RO" sz="200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ro-RO" sz="200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o-RO" sz="2000" smtClean="0">
                <a:solidFill>
                  <a:schemeClr val="tx1"/>
                </a:solidFill>
              </a:rPr>
              <a:t>noncasnici - agenți economici, persoane fizice, care practică activitatea de antreprenoriat; (27,552 lei: apa - 12,70 canalizarea: 10,96 + TVA)</a:t>
            </a:r>
            <a:r>
              <a:rPr lang="ro-MD" sz="200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20484" name="Picture 6" descr="Картинки по запросу case pe pam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2379663"/>
            <a:ext cx="24066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Картинки по запросу bloc locat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2478088"/>
            <a:ext cx="24082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Картинки по запросу uz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700" y="4889500"/>
            <a:ext cx="22621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MD">
                <a:cs typeface="Arial" charset="0"/>
              </a:rPr>
              <a:t>Lavric Marina</a:t>
            </a:r>
            <a:endParaRPr lang="de-DE">
              <a:cs typeface="Arial" charset="0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E9143109-C1FD-4D1D-B5DF-834A8C9F51ED}" type="datetime1">
              <a:rPr lang="en-GB" smtClean="0">
                <a:cs typeface="Arial" charset="0"/>
              </a:rPr>
              <a:pPr/>
              <a:t>17/10/2016</a:t>
            </a:fld>
            <a:endParaRPr lang="en-GB" smtClean="0">
              <a:cs typeface="Arial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596900" y="776288"/>
            <a:ext cx="7775575" cy="5143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o-RO" sz="2400" b="1" dirty="0" smtClean="0">
                <a:solidFill>
                  <a:schemeClr val="accent1"/>
                </a:solidFill>
              </a:rPr>
              <a:t>Termeni de achitare a facturii:</a:t>
            </a:r>
          </a:p>
          <a:p>
            <a:pPr>
              <a:buFont typeface="Arial" charset="0"/>
              <a:buNone/>
            </a:pPr>
            <a:endParaRPr lang="ro-RO" sz="24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None/>
            </a:pPr>
            <a:endParaRPr lang="ro-RO" sz="2400" b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consumatori casnici</a:t>
            </a:r>
            <a:r>
              <a:rPr lang="ro-RO" dirty="0" smtClean="0">
                <a:solidFill>
                  <a:schemeClr val="tx1"/>
                </a:solidFill>
              </a:rPr>
              <a:t> - ultima zi a lunii curente;</a:t>
            </a:r>
          </a:p>
          <a:p>
            <a:pPr>
              <a:buFontTx/>
              <a:buChar char="-"/>
            </a:pPr>
            <a:endParaRPr lang="ro-RO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ro-RO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r>
              <a:rPr lang="ro-RO" dirty="0" smtClean="0">
                <a:solidFill>
                  <a:schemeClr val="tx1"/>
                </a:solidFill>
              </a:rPr>
              <a:t>- </a:t>
            </a:r>
            <a:r>
              <a:rPr lang="ro-RO" b="1" dirty="0" smtClean="0">
                <a:solidFill>
                  <a:schemeClr val="tx1"/>
                </a:solidFill>
              </a:rPr>
              <a:t>consumatorii </a:t>
            </a:r>
            <a:r>
              <a:rPr lang="ro-RO" b="1" dirty="0" err="1" smtClean="0">
                <a:solidFill>
                  <a:schemeClr val="tx1"/>
                </a:solidFill>
              </a:rPr>
              <a:t>noncasnici</a:t>
            </a:r>
            <a:r>
              <a:rPr lang="ro-RO" dirty="0" smtClean="0">
                <a:solidFill>
                  <a:schemeClr val="tx1"/>
                </a:solidFill>
              </a:rPr>
              <a:t> - termenii indicați în factură;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839</TotalTime>
  <Words>898</Words>
  <Application>Microsoft Office PowerPoint</Application>
  <PresentationFormat>On-screen Show (4:3)</PresentationFormat>
  <Paragraphs>339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Narrow</vt:lpstr>
      <vt:lpstr>Times New Roman</vt:lpstr>
      <vt:lpstr>GIZ_Banner_Kopfzeile-Ausland (3)</vt:lpstr>
      <vt:lpstr>Curs de instruire pentru angajaţii serviciilor abonaţi a operatorilor „Apă-Canal”  Modulul 3: Contractarea privind furnizarea/prestarea serviciului public de alimentare cu apă şi canalizare  Sesiunea 3 – Facturarea și plata serviciului public de alimentare cu apă și canalizare. Penalităţi</vt:lpstr>
      <vt:lpstr>Definiţie. Generalităţi. Facturarea și achitarea serviciului public de alimentare cu apă și de canalizare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Nata</cp:lastModifiedBy>
  <cp:revision>84</cp:revision>
  <cp:lastPrinted>2012-07-19T10:16:59Z</cp:lastPrinted>
  <dcterms:created xsi:type="dcterms:W3CDTF">2013-09-05T11:54:56Z</dcterms:created>
  <dcterms:modified xsi:type="dcterms:W3CDTF">2016-10-17T04:37:44Z</dcterms:modified>
</cp:coreProperties>
</file>