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5"/>
  </p:notesMasterIdLst>
  <p:handoutMasterIdLst>
    <p:handoutMasterId r:id="rId36"/>
  </p:handoutMasterIdLst>
  <p:sldIdLst>
    <p:sldId id="276"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278" r:id="rId33"/>
    <p:sldId id="279" r:id="rId34"/>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p:scale>
          <a:sx n="50" d="100"/>
          <a:sy n="50" d="100"/>
        </p:scale>
        <p:origin x="-162" y="-198"/>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val="20975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10/10/2016</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10/10/2016</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10/10/2016</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engineeringtoolbox.com/" TargetMode="External"/><Relationship Id="rId2" Type="http://schemas.openxmlformats.org/officeDocument/2006/relationships/hyperlink" Target="http://www.iceweb.com.au/Technical/flow_measurements_info_notes.htm" TargetMode="External"/><Relationship Id="rId1" Type="http://schemas.openxmlformats.org/officeDocument/2006/relationships/slideLayout" Target="../slideLayouts/slideLayout1.xml"/><Relationship Id="rId6" Type="http://schemas.openxmlformats.org/officeDocument/2006/relationships/hyperlink" Target="http://thcentral.com/fluiddynamicscalcs.htm" TargetMode="External"/><Relationship Id="rId5" Type="http://schemas.openxmlformats.org/officeDocument/2006/relationships/hyperlink" Target="http://www.torbar.co.uk/calcdata.htm" TargetMode="External"/><Relationship Id="rId4" Type="http://schemas.openxmlformats.org/officeDocument/2006/relationships/hyperlink" Target="http://www.engineeringtoolbox.com/49_530qframed.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serviciilocale.md/" TargetMode="External"/><Relationship Id="rId7" Type="http://schemas.openxmlformats.org/officeDocument/2006/relationships/image" Target="../media/image38.png"/><Relationship Id="rId2" Type="http://schemas.openxmlformats.org/officeDocument/2006/relationships/hyperlink" Target="http://www.giz.de/"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jpeg"/><Relationship Id="rId9"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a:xfrm>
            <a:off x="608783" y="2237954"/>
            <a:ext cx="7776000" cy="617928"/>
          </a:xfrm>
        </p:spPr>
        <p:txBody>
          <a:bodyPr/>
          <a:lstStyle/>
          <a:p>
            <a:pPr algn="ctr"/>
            <a:endParaRPr lang="de-DE" b="1" dirty="0"/>
          </a:p>
        </p:txBody>
      </p:sp>
      <p:sp>
        <p:nvSpPr>
          <p:cNvPr id="3" name="Fußzeilenplatzhalter 2"/>
          <p:cNvSpPr>
            <a:spLocks noGrp="1"/>
          </p:cNvSpPr>
          <p:nvPr>
            <p:ph type="ftr" sz="quarter" idx="10"/>
          </p:nvPr>
        </p:nvSpPr>
        <p:spPr/>
        <p:txBody>
          <a:bodyPr/>
          <a:lstStyle/>
          <a:p>
            <a:r>
              <a:rPr lang="en-BZ" dirty="0" smtClean="0"/>
              <a:t>XXX</a:t>
            </a:r>
            <a:endParaRPr lang="en-BZ" dirty="0"/>
          </a:p>
        </p:txBody>
      </p:sp>
      <p:sp>
        <p:nvSpPr>
          <p:cNvPr id="4" name="Datumsplatzhalter 3"/>
          <p:cNvSpPr>
            <a:spLocks noGrp="1"/>
          </p:cNvSpPr>
          <p:nvPr>
            <p:ph type="dt" sz="half" idx="11"/>
          </p:nvPr>
        </p:nvSpPr>
        <p:spPr/>
        <p:txBody>
          <a:bodyPr/>
          <a:lstStyle/>
          <a:p>
            <a:fld id="{0F9A5078-6F60-49E2-B50D-11C30D454C38}" type="datetime1">
              <a:rPr lang="en-GB"/>
              <a:pPr/>
              <a:t>10/10/2016</a:t>
            </a:fld>
            <a:endParaRPr lang="de-DE" dirty="0"/>
          </a:p>
        </p:txBody>
      </p:sp>
      <p:sp>
        <p:nvSpPr>
          <p:cNvPr id="6" name="Textfeld 5"/>
          <p:cNvSpPr txBox="1"/>
          <p:nvPr/>
        </p:nvSpPr>
        <p:spPr>
          <a:xfrm>
            <a:off x="7419434" y="314102"/>
            <a:ext cx="1066949" cy="215444"/>
          </a:xfrm>
          <a:prstGeom prst="rect">
            <a:avLst/>
          </a:prstGeom>
          <a:noFill/>
        </p:spPr>
        <p:txBody>
          <a:bodyPr wrap="square" rtlCol="0">
            <a:spAutoFit/>
          </a:bodyPr>
          <a:lstStyle/>
          <a:p>
            <a:r>
              <a:rPr lang="ro-RO" sz="800" b="0" dirty="0" smtClean="0">
                <a:solidFill>
                  <a:schemeClr val="tx1"/>
                </a:solidFill>
                <a:latin typeface="Arial" pitchFamily="34" charset="0"/>
                <a:cs typeface="Arial" pitchFamily="34" charset="0"/>
              </a:rPr>
              <a:t>Implementat de</a:t>
            </a:r>
            <a:endParaRPr lang="en-GB" sz="800" b="0" dirty="0">
              <a:solidFill>
                <a:schemeClr val="tx1"/>
              </a:solidFill>
              <a:latin typeface="Arial" pitchFamily="34" charset="0"/>
              <a:cs typeface="Arial" pitchFamily="34" charset="0"/>
            </a:endParaRPr>
          </a:p>
        </p:txBody>
      </p:sp>
      <p:pic>
        <p:nvPicPr>
          <p:cNvPr id="14"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713" y="3184525"/>
            <a:ext cx="43465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3"/>
          <p:cNvSpPr txBox="1">
            <a:spLocks noChangeArrowheads="1"/>
          </p:cNvSpPr>
          <p:nvPr/>
        </p:nvSpPr>
        <p:spPr bwMode="auto">
          <a:xfrm>
            <a:off x="2028567" y="2770220"/>
            <a:ext cx="4234010" cy="3048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normAutofit fontScale="25000" lnSpcReduction="20000"/>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sz="9600" b="1" kern="0" dirty="0" smtClean="0">
                <a:solidFill>
                  <a:srgbClr val="0000CC"/>
                </a:solidFill>
                <a:latin typeface="Tahoma" pitchFamily="34" charset="0"/>
              </a:rPr>
              <a:t>B</a:t>
            </a:r>
            <a:r>
              <a:rPr lang="ro-RO" sz="9600" b="1" kern="0" dirty="0" smtClean="0">
                <a:solidFill>
                  <a:srgbClr val="0000CC"/>
                </a:solidFill>
                <a:latin typeface="Tahoma" pitchFamily="34" charset="0"/>
              </a:rPr>
              <a:t>azele măsurării debitelor</a:t>
            </a:r>
            <a:r>
              <a:rPr lang="ro-RO" sz="3600" b="1" kern="0" dirty="0" smtClean="0">
                <a:solidFill>
                  <a:srgbClr val="0000CC"/>
                </a:solidFill>
                <a:latin typeface="Tahoma" pitchFamily="34" charset="0"/>
              </a:rPr>
              <a:t/>
            </a:r>
            <a:br>
              <a:rPr lang="ro-RO" sz="3600" b="1" kern="0" dirty="0" smtClean="0">
                <a:solidFill>
                  <a:srgbClr val="0000CC"/>
                </a:solidFill>
                <a:latin typeface="Tahoma" pitchFamily="34" charset="0"/>
              </a:rPr>
            </a:br>
            <a:endParaRPr lang="en-US" sz="3600" b="1" kern="0" dirty="0">
              <a:solidFill>
                <a:srgbClr val="0000CC"/>
              </a:solidFill>
              <a:latin typeface="Tahoma" pitchFamily="34" charset="0"/>
            </a:endParaRPr>
          </a:p>
        </p:txBody>
      </p:sp>
      <p:pic>
        <p:nvPicPr>
          <p:cNvPr id="11" name="Picture 20" descr="E:\My Documents\Fuji Technologies\Marketing\flow_02.jpg"/>
          <p:cNvPicPr>
            <a:picLocks noChangeAspect="1" noChangeArrowheads="1"/>
          </p:cNvPicPr>
          <p:nvPr/>
        </p:nvPicPr>
        <p:blipFill>
          <a:blip r:embed="rId5"/>
          <a:srcRect/>
          <a:stretch>
            <a:fillRect/>
          </a:stretch>
        </p:blipFill>
        <p:spPr bwMode="auto">
          <a:xfrm>
            <a:off x="342014" y="2437606"/>
            <a:ext cx="990600" cy="1981200"/>
          </a:xfrm>
          <a:prstGeom prst="rect">
            <a:avLst/>
          </a:prstGeom>
          <a:noFill/>
        </p:spPr>
      </p:pic>
      <p:pic>
        <p:nvPicPr>
          <p:cNvPr id="12" name="Picture 17" descr="E:\My Documents\Fuji Technologies\Marketing\FVB.jpg"/>
          <p:cNvPicPr>
            <a:picLocks noChangeAspect="1" noChangeArrowheads="1"/>
          </p:cNvPicPr>
          <p:nvPr/>
        </p:nvPicPr>
        <p:blipFill>
          <a:blip r:embed="rId6"/>
          <a:srcRect/>
          <a:stretch>
            <a:fillRect/>
          </a:stretch>
        </p:blipFill>
        <p:spPr bwMode="auto">
          <a:xfrm>
            <a:off x="6428908" y="3130933"/>
            <a:ext cx="1524000" cy="1143000"/>
          </a:xfrm>
          <a:prstGeom prst="rect">
            <a:avLst/>
          </a:prstGeom>
          <a:noFill/>
        </p:spPr>
      </p:pic>
      <p:pic>
        <p:nvPicPr>
          <p:cNvPr id="13" name="Picture 11" descr="E:\My Documents\Fuji Technologies\Marketing\FMA1.jpg"/>
          <p:cNvPicPr>
            <a:picLocks noChangeAspect="1" noChangeArrowheads="1"/>
          </p:cNvPicPr>
          <p:nvPr/>
        </p:nvPicPr>
        <p:blipFill>
          <a:blip r:embed="rId7"/>
          <a:srcRect/>
          <a:stretch>
            <a:fillRect/>
          </a:stretch>
        </p:blipFill>
        <p:spPr bwMode="auto">
          <a:xfrm>
            <a:off x="4002881" y="4139609"/>
            <a:ext cx="1138238" cy="1676400"/>
          </a:xfrm>
          <a:prstGeom prst="rect">
            <a:avLst/>
          </a:prstGeom>
          <a:noFill/>
        </p:spPr>
      </p:pic>
      <p:pic>
        <p:nvPicPr>
          <p:cNvPr id="15" name="Picture 8" descr="E:\My Documents\Fuji Technologies\Marketing\FLS.jpg"/>
          <p:cNvPicPr>
            <a:picLocks noChangeAspect="1" noChangeArrowheads="1"/>
          </p:cNvPicPr>
          <p:nvPr/>
        </p:nvPicPr>
        <p:blipFill>
          <a:blip r:embed="rId8"/>
          <a:srcRect/>
          <a:stretch>
            <a:fillRect/>
          </a:stretch>
        </p:blipFill>
        <p:spPr bwMode="auto">
          <a:xfrm>
            <a:off x="228600" y="5111750"/>
            <a:ext cx="1905000" cy="831850"/>
          </a:xfrm>
          <a:prstGeom prst="rect">
            <a:avLst/>
          </a:prstGeom>
          <a:noFill/>
        </p:spPr>
      </p:pic>
      <p:pic>
        <p:nvPicPr>
          <p:cNvPr id="17" name="Picture 13" descr="E:\My Documents\Fuji Technologies\Marketing\FMP_0.jpg"/>
          <p:cNvPicPr>
            <a:picLocks noChangeAspect="1" noChangeArrowheads="1"/>
          </p:cNvPicPr>
          <p:nvPr/>
        </p:nvPicPr>
        <p:blipFill>
          <a:blip r:embed="rId9"/>
          <a:srcRect/>
          <a:stretch>
            <a:fillRect/>
          </a:stretch>
        </p:blipFill>
        <p:spPr bwMode="auto">
          <a:xfrm>
            <a:off x="2168402" y="3734330"/>
            <a:ext cx="750888" cy="914400"/>
          </a:xfrm>
          <a:prstGeom prst="rect">
            <a:avLst/>
          </a:prstGeom>
          <a:noFill/>
        </p:spPr>
      </p:pic>
      <p:pic>
        <p:nvPicPr>
          <p:cNvPr id="18" name="Picture 14" descr="E:\My Documents\Fuji Technologies\Marketing\FMP_1.jpg"/>
          <p:cNvPicPr>
            <a:picLocks noChangeAspect="1" noChangeArrowheads="1"/>
          </p:cNvPicPr>
          <p:nvPr/>
        </p:nvPicPr>
        <p:blipFill>
          <a:blip r:embed="rId10"/>
          <a:srcRect/>
          <a:stretch>
            <a:fillRect/>
          </a:stretch>
        </p:blipFill>
        <p:spPr bwMode="auto">
          <a:xfrm>
            <a:off x="6152707" y="4823638"/>
            <a:ext cx="1524000" cy="1200150"/>
          </a:xfrm>
          <a:prstGeom prst="rect">
            <a:avLst/>
          </a:prstGeom>
          <a:noFill/>
        </p:spPr>
      </p:pic>
    </p:spTree>
    <p:extLst>
      <p:ext uri="{BB962C8B-B14F-4D97-AF65-F5344CB8AC3E}">
        <p14:creationId xmlns:p14="http://schemas.microsoft.com/office/powerpoint/2010/main" val="16115126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2600" b="1" kern="1200" dirty="0">
                <a:solidFill>
                  <a:srgbClr val="0000FF"/>
                </a:solidFill>
                <a:latin typeface="Tahoma" pitchFamily="34" charset="0"/>
              </a:rPr>
              <a:t>Tipurile de măsurări</a:t>
            </a:r>
            <a:r>
              <a:rPr lang="en-US" sz="2600" b="1" kern="1200" dirty="0">
                <a:solidFill>
                  <a:srgbClr val="0000FF"/>
                </a:solidFill>
                <a:latin typeface="Tahoma" pitchFamily="34" charset="0"/>
              </a:rPr>
              <a:t/>
            </a:r>
            <a:br>
              <a:rPr lang="en-US" sz="2600" b="1" kern="1200" dirty="0">
                <a:solidFill>
                  <a:srgbClr val="0000FF"/>
                </a:solidFill>
                <a:latin typeface="Tahoma" pitchFamily="34" charset="0"/>
              </a:rPr>
            </a:br>
            <a:r>
              <a:rPr lang="ro-RO" sz="1800" b="1" kern="1200" dirty="0">
                <a:solidFill>
                  <a:srgbClr val="0000FF"/>
                </a:solidFill>
                <a:latin typeface="Tahoma" pitchFamily="34" charset="0"/>
              </a:rPr>
              <a:t>Măsurarea directă</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0180" y="2831968"/>
            <a:ext cx="7303641"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4639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rPr>
              <a:t>Tipurile de măsurări </a:t>
            </a:r>
            <a:r>
              <a:rPr lang="en-US" b="1" dirty="0">
                <a:solidFill>
                  <a:srgbClr val="0000FF"/>
                </a:solidFill>
                <a:latin typeface="Tahoma" pitchFamily="34" charset="0"/>
                <a:cs typeface="Arial" charset="0"/>
              </a:rPr>
              <a:t/>
            </a:r>
            <a:br>
              <a:rPr lang="en-US" b="1" dirty="0">
                <a:solidFill>
                  <a:srgbClr val="0000FF"/>
                </a:solidFill>
                <a:latin typeface="Tahoma" pitchFamily="34" charset="0"/>
                <a:cs typeface="Arial" charset="0"/>
              </a:rPr>
            </a:br>
            <a:r>
              <a:rPr lang="ro-RO" sz="1600" b="1" dirty="0">
                <a:solidFill>
                  <a:srgbClr val="0000FF"/>
                </a:solidFill>
                <a:latin typeface="Tahoma" pitchFamily="34" charset="0"/>
                <a:cs typeface="Arial" charset="0"/>
              </a:rPr>
              <a:t>Măsurarea indirectă</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marL="457200" lvl="0" indent="-457200">
              <a:spcBef>
                <a:spcPct val="50000"/>
              </a:spcBef>
              <a:spcAft>
                <a:spcPct val="0"/>
              </a:spcAft>
              <a:buClrTx/>
              <a:buNone/>
              <a:tabLst/>
            </a:pPr>
            <a:r>
              <a:rPr lang="ro-RO" b="1" kern="1200" dirty="0">
                <a:solidFill>
                  <a:srgbClr val="0000FF"/>
                </a:solidFill>
                <a:latin typeface="Tahoma" pitchFamily="34" charset="0"/>
                <a:cs typeface="Arial" charset="0"/>
              </a:rPr>
              <a:t>Pentru mai multe aplicații practice, tehnica masurarărei indirecte antrenează diferite principii</a:t>
            </a:r>
            <a:r>
              <a:rPr lang="en-US" b="1" kern="1200" dirty="0">
                <a:solidFill>
                  <a:srgbClr val="0000FF"/>
                </a:solidFill>
                <a:latin typeface="Tahoma" pitchFamily="34" charset="0"/>
                <a:cs typeface="Arial" charset="0"/>
              </a:rPr>
              <a:t>.  </a:t>
            </a:r>
          </a:p>
          <a:p>
            <a:pPr marL="457200" lvl="0" indent="-457200">
              <a:spcBef>
                <a:spcPct val="50000"/>
              </a:spcBef>
              <a:spcAft>
                <a:spcPct val="0"/>
              </a:spcAft>
              <a:buClrTx/>
              <a:buNone/>
              <a:tabLst/>
            </a:pPr>
            <a:r>
              <a:rPr lang="ro-RO" b="1" kern="1200" dirty="0">
                <a:solidFill>
                  <a:srgbClr val="0000FF"/>
                </a:solidFill>
                <a:latin typeface="Tahoma" pitchFamily="34" charset="0"/>
                <a:cs typeface="Arial" charset="0"/>
              </a:rPr>
              <a:t>Aici sunt unele dintre principiile de bază</a:t>
            </a:r>
            <a:r>
              <a:rPr lang="en-US" b="1" kern="1200" dirty="0">
                <a:solidFill>
                  <a:srgbClr val="0000FF"/>
                </a:solidFill>
                <a:latin typeface="Tahoma" pitchFamily="34" charset="0"/>
                <a:cs typeface="Arial" charset="0"/>
              </a:rPr>
              <a:t>:</a:t>
            </a:r>
          </a:p>
          <a:p>
            <a:pPr marL="457200" lvl="0" indent="-457200">
              <a:spcBef>
                <a:spcPct val="50000"/>
              </a:spcBef>
              <a:spcAft>
                <a:spcPct val="0"/>
              </a:spcAft>
              <a:buClrTx/>
              <a:buNone/>
              <a:tabLst/>
            </a:pPr>
            <a:r>
              <a:rPr lang="ro-RO" b="1" kern="1200" dirty="0">
                <a:solidFill>
                  <a:srgbClr val="0000FF"/>
                </a:solidFill>
                <a:latin typeface="Tahoma" pitchFamily="34" charset="0"/>
                <a:cs typeface="Arial" charset="0"/>
              </a:rPr>
              <a:t>Diferența de presiune</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None/>
              <a:tabLst/>
            </a:pPr>
            <a:r>
              <a:rPr lang="ro-RO" b="1" kern="1200" dirty="0">
                <a:solidFill>
                  <a:srgbClr val="0000FF"/>
                </a:solidFill>
                <a:latin typeface="Tahoma" pitchFamily="34" charset="0"/>
                <a:cs typeface="Arial" charset="0"/>
              </a:rPr>
              <a:t>Vitezometre</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None/>
              <a:tabLst/>
            </a:pPr>
            <a:r>
              <a:rPr lang="ro-RO" b="1" kern="1200" dirty="0">
                <a:solidFill>
                  <a:srgbClr val="0000FF"/>
                </a:solidFill>
                <a:latin typeface="Tahoma" pitchFamily="34" charset="0"/>
                <a:cs typeface="Arial" charset="0"/>
              </a:rPr>
              <a:t>Transferul de căldură</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None/>
              <a:tabLst/>
            </a:pPr>
            <a:r>
              <a:rPr lang="ro-RO" b="1" kern="1200" dirty="0">
                <a:solidFill>
                  <a:srgbClr val="0000FF"/>
                </a:solidFill>
                <a:latin typeface="Tahoma" pitchFamily="34" charset="0"/>
                <a:cs typeface="Arial" charset="0"/>
              </a:rPr>
              <a:t>Forța corriolis (masica)</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None/>
              <a:tabLst/>
            </a:pPr>
            <a:r>
              <a:rPr lang="en-US" b="1" kern="1200" dirty="0">
                <a:solidFill>
                  <a:srgbClr val="0000FF"/>
                </a:solidFill>
                <a:latin typeface="Tahoma" pitchFamily="34" charset="0"/>
                <a:cs typeface="Arial" charset="0"/>
              </a:rPr>
              <a:t>Magneto-Inductive</a:t>
            </a:r>
          </a:p>
          <a:p>
            <a:pPr marL="457200" lvl="0" indent="-457200">
              <a:spcBef>
                <a:spcPct val="50000"/>
              </a:spcBef>
              <a:spcAft>
                <a:spcPct val="0"/>
              </a:spcAft>
              <a:buClrTx/>
              <a:buNone/>
              <a:tabLst/>
            </a:pPr>
            <a:r>
              <a:rPr lang="en-US" b="1" kern="1200" dirty="0">
                <a:solidFill>
                  <a:srgbClr val="0000FF"/>
                </a:solidFill>
                <a:latin typeface="Tahoma" pitchFamily="34" charset="0"/>
                <a:cs typeface="Arial" charset="0"/>
              </a:rPr>
              <a:t>Vortex</a:t>
            </a:r>
            <a:r>
              <a:rPr lang="ro-RO" b="1" kern="1200" dirty="0">
                <a:solidFill>
                  <a:srgbClr val="0000FF"/>
                </a:solidFill>
                <a:latin typeface="Tahoma" pitchFamily="34" charset="0"/>
                <a:cs typeface="Arial" charset="0"/>
              </a:rPr>
              <a:t> (turbioanelor)</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None/>
              <a:tabLst/>
            </a:pPr>
            <a:r>
              <a:rPr lang="en-US" b="1" kern="1200" dirty="0">
                <a:solidFill>
                  <a:srgbClr val="0000FF"/>
                </a:solidFill>
                <a:latin typeface="Tahoma" pitchFamily="34" charset="0"/>
                <a:cs typeface="Arial" charset="0"/>
              </a:rPr>
              <a:t>Ultrasonic</a:t>
            </a:r>
          </a:p>
          <a:p>
            <a:endParaRPr lang="ru-RU" dirty="0"/>
          </a:p>
        </p:txBody>
      </p:sp>
    </p:spTree>
    <p:extLst>
      <p:ext uri="{BB962C8B-B14F-4D97-AF65-F5344CB8AC3E}">
        <p14:creationId xmlns:p14="http://schemas.microsoft.com/office/powerpoint/2010/main" val="31274902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a:xfrm>
            <a:off x="684000" y="2448000"/>
            <a:ext cx="3945150" cy="3816000"/>
          </a:xfrm>
        </p:spPr>
        <p:txBody>
          <a:bodyPr/>
          <a:lstStyle/>
          <a:p>
            <a:pPr marL="457200" lvl="0" indent="-457200">
              <a:spcBef>
                <a:spcPct val="50000"/>
              </a:spcBef>
              <a:spcAft>
                <a:spcPct val="0"/>
              </a:spcAft>
              <a:buClrTx/>
              <a:buFont typeface="Wingdings" pitchFamily="2" charset="2"/>
              <a:buAutoNum type="arabicPeriod"/>
              <a:tabLst/>
            </a:pPr>
            <a:r>
              <a:rPr lang="ro-RO" b="1" kern="1200" dirty="0">
                <a:solidFill>
                  <a:srgbClr val="0000FF"/>
                </a:solidFill>
                <a:latin typeface="Tahoma" pitchFamily="34" charset="0"/>
                <a:cs typeface="Arial" charset="0"/>
              </a:rPr>
              <a:t>Cu palete</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Font typeface="Wingdings" pitchFamily="2" charset="2"/>
              <a:buAutoNum type="arabicPeriod"/>
              <a:tabLst/>
            </a:pPr>
            <a:r>
              <a:rPr lang="en-US" b="1" kern="1200" dirty="0" err="1">
                <a:solidFill>
                  <a:srgbClr val="0000FF"/>
                </a:solidFill>
                <a:latin typeface="Tahoma" pitchFamily="34" charset="0"/>
                <a:cs typeface="Arial" charset="0"/>
              </a:rPr>
              <a:t>Corriolis</a:t>
            </a:r>
            <a:r>
              <a:rPr lang="ro-RO" b="1" kern="1200" dirty="0">
                <a:solidFill>
                  <a:srgbClr val="0000FF"/>
                </a:solidFill>
                <a:latin typeface="Tahoma" pitchFamily="34" charset="0"/>
                <a:cs typeface="Arial" charset="0"/>
              </a:rPr>
              <a:t> (gravimetrice)</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Font typeface="Wingdings" pitchFamily="2" charset="2"/>
              <a:buAutoNum type="arabicPeriod"/>
              <a:tabLst/>
            </a:pPr>
            <a:r>
              <a:rPr lang="ro-RO" b="1" kern="1200" dirty="0">
                <a:solidFill>
                  <a:srgbClr val="0000FF"/>
                </a:solidFill>
                <a:latin typeface="Tahoma" pitchFamily="34" charset="0"/>
                <a:cs typeface="Arial" charset="0"/>
              </a:rPr>
              <a:t>Centrifugale </a:t>
            </a:r>
            <a:r>
              <a:rPr lang="en-US" b="1" kern="1200" dirty="0">
                <a:solidFill>
                  <a:srgbClr val="0000FF"/>
                </a:solidFill>
                <a:latin typeface="Tahoma" pitchFamily="34" charset="0"/>
                <a:cs typeface="Arial" charset="0"/>
              </a:rPr>
              <a:t>“Elbow Meter”</a:t>
            </a:r>
          </a:p>
          <a:p>
            <a:pPr marL="457200" lvl="0" indent="-457200">
              <a:spcBef>
                <a:spcPct val="50000"/>
              </a:spcBef>
              <a:spcAft>
                <a:spcPct val="0"/>
              </a:spcAft>
              <a:buClrTx/>
              <a:buFont typeface="Wingdings" pitchFamily="2" charset="2"/>
              <a:buAutoNum type="arabicPeriod"/>
              <a:tabLst/>
            </a:pPr>
            <a:r>
              <a:rPr lang="en-US" b="1" kern="1200" dirty="0">
                <a:solidFill>
                  <a:srgbClr val="0000FF"/>
                </a:solidFill>
                <a:latin typeface="Tahoma" pitchFamily="34" charset="0"/>
                <a:cs typeface="Arial" charset="0"/>
              </a:rPr>
              <a:t>Electro-Magnetic</a:t>
            </a:r>
          </a:p>
          <a:p>
            <a:pPr marL="457200" lvl="0" indent="-457200">
              <a:spcBef>
                <a:spcPct val="50000"/>
              </a:spcBef>
              <a:spcAft>
                <a:spcPct val="0"/>
              </a:spcAft>
              <a:buClrTx/>
              <a:buFont typeface="Wingdings" pitchFamily="2" charset="2"/>
              <a:buAutoNum type="arabicPeriod"/>
              <a:tabLst/>
            </a:pPr>
            <a:r>
              <a:rPr lang="ro-RO" b="1" kern="1200" dirty="0">
                <a:solidFill>
                  <a:srgbClr val="0000FF"/>
                </a:solidFill>
                <a:latin typeface="Tahoma" pitchFamily="34" charset="0"/>
                <a:cs typeface="Arial" charset="0"/>
              </a:rPr>
              <a:t>Duze (</a:t>
            </a:r>
            <a:r>
              <a:rPr lang="en-US" b="1" kern="1200" dirty="0">
                <a:solidFill>
                  <a:srgbClr val="0000FF"/>
                </a:solidFill>
                <a:latin typeface="Tahoma" pitchFamily="34" charset="0"/>
                <a:cs typeface="Arial" charset="0"/>
              </a:rPr>
              <a:t>Flow Nozzles</a:t>
            </a:r>
            <a:r>
              <a:rPr lang="ro-RO" b="1" kern="1200" dirty="0">
                <a:solidFill>
                  <a:srgbClr val="0000FF"/>
                </a:solidFill>
                <a:latin typeface="Tahoma" pitchFamily="34" charset="0"/>
                <a:cs typeface="Arial" charset="0"/>
              </a:rPr>
              <a:t>)</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Font typeface="Wingdings" pitchFamily="2" charset="2"/>
              <a:buAutoNum type="arabicPeriod"/>
              <a:tabLst/>
            </a:pPr>
            <a:r>
              <a:rPr lang="ro-RO" b="1" kern="1200" dirty="0">
                <a:solidFill>
                  <a:srgbClr val="0000FF"/>
                </a:solidFill>
                <a:latin typeface="Tahoma" pitchFamily="34" charset="0"/>
                <a:cs typeface="Arial" charset="0"/>
              </a:rPr>
              <a:t>Țeava Venturi</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Font typeface="Wingdings" pitchFamily="2" charset="2"/>
              <a:buAutoNum type="arabicPeriod"/>
              <a:tabLst/>
            </a:pPr>
            <a:r>
              <a:rPr lang="ro-RO" b="1" kern="1200" dirty="0">
                <a:solidFill>
                  <a:srgbClr val="0000FF"/>
                </a:solidFill>
                <a:latin typeface="Tahoma" pitchFamily="34" charset="0"/>
                <a:cs typeface="Arial" charset="0"/>
              </a:rPr>
              <a:t>Orificii</a:t>
            </a:r>
            <a:endParaRPr lang="en-US" b="1" kern="1200" dirty="0">
              <a:solidFill>
                <a:srgbClr val="0000FF"/>
              </a:solidFill>
              <a:latin typeface="Tahoma" pitchFamily="34" charset="0"/>
              <a:cs typeface="Arial" charset="0"/>
            </a:endParaRPr>
          </a:p>
          <a:p>
            <a:pPr marL="457200" lvl="0" indent="-457200">
              <a:spcBef>
                <a:spcPct val="50000"/>
              </a:spcBef>
              <a:spcAft>
                <a:spcPct val="0"/>
              </a:spcAft>
              <a:buClrTx/>
              <a:buFont typeface="Wingdings" pitchFamily="2" charset="2"/>
              <a:buAutoNum type="arabicPeriod"/>
              <a:tabLst/>
            </a:pPr>
            <a:r>
              <a:rPr lang="ro-RO" b="1" kern="1200" dirty="0">
                <a:solidFill>
                  <a:srgbClr val="0000FF"/>
                </a:solidFill>
                <a:latin typeface="Tahoma" pitchFamily="34" charset="0"/>
                <a:cs typeface="Arial" charset="0"/>
              </a:rPr>
              <a:t>Țeava </a:t>
            </a:r>
            <a:r>
              <a:rPr lang="en-US" b="1" kern="1200" dirty="0">
                <a:solidFill>
                  <a:srgbClr val="0000FF"/>
                </a:solidFill>
                <a:latin typeface="Tahoma" pitchFamily="34" charset="0"/>
                <a:cs typeface="Arial" charset="0"/>
              </a:rPr>
              <a:t>Pitot</a:t>
            </a:r>
          </a:p>
          <a:p>
            <a:pPr marL="457200" lvl="0" indent="-457200">
              <a:spcBef>
                <a:spcPct val="50000"/>
              </a:spcBef>
              <a:spcAft>
                <a:spcPct val="0"/>
              </a:spcAft>
              <a:buClrTx/>
              <a:buFont typeface="Wingdings" pitchFamily="2" charset="2"/>
              <a:buAutoNum type="arabicPeriod"/>
              <a:tabLst/>
            </a:pPr>
            <a:r>
              <a:rPr lang="ro-RO" b="1" kern="1200" dirty="0">
                <a:solidFill>
                  <a:srgbClr val="0000FF"/>
                </a:solidFill>
                <a:latin typeface="Tahoma" pitchFamily="34" charset="0"/>
                <a:cs typeface="Arial" charset="0"/>
              </a:rPr>
              <a:t>Volumetrice</a:t>
            </a:r>
            <a:endParaRPr lang="en-US" b="1" kern="1200" dirty="0">
              <a:solidFill>
                <a:srgbClr val="0000FF"/>
              </a:solidFill>
              <a:latin typeface="Tahoma" pitchFamily="34" charset="0"/>
              <a:cs typeface="Arial" charset="0"/>
            </a:endParaRPr>
          </a:p>
          <a:p>
            <a:endParaRPr lang="ru-RU" dirty="0"/>
          </a:p>
        </p:txBody>
      </p:sp>
      <p:sp>
        <p:nvSpPr>
          <p:cNvPr id="6" name="Прямоугольник 5"/>
          <p:cNvSpPr/>
          <p:nvPr/>
        </p:nvSpPr>
        <p:spPr>
          <a:xfrm>
            <a:off x="4572000" y="2477691"/>
            <a:ext cx="4572000" cy="3693319"/>
          </a:xfrm>
          <a:prstGeom prst="rect">
            <a:avLst/>
          </a:prstGeom>
        </p:spPr>
        <p:txBody>
          <a:bodyPr>
            <a:spAutoFit/>
          </a:bodyPr>
          <a:lstStyle/>
          <a:p>
            <a:pPr marL="457200" lvl="0" indent="-457200" eaLnBrk="1" hangingPunct="1">
              <a:spcBef>
                <a:spcPct val="50000"/>
              </a:spcBef>
              <a:buFontTx/>
              <a:buAutoNum type="arabicPeriod" startAt="10"/>
            </a:pPr>
            <a:r>
              <a:rPr lang="ro-RO" sz="1800" dirty="0">
                <a:solidFill>
                  <a:srgbClr val="0000FF"/>
                </a:solidFill>
                <a:latin typeface="Tahoma" pitchFamily="34" charset="0"/>
                <a:cs typeface="Arial" charset="0"/>
              </a:rPr>
              <a:t>Pistoane rotative</a:t>
            </a:r>
          </a:p>
          <a:p>
            <a:pPr marL="457200" lvl="0" indent="-457200" eaLnBrk="1" hangingPunct="1">
              <a:spcBef>
                <a:spcPct val="50000"/>
              </a:spcBef>
            </a:pPr>
            <a:r>
              <a:rPr lang="ro-RO" sz="1800" dirty="0">
                <a:solidFill>
                  <a:srgbClr val="0000FF"/>
                </a:solidFill>
                <a:latin typeface="Tahoma" pitchFamily="34" charset="0"/>
                <a:cs typeface="Arial" charset="0"/>
              </a:rPr>
              <a:t>11.	</a:t>
            </a:r>
            <a:r>
              <a:rPr lang="en-US" sz="1800" dirty="0">
                <a:solidFill>
                  <a:srgbClr val="0000FF"/>
                </a:solidFill>
                <a:latin typeface="Tahoma" pitchFamily="34" charset="0"/>
                <a:cs typeface="Arial" charset="0"/>
              </a:rPr>
              <a:t>Target (</a:t>
            </a:r>
            <a:r>
              <a:rPr lang="ro-RO" sz="1800" dirty="0">
                <a:solidFill>
                  <a:srgbClr val="0000FF"/>
                </a:solidFill>
                <a:latin typeface="Tahoma" pitchFamily="34" charset="0"/>
                <a:cs typeface="Arial" charset="0"/>
              </a:rPr>
              <a:t>Țintă)</a:t>
            </a:r>
            <a:endParaRPr lang="en-US" sz="1800" dirty="0">
              <a:solidFill>
                <a:srgbClr val="0000FF"/>
              </a:solidFill>
              <a:latin typeface="Tahoma" pitchFamily="34" charset="0"/>
              <a:cs typeface="Arial" charset="0"/>
            </a:endParaRPr>
          </a:p>
          <a:p>
            <a:pPr marL="457200" lvl="0" indent="-457200" eaLnBrk="1" hangingPunct="1">
              <a:spcBef>
                <a:spcPct val="50000"/>
              </a:spcBef>
            </a:pPr>
            <a:r>
              <a:rPr lang="ro-RO" sz="1800" dirty="0">
                <a:solidFill>
                  <a:srgbClr val="0000FF"/>
                </a:solidFill>
                <a:latin typeface="Tahoma" pitchFamily="34" charset="0"/>
                <a:cs typeface="Arial" charset="0"/>
              </a:rPr>
              <a:t>12.	Dispersia termica (Termice)</a:t>
            </a:r>
            <a:endParaRPr lang="en-US" sz="1800" dirty="0">
              <a:solidFill>
                <a:srgbClr val="0000FF"/>
              </a:solidFill>
              <a:latin typeface="Tahoma" pitchFamily="34" charset="0"/>
              <a:cs typeface="Arial" charset="0"/>
            </a:endParaRPr>
          </a:p>
          <a:p>
            <a:pPr marL="457200" lvl="0" indent="-457200" eaLnBrk="1" hangingPunct="1">
              <a:spcBef>
                <a:spcPct val="50000"/>
              </a:spcBef>
              <a:buFont typeface="Wingdings" pitchFamily="2" charset="2"/>
              <a:buAutoNum type="arabicPeriod" startAt="13"/>
            </a:pPr>
            <a:r>
              <a:rPr lang="ro-RO" sz="1800" dirty="0">
                <a:solidFill>
                  <a:srgbClr val="0000FF"/>
                </a:solidFill>
                <a:latin typeface="Tahoma" pitchFamily="34" charset="0"/>
                <a:cs typeface="Arial" charset="0"/>
              </a:rPr>
              <a:t>Turbionare</a:t>
            </a:r>
            <a:endParaRPr lang="en-US" sz="1800" dirty="0">
              <a:solidFill>
                <a:srgbClr val="0000FF"/>
              </a:solidFill>
              <a:latin typeface="Tahoma" pitchFamily="34" charset="0"/>
              <a:cs typeface="Arial" charset="0"/>
            </a:endParaRPr>
          </a:p>
          <a:p>
            <a:pPr marL="457200" lvl="0" indent="-457200" eaLnBrk="1" hangingPunct="1">
              <a:spcBef>
                <a:spcPct val="50000"/>
              </a:spcBef>
              <a:buFont typeface="Wingdings" pitchFamily="2" charset="2"/>
              <a:buAutoNum type="arabicPeriod" startAt="13"/>
            </a:pPr>
            <a:r>
              <a:rPr lang="en-US" sz="1800" dirty="0">
                <a:solidFill>
                  <a:srgbClr val="0000FF"/>
                </a:solidFill>
                <a:latin typeface="Tahoma" pitchFamily="34" charset="0"/>
                <a:cs typeface="Arial" charset="0"/>
              </a:rPr>
              <a:t>Ultrasonic</a:t>
            </a:r>
            <a:r>
              <a:rPr lang="ro-RO" sz="1800" dirty="0">
                <a:solidFill>
                  <a:srgbClr val="0000FF"/>
                </a:solidFill>
                <a:latin typeface="Tahoma" pitchFamily="34" charset="0"/>
                <a:cs typeface="Arial" charset="0"/>
              </a:rPr>
              <a:t>e</a:t>
            </a:r>
            <a:endParaRPr lang="en-US" sz="1800" dirty="0">
              <a:solidFill>
                <a:srgbClr val="0000FF"/>
              </a:solidFill>
              <a:latin typeface="Tahoma" pitchFamily="34" charset="0"/>
              <a:cs typeface="Arial" charset="0"/>
            </a:endParaRPr>
          </a:p>
          <a:p>
            <a:pPr marL="457200" lvl="0" indent="-457200" eaLnBrk="1" hangingPunct="1">
              <a:spcBef>
                <a:spcPct val="50000"/>
              </a:spcBef>
              <a:buFont typeface="Wingdings" pitchFamily="2" charset="2"/>
              <a:buAutoNum type="arabicPeriod" startAt="13"/>
            </a:pPr>
            <a:r>
              <a:rPr lang="ro-RO" sz="1800" dirty="0">
                <a:solidFill>
                  <a:srgbClr val="0000FF"/>
                </a:solidFill>
                <a:latin typeface="Tahoma" pitchFamily="34" charset="0"/>
                <a:cs typeface="Arial" charset="0"/>
              </a:rPr>
              <a:t>Suprafață variabilă (Membrană)</a:t>
            </a:r>
            <a:endParaRPr lang="en-US" sz="1800" dirty="0">
              <a:solidFill>
                <a:srgbClr val="0000FF"/>
              </a:solidFill>
              <a:latin typeface="Tahoma" pitchFamily="34" charset="0"/>
              <a:cs typeface="Arial" charset="0"/>
            </a:endParaRPr>
          </a:p>
          <a:p>
            <a:pPr marL="457200" lvl="0" indent="-457200" eaLnBrk="1" hangingPunct="1">
              <a:spcBef>
                <a:spcPct val="50000"/>
              </a:spcBef>
              <a:buFont typeface="Wingdings" pitchFamily="2" charset="2"/>
              <a:buAutoNum type="arabicPeriod" startAt="13"/>
            </a:pPr>
            <a:r>
              <a:rPr lang="en-US" sz="1800" dirty="0">
                <a:solidFill>
                  <a:srgbClr val="0000FF"/>
                </a:solidFill>
                <a:latin typeface="Tahoma" pitchFamily="34" charset="0"/>
                <a:cs typeface="Arial" charset="0"/>
              </a:rPr>
              <a:t>Tub</a:t>
            </a:r>
            <a:r>
              <a:rPr lang="ro-RO" sz="1800" dirty="0">
                <a:solidFill>
                  <a:srgbClr val="0000FF"/>
                </a:solidFill>
                <a:latin typeface="Tahoma" pitchFamily="34" charset="0"/>
                <a:cs typeface="Arial" charset="0"/>
              </a:rPr>
              <a:t> </a:t>
            </a:r>
            <a:r>
              <a:rPr lang="en-US" sz="1800" dirty="0" err="1">
                <a:solidFill>
                  <a:srgbClr val="0000FF"/>
                </a:solidFill>
                <a:latin typeface="Tahoma" pitchFamily="34" charset="0"/>
                <a:cs typeface="Arial" charset="0"/>
              </a:rPr>
              <a:t>Venturi</a:t>
            </a:r>
            <a:endParaRPr lang="en-US" sz="1800" dirty="0">
              <a:solidFill>
                <a:srgbClr val="0000FF"/>
              </a:solidFill>
              <a:latin typeface="Tahoma" pitchFamily="34" charset="0"/>
              <a:cs typeface="Arial" charset="0"/>
            </a:endParaRPr>
          </a:p>
          <a:p>
            <a:pPr marL="457200" lvl="0" indent="-457200" eaLnBrk="1" hangingPunct="1">
              <a:spcBef>
                <a:spcPct val="50000"/>
              </a:spcBef>
              <a:buFont typeface="Wingdings" pitchFamily="2" charset="2"/>
              <a:buAutoNum type="arabicPeriod" startAt="13"/>
            </a:pPr>
            <a:r>
              <a:rPr lang="en-US" sz="1800" dirty="0">
                <a:solidFill>
                  <a:srgbClr val="0000FF"/>
                </a:solidFill>
                <a:latin typeface="Tahoma" pitchFamily="34" charset="0"/>
                <a:cs typeface="Arial" charset="0"/>
              </a:rPr>
              <a:t>Vortex</a:t>
            </a:r>
          </a:p>
          <a:p>
            <a:pPr marL="457200" lvl="0" indent="-457200" eaLnBrk="1" hangingPunct="1">
              <a:spcBef>
                <a:spcPct val="50000"/>
              </a:spcBef>
              <a:buFont typeface="Wingdings" pitchFamily="2" charset="2"/>
              <a:buAutoNum type="arabicPeriod" startAt="13"/>
            </a:pPr>
            <a:r>
              <a:rPr lang="ro-RO" sz="1800" dirty="0">
                <a:solidFill>
                  <a:srgbClr val="0000FF"/>
                </a:solidFill>
                <a:latin typeface="Tahoma" pitchFamily="34" charset="0"/>
                <a:cs typeface="Arial" charset="0"/>
              </a:rPr>
              <a:t>Canal deschis (Baraj)</a:t>
            </a:r>
            <a:endParaRPr lang="en-US" sz="1800" dirty="0">
              <a:solidFill>
                <a:srgbClr val="0000FF"/>
              </a:solidFill>
              <a:latin typeface="Tahoma" pitchFamily="34" charset="0"/>
              <a:cs typeface="Arial" charset="0"/>
            </a:endParaRPr>
          </a:p>
        </p:txBody>
      </p:sp>
    </p:spTree>
    <p:extLst>
      <p:ext uri="{BB962C8B-B14F-4D97-AF65-F5344CB8AC3E}">
        <p14:creationId xmlns:p14="http://schemas.microsoft.com/office/powerpoint/2010/main" val="35011204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2300" b="1" kern="1200" dirty="0">
                <a:solidFill>
                  <a:srgbClr val="0000FF"/>
                </a:solidFill>
                <a:latin typeface="Tahoma" pitchFamily="34" charset="0"/>
                <a:cs typeface="Arial" charset="0"/>
              </a:rPr>
              <a:t>Tipuri de debitmetre</a:t>
            </a:r>
            <a:r>
              <a:rPr lang="en-US" sz="2300" b="1" kern="1200" dirty="0">
                <a:solidFill>
                  <a:srgbClr val="0000FF"/>
                </a:solidFill>
                <a:latin typeface="Tahoma" pitchFamily="34" charset="0"/>
                <a:cs typeface="Arial" charset="0"/>
              </a:rPr>
              <a:t/>
            </a:r>
            <a:br>
              <a:rPr lang="en-US" sz="2300" b="1" kern="1200" dirty="0">
                <a:solidFill>
                  <a:srgbClr val="0000FF"/>
                </a:solidFill>
                <a:latin typeface="Tahoma" pitchFamily="34" charset="0"/>
                <a:cs typeface="Arial" charset="0"/>
              </a:rPr>
            </a:br>
            <a:r>
              <a:rPr lang="en-US" sz="1600" b="1" kern="1200" dirty="0">
                <a:solidFill>
                  <a:srgbClr val="0000FF"/>
                </a:solidFill>
                <a:latin typeface="Tahoma" pitchFamily="34" charset="0"/>
                <a:cs typeface="Arial" charset="0"/>
              </a:rPr>
              <a:t>Orifice, Nozzle &amp; </a:t>
            </a:r>
            <a:r>
              <a:rPr lang="en-US" sz="1600" b="1" kern="1200" dirty="0" err="1">
                <a:solidFill>
                  <a:srgbClr val="0000FF"/>
                </a:solidFill>
                <a:latin typeface="Tahoma" pitchFamily="34" charset="0"/>
                <a:cs typeface="Arial" charset="0"/>
              </a:rPr>
              <a:t>Venturi</a:t>
            </a:r>
            <a:r>
              <a:rPr lang="en-US" sz="1600" b="1" kern="1200" dirty="0">
                <a:solidFill>
                  <a:srgbClr val="0000FF"/>
                </a:solidFill>
                <a:latin typeface="Tahoma" pitchFamily="34" charset="0"/>
                <a:cs typeface="Arial" charset="0"/>
              </a:rPr>
              <a:t>  “</a:t>
            </a:r>
            <a:r>
              <a:rPr lang="ro-RO" sz="1600" b="1" kern="1200" dirty="0">
                <a:solidFill>
                  <a:srgbClr val="0000FF"/>
                </a:solidFill>
                <a:latin typeface="Tahoma" pitchFamily="34" charset="0"/>
                <a:cs typeface="Arial" charset="0"/>
              </a:rPr>
              <a:t>Diferența de presiune</a:t>
            </a:r>
            <a:r>
              <a:rPr lang="en-US" sz="1600" b="1" kern="1200" dirty="0">
                <a:solidFill>
                  <a:srgbClr val="0000FF"/>
                </a:solidFill>
                <a:latin typeface="Tahoma" pitchFamily="34" charset="0"/>
                <a:cs typeface="Arial" charset="0"/>
              </a:rPr>
              <a:t>”</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516" y="2603387"/>
            <a:ext cx="2164268" cy="25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2286000"/>
            <a:ext cx="35417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descr="E:\My Documents\Fuji Technologies\Marketing\Orifice Plate1.GIF"/>
          <p:cNvPicPr>
            <a:picLocks noChangeAspect="1" noChangeArrowheads="1"/>
          </p:cNvPicPr>
          <p:nvPr/>
        </p:nvPicPr>
        <p:blipFill>
          <a:blip r:embed="rId4"/>
          <a:srcRect/>
          <a:stretch>
            <a:fillRect/>
          </a:stretch>
        </p:blipFill>
        <p:spPr bwMode="auto">
          <a:xfrm>
            <a:off x="6172200" y="2590800"/>
            <a:ext cx="2667000" cy="1752600"/>
          </a:xfrm>
          <a:prstGeom prst="rect">
            <a:avLst/>
          </a:prstGeom>
          <a:noFill/>
        </p:spPr>
      </p:pic>
      <p:pic>
        <p:nvPicPr>
          <p:cNvPr id="9" name="Picture 17" descr="E:\My Documents\Fuji Technologies\Marketing\VenturiTube1.GIF"/>
          <p:cNvPicPr>
            <a:picLocks noChangeAspect="1" noChangeArrowheads="1"/>
          </p:cNvPicPr>
          <p:nvPr/>
        </p:nvPicPr>
        <p:blipFill>
          <a:blip r:embed="rId5"/>
          <a:srcRect/>
          <a:stretch>
            <a:fillRect/>
          </a:stretch>
        </p:blipFill>
        <p:spPr bwMode="auto">
          <a:xfrm>
            <a:off x="4572000" y="4343400"/>
            <a:ext cx="4267200" cy="1603375"/>
          </a:xfrm>
          <a:prstGeom prst="rect">
            <a:avLst/>
          </a:prstGeom>
          <a:noFill/>
        </p:spPr>
      </p:pic>
    </p:spTree>
    <p:extLst>
      <p:ext uri="{BB962C8B-B14F-4D97-AF65-F5344CB8AC3E}">
        <p14:creationId xmlns:p14="http://schemas.microsoft.com/office/powerpoint/2010/main" val="12412521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2500" b="1" kern="1200" dirty="0">
                <a:solidFill>
                  <a:srgbClr val="0000FF"/>
                </a:solidFill>
                <a:latin typeface="Tahoma" pitchFamily="34" charset="0"/>
                <a:cs typeface="Arial" charset="0"/>
              </a:rPr>
              <a:t>Tipuri de debitmetre</a:t>
            </a:r>
            <a:r>
              <a:rPr lang="en-US" sz="2500" b="1" kern="1200" dirty="0">
                <a:solidFill>
                  <a:srgbClr val="0000FF"/>
                </a:solidFill>
                <a:latin typeface="Tahoma" pitchFamily="34" charset="0"/>
                <a:cs typeface="Arial" charset="0"/>
              </a:rPr>
              <a:t/>
            </a:r>
            <a:br>
              <a:rPr lang="en-US" sz="2500" b="1" kern="1200" dirty="0">
                <a:solidFill>
                  <a:srgbClr val="0000FF"/>
                </a:solidFill>
                <a:latin typeface="Tahoma" pitchFamily="34" charset="0"/>
                <a:cs typeface="Arial" charset="0"/>
              </a:rPr>
            </a:br>
            <a:r>
              <a:rPr lang="ro-RO" sz="1600" b="1" kern="1200" dirty="0">
                <a:solidFill>
                  <a:srgbClr val="0000FF"/>
                </a:solidFill>
                <a:latin typeface="Tahoma" pitchFamily="34" charset="0"/>
              </a:rPr>
              <a:t>Transfer de căldură (termice)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endParaRPr lang="ru-RU" dirty="0"/>
          </a:p>
        </p:txBody>
      </p:sp>
      <p:grpSp>
        <p:nvGrpSpPr>
          <p:cNvPr id="6" name="Group 17"/>
          <p:cNvGrpSpPr>
            <a:grpSpLocks/>
          </p:cNvGrpSpPr>
          <p:nvPr/>
        </p:nvGrpSpPr>
        <p:grpSpPr bwMode="auto">
          <a:xfrm>
            <a:off x="609600" y="2173214"/>
            <a:ext cx="7924800" cy="4133850"/>
            <a:chOff x="384" y="1200"/>
            <a:chExt cx="4992" cy="2832"/>
          </a:xfrm>
        </p:grpSpPr>
        <p:sp>
          <p:nvSpPr>
            <p:cNvPr id="7" name="Text Box 6"/>
            <p:cNvSpPr txBox="1">
              <a:spLocks noChangeArrowheads="1"/>
            </p:cNvSpPr>
            <p:nvPr/>
          </p:nvSpPr>
          <p:spPr bwMode="auto">
            <a:xfrm>
              <a:off x="384" y="1200"/>
              <a:ext cx="4992" cy="1539"/>
            </a:xfrm>
            <a:prstGeom prst="rect">
              <a:avLst/>
            </a:prstGeom>
            <a:noFill/>
            <a:ln w="9525">
              <a:noFill/>
              <a:miter lim="800000"/>
              <a:headEnd/>
              <a:tailEnd/>
            </a:ln>
            <a:effectLst/>
          </p:spPr>
          <p:txBody>
            <a:bodyPr wrap="square">
              <a:spAutoFit/>
            </a:bodyPr>
            <a:lstStyle/>
            <a:p>
              <a:pPr algn="ctr" eaLnBrk="1" hangingPunct="1">
                <a:spcBef>
                  <a:spcPct val="50000"/>
                </a:spcBef>
                <a:buFont typeface="Wingdings" pitchFamily="2" charset="2"/>
                <a:buNone/>
              </a:pPr>
              <a:r>
                <a:rPr lang="en-US" sz="1400" dirty="0">
                  <a:solidFill>
                    <a:srgbClr val="FF0000"/>
                  </a:solidFill>
                  <a:latin typeface="Tahoma" pitchFamily="34" charset="0"/>
                  <a:cs typeface="Times New Roman" charset="0"/>
                </a:rPr>
                <a:t>Q = </a:t>
              </a:r>
              <a:r>
                <a:rPr lang="en-US" sz="1400" dirty="0" err="1">
                  <a:solidFill>
                    <a:srgbClr val="FF0000"/>
                  </a:solidFill>
                  <a:latin typeface="Tahoma" pitchFamily="34" charset="0"/>
                  <a:cs typeface="Times New Roman" charset="0"/>
                </a:rPr>
                <a:t>WCp</a:t>
              </a:r>
              <a:r>
                <a:rPr lang="en-US" sz="1400" dirty="0">
                  <a:solidFill>
                    <a:srgbClr val="FF0000"/>
                  </a:solidFill>
                  <a:latin typeface="Tahoma" pitchFamily="34" charset="0"/>
                  <a:cs typeface="Times New Roman" charset="0"/>
                </a:rPr>
                <a:t> (T</a:t>
              </a:r>
              <a:r>
                <a:rPr lang="en-US" sz="1400" baseline="-25000" dirty="0">
                  <a:solidFill>
                    <a:srgbClr val="FF0000"/>
                  </a:solidFill>
                  <a:latin typeface="Tahoma" pitchFamily="34" charset="0"/>
                  <a:cs typeface="Times New Roman" charset="0"/>
                </a:rPr>
                <a:t>2</a:t>
              </a:r>
              <a:r>
                <a:rPr lang="en-US" sz="1400" dirty="0">
                  <a:solidFill>
                    <a:srgbClr val="FF0000"/>
                  </a:solidFill>
                  <a:latin typeface="Tahoma" pitchFamily="34" charset="0"/>
                  <a:cs typeface="Times New Roman" charset="0"/>
                </a:rPr>
                <a:t>-T</a:t>
              </a:r>
              <a:r>
                <a:rPr lang="en-US" sz="1400" baseline="-25000" dirty="0">
                  <a:solidFill>
                    <a:srgbClr val="FF0000"/>
                  </a:solidFill>
                  <a:latin typeface="Tahoma" pitchFamily="34" charset="0"/>
                  <a:cs typeface="Times New Roman" charset="0"/>
                </a:rPr>
                <a:t>1</a:t>
              </a:r>
              <a:r>
                <a:rPr lang="en-US" sz="1400" dirty="0">
                  <a:solidFill>
                    <a:srgbClr val="FF0000"/>
                  </a:solidFill>
                  <a:latin typeface="Tahoma" pitchFamily="34" charset="0"/>
                  <a:cs typeface="Times New Roman" charset="0"/>
                </a:rPr>
                <a:t>) </a:t>
              </a:r>
              <a:r>
                <a:rPr lang="ro-RO" sz="1400" dirty="0" smtClean="0">
                  <a:solidFill>
                    <a:srgbClr val="FF0000"/>
                  </a:solidFill>
                  <a:latin typeface="Tahoma" pitchFamily="34" charset="0"/>
                  <a:cs typeface="Times New Roman" charset="0"/>
                </a:rPr>
                <a:t>în consecință</a:t>
              </a:r>
              <a:endParaRPr lang="en-US" sz="1400" dirty="0">
                <a:solidFill>
                  <a:srgbClr val="FF0000"/>
                </a:solidFill>
                <a:latin typeface="Tahoma" pitchFamily="34" charset="0"/>
                <a:cs typeface="Times New Roman" charset="0"/>
              </a:endParaRPr>
            </a:p>
            <a:p>
              <a:pPr algn="ctr" eaLnBrk="1" hangingPunct="1">
                <a:spcBef>
                  <a:spcPct val="50000"/>
                </a:spcBef>
                <a:buFont typeface="Wingdings" pitchFamily="2" charset="2"/>
                <a:buNone/>
              </a:pPr>
              <a:r>
                <a:rPr lang="en-US" sz="1400" dirty="0">
                  <a:solidFill>
                    <a:srgbClr val="FF0000"/>
                  </a:solidFill>
                  <a:latin typeface="Tahoma" pitchFamily="34" charset="0"/>
                  <a:cs typeface="Times New Roman" charset="0"/>
                </a:rPr>
                <a:t>W = Q/Cp (T</a:t>
              </a:r>
              <a:r>
                <a:rPr lang="en-US" sz="1400" baseline="-25000" dirty="0">
                  <a:solidFill>
                    <a:srgbClr val="FF0000"/>
                  </a:solidFill>
                  <a:latin typeface="Tahoma" pitchFamily="34" charset="0"/>
                  <a:cs typeface="Times New Roman" charset="0"/>
                </a:rPr>
                <a:t>2</a:t>
              </a:r>
              <a:r>
                <a:rPr lang="en-US" sz="1400" dirty="0">
                  <a:solidFill>
                    <a:srgbClr val="FF0000"/>
                  </a:solidFill>
                  <a:latin typeface="Tahoma" pitchFamily="34" charset="0"/>
                  <a:cs typeface="Times New Roman" charset="0"/>
                </a:rPr>
                <a:t>-T</a:t>
              </a:r>
              <a:r>
                <a:rPr lang="en-US" sz="1400" baseline="-25000" dirty="0">
                  <a:solidFill>
                    <a:srgbClr val="FF0000"/>
                  </a:solidFill>
                  <a:latin typeface="Tahoma" pitchFamily="34" charset="0"/>
                  <a:cs typeface="Times New Roman" charset="0"/>
                </a:rPr>
                <a:t>1</a:t>
              </a:r>
              <a:r>
                <a:rPr lang="en-US" sz="1400" dirty="0">
                  <a:solidFill>
                    <a:srgbClr val="FF0000"/>
                  </a:solidFill>
                  <a:latin typeface="Tahoma" pitchFamily="34" charset="0"/>
                  <a:cs typeface="Times New Roman" charset="0"/>
                </a:rPr>
                <a:t>) </a:t>
              </a:r>
            </a:p>
            <a:p>
              <a:pPr eaLnBrk="1" hangingPunct="1">
                <a:spcBef>
                  <a:spcPct val="50000"/>
                </a:spcBef>
                <a:buFont typeface="Wingdings" pitchFamily="2" charset="2"/>
                <a:buNone/>
              </a:pPr>
              <a:r>
                <a:rPr lang="en-US" sz="1400" dirty="0">
                  <a:solidFill>
                    <a:srgbClr val="0000FF"/>
                  </a:solidFill>
                  <a:latin typeface="Tahoma" pitchFamily="34" charset="0"/>
                  <a:cs typeface="Times New Roman" charset="0"/>
                </a:rPr>
                <a:t>Q = </a:t>
              </a:r>
              <a:r>
                <a:rPr lang="ro-RO" sz="1400" dirty="0" smtClean="0">
                  <a:solidFill>
                    <a:srgbClr val="0000FF"/>
                  </a:solidFill>
                  <a:latin typeface="Tahoma" pitchFamily="34" charset="0"/>
                  <a:cs typeface="Times New Roman" charset="0"/>
                </a:rPr>
                <a:t>transfer de căldură</a:t>
              </a:r>
              <a:endParaRPr lang="en-US" sz="1400" dirty="0">
                <a:solidFill>
                  <a:srgbClr val="0000FF"/>
                </a:solidFill>
                <a:latin typeface="Tahoma" pitchFamily="34" charset="0"/>
                <a:cs typeface="Times New Roman" charset="0"/>
              </a:endParaRPr>
            </a:p>
            <a:p>
              <a:pPr eaLnBrk="1" hangingPunct="1">
                <a:spcBef>
                  <a:spcPct val="50000"/>
                </a:spcBef>
                <a:buFont typeface="Wingdings" pitchFamily="2" charset="2"/>
                <a:buNone/>
              </a:pPr>
              <a:r>
                <a:rPr lang="en-US" sz="1400" dirty="0">
                  <a:solidFill>
                    <a:srgbClr val="0000FF"/>
                  </a:solidFill>
                  <a:latin typeface="Tahoma" pitchFamily="34" charset="0"/>
                  <a:cs typeface="Times New Roman" charset="0"/>
                </a:rPr>
                <a:t>W = </a:t>
              </a:r>
              <a:r>
                <a:rPr lang="ro-RO" sz="1400" dirty="0" smtClean="0">
                  <a:solidFill>
                    <a:srgbClr val="0000FF"/>
                  </a:solidFill>
                  <a:latin typeface="Tahoma" pitchFamily="34" charset="0"/>
                  <a:cs typeface="Times New Roman" charset="0"/>
                </a:rPr>
                <a:t>debitul masic</a:t>
              </a:r>
              <a:endParaRPr lang="en-US" sz="1400" dirty="0">
                <a:solidFill>
                  <a:srgbClr val="0000FF"/>
                </a:solidFill>
                <a:latin typeface="Tahoma" pitchFamily="34" charset="0"/>
                <a:cs typeface="Times New Roman" charset="0"/>
              </a:endParaRPr>
            </a:p>
            <a:p>
              <a:pPr eaLnBrk="1" hangingPunct="1">
                <a:spcBef>
                  <a:spcPct val="50000"/>
                </a:spcBef>
                <a:buFont typeface="Wingdings" pitchFamily="2" charset="2"/>
                <a:buNone/>
              </a:pPr>
              <a:r>
                <a:rPr lang="en-US" sz="1400" dirty="0">
                  <a:solidFill>
                    <a:srgbClr val="0000FF"/>
                  </a:solidFill>
                  <a:latin typeface="Tahoma" pitchFamily="34" charset="0"/>
                  <a:cs typeface="Times New Roman" charset="0"/>
                </a:rPr>
                <a:t>Cp = </a:t>
              </a:r>
              <a:r>
                <a:rPr lang="ro-RO" sz="1400" dirty="0" smtClean="0">
                  <a:solidFill>
                    <a:srgbClr val="0000FF"/>
                  </a:solidFill>
                  <a:latin typeface="Tahoma" pitchFamily="34" charset="0"/>
                  <a:cs typeface="Times New Roman" charset="0"/>
                </a:rPr>
                <a:t>căldura specifică a fluidului</a:t>
              </a:r>
              <a:endParaRPr lang="en-US" sz="1400" dirty="0">
                <a:solidFill>
                  <a:srgbClr val="0000FF"/>
                </a:solidFill>
                <a:latin typeface="Tahoma" pitchFamily="34" charset="0"/>
                <a:cs typeface="Times New Roman" charset="0"/>
              </a:endParaRPr>
            </a:p>
            <a:p>
              <a:pPr eaLnBrk="1" hangingPunct="1">
                <a:spcBef>
                  <a:spcPct val="50000"/>
                </a:spcBef>
                <a:buFont typeface="Wingdings" pitchFamily="2" charset="2"/>
                <a:buNone/>
              </a:pPr>
              <a:r>
                <a:rPr lang="en-US" sz="1400" dirty="0">
                  <a:solidFill>
                    <a:srgbClr val="0000FF"/>
                  </a:solidFill>
                  <a:latin typeface="Tahoma" pitchFamily="34" charset="0"/>
                  <a:cs typeface="Times New Roman" charset="0"/>
                </a:rPr>
                <a:t>T</a:t>
              </a:r>
              <a:r>
                <a:rPr lang="en-US" sz="1400" baseline="-25000" dirty="0">
                  <a:solidFill>
                    <a:srgbClr val="0000FF"/>
                  </a:solidFill>
                  <a:latin typeface="Tahoma" pitchFamily="34" charset="0"/>
                  <a:cs typeface="Times New Roman" charset="0"/>
                </a:rPr>
                <a:t>1</a:t>
              </a:r>
              <a:r>
                <a:rPr lang="en-US" sz="1400" dirty="0">
                  <a:solidFill>
                    <a:srgbClr val="0000FF"/>
                  </a:solidFill>
                  <a:latin typeface="Tahoma" pitchFamily="34" charset="0"/>
                  <a:cs typeface="Times New Roman" charset="0"/>
                </a:rPr>
                <a:t> = </a:t>
              </a:r>
              <a:r>
                <a:rPr lang="ro-RO" sz="1400" dirty="0" smtClean="0">
                  <a:solidFill>
                    <a:srgbClr val="0000FF"/>
                  </a:solidFill>
                  <a:latin typeface="Tahoma" pitchFamily="34" charset="0"/>
                  <a:cs typeface="Times New Roman" charset="0"/>
                </a:rPr>
                <a:t>temperatura în amonte</a:t>
              </a:r>
              <a:endParaRPr lang="en-US" sz="1400" dirty="0">
                <a:solidFill>
                  <a:srgbClr val="0000FF"/>
                </a:solidFill>
                <a:latin typeface="Tahoma" pitchFamily="34" charset="0"/>
                <a:cs typeface="Times New Roman" charset="0"/>
              </a:endParaRPr>
            </a:p>
            <a:p>
              <a:pPr eaLnBrk="1" hangingPunct="1">
                <a:spcBef>
                  <a:spcPct val="50000"/>
                </a:spcBef>
                <a:buFont typeface="Wingdings" pitchFamily="2" charset="2"/>
                <a:buNone/>
              </a:pPr>
              <a:r>
                <a:rPr lang="en-US" sz="1400" dirty="0">
                  <a:solidFill>
                    <a:srgbClr val="0000FF"/>
                  </a:solidFill>
                  <a:latin typeface="Tahoma" pitchFamily="34" charset="0"/>
                  <a:cs typeface="Times New Roman" charset="0"/>
                </a:rPr>
                <a:t>T</a:t>
              </a:r>
              <a:r>
                <a:rPr lang="en-US" sz="1400" baseline="-25000" dirty="0">
                  <a:solidFill>
                    <a:srgbClr val="0000FF"/>
                  </a:solidFill>
                  <a:latin typeface="Tahoma" pitchFamily="34" charset="0"/>
                  <a:cs typeface="Times New Roman" charset="0"/>
                </a:rPr>
                <a:t>2</a:t>
              </a:r>
              <a:r>
                <a:rPr lang="en-US" sz="1400" dirty="0">
                  <a:solidFill>
                    <a:srgbClr val="0000FF"/>
                  </a:solidFill>
                  <a:latin typeface="Tahoma" pitchFamily="34" charset="0"/>
                  <a:cs typeface="Times New Roman" charset="0"/>
                </a:rPr>
                <a:t> = </a:t>
              </a:r>
              <a:r>
                <a:rPr lang="ro-RO" sz="1400" dirty="0" smtClean="0">
                  <a:solidFill>
                    <a:srgbClr val="0000FF"/>
                  </a:solidFill>
                  <a:latin typeface="Tahoma" pitchFamily="34" charset="0"/>
                  <a:cs typeface="Times New Roman" charset="0"/>
                </a:rPr>
                <a:t>temperatura în aval</a:t>
              </a:r>
              <a:endParaRPr lang="en-US" sz="1400" dirty="0">
                <a:solidFill>
                  <a:srgbClr val="0000FF"/>
                </a:solidFill>
                <a:latin typeface="Tahoma" pitchFamily="34" charset="0"/>
                <a:cs typeface="Times New Roman" charset="0"/>
              </a:endParaRPr>
            </a:p>
          </p:txBody>
        </p:sp>
        <p:pic>
          <p:nvPicPr>
            <p:cNvPr id="8" name="Picture 15" descr="E:\My Documents\Fuji Technologies\Marketing\ThermalMass2.JPG"/>
            <p:cNvPicPr>
              <a:picLocks noChangeAspect="1" noChangeArrowheads="1"/>
            </p:cNvPicPr>
            <p:nvPr/>
          </p:nvPicPr>
          <p:blipFill>
            <a:blip r:embed="rId2"/>
            <a:srcRect/>
            <a:stretch>
              <a:fillRect/>
            </a:stretch>
          </p:blipFill>
          <p:spPr bwMode="auto">
            <a:xfrm>
              <a:off x="1536" y="2865"/>
              <a:ext cx="1536" cy="1167"/>
            </a:xfrm>
            <a:prstGeom prst="rect">
              <a:avLst/>
            </a:prstGeom>
            <a:noFill/>
          </p:spPr>
        </p:pic>
        <p:pic>
          <p:nvPicPr>
            <p:cNvPr id="9" name="Picture 16" descr="E:\My Documents\Fuji Technologies\Marketing\ThermalMass3.JPG"/>
            <p:cNvPicPr>
              <a:picLocks noChangeAspect="1" noChangeArrowheads="1"/>
            </p:cNvPicPr>
            <p:nvPr/>
          </p:nvPicPr>
          <p:blipFill>
            <a:blip r:embed="rId3"/>
            <a:srcRect/>
            <a:stretch>
              <a:fillRect/>
            </a:stretch>
          </p:blipFill>
          <p:spPr bwMode="auto">
            <a:xfrm>
              <a:off x="3840" y="1920"/>
              <a:ext cx="1536" cy="1358"/>
            </a:xfrm>
            <a:prstGeom prst="rect">
              <a:avLst/>
            </a:prstGeom>
            <a:noFill/>
          </p:spPr>
        </p:pic>
      </p:grpSp>
    </p:spTree>
    <p:extLst>
      <p:ext uri="{BB962C8B-B14F-4D97-AF65-F5344CB8AC3E}">
        <p14:creationId xmlns:p14="http://schemas.microsoft.com/office/powerpoint/2010/main" val="641759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kern="1200" dirty="0">
                <a:solidFill>
                  <a:srgbClr val="0000FF"/>
                </a:solidFill>
                <a:latin typeface="Tahoma" pitchFamily="34" charset="0"/>
                <a:cs typeface="Arial" charset="0"/>
              </a:rPr>
              <a:t>Tipuri de debitmetre </a:t>
            </a:r>
            <a:r>
              <a:rPr lang="en-US" sz="2600" b="1" kern="1200" dirty="0">
                <a:solidFill>
                  <a:srgbClr val="0000FF"/>
                </a:solidFill>
                <a:latin typeface="Tahoma" pitchFamily="34" charset="0"/>
              </a:rPr>
              <a:t/>
            </a:r>
            <a:br>
              <a:rPr lang="en-US" sz="2600" b="1" kern="1200" dirty="0">
                <a:solidFill>
                  <a:srgbClr val="0000FF"/>
                </a:solidFill>
                <a:latin typeface="Tahoma" pitchFamily="34" charset="0"/>
              </a:rPr>
            </a:br>
            <a:r>
              <a:rPr lang="ro-RO" sz="1800" b="1" kern="1200" dirty="0">
                <a:solidFill>
                  <a:srgbClr val="0000FF"/>
                </a:solidFill>
                <a:latin typeface="Tahoma" pitchFamily="34" charset="0"/>
              </a:rPr>
              <a:t> Transfer de căldură (termice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6" name="Picture 7" descr="E:\My Documents\Fuji Technologies\Marketing\ThermalMass1.gif"/>
          <p:cNvPicPr>
            <a:picLocks noGrp="1" noChangeAspect="1" noChangeArrowheads="1"/>
          </p:cNvPicPr>
          <p:nvPr>
            <p:ph idx="1"/>
          </p:nvPr>
        </p:nvPicPr>
        <p:blipFill>
          <a:blip r:embed="rId2"/>
          <a:srcRect/>
          <a:stretch>
            <a:fillRect/>
          </a:stretch>
        </p:blipFill>
        <p:spPr bwMode="auto">
          <a:xfrm>
            <a:off x="1533525" y="2665412"/>
            <a:ext cx="6076950" cy="3381375"/>
          </a:xfrm>
          <a:prstGeom prst="rect">
            <a:avLst/>
          </a:prstGeom>
          <a:noFill/>
        </p:spPr>
      </p:pic>
    </p:spTree>
    <p:extLst>
      <p:ext uri="{BB962C8B-B14F-4D97-AF65-F5344CB8AC3E}">
        <p14:creationId xmlns:p14="http://schemas.microsoft.com/office/powerpoint/2010/main" val="4290057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500" b="1" kern="1200" dirty="0">
                <a:solidFill>
                  <a:srgbClr val="0000FF"/>
                </a:solidFill>
                <a:latin typeface="Tahoma" pitchFamily="34" charset="0"/>
                <a:cs typeface="Arial" charset="0"/>
              </a:rPr>
              <a:t>Tipuri de debitmetre </a:t>
            </a:r>
            <a:r>
              <a:rPr lang="en-US" sz="2300" b="1" kern="1200" dirty="0">
                <a:solidFill>
                  <a:srgbClr val="0000FF"/>
                </a:solidFill>
                <a:latin typeface="Tahoma" pitchFamily="34" charset="0"/>
              </a:rPr>
              <a:t/>
            </a:r>
            <a:br>
              <a:rPr lang="en-US" sz="2300" b="1" kern="1200" dirty="0">
                <a:solidFill>
                  <a:srgbClr val="0000FF"/>
                </a:solidFill>
                <a:latin typeface="Tahoma" pitchFamily="34" charset="0"/>
              </a:rPr>
            </a:br>
            <a:r>
              <a:rPr lang="ro-RO" sz="1600" b="1" kern="1200" dirty="0">
                <a:solidFill>
                  <a:srgbClr val="0000FF"/>
                </a:solidFill>
                <a:latin typeface="Tahoma" pitchFamily="34" charset="0"/>
              </a:rPr>
              <a:t>Cu Turbină</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a:spcBef>
                <a:spcPct val="50000"/>
              </a:spcBef>
              <a:buFont typeface="Wingdings" pitchFamily="2" charset="2"/>
              <a:buNone/>
            </a:pPr>
            <a:r>
              <a:rPr lang="ro-RO" b="1" dirty="0">
                <a:solidFill>
                  <a:srgbClr val="0000FF"/>
                </a:solidFill>
                <a:latin typeface="Tahoma" pitchFamily="34" charset="0"/>
                <a:cs typeface="Times New Roman" charset="0"/>
              </a:rPr>
              <a:t>Principiul de lucru</a:t>
            </a:r>
            <a:endParaRPr lang="en-US" b="1" dirty="0">
              <a:solidFill>
                <a:srgbClr val="0000FF"/>
              </a:solidFill>
              <a:latin typeface="Tahoma" pitchFamily="34" charset="0"/>
              <a:cs typeface="Times New Roman" charset="0"/>
            </a:endParaRPr>
          </a:p>
          <a:p>
            <a:pPr>
              <a:spcBef>
                <a:spcPct val="50000"/>
              </a:spcBef>
              <a:buFont typeface="Wingdings" pitchFamily="2" charset="2"/>
              <a:buNone/>
            </a:pPr>
            <a:r>
              <a:rPr lang="ro-RO" dirty="0">
                <a:solidFill>
                  <a:srgbClr val="0000FF"/>
                </a:solidFill>
                <a:latin typeface="Tahoma" pitchFamily="34" charset="0"/>
                <a:cs typeface="Times New Roman" charset="0"/>
              </a:rPr>
              <a:t>Definiția-vitezometre, debitmetre cu elice. Viteza rotației elicei este proporțională cu debitul volumetric. Fiecare puls reprezintă discret volumul de fluid. Numărul de pulsuri per unitate de volum este numit </a:t>
            </a:r>
            <a:r>
              <a:rPr lang="en-US" dirty="0">
                <a:solidFill>
                  <a:srgbClr val="0000FF"/>
                </a:solidFill>
                <a:latin typeface="Tahoma" pitchFamily="34" charset="0"/>
                <a:cs typeface="Times New Roman" charset="0"/>
              </a:rPr>
              <a:t>K-factor. </a:t>
            </a:r>
          </a:p>
          <a:p>
            <a:pPr>
              <a:spcBef>
                <a:spcPct val="50000"/>
              </a:spcBef>
              <a:buFont typeface="Wingdings" pitchFamily="2" charset="2"/>
              <a:buNone/>
            </a:pPr>
            <a:r>
              <a:rPr lang="ro-RO" b="1" dirty="0">
                <a:solidFill>
                  <a:srgbClr val="0000FF"/>
                </a:solidFill>
                <a:latin typeface="Tahoma" pitchFamily="34" charset="0"/>
                <a:cs typeface="Times New Roman" charset="0"/>
              </a:rPr>
              <a:t>Inductanța</a:t>
            </a:r>
            <a:endParaRPr lang="en-US" b="1" dirty="0">
              <a:solidFill>
                <a:srgbClr val="0000FF"/>
              </a:solidFill>
              <a:latin typeface="Tahoma" pitchFamily="34" charset="0"/>
              <a:cs typeface="Times New Roman" charset="0"/>
            </a:endParaRPr>
          </a:p>
          <a:p>
            <a:pPr>
              <a:spcBef>
                <a:spcPct val="50000"/>
              </a:spcBef>
              <a:buFont typeface="Wingdings" pitchFamily="2" charset="2"/>
              <a:buNone/>
            </a:pPr>
            <a:r>
              <a:rPr lang="ro-RO" dirty="0">
                <a:solidFill>
                  <a:srgbClr val="0000FF"/>
                </a:solidFill>
                <a:latin typeface="Tahoma" pitchFamily="34" charset="0"/>
                <a:cs typeface="Times New Roman" charset="0"/>
              </a:rPr>
              <a:t>Un magnet este încorporat în elice, s-au paletele elicei sunt confecționate din material permanent magnetizat</a:t>
            </a:r>
            <a:r>
              <a:rPr lang="en-US" dirty="0">
                <a:solidFill>
                  <a:srgbClr val="0000FF"/>
                </a:solidFill>
                <a:latin typeface="Tahoma" pitchFamily="34" charset="0"/>
                <a:cs typeface="Times New Roman" charset="0"/>
              </a:rPr>
              <a:t>. </a:t>
            </a:r>
            <a:r>
              <a:rPr lang="ro-RO" dirty="0">
                <a:solidFill>
                  <a:srgbClr val="0000FF"/>
                </a:solidFill>
                <a:latin typeface="Tahoma" pitchFamily="34" charset="0"/>
                <a:cs typeface="Times New Roman" charset="0"/>
              </a:rPr>
              <a:t>Fiecare elice generează un impuls de tensiune, în unele modele doar o singură elice este magnetizată și pulsul reprezintă o rotație completă a elicei.</a:t>
            </a:r>
            <a:r>
              <a:rPr lang="en-US" dirty="0">
                <a:solidFill>
                  <a:srgbClr val="0000FF"/>
                </a:solidFill>
                <a:latin typeface="Tahoma" pitchFamily="34" charset="0"/>
                <a:cs typeface="Times New Roman" charset="0"/>
              </a:rPr>
              <a:t> </a:t>
            </a:r>
          </a:p>
          <a:p>
            <a:endParaRPr lang="ru-RU" dirty="0"/>
          </a:p>
        </p:txBody>
      </p:sp>
      <p:pic>
        <p:nvPicPr>
          <p:cNvPr id="6" name="Picture 8" descr="E:\My Documents\Fuji Technologies\Marketing\ani_turb.gif"/>
          <p:cNvPicPr>
            <a:picLocks noChangeAspect="1" noChangeArrowheads="1" noCrop="1"/>
          </p:cNvPicPr>
          <p:nvPr/>
        </p:nvPicPr>
        <p:blipFill>
          <a:blip r:embed="rId2"/>
          <a:srcRect/>
          <a:stretch>
            <a:fillRect/>
          </a:stretch>
        </p:blipFill>
        <p:spPr bwMode="auto">
          <a:xfrm>
            <a:off x="6924106" y="1374666"/>
            <a:ext cx="1857944" cy="1535384"/>
          </a:xfrm>
          <a:prstGeom prst="rect">
            <a:avLst/>
          </a:prstGeom>
          <a:noFill/>
        </p:spPr>
      </p:pic>
    </p:spTree>
    <p:extLst>
      <p:ext uri="{BB962C8B-B14F-4D97-AF65-F5344CB8AC3E}">
        <p14:creationId xmlns:p14="http://schemas.microsoft.com/office/powerpoint/2010/main" val="14415108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solidFill>
                  <a:srgbClr val="0000FF"/>
                </a:solidFill>
                <a:latin typeface="Tahoma" pitchFamily="34" charset="0"/>
              </a:rPr>
              <a:t>Type of Flowmeters</a:t>
            </a:r>
            <a:br>
              <a:rPr lang="en-US" b="1" dirty="0">
                <a:solidFill>
                  <a:srgbClr val="0000FF"/>
                </a:solidFill>
                <a:latin typeface="Tahoma" pitchFamily="34" charset="0"/>
              </a:rPr>
            </a:br>
            <a:r>
              <a:rPr lang="en-US" sz="1600" b="1" dirty="0">
                <a:solidFill>
                  <a:srgbClr val="0000FF"/>
                </a:solidFill>
                <a:latin typeface="Tahoma" pitchFamily="34" charset="0"/>
              </a:rPr>
              <a:t>Turbine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6" name="Picture 7" descr="E:\My Documents\Fuji Technologies\Marketing\Turbine1.gif"/>
          <p:cNvPicPr>
            <a:picLocks noGrp="1" noChangeAspect="1" noChangeArrowheads="1"/>
          </p:cNvPicPr>
          <p:nvPr>
            <p:ph idx="1"/>
          </p:nvPr>
        </p:nvPicPr>
        <p:blipFill>
          <a:blip r:embed="rId2"/>
          <a:srcRect/>
          <a:stretch>
            <a:fillRect/>
          </a:stretch>
        </p:blipFill>
        <p:spPr bwMode="auto">
          <a:xfrm>
            <a:off x="1547813" y="2522537"/>
            <a:ext cx="6048375" cy="3667125"/>
          </a:xfrm>
          <a:prstGeom prst="rect">
            <a:avLst/>
          </a:prstGeom>
          <a:noFill/>
        </p:spPr>
      </p:pic>
    </p:spTree>
    <p:extLst>
      <p:ext uri="{BB962C8B-B14F-4D97-AF65-F5344CB8AC3E}">
        <p14:creationId xmlns:p14="http://schemas.microsoft.com/office/powerpoint/2010/main" val="274795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en-US" sz="1800" b="1" dirty="0" err="1">
                <a:solidFill>
                  <a:srgbClr val="0000FF"/>
                </a:solidFill>
                <a:latin typeface="Tahoma" pitchFamily="34" charset="0"/>
              </a:rPr>
              <a:t>Turbi</a:t>
            </a:r>
            <a:r>
              <a:rPr lang="ro-RO" sz="1800" b="1" dirty="0">
                <a:solidFill>
                  <a:srgbClr val="0000FF"/>
                </a:solidFill>
                <a:latin typeface="Tahoma" pitchFamily="34" charset="0"/>
              </a:rPr>
              <a:t>ne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5783" y="2447925"/>
            <a:ext cx="5272434"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0775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en-US" sz="1800" b="1" dirty="0" err="1">
                <a:solidFill>
                  <a:srgbClr val="0000FF"/>
                </a:solidFill>
                <a:latin typeface="Tahoma" pitchFamily="34" charset="0"/>
              </a:rPr>
              <a:t>Turbi</a:t>
            </a:r>
            <a:r>
              <a:rPr lang="ro-RO" sz="1800" b="1" dirty="0">
                <a:solidFill>
                  <a:srgbClr val="0000FF"/>
                </a:solidFill>
                <a:latin typeface="Tahoma" pitchFamily="34" charset="0"/>
              </a:rPr>
              <a:t>ne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8910" y="2758809"/>
            <a:ext cx="6706181" cy="319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9128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Înroducere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r>
              <a:rPr lang="en-US" sz="2400" dirty="0" err="1">
                <a:solidFill>
                  <a:srgbClr val="0000FF"/>
                </a:solidFill>
                <a:latin typeface="Tahoma" pitchFamily="34" charset="0"/>
                <a:cs typeface="Arial" charset="0"/>
              </a:rPr>
              <a:t>Importan</a:t>
            </a:r>
            <a:r>
              <a:rPr lang="ro-RO" sz="2400" dirty="0">
                <a:solidFill>
                  <a:srgbClr val="0000FF"/>
                </a:solidFill>
                <a:latin typeface="Tahoma" pitchFamily="34" charset="0"/>
                <a:cs typeface="Arial" charset="0"/>
              </a:rPr>
              <a:t>ța debitmetrelor pentru economia RM este f. mare. Ele sunt folosite pentru evidența masei sau volumului fluidelor(gaze, apa, petrol, etc.). </a:t>
            </a:r>
            <a:r>
              <a:rPr lang="vi-VN" sz="2400" dirty="0">
                <a:solidFill>
                  <a:srgbClr val="0000FF"/>
                </a:solidFill>
                <a:latin typeface="Tahoma" pitchFamily="34" charset="0"/>
                <a:cs typeface="Arial" charset="0"/>
              </a:rPr>
              <a:t>Din 1989 au existat cel puțin 23 tipu</a:t>
            </a:r>
            <a:r>
              <a:rPr lang="ro-RO" sz="2400" dirty="0">
                <a:solidFill>
                  <a:srgbClr val="0000FF"/>
                </a:solidFill>
                <a:latin typeface="Tahoma" pitchFamily="34" charset="0"/>
                <a:cs typeface="Arial" charset="0"/>
              </a:rPr>
              <a:t>ri</a:t>
            </a:r>
            <a:r>
              <a:rPr lang="vi-VN" sz="2400" dirty="0">
                <a:solidFill>
                  <a:srgbClr val="0000FF"/>
                </a:solidFill>
                <a:latin typeface="Tahoma" pitchFamily="34" charset="0"/>
                <a:cs typeface="Arial" charset="0"/>
              </a:rPr>
              <a:t> de tehnologii disponibile pentru măsurarea debitului din conduct</a:t>
            </a:r>
            <a:r>
              <a:rPr lang="ro-RO" sz="2400" dirty="0">
                <a:solidFill>
                  <a:srgbClr val="0000FF"/>
                </a:solidFill>
                <a:latin typeface="Tahoma" pitchFamily="34" charset="0"/>
                <a:cs typeface="Arial" charset="0"/>
              </a:rPr>
              <a:t>e</a:t>
            </a:r>
            <a:r>
              <a:rPr lang="vi-VN" sz="2400" dirty="0">
                <a:solidFill>
                  <a:srgbClr val="0000FF"/>
                </a:solidFill>
                <a:latin typeface="Tahoma" pitchFamily="34" charset="0"/>
                <a:cs typeface="Arial" charset="0"/>
              </a:rPr>
              <a:t> închis</a:t>
            </a:r>
            <a:r>
              <a:rPr lang="ro-RO" sz="2400" dirty="0">
                <a:solidFill>
                  <a:srgbClr val="0000FF"/>
                </a:solidFill>
                <a:latin typeface="Tahoma" pitchFamily="34" charset="0"/>
                <a:cs typeface="Arial" charset="0"/>
              </a:rPr>
              <a:t>e</a:t>
            </a:r>
            <a:r>
              <a:rPr lang="vi-VN" sz="2400" dirty="0">
                <a:solidFill>
                  <a:srgbClr val="0000FF"/>
                </a:solidFill>
                <a:latin typeface="Tahoma" pitchFamily="34" charset="0"/>
                <a:cs typeface="Arial" charset="0"/>
              </a:rPr>
              <a:t>. </a:t>
            </a:r>
            <a:r>
              <a:rPr lang="ro-RO" sz="2400" dirty="0">
                <a:solidFill>
                  <a:srgbClr val="0000FF"/>
                </a:solidFill>
                <a:latin typeface="Tahoma" pitchFamily="34" charset="0"/>
                <a:cs typeface="Arial" charset="0"/>
              </a:rPr>
              <a:t>Î</a:t>
            </a:r>
            <a:r>
              <a:rPr lang="vi-VN" sz="2400" dirty="0">
                <a:solidFill>
                  <a:srgbClr val="0000FF"/>
                </a:solidFill>
                <a:latin typeface="Tahoma" pitchFamily="34" charset="0"/>
                <a:cs typeface="Arial" charset="0"/>
              </a:rPr>
              <a:t>n timp ce doar o </a:t>
            </a:r>
            <a:r>
              <a:rPr lang="ro-RO" sz="2400" dirty="0">
                <a:solidFill>
                  <a:srgbClr val="0000FF"/>
                </a:solidFill>
                <a:latin typeface="Tahoma" pitchFamily="34" charset="0"/>
                <a:cs typeface="Arial" charset="0"/>
              </a:rPr>
              <a:t>parte</a:t>
            </a:r>
            <a:r>
              <a:rPr lang="vi-VN" sz="2400" dirty="0">
                <a:solidFill>
                  <a:srgbClr val="0000FF"/>
                </a:solidFill>
                <a:latin typeface="Tahoma" pitchFamily="34" charset="0"/>
                <a:cs typeface="Arial" charset="0"/>
              </a:rPr>
              <a:t> din aceste tehnologii contribuie la majoritatea instalațiilor. </a:t>
            </a:r>
            <a:r>
              <a:rPr lang="ro-RO" sz="2400" dirty="0">
                <a:solidFill>
                  <a:srgbClr val="0000FF"/>
                </a:solidFill>
                <a:latin typeface="Tahoma" pitchFamily="34" charset="0"/>
                <a:cs typeface="Arial" charset="0"/>
              </a:rPr>
              <a:t>C</a:t>
            </a:r>
            <a:r>
              <a:rPr lang="vi-VN" sz="2400" dirty="0">
                <a:solidFill>
                  <a:srgbClr val="0000FF"/>
                </a:solidFill>
                <a:latin typeface="Tahoma" pitchFamily="34" charset="0"/>
                <a:cs typeface="Arial" charset="0"/>
              </a:rPr>
              <a:t>unoașter</a:t>
            </a:r>
            <a:r>
              <a:rPr lang="ro-RO" sz="2400" dirty="0">
                <a:solidFill>
                  <a:srgbClr val="0000FF"/>
                </a:solidFill>
                <a:latin typeface="Tahoma" pitchFamily="34" charset="0"/>
                <a:cs typeface="Arial" charset="0"/>
              </a:rPr>
              <a:t>ea tipurilor și principiilor de funcționare</a:t>
            </a:r>
            <a:r>
              <a:rPr lang="vi-VN" sz="2400" dirty="0">
                <a:solidFill>
                  <a:srgbClr val="0000FF"/>
                </a:solidFill>
                <a:latin typeface="Tahoma" pitchFamily="34" charset="0"/>
                <a:cs typeface="Arial" charset="0"/>
              </a:rPr>
              <a:t> este esențială pentru a găsi cele mai eficiente soluţie la orice cerere de măsurare a debitului. </a:t>
            </a:r>
            <a:endParaRPr lang="en-US" sz="2400" dirty="0">
              <a:solidFill>
                <a:srgbClr val="0000FF"/>
              </a:solidFill>
              <a:latin typeface="Tahoma" pitchFamily="34" charset="0"/>
              <a:cs typeface="Arial" charset="0"/>
            </a:endParaRPr>
          </a:p>
          <a:p>
            <a:endParaRPr lang="ru-RU" sz="2400" dirty="0"/>
          </a:p>
        </p:txBody>
      </p:sp>
    </p:spTree>
    <p:extLst>
      <p:ext uri="{BB962C8B-B14F-4D97-AF65-F5344CB8AC3E}">
        <p14:creationId xmlns:p14="http://schemas.microsoft.com/office/powerpoint/2010/main" val="4284676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en-US" sz="1800" b="1" dirty="0">
                <a:solidFill>
                  <a:srgbClr val="0000FF"/>
                </a:solidFill>
                <a:latin typeface="Tahoma" pitchFamily="34" charset="0"/>
              </a:rPr>
              <a:t>Electromagnetic</a:t>
            </a:r>
            <a:r>
              <a:rPr lang="ro-RO" sz="1800" b="1" dirty="0">
                <a:solidFill>
                  <a:srgbClr val="0000FF"/>
                </a:solidFill>
                <a:latin typeface="Tahoma" pitchFamily="34" charset="0"/>
              </a:rPr>
              <a:t>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a:xfrm>
            <a:off x="684000" y="2238450"/>
            <a:ext cx="7776000" cy="3816000"/>
          </a:xfrm>
        </p:spPr>
        <p:txBody>
          <a:bodyPr/>
          <a:lstStyle/>
          <a:p>
            <a:pPr>
              <a:spcBef>
                <a:spcPct val="50000"/>
              </a:spcBef>
              <a:buFont typeface="Wingdings" pitchFamily="2" charset="2"/>
              <a:buNone/>
            </a:pPr>
            <a:r>
              <a:rPr lang="ro-RO" b="1" dirty="0">
                <a:solidFill>
                  <a:srgbClr val="0000FF"/>
                </a:solidFill>
                <a:latin typeface="Tahoma" pitchFamily="34" charset="0"/>
                <a:cs typeface="Arial" charset="0"/>
              </a:rPr>
              <a:t>Principiul de funcționare a debitmetrelor electromagnetice se bazează pe Legea inducției electromagnetice s-au Legea lui Faraday. Aceste debitmetre pot fi utilizate doar pentru fluide cu conductibilitate electrică.</a:t>
            </a:r>
            <a:r>
              <a:rPr lang="en-US" b="1" dirty="0">
                <a:solidFill>
                  <a:srgbClr val="0000FF"/>
                </a:solidFill>
                <a:latin typeface="Tahoma" pitchFamily="34" charset="0"/>
                <a:cs typeface="Arial" charset="0"/>
              </a:rPr>
              <a:t> </a:t>
            </a:r>
            <a:endParaRPr lang="ro-RO" b="1" dirty="0">
              <a:solidFill>
                <a:srgbClr val="0000FF"/>
              </a:solidFill>
              <a:latin typeface="Tahoma" pitchFamily="34" charset="0"/>
              <a:cs typeface="Arial" charset="0"/>
            </a:endParaRPr>
          </a:p>
          <a:p>
            <a:pPr algn="ctr">
              <a:spcBef>
                <a:spcPct val="50000"/>
              </a:spcBef>
              <a:buFont typeface="Wingdings" pitchFamily="2" charset="2"/>
              <a:buNone/>
            </a:pPr>
            <a:r>
              <a:rPr lang="en-US" sz="2000" b="1" dirty="0">
                <a:solidFill>
                  <a:srgbClr val="FF0000"/>
                </a:solidFill>
                <a:latin typeface="Tahoma" pitchFamily="34" charset="0"/>
                <a:cs typeface="Arial" charset="0"/>
              </a:rPr>
              <a:t>E = BDV/C</a:t>
            </a:r>
            <a:r>
              <a:rPr lang="ro-RO" sz="2000" b="1" dirty="0">
                <a:solidFill>
                  <a:srgbClr val="FF0000"/>
                </a:solidFill>
                <a:latin typeface="Tahoma" pitchFamily="34" charset="0"/>
                <a:cs typeface="Arial" charset="0"/>
              </a:rPr>
              <a:t>=4BQ/</a:t>
            </a:r>
            <a:r>
              <a:rPr lang="el-GR" sz="2000" b="1" dirty="0">
                <a:solidFill>
                  <a:srgbClr val="FF0000"/>
                </a:solidFill>
                <a:latin typeface="Tahoma" pitchFamily="34" charset="0"/>
                <a:cs typeface="Arial" charset="0"/>
              </a:rPr>
              <a:t>π</a:t>
            </a:r>
            <a:r>
              <a:rPr lang="ro-RO" sz="2000" b="1" dirty="0">
                <a:solidFill>
                  <a:srgbClr val="FF0000"/>
                </a:solidFill>
                <a:latin typeface="Tahoma" pitchFamily="34" charset="0"/>
                <a:cs typeface="Arial" charset="0"/>
              </a:rPr>
              <a:t>D</a:t>
            </a:r>
            <a:endParaRPr lang="en-US" sz="2000" b="1" dirty="0">
              <a:solidFill>
                <a:srgbClr val="FF0000"/>
              </a:solidFill>
              <a:latin typeface="Tahoma" pitchFamily="34" charset="0"/>
              <a:cs typeface="Arial" charset="0"/>
            </a:endParaRPr>
          </a:p>
          <a:p>
            <a:pPr>
              <a:spcBef>
                <a:spcPct val="50000"/>
              </a:spcBef>
              <a:buFont typeface="Wingdings" pitchFamily="2" charset="2"/>
              <a:buNone/>
            </a:pPr>
            <a:r>
              <a:rPr lang="en-US" b="1" dirty="0">
                <a:solidFill>
                  <a:srgbClr val="0000FF"/>
                </a:solidFill>
                <a:latin typeface="Tahoma" pitchFamily="34" charset="0"/>
                <a:cs typeface="Times New Roman" charset="0"/>
              </a:rPr>
              <a:t>E = </a:t>
            </a:r>
            <a:r>
              <a:rPr lang="ro-RO" b="1" dirty="0">
                <a:solidFill>
                  <a:srgbClr val="0000FF"/>
                </a:solidFill>
                <a:latin typeface="Tahoma" pitchFamily="34" charset="0"/>
                <a:cs typeface="Times New Roman" charset="0"/>
              </a:rPr>
              <a:t>Inductia de tensiune</a:t>
            </a:r>
            <a:endParaRPr lang="en-US" b="1" dirty="0">
              <a:solidFill>
                <a:srgbClr val="0000FF"/>
              </a:solidFill>
              <a:latin typeface="Tahoma" pitchFamily="34" charset="0"/>
              <a:cs typeface="Times New Roman" charset="0"/>
            </a:endParaRPr>
          </a:p>
          <a:p>
            <a:pPr>
              <a:spcBef>
                <a:spcPct val="50000"/>
              </a:spcBef>
              <a:buFont typeface="Wingdings" pitchFamily="2" charset="2"/>
              <a:buNone/>
            </a:pPr>
            <a:r>
              <a:rPr lang="en-US" b="1" dirty="0">
                <a:solidFill>
                  <a:srgbClr val="0000FF"/>
                </a:solidFill>
                <a:latin typeface="Tahoma" pitchFamily="34" charset="0"/>
                <a:cs typeface="Times New Roman" charset="0"/>
              </a:rPr>
              <a:t>B = </a:t>
            </a:r>
            <a:r>
              <a:rPr lang="ro-RO" b="1" dirty="0">
                <a:solidFill>
                  <a:srgbClr val="0000FF"/>
                </a:solidFill>
                <a:latin typeface="Tahoma" pitchFamily="34" charset="0"/>
                <a:cs typeface="Times New Roman" charset="0"/>
              </a:rPr>
              <a:t>Inductanța cîmpului magnetic</a:t>
            </a:r>
            <a:endParaRPr lang="en-US" b="1" dirty="0">
              <a:solidFill>
                <a:srgbClr val="0000FF"/>
              </a:solidFill>
              <a:latin typeface="Tahoma" pitchFamily="34" charset="0"/>
              <a:cs typeface="Times New Roman" charset="0"/>
            </a:endParaRPr>
          </a:p>
          <a:p>
            <a:pPr>
              <a:spcBef>
                <a:spcPct val="50000"/>
              </a:spcBef>
              <a:buFont typeface="Wingdings" pitchFamily="2" charset="2"/>
              <a:buNone/>
            </a:pPr>
            <a:r>
              <a:rPr lang="en-US" b="1" dirty="0">
                <a:solidFill>
                  <a:srgbClr val="0000FF"/>
                </a:solidFill>
                <a:latin typeface="Tahoma" pitchFamily="34" charset="0"/>
                <a:cs typeface="Times New Roman" charset="0"/>
              </a:rPr>
              <a:t>D = </a:t>
            </a:r>
            <a:r>
              <a:rPr lang="ro-RO" b="1" dirty="0">
                <a:solidFill>
                  <a:srgbClr val="0000FF"/>
                </a:solidFill>
                <a:latin typeface="Tahoma" pitchFamily="34" charset="0"/>
                <a:cs typeface="Times New Roman" charset="0"/>
              </a:rPr>
              <a:t>Diametrul intern al conductei</a:t>
            </a:r>
            <a:endParaRPr lang="en-US" b="1" dirty="0">
              <a:solidFill>
                <a:srgbClr val="0000FF"/>
              </a:solidFill>
              <a:latin typeface="Tahoma" pitchFamily="34" charset="0"/>
              <a:cs typeface="Times New Roman" charset="0"/>
            </a:endParaRPr>
          </a:p>
          <a:p>
            <a:pPr>
              <a:spcBef>
                <a:spcPct val="50000"/>
              </a:spcBef>
              <a:buFont typeface="Wingdings" pitchFamily="2" charset="2"/>
              <a:buNone/>
            </a:pPr>
            <a:r>
              <a:rPr lang="en-US" b="1" dirty="0">
                <a:solidFill>
                  <a:srgbClr val="0000FF"/>
                </a:solidFill>
                <a:latin typeface="Tahoma" pitchFamily="34" charset="0"/>
                <a:cs typeface="Times New Roman" charset="0"/>
              </a:rPr>
              <a:t>V = </a:t>
            </a:r>
            <a:r>
              <a:rPr lang="ro-RO" b="1" dirty="0">
                <a:solidFill>
                  <a:srgbClr val="0000FF"/>
                </a:solidFill>
                <a:latin typeface="Tahoma" pitchFamily="34" charset="0"/>
                <a:cs typeface="Times New Roman" charset="0"/>
              </a:rPr>
              <a:t>Viteza medie</a:t>
            </a:r>
            <a:endParaRPr lang="en-US" b="1" dirty="0">
              <a:solidFill>
                <a:srgbClr val="0000FF"/>
              </a:solidFill>
              <a:latin typeface="Tahoma" pitchFamily="34" charset="0"/>
              <a:cs typeface="Times New Roman" charset="0"/>
            </a:endParaRPr>
          </a:p>
          <a:p>
            <a:pPr>
              <a:spcBef>
                <a:spcPct val="50000"/>
              </a:spcBef>
              <a:buFont typeface="Wingdings" pitchFamily="2" charset="2"/>
              <a:buNone/>
            </a:pPr>
            <a:r>
              <a:rPr lang="en-US" b="1" dirty="0">
                <a:solidFill>
                  <a:srgbClr val="0000FF"/>
                </a:solidFill>
                <a:latin typeface="Tahoma" pitchFamily="34" charset="0"/>
                <a:cs typeface="Times New Roman" charset="0"/>
              </a:rPr>
              <a:t>C = Constant</a:t>
            </a:r>
          </a:p>
          <a:p>
            <a:endParaRPr lang="ru-RU" dirty="0"/>
          </a:p>
        </p:txBody>
      </p:sp>
      <p:pic>
        <p:nvPicPr>
          <p:cNvPr id="6" name="Picture 9" descr="E:\My Documents\Fuji Technologies\Marketing\FMA1.jpg"/>
          <p:cNvPicPr>
            <a:picLocks noChangeAspect="1" noChangeArrowheads="1"/>
          </p:cNvPicPr>
          <p:nvPr/>
        </p:nvPicPr>
        <p:blipFill>
          <a:blip r:embed="rId2"/>
          <a:srcRect/>
          <a:stretch>
            <a:fillRect/>
          </a:stretch>
        </p:blipFill>
        <p:spPr bwMode="auto">
          <a:xfrm>
            <a:off x="5062538" y="4057650"/>
            <a:ext cx="1138238" cy="1676400"/>
          </a:xfrm>
          <a:prstGeom prst="rect">
            <a:avLst/>
          </a:prstGeom>
          <a:noFill/>
        </p:spPr>
      </p:pic>
      <p:pic>
        <p:nvPicPr>
          <p:cNvPr id="7" name="Picture 10" descr="E:\My Documents\Fuji Technologies\Marketing\FMA2.jpg"/>
          <p:cNvPicPr>
            <a:picLocks noChangeAspect="1" noChangeArrowheads="1"/>
          </p:cNvPicPr>
          <p:nvPr/>
        </p:nvPicPr>
        <p:blipFill>
          <a:blip r:embed="rId3"/>
          <a:srcRect/>
          <a:stretch>
            <a:fillRect/>
          </a:stretch>
        </p:blipFill>
        <p:spPr bwMode="auto">
          <a:xfrm>
            <a:off x="7105650" y="3219450"/>
            <a:ext cx="1241425" cy="1676400"/>
          </a:xfrm>
          <a:prstGeom prst="rect">
            <a:avLst/>
          </a:prstGeom>
          <a:noFill/>
        </p:spPr>
      </p:pic>
    </p:spTree>
    <p:extLst>
      <p:ext uri="{BB962C8B-B14F-4D97-AF65-F5344CB8AC3E}">
        <p14:creationId xmlns:p14="http://schemas.microsoft.com/office/powerpoint/2010/main" val="41738035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kern="1200" dirty="0">
                <a:solidFill>
                  <a:srgbClr val="0000FF"/>
                </a:solidFill>
                <a:latin typeface="Tahoma" pitchFamily="34" charset="0"/>
                <a:cs typeface="Arial" charset="0"/>
              </a:rPr>
              <a:t>Tipuri de debitmetre </a:t>
            </a:r>
            <a:r>
              <a:rPr lang="en-US" sz="2600" b="1" kern="1200" dirty="0">
                <a:solidFill>
                  <a:srgbClr val="0000FF"/>
                </a:solidFill>
                <a:latin typeface="Tahoma" pitchFamily="34" charset="0"/>
              </a:rPr>
              <a:t/>
            </a:r>
            <a:br>
              <a:rPr lang="en-US" sz="2600" b="1" kern="1200" dirty="0">
                <a:solidFill>
                  <a:srgbClr val="0000FF"/>
                </a:solidFill>
                <a:latin typeface="Tahoma" pitchFamily="34" charset="0"/>
              </a:rPr>
            </a:br>
            <a:r>
              <a:rPr lang="en-US" sz="1800" b="1" kern="1200" dirty="0">
                <a:solidFill>
                  <a:srgbClr val="0000FF"/>
                </a:solidFill>
                <a:latin typeface="Tahoma" pitchFamily="34" charset="0"/>
              </a:rPr>
              <a:t>Electromagnetic</a:t>
            </a:r>
            <a:r>
              <a:rPr lang="ro-RO" sz="1800" b="1" kern="1200" dirty="0">
                <a:solidFill>
                  <a:srgbClr val="0000FF"/>
                </a:solidFill>
                <a:latin typeface="Tahoma" pitchFamily="34" charset="0"/>
              </a:rPr>
              <a:t>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marL="0" lvl="0" indent="0" eaLnBrk="0" hangingPunct="0">
              <a:spcBef>
                <a:spcPct val="0"/>
              </a:spcBef>
              <a:spcAft>
                <a:spcPct val="0"/>
              </a:spcAft>
              <a:buClrTx/>
              <a:buNone/>
              <a:tabLst/>
            </a:pPr>
            <a:r>
              <a:rPr lang="ro-RO" kern="1200" dirty="0">
                <a:solidFill>
                  <a:srgbClr val="0000FF"/>
                </a:solidFill>
                <a:latin typeface="Verdana" pitchFamily="34" charset="0"/>
                <a:cs typeface="Times New Roman" charset="0"/>
              </a:rPr>
              <a:t>Bobina debitmetrului electromagnetic poate fi alimentată atît cu curent cuntinu cît și alternativ</a:t>
            </a:r>
            <a:r>
              <a:rPr lang="en-US" kern="1200" dirty="0">
                <a:solidFill>
                  <a:srgbClr val="0000FF"/>
                </a:solidFill>
                <a:latin typeface="Verdana" pitchFamily="34" charset="0"/>
                <a:cs typeface="Times New Roman" charset="0"/>
              </a:rPr>
              <a:t>.  </a:t>
            </a:r>
          </a:p>
          <a:p>
            <a:pPr marL="0" lvl="0" indent="0" eaLnBrk="0" hangingPunct="0">
              <a:spcBef>
                <a:spcPct val="0"/>
              </a:spcBef>
              <a:spcAft>
                <a:spcPct val="0"/>
              </a:spcAft>
              <a:buClrTx/>
              <a:buNone/>
              <a:tabLst/>
            </a:pPr>
            <a:endParaRPr lang="en-US" kern="1200" dirty="0">
              <a:solidFill>
                <a:srgbClr val="0000FF"/>
              </a:solidFill>
              <a:latin typeface="Verdana" pitchFamily="34" charset="0"/>
              <a:cs typeface="Times New Roman" charset="0"/>
            </a:endParaRPr>
          </a:p>
          <a:p>
            <a:pPr marL="0" lvl="0" indent="0" eaLnBrk="0" hangingPunct="0">
              <a:spcBef>
                <a:spcPct val="0"/>
              </a:spcBef>
              <a:spcAft>
                <a:spcPct val="0"/>
              </a:spcAft>
              <a:buClrTx/>
              <a:buNone/>
              <a:tabLst/>
            </a:pPr>
            <a:r>
              <a:rPr lang="ro-RO" kern="1200" dirty="0">
                <a:solidFill>
                  <a:srgbClr val="0000FF"/>
                </a:solidFill>
                <a:latin typeface="Verdana" pitchFamily="34" charset="0"/>
                <a:cs typeface="Times New Roman" charset="0"/>
              </a:rPr>
              <a:t>În așa mod măsurînd diferența de potențiale E, ce este direct proporțională cu debitul volumetric Q. </a:t>
            </a:r>
            <a:endParaRPr lang="en-US" kern="1200" dirty="0">
              <a:solidFill>
                <a:srgbClr val="0000FF"/>
              </a:solidFill>
              <a:latin typeface="Verdana" pitchFamily="34" charset="0"/>
              <a:cs typeface="Times New Roman" charset="0"/>
            </a:endParaRPr>
          </a:p>
          <a:p>
            <a:pPr marL="0" lvl="0" indent="0" eaLnBrk="0" hangingPunct="0">
              <a:spcBef>
                <a:spcPct val="0"/>
              </a:spcBef>
              <a:spcAft>
                <a:spcPct val="0"/>
              </a:spcAft>
              <a:buClrTx/>
              <a:buNone/>
              <a:tabLst/>
            </a:pPr>
            <a:r>
              <a:rPr lang="ro-RO" kern="1200" dirty="0">
                <a:solidFill>
                  <a:srgbClr val="0000FF"/>
                </a:solidFill>
                <a:latin typeface="Verdana" pitchFamily="34" charset="0"/>
                <a:cs typeface="Times New Roman" charset="0"/>
              </a:rPr>
              <a:t>Avantajele debitmetrelor electromagnetice sunt: </a:t>
            </a:r>
          </a:p>
          <a:p>
            <a:pPr marL="0" lvl="0" indent="0" eaLnBrk="0" hangingPunct="0">
              <a:spcBef>
                <a:spcPct val="0"/>
              </a:spcBef>
              <a:spcAft>
                <a:spcPct val="0"/>
              </a:spcAft>
              <a:buClrTx/>
              <a:buFontTx/>
              <a:buChar char="-"/>
              <a:tabLst/>
            </a:pPr>
            <a:r>
              <a:rPr lang="ro-RO" kern="1200" dirty="0">
                <a:solidFill>
                  <a:srgbClr val="0000FF"/>
                </a:solidFill>
                <a:latin typeface="Verdana" pitchFamily="34" charset="0"/>
                <a:cs typeface="Times New Roman" charset="0"/>
              </a:rPr>
              <a:t>Lipsa de pierderi de presiune</a:t>
            </a:r>
          </a:p>
          <a:p>
            <a:pPr marL="0" lvl="0" indent="0" eaLnBrk="0" hangingPunct="0">
              <a:spcBef>
                <a:spcPct val="0"/>
              </a:spcBef>
              <a:spcAft>
                <a:spcPct val="0"/>
              </a:spcAft>
              <a:buClrTx/>
              <a:buFontTx/>
              <a:buChar char="-"/>
              <a:tabLst/>
            </a:pPr>
            <a:r>
              <a:rPr lang="ro-RO" kern="1200" dirty="0">
                <a:solidFill>
                  <a:srgbClr val="0000FF"/>
                </a:solidFill>
                <a:latin typeface="Verdana" pitchFamily="34" charset="0"/>
                <a:cs typeface="Times New Roman" charset="0"/>
              </a:rPr>
              <a:t>Posibilitatea de montare la țevi de diferite diametre</a:t>
            </a:r>
          </a:p>
          <a:p>
            <a:pPr marL="0" lvl="0" indent="0" eaLnBrk="0" hangingPunct="0">
              <a:spcBef>
                <a:spcPct val="0"/>
              </a:spcBef>
              <a:spcAft>
                <a:spcPct val="0"/>
              </a:spcAft>
              <a:buClrTx/>
              <a:buFontTx/>
              <a:buChar char="-"/>
              <a:tabLst/>
            </a:pPr>
            <a:r>
              <a:rPr lang="ro-RO" kern="1200" dirty="0">
                <a:solidFill>
                  <a:srgbClr val="0000FF"/>
                </a:solidFill>
                <a:latin typeface="Verdana" pitchFamily="34" charset="0"/>
                <a:cs typeface="Times New Roman" charset="0"/>
              </a:rPr>
              <a:t>Densitatea fluidului nu influențează măsurările</a:t>
            </a:r>
          </a:p>
          <a:p>
            <a:pPr marL="0" lvl="0" indent="0" eaLnBrk="0" hangingPunct="0">
              <a:spcBef>
                <a:spcPct val="0"/>
              </a:spcBef>
              <a:spcAft>
                <a:spcPct val="0"/>
              </a:spcAft>
              <a:buClrTx/>
              <a:buFontTx/>
              <a:buChar char="-"/>
              <a:tabLst/>
            </a:pPr>
            <a:r>
              <a:rPr lang="ro-RO" kern="1200" dirty="0">
                <a:solidFill>
                  <a:srgbClr val="0000FF"/>
                </a:solidFill>
                <a:latin typeface="Verdana" pitchFamily="34" charset="0"/>
                <a:cs typeface="Times New Roman" charset="0"/>
              </a:rPr>
              <a:t>Posibilitatea măsurării a diferitor fluide agresive și abrazive</a:t>
            </a:r>
            <a:endParaRPr lang="en-US" kern="1200" dirty="0">
              <a:solidFill>
                <a:srgbClr val="0000FF"/>
              </a:solidFill>
              <a:latin typeface="Verdana" pitchFamily="34" charset="0"/>
              <a:cs typeface="Times New Roman" charset="0"/>
            </a:endParaRPr>
          </a:p>
          <a:p>
            <a:endParaRPr lang="ru-RU" dirty="0"/>
          </a:p>
        </p:txBody>
      </p:sp>
      <p:pic>
        <p:nvPicPr>
          <p:cNvPr id="6" name="Picture 10" descr="E:\My Documents\Fuji Technologies\Marketing\FMB.jpg"/>
          <p:cNvPicPr>
            <a:picLocks noChangeAspect="1" noChangeArrowheads="1"/>
          </p:cNvPicPr>
          <p:nvPr/>
        </p:nvPicPr>
        <p:blipFill>
          <a:blip r:embed="rId2"/>
          <a:srcRect/>
          <a:stretch>
            <a:fillRect/>
          </a:stretch>
        </p:blipFill>
        <p:spPr bwMode="auto">
          <a:xfrm>
            <a:off x="3848100" y="5441155"/>
            <a:ext cx="1219200" cy="976313"/>
          </a:xfrm>
          <a:prstGeom prst="rect">
            <a:avLst/>
          </a:prstGeom>
          <a:noFill/>
        </p:spPr>
      </p:pic>
    </p:spTree>
    <p:extLst>
      <p:ext uri="{BB962C8B-B14F-4D97-AF65-F5344CB8AC3E}">
        <p14:creationId xmlns:p14="http://schemas.microsoft.com/office/powerpoint/2010/main" val="12674877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en-US" sz="1800" b="1" dirty="0">
                <a:solidFill>
                  <a:srgbClr val="0000FF"/>
                </a:solidFill>
                <a:latin typeface="Tahoma" pitchFamily="34" charset="0"/>
              </a:rPr>
              <a:t>Electromagnetic</a:t>
            </a:r>
            <a:r>
              <a:rPr lang="ro-RO" sz="1800" b="1" dirty="0">
                <a:solidFill>
                  <a:srgbClr val="0000FF"/>
                </a:solidFill>
                <a:latin typeface="Tahoma" pitchFamily="34" charset="0"/>
              </a:rPr>
              <a:t>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6777" y="2179705"/>
            <a:ext cx="4877223" cy="282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76250" y="2191762"/>
            <a:ext cx="4572000" cy="3046988"/>
          </a:xfrm>
          <a:prstGeom prst="rect">
            <a:avLst/>
          </a:prstGeom>
        </p:spPr>
        <p:txBody>
          <a:bodyPr>
            <a:spAutoFit/>
          </a:bodyPr>
          <a:lstStyle/>
          <a:p>
            <a:pPr>
              <a:spcBef>
                <a:spcPct val="50000"/>
              </a:spcBef>
              <a:buFont typeface="Wingdings" pitchFamily="2" charset="2"/>
              <a:buNone/>
            </a:pPr>
            <a:r>
              <a:rPr lang="en-US" sz="2400" dirty="0">
                <a:solidFill>
                  <a:srgbClr val="0000FF"/>
                </a:solidFill>
                <a:latin typeface="Tahoma" pitchFamily="34" charset="0"/>
                <a:cs typeface="Times New Roman" charset="0"/>
              </a:rPr>
              <a:t>E = </a:t>
            </a:r>
            <a:r>
              <a:rPr lang="ro-RO" sz="2400" dirty="0">
                <a:solidFill>
                  <a:srgbClr val="0000FF"/>
                </a:solidFill>
                <a:latin typeface="Tahoma" pitchFamily="34" charset="0"/>
                <a:cs typeface="Times New Roman" charset="0"/>
              </a:rPr>
              <a:t>Tensiunea indusă</a:t>
            </a:r>
            <a:endParaRPr lang="en-US" sz="2400" dirty="0">
              <a:solidFill>
                <a:srgbClr val="0000FF"/>
              </a:solidFill>
              <a:latin typeface="Tahoma" pitchFamily="34" charset="0"/>
              <a:cs typeface="Times New Roman" charset="0"/>
            </a:endParaRPr>
          </a:p>
          <a:p>
            <a:pPr>
              <a:spcBef>
                <a:spcPct val="50000"/>
              </a:spcBef>
              <a:buFont typeface="Wingdings" pitchFamily="2" charset="2"/>
              <a:buNone/>
            </a:pPr>
            <a:r>
              <a:rPr lang="en-US" sz="2400" dirty="0">
                <a:solidFill>
                  <a:srgbClr val="0000FF"/>
                </a:solidFill>
                <a:latin typeface="Tahoma" pitchFamily="34" charset="0"/>
                <a:cs typeface="Times New Roman" charset="0"/>
              </a:rPr>
              <a:t>B = </a:t>
            </a:r>
            <a:r>
              <a:rPr lang="ro-RO" sz="2400" dirty="0">
                <a:solidFill>
                  <a:srgbClr val="0000FF"/>
                </a:solidFill>
                <a:latin typeface="Tahoma" pitchFamily="34" charset="0"/>
                <a:cs typeface="Times New Roman" charset="0"/>
              </a:rPr>
              <a:t>Cîmpul magnetic</a:t>
            </a:r>
            <a:endParaRPr lang="en-US" sz="2400" dirty="0">
              <a:solidFill>
                <a:srgbClr val="0000FF"/>
              </a:solidFill>
              <a:latin typeface="Tahoma" pitchFamily="34" charset="0"/>
              <a:cs typeface="Times New Roman" charset="0"/>
            </a:endParaRPr>
          </a:p>
          <a:p>
            <a:pPr>
              <a:spcBef>
                <a:spcPct val="50000"/>
              </a:spcBef>
              <a:buFont typeface="Wingdings" pitchFamily="2" charset="2"/>
              <a:buNone/>
            </a:pPr>
            <a:r>
              <a:rPr lang="en-US" sz="2400" dirty="0">
                <a:solidFill>
                  <a:srgbClr val="0000FF"/>
                </a:solidFill>
                <a:latin typeface="Tahoma" pitchFamily="34" charset="0"/>
                <a:cs typeface="Times New Roman" charset="0"/>
              </a:rPr>
              <a:t>D = </a:t>
            </a:r>
            <a:r>
              <a:rPr lang="ro-RO" sz="2400" dirty="0">
                <a:solidFill>
                  <a:srgbClr val="0000FF"/>
                </a:solidFill>
                <a:latin typeface="Tahoma" pitchFamily="34" charset="0"/>
                <a:cs typeface="Times New Roman" charset="0"/>
              </a:rPr>
              <a:t>Diametrul intern al conductei</a:t>
            </a:r>
            <a:endParaRPr lang="en-US" sz="2400" dirty="0">
              <a:solidFill>
                <a:srgbClr val="0000FF"/>
              </a:solidFill>
              <a:latin typeface="Tahoma" pitchFamily="34" charset="0"/>
              <a:cs typeface="Times New Roman" charset="0"/>
            </a:endParaRPr>
          </a:p>
          <a:p>
            <a:pPr>
              <a:spcBef>
                <a:spcPct val="50000"/>
              </a:spcBef>
              <a:buFont typeface="Wingdings" pitchFamily="2" charset="2"/>
              <a:buNone/>
            </a:pPr>
            <a:r>
              <a:rPr lang="en-US" sz="2400" dirty="0">
                <a:solidFill>
                  <a:srgbClr val="0000FF"/>
                </a:solidFill>
                <a:latin typeface="Tahoma" pitchFamily="34" charset="0"/>
                <a:cs typeface="Times New Roman" charset="0"/>
              </a:rPr>
              <a:t>V = </a:t>
            </a:r>
            <a:r>
              <a:rPr lang="ro-RO" sz="2400" dirty="0">
                <a:solidFill>
                  <a:srgbClr val="0000FF"/>
                </a:solidFill>
                <a:latin typeface="Tahoma" pitchFamily="34" charset="0"/>
                <a:cs typeface="Times New Roman" charset="0"/>
              </a:rPr>
              <a:t>Viteza medie</a:t>
            </a:r>
            <a:endParaRPr lang="en-US" sz="2400" dirty="0">
              <a:solidFill>
                <a:srgbClr val="0000FF"/>
              </a:solidFill>
              <a:latin typeface="Tahoma" pitchFamily="34" charset="0"/>
              <a:cs typeface="Times New Roman" charset="0"/>
            </a:endParaRPr>
          </a:p>
          <a:p>
            <a:pPr>
              <a:spcBef>
                <a:spcPct val="50000"/>
              </a:spcBef>
              <a:buFont typeface="Wingdings" pitchFamily="2" charset="2"/>
              <a:buNone/>
            </a:pPr>
            <a:r>
              <a:rPr lang="en-US" sz="2400" dirty="0">
                <a:solidFill>
                  <a:srgbClr val="0000FF"/>
                </a:solidFill>
                <a:latin typeface="Tahoma" pitchFamily="34" charset="0"/>
                <a:cs typeface="Times New Roman" charset="0"/>
              </a:rPr>
              <a:t>C = Constant</a:t>
            </a:r>
            <a:r>
              <a:rPr lang="ro-RO" sz="2400" dirty="0">
                <a:solidFill>
                  <a:srgbClr val="0000FF"/>
                </a:solidFill>
                <a:latin typeface="Tahoma" pitchFamily="34" charset="0"/>
                <a:cs typeface="Times New Roman" charset="0"/>
              </a:rPr>
              <a:t>a</a:t>
            </a:r>
            <a:endParaRPr lang="en-US" sz="2400" dirty="0">
              <a:solidFill>
                <a:srgbClr val="0000FF"/>
              </a:solidFill>
              <a:latin typeface="Tahoma" pitchFamily="34" charset="0"/>
              <a:cs typeface="Times New Roman" charset="0"/>
            </a:endParaRPr>
          </a:p>
        </p:txBody>
      </p:sp>
      <p:sp>
        <p:nvSpPr>
          <p:cNvPr id="7" name="Прямоугольник 6"/>
          <p:cNvSpPr/>
          <p:nvPr/>
        </p:nvSpPr>
        <p:spPr>
          <a:xfrm>
            <a:off x="3785066" y="5293668"/>
            <a:ext cx="1840567" cy="461665"/>
          </a:xfrm>
          <a:prstGeom prst="rect">
            <a:avLst/>
          </a:prstGeom>
        </p:spPr>
        <p:txBody>
          <a:bodyPr wrap="none">
            <a:spAutoFit/>
          </a:bodyPr>
          <a:lstStyle/>
          <a:p>
            <a:pPr algn="ctr"/>
            <a:r>
              <a:rPr lang="en-US" sz="2400" dirty="0">
                <a:solidFill>
                  <a:srgbClr val="FF0000"/>
                </a:solidFill>
                <a:latin typeface="Tahoma" pitchFamily="34" charset="0"/>
                <a:cs typeface="Arial" charset="0"/>
              </a:rPr>
              <a:t>E = BDV/C</a:t>
            </a:r>
            <a:endParaRPr lang="en-US" sz="2400" dirty="0">
              <a:solidFill>
                <a:srgbClr val="FF0000"/>
              </a:solidFill>
              <a:latin typeface="Tahoma" pitchFamily="34" charset="0"/>
              <a:cs typeface="Arial" charset="0"/>
            </a:endParaRPr>
          </a:p>
        </p:txBody>
      </p:sp>
    </p:spTree>
    <p:extLst>
      <p:ext uri="{BB962C8B-B14F-4D97-AF65-F5344CB8AC3E}">
        <p14:creationId xmlns:p14="http://schemas.microsoft.com/office/powerpoint/2010/main" val="39027764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en-US" sz="1800" b="1" dirty="0" err="1">
                <a:solidFill>
                  <a:srgbClr val="0000FF"/>
                </a:solidFill>
                <a:latin typeface="Tahoma" pitchFamily="34" charset="0"/>
              </a:rPr>
              <a:t>Corriolis</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1758" y="2447925"/>
            <a:ext cx="530048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7306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181100"/>
            <a:ext cx="7776000" cy="628650"/>
          </a:xfrm>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en-US" sz="1800" b="1" dirty="0" err="1">
                <a:solidFill>
                  <a:srgbClr val="0000FF"/>
                </a:solidFill>
                <a:latin typeface="Tahoma" pitchFamily="34" charset="0"/>
              </a:rPr>
              <a:t>Corriolis</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a:xfrm>
            <a:off x="684000" y="1790700"/>
            <a:ext cx="7776000" cy="5657850"/>
          </a:xfrm>
        </p:spPr>
        <p:txBody>
          <a:bodyPr/>
          <a:lstStyle/>
          <a:p>
            <a:pPr marL="0" lvl="0" indent="0">
              <a:spcBef>
                <a:spcPct val="50000"/>
              </a:spcBef>
              <a:spcAft>
                <a:spcPct val="0"/>
              </a:spcAft>
              <a:buClrTx/>
              <a:buNone/>
              <a:tabLst/>
            </a:pPr>
            <a:r>
              <a:rPr lang="ro-RO" sz="1400" kern="1200" dirty="0">
                <a:solidFill>
                  <a:srgbClr val="0000FF"/>
                </a:solidFill>
                <a:latin typeface="Tahoma" pitchFamily="34" charset="0"/>
                <a:cs typeface="Times New Roman" charset="0"/>
              </a:rPr>
              <a:t>Principiul de bază este momentul unghiular ce poate fi descris prin legea a 2 lui Newton folosind următorii termini</a:t>
            </a:r>
            <a:r>
              <a:rPr lang="en-US" sz="1400" kern="1200" dirty="0">
                <a:solidFill>
                  <a:srgbClr val="0000FF"/>
                </a:solidFill>
                <a:latin typeface="Tahoma" pitchFamily="34" charset="0"/>
                <a:cs typeface="Times New Roman" charset="0"/>
              </a:rPr>
              <a:t>:</a:t>
            </a:r>
          </a:p>
          <a:p>
            <a:pPr marL="0" lvl="0" indent="0" algn="ctr">
              <a:spcBef>
                <a:spcPct val="50000"/>
              </a:spcBef>
              <a:spcAft>
                <a:spcPct val="0"/>
              </a:spcAft>
              <a:buClrTx/>
              <a:buNone/>
              <a:tabLst/>
            </a:pPr>
            <a:r>
              <a:rPr lang="ro-RO" sz="1400" b="1" kern="1200" dirty="0">
                <a:solidFill>
                  <a:srgbClr val="0000FF"/>
                </a:solidFill>
                <a:latin typeface="Tahoma" pitchFamily="34" charset="0"/>
                <a:cs typeface="Tahoma" pitchFamily="34" charset="0"/>
              </a:rPr>
              <a:t>Legea a 2 </a:t>
            </a:r>
            <a:r>
              <a:rPr lang="en-US" sz="1400" b="1" kern="1200" dirty="0">
                <a:solidFill>
                  <a:srgbClr val="0000FF"/>
                </a:solidFill>
                <a:latin typeface="Tahoma" pitchFamily="34" charset="0"/>
                <a:cs typeface="Tahoma" pitchFamily="34" charset="0"/>
              </a:rPr>
              <a:t>Newton</a:t>
            </a:r>
            <a:r>
              <a:rPr lang="ro-RO" sz="1400" b="1" kern="1200" dirty="0">
                <a:solidFill>
                  <a:srgbClr val="0000FF"/>
                </a:solidFill>
                <a:latin typeface="Tahoma" pitchFamily="34" charset="0"/>
                <a:cs typeface="Tahoma" pitchFamily="34" charset="0"/>
              </a:rPr>
              <a:t>  mișcare unghiulară afirmă că</a:t>
            </a:r>
            <a:endParaRPr lang="en-US" sz="1400" b="1" kern="1200" dirty="0">
              <a:solidFill>
                <a:srgbClr val="0000FF"/>
              </a:solidFill>
              <a:latin typeface="Tahoma" pitchFamily="34" charset="0"/>
              <a:cs typeface="Tahoma" pitchFamily="34" charset="0"/>
            </a:endParaRPr>
          </a:p>
          <a:p>
            <a:pPr marL="0" lvl="0" indent="0" algn="ctr">
              <a:spcBef>
                <a:spcPct val="50000"/>
              </a:spcBef>
              <a:spcAft>
                <a:spcPct val="0"/>
              </a:spcAft>
              <a:buClrTx/>
              <a:buNone/>
              <a:tabLst/>
            </a:pPr>
            <a:r>
              <a:rPr lang="en-US" sz="1400" b="1" kern="1200" dirty="0">
                <a:solidFill>
                  <a:srgbClr val="FF3300"/>
                </a:solidFill>
                <a:latin typeface="Tahoma" pitchFamily="34" charset="0"/>
                <a:cs typeface="Tahoma" pitchFamily="34" charset="0"/>
              </a:rPr>
              <a:t>γ = I</a:t>
            </a:r>
            <a:r>
              <a:rPr lang="en-US" sz="1400" b="1" kern="1200" dirty="0">
                <a:solidFill>
                  <a:srgbClr val="FF3300"/>
                </a:solidFill>
                <a:latin typeface="Tahoma" pitchFamily="34" charset="0"/>
                <a:cs typeface="Arial" charset="0"/>
              </a:rPr>
              <a:t>α </a:t>
            </a:r>
            <a:r>
              <a:rPr lang="ro-RO" sz="1400" b="1" kern="1200" dirty="0">
                <a:solidFill>
                  <a:srgbClr val="0000FF"/>
                </a:solidFill>
                <a:latin typeface="Tahoma" pitchFamily="34" charset="0"/>
                <a:cs typeface="Arial" charset="0"/>
              </a:rPr>
              <a:t>și definește că</a:t>
            </a:r>
            <a:r>
              <a:rPr lang="en-US" sz="1400" b="1" kern="1200" dirty="0">
                <a:solidFill>
                  <a:srgbClr val="FF3300"/>
                </a:solidFill>
                <a:latin typeface="Tahoma" pitchFamily="34" charset="0"/>
                <a:cs typeface="Arial" charset="0"/>
              </a:rPr>
              <a:t> H = </a:t>
            </a:r>
            <a:r>
              <a:rPr lang="en-US" sz="1400" b="1" kern="1200" dirty="0" err="1">
                <a:solidFill>
                  <a:srgbClr val="FF3300"/>
                </a:solidFill>
                <a:latin typeface="Tahoma" pitchFamily="34" charset="0"/>
                <a:cs typeface="Arial" charset="0"/>
              </a:rPr>
              <a:t>I</a:t>
            </a:r>
            <a:r>
              <a:rPr lang="en-US" sz="1400" b="1" kern="1200" dirty="0" err="1">
                <a:solidFill>
                  <a:srgbClr val="FF3300"/>
                </a:solidFill>
                <a:latin typeface="Tahoma" pitchFamily="34" charset="0"/>
                <a:cs typeface="Tahoma" pitchFamily="34" charset="0"/>
              </a:rPr>
              <a:t>ω</a:t>
            </a:r>
            <a:r>
              <a:rPr lang="en-US" sz="1400" b="1" kern="1200" dirty="0">
                <a:solidFill>
                  <a:srgbClr val="FF3300"/>
                </a:solidFill>
                <a:latin typeface="Tahoma" pitchFamily="34" charset="0"/>
                <a:cs typeface="Tahoma" pitchFamily="34" charset="0"/>
              </a:rPr>
              <a:t> </a:t>
            </a:r>
            <a:r>
              <a:rPr lang="ro-RO" sz="1400" b="1" kern="1200" dirty="0">
                <a:solidFill>
                  <a:srgbClr val="0000FF"/>
                </a:solidFill>
                <a:latin typeface="Tahoma" pitchFamily="34" charset="0"/>
                <a:cs typeface="Tahoma" pitchFamily="34" charset="0"/>
              </a:rPr>
              <a:t>și prin definiție</a:t>
            </a:r>
            <a:r>
              <a:rPr lang="en-US" sz="1400" b="1" kern="1200" dirty="0">
                <a:solidFill>
                  <a:srgbClr val="FF3300"/>
                </a:solidFill>
                <a:latin typeface="Tahoma" pitchFamily="34" charset="0"/>
                <a:cs typeface="Tahoma" pitchFamily="34" charset="0"/>
              </a:rPr>
              <a:t> I = mr</a:t>
            </a:r>
            <a:r>
              <a:rPr lang="en-US" sz="1400" b="1" kern="1200" baseline="30000" dirty="0">
                <a:solidFill>
                  <a:srgbClr val="FF3300"/>
                </a:solidFill>
                <a:latin typeface="Tahoma" pitchFamily="34" charset="0"/>
                <a:cs typeface="Tahoma" pitchFamily="34" charset="0"/>
              </a:rPr>
              <a:t>2</a:t>
            </a:r>
          </a:p>
          <a:p>
            <a:pPr marL="0" lvl="0" indent="0" algn="ctr">
              <a:spcBef>
                <a:spcPct val="50000"/>
              </a:spcBef>
              <a:spcAft>
                <a:spcPct val="0"/>
              </a:spcAft>
              <a:buClrTx/>
              <a:buNone/>
              <a:tabLst/>
            </a:pPr>
            <a:r>
              <a:rPr lang="ro-RO" sz="1400" b="1" kern="1200" dirty="0">
                <a:solidFill>
                  <a:srgbClr val="0000FF"/>
                </a:solidFill>
                <a:latin typeface="Tahoma" pitchFamily="34" charset="0"/>
                <a:cs typeface="Tahoma" pitchFamily="34" charset="0"/>
              </a:rPr>
              <a:t>atunci</a:t>
            </a:r>
            <a:r>
              <a:rPr lang="en-US" sz="1400" b="1" kern="1200" dirty="0">
                <a:solidFill>
                  <a:srgbClr val="FF3300"/>
                </a:solidFill>
                <a:latin typeface="Tahoma" pitchFamily="34" charset="0"/>
                <a:cs typeface="Tahoma" pitchFamily="34" charset="0"/>
              </a:rPr>
              <a:t> γ = mr</a:t>
            </a:r>
            <a:r>
              <a:rPr lang="en-US" sz="1400" b="1" kern="1200" baseline="30000" dirty="0">
                <a:solidFill>
                  <a:srgbClr val="FF3300"/>
                </a:solidFill>
                <a:latin typeface="Tahoma" pitchFamily="34" charset="0"/>
                <a:cs typeface="Tahoma" pitchFamily="34" charset="0"/>
              </a:rPr>
              <a:t>2</a:t>
            </a:r>
            <a:r>
              <a:rPr lang="en-US" sz="1400" b="1" kern="1200" dirty="0">
                <a:solidFill>
                  <a:srgbClr val="FF3300"/>
                </a:solidFill>
                <a:latin typeface="Tahoma" pitchFamily="34" charset="0"/>
                <a:cs typeface="Arial" charset="0"/>
              </a:rPr>
              <a:t>α </a:t>
            </a:r>
            <a:r>
              <a:rPr lang="ro-RO" sz="1400" b="1" kern="1200" dirty="0">
                <a:solidFill>
                  <a:srgbClr val="0000FF"/>
                </a:solidFill>
                <a:latin typeface="Tahoma" pitchFamily="34" charset="0"/>
                <a:cs typeface="Arial" charset="0"/>
              </a:rPr>
              <a:t>și</a:t>
            </a:r>
            <a:r>
              <a:rPr lang="en-US" sz="1400" b="1" kern="1200" dirty="0">
                <a:solidFill>
                  <a:srgbClr val="FF3300"/>
                </a:solidFill>
                <a:latin typeface="Tahoma" pitchFamily="34" charset="0"/>
                <a:cs typeface="Arial" charset="0"/>
              </a:rPr>
              <a:t> H = </a:t>
            </a:r>
            <a:r>
              <a:rPr lang="en-US" sz="1400" b="1" kern="1200" dirty="0">
                <a:solidFill>
                  <a:srgbClr val="FF3300"/>
                </a:solidFill>
                <a:latin typeface="Tahoma" pitchFamily="34" charset="0"/>
                <a:cs typeface="Tahoma" pitchFamily="34" charset="0"/>
              </a:rPr>
              <a:t>mr</a:t>
            </a:r>
            <a:r>
              <a:rPr lang="en-US" sz="1400" b="1" kern="1200" baseline="30000" dirty="0">
                <a:solidFill>
                  <a:srgbClr val="FF3300"/>
                </a:solidFill>
                <a:latin typeface="Tahoma" pitchFamily="34" charset="0"/>
                <a:cs typeface="Tahoma" pitchFamily="34" charset="0"/>
              </a:rPr>
              <a:t>2</a:t>
            </a:r>
            <a:r>
              <a:rPr lang="en-US" sz="1400" b="1" kern="1200" dirty="0">
                <a:solidFill>
                  <a:srgbClr val="FF3300"/>
                </a:solidFill>
                <a:latin typeface="Tahoma" pitchFamily="34" charset="0"/>
                <a:cs typeface="Tahoma" pitchFamily="34" charset="0"/>
              </a:rPr>
              <a:t>ω </a:t>
            </a:r>
          </a:p>
          <a:p>
            <a:pPr marL="0" lvl="0" indent="0" algn="ctr">
              <a:spcBef>
                <a:spcPct val="50000"/>
              </a:spcBef>
              <a:spcAft>
                <a:spcPct val="0"/>
              </a:spcAft>
              <a:buClrTx/>
              <a:buNone/>
              <a:tabLst/>
            </a:pPr>
            <a:r>
              <a:rPr lang="ro-RO" sz="1400" b="1" kern="1200" dirty="0">
                <a:solidFill>
                  <a:srgbClr val="0000FF"/>
                </a:solidFill>
                <a:latin typeface="Tahoma" pitchFamily="34" charset="0"/>
                <a:cs typeface="Tahoma" pitchFamily="34" charset="0"/>
              </a:rPr>
              <a:t>Accelerația unghiulară</a:t>
            </a:r>
            <a:r>
              <a:rPr lang="en-US" sz="1400" b="1" kern="1200" dirty="0">
                <a:solidFill>
                  <a:srgbClr val="FF3300"/>
                </a:solidFill>
                <a:latin typeface="Tahoma" pitchFamily="34" charset="0"/>
                <a:cs typeface="Tahoma" pitchFamily="34" charset="0"/>
              </a:rPr>
              <a:t> </a:t>
            </a:r>
            <a:r>
              <a:rPr lang="en-US" sz="1400" b="1" kern="1200" dirty="0">
                <a:solidFill>
                  <a:srgbClr val="FF3300"/>
                </a:solidFill>
                <a:latin typeface="Tahoma" pitchFamily="34" charset="0"/>
                <a:cs typeface="Arial" charset="0"/>
              </a:rPr>
              <a:t>α = </a:t>
            </a:r>
            <a:r>
              <a:rPr lang="en-US" sz="1400" b="1" kern="1200" dirty="0">
                <a:solidFill>
                  <a:srgbClr val="FF3300"/>
                </a:solidFill>
                <a:latin typeface="Tahoma" pitchFamily="34" charset="0"/>
                <a:cs typeface="Tahoma" pitchFamily="34" charset="0"/>
              </a:rPr>
              <a:t>ω/t </a:t>
            </a:r>
            <a:r>
              <a:rPr lang="ro-RO" sz="1400" b="1" kern="1200" dirty="0">
                <a:solidFill>
                  <a:srgbClr val="0000FF"/>
                </a:solidFill>
                <a:latin typeface="Tahoma" pitchFamily="34" charset="0"/>
                <a:cs typeface="Tahoma" pitchFamily="34" charset="0"/>
              </a:rPr>
              <a:t>atunci devine</a:t>
            </a:r>
            <a:r>
              <a:rPr lang="en-US" sz="1400" b="1" kern="1200" dirty="0">
                <a:solidFill>
                  <a:srgbClr val="FF3300"/>
                </a:solidFill>
                <a:latin typeface="Tahoma" pitchFamily="34" charset="0"/>
                <a:cs typeface="Tahoma" pitchFamily="34" charset="0"/>
              </a:rPr>
              <a:t> γ = mr</a:t>
            </a:r>
            <a:r>
              <a:rPr lang="en-US" sz="1400" b="1" kern="1200" baseline="30000" dirty="0">
                <a:solidFill>
                  <a:srgbClr val="FF3300"/>
                </a:solidFill>
                <a:latin typeface="Tahoma" pitchFamily="34" charset="0"/>
                <a:cs typeface="Tahoma" pitchFamily="34" charset="0"/>
              </a:rPr>
              <a:t>2 * </a:t>
            </a:r>
            <a:r>
              <a:rPr lang="en-US" sz="1400" b="1" kern="1200" dirty="0">
                <a:solidFill>
                  <a:srgbClr val="FF3300"/>
                </a:solidFill>
                <a:latin typeface="Tahoma" pitchFamily="34" charset="0"/>
                <a:cs typeface="Tahoma" pitchFamily="34" charset="0"/>
              </a:rPr>
              <a:t>ω/t </a:t>
            </a:r>
            <a:r>
              <a:rPr lang="ro-RO" sz="1400" b="1" kern="1200" dirty="0">
                <a:solidFill>
                  <a:srgbClr val="0000FF"/>
                </a:solidFill>
                <a:latin typeface="Tahoma" pitchFamily="34" charset="0"/>
                <a:cs typeface="Tahoma" pitchFamily="34" charset="0"/>
              </a:rPr>
              <a:t>pentru a obține debitul masic</a:t>
            </a:r>
            <a:r>
              <a:rPr lang="en-US" sz="1400" b="1" kern="1200" dirty="0">
                <a:solidFill>
                  <a:srgbClr val="0000FF"/>
                </a:solidFill>
                <a:latin typeface="Tahoma" pitchFamily="34" charset="0"/>
                <a:cs typeface="Tahoma" pitchFamily="34" charset="0"/>
              </a:rPr>
              <a:t>,</a:t>
            </a:r>
            <a:r>
              <a:rPr lang="en-US" sz="1400" b="1" kern="1200" dirty="0">
                <a:solidFill>
                  <a:srgbClr val="FF3300"/>
                </a:solidFill>
                <a:latin typeface="Tahoma" pitchFamily="34" charset="0"/>
                <a:cs typeface="Tahoma" pitchFamily="34" charset="0"/>
              </a:rPr>
              <a:t> m/t </a:t>
            </a:r>
            <a:r>
              <a:rPr lang="ro-RO" sz="1400" b="1" kern="1200" dirty="0">
                <a:solidFill>
                  <a:srgbClr val="3366CC"/>
                </a:solidFill>
                <a:latin typeface="Tahoma" pitchFamily="34" charset="0"/>
                <a:cs typeface="Tahoma" pitchFamily="34" charset="0"/>
              </a:rPr>
              <a:t>rezultă</a:t>
            </a:r>
            <a:r>
              <a:rPr lang="en-US" sz="1400" b="1" kern="1200" dirty="0">
                <a:solidFill>
                  <a:srgbClr val="FF3300"/>
                </a:solidFill>
                <a:latin typeface="Tahoma" pitchFamily="34" charset="0"/>
                <a:cs typeface="Tahoma" pitchFamily="34" charset="0"/>
              </a:rPr>
              <a:t> </a:t>
            </a:r>
          </a:p>
          <a:p>
            <a:pPr marL="0" lvl="0" indent="0" algn="ctr">
              <a:spcBef>
                <a:spcPct val="50000"/>
              </a:spcBef>
              <a:spcAft>
                <a:spcPct val="0"/>
              </a:spcAft>
              <a:buClrTx/>
              <a:buNone/>
              <a:tabLst/>
            </a:pPr>
            <a:r>
              <a:rPr lang="en-US" sz="1400" b="1" kern="1200" baseline="30000" dirty="0">
                <a:solidFill>
                  <a:srgbClr val="FF3300"/>
                </a:solidFill>
                <a:latin typeface="Tahoma" pitchFamily="34" charset="0"/>
                <a:cs typeface="Tahoma" pitchFamily="34" charset="0"/>
              </a:rPr>
              <a:t> </a:t>
            </a:r>
            <a:r>
              <a:rPr lang="en-US" sz="1400" b="1" kern="1200" dirty="0">
                <a:solidFill>
                  <a:srgbClr val="FF3300"/>
                </a:solidFill>
                <a:latin typeface="Tahoma" pitchFamily="34" charset="0"/>
                <a:cs typeface="Tahoma" pitchFamily="34" charset="0"/>
              </a:rPr>
              <a:t>m/t = γ/r</a:t>
            </a:r>
            <a:r>
              <a:rPr lang="en-US" sz="1400" b="1" kern="1200" baseline="30000" dirty="0">
                <a:solidFill>
                  <a:srgbClr val="FF3300"/>
                </a:solidFill>
                <a:latin typeface="Tahoma" pitchFamily="34" charset="0"/>
                <a:cs typeface="Tahoma" pitchFamily="34" charset="0"/>
              </a:rPr>
              <a:t>2</a:t>
            </a:r>
            <a:r>
              <a:rPr lang="en-US" sz="1400" b="1" kern="1200" dirty="0">
                <a:solidFill>
                  <a:srgbClr val="FF3300"/>
                </a:solidFill>
                <a:latin typeface="Tahoma" pitchFamily="34" charset="0"/>
                <a:cs typeface="Tahoma" pitchFamily="34" charset="0"/>
              </a:rPr>
              <a:t>ω </a:t>
            </a:r>
            <a:r>
              <a:rPr lang="ro-RO" sz="1400" b="1" kern="1200" dirty="0">
                <a:solidFill>
                  <a:srgbClr val="0000FF"/>
                </a:solidFill>
                <a:latin typeface="Tahoma" pitchFamily="34" charset="0"/>
                <a:cs typeface="Tahoma" pitchFamily="34" charset="0"/>
              </a:rPr>
              <a:t>și momentul unghiular</a:t>
            </a:r>
            <a:r>
              <a:rPr lang="en-US" sz="1400" b="1" kern="1200" dirty="0">
                <a:solidFill>
                  <a:srgbClr val="0000FF"/>
                </a:solidFill>
                <a:latin typeface="Tahoma" pitchFamily="34" charset="0"/>
                <a:cs typeface="Tahoma" pitchFamily="34" charset="0"/>
              </a:rPr>
              <a:t> </a:t>
            </a:r>
            <a:r>
              <a:rPr lang="en-US" sz="1400" b="1" kern="1200" dirty="0">
                <a:solidFill>
                  <a:srgbClr val="FF0000"/>
                </a:solidFill>
                <a:latin typeface="Tahoma" pitchFamily="34" charset="0"/>
                <a:cs typeface="Arial" charset="0"/>
              </a:rPr>
              <a:t>H = </a:t>
            </a:r>
            <a:r>
              <a:rPr lang="en-US" sz="1400" b="1" kern="1200" dirty="0">
                <a:solidFill>
                  <a:srgbClr val="FF0000"/>
                </a:solidFill>
                <a:latin typeface="Tahoma" pitchFamily="34" charset="0"/>
                <a:cs typeface="Tahoma" pitchFamily="34" charset="0"/>
              </a:rPr>
              <a:t>mr</a:t>
            </a:r>
            <a:r>
              <a:rPr lang="en-US" sz="1400" b="1" kern="1200" baseline="30000" dirty="0">
                <a:solidFill>
                  <a:srgbClr val="FF0000"/>
                </a:solidFill>
                <a:latin typeface="Tahoma" pitchFamily="34" charset="0"/>
                <a:cs typeface="Tahoma" pitchFamily="34" charset="0"/>
              </a:rPr>
              <a:t>2</a:t>
            </a:r>
            <a:r>
              <a:rPr lang="en-US" sz="1400" b="1" kern="1200" dirty="0">
                <a:solidFill>
                  <a:srgbClr val="FF0000"/>
                </a:solidFill>
                <a:latin typeface="Tahoma" pitchFamily="34" charset="0"/>
                <a:cs typeface="Tahoma" pitchFamily="34" charset="0"/>
              </a:rPr>
              <a:t>ω</a:t>
            </a:r>
            <a:r>
              <a:rPr lang="en-US" sz="1400" b="1" kern="1200" dirty="0">
                <a:solidFill>
                  <a:srgbClr val="0000FF"/>
                </a:solidFill>
                <a:latin typeface="Tahoma" pitchFamily="34" charset="0"/>
                <a:cs typeface="Tahoma" pitchFamily="34" charset="0"/>
              </a:rPr>
              <a:t> </a:t>
            </a:r>
            <a:r>
              <a:rPr lang="ro-RO" sz="1400" b="1" kern="1200" dirty="0">
                <a:solidFill>
                  <a:srgbClr val="0000FF"/>
                </a:solidFill>
                <a:latin typeface="Tahoma" pitchFamily="34" charset="0"/>
                <a:cs typeface="Tahoma" pitchFamily="34" charset="0"/>
              </a:rPr>
              <a:t>pentru</a:t>
            </a:r>
            <a:r>
              <a:rPr lang="en-US" sz="1400" b="1" kern="1200" dirty="0">
                <a:solidFill>
                  <a:srgbClr val="FF3300"/>
                </a:solidFill>
                <a:latin typeface="Tahoma" pitchFamily="34" charset="0"/>
                <a:cs typeface="Tahoma" pitchFamily="34" charset="0"/>
              </a:rPr>
              <a:t> t</a:t>
            </a:r>
            <a:r>
              <a:rPr lang="en-US" sz="1400" b="1" kern="1200" dirty="0">
                <a:solidFill>
                  <a:srgbClr val="0000FF"/>
                </a:solidFill>
                <a:latin typeface="Tahoma" pitchFamily="34" charset="0"/>
                <a:cs typeface="Tahoma" pitchFamily="34" charset="0"/>
              </a:rPr>
              <a:t> </a:t>
            </a:r>
            <a:r>
              <a:rPr lang="ro-RO" sz="1400" b="1" kern="1200" dirty="0">
                <a:solidFill>
                  <a:srgbClr val="0000FF"/>
                </a:solidFill>
                <a:latin typeface="Tahoma" pitchFamily="34" charset="0"/>
                <a:cs typeface="Tahoma" pitchFamily="34" charset="0"/>
              </a:rPr>
              <a:t>apoi</a:t>
            </a:r>
            <a:r>
              <a:rPr lang="en-US" sz="1400" b="1" kern="1200" dirty="0">
                <a:solidFill>
                  <a:srgbClr val="FF3300"/>
                </a:solidFill>
                <a:latin typeface="Tahoma" pitchFamily="34" charset="0"/>
                <a:cs typeface="Tahoma" pitchFamily="34" charset="0"/>
              </a:rPr>
              <a:t> H/t = m/t * r</a:t>
            </a:r>
            <a:r>
              <a:rPr lang="en-US" sz="1400" b="1" kern="1200" baseline="30000" dirty="0">
                <a:solidFill>
                  <a:srgbClr val="FF3300"/>
                </a:solidFill>
                <a:latin typeface="Tahoma" pitchFamily="34" charset="0"/>
                <a:cs typeface="Tahoma" pitchFamily="34" charset="0"/>
              </a:rPr>
              <a:t>2</a:t>
            </a:r>
            <a:r>
              <a:rPr lang="en-US" sz="1400" b="1" kern="1200" dirty="0">
                <a:solidFill>
                  <a:srgbClr val="FF3300"/>
                </a:solidFill>
                <a:latin typeface="Tahoma" pitchFamily="34" charset="0"/>
                <a:cs typeface="Tahoma" pitchFamily="34" charset="0"/>
              </a:rPr>
              <a:t>ω</a:t>
            </a:r>
          </a:p>
          <a:p>
            <a:pPr marL="0" lvl="0" indent="0">
              <a:spcBef>
                <a:spcPct val="50000"/>
              </a:spcBef>
              <a:spcAft>
                <a:spcPct val="0"/>
              </a:spcAft>
              <a:buClrTx/>
              <a:buNone/>
              <a:tabLst/>
            </a:pPr>
            <a:r>
              <a:rPr lang="en-US" sz="1400" b="1" kern="1200" dirty="0">
                <a:solidFill>
                  <a:srgbClr val="0000FF"/>
                </a:solidFill>
                <a:latin typeface="Tahoma" pitchFamily="34" charset="0"/>
                <a:cs typeface="Tahoma" pitchFamily="34" charset="0"/>
              </a:rPr>
              <a:t>H = </a:t>
            </a:r>
            <a:r>
              <a:rPr lang="ro-RO" sz="1400" b="1" kern="1200" dirty="0">
                <a:solidFill>
                  <a:srgbClr val="0000FF"/>
                </a:solidFill>
                <a:latin typeface="Tahoma" pitchFamily="34" charset="0"/>
                <a:cs typeface="Tahoma" pitchFamily="34" charset="0"/>
              </a:rPr>
              <a:t>Momentul unghiular</a:t>
            </a:r>
            <a:endParaRPr lang="en-US" sz="1400" b="1" kern="1200" dirty="0">
              <a:solidFill>
                <a:srgbClr val="0000FF"/>
              </a:solidFill>
              <a:latin typeface="Tahoma" pitchFamily="34" charset="0"/>
              <a:cs typeface="Tahoma" pitchFamily="34" charset="0"/>
            </a:endParaRPr>
          </a:p>
          <a:p>
            <a:pPr marL="0" lvl="0" indent="0">
              <a:spcBef>
                <a:spcPct val="50000"/>
              </a:spcBef>
              <a:spcAft>
                <a:spcPct val="0"/>
              </a:spcAft>
              <a:buClrTx/>
              <a:buNone/>
              <a:tabLst/>
            </a:pPr>
            <a:r>
              <a:rPr lang="en-US" sz="1400" b="1" kern="1200" dirty="0">
                <a:solidFill>
                  <a:srgbClr val="0000FF"/>
                </a:solidFill>
                <a:latin typeface="Tahoma" pitchFamily="34" charset="0"/>
                <a:cs typeface="Tahoma" pitchFamily="34" charset="0"/>
              </a:rPr>
              <a:t>I = Moment </a:t>
            </a:r>
            <a:r>
              <a:rPr lang="ro-RO" sz="1400" b="1" kern="1200" dirty="0">
                <a:solidFill>
                  <a:srgbClr val="0000FF"/>
                </a:solidFill>
                <a:latin typeface="Tahoma" pitchFamily="34" charset="0"/>
                <a:cs typeface="Tahoma" pitchFamily="34" charset="0"/>
              </a:rPr>
              <a:t> de inerție</a:t>
            </a:r>
            <a:endParaRPr lang="en-US" sz="1400" b="1" kern="1200" dirty="0">
              <a:solidFill>
                <a:srgbClr val="0000FF"/>
              </a:solidFill>
              <a:latin typeface="Tahoma" pitchFamily="34" charset="0"/>
              <a:cs typeface="Tahoma" pitchFamily="34" charset="0"/>
            </a:endParaRPr>
          </a:p>
          <a:p>
            <a:pPr marL="0" lvl="0" indent="0">
              <a:spcBef>
                <a:spcPct val="50000"/>
              </a:spcBef>
              <a:spcAft>
                <a:spcPct val="0"/>
              </a:spcAft>
              <a:buClrTx/>
              <a:buNone/>
              <a:tabLst/>
            </a:pPr>
            <a:r>
              <a:rPr lang="en-US" sz="1400" b="1" kern="1200" dirty="0">
                <a:solidFill>
                  <a:srgbClr val="0000FF"/>
                </a:solidFill>
                <a:latin typeface="Tahoma" pitchFamily="34" charset="0"/>
                <a:cs typeface="Tahoma" pitchFamily="34" charset="0"/>
              </a:rPr>
              <a:t>ω = </a:t>
            </a:r>
            <a:r>
              <a:rPr lang="ro-RO" sz="1400" b="1" kern="1200" dirty="0">
                <a:solidFill>
                  <a:srgbClr val="0000FF"/>
                </a:solidFill>
                <a:latin typeface="Tahoma" pitchFamily="34" charset="0"/>
                <a:cs typeface="Tahoma" pitchFamily="34" charset="0"/>
              </a:rPr>
              <a:t>Viteza unghiulară</a:t>
            </a:r>
            <a:endParaRPr lang="en-US" sz="1400" b="1" kern="1200" dirty="0">
              <a:solidFill>
                <a:srgbClr val="0000FF"/>
              </a:solidFill>
              <a:latin typeface="Tahoma" pitchFamily="34" charset="0"/>
              <a:cs typeface="Tahoma" pitchFamily="34" charset="0"/>
            </a:endParaRPr>
          </a:p>
          <a:p>
            <a:pPr marL="0" lvl="0" indent="0">
              <a:spcBef>
                <a:spcPct val="50000"/>
              </a:spcBef>
              <a:spcAft>
                <a:spcPct val="0"/>
              </a:spcAft>
              <a:buClrTx/>
              <a:buNone/>
              <a:tabLst/>
            </a:pPr>
            <a:r>
              <a:rPr lang="en-US" sz="1400" b="1" kern="1200" dirty="0">
                <a:solidFill>
                  <a:srgbClr val="0000FF"/>
                </a:solidFill>
                <a:latin typeface="Tahoma" pitchFamily="34" charset="0"/>
                <a:cs typeface="Tahoma" pitchFamily="34" charset="0"/>
              </a:rPr>
              <a:t>Y = </a:t>
            </a:r>
            <a:r>
              <a:rPr lang="ro-RO" sz="1400" b="1" kern="1200" dirty="0">
                <a:solidFill>
                  <a:srgbClr val="0000FF"/>
                </a:solidFill>
                <a:latin typeface="Tahoma" pitchFamily="34" charset="0"/>
                <a:cs typeface="Tahoma" pitchFamily="34" charset="0"/>
              </a:rPr>
              <a:t>Forța</a:t>
            </a:r>
            <a:endParaRPr lang="en-US" sz="1400" b="1" kern="1200" dirty="0">
              <a:solidFill>
                <a:srgbClr val="0000FF"/>
              </a:solidFill>
              <a:latin typeface="Tahoma" pitchFamily="34" charset="0"/>
              <a:cs typeface="Tahoma" pitchFamily="34" charset="0"/>
            </a:endParaRPr>
          </a:p>
          <a:p>
            <a:pPr marL="0" lvl="0" indent="0">
              <a:spcBef>
                <a:spcPct val="50000"/>
              </a:spcBef>
              <a:spcAft>
                <a:spcPct val="0"/>
              </a:spcAft>
              <a:buClrTx/>
              <a:buNone/>
              <a:tabLst/>
            </a:pPr>
            <a:r>
              <a:rPr lang="en-US" sz="1400" b="1" kern="1200" dirty="0">
                <a:solidFill>
                  <a:srgbClr val="0000FF"/>
                </a:solidFill>
                <a:latin typeface="Tahoma" pitchFamily="34" charset="0"/>
                <a:cs typeface="Arial" charset="0"/>
              </a:rPr>
              <a:t>α = </a:t>
            </a:r>
            <a:r>
              <a:rPr lang="ro-RO" sz="1400" b="1" kern="1200" dirty="0">
                <a:solidFill>
                  <a:srgbClr val="0000FF"/>
                </a:solidFill>
                <a:latin typeface="Tahoma" pitchFamily="34" charset="0"/>
                <a:cs typeface="Tahoma" pitchFamily="34" charset="0"/>
              </a:rPr>
              <a:t>Accelerația unghiulară</a:t>
            </a:r>
            <a:endParaRPr lang="en-US" sz="1400" b="1" kern="1200" dirty="0">
              <a:solidFill>
                <a:srgbClr val="0000FF"/>
              </a:solidFill>
              <a:latin typeface="Tahoma" pitchFamily="34" charset="0"/>
              <a:cs typeface="Tahoma" pitchFamily="34" charset="0"/>
            </a:endParaRPr>
          </a:p>
          <a:p>
            <a:pPr marL="0" lvl="0" indent="0">
              <a:spcBef>
                <a:spcPct val="50000"/>
              </a:spcBef>
              <a:spcAft>
                <a:spcPct val="0"/>
              </a:spcAft>
              <a:buClrTx/>
              <a:buNone/>
              <a:tabLst/>
            </a:pPr>
            <a:r>
              <a:rPr lang="en-US" sz="1400" b="1" kern="1200" dirty="0">
                <a:solidFill>
                  <a:srgbClr val="0000FF"/>
                </a:solidFill>
                <a:latin typeface="Tahoma" pitchFamily="34" charset="0"/>
                <a:cs typeface="Tahoma" pitchFamily="34" charset="0"/>
              </a:rPr>
              <a:t>r = </a:t>
            </a:r>
            <a:r>
              <a:rPr lang="ro-RO" sz="1400" b="1" kern="1200" dirty="0">
                <a:solidFill>
                  <a:srgbClr val="0000FF"/>
                </a:solidFill>
                <a:latin typeface="Tahoma" pitchFamily="34" charset="0"/>
                <a:cs typeface="Tahoma" pitchFamily="34" charset="0"/>
              </a:rPr>
              <a:t>Forța lui </a:t>
            </a:r>
            <a:r>
              <a:rPr lang="en-US" sz="1400" b="1" kern="1200" dirty="0" err="1">
                <a:solidFill>
                  <a:srgbClr val="0000FF"/>
                </a:solidFill>
                <a:latin typeface="Tahoma" pitchFamily="34" charset="0"/>
                <a:cs typeface="Tahoma" pitchFamily="34" charset="0"/>
              </a:rPr>
              <a:t>Gyraton</a:t>
            </a:r>
            <a:endParaRPr lang="en-US" sz="1400" b="1" kern="1200" dirty="0">
              <a:solidFill>
                <a:srgbClr val="0000FF"/>
              </a:solidFill>
              <a:latin typeface="Tahoma" pitchFamily="34" charset="0"/>
              <a:cs typeface="Tahoma" pitchFamily="34" charset="0"/>
            </a:endParaRPr>
          </a:p>
          <a:p>
            <a:pPr marL="0" lvl="0" indent="0">
              <a:spcBef>
                <a:spcPct val="50000"/>
              </a:spcBef>
              <a:spcAft>
                <a:spcPct val="0"/>
              </a:spcAft>
              <a:buClrTx/>
              <a:buNone/>
              <a:tabLst/>
            </a:pPr>
            <a:r>
              <a:rPr lang="en-US" sz="1400" b="1" kern="1200" dirty="0">
                <a:solidFill>
                  <a:srgbClr val="0000FF"/>
                </a:solidFill>
                <a:latin typeface="Tahoma" pitchFamily="34" charset="0"/>
                <a:cs typeface="Tahoma" pitchFamily="34" charset="0"/>
              </a:rPr>
              <a:t>m = Mas</a:t>
            </a:r>
            <a:r>
              <a:rPr lang="ro-RO" sz="1400" b="1" kern="1200" dirty="0">
                <a:solidFill>
                  <a:srgbClr val="0000FF"/>
                </a:solidFill>
                <a:latin typeface="Tahoma" pitchFamily="34" charset="0"/>
                <a:cs typeface="Tahoma" pitchFamily="34" charset="0"/>
              </a:rPr>
              <a:t>a</a:t>
            </a:r>
            <a:endParaRPr lang="en-US" sz="1400" b="1" kern="1200" dirty="0">
              <a:solidFill>
                <a:srgbClr val="0000FF"/>
              </a:solidFill>
              <a:latin typeface="Tahoma" pitchFamily="34" charset="0"/>
              <a:cs typeface="Tahoma" pitchFamily="34" charset="0"/>
            </a:endParaRPr>
          </a:p>
          <a:p>
            <a:pPr marL="0" lvl="0" indent="0">
              <a:spcBef>
                <a:spcPct val="50000"/>
              </a:spcBef>
              <a:spcAft>
                <a:spcPct val="0"/>
              </a:spcAft>
              <a:buClrTx/>
              <a:buNone/>
              <a:tabLst/>
            </a:pPr>
            <a:r>
              <a:rPr lang="en-US" sz="1400" b="1" kern="1200" dirty="0">
                <a:solidFill>
                  <a:srgbClr val="0000FF"/>
                </a:solidFill>
                <a:latin typeface="Tahoma" pitchFamily="34" charset="0"/>
                <a:cs typeface="Tahoma" pitchFamily="34" charset="0"/>
              </a:rPr>
              <a:t>t = T</a:t>
            </a:r>
            <a:r>
              <a:rPr lang="ro-RO" sz="1400" b="1" kern="1200" dirty="0">
                <a:solidFill>
                  <a:srgbClr val="0000FF"/>
                </a:solidFill>
                <a:latin typeface="Tahoma" pitchFamily="34" charset="0"/>
                <a:cs typeface="Tahoma" pitchFamily="34" charset="0"/>
              </a:rPr>
              <a:t>imp</a:t>
            </a:r>
            <a:endParaRPr lang="en-US" sz="1400" b="1" kern="1200" dirty="0">
              <a:solidFill>
                <a:srgbClr val="0000FF"/>
              </a:solidFill>
              <a:latin typeface="Tahoma" pitchFamily="34" charset="0"/>
              <a:cs typeface="Times New Roman" charset="0"/>
            </a:endParaRPr>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4260850"/>
            <a:ext cx="5543550" cy="197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9033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ro-RO" sz="1800" b="1" dirty="0">
                <a:solidFill>
                  <a:srgbClr val="0000FF"/>
                </a:solidFill>
                <a:latin typeface="Tahoma" pitchFamily="34" charset="0"/>
              </a:rPr>
              <a:t>Volumetrice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marL="0" lvl="0" indent="0">
              <a:spcBef>
                <a:spcPct val="50000"/>
              </a:spcBef>
              <a:spcAft>
                <a:spcPct val="0"/>
              </a:spcAft>
              <a:buClrTx/>
              <a:buNone/>
              <a:tabLst/>
            </a:pPr>
            <a:r>
              <a:rPr lang="ro-RO" sz="1600" kern="1200" dirty="0">
                <a:solidFill>
                  <a:srgbClr val="0000FF"/>
                </a:solidFill>
                <a:latin typeface="Verdana" pitchFamily="34" charset="0"/>
                <a:cs typeface="Arial" charset="0"/>
              </a:rPr>
              <a:t>Debitmetrele volumetrice pot avea o precizie</a:t>
            </a:r>
            <a:r>
              <a:rPr lang="en-US" sz="1600" kern="1200" dirty="0">
                <a:solidFill>
                  <a:srgbClr val="0000FF"/>
                </a:solidFill>
                <a:latin typeface="Verdana" pitchFamily="34" charset="0"/>
                <a:cs typeface="Arial" charset="0"/>
              </a:rPr>
              <a:t>, ±0.1% </a:t>
            </a:r>
            <a:r>
              <a:rPr lang="ro-RO" sz="1600" kern="1200" dirty="0">
                <a:solidFill>
                  <a:srgbClr val="0000FF"/>
                </a:solidFill>
                <a:latin typeface="Verdana" pitchFamily="34" charset="0"/>
                <a:cs typeface="Arial" charset="0"/>
              </a:rPr>
              <a:t>din debitul real cu repetabilitate de</a:t>
            </a:r>
            <a:r>
              <a:rPr lang="en-US" sz="1600" kern="1200" dirty="0">
                <a:solidFill>
                  <a:srgbClr val="0000FF"/>
                </a:solidFill>
                <a:latin typeface="Verdana" pitchFamily="34" charset="0"/>
                <a:cs typeface="Arial" charset="0"/>
              </a:rPr>
              <a:t> 0.05%.  </a:t>
            </a:r>
            <a:r>
              <a:rPr lang="ro-RO" sz="1600" kern="1200" dirty="0">
                <a:solidFill>
                  <a:srgbClr val="0000FF"/>
                </a:solidFill>
                <a:latin typeface="Verdana" pitchFamily="34" charset="0"/>
                <a:cs typeface="Arial" charset="0"/>
              </a:rPr>
              <a:t>Precizia nu este afectata de pulsații ale debitului</a:t>
            </a:r>
            <a:r>
              <a:rPr lang="en-US" sz="1600" kern="1200" dirty="0">
                <a:solidFill>
                  <a:srgbClr val="0000FF"/>
                </a:solidFill>
                <a:latin typeface="Verdana" pitchFamily="34" charset="0"/>
                <a:cs typeface="Arial" charset="0"/>
              </a:rPr>
              <a:t>. </a:t>
            </a:r>
            <a:r>
              <a:rPr lang="ro-RO" sz="1600" kern="1200" dirty="0">
                <a:solidFill>
                  <a:srgbClr val="0000FF"/>
                </a:solidFill>
                <a:latin typeface="Verdana" pitchFamily="34" charset="0"/>
                <a:cs typeface="Arial" charset="0"/>
              </a:rPr>
              <a:t>Debitmetrele volumetrice nu necesită o sursă de alimentare pentru funcționare și nu necesită tronsoane directe în amonte și aval pentru stabilirea fluxului</a:t>
            </a:r>
            <a:r>
              <a:rPr lang="en-US" sz="1600" kern="1200" dirty="0">
                <a:solidFill>
                  <a:srgbClr val="0000FF"/>
                </a:solidFill>
                <a:latin typeface="Verdana" pitchFamily="34" charset="0"/>
                <a:cs typeface="Arial" charset="0"/>
              </a:rPr>
              <a:t>. </a:t>
            </a:r>
            <a:r>
              <a:rPr lang="ro-RO" sz="1600" kern="1200" dirty="0">
                <a:solidFill>
                  <a:srgbClr val="0000FF"/>
                </a:solidFill>
                <a:latin typeface="Verdana" pitchFamily="34" charset="0"/>
                <a:cs typeface="Arial" charset="0"/>
              </a:rPr>
              <a:t>Tipical, debitmetrele volumetrice sunt disponibile cu dimensiunile DN 10 pina la DN 150 si interval de măsurare </a:t>
            </a:r>
            <a:r>
              <a:rPr lang="en-US" sz="1600" kern="1200" dirty="0">
                <a:solidFill>
                  <a:srgbClr val="0000FF"/>
                </a:solidFill>
                <a:latin typeface="Verdana" pitchFamily="34" charset="0"/>
                <a:cs typeface="Arial" charset="0"/>
              </a:rPr>
              <a:t>100:1</a:t>
            </a:r>
            <a:r>
              <a:rPr lang="ro-RO" sz="1600" kern="1200" dirty="0">
                <a:solidFill>
                  <a:srgbClr val="0000FF"/>
                </a:solidFill>
                <a:latin typeface="Verdana" pitchFamily="34" charset="0"/>
                <a:cs typeface="Arial" charset="0"/>
              </a:rPr>
              <a:t> și mai mare</a:t>
            </a:r>
            <a:r>
              <a:rPr lang="en-US" sz="1600" kern="1200" dirty="0">
                <a:solidFill>
                  <a:srgbClr val="0000FF"/>
                </a:solidFill>
                <a:latin typeface="Verdana" pitchFamily="34" charset="0"/>
                <a:cs typeface="Arial" charset="0"/>
              </a:rPr>
              <a:t>. </a:t>
            </a:r>
          </a:p>
          <a:p>
            <a:pPr marL="0" lvl="0" indent="0">
              <a:spcBef>
                <a:spcPct val="50000"/>
              </a:spcBef>
              <a:spcAft>
                <a:spcPct val="0"/>
              </a:spcAft>
              <a:buClrTx/>
              <a:buNone/>
              <a:tabLst/>
            </a:pPr>
            <a:r>
              <a:rPr lang="ro-RO" sz="1600" kern="1200" dirty="0">
                <a:solidFill>
                  <a:srgbClr val="0000FF"/>
                </a:solidFill>
                <a:latin typeface="Verdana" pitchFamily="34" charset="0"/>
                <a:cs typeface="Arial" charset="0"/>
              </a:rPr>
              <a:t>Însă pentru aceste debitmetre fluidul trebuie să fie separat de impurități</a:t>
            </a:r>
            <a:r>
              <a:rPr lang="en-US" sz="1600" kern="1200" dirty="0">
                <a:solidFill>
                  <a:srgbClr val="0000FF"/>
                </a:solidFill>
                <a:latin typeface="Verdana" pitchFamily="34" charset="0"/>
                <a:cs typeface="Arial" charset="0"/>
              </a:rPr>
              <a:t>. </a:t>
            </a:r>
            <a:r>
              <a:rPr lang="ro-RO" sz="1600" kern="1200" dirty="0">
                <a:solidFill>
                  <a:srgbClr val="0000FF"/>
                </a:solidFill>
                <a:latin typeface="Verdana" pitchFamily="34" charset="0"/>
                <a:cs typeface="Arial" charset="0"/>
              </a:rPr>
              <a:t>Particolele mai mari de 100 microni este necesar de separat prin filtrare, din motiv ca intervalul între piesele debitmetrelor este foarte mic si piesele sunt prelucrate cu precizie. Uzura acestor piese aduce la micșorarea preciziei</a:t>
            </a:r>
            <a:r>
              <a:rPr lang="en-US" sz="1600" kern="1200" dirty="0">
                <a:solidFill>
                  <a:srgbClr val="0000FF"/>
                </a:solidFill>
                <a:latin typeface="Verdana" pitchFamily="34" charset="0"/>
                <a:cs typeface="Arial" charset="0"/>
              </a:rPr>
              <a:t>. </a:t>
            </a:r>
            <a:r>
              <a:rPr lang="ro-RO" sz="1600" kern="1200" dirty="0">
                <a:solidFill>
                  <a:srgbClr val="0000FF"/>
                </a:solidFill>
                <a:latin typeface="Verdana" pitchFamily="34" charset="0"/>
                <a:cs typeface="Arial" charset="0"/>
              </a:rPr>
              <a:t>Din acest motiv debitmetrele volumetrice nu pot fi recomandate pentru  măsurarea fluidelor abrazive</a:t>
            </a:r>
            <a:r>
              <a:rPr lang="en-US" sz="1600" kern="1200" dirty="0">
                <a:solidFill>
                  <a:srgbClr val="0000FF"/>
                </a:solidFill>
                <a:latin typeface="Verdana" pitchFamily="34" charset="0"/>
                <a:cs typeface="Arial" charset="0"/>
              </a:rPr>
              <a:t>.  </a:t>
            </a:r>
            <a:r>
              <a:rPr lang="ro-RO" sz="1600" kern="1200" dirty="0">
                <a:solidFill>
                  <a:srgbClr val="0000FF"/>
                </a:solidFill>
                <a:latin typeface="Verdana" pitchFamily="34" charset="0"/>
                <a:cs typeface="Arial" charset="0"/>
              </a:rPr>
              <a:t>Pentru fluide curate aceste contoare sunt ideale din motiv  ca au un ratio preț-calitate optimal. Ca exemplu sunt contoare de apa și gaze.</a:t>
            </a:r>
            <a:endParaRPr lang="en-US" sz="1600" b="1" kern="1200" dirty="0">
              <a:solidFill>
                <a:srgbClr val="0000FF"/>
              </a:solidFill>
              <a:latin typeface="Tahoma" pitchFamily="34" charset="0"/>
              <a:cs typeface="Times New Roman" charset="0"/>
            </a:endParaRPr>
          </a:p>
          <a:p>
            <a:endParaRPr lang="ru-RU" dirty="0"/>
          </a:p>
        </p:txBody>
      </p:sp>
      <p:pic>
        <p:nvPicPr>
          <p:cNvPr id="6" name="Picture 7" descr="C:\My Documents\My Pictures\Catalogs\F2500.jpg"/>
          <p:cNvPicPr>
            <a:picLocks noChangeAspect="1" noChangeArrowheads="1"/>
          </p:cNvPicPr>
          <p:nvPr/>
        </p:nvPicPr>
        <p:blipFill>
          <a:blip r:embed="rId2"/>
          <a:srcRect/>
          <a:stretch>
            <a:fillRect/>
          </a:stretch>
        </p:blipFill>
        <p:spPr bwMode="auto">
          <a:xfrm>
            <a:off x="7315200" y="1600200"/>
            <a:ext cx="762000" cy="762000"/>
          </a:xfrm>
          <a:prstGeom prst="rect">
            <a:avLst/>
          </a:prstGeom>
          <a:noFill/>
        </p:spPr>
      </p:pic>
      <p:pic>
        <p:nvPicPr>
          <p:cNvPr id="7" name="Picture 8" descr="C:\My Documents\My Pictures\Catalogs\M306.jpg"/>
          <p:cNvPicPr>
            <a:picLocks noChangeAspect="1" noChangeArrowheads="1"/>
          </p:cNvPicPr>
          <p:nvPr/>
        </p:nvPicPr>
        <p:blipFill>
          <a:blip r:embed="rId3"/>
          <a:srcRect/>
          <a:stretch>
            <a:fillRect/>
          </a:stretch>
        </p:blipFill>
        <p:spPr bwMode="auto">
          <a:xfrm>
            <a:off x="895350" y="1066800"/>
            <a:ext cx="1066800" cy="1066800"/>
          </a:xfrm>
          <a:prstGeom prst="rect">
            <a:avLst/>
          </a:prstGeom>
          <a:noFill/>
        </p:spPr>
      </p:pic>
    </p:spTree>
    <p:extLst>
      <p:ext uri="{BB962C8B-B14F-4D97-AF65-F5344CB8AC3E}">
        <p14:creationId xmlns:p14="http://schemas.microsoft.com/office/powerpoint/2010/main" val="5414179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ro-RO" sz="1800" b="1" dirty="0">
                <a:solidFill>
                  <a:srgbClr val="0000FF"/>
                </a:solidFill>
                <a:latin typeface="Tahoma" pitchFamily="34" charset="0"/>
              </a:rPr>
              <a:t>Volumetrice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083" y="2999622"/>
            <a:ext cx="7315834" cy="27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9121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ro-RO" sz="1800" b="1" dirty="0">
                <a:solidFill>
                  <a:srgbClr val="0000FF"/>
                </a:solidFill>
                <a:latin typeface="Tahoma" pitchFamily="34" charset="0"/>
              </a:rPr>
              <a:t>Volumetrice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2373" y="2652120"/>
            <a:ext cx="7279255" cy="340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2719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700" y="1273650"/>
            <a:ext cx="7776000" cy="617928"/>
          </a:xfrm>
        </p:spPr>
        <p:txBody>
          <a:bodyPr/>
          <a:lstStyle/>
          <a:p>
            <a:pPr algn="ctr"/>
            <a:r>
              <a:rPr lang="ro-RO" b="1" dirty="0">
                <a:solidFill>
                  <a:srgbClr val="0000FF"/>
                </a:solidFill>
                <a:latin typeface="Tahoma" pitchFamily="34" charset="0"/>
                <a:cs typeface="Arial" charset="0"/>
              </a:rPr>
              <a:t>Tipuri de debitmetre </a:t>
            </a:r>
            <a:r>
              <a:rPr lang="en-US" b="1" dirty="0">
                <a:solidFill>
                  <a:srgbClr val="0000FF"/>
                </a:solidFill>
                <a:latin typeface="Tahoma" pitchFamily="34" charset="0"/>
              </a:rPr>
              <a:t/>
            </a:r>
            <a:br>
              <a:rPr lang="en-US" b="1" dirty="0">
                <a:solidFill>
                  <a:srgbClr val="0000FF"/>
                </a:solidFill>
                <a:latin typeface="Tahoma" pitchFamily="34" charset="0"/>
              </a:rPr>
            </a:br>
            <a:r>
              <a:rPr lang="en-US" sz="1600" b="1" dirty="0">
                <a:solidFill>
                  <a:srgbClr val="0000FF"/>
                </a:solidFill>
                <a:latin typeface="Tahoma" pitchFamily="34" charset="0"/>
              </a:rPr>
              <a:t>Ultrasonic</a:t>
            </a:r>
            <a:r>
              <a:rPr lang="ro-RO" sz="1600" b="1" dirty="0">
                <a:solidFill>
                  <a:srgbClr val="0000FF"/>
                </a:solidFill>
                <a:latin typeface="Tahoma" pitchFamily="34" charset="0"/>
              </a:rPr>
              <a:t>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a:xfrm>
            <a:off x="684000" y="1914600"/>
            <a:ext cx="7776000" cy="3816000"/>
          </a:xfrm>
        </p:spPr>
        <p:txBody>
          <a:bodyPr/>
          <a:lstStyle/>
          <a:p>
            <a:pPr marL="457200" lvl="0" indent="-457200" eaLnBrk="0" hangingPunct="0">
              <a:spcBef>
                <a:spcPct val="0"/>
              </a:spcBef>
              <a:spcAft>
                <a:spcPct val="0"/>
              </a:spcAft>
              <a:buClrTx/>
              <a:buNone/>
              <a:tabLst/>
            </a:pPr>
            <a:r>
              <a:rPr kumimoji="1" lang="ro-RO" altLang="ja-JP" sz="1600" kern="1200" dirty="0">
                <a:solidFill>
                  <a:srgbClr val="0000FF"/>
                </a:solidFill>
                <a:latin typeface="Tahoma" pitchFamily="34" charset="0"/>
                <a:ea typeface="ＭＳ Ｐゴシック" pitchFamily="34" charset="-128"/>
              </a:rPr>
              <a:t>Debitmetrele ultrasonice sau acustice sunt bazate pe măsurarea timpului propagării undelor ultrasonice prin fluid, acestea se pot propaga prin fluide gazoase, lichide, solide. Prin utilizarea acestor principii au fost dezvoltate acest tip de debitmetre.</a:t>
            </a:r>
            <a:endParaRPr kumimoji="1" lang="en-US" altLang="ja-JP" sz="1600" kern="1200" dirty="0">
              <a:solidFill>
                <a:srgbClr val="0000FF"/>
              </a:solidFill>
              <a:latin typeface="Tahoma" pitchFamily="34" charset="0"/>
              <a:ea typeface="ＭＳ Ｐゴシック" pitchFamily="34" charset="-128"/>
            </a:endParaRPr>
          </a:p>
          <a:p>
            <a:pPr marL="457200" lvl="0" indent="-457200" eaLnBrk="0" hangingPunct="0">
              <a:spcBef>
                <a:spcPct val="0"/>
              </a:spcBef>
              <a:spcAft>
                <a:spcPct val="0"/>
              </a:spcAft>
              <a:buClrTx/>
              <a:buNone/>
              <a:tabLst/>
            </a:pPr>
            <a:r>
              <a:rPr kumimoji="1" lang="ro-RO" altLang="ja-JP" sz="1600" kern="1200" dirty="0">
                <a:solidFill>
                  <a:srgbClr val="0000FF"/>
                </a:solidFill>
                <a:latin typeface="Tahoma" pitchFamily="34" charset="0"/>
                <a:ea typeface="ＭＳ Ｐゴシック" pitchFamily="34" charset="-128"/>
              </a:rPr>
              <a:t>În general, debitmetrele ultrasonice sunt devizate după 2 principii de funcționare</a:t>
            </a:r>
            <a:r>
              <a:rPr kumimoji="1" lang="da-DK" altLang="ja-JP" sz="1600" kern="1200" dirty="0">
                <a:solidFill>
                  <a:srgbClr val="0000FF"/>
                </a:solidFill>
                <a:latin typeface="Tahoma" pitchFamily="34" charset="0"/>
                <a:ea typeface="ＭＳ Ｐゴシック" pitchFamily="34" charset="-128"/>
              </a:rPr>
              <a:t>:</a:t>
            </a:r>
          </a:p>
          <a:p>
            <a:pPr marL="457200" lvl="0" indent="-457200" eaLnBrk="0" hangingPunct="0">
              <a:spcBef>
                <a:spcPct val="0"/>
              </a:spcBef>
              <a:spcAft>
                <a:spcPct val="0"/>
              </a:spcAft>
              <a:buClrTx/>
              <a:buFontTx/>
              <a:buAutoNum type="arabicParenR"/>
              <a:tabLst/>
            </a:pPr>
            <a:r>
              <a:rPr kumimoji="1" lang="ro-RO" altLang="ja-JP" sz="1600" kern="1200" dirty="0">
                <a:solidFill>
                  <a:srgbClr val="0000FF"/>
                </a:solidFill>
                <a:latin typeface="Tahoma" pitchFamily="34" charset="0"/>
                <a:ea typeface="ＭＳ Ｐゴシック" pitchFamily="34" charset="-128"/>
              </a:rPr>
              <a:t>Debitmetre ultrasonice bazate pe ef</a:t>
            </a:r>
            <a:r>
              <a:rPr kumimoji="1" lang="da-DK" altLang="ja-JP" sz="1600" kern="1200" dirty="0">
                <a:solidFill>
                  <a:srgbClr val="0000FF"/>
                </a:solidFill>
                <a:latin typeface="Tahoma" pitchFamily="34" charset="0"/>
                <a:ea typeface="ＭＳ Ｐゴシック" pitchFamily="34" charset="-128"/>
              </a:rPr>
              <a:t>ect</a:t>
            </a:r>
            <a:r>
              <a:rPr kumimoji="1" lang="ro-RO" altLang="ja-JP" sz="1600" kern="1200" dirty="0">
                <a:solidFill>
                  <a:srgbClr val="0000FF"/>
                </a:solidFill>
                <a:latin typeface="Tahoma" pitchFamily="34" charset="0"/>
                <a:ea typeface="ＭＳ Ｐゴシック" pitchFamily="34" charset="-128"/>
              </a:rPr>
              <a:t>ul </a:t>
            </a:r>
            <a:r>
              <a:rPr kumimoji="1" lang="da-DK" altLang="ja-JP" sz="1600" kern="1200" dirty="0">
                <a:solidFill>
                  <a:srgbClr val="0000FF"/>
                </a:solidFill>
                <a:latin typeface="Tahoma" pitchFamily="34" charset="0"/>
                <a:ea typeface="ＭＳ Ｐゴシック" pitchFamily="34" charset="-128"/>
              </a:rPr>
              <a:t>Doppler</a:t>
            </a:r>
            <a:r>
              <a:rPr kumimoji="1" lang="en-US" altLang="ja-JP" sz="1600" kern="1200" dirty="0">
                <a:solidFill>
                  <a:srgbClr val="0000FF"/>
                </a:solidFill>
                <a:latin typeface="Tahoma" pitchFamily="34" charset="0"/>
                <a:ea typeface="ＭＳ Ｐゴシック" pitchFamily="34" charset="-128"/>
              </a:rPr>
              <a:t> </a:t>
            </a:r>
          </a:p>
          <a:p>
            <a:pPr marL="457200" lvl="0" indent="-457200" eaLnBrk="0" hangingPunct="0">
              <a:spcBef>
                <a:spcPct val="0"/>
              </a:spcBef>
              <a:spcAft>
                <a:spcPct val="0"/>
              </a:spcAft>
              <a:buClrTx/>
              <a:buNone/>
              <a:tabLst/>
            </a:pPr>
            <a:r>
              <a:rPr kumimoji="1" lang="en-US" altLang="ja-JP" sz="1600" kern="1200" dirty="0">
                <a:solidFill>
                  <a:srgbClr val="0000FF"/>
                </a:solidFill>
                <a:latin typeface="Tahoma" pitchFamily="34" charset="0"/>
                <a:ea typeface="ＭＳ Ｐゴシック" pitchFamily="34" charset="-128"/>
              </a:rPr>
              <a:t>	</a:t>
            </a:r>
            <a:r>
              <a:rPr kumimoji="1" lang="ro-RO" altLang="ja-JP" sz="1600" kern="1200" dirty="0">
                <a:solidFill>
                  <a:srgbClr val="0000FF"/>
                </a:solidFill>
                <a:latin typeface="Tahoma" pitchFamily="34" charset="0"/>
                <a:ea typeface="ＭＳ Ｐゴシック" pitchFamily="34" charset="-128"/>
              </a:rPr>
              <a:t>Efectul Doppler se bazeaza pe măsurarea reflectării ultrasunetului pentru măsurarea vitezei fluidului.</a:t>
            </a:r>
            <a:r>
              <a:rPr kumimoji="1" lang="da-DK" altLang="ja-JP" sz="1600" kern="1200" dirty="0">
                <a:solidFill>
                  <a:srgbClr val="0000FF"/>
                </a:solidFill>
                <a:latin typeface="Verdana" pitchFamily="34" charset="0"/>
                <a:ea typeface="ＭＳ Ｐゴシック" pitchFamily="34" charset="-128"/>
              </a:rPr>
              <a:t> </a:t>
            </a:r>
            <a:r>
              <a:rPr kumimoji="1" lang="ro-RO" altLang="ja-JP" sz="1600" kern="1200" dirty="0">
                <a:solidFill>
                  <a:srgbClr val="0000FF"/>
                </a:solidFill>
                <a:latin typeface="Verdana" pitchFamily="34" charset="0"/>
                <a:ea typeface="ＭＳ Ｐゴシック" pitchFamily="34" charset="-128"/>
              </a:rPr>
              <a:t>Prin măsurarea schimbărei frecvenței între sursă și receptor</a:t>
            </a:r>
            <a:r>
              <a:rPr kumimoji="1" lang="ro-RO" altLang="ja-JP" sz="1600" kern="1200" dirty="0">
                <a:solidFill>
                  <a:srgbClr val="0000CC"/>
                </a:solidFill>
                <a:latin typeface="Tahoma" pitchFamily="34" charset="0"/>
                <a:ea typeface="Tahoma" pitchFamily="34" charset="0"/>
                <a:cs typeface="Tahoma" pitchFamily="34" charset="0"/>
              </a:rPr>
              <a:t>.</a:t>
            </a:r>
            <a:r>
              <a:rPr lang="vi-VN" sz="1600" kern="1200" dirty="0">
                <a:solidFill>
                  <a:srgbClr val="0000CC"/>
                </a:solidFill>
                <a:latin typeface="Tahoma" pitchFamily="34" charset="0"/>
                <a:ea typeface="Tahoma" pitchFamily="34" charset="0"/>
                <a:cs typeface="Tahoma" pitchFamily="34" charset="0"/>
              </a:rPr>
              <a:t> Unda emisă de unul va fi reflectată de particulele în mişcare producând o modificare a frecvenţei direct proporţională cu viteza de curgere. </a:t>
            </a:r>
            <a:r>
              <a:rPr lang="ro-RO" sz="1600" kern="1200" dirty="0">
                <a:solidFill>
                  <a:srgbClr val="0000CC"/>
                </a:solidFill>
                <a:latin typeface="Tahoma" pitchFamily="34" charset="0"/>
                <a:ea typeface="Tahoma" pitchFamily="34" charset="0"/>
                <a:cs typeface="Tahoma" pitchFamily="34" charset="0"/>
              </a:rPr>
              <a:t>Schimbarea de frecvență care rezultă este numit</a:t>
            </a:r>
            <a:r>
              <a:rPr kumimoji="1" lang="da-DK" altLang="ja-JP" sz="1600" kern="1200" dirty="0">
                <a:solidFill>
                  <a:srgbClr val="0000FF"/>
                </a:solidFill>
                <a:latin typeface="Verdana" pitchFamily="34" charset="0"/>
                <a:ea typeface="ＭＳ Ｐゴシック" pitchFamily="34" charset="-128"/>
              </a:rPr>
              <a:t> </a:t>
            </a:r>
            <a:r>
              <a:rPr kumimoji="1" lang="da-DK" altLang="ja-JP" sz="1600" kern="1200" dirty="0">
                <a:solidFill>
                  <a:srgbClr val="0000FF"/>
                </a:solidFill>
                <a:latin typeface="Tahoma"/>
                <a:ea typeface="ＭＳ Ｐゴシック" pitchFamily="34" charset="-128"/>
              </a:rPr>
              <a:t>”</a:t>
            </a:r>
            <a:r>
              <a:rPr kumimoji="1" lang="ro-RO" altLang="ja-JP" sz="1600" kern="1200" dirty="0">
                <a:solidFill>
                  <a:srgbClr val="0000FF"/>
                </a:solidFill>
                <a:latin typeface="Tahoma"/>
                <a:ea typeface="ＭＳ Ｐゴシック" pitchFamily="34" charset="-128"/>
              </a:rPr>
              <a:t>Efect </a:t>
            </a:r>
            <a:r>
              <a:rPr kumimoji="1" lang="da-DK" altLang="ja-JP" sz="1600" kern="1200" dirty="0">
                <a:solidFill>
                  <a:srgbClr val="0000FF"/>
                </a:solidFill>
                <a:latin typeface="Verdana" pitchFamily="34" charset="0"/>
                <a:ea typeface="ＭＳ Ｐゴシック" pitchFamily="34" charset="-128"/>
              </a:rPr>
              <a:t>Doppler</a:t>
            </a:r>
            <a:r>
              <a:rPr kumimoji="1" lang="da-DK" altLang="ja-JP" sz="1600" kern="1200" dirty="0">
                <a:solidFill>
                  <a:srgbClr val="0000FF"/>
                </a:solidFill>
                <a:latin typeface="Tahoma"/>
                <a:ea typeface="ＭＳ Ｐゴシック" pitchFamily="34" charset="-128"/>
              </a:rPr>
              <a:t>”</a:t>
            </a:r>
            <a:r>
              <a:rPr kumimoji="1" lang="da-DK" altLang="ja-JP" sz="1600" kern="1200" dirty="0">
                <a:solidFill>
                  <a:srgbClr val="0000FF"/>
                </a:solidFill>
                <a:latin typeface="Verdana" pitchFamily="34" charset="0"/>
                <a:ea typeface="ＭＳ Ｐゴシック" pitchFamily="34" charset="-128"/>
              </a:rPr>
              <a:t>. </a:t>
            </a:r>
            <a:endParaRPr kumimoji="1" lang="en-US" altLang="ja-JP" sz="1600" kern="1200" dirty="0">
              <a:solidFill>
                <a:srgbClr val="0000FF"/>
              </a:solidFill>
              <a:latin typeface="Verdana" pitchFamily="34" charset="0"/>
              <a:ea typeface="ＭＳ Ｐゴシック" pitchFamily="34" charset="-128"/>
            </a:endParaRPr>
          </a:p>
          <a:p>
            <a:pPr marL="457200" lvl="0" indent="-457200" eaLnBrk="0" hangingPunct="0">
              <a:spcBef>
                <a:spcPct val="0"/>
              </a:spcBef>
              <a:spcAft>
                <a:spcPct val="0"/>
              </a:spcAft>
              <a:buClrTx/>
              <a:buNone/>
              <a:tabLst/>
            </a:pPr>
            <a:endParaRPr kumimoji="1" lang="en-US" altLang="ja-JP" sz="1600" kern="1200" dirty="0">
              <a:solidFill>
                <a:srgbClr val="0000FF"/>
              </a:solidFill>
              <a:latin typeface="Tahoma" pitchFamily="34" charset="0"/>
              <a:ea typeface="ＭＳ Ｐゴシック" pitchFamily="34" charset="-128"/>
            </a:endParaRPr>
          </a:p>
          <a:p>
            <a:pPr marL="457200" lvl="0" indent="-457200" eaLnBrk="0" hangingPunct="0">
              <a:spcBef>
                <a:spcPct val="0"/>
              </a:spcBef>
              <a:spcAft>
                <a:spcPct val="0"/>
              </a:spcAft>
              <a:buClrTx/>
              <a:buFontTx/>
              <a:buAutoNum type="arabicParenR" startAt="2"/>
              <a:tabLst/>
            </a:pPr>
            <a:r>
              <a:rPr kumimoji="1" lang="ro-RO" altLang="ja-JP" sz="1600" kern="1200" dirty="0">
                <a:solidFill>
                  <a:srgbClr val="0000FF"/>
                </a:solidFill>
                <a:latin typeface="Tahoma" pitchFamily="34" charset="0"/>
                <a:ea typeface="ＭＳ Ｐゴシック" pitchFamily="34" charset="-128"/>
              </a:rPr>
              <a:t>Debitmetre ultrasonice bazate pe măsurarea diferenței timpului de tranzitare</a:t>
            </a:r>
            <a:endParaRPr kumimoji="1" lang="da-DK" altLang="ja-JP" sz="1600" kern="1200" dirty="0">
              <a:solidFill>
                <a:srgbClr val="0000FF"/>
              </a:solidFill>
              <a:latin typeface="Tahoma" pitchFamily="34" charset="0"/>
              <a:ea typeface="ＭＳ Ｐゴシック" pitchFamily="34" charset="-128"/>
            </a:endParaRPr>
          </a:p>
          <a:p>
            <a:pPr marL="457200" lvl="0" indent="-457200" eaLnBrk="0" hangingPunct="0">
              <a:spcBef>
                <a:spcPct val="0"/>
              </a:spcBef>
              <a:spcAft>
                <a:spcPct val="0"/>
              </a:spcAft>
              <a:buClrTx/>
              <a:buNone/>
              <a:tabLst/>
            </a:pPr>
            <a:r>
              <a:rPr kumimoji="1" lang="da-DK" altLang="ja-JP" sz="1600" kern="1200" dirty="0">
                <a:solidFill>
                  <a:srgbClr val="0000FF"/>
                </a:solidFill>
                <a:latin typeface="Tahoma" pitchFamily="34" charset="0"/>
                <a:ea typeface="ＭＳ Ｐゴシック" pitchFamily="34" charset="-128"/>
              </a:rPr>
              <a:t>	</a:t>
            </a:r>
            <a:r>
              <a:rPr lang="vi-VN" sz="1600" kern="1200" dirty="0">
                <a:solidFill>
                  <a:srgbClr val="0000CC"/>
                </a:solidFill>
                <a:latin typeface="Tahoma" pitchFamily="34" charset="0"/>
                <a:ea typeface="Tahoma" pitchFamily="34" charset="0"/>
                <a:cs typeface="Tahoma" pitchFamily="34" charset="0"/>
              </a:rPr>
              <a:t>Se instalează un emiţător şi un receptor de ultrasunete în lungul unei conducte şi se măsoară timpul scurs între emiterea unui impuls şi recepţionarea sa. Acest timp depinde de viteza de transmitere a sunetului prin lichid şi de viteza de curgere a fluidului (curgere care poate fi turbulentă). Lichidul nu trebuie să conţină impurităţi deaoarece dispersia undelor sonore datorată impurităţilor solide ar împiedica măsurarea corectă.</a:t>
            </a:r>
            <a:endParaRPr kumimoji="1" lang="da-DK" altLang="ja-JP" sz="1600" kern="1200" dirty="0">
              <a:solidFill>
                <a:srgbClr val="0000FF"/>
              </a:solidFill>
              <a:latin typeface="Tahoma" pitchFamily="34" charset="0"/>
              <a:ea typeface="ＭＳ Ｐゴシック" pitchFamily="34" charset="-128"/>
            </a:endParaRPr>
          </a:p>
          <a:p>
            <a:endParaRPr lang="ru-RU" dirty="0"/>
          </a:p>
        </p:txBody>
      </p:sp>
    </p:spTree>
    <p:extLst>
      <p:ext uri="{BB962C8B-B14F-4D97-AF65-F5344CB8AC3E}">
        <p14:creationId xmlns:p14="http://schemas.microsoft.com/office/powerpoint/2010/main" val="23250552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0200" y="1480747"/>
            <a:ext cx="7776000" cy="617928"/>
          </a:xfrm>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66FF"/>
                </a:solidFill>
                <a:latin typeface="Tahoma" pitchFamily="34" charset="0"/>
              </a:rPr>
              <a:t/>
            </a:r>
            <a:br>
              <a:rPr lang="en-US" sz="2600" b="1" dirty="0">
                <a:solidFill>
                  <a:srgbClr val="0066FF"/>
                </a:solidFill>
                <a:latin typeface="Tahoma" pitchFamily="34" charset="0"/>
              </a:rPr>
            </a:br>
            <a:r>
              <a:rPr lang="en-US" sz="1800" b="1" dirty="0">
                <a:solidFill>
                  <a:srgbClr val="0000CC"/>
                </a:solidFill>
                <a:latin typeface="Tahoma" pitchFamily="34" charset="0"/>
              </a:rPr>
              <a:t>Ultrasonic</a:t>
            </a:r>
            <a:r>
              <a:rPr lang="ro-RO" sz="1800" b="1" dirty="0">
                <a:solidFill>
                  <a:srgbClr val="0000CC"/>
                </a:solidFill>
                <a:latin typeface="Tahoma" pitchFamily="34" charset="0"/>
              </a:rPr>
              <a:t>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a:xfrm>
            <a:off x="283950" y="4219650"/>
            <a:ext cx="5659650" cy="1876350"/>
          </a:xfrm>
        </p:spPr>
        <p:txBody>
          <a:bodyPr/>
          <a:lstStyle/>
          <a:p>
            <a:pPr marL="101600" lvl="0" indent="-101600" defTabSz="762000">
              <a:spcBef>
                <a:spcPct val="0"/>
              </a:spcBef>
              <a:spcAft>
                <a:spcPct val="0"/>
              </a:spcAft>
              <a:buClr>
                <a:srgbClr val="0000FF"/>
              </a:buClr>
              <a:buNone/>
              <a:tabLst>
                <a:tab pos="482600" algn="l"/>
              </a:tabLst>
            </a:pPr>
            <a:r>
              <a:rPr kumimoji="1" lang="en-US" altLang="ja-JP" sz="1400" kern="1200" dirty="0">
                <a:solidFill>
                  <a:srgbClr val="FF0000"/>
                </a:solidFill>
                <a:latin typeface="Tahoma" pitchFamily="34" charset="0"/>
                <a:ea typeface="ＭＳ Ｐゴシック" pitchFamily="34" charset="-128"/>
              </a:rPr>
              <a:t>Q = </a:t>
            </a:r>
            <a:r>
              <a:rPr kumimoji="1" lang="ro-RO" altLang="ja-JP" sz="1400" kern="1200" dirty="0">
                <a:solidFill>
                  <a:srgbClr val="FF0000"/>
                </a:solidFill>
                <a:latin typeface="Tahoma" pitchFamily="34" charset="0"/>
                <a:ea typeface="ＭＳ Ｐゴシック" pitchFamily="34" charset="-128"/>
              </a:rPr>
              <a:t>Debitul</a:t>
            </a:r>
            <a:endParaRPr kumimoji="1" lang="en-US" altLang="ja-JP" sz="1400" kern="1200" dirty="0">
              <a:solidFill>
                <a:srgbClr val="FF0000"/>
              </a:solidFill>
              <a:latin typeface="Tahoma" pitchFamily="34" charset="0"/>
              <a:ea typeface="ＭＳ Ｐゴシック" pitchFamily="34" charset="-128"/>
            </a:endParaRPr>
          </a:p>
          <a:p>
            <a:pPr marL="101600" lvl="0" indent="-101600" defTabSz="762000">
              <a:spcBef>
                <a:spcPct val="0"/>
              </a:spcBef>
              <a:spcAft>
                <a:spcPct val="0"/>
              </a:spcAft>
              <a:buClr>
                <a:srgbClr val="0000FF"/>
              </a:buClr>
              <a:buNone/>
              <a:tabLst>
                <a:tab pos="482600" algn="l"/>
              </a:tabLst>
            </a:pPr>
            <a:r>
              <a:rPr kumimoji="1" lang="en-US" altLang="ja-JP" sz="1400" kern="1200" dirty="0">
                <a:solidFill>
                  <a:srgbClr val="FF0000"/>
                </a:solidFill>
                <a:latin typeface="Tahoma" pitchFamily="34" charset="0"/>
                <a:ea typeface="ＭＳ Ｐゴシック" pitchFamily="34" charset="-128"/>
              </a:rPr>
              <a:t>D = </a:t>
            </a:r>
            <a:r>
              <a:rPr kumimoji="1" lang="ro-RO" altLang="ja-JP" sz="1400" kern="1200" dirty="0">
                <a:solidFill>
                  <a:srgbClr val="FF0000"/>
                </a:solidFill>
                <a:latin typeface="Tahoma" pitchFamily="34" charset="0"/>
                <a:ea typeface="ＭＳ Ｐゴシック" pitchFamily="34" charset="-128"/>
              </a:rPr>
              <a:t>Diametrul intern a debitmetrului</a:t>
            </a:r>
            <a:endParaRPr kumimoji="1" lang="en-US" altLang="ja-JP" sz="1400" kern="1200" dirty="0">
              <a:solidFill>
                <a:srgbClr val="FF0000"/>
              </a:solidFill>
              <a:latin typeface="Tahoma" pitchFamily="34" charset="0"/>
              <a:ea typeface="ＭＳ Ｐゴシック" pitchFamily="34" charset="-128"/>
            </a:endParaRPr>
          </a:p>
          <a:p>
            <a:pPr marL="101600" lvl="0" indent="-101600" defTabSz="762000">
              <a:spcBef>
                <a:spcPct val="0"/>
              </a:spcBef>
              <a:spcAft>
                <a:spcPct val="0"/>
              </a:spcAft>
              <a:buClr>
                <a:srgbClr val="0000FF"/>
              </a:buClr>
              <a:buNone/>
              <a:tabLst>
                <a:tab pos="482600" algn="l"/>
              </a:tabLst>
            </a:pPr>
            <a:r>
              <a:rPr kumimoji="1" lang="en-US" altLang="ja-JP" sz="1400" kern="1200" dirty="0">
                <a:solidFill>
                  <a:srgbClr val="FF0000"/>
                </a:solidFill>
                <a:latin typeface="Tahoma" pitchFamily="34" charset="0"/>
                <a:ea typeface="ＭＳ Ｐゴシック" pitchFamily="34" charset="-128"/>
              </a:rPr>
              <a:t>K = </a:t>
            </a:r>
            <a:r>
              <a:rPr kumimoji="1" lang="ro-RO" altLang="ja-JP" sz="1400" kern="1200" dirty="0">
                <a:solidFill>
                  <a:srgbClr val="FF0000"/>
                </a:solidFill>
                <a:latin typeface="Tahoma" pitchFamily="34" charset="0"/>
                <a:ea typeface="ＭＳ Ｐゴシック" pitchFamily="34" charset="-128"/>
              </a:rPr>
              <a:t>Factorul de conversie a vitezei medie</a:t>
            </a:r>
            <a:endParaRPr kumimoji="1" lang="en-US" altLang="ja-JP" sz="1400" kern="1200" dirty="0">
              <a:solidFill>
                <a:srgbClr val="FF0000"/>
              </a:solidFill>
              <a:latin typeface="Tahoma" pitchFamily="34" charset="0"/>
              <a:ea typeface="ＭＳ Ｐゴシック" pitchFamily="34" charset="-128"/>
            </a:endParaRPr>
          </a:p>
          <a:p>
            <a:pPr marL="101600" lvl="0" indent="-101600" defTabSz="762000">
              <a:spcBef>
                <a:spcPct val="0"/>
              </a:spcBef>
              <a:spcAft>
                <a:spcPct val="0"/>
              </a:spcAft>
              <a:buClr>
                <a:srgbClr val="0000FF"/>
              </a:buClr>
              <a:buNone/>
              <a:tabLst>
                <a:tab pos="482600" algn="l"/>
              </a:tabLst>
            </a:pPr>
            <a:r>
              <a:rPr lang="en-US" sz="1400" kern="1200" dirty="0" err="1">
                <a:solidFill>
                  <a:srgbClr val="FF0000"/>
                </a:solidFill>
                <a:latin typeface="Tahoma" pitchFamily="34" charset="0"/>
                <a:cs typeface="Tahoma" pitchFamily="34" charset="0"/>
              </a:rPr>
              <a:t>Θ</a:t>
            </a:r>
            <a:r>
              <a:rPr lang="en-US" sz="1400" kern="1200" baseline="-25000" dirty="0" err="1">
                <a:solidFill>
                  <a:srgbClr val="FF0000"/>
                </a:solidFill>
                <a:latin typeface="Tahoma" pitchFamily="34" charset="0"/>
                <a:cs typeface="Tahoma" pitchFamily="34" charset="0"/>
              </a:rPr>
              <a:t>f</a:t>
            </a:r>
            <a:r>
              <a:rPr lang="en-US" sz="1400" kern="1200" baseline="-25000" dirty="0">
                <a:solidFill>
                  <a:srgbClr val="FF0000"/>
                </a:solidFill>
                <a:latin typeface="Tahoma" pitchFamily="34" charset="0"/>
                <a:cs typeface="Tahoma" pitchFamily="34" charset="0"/>
              </a:rPr>
              <a:t> </a:t>
            </a:r>
            <a:r>
              <a:rPr kumimoji="1" lang="en-US" altLang="ja-JP" sz="1400" kern="1200" dirty="0">
                <a:solidFill>
                  <a:srgbClr val="FF0000"/>
                </a:solidFill>
                <a:latin typeface="Tahoma" pitchFamily="34" charset="0"/>
                <a:ea typeface="ＭＳ Ｐゴシック" pitchFamily="34" charset="-128"/>
              </a:rPr>
              <a:t> = </a:t>
            </a:r>
            <a:r>
              <a:rPr kumimoji="1" lang="ro-RO" altLang="ja-JP" sz="1400" kern="1200" dirty="0">
                <a:solidFill>
                  <a:srgbClr val="FF0000"/>
                </a:solidFill>
                <a:latin typeface="Tahoma" pitchFamily="34" charset="0"/>
                <a:ea typeface="ＭＳ Ｐゴシック" pitchFamily="34" charset="-128"/>
              </a:rPr>
              <a:t>Unghiul de incidență în fluid</a:t>
            </a:r>
            <a:endParaRPr kumimoji="1" lang="en-US" altLang="ja-JP" sz="1400" kern="1200" dirty="0">
              <a:solidFill>
                <a:srgbClr val="FF0000"/>
              </a:solidFill>
              <a:latin typeface="Tahoma" pitchFamily="34" charset="0"/>
              <a:ea typeface="ＭＳ Ｐゴシック" pitchFamily="34" charset="-128"/>
            </a:endParaRPr>
          </a:p>
          <a:p>
            <a:pPr marL="101600" lvl="0" indent="-101600" defTabSz="762000">
              <a:spcBef>
                <a:spcPct val="0"/>
              </a:spcBef>
              <a:spcAft>
                <a:spcPct val="0"/>
              </a:spcAft>
              <a:buClr>
                <a:srgbClr val="0000FF"/>
              </a:buClr>
              <a:buNone/>
              <a:tabLst>
                <a:tab pos="482600" algn="l"/>
              </a:tabLst>
            </a:pPr>
            <a:r>
              <a:rPr kumimoji="1" lang="en-US" altLang="ja-JP" sz="1400" kern="1200" dirty="0">
                <a:solidFill>
                  <a:srgbClr val="FF0000"/>
                </a:solidFill>
                <a:latin typeface="Tahoma" pitchFamily="34" charset="0"/>
                <a:ea typeface="ＭＳ Ｐゴシック" pitchFamily="34" charset="-128"/>
              </a:rPr>
              <a:t>T</a:t>
            </a:r>
            <a:r>
              <a:rPr kumimoji="1" lang="en-US" altLang="ja-JP" sz="1400" kern="1200" baseline="-25000" dirty="0">
                <a:solidFill>
                  <a:srgbClr val="FF0000"/>
                </a:solidFill>
                <a:latin typeface="Tahoma" pitchFamily="34" charset="0"/>
                <a:ea typeface="ＭＳ Ｐゴシック" pitchFamily="34" charset="-128"/>
              </a:rPr>
              <a:t>1 </a:t>
            </a:r>
            <a:r>
              <a:rPr kumimoji="1" lang="en-US" altLang="ja-JP" sz="1400" kern="1200" dirty="0">
                <a:solidFill>
                  <a:srgbClr val="FF0000"/>
                </a:solidFill>
                <a:latin typeface="Tahoma" pitchFamily="34" charset="0"/>
                <a:ea typeface="ＭＳ Ｐゴシック" pitchFamily="34" charset="-128"/>
              </a:rPr>
              <a:t>&amp; T</a:t>
            </a:r>
            <a:r>
              <a:rPr kumimoji="1" lang="en-US" altLang="ja-JP" sz="1400" kern="1200" baseline="-25000" dirty="0">
                <a:solidFill>
                  <a:srgbClr val="FF0000"/>
                </a:solidFill>
                <a:latin typeface="Tahoma" pitchFamily="34" charset="0"/>
                <a:ea typeface="ＭＳ Ｐゴシック" pitchFamily="34" charset="-128"/>
              </a:rPr>
              <a:t>2</a:t>
            </a:r>
            <a:r>
              <a:rPr kumimoji="1" lang="en-US" altLang="ja-JP" sz="1400" kern="1200" dirty="0">
                <a:solidFill>
                  <a:srgbClr val="FF0000"/>
                </a:solidFill>
                <a:latin typeface="Tahoma" pitchFamily="34" charset="0"/>
                <a:ea typeface="ＭＳ Ｐゴシック" pitchFamily="34" charset="-128"/>
              </a:rPr>
              <a:t>= </a:t>
            </a:r>
            <a:r>
              <a:rPr kumimoji="1" lang="ro-RO" altLang="ja-JP" sz="1400" kern="1200" dirty="0">
                <a:solidFill>
                  <a:srgbClr val="FF0000"/>
                </a:solidFill>
                <a:latin typeface="Tahoma" pitchFamily="34" charset="0"/>
                <a:ea typeface="ＭＳ Ｐゴシック" pitchFamily="34" charset="-128"/>
              </a:rPr>
              <a:t>Timpul de tranziție</a:t>
            </a:r>
            <a:endParaRPr kumimoji="1" lang="en-US" altLang="ja-JP" sz="1400" kern="1200" dirty="0">
              <a:solidFill>
                <a:srgbClr val="FF0000"/>
              </a:solidFill>
              <a:latin typeface="Tahoma" pitchFamily="34" charset="0"/>
              <a:ea typeface="ＭＳ Ｐゴシック" pitchFamily="34" charset="-128"/>
            </a:endParaRPr>
          </a:p>
          <a:p>
            <a:pPr marL="101600" lvl="0" indent="-101600" defTabSz="762000">
              <a:spcBef>
                <a:spcPct val="0"/>
              </a:spcBef>
              <a:spcAft>
                <a:spcPct val="0"/>
              </a:spcAft>
              <a:buClr>
                <a:srgbClr val="0000FF"/>
              </a:buClr>
              <a:buNone/>
              <a:tabLst>
                <a:tab pos="482600" algn="l"/>
              </a:tabLst>
            </a:pPr>
            <a:r>
              <a:rPr kumimoji="1" lang="en-US" altLang="ja-JP" sz="1400" kern="1200" dirty="0">
                <a:solidFill>
                  <a:srgbClr val="FF0000"/>
                </a:solidFill>
                <a:latin typeface="Tahoma" pitchFamily="34" charset="0"/>
                <a:ea typeface="ＭＳ Ｐゴシック" pitchFamily="34" charset="-128"/>
              </a:rPr>
              <a:t>T</a:t>
            </a:r>
            <a:r>
              <a:rPr kumimoji="1" lang="en-US" altLang="ja-JP" sz="1400" kern="1200" baseline="-25000" dirty="0">
                <a:solidFill>
                  <a:srgbClr val="FF0000"/>
                </a:solidFill>
                <a:latin typeface="Tahoma" pitchFamily="34" charset="0"/>
                <a:ea typeface="ＭＳ Ｐゴシック" pitchFamily="34" charset="-128"/>
              </a:rPr>
              <a:t>0</a:t>
            </a:r>
            <a:r>
              <a:rPr kumimoji="1" lang="en-US" altLang="ja-JP" sz="1400" kern="1200" dirty="0">
                <a:solidFill>
                  <a:srgbClr val="FF0000"/>
                </a:solidFill>
                <a:latin typeface="Tahoma" pitchFamily="34" charset="0"/>
                <a:ea typeface="ＭＳ Ｐゴシック" pitchFamily="34" charset="-128"/>
              </a:rPr>
              <a:t> = </a:t>
            </a:r>
            <a:r>
              <a:rPr kumimoji="1" lang="ro-RO" altLang="ja-JP" sz="1400" kern="1200" dirty="0">
                <a:solidFill>
                  <a:srgbClr val="FF0000"/>
                </a:solidFill>
                <a:latin typeface="Tahoma" pitchFamily="34" charset="0"/>
                <a:ea typeface="ＭＳ Ｐゴシック" pitchFamily="34" charset="-128"/>
              </a:rPr>
              <a:t>Timpul de tranzit între traductoare</a:t>
            </a:r>
            <a:r>
              <a:rPr kumimoji="1" lang="en-US" altLang="ja-JP" sz="1400" kern="1200" dirty="0">
                <a:solidFill>
                  <a:srgbClr val="FF0000"/>
                </a:solidFill>
                <a:latin typeface="Tahoma" pitchFamily="34" charset="0"/>
                <a:ea typeface="ＭＳ Ｐゴシック" pitchFamily="34" charset="-128"/>
              </a:rPr>
              <a:t>≒ (T</a:t>
            </a:r>
            <a:r>
              <a:rPr kumimoji="1" lang="en-US" altLang="ja-JP" sz="1400" kern="1200" baseline="-25000" dirty="0">
                <a:solidFill>
                  <a:srgbClr val="FF0000"/>
                </a:solidFill>
                <a:latin typeface="Tahoma" pitchFamily="34" charset="0"/>
                <a:ea typeface="ＭＳ Ｐゴシック" pitchFamily="34" charset="-128"/>
              </a:rPr>
              <a:t>1</a:t>
            </a:r>
            <a:r>
              <a:rPr kumimoji="1" lang="en-US" altLang="ja-JP" sz="1400" kern="1200" dirty="0">
                <a:solidFill>
                  <a:srgbClr val="FF0000"/>
                </a:solidFill>
                <a:latin typeface="Tahoma" pitchFamily="34" charset="0"/>
                <a:ea typeface="ＭＳ Ｐゴシック" pitchFamily="34" charset="-128"/>
              </a:rPr>
              <a:t>+ T</a:t>
            </a:r>
            <a:r>
              <a:rPr kumimoji="1" lang="en-US" altLang="ja-JP" sz="1400" kern="1200" baseline="-25000" dirty="0">
                <a:solidFill>
                  <a:srgbClr val="FF0000"/>
                </a:solidFill>
                <a:latin typeface="Tahoma" pitchFamily="34" charset="0"/>
                <a:ea typeface="ＭＳ Ｐゴシック" pitchFamily="34" charset="-128"/>
              </a:rPr>
              <a:t>2</a:t>
            </a:r>
            <a:r>
              <a:rPr kumimoji="1" lang="en-US" altLang="ja-JP" sz="1400" kern="1200" dirty="0">
                <a:solidFill>
                  <a:srgbClr val="FF0000"/>
                </a:solidFill>
                <a:latin typeface="Tahoma" pitchFamily="34" charset="0"/>
                <a:ea typeface="ＭＳ Ｐゴシック" pitchFamily="34" charset="-128"/>
              </a:rPr>
              <a:t> )/2</a:t>
            </a:r>
          </a:p>
          <a:p>
            <a:pPr marL="101600" lvl="0" indent="-101600" defTabSz="762000">
              <a:spcBef>
                <a:spcPct val="0"/>
              </a:spcBef>
              <a:spcAft>
                <a:spcPct val="0"/>
              </a:spcAft>
              <a:buClr>
                <a:srgbClr val="0000FF"/>
              </a:buClr>
              <a:buNone/>
              <a:tabLst>
                <a:tab pos="482600" algn="l"/>
              </a:tabLst>
            </a:pPr>
            <a:r>
              <a:rPr kumimoji="1" lang="en-US" altLang="ja-JP" sz="1400" kern="1200" dirty="0">
                <a:solidFill>
                  <a:srgbClr val="FF0000"/>
                </a:solidFill>
                <a:latin typeface="Tahoma" pitchFamily="34" charset="0"/>
                <a:ea typeface="ＭＳ Ｐゴシック" pitchFamily="34" charset="-128"/>
                <a:cs typeface="Tahoma" pitchFamily="34" charset="0"/>
              </a:rPr>
              <a:t>Ҭ</a:t>
            </a:r>
            <a:r>
              <a:rPr kumimoji="1" lang="en-US" altLang="ja-JP" sz="1400" kern="1200" dirty="0">
                <a:solidFill>
                  <a:srgbClr val="FF0000"/>
                </a:solidFill>
                <a:latin typeface="Tahoma" pitchFamily="34" charset="0"/>
                <a:ea typeface="ＭＳ Ｐゴシック" pitchFamily="34" charset="-128"/>
              </a:rPr>
              <a:t> = </a:t>
            </a:r>
            <a:r>
              <a:rPr kumimoji="1" lang="ro-RO" altLang="ja-JP" sz="1400" kern="1200" dirty="0">
                <a:solidFill>
                  <a:srgbClr val="FF0000"/>
                </a:solidFill>
                <a:latin typeface="Tahoma" pitchFamily="34" charset="0"/>
                <a:ea typeface="ＭＳ Ｐゴシック" pitchFamily="34" charset="-128"/>
              </a:rPr>
              <a:t>Timpul de tranzit între pereții țevii și traductoare</a:t>
            </a:r>
            <a:r>
              <a:rPr kumimoji="1" lang="en-US" altLang="ja-JP" sz="1400" kern="1200" dirty="0">
                <a:solidFill>
                  <a:srgbClr val="FF0000"/>
                </a:solidFill>
                <a:latin typeface="Tahoma" pitchFamily="34" charset="0"/>
                <a:ea typeface="ＭＳ Ｐゴシック" pitchFamily="34" charset="-128"/>
              </a:rPr>
              <a:t>= ΔT = T</a:t>
            </a:r>
            <a:r>
              <a:rPr kumimoji="1" lang="en-US" altLang="ja-JP" sz="1400" kern="1200" baseline="-25000" dirty="0">
                <a:solidFill>
                  <a:srgbClr val="FF0000"/>
                </a:solidFill>
                <a:latin typeface="Tahoma" pitchFamily="34" charset="0"/>
                <a:ea typeface="ＭＳ Ｐゴシック" pitchFamily="34" charset="-128"/>
              </a:rPr>
              <a:t>2</a:t>
            </a:r>
            <a:r>
              <a:rPr kumimoji="1" lang="en-US" altLang="ja-JP" sz="1400" kern="1200" dirty="0">
                <a:solidFill>
                  <a:srgbClr val="FF0000"/>
                </a:solidFill>
                <a:latin typeface="Tahoma" pitchFamily="34" charset="0"/>
                <a:ea typeface="ＭＳ Ｐゴシック" pitchFamily="34" charset="-128"/>
              </a:rPr>
              <a:t>－T</a:t>
            </a:r>
            <a:r>
              <a:rPr kumimoji="1" lang="en-US" altLang="ja-JP" sz="1400" kern="1200" baseline="-25000" dirty="0">
                <a:solidFill>
                  <a:srgbClr val="FF0000"/>
                </a:solidFill>
                <a:latin typeface="Tahoma" pitchFamily="34" charset="0"/>
                <a:ea typeface="ＭＳ Ｐゴシック" pitchFamily="34" charset="-128"/>
              </a:rPr>
              <a:t>1</a:t>
            </a:r>
            <a:r>
              <a:rPr kumimoji="1" lang="en-US" altLang="ja-JP" sz="1400" kern="1200" dirty="0">
                <a:solidFill>
                  <a:srgbClr val="FF0000"/>
                </a:solidFill>
                <a:latin typeface="Tahoma" pitchFamily="34" charset="0"/>
                <a:ea typeface="ＭＳ Ｐゴシック" pitchFamily="34" charset="-128"/>
              </a:rPr>
              <a:t> </a:t>
            </a:r>
          </a:p>
          <a:p>
            <a:endParaRPr lang="ru-RU" dirty="0"/>
          </a:p>
        </p:txBody>
      </p:sp>
      <p:pic>
        <p:nvPicPr>
          <p:cNvPr id="6" name="Picture 11" descr="E:\My Documents\Fuji Technologies\Marketing\FLW.jpg"/>
          <p:cNvPicPr>
            <a:picLocks noChangeAspect="1" noChangeArrowheads="1"/>
          </p:cNvPicPr>
          <p:nvPr/>
        </p:nvPicPr>
        <p:blipFill>
          <a:blip r:embed="rId2"/>
          <a:srcRect/>
          <a:stretch>
            <a:fillRect/>
          </a:stretch>
        </p:blipFill>
        <p:spPr bwMode="auto">
          <a:xfrm>
            <a:off x="6305748" y="5173663"/>
            <a:ext cx="1828800" cy="979487"/>
          </a:xfrm>
          <a:prstGeom prst="rect">
            <a:avLst/>
          </a:prstGeom>
          <a:noFill/>
        </p:spPr>
      </p:pic>
      <p:grpSp>
        <p:nvGrpSpPr>
          <p:cNvPr id="7" name="Group 85"/>
          <p:cNvGrpSpPr>
            <a:grpSpLocks/>
          </p:cNvGrpSpPr>
          <p:nvPr/>
        </p:nvGrpSpPr>
        <p:grpSpPr bwMode="auto">
          <a:xfrm>
            <a:off x="76200" y="2207420"/>
            <a:ext cx="4572000" cy="2046288"/>
            <a:chOff x="768" y="1574"/>
            <a:chExt cx="2880" cy="1289"/>
          </a:xfrm>
        </p:grpSpPr>
        <p:sp>
          <p:nvSpPr>
            <p:cNvPr id="8" name="Rectangle 54"/>
            <p:cNvSpPr>
              <a:spLocks noChangeArrowheads="1"/>
            </p:cNvSpPr>
            <p:nvPr/>
          </p:nvSpPr>
          <p:spPr bwMode="auto">
            <a:xfrm>
              <a:off x="900" y="1574"/>
              <a:ext cx="825" cy="524"/>
            </a:xfrm>
            <a:prstGeom prst="rect">
              <a:avLst/>
            </a:prstGeom>
            <a:noFill/>
            <a:ln w="9525">
              <a:noFill/>
              <a:miter lim="800000"/>
              <a:headEnd/>
              <a:tailEnd/>
            </a:ln>
            <a:effectLst/>
          </p:spPr>
          <p:txBody>
            <a:bodyPr wrap="square" lIns="92075" tIns="46038" rIns="92075" bIns="46038">
              <a:spAutoFit/>
            </a:bodyP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ro-RO" altLang="ja-JP" sz="1600" b="0" i="0" u="none" strike="noStrike" kern="0" cap="none" spc="0" normalizeH="0" baseline="0" noProof="0" dirty="0" smtClean="0">
                  <a:ln>
                    <a:noFill/>
                  </a:ln>
                  <a:solidFill>
                    <a:prstClr val="black"/>
                  </a:solidFill>
                  <a:effectLst/>
                  <a:uLnTx/>
                  <a:uFillTx/>
                  <a:ea typeface="ＭＳ Ｐゴシック" pitchFamily="34" charset="-128"/>
                </a:rPr>
                <a:t>Aria secțiunei transversale</a:t>
              </a:r>
              <a:endParaRPr kumimoji="1" lang="en-US" altLang="ja-JP" sz="1600" b="0" i="0" u="none" strike="noStrike" kern="0" cap="none" spc="0" normalizeH="0" baseline="0" noProof="0" dirty="0" smtClean="0">
                <a:ln>
                  <a:noFill/>
                </a:ln>
                <a:solidFill>
                  <a:prstClr val="black"/>
                </a:solidFill>
                <a:effectLst/>
                <a:uLnTx/>
                <a:uFillTx/>
                <a:ea typeface="ＭＳ Ｐゴシック" pitchFamily="34" charset="-128"/>
              </a:endParaRPr>
            </a:p>
          </p:txBody>
        </p:sp>
        <p:sp>
          <p:nvSpPr>
            <p:cNvPr id="9" name="Rectangle 55"/>
            <p:cNvSpPr>
              <a:spLocks noChangeArrowheads="1"/>
            </p:cNvSpPr>
            <p:nvPr/>
          </p:nvSpPr>
          <p:spPr bwMode="auto">
            <a:xfrm>
              <a:off x="2112" y="1584"/>
              <a:ext cx="672" cy="524"/>
            </a:xfrm>
            <a:prstGeom prst="rect">
              <a:avLst/>
            </a:prstGeom>
            <a:noFill/>
            <a:ln w="9525">
              <a:noFill/>
              <a:miter lim="800000"/>
              <a:headEnd/>
              <a:tailEnd/>
            </a:ln>
            <a:effectLst/>
          </p:spPr>
          <p:txBody>
            <a:bodyPr lIns="92075" tIns="46038" rIns="92075" bIns="46038">
              <a:spAutoFit/>
            </a:bodyP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ro-RO" altLang="ja-JP" sz="1600" b="0" i="0" u="none" strike="noStrike" kern="0" cap="none" spc="0" normalizeH="0" baseline="0" noProof="0" dirty="0" smtClean="0">
                  <a:ln>
                    <a:noFill/>
                  </a:ln>
                  <a:solidFill>
                    <a:prstClr val="black"/>
                  </a:solidFill>
                  <a:effectLst/>
                  <a:uLnTx/>
                  <a:uFillTx/>
                  <a:ea typeface="ＭＳ Ｐゴシック" pitchFamily="34" charset="-128"/>
                </a:rPr>
                <a:t>Viteza medie în A.S.T.</a:t>
              </a:r>
              <a:endParaRPr kumimoji="1" lang="en-US" altLang="ja-JP" sz="1600" b="0" i="0" u="none" strike="noStrike" kern="0" cap="none" spc="0" normalizeH="0" baseline="0" noProof="0" dirty="0" smtClean="0">
                <a:ln>
                  <a:noFill/>
                </a:ln>
                <a:solidFill>
                  <a:prstClr val="black"/>
                </a:solidFill>
                <a:effectLst/>
                <a:uLnTx/>
                <a:uFillTx/>
                <a:ea typeface="ＭＳ Ｐゴシック" pitchFamily="34" charset="-128"/>
              </a:endParaRPr>
            </a:p>
          </p:txBody>
        </p:sp>
        <p:sp>
          <p:nvSpPr>
            <p:cNvPr id="10" name="Rectangle 56"/>
            <p:cNvSpPr>
              <a:spLocks noChangeArrowheads="1"/>
            </p:cNvSpPr>
            <p:nvPr/>
          </p:nvSpPr>
          <p:spPr bwMode="auto">
            <a:xfrm>
              <a:off x="2544" y="2494"/>
              <a:ext cx="1056" cy="369"/>
            </a:xfrm>
            <a:prstGeom prst="rect">
              <a:avLst/>
            </a:prstGeom>
            <a:noFill/>
            <a:ln w="9525">
              <a:noFill/>
              <a:miter lim="800000"/>
              <a:headEnd/>
              <a:tailEnd/>
            </a:ln>
            <a:effectLst/>
          </p:spPr>
          <p:txBody>
            <a:bodyPr lIns="92075" tIns="46038" rIns="92075" bIns="46038">
              <a:spAutoFit/>
            </a:bodyPr>
            <a:lstStyle/>
            <a:p>
              <a:pPr marL="0" marR="0" lvl="0" indent="0" algn="ctr" defTabSz="762000" eaLnBrk="1" fontAlgn="auto" latinLnBrk="0" hangingPunct="1">
                <a:lnSpc>
                  <a:spcPct val="100000"/>
                </a:lnSpc>
                <a:spcBef>
                  <a:spcPts val="0"/>
                </a:spcBef>
                <a:spcAft>
                  <a:spcPts val="0"/>
                </a:spcAft>
                <a:buClrTx/>
                <a:buSzTx/>
                <a:buFontTx/>
                <a:buNone/>
                <a:tabLst/>
                <a:defRPr/>
              </a:pPr>
              <a:r>
                <a:rPr kumimoji="1" lang="ro-RO" altLang="ja-JP" sz="1600" b="0" i="0" u="none" strike="noStrike" kern="0" cap="none" spc="0" normalizeH="0" baseline="0" noProof="0" dirty="0" smtClean="0">
                  <a:ln>
                    <a:noFill/>
                  </a:ln>
                  <a:solidFill>
                    <a:prstClr val="black"/>
                  </a:solidFill>
                  <a:effectLst/>
                  <a:uLnTx/>
                  <a:uFillTx/>
                  <a:ea typeface="ＭＳ Ｐゴシック" pitchFamily="34" charset="-128"/>
                </a:rPr>
                <a:t>Viteza medie de propagare</a:t>
              </a:r>
              <a:endParaRPr kumimoji="1" lang="en-US" altLang="ja-JP" sz="1600" b="0" i="0" u="none" strike="noStrike" kern="0" cap="none" spc="0" normalizeH="0" baseline="0" noProof="0" dirty="0" smtClean="0">
                <a:ln>
                  <a:noFill/>
                </a:ln>
                <a:solidFill>
                  <a:prstClr val="black"/>
                </a:solidFill>
                <a:effectLst/>
                <a:uLnTx/>
                <a:uFillTx/>
                <a:ea typeface="ＭＳ Ｐゴシック" pitchFamily="34" charset="-128"/>
              </a:endParaRPr>
            </a:p>
          </p:txBody>
        </p:sp>
        <p:grpSp>
          <p:nvGrpSpPr>
            <p:cNvPr id="11" name="Group 77"/>
            <p:cNvGrpSpPr>
              <a:grpSpLocks/>
            </p:cNvGrpSpPr>
            <p:nvPr/>
          </p:nvGrpSpPr>
          <p:grpSpPr bwMode="auto">
            <a:xfrm>
              <a:off x="768" y="2064"/>
              <a:ext cx="2880" cy="443"/>
              <a:chOff x="576" y="2064"/>
              <a:chExt cx="2880" cy="443"/>
            </a:xfrm>
          </p:grpSpPr>
          <p:sp>
            <p:nvSpPr>
              <p:cNvPr id="12" name="Text Box 62"/>
              <p:cNvSpPr txBox="1">
                <a:spLocks noChangeArrowheads="1"/>
              </p:cNvSpPr>
              <p:nvPr/>
            </p:nvSpPr>
            <p:spPr bwMode="auto">
              <a:xfrm>
                <a:off x="960" y="2064"/>
                <a:ext cx="2496" cy="443"/>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altLang="ja-JP" sz="1600" b="0" i="0" u="none" strike="noStrike" kern="0" cap="none" spc="0" normalizeH="0" baseline="0" noProof="0" dirty="0" smtClean="0">
                    <a:ln>
                      <a:noFill/>
                    </a:ln>
                    <a:solidFill>
                      <a:prstClr val="black"/>
                    </a:solidFill>
                    <a:effectLst/>
                    <a:uLnTx/>
                    <a:uFillTx/>
                    <a:latin typeface="Tahoma" pitchFamily="34" charset="0"/>
                    <a:ea typeface="ＭＳ Ｐゴシック" pitchFamily="34" charset="-128"/>
                    <a:cs typeface="Tahoma" pitchFamily="34" charset="0"/>
                  </a:rPr>
                  <a:t>Ҵ</a:t>
                </a:r>
                <a:r>
                  <a:rPr kumimoji="1" lang="en-US" altLang="ja-JP" sz="1600" b="0" i="0" u="none" strike="noStrike" kern="0" cap="none" spc="0" normalizeH="0" baseline="0" noProof="0" dirty="0" smtClean="0">
                    <a:ln>
                      <a:noFill/>
                    </a:ln>
                    <a:solidFill>
                      <a:prstClr val="black"/>
                    </a:solidFill>
                    <a:effectLst/>
                    <a:uLnTx/>
                    <a:uFillTx/>
                    <a:latin typeface="Tahoma" pitchFamily="34" charset="0"/>
                    <a:ea typeface="ＭＳ Ｐゴシック" pitchFamily="34" charset="-128"/>
                  </a:rPr>
                  <a:t>D</a:t>
                </a:r>
                <a:r>
                  <a:rPr kumimoji="1" lang="en-US" altLang="ja-JP" sz="1600" b="0" i="0" u="none" strike="noStrike" kern="0" cap="none" spc="0" normalizeH="0" baseline="30000" noProof="0" dirty="0" smtClean="0">
                    <a:ln>
                      <a:noFill/>
                    </a:ln>
                    <a:solidFill>
                      <a:prstClr val="black"/>
                    </a:solidFill>
                    <a:effectLst/>
                    <a:uLnTx/>
                    <a:uFillTx/>
                    <a:latin typeface="Tahoma" pitchFamily="34" charset="0"/>
                    <a:ea typeface="ＭＳ Ｐゴシック" pitchFamily="34" charset="-128"/>
                  </a:rPr>
                  <a:t>2</a:t>
                </a:r>
                <a:r>
                  <a:rPr kumimoji="0" lang="en-US" sz="1600" b="0" i="0" u="none" strike="noStrike" kern="0" cap="none" spc="0" normalizeH="0" baseline="0" noProof="0" dirty="0" smtClean="0">
                    <a:ln>
                      <a:noFill/>
                    </a:ln>
                    <a:solidFill>
                      <a:prstClr val="black"/>
                    </a:solidFill>
                    <a:effectLst/>
                    <a:uLnTx/>
                    <a:uFillTx/>
                    <a:latin typeface="Tahoma" pitchFamily="34" charset="0"/>
                    <a:cs typeface="Arial" charset="0"/>
                  </a:rPr>
                  <a:t>           1            D            </a:t>
                </a:r>
                <a:r>
                  <a:rPr kumimoji="0" lang="en-US" sz="1600" b="0" i="0" u="none" strike="noStrike" kern="0" cap="none" spc="0" normalizeH="0" baseline="0" noProof="0" dirty="0" smtClean="0">
                    <a:ln>
                      <a:noFill/>
                    </a:ln>
                    <a:solidFill>
                      <a:prstClr val="black"/>
                    </a:solidFill>
                    <a:effectLst/>
                    <a:uLnTx/>
                    <a:uFillTx/>
                    <a:latin typeface="Tahoma" pitchFamily="34" charset="0"/>
                    <a:cs typeface="Tahoma" pitchFamily="34" charset="0"/>
                  </a:rPr>
                  <a:t>ΔT</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Tahoma" pitchFamily="34" charset="0"/>
                    <a:cs typeface="Tahoma" pitchFamily="34" charset="0"/>
                  </a:rPr>
                  <a:t> 4              K         sin2θ</a:t>
                </a:r>
                <a:r>
                  <a:rPr kumimoji="0" lang="en-US" sz="1600" b="0" i="0" u="none" strike="noStrike" kern="0" cap="none" spc="0" normalizeH="0" baseline="-25000" noProof="0" dirty="0" smtClean="0">
                    <a:ln>
                      <a:noFill/>
                    </a:ln>
                    <a:solidFill>
                      <a:prstClr val="black"/>
                    </a:solidFill>
                    <a:effectLst/>
                    <a:uLnTx/>
                    <a:uFillTx/>
                    <a:latin typeface="Tahoma" pitchFamily="34" charset="0"/>
                    <a:cs typeface="Tahoma" pitchFamily="34" charset="0"/>
                  </a:rPr>
                  <a:t>f </a:t>
                </a:r>
                <a:r>
                  <a:rPr kumimoji="0" lang="en-US" sz="1600" b="0" i="0" u="none" strike="noStrike" kern="0" cap="none" spc="0" normalizeH="0" baseline="0" noProof="0" dirty="0" smtClean="0">
                    <a:ln>
                      <a:noFill/>
                    </a:ln>
                    <a:solidFill>
                      <a:prstClr val="black"/>
                    </a:solidFill>
                    <a:effectLst/>
                    <a:uLnTx/>
                    <a:uFillTx/>
                    <a:latin typeface="Tahoma" pitchFamily="34" charset="0"/>
                    <a:cs typeface="Tahoma" pitchFamily="34" charset="0"/>
                  </a:rPr>
                  <a:t>   (T</a:t>
                </a:r>
                <a:r>
                  <a:rPr kumimoji="0" lang="en-US" sz="1600" b="0" i="0" u="none" strike="noStrike" kern="0" cap="none" spc="0" normalizeH="0" baseline="-25000" noProof="0" dirty="0" smtClean="0">
                    <a:ln>
                      <a:noFill/>
                    </a:ln>
                    <a:solidFill>
                      <a:prstClr val="black"/>
                    </a:solidFill>
                    <a:effectLst/>
                    <a:uLnTx/>
                    <a:uFillTx/>
                    <a:latin typeface="Tahoma" pitchFamily="34" charset="0"/>
                    <a:cs typeface="Tahoma" pitchFamily="34" charset="0"/>
                  </a:rPr>
                  <a:t>0 </a:t>
                </a:r>
                <a:r>
                  <a:rPr kumimoji="0" lang="en-US" sz="1600" b="0" i="0" u="none" strike="noStrike" kern="0" cap="none" spc="0" normalizeH="0" baseline="0" noProof="0" dirty="0" smtClean="0">
                    <a:ln>
                      <a:noFill/>
                    </a:ln>
                    <a:solidFill>
                      <a:prstClr val="black"/>
                    </a:solidFill>
                    <a:effectLst/>
                    <a:uLnTx/>
                    <a:uFillTx/>
                    <a:latin typeface="Tahoma" pitchFamily="34" charset="0"/>
                    <a:cs typeface="Tahoma" pitchFamily="34" charset="0"/>
                  </a:rPr>
                  <a:t>- </a:t>
                </a:r>
                <a:r>
                  <a:rPr kumimoji="1" lang="en-US" altLang="ja-JP" sz="1600" b="0" i="0" u="none" strike="noStrike" kern="0" cap="none" spc="0" normalizeH="0" baseline="0" noProof="0" dirty="0" smtClean="0">
                    <a:ln>
                      <a:noFill/>
                    </a:ln>
                    <a:solidFill>
                      <a:prstClr val="black"/>
                    </a:solidFill>
                    <a:effectLst/>
                    <a:uLnTx/>
                    <a:uFillTx/>
                    <a:latin typeface="Tahoma" pitchFamily="34" charset="0"/>
                    <a:ea typeface="ＭＳ Ｐゴシック" pitchFamily="34" charset="-128"/>
                    <a:cs typeface="Tahoma" pitchFamily="34" charset="0"/>
                  </a:rPr>
                  <a:t>Ҭ</a:t>
                </a:r>
                <a:r>
                  <a:rPr kumimoji="1" lang="en-US" altLang="ja-JP" sz="1600" b="0" i="0" u="none" strike="noStrike" kern="0" cap="none" spc="0" normalizeH="0" baseline="0" noProof="0" dirty="0" smtClean="0">
                    <a:ln>
                      <a:noFill/>
                    </a:ln>
                    <a:solidFill>
                      <a:prstClr val="black"/>
                    </a:solidFill>
                    <a:effectLst/>
                    <a:uLnTx/>
                    <a:uFillTx/>
                    <a:latin typeface="Tahoma" pitchFamily="34" charset="0"/>
                    <a:ea typeface="ＭＳ Ｐゴシック" pitchFamily="34" charset="-128"/>
                  </a:rPr>
                  <a:t>)</a:t>
                </a:r>
                <a:r>
                  <a:rPr kumimoji="1" lang="en-US" altLang="ja-JP" sz="1600" b="0" i="0" u="none" strike="noStrike" kern="0" cap="none" spc="0" normalizeH="0" baseline="30000" noProof="0" dirty="0" smtClean="0">
                    <a:ln>
                      <a:noFill/>
                    </a:ln>
                    <a:solidFill>
                      <a:prstClr val="black"/>
                    </a:solidFill>
                    <a:effectLst/>
                    <a:uLnTx/>
                    <a:uFillTx/>
                    <a:latin typeface="Tahoma" pitchFamily="34" charset="0"/>
                    <a:ea typeface="ＭＳ Ｐゴシック" pitchFamily="34" charset="-128"/>
                  </a:rPr>
                  <a:t>2</a:t>
                </a:r>
                <a:endParaRPr kumimoji="1" lang="en-US" sz="1600" b="0" i="0" u="none" strike="noStrike" kern="0" cap="none" spc="0" normalizeH="0" baseline="30000" noProof="0" dirty="0" smtClean="0">
                  <a:ln>
                    <a:noFill/>
                  </a:ln>
                  <a:solidFill>
                    <a:prstClr val="black"/>
                  </a:solidFill>
                  <a:effectLst/>
                  <a:uLnTx/>
                  <a:uFillTx/>
                  <a:latin typeface="Tahoma" pitchFamily="34" charset="0"/>
                  <a:ea typeface="ＭＳ Ｐゴシック" pitchFamily="34" charset="-128"/>
                </a:endParaRPr>
              </a:p>
            </p:txBody>
          </p:sp>
          <p:sp>
            <p:nvSpPr>
              <p:cNvPr id="13" name="Line 66"/>
              <p:cNvSpPr>
                <a:spLocks noChangeShapeType="1"/>
              </p:cNvSpPr>
              <p:nvPr/>
            </p:nvSpPr>
            <p:spPr bwMode="auto">
              <a:xfrm>
                <a:off x="960" y="2304"/>
                <a:ext cx="336" cy="0"/>
              </a:xfrm>
              <a:prstGeom prst="line">
                <a:avLst/>
              </a:prstGeom>
              <a:noFill/>
              <a:ln w="25400">
                <a:solidFill>
                  <a:sysClr val="windowText" lastClr="000000"/>
                </a:solidFill>
                <a:round/>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smtClean="0">
                  <a:ln>
                    <a:noFill/>
                  </a:ln>
                  <a:solidFill>
                    <a:prstClr val="black"/>
                  </a:solidFill>
                  <a:effectLst/>
                  <a:uLnTx/>
                  <a:uFillTx/>
                  <a:latin typeface="Times New Roman" charset="0"/>
                </a:endParaRPr>
              </a:p>
            </p:txBody>
          </p:sp>
          <p:sp>
            <p:nvSpPr>
              <p:cNvPr id="14" name="Line 67"/>
              <p:cNvSpPr>
                <a:spLocks noChangeShapeType="1"/>
              </p:cNvSpPr>
              <p:nvPr/>
            </p:nvSpPr>
            <p:spPr bwMode="auto">
              <a:xfrm>
                <a:off x="1536" y="2304"/>
                <a:ext cx="336" cy="0"/>
              </a:xfrm>
              <a:prstGeom prst="line">
                <a:avLst/>
              </a:prstGeom>
              <a:noFill/>
              <a:ln w="25400">
                <a:solidFill>
                  <a:sysClr val="windowText" lastClr="000000"/>
                </a:solidFill>
                <a:round/>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smtClean="0">
                  <a:ln>
                    <a:noFill/>
                  </a:ln>
                  <a:solidFill>
                    <a:prstClr val="black"/>
                  </a:solidFill>
                  <a:effectLst/>
                  <a:uLnTx/>
                  <a:uFillTx/>
                  <a:latin typeface="Times New Roman" charset="0"/>
                </a:endParaRPr>
              </a:p>
            </p:txBody>
          </p:sp>
          <p:sp>
            <p:nvSpPr>
              <p:cNvPr id="15" name="Line 68"/>
              <p:cNvSpPr>
                <a:spLocks noChangeShapeType="1"/>
              </p:cNvSpPr>
              <p:nvPr/>
            </p:nvSpPr>
            <p:spPr bwMode="auto">
              <a:xfrm>
                <a:off x="2112" y="2304"/>
                <a:ext cx="336" cy="0"/>
              </a:xfrm>
              <a:prstGeom prst="line">
                <a:avLst/>
              </a:prstGeom>
              <a:noFill/>
              <a:ln w="25400">
                <a:solidFill>
                  <a:sysClr val="windowText" lastClr="000000"/>
                </a:solidFill>
                <a:round/>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smtClean="0">
                  <a:ln>
                    <a:noFill/>
                  </a:ln>
                  <a:solidFill>
                    <a:prstClr val="black"/>
                  </a:solidFill>
                  <a:effectLst/>
                  <a:uLnTx/>
                  <a:uFillTx/>
                  <a:latin typeface="Times New Roman" charset="0"/>
                </a:endParaRPr>
              </a:p>
            </p:txBody>
          </p:sp>
          <p:sp>
            <p:nvSpPr>
              <p:cNvPr id="16" name="Line 69"/>
              <p:cNvSpPr>
                <a:spLocks noChangeShapeType="1"/>
              </p:cNvSpPr>
              <p:nvPr/>
            </p:nvSpPr>
            <p:spPr bwMode="auto">
              <a:xfrm>
                <a:off x="2688" y="2304"/>
                <a:ext cx="336" cy="0"/>
              </a:xfrm>
              <a:prstGeom prst="line">
                <a:avLst/>
              </a:prstGeom>
              <a:noFill/>
              <a:ln w="25400">
                <a:solidFill>
                  <a:sysClr val="windowText" lastClr="000000"/>
                </a:solidFill>
                <a:round/>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smtClean="0">
                  <a:ln>
                    <a:noFill/>
                  </a:ln>
                  <a:solidFill>
                    <a:prstClr val="black"/>
                  </a:solidFill>
                  <a:effectLst/>
                  <a:uLnTx/>
                  <a:uFillTx/>
                  <a:latin typeface="Times New Roman" charset="0"/>
                </a:endParaRPr>
              </a:p>
            </p:txBody>
          </p:sp>
          <p:sp>
            <p:nvSpPr>
              <p:cNvPr id="17" name="Text Box 73"/>
              <p:cNvSpPr txBox="1">
                <a:spLocks noChangeArrowheads="1"/>
              </p:cNvSpPr>
              <p:nvPr/>
            </p:nvSpPr>
            <p:spPr bwMode="auto">
              <a:xfrm>
                <a:off x="576" y="2236"/>
                <a:ext cx="384" cy="212"/>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sz="2400" b="0" i="0" u="none" strike="noStrike" kern="0" cap="none" spc="0" normalizeH="0" baseline="30000" noProof="0" dirty="0" smtClean="0">
                    <a:ln>
                      <a:noFill/>
                    </a:ln>
                    <a:solidFill>
                      <a:prstClr val="black"/>
                    </a:solidFill>
                    <a:effectLst/>
                    <a:uLnTx/>
                    <a:uFillTx/>
                    <a:latin typeface="Tahoma" pitchFamily="34" charset="0"/>
                    <a:ea typeface="ＭＳ Ｐゴシック" pitchFamily="34" charset="-128"/>
                  </a:rPr>
                  <a:t>Q =</a:t>
                </a:r>
              </a:p>
            </p:txBody>
          </p:sp>
          <p:sp>
            <p:nvSpPr>
              <p:cNvPr id="18" name="Text Box 74"/>
              <p:cNvSpPr txBox="1">
                <a:spLocks noChangeArrowheads="1"/>
              </p:cNvSpPr>
              <p:nvPr/>
            </p:nvSpPr>
            <p:spPr bwMode="auto">
              <a:xfrm>
                <a:off x="1296" y="2236"/>
                <a:ext cx="144" cy="212"/>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sz="2400" b="0" i="0" u="none" strike="noStrike" kern="0" cap="none" spc="0" normalizeH="0" baseline="30000" noProof="0" smtClean="0">
                    <a:ln>
                      <a:noFill/>
                    </a:ln>
                    <a:solidFill>
                      <a:prstClr val="black"/>
                    </a:solidFill>
                    <a:effectLst/>
                    <a:uLnTx/>
                    <a:uFillTx/>
                    <a:latin typeface="Tahoma" pitchFamily="34" charset="0"/>
                    <a:ea typeface="ＭＳ Ｐゴシック" pitchFamily="34" charset="-128"/>
                  </a:rPr>
                  <a:t>x</a:t>
                </a:r>
              </a:p>
            </p:txBody>
          </p:sp>
          <p:sp>
            <p:nvSpPr>
              <p:cNvPr id="19" name="Text Box 75"/>
              <p:cNvSpPr txBox="1">
                <a:spLocks noChangeArrowheads="1"/>
              </p:cNvSpPr>
              <p:nvPr/>
            </p:nvSpPr>
            <p:spPr bwMode="auto">
              <a:xfrm>
                <a:off x="2448" y="2236"/>
                <a:ext cx="144" cy="212"/>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sz="2400" b="0" i="0" u="none" strike="noStrike" kern="0" cap="none" spc="0" normalizeH="0" baseline="30000" noProof="0" smtClean="0">
                    <a:ln>
                      <a:noFill/>
                    </a:ln>
                    <a:solidFill>
                      <a:prstClr val="black"/>
                    </a:solidFill>
                    <a:effectLst/>
                    <a:uLnTx/>
                    <a:uFillTx/>
                    <a:latin typeface="Tahoma" pitchFamily="34" charset="0"/>
                    <a:ea typeface="ＭＳ Ｐゴシック" pitchFamily="34" charset="-128"/>
                  </a:rPr>
                  <a:t>x</a:t>
                </a:r>
              </a:p>
            </p:txBody>
          </p:sp>
          <p:sp>
            <p:nvSpPr>
              <p:cNvPr id="20" name="Text Box 76"/>
              <p:cNvSpPr txBox="1">
                <a:spLocks noChangeArrowheads="1"/>
              </p:cNvSpPr>
              <p:nvPr/>
            </p:nvSpPr>
            <p:spPr bwMode="auto">
              <a:xfrm>
                <a:off x="1872" y="2236"/>
                <a:ext cx="144" cy="212"/>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en-US" sz="2400" b="0" i="0" u="none" strike="noStrike" kern="0" cap="none" spc="0" normalizeH="0" baseline="30000" noProof="0" smtClean="0">
                    <a:ln>
                      <a:noFill/>
                    </a:ln>
                    <a:solidFill>
                      <a:prstClr val="black"/>
                    </a:solidFill>
                    <a:effectLst/>
                    <a:uLnTx/>
                    <a:uFillTx/>
                    <a:latin typeface="Tahoma" pitchFamily="34" charset="0"/>
                    <a:ea typeface="ＭＳ Ｐゴシック" pitchFamily="34" charset="-128"/>
                  </a:rPr>
                  <a:t>x</a:t>
                </a:r>
              </a:p>
            </p:txBody>
          </p:sp>
        </p:grpSp>
      </p:grpSp>
      <p:grpSp>
        <p:nvGrpSpPr>
          <p:cNvPr id="21" name="Group 12"/>
          <p:cNvGrpSpPr>
            <a:grpSpLocks/>
          </p:cNvGrpSpPr>
          <p:nvPr/>
        </p:nvGrpSpPr>
        <p:grpSpPr bwMode="auto">
          <a:xfrm>
            <a:off x="5853312" y="1954213"/>
            <a:ext cx="2406650" cy="2773362"/>
            <a:chOff x="3629" y="557"/>
            <a:chExt cx="1516" cy="1747"/>
          </a:xfrm>
        </p:grpSpPr>
        <p:sp>
          <p:nvSpPr>
            <p:cNvPr id="22" name="Rectangle 13"/>
            <p:cNvSpPr>
              <a:spLocks noChangeArrowheads="1"/>
            </p:cNvSpPr>
            <p:nvPr/>
          </p:nvSpPr>
          <p:spPr bwMode="auto">
            <a:xfrm>
              <a:off x="3629" y="768"/>
              <a:ext cx="1344" cy="96"/>
            </a:xfrm>
            <a:prstGeom prst="rect">
              <a:avLst/>
            </a:prstGeom>
            <a:pattFill prst="pct10">
              <a:fgClr>
                <a:schemeClr val="tx1"/>
              </a:fgClr>
              <a:bgClr>
                <a:srgbClr val="CC9900"/>
              </a:bgClr>
            </a:pattFill>
            <a:ln w="9525">
              <a:noFill/>
              <a:miter lim="800000"/>
              <a:headEnd/>
              <a:tailEnd/>
            </a:ln>
            <a:effectLst/>
          </p:spPr>
          <p:txBody>
            <a:bodyPr wrap="none" anchor="ctr"/>
            <a:lstStyle/>
            <a:p>
              <a:endParaRPr lang="ru-RU"/>
            </a:p>
          </p:txBody>
        </p:sp>
        <p:sp>
          <p:nvSpPr>
            <p:cNvPr id="23" name="Line 14"/>
            <p:cNvSpPr>
              <a:spLocks noChangeShapeType="1"/>
            </p:cNvSpPr>
            <p:nvPr/>
          </p:nvSpPr>
          <p:spPr bwMode="auto">
            <a:xfrm>
              <a:off x="3629" y="768"/>
              <a:ext cx="1344" cy="0"/>
            </a:xfrm>
            <a:prstGeom prst="line">
              <a:avLst/>
            </a:prstGeom>
            <a:noFill/>
            <a:ln w="12700">
              <a:solidFill>
                <a:schemeClr val="tx1"/>
              </a:solidFill>
              <a:round/>
              <a:headEnd type="none" w="sm" len="sm"/>
              <a:tailEnd type="none" w="sm" len="sm"/>
            </a:ln>
            <a:effectLst/>
          </p:spPr>
          <p:txBody>
            <a:bodyPr/>
            <a:lstStyle/>
            <a:p>
              <a:endParaRPr lang="ru-RU"/>
            </a:p>
          </p:txBody>
        </p:sp>
        <p:sp>
          <p:nvSpPr>
            <p:cNvPr id="24" name="Line 15"/>
            <p:cNvSpPr>
              <a:spLocks noChangeShapeType="1"/>
            </p:cNvSpPr>
            <p:nvPr/>
          </p:nvSpPr>
          <p:spPr bwMode="auto">
            <a:xfrm>
              <a:off x="3629" y="864"/>
              <a:ext cx="1344" cy="0"/>
            </a:xfrm>
            <a:prstGeom prst="line">
              <a:avLst/>
            </a:prstGeom>
            <a:noFill/>
            <a:ln w="12700">
              <a:solidFill>
                <a:schemeClr val="tx1"/>
              </a:solidFill>
              <a:round/>
              <a:headEnd type="none" w="sm" len="sm"/>
              <a:tailEnd type="none" w="sm" len="sm"/>
            </a:ln>
            <a:effectLst/>
          </p:spPr>
          <p:txBody>
            <a:bodyPr/>
            <a:lstStyle/>
            <a:p>
              <a:endParaRPr lang="ru-RU"/>
            </a:p>
          </p:txBody>
        </p:sp>
        <p:sp>
          <p:nvSpPr>
            <p:cNvPr id="25" name="Line 16"/>
            <p:cNvSpPr>
              <a:spLocks noChangeShapeType="1"/>
            </p:cNvSpPr>
            <p:nvPr/>
          </p:nvSpPr>
          <p:spPr bwMode="auto">
            <a:xfrm>
              <a:off x="3869" y="672"/>
              <a:ext cx="0" cy="1632"/>
            </a:xfrm>
            <a:prstGeom prst="line">
              <a:avLst/>
            </a:prstGeom>
            <a:noFill/>
            <a:ln w="12700">
              <a:solidFill>
                <a:schemeClr val="tx1"/>
              </a:solidFill>
              <a:prstDash val="sysDot"/>
              <a:round/>
              <a:headEnd type="none" w="sm" len="sm"/>
              <a:tailEnd type="none" w="sm" len="sm"/>
            </a:ln>
            <a:effectLst/>
          </p:spPr>
          <p:txBody>
            <a:bodyPr/>
            <a:lstStyle/>
            <a:p>
              <a:endParaRPr lang="ru-RU"/>
            </a:p>
          </p:txBody>
        </p:sp>
        <p:sp>
          <p:nvSpPr>
            <p:cNvPr id="26" name="Line 17"/>
            <p:cNvSpPr>
              <a:spLocks noChangeShapeType="1"/>
            </p:cNvSpPr>
            <p:nvPr/>
          </p:nvSpPr>
          <p:spPr bwMode="auto">
            <a:xfrm>
              <a:off x="4205" y="864"/>
              <a:ext cx="0" cy="1104"/>
            </a:xfrm>
            <a:prstGeom prst="line">
              <a:avLst/>
            </a:prstGeom>
            <a:noFill/>
            <a:ln w="12700">
              <a:solidFill>
                <a:schemeClr val="tx1"/>
              </a:solidFill>
              <a:prstDash val="sysDot"/>
              <a:round/>
              <a:headEnd type="none" w="sm" len="sm"/>
              <a:tailEnd type="none" w="sm" len="sm"/>
            </a:ln>
            <a:effectLst/>
          </p:spPr>
          <p:txBody>
            <a:bodyPr/>
            <a:lstStyle/>
            <a:p>
              <a:endParaRPr lang="ru-RU"/>
            </a:p>
          </p:txBody>
        </p:sp>
        <p:sp>
          <p:nvSpPr>
            <p:cNvPr id="27" name="Line 18"/>
            <p:cNvSpPr>
              <a:spLocks noChangeShapeType="1"/>
            </p:cNvSpPr>
            <p:nvPr/>
          </p:nvSpPr>
          <p:spPr bwMode="auto">
            <a:xfrm>
              <a:off x="4445" y="1488"/>
              <a:ext cx="0" cy="480"/>
            </a:xfrm>
            <a:prstGeom prst="line">
              <a:avLst/>
            </a:prstGeom>
            <a:noFill/>
            <a:ln w="12700">
              <a:solidFill>
                <a:schemeClr val="tx1"/>
              </a:solidFill>
              <a:prstDash val="sysDot"/>
              <a:round/>
              <a:headEnd type="none" w="sm" len="sm"/>
              <a:tailEnd type="none" w="sm" len="sm"/>
            </a:ln>
            <a:effectLst/>
          </p:spPr>
          <p:txBody>
            <a:bodyPr/>
            <a:lstStyle/>
            <a:p>
              <a:endParaRPr lang="ru-RU"/>
            </a:p>
          </p:txBody>
        </p:sp>
        <p:sp>
          <p:nvSpPr>
            <p:cNvPr id="28" name="Line 19"/>
            <p:cNvSpPr>
              <a:spLocks noChangeShapeType="1"/>
            </p:cNvSpPr>
            <p:nvPr/>
          </p:nvSpPr>
          <p:spPr bwMode="auto">
            <a:xfrm>
              <a:off x="4781" y="1680"/>
              <a:ext cx="0" cy="624"/>
            </a:xfrm>
            <a:prstGeom prst="line">
              <a:avLst/>
            </a:prstGeom>
            <a:noFill/>
            <a:ln w="12700">
              <a:solidFill>
                <a:schemeClr val="tx1"/>
              </a:solidFill>
              <a:prstDash val="sysDot"/>
              <a:round/>
              <a:headEnd type="none" w="sm" len="sm"/>
              <a:tailEnd type="none" w="sm" len="sm"/>
            </a:ln>
            <a:effectLst/>
          </p:spPr>
          <p:txBody>
            <a:bodyPr/>
            <a:lstStyle/>
            <a:p>
              <a:endParaRPr lang="ru-RU"/>
            </a:p>
          </p:txBody>
        </p:sp>
        <p:sp>
          <p:nvSpPr>
            <p:cNvPr id="29" name="Freeform 20"/>
            <p:cNvSpPr>
              <a:spLocks/>
            </p:cNvSpPr>
            <p:nvPr/>
          </p:nvSpPr>
          <p:spPr bwMode="auto">
            <a:xfrm>
              <a:off x="3773" y="576"/>
              <a:ext cx="337" cy="193"/>
            </a:xfrm>
            <a:custGeom>
              <a:avLst/>
              <a:gdLst/>
              <a:ahLst/>
              <a:cxnLst>
                <a:cxn ang="0">
                  <a:pos x="0" y="192"/>
                </a:cxn>
                <a:cxn ang="0">
                  <a:pos x="192" y="0"/>
                </a:cxn>
                <a:cxn ang="0">
                  <a:pos x="336" y="0"/>
                </a:cxn>
                <a:cxn ang="0">
                  <a:pos x="336" y="192"/>
                </a:cxn>
                <a:cxn ang="0">
                  <a:pos x="0" y="192"/>
                </a:cxn>
              </a:cxnLst>
              <a:rect l="0" t="0" r="r" b="b"/>
              <a:pathLst>
                <a:path w="337" h="193">
                  <a:moveTo>
                    <a:pt x="0" y="192"/>
                  </a:moveTo>
                  <a:lnTo>
                    <a:pt x="192" y="0"/>
                  </a:lnTo>
                  <a:lnTo>
                    <a:pt x="336" y="0"/>
                  </a:lnTo>
                  <a:lnTo>
                    <a:pt x="336" y="192"/>
                  </a:lnTo>
                  <a:lnTo>
                    <a:pt x="0" y="192"/>
                  </a:lnTo>
                </a:path>
              </a:pathLst>
            </a:custGeom>
            <a:solidFill>
              <a:srgbClr val="99FF99"/>
            </a:solidFill>
            <a:ln w="12700" cap="rnd" cmpd="sng">
              <a:solidFill>
                <a:schemeClr val="tx1"/>
              </a:solidFill>
              <a:prstDash val="solid"/>
              <a:round/>
              <a:headEnd/>
              <a:tailEnd/>
            </a:ln>
            <a:effectLst/>
          </p:spPr>
          <p:txBody>
            <a:bodyPr/>
            <a:lstStyle/>
            <a:p>
              <a:endParaRPr lang="ru-RU"/>
            </a:p>
          </p:txBody>
        </p:sp>
        <p:sp>
          <p:nvSpPr>
            <p:cNvPr id="30" name="Rectangle 21"/>
            <p:cNvSpPr>
              <a:spLocks noChangeArrowheads="1"/>
            </p:cNvSpPr>
            <p:nvPr/>
          </p:nvSpPr>
          <p:spPr bwMode="auto">
            <a:xfrm rot="18900000">
              <a:off x="3791" y="636"/>
              <a:ext cx="136" cy="40"/>
            </a:xfrm>
            <a:prstGeom prst="rect">
              <a:avLst/>
            </a:prstGeom>
            <a:solidFill>
              <a:srgbClr val="99FF99"/>
            </a:solidFill>
            <a:ln w="12700">
              <a:solidFill>
                <a:schemeClr val="tx1"/>
              </a:solidFill>
              <a:miter lim="800000"/>
              <a:headEnd/>
              <a:tailEnd/>
            </a:ln>
            <a:effectLst/>
          </p:spPr>
          <p:txBody>
            <a:bodyPr wrap="none" anchor="ctr"/>
            <a:lstStyle/>
            <a:p>
              <a:endParaRPr lang="ru-RU"/>
            </a:p>
          </p:txBody>
        </p:sp>
        <p:sp>
          <p:nvSpPr>
            <p:cNvPr id="31" name="Line 22"/>
            <p:cNvSpPr>
              <a:spLocks noChangeShapeType="1"/>
            </p:cNvSpPr>
            <p:nvPr/>
          </p:nvSpPr>
          <p:spPr bwMode="auto">
            <a:xfrm>
              <a:off x="3725" y="864"/>
              <a:ext cx="0" cy="624"/>
            </a:xfrm>
            <a:prstGeom prst="line">
              <a:avLst/>
            </a:prstGeom>
            <a:noFill/>
            <a:ln w="12700">
              <a:solidFill>
                <a:schemeClr val="tx1"/>
              </a:solidFill>
              <a:round/>
              <a:headEnd type="stealth" w="med" len="med"/>
              <a:tailEnd type="stealth" w="med" len="med"/>
            </a:ln>
            <a:effectLst/>
          </p:spPr>
          <p:txBody>
            <a:bodyPr/>
            <a:lstStyle/>
            <a:p>
              <a:endParaRPr lang="ru-RU"/>
            </a:p>
          </p:txBody>
        </p:sp>
        <p:sp>
          <p:nvSpPr>
            <p:cNvPr id="32" name="Line 23"/>
            <p:cNvSpPr>
              <a:spLocks noChangeShapeType="1"/>
            </p:cNvSpPr>
            <p:nvPr/>
          </p:nvSpPr>
          <p:spPr bwMode="auto">
            <a:xfrm>
              <a:off x="3869" y="1920"/>
              <a:ext cx="336" cy="0"/>
            </a:xfrm>
            <a:prstGeom prst="line">
              <a:avLst/>
            </a:prstGeom>
            <a:noFill/>
            <a:ln w="12700">
              <a:solidFill>
                <a:schemeClr val="tx1"/>
              </a:solidFill>
              <a:round/>
              <a:headEnd type="stealth" w="med" len="med"/>
              <a:tailEnd type="stealth" w="med" len="med"/>
            </a:ln>
            <a:effectLst/>
          </p:spPr>
          <p:txBody>
            <a:bodyPr/>
            <a:lstStyle/>
            <a:p>
              <a:endParaRPr lang="ru-RU"/>
            </a:p>
          </p:txBody>
        </p:sp>
        <p:sp>
          <p:nvSpPr>
            <p:cNvPr id="33" name="Line 24"/>
            <p:cNvSpPr>
              <a:spLocks noChangeShapeType="1"/>
            </p:cNvSpPr>
            <p:nvPr/>
          </p:nvSpPr>
          <p:spPr bwMode="auto">
            <a:xfrm>
              <a:off x="4445" y="1920"/>
              <a:ext cx="336" cy="0"/>
            </a:xfrm>
            <a:prstGeom prst="line">
              <a:avLst/>
            </a:prstGeom>
            <a:noFill/>
            <a:ln w="12700">
              <a:solidFill>
                <a:schemeClr val="tx1"/>
              </a:solidFill>
              <a:round/>
              <a:headEnd type="stealth" w="med" len="med"/>
              <a:tailEnd type="stealth" w="med" len="med"/>
            </a:ln>
            <a:effectLst/>
          </p:spPr>
          <p:txBody>
            <a:bodyPr/>
            <a:lstStyle/>
            <a:p>
              <a:endParaRPr lang="ru-RU"/>
            </a:p>
          </p:txBody>
        </p:sp>
        <p:sp>
          <p:nvSpPr>
            <p:cNvPr id="34" name="Line 25"/>
            <p:cNvSpPr>
              <a:spLocks noChangeShapeType="1"/>
            </p:cNvSpPr>
            <p:nvPr/>
          </p:nvSpPr>
          <p:spPr bwMode="auto">
            <a:xfrm>
              <a:off x="3869" y="2112"/>
              <a:ext cx="912" cy="0"/>
            </a:xfrm>
            <a:prstGeom prst="line">
              <a:avLst/>
            </a:prstGeom>
            <a:noFill/>
            <a:ln w="12700">
              <a:solidFill>
                <a:schemeClr val="tx1"/>
              </a:solidFill>
              <a:round/>
              <a:headEnd type="none" w="sm" len="sm"/>
              <a:tailEnd type="stealth" w="med" len="med"/>
            </a:ln>
            <a:effectLst/>
          </p:spPr>
          <p:txBody>
            <a:bodyPr/>
            <a:lstStyle/>
            <a:p>
              <a:endParaRPr lang="ru-RU"/>
            </a:p>
          </p:txBody>
        </p:sp>
        <p:sp>
          <p:nvSpPr>
            <p:cNvPr id="35" name="Line 26"/>
            <p:cNvSpPr>
              <a:spLocks noChangeShapeType="1"/>
            </p:cNvSpPr>
            <p:nvPr/>
          </p:nvSpPr>
          <p:spPr bwMode="auto">
            <a:xfrm>
              <a:off x="3869" y="2256"/>
              <a:ext cx="912" cy="0"/>
            </a:xfrm>
            <a:prstGeom prst="line">
              <a:avLst/>
            </a:prstGeom>
            <a:noFill/>
            <a:ln w="12700">
              <a:solidFill>
                <a:schemeClr val="tx1"/>
              </a:solidFill>
              <a:round/>
              <a:headEnd type="stealth" w="med" len="med"/>
              <a:tailEnd type="none" w="sm" len="sm"/>
            </a:ln>
            <a:effectLst/>
          </p:spPr>
          <p:txBody>
            <a:bodyPr/>
            <a:lstStyle/>
            <a:p>
              <a:endParaRPr lang="ru-RU"/>
            </a:p>
          </p:txBody>
        </p:sp>
        <p:sp>
          <p:nvSpPr>
            <p:cNvPr id="36" name="Line 27"/>
            <p:cNvSpPr>
              <a:spLocks noChangeShapeType="1"/>
            </p:cNvSpPr>
            <p:nvPr/>
          </p:nvSpPr>
          <p:spPr bwMode="auto">
            <a:xfrm>
              <a:off x="4541" y="1200"/>
              <a:ext cx="192" cy="0"/>
            </a:xfrm>
            <a:prstGeom prst="line">
              <a:avLst/>
            </a:prstGeom>
            <a:noFill/>
            <a:ln w="25400">
              <a:solidFill>
                <a:schemeClr val="tx1"/>
              </a:solidFill>
              <a:round/>
              <a:headEnd type="none" w="sm" len="sm"/>
              <a:tailEnd type="stealth" w="med" len="med"/>
            </a:ln>
            <a:effectLst/>
          </p:spPr>
          <p:txBody>
            <a:bodyPr/>
            <a:lstStyle/>
            <a:p>
              <a:endParaRPr lang="ru-RU"/>
            </a:p>
          </p:txBody>
        </p:sp>
        <p:sp>
          <p:nvSpPr>
            <p:cNvPr id="37" name="Rectangle 28"/>
            <p:cNvSpPr>
              <a:spLocks noChangeArrowheads="1"/>
            </p:cNvSpPr>
            <p:nvPr/>
          </p:nvSpPr>
          <p:spPr bwMode="auto">
            <a:xfrm>
              <a:off x="4119" y="557"/>
              <a:ext cx="666" cy="116"/>
            </a:xfrm>
            <a:prstGeom prst="rect">
              <a:avLst/>
            </a:prstGeom>
            <a:noFill/>
            <a:ln w="9525">
              <a:noFill/>
              <a:miter lim="800000"/>
              <a:headEnd/>
              <a:tailEnd/>
            </a:ln>
            <a:effectLst/>
          </p:spPr>
          <p:txBody>
            <a:bodyPr wrap="none" lIns="0" tIns="0" rIns="0" bIns="0">
              <a:spAutoFit/>
            </a:bodyPr>
            <a:lstStyle/>
            <a:p>
              <a:pPr defTabSz="762000"/>
              <a:r>
                <a:rPr kumimoji="1" lang="ro-RO" altLang="ja-JP" sz="1200" dirty="0" smtClean="0">
                  <a:latin typeface="Arial" charset="0"/>
                  <a:ea typeface="ＭＳ Ｐゴシック" pitchFamily="34" charset="-128"/>
                </a:rPr>
                <a:t>Amonte</a:t>
              </a:r>
              <a:r>
                <a:rPr kumimoji="1" lang="en-US" altLang="ja-JP" sz="1200" dirty="0" smtClean="0">
                  <a:latin typeface="Arial" charset="0"/>
                  <a:ea typeface="ＭＳ Ｐゴシック" pitchFamily="34" charset="-128"/>
                </a:rPr>
                <a:t> </a:t>
              </a:r>
              <a:r>
                <a:rPr kumimoji="1" lang="en-US" altLang="ja-JP" sz="1200" dirty="0">
                  <a:latin typeface="Arial" charset="0"/>
                  <a:ea typeface="ＭＳ Ｐゴシック" pitchFamily="34" charset="-128"/>
                </a:rPr>
                <a:t>Sensor</a:t>
              </a:r>
            </a:p>
          </p:txBody>
        </p:sp>
        <p:sp>
          <p:nvSpPr>
            <p:cNvPr id="38" name="Rectangle 29"/>
            <p:cNvSpPr>
              <a:spLocks noChangeArrowheads="1"/>
            </p:cNvSpPr>
            <p:nvPr/>
          </p:nvSpPr>
          <p:spPr bwMode="auto">
            <a:xfrm>
              <a:off x="4161" y="1181"/>
              <a:ext cx="114" cy="115"/>
            </a:xfrm>
            <a:prstGeom prst="rect">
              <a:avLst/>
            </a:prstGeom>
            <a:solidFill>
              <a:srgbClr val="FFFFCC"/>
            </a:solidFill>
            <a:ln w="9525">
              <a:noFill/>
              <a:miter lim="800000"/>
              <a:headEnd/>
              <a:tailEnd/>
            </a:ln>
            <a:effectLst/>
          </p:spPr>
          <p:txBody>
            <a:bodyPr wrap="none" lIns="0" tIns="0" rIns="0" bIns="0">
              <a:spAutoFit/>
            </a:bodyPr>
            <a:lstStyle/>
            <a:p>
              <a:pPr defTabSz="762000"/>
              <a:r>
                <a:rPr kumimoji="1" lang="en-US" altLang="ja-JP" sz="1200">
                  <a:latin typeface="Arial" charset="0"/>
                  <a:ea typeface="ＭＳ Ｐゴシック" pitchFamily="34" charset="-128"/>
                </a:rPr>
                <a:t>θ</a:t>
              </a:r>
              <a:r>
                <a:rPr kumimoji="1" lang="en-US" altLang="ja-JP" sz="1200" baseline="-25000">
                  <a:latin typeface="Arial" charset="0"/>
                  <a:ea typeface="ＭＳ Ｐゴシック" pitchFamily="34" charset="-128"/>
                </a:rPr>
                <a:t>f</a:t>
              </a:r>
            </a:p>
          </p:txBody>
        </p:sp>
        <p:sp>
          <p:nvSpPr>
            <p:cNvPr id="39" name="Rectangle 30"/>
            <p:cNvSpPr>
              <a:spLocks noChangeArrowheads="1"/>
            </p:cNvSpPr>
            <p:nvPr/>
          </p:nvSpPr>
          <p:spPr bwMode="auto">
            <a:xfrm>
              <a:off x="3687" y="1133"/>
              <a:ext cx="69" cy="115"/>
            </a:xfrm>
            <a:prstGeom prst="rect">
              <a:avLst/>
            </a:prstGeom>
            <a:solidFill>
              <a:srgbClr val="FFFFCC"/>
            </a:solidFill>
            <a:ln w="9525">
              <a:noFill/>
              <a:miter lim="800000"/>
              <a:headEnd/>
              <a:tailEnd/>
            </a:ln>
            <a:effectLst/>
          </p:spPr>
          <p:txBody>
            <a:bodyPr wrap="none" lIns="0" tIns="0" rIns="0" bIns="0">
              <a:spAutoFit/>
            </a:bodyPr>
            <a:lstStyle/>
            <a:p>
              <a:pPr defTabSz="762000"/>
              <a:r>
                <a:rPr kumimoji="1" lang="en-US" altLang="ja-JP" sz="1200">
                  <a:latin typeface="Arial" charset="0"/>
                  <a:ea typeface="ＭＳ Ｐゴシック" pitchFamily="34" charset="-128"/>
                </a:rPr>
                <a:t>D</a:t>
              </a:r>
            </a:p>
          </p:txBody>
        </p:sp>
        <p:sp>
          <p:nvSpPr>
            <p:cNvPr id="40" name="Rectangle 31"/>
            <p:cNvSpPr>
              <a:spLocks noChangeArrowheads="1"/>
            </p:cNvSpPr>
            <p:nvPr/>
          </p:nvSpPr>
          <p:spPr bwMode="auto">
            <a:xfrm rot="8100000">
              <a:off x="4725" y="1680"/>
              <a:ext cx="136" cy="40"/>
            </a:xfrm>
            <a:prstGeom prst="rect">
              <a:avLst/>
            </a:prstGeom>
            <a:solidFill>
              <a:srgbClr val="99FF99"/>
            </a:solidFill>
            <a:ln w="12700">
              <a:solidFill>
                <a:schemeClr val="tx1"/>
              </a:solidFill>
              <a:miter lim="800000"/>
              <a:headEnd/>
              <a:tailEnd/>
            </a:ln>
            <a:effectLst/>
          </p:spPr>
          <p:txBody>
            <a:bodyPr wrap="none" anchor="ctr"/>
            <a:lstStyle/>
            <a:p>
              <a:endParaRPr lang="ru-RU"/>
            </a:p>
          </p:txBody>
        </p:sp>
        <p:sp>
          <p:nvSpPr>
            <p:cNvPr id="41" name="Freeform 32"/>
            <p:cNvSpPr>
              <a:spLocks/>
            </p:cNvSpPr>
            <p:nvPr/>
          </p:nvSpPr>
          <p:spPr bwMode="auto">
            <a:xfrm>
              <a:off x="4541" y="1584"/>
              <a:ext cx="337" cy="193"/>
            </a:xfrm>
            <a:custGeom>
              <a:avLst/>
              <a:gdLst/>
              <a:ahLst/>
              <a:cxnLst>
                <a:cxn ang="0">
                  <a:pos x="336" y="0"/>
                </a:cxn>
                <a:cxn ang="0">
                  <a:pos x="144" y="192"/>
                </a:cxn>
                <a:cxn ang="0">
                  <a:pos x="0" y="192"/>
                </a:cxn>
                <a:cxn ang="0">
                  <a:pos x="0" y="0"/>
                </a:cxn>
                <a:cxn ang="0">
                  <a:pos x="336" y="0"/>
                </a:cxn>
              </a:cxnLst>
              <a:rect l="0" t="0" r="r" b="b"/>
              <a:pathLst>
                <a:path w="337" h="193">
                  <a:moveTo>
                    <a:pt x="336" y="0"/>
                  </a:moveTo>
                  <a:lnTo>
                    <a:pt x="144" y="192"/>
                  </a:lnTo>
                  <a:lnTo>
                    <a:pt x="0" y="192"/>
                  </a:lnTo>
                  <a:lnTo>
                    <a:pt x="0" y="0"/>
                  </a:lnTo>
                  <a:lnTo>
                    <a:pt x="336" y="0"/>
                  </a:lnTo>
                </a:path>
              </a:pathLst>
            </a:custGeom>
            <a:solidFill>
              <a:srgbClr val="99FF99"/>
            </a:solidFill>
            <a:ln w="12700" cap="rnd" cmpd="sng">
              <a:solidFill>
                <a:schemeClr val="tx1"/>
              </a:solidFill>
              <a:prstDash val="solid"/>
              <a:round/>
              <a:headEnd/>
              <a:tailEnd/>
            </a:ln>
            <a:effectLst/>
          </p:spPr>
          <p:txBody>
            <a:bodyPr/>
            <a:lstStyle/>
            <a:p>
              <a:endParaRPr lang="ru-RU"/>
            </a:p>
          </p:txBody>
        </p:sp>
        <p:sp>
          <p:nvSpPr>
            <p:cNvPr id="42" name="Rectangle 33"/>
            <p:cNvSpPr>
              <a:spLocks noChangeArrowheads="1"/>
            </p:cNvSpPr>
            <p:nvPr/>
          </p:nvSpPr>
          <p:spPr bwMode="auto">
            <a:xfrm>
              <a:off x="4791" y="1154"/>
              <a:ext cx="75" cy="115"/>
            </a:xfrm>
            <a:prstGeom prst="rect">
              <a:avLst/>
            </a:prstGeom>
            <a:solidFill>
              <a:srgbClr val="FFFFCC"/>
            </a:solidFill>
            <a:ln w="9525">
              <a:noFill/>
              <a:miter lim="800000"/>
              <a:headEnd/>
              <a:tailEnd/>
            </a:ln>
            <a:effectLst/>
          </p:spPr>
          <p:txBody>
            <a:bodyPr wrap="none" lIns="0" tIns="0" rIns="0" bIns="0">
              <a:spAutoFit/>
            </a:bodyPr>
            <a:lstStyle/>
            <a:p>
              <a:pPr defTabSz="762000"/>
              <a:r>
                <a:rPr kumimoji="1" lang="en-US" altLang="ja-JP" sz="1200">
                  <a:latin typeface="Arial" charset="0"/>
                  <a:ea typeface="ＭＳ Ｐゴシック" pitchFamily="34" charset="-128"/>
                </a:rPr>
                <a:t>Q</a:t>
              </a:r>
            </a:p>
          </p:txBody>
        </p:sp>
        <p:sp>
          <p:nvSpPr>
            <p:cNvPr id="43" name="Rectangle 34"/>
            <p:cNvSpPr>
              <a:spLocks noChangeArrowheads="1"/>
            </p:cNvSpPr>
            <p:nvPr/>
          </p:nvSpPr>
          <p:spPr bwMode="auto">
            <a:xfrm>
              <a:off x="3629" y="1488"/>
              <a:ext cx="1344" cy="96"/>
            </a:xfrm>
            <a:prstGeom prst="rect">
              <a:avLst/>
            </a:prstGeom>
            <a:pattFill prst="pct10">
              <a:fgClr>
                <a:schemeClr val="tx1"/>
              </a:fgClr>
              <a:bgClr>
                <a:srgbClr val="CC9900"/>
              </a:bgClr>
            </a:pattFill>
            <a:ln w="9525">
              <a:noFill/>
              <a:miter lim="800000"/>
              <a:headEnd/>
              <a:tailEnd/>
            </a:ln>
            <a:effectLst/>
          </p:spPr>
          <p:txBody>
            <a:bodyPr wrap="none" anchor="ctr"/>
            <a:lstStyle/>
            <a:p>
              <a:endParaRPr lang="ru-RU"/>
            </a:p>
          </p:txBody>
        </p:sp>
        <p:sp>
          <p:nvSpPr>
            <p:cNvPr id="44" name="Line 35"/>
            <p:cNvSpPr>
              <a:spLocks noChangeShapeType="1"/>
            </p:cNvSpPr>
            <p:nvPr/>
          </p:nvSpPr>
          <p:spPr bwMode="auto">
            <a:xfrm>
              <a:off x="3629" y="1488"/>
              <a:ext cx="1344" cy="0"/>
            </a:xfrm>
            <a:prstGeom prst="line">
              <a:avLst/>
            </a:prstGeom>
            <a:noFill/>
            <a:ln w="12700">
              <a:solidFill>
                <a:schemeClr val="tx1"/>
              </a:solidFill>
              <a:round/>
              <a:headEnd type="none" w="sm" len="sm"/>
              <a:tailEnd type="none" w="sm" len="sm"/>
            </a:ln>
            <a:effectLst/>
          </p:spPr>
          <p:txBody>
            <a:bodyPr/>
            <a:lstStyle/>
            <a:p>
              <a:endParaRPr lang="ru-RU"/>
            </a:p>
          </p:txBody>
        </p:sp>
        <p:sp>
          <p:nvSpPr>
            <p:cNvPr id="45" name="Line 36"/>
            <p:cNvSpPr>
              <a:spLocks noChangeShapeType="1"/>
            </p:cNvSpPr>
            <p:nvPr/>
          </p:nvSpPr>
          <p:spPr bwMode="auto">
            <a:xfrm>
              <a:off x="3629" y="1584"/>
              <a:ext cx="1344" cy="0"/>
            </a:xfrm>
            <a:prstGeom prst="line">
              <a:avLst/>
            </a:prstGeom>
            <a:noFill/>
            <a:ln w="12700">
              <a:solidFill>
                <a:schemeClr val="tx1"/>
              </a:solidFill>
              <a:round/>
              <a:headEnd type="none" w="sm" len="sm"/>
              <a:tailEnd type="none" w="sm" len="sm"/>
            </a:ln>
            <a:effectLst/>
          </p:spPr>
          <p:txBody>
            <a:bodyPr/>
            <a:lstStyle/>
            <a:p>
              <a:endParaRPr lang="ru-RU"/>
            </a:p>
          </p:txBody>
        </p:sp>
        <p:sp>
          <p:nvSpPr>
            <p:cNvPr id="46" name="Line 37"/>
            <p:cNvSpPr>
              <a:spLocks noChangeShapeType="1"/>
            </p:cNvSpPr>
            <p:nvPr/>
          </p:nvSpPr>
          <p:spPr bwMode="auto">
            <a:xfrm>
              <a:off x="3869" y="672"/>
              <a:ext cx="96" cy="96"/>
            </a:xfrm>
            <a:prstGeom prst="line">
              <a:avLst/>
            </a:prstGeom>
            <a:noFill/>
            <a:ln w="25400">
              <a:solidFill>
                <a:schemeClr val="tx1"/>
              </a:solidFill>
              <a:round/>
              <a:headEnd type="none" w="sm" len="sm"/>
              <a:tailEnd type="none" w="sm" len="sm"/>
            </a:ln>
            <a:effectLst/>
          </p:spPr>
          <p:txBody>
            <a:bodyPr/>
            <a:lstStyle/>
            <a:p>
              <a:endParaRPr lang="ru-RU"/>
            </a:p>
          </p:txBody>
        </p:sp>
        <p:sp>
          <p:nvSpPr>
            <p:cNvPr id="47" name="Line 38"/>
            <p:cNvSpPr>
              <a:spLocks noChangeShapeType="1"/>
            </p:cNvSpPr>
            <p:nvPr/>
          </p:nvSpPr>
          <p:spPr bwMode="auto">
            <a:xfrm>
              <a:off x="3965" y="768"/>
              <a:ext cx="240" cy="96"/>
            </a:xfrm>
            <a:prstGeom prst="line">
              <a:avLst/>
            </a:prstGeom>
            <a:noFill/>
            <a:ln w="25400">
              <a:solidFill>
                <a:schemeClr val="tx1"/>
              </a:solidFill>
              <a:round/>
              <a:headEnd type="none" w="sm" len="sm"/>
              <a:tailEnd type="none" w="sm" len="sm"/>
            </a:ln>
            <a:effectLst/>
          </p:spPr>
          <p:txBody>
            <a:bodyPr/>
            <a:lstStyle/>
            <a:p>
              <a:endParaRPr lang="ru-RU"/>
            </a:p>
          </p:txBody>
        </p:sp>
        <p:sp>
          <p:nvSpPr>
            <p:cNvPr id="48" name="Line 39"/>
            <p:cNvSpPr>
              <a:spLocks noChangeShapeType="1"/>
            </p:cNvSpPr>
            <p:nvPr/>
          </p:nvSpPr>
          <p:spPr bwMode="auto">
            <a:xfrm>
              <a:off x="4205" y="864"/>
              <a:ext cx="240" cy="624"/>
            </a:xfrm>
            <a:prstGeom prst="line">
              <a:avLst/>
            </a:prstGeom>
            <a:noFill/>
            <a:ln w="25400">
              <a:solidFill>
                <a:schemeClr val="tx1"/>
              </a:solidFill>
              <a:round/>
              <a:headEnd type="stealth" w="med" len="med"/>
              <a:tailEnd type="stealth" w="med" len="med"/>
            </a:ln>
            <a:effectLst/>
          </p:spPr>
          <p:txBody>
            <a:bodyPr/>
            <a:lstStyle/>
            <a:p>
              <a:endParaRPr lang="ru-RU"/>
            </a:p>
          </p:txBody>
        </p:sp>
        <p:sp>
          <p:nvSpPr>
            <p:cNvPr id="49" name="Line 40"/>
            <p:cNvSpPr>
              <a:spLocks noChangeShapeType="1"/>
            </p:cNvSpPr>
            <p:nvPr/>
          </p:nvSpPr>
          <p:spPr bwMode="auto">
            <a:xfrm>
              <a:off x="4445" y="1488"/>
              <a:ext cx="240" cy="96"/>
            </a:xfrm>
            <a:prstGeom prst="line">
              <a:avLst/>
            </a:prstGeom>
            <a:noFill/>
            <a:ln w="25400">
              <a:solidFill>
                <a:schemeClr val="tx1"/>
              </a:solidFill>
              <a:round/>
              <a:headEnd type="none" w="sm" len="sm"/>
              <a:tailEnd type="none" w="sm" len="sm"/>
            </a:ln>
            <a:effectLst/>
          </p:spPr>
          <p:txBody>
            <a:bodyPr/>
            <a:lstStyle/>
            <a:p>
              <a:endParaRPr lang="ru-RU"/>
            </a:p>
          </p:txBody>
        </p:sp>
        <p:sp>
          <p:nvSpPr>
            <p:cNvPr id="50" name="Line 41"/>
            <p:cNvSpPr>
              <a:spLocks noChangeShapeType="1"/>
            </p:cNvSpPr>
            <p:nvPr/>
          </p:nvSpPr>
          <p:spPr bwMode="auto">
            <a:xfrm>
              <a:off x="4685" y="1584"/>
              <a:ext cx="96" cy="96"/>
            </a:xfrm>
            <a:prstGeom prst="line">
              <a:avLst/>
            </a:prstGeom>
            <a:noFill/>
            <a:ln w="25400">
              <a:solidFill>
                <a:schemeClr val="tx1"/>
              </a:solidFill>
              <a:round/>
              <a:headEnd type="none" w="sm" len="sm"/>
              <a:tailEnd type="none" w="sm" len="sm"/>
            </a:ln>
            <a:effectLst/>
          </p:spPr>
          <p:txBody>
            <a:bodyPr/>
            <a:lstStyle/>
            <a:p>
              <a:endParaRPr lang="ru-RU"/>
            </a:p>
          </p:txBody>
        </p:sp>
        <p:sp>
          <p:nvSpPr>
            <p:cNvPr id="51" name="Arc 42"/>
            <p:cNvSpPr>
              <a:spLocks/>
            </p:cNvSpPr>
            <p:nvPr/>
          </p:nvSpPr>
          <p:spPr bwMode="auto">
            <a:xfrm rot="2032500">
              <a:off x="4223" y="1081"/>
              <a:ext cx="63" cy="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p:spPr>
          <p:txBody>
            <a:bodyPr/>
            <a:lstStyle/>
            <a:p>
              <a:endParaRPr lang="ru-RU"/>
            </a:p>
          </p:txBody>
        </p:sp>
        <p:sp>
          <p:nvSpPr>
            <p:cNvPr id="52" name="Rectangle 43"/>
            <p:cNvSpPr>
              <a:spLocks noChangeArrowheads="1"/>
            </p:cNvSpPr>
            <p:nvPr/>
          </p:nvSpPr>
          <p:spPr bwMode="auto">
            <a:xfrm>
              <a:off x="3951" y="1814"/>
              <a:ext cx="176" cy="115"/>
            </a:xfrm>
            <a:prstGeom prst="rect">
              <a:avLst/>
            </a:prstGeom>
            <a:noFill/>
            <a:ln w="9525">
              <a:noFill/>
              <a:miter lim="800000"/>
              <a:headEnd/>
              <a:tailEnd/>
            </a:ln>
            <a:effectLst/>
          </p:spPr>
          <p:txBody>
            <a:bodyPr wrap="none" lIns="0" tIns="0" rIns="0" bIns="0">
              <a:spAutoFit/>
            </a:bodyPr>
            <a:lstStyle/>
            <a:p>
              <a:pPr defTabSz="762000"/>
              <a:r>
                <a:rPr kumimoji="1" lang="en-US" altLang="ja-JP" sz="1200">
                  <a:latin typeface="Arial" charset="0"/>
                  <a:ea typeface="ＭＳ Ｐゴシック" pitchFamily="34" charset="-128"/>
                </a:rPr>
                <a:t>τ/2</a:t>
              </a:r>
            </a:p>
          </p:txBody>
        </p:sp>
        <p:sp>
          <p:nvSpPr>
            <p:cNvPr id="53" name="Rectangle 44"/>
            <p:cNvSpPr>
              <a:spLocks noChangeArrowheads="1"/>
            </p:cNvSpPr>
            <p:nvPr/>
          </p:nvSpPr>
          <p:spPr bwMode="auto">
            <a:xfrm>
              <a:off x="4527" y="1814"/>
              <a:ext cx="176" cy="115"/>
            </a:xfrm>
            <a:prstGeom prst="rect">
              <a:avLst/>
            </a:prstGeom>
            <a:noFill/>
            <a:ln w="9525">
              <a:noFill/>
              <a:miter lim="800000"/>
              <a:headEnd/>
              <a:tailEnd/>
            </a:ln>
            <a:effectLst/>
          </p:spPr>
          <p:txBody>
            <a:bodyPr wrap="none" lIns="0" tIns="0" rIns="0" bIns="0">
              <a:spAutoFit/>
            </a:bodyPr>
            <a:lstStyle/>
            <a:p>
              <a:pPr defTabSz="762000"/>
              <a:r>
                <a:rPr kumimoji="1" lang="en-US" altLang="ja-JP" sz="1200">
                  <a:latin typeface="Arial" charset="0"/>
                  <a:ea typeface="ＭＳ Ｐゴシック" pitchFamily="34" charset="-128"/>
                </a:rPr>
                <a:t>τ/2</a:t>
              </a:r>
            </a:p>
          </p:txBody>
        </p:sp>
        <p:sp>
          <p:nvSpPr>
            <p:cNvPr id="54" name="Rectangle 45"/>
            <p:cNvSpPr>
              <a:spLocks noChangeArrowheads="1"/>
            </p:cNvSpPr>
            <p:nvPr/>
          </p:nvSpPr>
          <p:spPr bwMode="auto">
            <a:xfrm>
              <a:off x="4239" y="1997"/>
              <a:ext cx="95" cy="115"/>
            </a:xfrm>
            <a:prstGeom prst="rect">
              <a:avLst/>
            </a:prstGeom>
            <a:noFill/>
            <a:ln w="9525">
              <a:noFill/>
              <a:miter lim="800000"/>
              <a:headEnd/>
              <a:tailEnd/>
            </a:ln>
            <a:effectLst/>
          </p:spPr>
          <p:txBody>
            <a:bodyPr wrap="none" lIns="0" tIns="0" rIns="0" bIns="0">
              <a:spAutoFit/>
            </a:bodyPr>
            <a:lstStyle/>
            <a:p>
              <a:pPr defTabSz="762000"/>
              <a:r>
                <a:rPr kumimoji="1" lang="en-US" altLang="ja-JP" sz="1200">
                  <a:latin typeface="Arial" charset="0"/>
                  <a:ea typeface="ＭＳ Ｐゴシック" pitchFamily="34" charset="-128"/>
                </a:rPr>
                <a:t>T</a:t>
              </a:r>
              <a:r>
                <a:rPr kumimoji="1" lang="en-US" altLang="ja-JP" sz="1200" baseline="-25000">
                  <a:latin typeface="Arial" charset="0"/>
                  <a:ea typeface="ＭＳ Ｐゴシック" pitchFamily="34" charset="-128"/>
                </a:rPr>
                <a:t>1</a:t>
              </a:r>
            </a:p>
          </p:txBody>
        </p:sp>
        <p:sp>
          <p:nvSpPr>
            <p:cNvPr id="55" name="Rectangle 46"/>
            <p:cNvSpPr>
              <a:spLocks noChangeArrowheads="1"/>
            </p:cNvSpPr>
            <p:nvPr/>
          </p:nvSpPr>
          <p:spPr bwMode="auto">
            <a:xfrm>
              <a:off x="4239" y="2141"/>
              <a:ext cx="95" cy="115"/>
            </a:xfrm>
            <a:prstGeom prst="rect">
              <a:avLst/>
            </a:prstGeom>
            <a:noFill/>
            <a:ln w="9525">
              <a:noFill/>
              <a:miter lim="800000"/>
              <a:headEnd/>
              <a:tailEnd/>
            </a:ln>
            <a:effectLst/>
          </p:spPr>
          <p:txBody>
            <a:bodyPr wrap="none" lIns="0" tIns="0" rIns="0" bIns="0">
              <a:spAutoFit/>
            </a:bodyPr>
            <a:lstStyle/>
            <a:p>
              <a:pPr defTabSz="762000"/>
              <a:r>
                <a:rPr kumimoji="1" lang="en-US" altLang="ja-JP" sz="1200">
                  <a:latin typeface="Arial" charset="0"/>
                  <a:ea typeface="ＭＳ Ｐゴシック" pitchFamily="34" charset="-128"/>
                </a:rPr>
                <a:t>T</a:t>
              </a:r>
              <a:r>
                <a:rPr kumimoji="1" lang="en-US" altLang="ja-JP" sz="1200" baseline="-25000">
                  <a:latin typeface="Arial" charset="0"/>
                  <a:ea typeface="ＭＳ Ｐゴシック" pitchFamily="34" charset="-128"/>
                </a:rPr>
                <a:t>2</a:t>
              </a:r>
            </a:p>
          </p:txBody>
        </p:sp>
        <p:sp>
          <p:nvSpPr>
            <p:cNvPr id="56" name="Rectangle 47"/>
            <p:cNvSpPr>
              <a:spLocks noChangeArrowheads="1"/>
            </p:cNvSpPr>
            <p:nvPr/>
          </p:nvSpPr>
          <p:spPr bwMode="auto">
            <a:xfrm>
              <a:off x="4839" y="1709"/>
              <a:ext cx="306" cy="233"/>
            </a:xfrm>
            <a:prstGeom prst="rect">
              <a:avLst/>
            </a:prstGeom>
            <a:noFill/>
            <a:ln w="9525">
              <a:noFill/>
              <a:miter lim="800000"/>
              <a:headEnd/>
              <a:tailEnd/>
            </a:ln>
            <a:effectLst/>
          </p:spPr>
          <p:txBody>
            <a:bodyPr wrap="none" lIns="0" tIns="0" rIns="0" bIns="0">
              <a:spAutoFit/>
            </a:bodyPr>
            <a:lstStyle/>
            <a:p>
              <a:pPr defTabSz="762000"/>
              <a:r>
                <a:rPr kumimoji="1" lang="ro-RO" altLang="ja-JP" sz="1200" dirty="0" smtClean="0">
                  <a:latin typeface="Arial" charset="0"/>
                  <a:ea typeface="ＭＳ Ｐゴシック" pitchFamily="34" charset="-128"/>
                </a:rPr>
                <a:t>În aval</a:t>
              </a:r>
              <a:endParaRPr kumimoji="1" lang="en-US" altLang="ja-JP" sz="1200" dirty="0">
                <a:latin typeface="Arial" charset="0"/>
                <a:ea typeface="ＭＳ Ｐゴシック" pitchFamily="34" charset="-128"/>
              </a:endParaRPr>
            </a:p>
            <a:p>
              <a:pPr defTabSz="762000"/>
              <a:r>
                <a:rPr kumimoji="1" lang="en-US" altLang="ja-JP" sz="1200" dirty="0">
                  <a:latin typeface="Arial" charset="0"/>
                  <a:ea typeface="ＭＳ Ｐゴシック" pitchFamily="34" charset="-128"/>
                </a:rPr>
                <a:t>Sensor</a:t>
              </a:r>
            </a:p>
          </p:txBody>
        </p:sp>
        <p:sp>
          <p:nvSpPr>
            <p:cNvPr id="57" name="Freeform 48"/>
            <p:cNvSpPr>
              <a:spLocks/>
            </p:cNvSpPr>
            <p:nvPr/>
          </p:nvSpPr>
          <p:spPr bwMode="auto">
            <a:xfrm>
              <a:off x="3869" y="672"/>
              <a:ext cx="913" cy="1009"/>
            </a:xfrm>
            <a:custGeom>
              <a:avLst/>
              <a:gdLst/>
              <a:ahLst/>
              <a:cxnLst>
                <a:cxn ang="0">
                  <a:pos x="0" y="0"/>
                </a:cxn>
                <a:cxn ang="0">
                  <a:pos x="48" y="96"/>
                </a:cxn>
                <a:cxn ang="0">
                  <a:pos x="240" y="192"/>
                </a:cxn>
                <a:cxn ang="0">
                  <a:pos x="672" y="816"/>
                </a:cxn>
                <a:cxn ang="0">
                  <a:pos x="864" y="912"/>
                </a:cxn>
                <a:cxn ang="0">
                  <a:pos x="912" y="1008"/>
                </a:cxn>
              </a:cxnLst>
              <a:rect l="0" t="0" r="r" b="b"/>
              <a:pathLst>
                <a:path w="913" h="1009">
                  <a:moveTo>
                    <a:pt x="0" y="0"/>
                  </a:moveTo>
                  <a:lnTo>
                    <a:pt x="48" y="96"/>
                  </a:lnTo>
                  <a:lnTo>
                    <a:pt x="240" y="192"/>
                  </a:lnTo>
                  <a:lnTo>
                    <a:pt x="672" y="816"/>
                  </a:lnTo>
                  <a:lnTo>
                    <a:pt x="864" y="912"/>
                  </a:lnTo>
                  <a:lnTo>
                    <a:pt x="912" y="1008"/>
                  </a:lnTo>
                </a:path>
              </a:pathLst>
            </a:custGeom>
            <a:noFill/>
            <a:ln w="25400" cap="rnd" cmpd="sng">
              <a:solidFill>
                <a:schemeClr val="tx1"/>
              </a:solidFill>
              <a:prstDash val="dash"/>
              <a:round/>
              <a:headEnd type="none" w="sm" len="sm"/>
              <a:tailEnd type="none" w="sm" len="sm"/>
            </a:ln>
            <a:effectLst/>
          </p:spPr>
          <p:txBody>
            <a:bodyPr/>
            <a:lstStyle/>
            <a:p>
              <a:endParaRPr lang="ru-RU"/>
            </a:p>
          </p:txBody>
        </p:sp>
        <p:sp>
          <p:nvSpPr>
            <p:cNvPr id="58" name="Oval 49"/>
            <p:cNvSpPr>
              <a:spLocks noChangeArrowheads="1"/>
            </p:cNvSpPr>
            <p:nvPr/>
          </p:nvSpPr>
          <p:spPr bwMode="auto">
            <a:xfrm>
              <a:off x="4213" y="1016"/>
              <a:ext cx="32" cy="32"/>
            </a:xfrm>
            <a:prstGeom prst="ellipse">
              <a:avLst/>
            </a:prstGeom>
            <a:solidFill>
              <a:schemeClr val="tx1"/>
            </a:solidFill>
            <a:ln w="12700">
              <a:solidFill>
                <a:schemeClr val="tx1"/>
              </a:solidFill>
              <a:round/>
              <a:headEnd/>
              <a:tailEnd/>
            </a:ln>
            <a:effectLst/>
          </p:spPr>
          <p:txBody>
            <a:bodyPr wrap="none" anchor="ctr"/>
            <a:lstStyle/>
            <a:p>
              <a:endParaRPr lang="ru-RU"/>
            </a:p>
          </p:txBody>
        </p:sp>
        <p:sp>
          <p:nvSpPr>
            <p:cNvPr id="59" name="Arc 50"/>
            <p:cNvSpPr>
              <a:spLocks/>
            </p:cNvSpPr>
            <p:nvPr/>
          </p:nvSpPr>
          <p:spPr bwMode="auto">
            <a:xfrm rot="10800000">
              <a:off x="4237" y="960"/>
              <a:ext cx="207" cy="7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p:spPr>
          <p:txBody>
            <a:bodyPr/>
            <a:lstStyle/>
            <a:p>
              <a:endParaRPr lang="ru-RU"/>
            </a:p>
          </p:txBody>
        </p:sp>
        <p:sp>
          <p:nvSpPr>
            <p:cNvPr id="60" name="Rectangle 51"/>
            <p:cNvSpPr>
              <a:spLocks noChangeArrowheads="1"/>
            </p:cNvSpPr>
            <p:nvPr/>
          </p:nvSpPr>
          <p:spPr bwMode="auto">
            <a:xfrm>
              <a:off x="4791" y="1298"/>
              <a:ext cx="87" cy="115"/>
            </a:xfrm>
            <a:prstGeom prst="rect">
              <a:avLst/>
            </a:prstGeom>
            <a:solidFill>
              <a:srgbClr val="FFFFCC"/>
            </a:solidFill>
            <a:ln w="9525">
              <a:noFill/>
              <a:miter lim="800000"/>
              <a:headEnd/>
              <a:tailEnd/>
            </a:ln>
            <a:effectLst/>
          </p:spPr>
          <p:txBody>
            <a:bodyPr wrap="none" lIns="0" tIns="0" rIns="0" bIns="0">
              <a:spAutoFit/>
            </a:bodyPr>
            <a:lstStyle/>
            <a:p>
              <a:pPr defTabSz="762000"/>
              <a:r>
                <a:rPr kumimoji="1" lang="en-US" altLang="ja-JP" sz="1200" dirty="0" err="1">
                  <a:latin typeface="Arial" charset="0"/>
                  <a:ea typeface="ＭＳ Ｐゴシック" pitchFamily="34" charset="-128"/>
                </a:rPr>
                <a:t>C</a:t>
              </a:r>
              <a:r>
                <a:rPr kumimoji="1" lang="en-US" altLang="ja-JP" sz="1200" baseline="-25000" dirty="0" err="1">
                  <a:latin typeface="Arial" charset="0"/>
                  <a:ea typeface="ＭＳ Ｐゴシック" pitchFamily="34" charset="-128"/>
                </a:rPr>
                <a:t>f</a:t>
              </a:r>
              <a:endParaRPr kumimoji="1" lang="en-US" altLang="ja-JP" sz="1200" baseline="-25000" dirty="0">
                <a:latin typeface="Arial" charset="0"/>
                <a:ea typeface="ＭＳ Ｐゴシック" pitchFamily="34" charset="-128"/>
              </a:endParaRPr>
            </a:p>
          </p:txBody>
        </p:sp>
      </p:grpSp>
      <p:grpSp>
        <p:nvGrpSpPr>
          <p:cNvPr id="61" name="Group 86"/>
          <p:cNvGrpSpPr>
            <a:grpSpLocks/>
          </p:cNvGrpSpPr>
          <p:nvPr/>
        </p:nvGrpSpPr>
        <p:grpSpPr bwMode="auto">
          <a:xfrm>
            <a:off x="4192787" y="2593181"/>
            <a:ext cx="1752600" cy="885825"/>
            <a:chOff x="2064" y="816"/>
            <a:chExt cx="1104" cy="558"/>
          </a:xfrm>
        </p:grpSpPr>
        <p:sp>
          <p:nvSpPr>
            <p:cNvPr id="62" name="Rectangle 52"/>
            <p:cNvSpPr>
              <a:spLocks noChangeArrowheads="1"/>
            </p:cNvSpPr>
            <p:nvPr/>
          </p:nvSpPr>
          <p:spPr bwMode="auto">
            <a:xfrm>
              <a:off x="2640" y="816"/>
              <a:ext cx="480" cy="558"/>
            </a:xfrm>
            <a:prstGeom prst="rect">
              <a:avLst/>
            </a:prstGeom>
            <a:noFill/>
            <a:ln w="9525">
              <a:noFill/>
              <a:miter lim="800000"/>
              <a:headEnd/>
              <a:tailEnd/>
            </a:ln>
            <a:effectLst/>
          </p:spPr>
          <p:txBody>
            <a:bodyPr>
              <a:spAutoFit/>
            </a:bodyPr>
            <a:lstStyle/>
            <a:p>
              <a:pPr algn="ctr" eaLnBrk="1" hangingPunct="1"/>
              <a:r>
                <a:rPr lang="en-US" sz="2600" b="0" dirty="0" err="1">
                  <a:solidFill>
                    <a:srgbClr val="FF0000"/>
                  </a:solidFill>
                  <a:latin typeface="Tahoma" pitchFamily="34" charset="0"/>
                  <a:cs typeface="Arial" charset="0"/>
                </a:rPr>
                <a:t>Kdt</a:t>
              </a:r>
              <a:endParaRPr lang="en-US" sz="2600" b="0" dirty="0">
                <a:solidFill>
                  <a:srgbClr val="FF0000"/>
                </a:solidFill>
                <a:latin typeface="Tahoma" pitchFamily="34" charset="0"/>
                <a:cs typeface="Arial" charset="0"/>
              </a:endParaRPr>
            </a:p>
            <a:p>
              <a:pPr algn="ctr" eaLnBrk="1" hangingPunct="1"/>
              <a:r>
                <a:rPr lang="en-US" sz="2600" b="0" dirty="0">
                  <a:solidFill>
                    <a:srgbClr val="FF0000"/>
                  </a:solidFill>
                  <a:latin typeface="Tahoma" pitchFamily="34" charset="0"/>
                  <a:cs typeface="Arial" charset="0"/>
                </a:rPr>
                <a:t>TL </a:t>
              </a:r>
            </a:p>
          </p:txBody>
        </p:sp>
        <p:sp>
          <p:nvSpPr>
            <p:cNvPr id="63" name="Line 64"/>
            <p:cNvSpPr>
              <a:spLocks noChangeShapeType="1"/>
            </p:cNvSpPr>
            <p:nvPr/>
          </p:nvSpPr>
          <p:spPr bwMode="auto">
            <a:xfrm>
              <a:off x="2640" y="1104"/>
              <a:ext cx="528" cy="0"/>
            </a:xfrm>
            <a:prstGeom prst="line">
              <a:avLst/>
            </a:prstGeom>
            <a:noFill/>
            <a:ln w="22225">
              <a:solidFill>
                <a:srgbClr val="FF0000"/>
              </a:solidFill>
              <a:round/>
              <a:headEnd/>
              <a:tailEnd/>
            </a:ln>
            <a:effectLst/>
          </p:spPr>
          <p:txBody>
            <a:bodyPr wrap="none">
              <a:spAutoFit/>
            </a:bodyPr>
            <a:lstStyle/>
            <a:p>
              <a:pPr eaLnBrk="1" hangingPunct="1"/>
              <a:endParaRPr lang="ru-RU" sz="2400" b="0">
                <a:solidFill>
                  <a:prstClr val="black"/>
                </a:solidFill>
                <a:latin typeface="Times New Roman" charset="0"/>
              </a:endParaRPr>
            </a:p>
          </p:txBody>
        </p:sp>
        <p:sp>
          <p:nvSpPr>
            <p:cNvPr id="64" name="Rectangle 65"/>
            <p:cNvSpPr>
              <a:spLocks noChangeArrowheads="1"/>
            </p:cNvSpPr>
            <p:nvPr/>
          </p:nvSpPr>
          <p:spPr bwMode="auto">
            <a:xfrm>
              <a:off x="2064" y="940"/>
              <a:ext cx="624" cy="308"/>
            </a:xfrm>
            <a:prstGeom prst="rect">
              <a:avLst/>
            </a:prstGeom>
            <a:noFill/>
            <a:ln w="9525">
              <a:noFill/>
              <a:miter lim="800000"/>
              <a:headEnd/>
              <a:tailEnd/>
            </a:ln>
            <a:effectLst/>
          </p:spPr>
          <p:txBody>
            <a:bodyPr>
              <a:spAutoFit/>
            </a:bodyPr>
            <a:lstStyle/>
            <a:p>
              <a:pPr algn="ctr" eaLnBrk="1" hangingPunct="1"/>
              <a:r>
                <a:rPr lang="en-US" sz="2600" b="0">
                  <a:solidFill>
                    <a:srgbClr val="FF0000"/>
                  </a:solidFill>
                  <a:latin typeface="Tahoma" pitchFamily="34" charset="0"/>
                  <a:cs typeface="Arial" charset="0"/>
                </a:rPr>
                <a:t>Vf =</a:t>
              </a:r>
            </a:p>
          </p:txBody>
        </p:sp>
      </p:grpSp>
    </p:spTree>
    <p:extLst>
      <p:ext uri="{BB962C8B-B14F-4D97-AF65-F5344CB8AC3E}">
        <p14:creationId xmlns:p14="http://schemas.microsoft.com/office/powerpoint/2010/main" val="3600404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rPr>
              <a:t>Cuprins</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a:xfrm>
            <a:off x="664950" y="2009850"/>
            <a:ext cx="7776000" cy="3816000"/>
          </a:xfrm>
        </p:spPr>
        <p:txBody>
          <a:bodyPr/>
          <a:lstStyle/>
          <a:p>
            <a:pPr marL="457200" indent="-457200">
              <a:spcBef>
                <a:spcPct val="50000"/>
              </a:spcBef>
              <a:buFontTx/>
              <a:buAutoNum type="arabicParenR"/>
            </a:pPr>
            <a:r>
              <a:rPr lang="ro-RO" b="1" dirty="0" smtClean="0">
                <a:solidFill>
                  <a:srgbClr val="0000FF"/>
                </a:solidFill>
                <a:latin typeface="Tahoma" pitchFamily="34" charset="0"/>
                <a:cs typeface="Arial" charset="0"/>
              </a:rPr>
              <a:t>Introducere</a:t>
            </a:r>
            <a:endParaRPr lang="en-US" b="1" dirty="0" smtClean="0">
              <a:solidFill>
                <a:srgbClr val="0000FF"/>
              </a:solidFill>
              <a:latin typeface="Tahoma" pitchFamily="34" charset="0"/>
              <a:cs typeface="Arial" charset="0"/>
            </a:endParaRPr>
          </a:p>
          <a:p>
            <a:pPr marL="457200" indent="-457200">
              <a:spcBef>
                <a:spcPct val="50000"/>
              </a:spcBef>
              <a:buFontTx/>
              <a:buAutoNum type="arabicParenR"/>
            </a:pPr>
            <a:r>
              <a:rPr lang="ro-RO" b="1" dirty="0" smtClean="0">
                <a:solidFill>
                  <a:srgbClr val="0000FF"/>
                </a:solidFill>
                <a:latin typeface="Tahoma" pitchFamily="34" charset="0"/>
                <a:cs typeface="Arial" charset="0"/>
              </a:rPr>
              <a:t>Tipuri </a:t>
            </a:r>
            <a:r>
              <a:rPr lang="ro-RO" b="1" dirty="0">
                <a:solidFill>
                  <a:srgbClr val="0000FF"/>
                </a:solidFill>
                <a:latin typeface="Tahoma" pitchFamily="34" charset="0"/>
                <a:cs typeface="Arial" charset="0"/>
              </a:rPr>
              <a:t>fluide</a:t>
            </a:r>
            <a:endParaRPr lang="en-US" b="1" dirty="0">
              <a:solidFill>
                <a:srgbClr val="0000FF"/>
              </a:solidFill>
              <a:latin typeface="Tahoma" pitchFamily="34" charset="0"/>
              <a:cs typeface="Arial" charset="0"/>
            </a:endParaRPr>
          </a:p>
          <a:p>
            <a:pPr marL="457200" indent="-457200">
              <a:spcBef>
                <a:spcPct val="50000"/>
              </a:spcBef>
              <a:buFontTx/>
              <a:buAutoNum type="arabicParenR"/>
            </a:pPr>
            <a:r>
              <a:rPr lang="ro-RO" b="1" dirty="0">
                <a:solidFill>
                  <a:srgbClr val="0000FF"/>
                </a:solidFill>
                <a:latin typeface="Tahoma" pitchFamily="34" charset="0"/>
                <a:cs typeface="Arial" charset="0"/>
              </a:rPr>
              <a:t>Cerințe de bază în măsurarea fluidelor</a:t>
            </a:r>
            <a:endParaRPr lang="en-US" b="1" dirty="0">
              <a:solidFill>
                <a:srgbClr val="0000FF"/>
              </a:solidFill>
              <a:latin typeface="Tahoma" pitchFamily="34" charset="0"/>
              <a:cs typeface="Arial" charset="0"/>
            </a:endParaRPr>
          </a:p>
          <a:p>
            <a:pPr marL="457200" indent="-457200">
              <a:spcBef>
                <a:spcPct val="50000"/>
              </a:spcBef>
              <a:buFontTx/>
              <a:buAutoNum type="arabicParenR"/>
            </a:pPr>
            <a:r>
              <a:rPr lang="ro-RO" b="1" dirty="0">
                <a:solidFill>
                  <a:srgbClr val="0000FF"/>
                </a:solidFill>
                <a:latin typeface="Tahoma" pitchFamily="34" charset="0"/>
                <a:cs typeface="Arial" charset="0"/>
              </a:rPr>
              <a:t>Definițiile cantităților în măsurări</a:t>
            </a:r>
            <a:endParaRPr lang="en-US" b="1" dirty="0">
              <a:solidFill>
                <a:srgbClr val="0000FF"/>
              </a:solidFill>
              <a:latin typeface="Tahoma" pitchFamily="34" charset="0"/>
              <a:cs typeface="Arial" charset="0"/>
            </a:endParaRPr>
          </a:p>
          <a:p>
            <a:pPr marL="457200" indent="-457200">
              <a:spcBef>
                <a:spcPct val="50000"/>
              </a:spcBef>
              <a:buFontTx/>
              <a:buAutoNum type="arabicParenR"/>
            </a:pPr>
            <a:r>
              <a:rPr lang="ro-RO" b="1" dirty="0">
                <a:solidFill>
                  <a:srgbClr val="0000FF"/>
                </a:solidFill>
                <a:latin typeface="Tahoma" pitchFamily="34" charset="0"/>
                <a:cs typeface="Arial" charset="0"/>
              </a:rPr>
              <a:t>Tipuri de măsurări</a:t>
            </a:r>
            <a:endParaRPr lang="en-US" b="1" dirty="0">
              <a:solidFill>
                <a:srgbClr val="0000FF"/>
              </a:solidFill>
              <a:latin typeface="Tahoma" pitchFamily="34" charset="0"/>
              <a:cs typeface="Arial" charset="0"/>
            </a:endParaRPr>
          </a:p>
          <a:p>
            <a:pPr marL="457200" indent="-457200">
              <a:spcBef>
                <a:spcPct val="50000"/>
              </a:spcBef>
              <a:buFontTx/>
              <a:buAutoNum type="arabicParenR"/>
            </a:pPr>
            <a:r>
              <a:rPr lang="ro-RO" b="1" dirty="0">
                <a:solidFill>
                  <a:srgbClr val="0000FF"/>
                </a:solidFill>
                <a:latin typeface="Tahoma" pitchFamily="34" charset="0"/>
                <a:cs typeface="Arial" charset="0"/>
              </a:rPr>
              <a:t>Tipuri de debitmetre</a:t>
            </a:r>
            <a:endParaRPr lang="en-US" b="1" dirty="0">
              <a:solidFill>
                <a:srgbClr val="0000FF"/>
              </a:solidFill>
              <a:latin typeface="Tahoma" pitchFamily="34" charset="0"/>
              <a:cs typeface="Arial" charset="0"/>
            </a:endParaRPr>
          </a:p>
          <a:p>
            <a:pPr marL="457200" indent="-457200">
              <a:spcBef>
                <a:spcPct val="50000"/>
              </a:spcBef>
              <a:buFontTx/>
              <a:buAutoNum type="arabicParenR"/>
            </a:pPr>
            <a:r>
              <a:rPr lang="ro-RO" b="1" dirty="0">
                <a:solidFill>
                  <a:srgbClr val="0000FF"/>
                </a:solidFill>
                <a:latin typeface="Tahoma" pitchFamily="34" charset="0"/>
                <a:cs typeface="Arial" charset="0"/>
              </a:rPr>
              <a:t>Alegerea debitmetrelor</a:t>
            </a:r>
            <a:endParaRPr lang="en-US" b="1" dirty="0">
              <a:solidFill>
                <a:srgbClr val="0000FF"/>
              </a:solidFill>
              <a:latin typeface="Tahoma" pitchFamily="34" charset="0"/>
              <a:cs typeface="Arial" charset="0"/>
            </a:endParaRPr>
          </a:p>
          <a:p>
            <a:pPr marL="457200" indent="-457200">
              <a:spcBef>
                <a:spcPct val="50000"/>
              </a:spcBef>
              <a:buFontTx/>
              <a:buAutoNum type="arabicParenR"/>
            </a:pPr>
            <a:r>
              <a:rPr lang="ro-RO" b="1" dirty="0">
                <a:solidFill>
                  <a:srgbClr val="0000FF"/>
                </a:solidFill>
                <a:latin typeface="Tahoma" pitchFamily="34" charset="0"/>
                <a:cs typeface="Arial" charset="0"/>
              </a:rPr>
              <a:t>Informatii despre măsurarea fluidelor</a:t>
            </a:r>
            <a:endParaRPr lang="en-US" b="1" dirty="0">
              <a:solidFill>
                <a:srgbClr val="0000FF"/>
              </a:solidFill>
              <a:latin typeface="Tahoma" pitchFamily="34" charset="0"/>
              <a:cs typeface="Arial" charset="0"/>
            </a:endParaRPr>
          </a:p>
          <a:p>
            <a:pPr marL="457200" indent="-457200">
              <a:spcBef>
                <a:spcPct val="50000"/>
              </a:spcBef>
              <a:buFontTx/>
              <a:buAutoNum type="arabicParenR"/>
            </a:pPr>
            <a:r>
              <a:rPr lang="ro-RO" b="1" dirty="0">
                <a:solidFill>
                  <a:srgbClr val="0000FF"/>
                </a:solidFill>
                <a:latin typeface="Tahoma" pitchFamily="34" charset="0"/>
                <a:cs typeface="Arial" charset="0"/>
              </a:rPr>
              <a:t>Întrebări și răspunsuri</a:t>
            </a:r>
            <a:endParaRPr lang="en-US" b="1" dirty="0">
              <a:solidFill>
                <a:srgbClr val="0000FF"/>
              </a:solidFill>
              <a:latin typeface="Tahoma" pitchFamily="34" charset="0"/>
              <a:cs typeface="Arial" charset="0"/>
            </a:endParaRPr>
          </a:p>
          <a:p>
            <a:endParaRPr lang="ru-RU" dirty="0"/>
          </a:p>
        </p:txBody>
      </p:sp>
    </p:spTree>
    <p:extLst>
      <p:ext uri="{BB962C8B-B14F-4D97-AF65-F5344CB8AC3E}">
        <p14:creationId xmlns:p14="http://schemas.microsoft.com/office/powerpoint/2010/main" val="35383917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de debitmetre </a:t>
            </a:r>
            <a:r>
              <a:rPr lang="en-US" sz="2600" b="1" dirty="0">
                <a:solidFill>
                  <a:srgbClr val="0000FF"/>
                </a:solidFill>
                <a:latin typeface="Tahoma" pitchFamily="34" charset="0"/>
              </a:rPr>
              <a:t/>
            </a:r>
            <a:br>
              <a:rPr lang="en-US" sz="2600" b="1" dirty="0">
                <a:solidFill>
                  <a:srgbClr val="0000FF"/>
                </a:solidFill>
                <a:latin typeface="Tahoma" pitchFamily="34" charset="0"/>
              </a:rPr>
            </a:br>
            <a:r>
              <a:rPr lang="en-US" sz="1800" b="1" dirty="0">
                <a:solidFill>
                  <a:srgbClr val="0000FF"/>
                </a:solidFill>
                <a:latin typeface="Tahoma" pitchFamily="34" charset="0"/>
              </a:rPr>
              <a:t>Ultrasonic</a:t>
            </a:r>
            <a:r>
              <a:rPr lang="ro-RO" sz="1800" b="1" dirty="0">
                <a:solidFill>
                  <a:srgbClr val="0000FF"/>
                </a:solidFill>
                <a:latin typeface="Tahoma" pitchFamily="34" charset="0"/>
              </a:rPr>
              <a:t>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2373" y="3097167"/>
            <a:ext cx="7279255"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9688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a:solidFill>
                  <a:srgbClr val="0000FF"/>
                </a:solidFill>
                <a:latin typeface="Tahoma" pitchFamily="34" charset="0"/>
                <a:cs typeface="Arial" charset="0"/>
              </a:rPr>
              <a:t>Informatii despre măsurarea fluidelor</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marL="457200" indent="-457200" eaLnBrk="0" hangingPunct="0"/>
            <a:r>
              <a:rPr kumimoji="1" lang="ro-RO" altLang="ja-JP" dirty="0">
                <a:solidFill>
                  <a:srgbClr val="0000FF"/>
                </a:solidFill>
                <a:latin typeface="Tahoma" pitchFamily="34" charset="0"/>
                <a:ea typeface="ＭＳ Ｐゴシック" pitchFamily="34" charset="-128"/>
              </a:rPr>
              <a:t>Linkuri utile</a:t>
            </a:r>
            <a:r>
              <a:rPr kumimoji="1" lang="en-US" altLang="ja-JP" dirty="0">
                <a:solidFill>
                  <a:srgbClr val="0000FF"/>
                </a:solidFill>
                <a:latin typeface="Tahoma" pitchFamily="34" charset="0"/>
                <a:ea typeface="ＭＳ Ｐゴシック" pitchFamily="34" charset="-128"/>
              </a:rPr>
              <a:t>:</a:t>
            </a:r>
          </a:p>
          <a:p>
            <a:pPr marL="457200" indent="-457200" eaLnBrk="0" hangingPunct="0"/>
            <a:endParaRPr kumimoji="1" lang="en-US" altLang="ja-JP" dirty="0">
              <a:solidFill>
                <a:srgbClr val="0000FF"/>
              </a:solidFill>
              <a:latin typeface="Tahoma" pitchFamily="34" charset="0"/>
              <a:ea typeface="ＭＳ Ｐゴシック" pitchFamily="34" charset="-128"/>
            </a:endParaRPr>
          </a:p>
          <a:p>
            <a:pPr marL="457200" indent="-457200" eaLnBrk="0" hangingPunct="0">
              <a:buFontTx/>
              <a:buAutoNum type="alphaLcParenR"/>
            </a:pPr>
            <a:r>
              <a:rPr kumimoji="1" lang="da-DK" altLang="ja-JP" dirty="0">
                <a:solidFill>
                  <a:srgbClr val="0000FF"/>
                </a:solidFill>
                <a:latin typeface="Tahoma" pitchFamily="34" charset="0"/>
                <a:ea typeface="ＭＳ Ｐゴシック" pitchFamily="34" charset="-128"/>
                <a:hlinkClick r:id="rId2"/>
              </a:rPr>
              <a:t>http://www.iceweb.com.au/Technical/flow_measurements_info_notes.htm</a:t>
            </a:r>
            <a:endParaRPr kumimoji="1" lang="da-DK" altLang="ja-JP" dirty="0">
              <a:solidFill>
                <a:srgbClr val="0000FF"/>
              </a:solidFill>
              <a:latin typeface="Tahoma" pitchFamily="34" charset="0"/>
              <a:ea typeface="ＭＳ Ｐゴシック" pitchFamily="34" charset="-128"/>
            </a:endParaRPr>
          </a:p>
          <a:p>
            <a:pPr marL="457200" indent="-457200" eaLnBrk="0" hangingPunct="0">
              <a:buFontTx/>
              <a:buAutoNum type="alphaLcParenR"/>
            </a:pPr>
            <a:r>
              <a:rPr kumimoji="1" lang="da-DK" altLang="ja-JP" dirty="0">
                <a:solidFill>
                  <a:srgbClr val="0000FF"/>
                </a:solidFill>
                <a:latin typeface="Tahoma" pitchFamily="34" charset="0"/>
                <a:ea typeface="ＭＳ Ｐゴシック" pitchFamily="34" charset="-128"/>
                <a:hlinkClick r:id="rId3"/>
              </a:rPr>
              <a:t>http://www.engineeringtoolbox.com</a:t>
            </a:r>
            <a:endParaRPr kumimoji="1" lang="da-DK" altLang="ja-JP" dirty="0">
              <a:solidFill>
                <a:srgbClr val="0000FF"/>
              </a:solidFill>
              <a:latin typeface="Tahoma" pitchFamily="34" charset="0"/>
              <a:ea typeface="ＭＳ Ｐゴシック" pitchFamily="34" charset="-128"/>
            </a:endParaRPr>
          </a:p>
          <a:p>
            <a:pPr marL="457200" indent="-457200" eaLnBrk="0" hangingPunct="0">
              <a:buFontTx/>
              <a:buAutoNum type="alphaLcParenR"/>
            </a:pPr>
            <a:r>
              <a:rPr kumimoji="1" lang="da-DK" altLang="ja-JP" dirty="0">
                <a:solidFill>
                  <a:srgbClr val="0000FF"/>
                </a:solidFill>
                <a:latin typeface="Tahoma" pitchFamily="34" charset="0"/>
                <a:ea typeface="ＭＳ Ｐゴシック" pitchFamily="34" charset="-128"/>
                <a:hlinkClick r:id="rId4"/>
              </a:rPr>
              <a:t>http://www.engineeringtoolbox.com/49_530qframed.html</a:t>
            </a:r>
            <a:endParaRPr kumimoji="1" lang="da-DK" altLang="ja-JP" dirty="0">
              <a:solidFill>
                <a:srgbClr val="0000FF"/>
              </a:solidFill>
              <a:latin typeface="Tahoma" pitchFamily="34" charset="0"/>
              <a:ea typeface="ＭＳ Ｐゴシック" pitchFamily="34" charset="-128"/>
            </a:endParaRPr>
          </a:p>
          <a:p>
            <a:pPr marL="457200" indent="-457200" eaLnBrk="0" hangingPunct="0">
              <a:buFontTx/>
              <a:buAutoNum type="alphaLcParenR"/>
            </a:pPr>
            <a:r>
              <a:rPr kumimoji="1" lang="da-DK" altLang="ja-JP" dirty="0">
                <a:solidFill>
                  <a:srgbClr val="0000FF"/>
                </a:solidFill>
                <a:latin typeface="Tahoma" pitchFamily="34" charset="0"/>
                <a:ea typeface="ＭＳ Ｐゴシック" pitchFamily="34" charset="-128"/>
                <a:hlinkClick r:id="rId5"/>
              </a:rPr>
              <a:t>http://www.torbar.co.uk/calcdata.htm</a:t>
            </a:r>
            <a:endParaRPr kumimoji="1" lang="da-DK" altLang="ja-JP" dirty="0">
              <a:solidFill>
                <a:srgbClr val="0000FF"/>
              </a:solidFill>
              <a:latin typeface="Tahoma" pitchFamily="34" charset="0"/>
              <a:ea typeface="ＭＳ Ｐゴシック" pitchFamily="34" charset="-128"/>
            </a:endParaRPr>
          </a:p>
          <a:p>
            <a:pPr marL="457200" indent="-457200" eaLnBrk="0" hangingPunct="0">
              <a:buFontTx/>
              <a:buAutoNum type="alphaLcParenR"/>
            </a:pPr>
            <a:r>
              <a:rPr kumimoji="1" lang="da-DK" altLang="ja-JP" dirty="0">
                <a:solidFill>
                  <a:srgbClr val="0000FF"/>
                </a:solidFill>
                <a:latin typeface="Tahoma" pitchFamily="34" charset="0"/>
                <a:ea typeface="ＭＳ Ｐゴシック" pitchFamily="34" charset="-128"/>
                <a:hlinkClick r:id="rId6"/>
              </a:rPr>
              <a:t>http://thcentral.com/fluiddynamicscalcs.htm</a:t>
            </a:r>
            <a:endParaRPr kumimoji="1" lang="da-DK" altLang="ja-JP" dirty="0">
              <a:solidFill>
                <a:srgbClr val="0000FF"/>
              </a:solidFill>
              <a:latin typeface="Tahoma" pitchFamily="34" charset="0"/>
              <a:ea typeface="ＭＳ Ｐゴシック" pitchFamily="34" charset="-128"/>
            </a:endParaRPr>
          </a:p>
          <a:p>
            <a:endParaRPr lang="ru-RU" dirty="0"/>
          </a:p>
        </p:txBody>
      </p:sp>
    </p:spTree>
    <p:extLst>
      <p:ext uri="{BB962C8B-B14F-4D97-AF65-F5344CB8AC3E}">
        <p14:creationId xmlns:p14="http://schemas.microsoft.com/office/powerpoint/2010/main" val="244238436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a:pPr/>
              <a:t>10/10/2016</a:t>
            </a:fld>
            <a:endParaRPr lang="de-DE" noProof="0" dirty="0"/>
          </a:p>
        </p:txBody>
      </p:sp>
      <p:sp>
        <p:nvSpPr>
          <p:cNvPr id="6" name="Inhaltsplatzhalter 7"/>
          <p:cNvSpPr txBox="1">
            <a:spLocks/>
          </p:cNvSpPr>
          <p:nvPr/>
        </p:nvSpPr>
        <p:spPr>
          <a:xfrm>
            <a:off x="684213" y="2108200"/>
            <a:ext cx="4481512" cy="26098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defRPr/>
            </a:pPr>
            <a:r>
              <a:rPr lang="ro-RO" sz="1050" b="0" dirty="0" smtClean="0">
                <a:solidFill>
                  <a:schemeClr val="tx2">
                    <a:lumMod val="75000"/>
                  </a:schemeClr>
                </a:solidFill>
                <a:latin typeface="Arial" pitchFamily="34" charset="0"/>
                <a:cs typeface="Arial" pitchFamily="34" charset="0"/>
              </a:rPr>
              <a:t>În calitate de entitate federală</a:t>
            </a:r>
            <a:r>
              <a:rPr lang="en-GB" sz="1050" b="0" dirty="0" smtClean="0">
                <a:solidFill>
                  <a:schemeClr val="tx2">
                    <a:lumMod val="75000"/>
                  </a:schemeClr>
                </a:solidFill>
                <a:latin typeface="Arial" pitchFamily="34" charset="0"/>
                <a:cs typeface="Arial" pitchFamily="34" charset="0"/>
              </a:rPr>
              <a:t>, </a:t>
            </a:r>
            <a:r>
              <a:rPr lang="ro-RO" sz="1050" b="0" dirty="0" smtClean="0">
                <a:solidFill>
                  <a:schemeClr val="tx2">
                    <a:lumMod val="75000"/>
                  </a:schemeClr>
                </a:solidFill>
                <a:latin typeface="Arial" pitchFamily="34" charset="0"/>
                <a:cs typeface="Arial" pitchFamily="34" charset="0"/>
              </a:rPr>
              <a:t>GIZ sprijină atingerea obiectivelor Guvernului Germaniei de cooperare internațională și dezvoltare durabilă. </a:t>
            </a:r>
          </a:p>
          <a:p>
            <a:pPr algn="l">
              <a:spcBef>
                <a:spcPts val="0"/>
              </a:spcBef>
              <a:spcAft>
                <a:spcPts val="600"/>
              </a:spcAft>
              <a:defRPr/>
            </a:pPr>
            <a:r>
              <a:rPr lang="ro-RO" sz="1050" dirty="0" smtClean="0">
                <a:solidFill>
                  <a:schemeClr val="tx2">
                    <a:lumMod val="75000"/>
                  </a:schemeClr>
                </a:solidFill>
                <a:latin typeface="Arial" pitchFamily="34" charset="0"/>
                <a:cs typeface="Arial" pitchFamily="34" charset="0"/>
              </a:rPr>
              <a:t>Publicat de</a:t>
            </a:r>
            <a:r>
              <a:rPr lang="en-GB" sz="1050" b="0" dirty="0" smtClean="0">
                <a:solidFill>
                  <a:schemeClr val="tx2">
                    <a:lumMod val="75000"/>
                  </a:schemeClr>
                </a:solidFill>
                <a:latin typeface="Arial" pitchFamily="34" charset="0"/>
                <a:cs typeface="Arial" pitchFamily="34" charset="0"/>
              </a:rPr>
              <a:t/>
            </a:r>
            <a:br>
              <a:rPr lang="en-GB" sz="1050" b="0" dirty="0" smtClean="0">
                <a:solidFill>
                  <a:schemeClr val="tx2">
                    <a:lumMod val="75000"/>
                  </a:schemeClr>
                </a:solidFill>
                <a:latin typeface="Arial" pitchFamily="34" charset="0"/>
                <a:cs typeface="Arial" pitchFamily="34" charset="0"/>
              </a:rPr>
            </a:br>
            <a:r>
              <a:rPr lang="en-GB" sz="1050" b="0" dirty="0" smtClean="0">
                <a:solidFill>
                  <a:schemeClr val="tx2">
                    <a:lumMod val="75000"/>
                  </a:schemeClr>
                </a:solidFill>
                <a:latin typeface="Arial" pitchFamily="34" charset="0"/>
                <a:cs typeface="Arial" pitchFamily="34" charset="0"/>
              </a:rPr>
              <a:t>Deutsche </a:t>
            </a:r>
            <a:r>
              <a:rPr lang="de-DE" sz="1050" b="0" dirty="0" smtClean="0">
                <a:solidFill>
                  <a:schemeClr val="tx2">
                    <a:lumMod val="75000"/>
                  </a:schemeClr>
                </a:solidFill>
                <a:latin typeface="Arial" pitchFamily="34" charset="0"/>
                <a:cs typeface="Arial" pitchFamily="34" charset="0"/>
              </a:rPr>
              <a:t>Gesellschaft für</a:t>
            </a:r>
            <a:br>
              <a:rPr lang="de-DE" sz="1050" b="0" dirty="0" smtClean="0">
                <a:solidFill>
                  <a:schemeClr val="tx2">
                    <a:lumMod val="75000"/>
                  </a:schemeClr>
                </a:solidFill>
                <a:latin typeface="Arial" pitchFamily="34" charset="0"/>
                <a:cs typeface="Arial" pitchFamily="34" charset="0"/>
              </a:rPr>
            </a:br>
            <a:r>
              <a:rPr lang="de-DE" sz="1050" b="0" dirty="0" smtClean="0">
                <a:solidFill>
                  <a:schemeClr val="tx2">
                    <a:lumMod val="75000"/>
                  </a:schemeClr>
                </a:solidFill>
                <a:latin typeface="Arial" pitchFamily="34" charset="0"/>
                <a:cs typeface="Arial" pitchFamily="34" charset="0"/>
              </a:rPr>
              <a:t>Internationale Zusammenarbeit </a:t>
            </a:r>
            <a:r>
              <a:rPr lang="en-GB" sz="1050" b="0" dirty="0" smtClean="0">
                <a:solidFill>
                  <a:schemeClr val="tx2">
                    <a:lumMod val="75000"/>
                  </a:schemeClr>
                </a:solidFill>
                <a:latin typeface="Arial" pitchFamily="34" charset="0"/>
                <a:cs typeface="Arial" pitchFamily="34" charset="0"/>
              </a:rPr>
              <a:t>(GIZ) GmbH</a:t>
            </a:r>
          </a:p>
          <a:p>
            <a:pPr algn="l">
              <a:spcBef>
                <a:spcPts val="0"/>
              </a:spcBef>
              <a:spcAft>
                <a:spcPts val="600"/>
              </a:spcAft>
              <a:defRPr/>
            </a:pPr>
            <a:r>
              <a:rPr lang="ro-RO" sz="1050" b="0" dirty="0" smtClean="0">
                <a:solidFill>
                  <a:schemeClr val="tx2">
                    <a:lumMod val="75000"/>
                  </a:schemeClr>
                </a:solidFill>
                <a:latin typeface="Arial" pitchFamily="34" charset="0"/>
                <a:cs typeface="Arial" pitchFamily="34" charset="0"/>
              </a:rPr>
              <a:t>Oficii înregistrate</a:t>
            </a:r>
            <a:r>
              <a:rPr lang="en-GB" sz="1050" b="0" dirty="0" smtClean="0">
                <a:solidFill>
                  <a:schemeClr val="tx2">
                    <a:lumMod val="75000"/>
                  </a:schemeClr>
                </a:solidFill>
                <a:latin typeface="Arial" pitchFamily="34" charset="0"/>
                <a:cs typeface="Arial" pitchFamily="34" charset="0"/>
              </a:rPr>
              <a:t>, Bonn </a:t>
            </a:r>
            <a:r>
              <a:rPr lang="ro-RO" sz="1050" b="0" dirty="0" smtClean="0">
                <a:solidFill>
                  <a:schemeClr val="tx2">
                    <a:lumMod val="75000"/>
                  </a:schemeClr>
                </a:solidFill>
                <a:latin typeface="Arial" pitchFamily="34" charset="0"/>
                <a:cs typeface="Arial" pitchFamily="34" charset="0"/>
              </a:rPr>
              <a:t>și</a:t>
            </a:r>
            <a:r>
              <a:rPr lang="en-GB" sz="1050" b="0" dirty="0" smtClean="0">
                <a:solidFill>
                  <a:schemeClr val="tx2">
                    <a:lumMod val="75000"/>
                  </a:schemeClr>
                </a:solidFill>
                <a:latin typeface="Arial" pitchFamily="34" charset="0"/>
                <a:cs typeface="Arial" pitchFamily="34" charset="0"/>
              </a:rPr>
              <a:t> Eschborn, German</a:t>
            </a:r>
            <a:r>
              <a:rPr lang="ro-RO" sz="1050" b="0" dirty="0" smtClean="0">
                <a:solidFill>
                  <a:schemeClr val="tx2">
                    <a:lumMod val="75000"/>
                  </a:schemeClr>
                </a:solidFill>
                <a:latin typeface="Arial" pitchFamily="34" charset="0"/>
                <a:cs typeface="Arial" pitchFamily="34" charset="0"/>
              </a:rPr>
              <a:t>ia</a:t>
            </a:r>
            <a:endParaRPr lang="en-GB" sz="1050" b="0" dirty="0" smtClean="0">
              <a:solidFill>
                <a:schemeClr val="tx2">
                  <a:lumMod val="75000"/>
                </a:schemeClr>
              </a:solidFill>
              <a:latin typeface="Arial" pitchFamily="34" charset="0"/>
              <a:cs typeface="Arial" pitchFamily="34" charset="0"/>
            </a:endParaRPr>
          </a:p>
          <a:p>
            <a:pPr algn="l">
              <a:spcBef>
                <a:spcPts val="0"/>
              </a:spcBef>
              <a:spcAft>
                <a:spcPts val="600"/>
              </a:spcAft>
              <a:defRPr/>
            </a:pPr>
            <a:r>
              <a:rPr lang="ro-RO" sz="1050" b="0" dirty="0" smtClean="0">
                <a:solidFill>
                  <a:schemeClr val="tx2">
                    <a:lumMod val="75000"/>
                  </a:schemeClr>
                </a:solidFill>
                <a:latin typeface="Arial" pitchFamily="34" charset="0"/>
                <a:cs typeface="Arial" pitchFamily="34" charset="0"/>
              </a:rPr>
              <a:t>Proiectul ”Modernizarea serviciilor publice locale în Republica Moldova”</a:t>
            </a:r>
          </a:p>
          <a:p>
            <a:pPr algn="l">
              <a:spcBef>
                <a:spcPts val="0"/>
              </a:spcBef>
              <a:spcAft>
                <a:spcPts val="600"/>
              </a:spcAft>
              <a:defRPr/>
            </a:pPr>
            <a:r>
              <a:rPr lang="en-GB" sz="1050" b="0" dirty="0" err="1" smtClean="0">
                <a:solidFill>
                  <a:schemeClr val="tx2">
                    <a:lumMod val="75000"/>
                  </a:schemeClr>
                </a:solidFill>
                <a:latin typeface="Arial" pitchFamily="34" charset="0"/>
                <a:cs typeface="Arial" pitchFamily="34" charset="0"/>
              </a:rPr>
              <a:t>Chișinău</a:t>
            </a:r>
            <a:r>
              <a:rPr lang="en-GB" sz="1050" b="0" dirty="0">
                <a:solidFill>
                  <a:schemeClr val="tx2">
                    <a:lumMod val="75000"/>
                  </a:schemeClr>
                </a:solidFill>
                <a:latin typeface="Arial" pitchFamily="34" charset="0"/>
                <a:cs typeface="Arial" pitchFamily="34" charset="0"/>
              </a:rPr>
              <a:t>, </a:t>
            </a:r>
            <a:r>
              <a:rPr lang="ro-RO" sz="1050" b="0" dirty="0" smtClean="0">
                <a:solidFill>
                  <a:schemeClr val="tx2">
                    <a:lumMod val="75000"/>
                  </a:schemeClr>
                </a:solidFill>
                <a:latin typeface="Arial" pitchFamily="34" charset="0"/>
                <a:cs typeface="Arial" pitchFamily="34" charset="0"/>
              </a:rPr>
              <a:t>str. </a:t>
            </a:r>
            <a:r>
              <a:rPr lang="en-GB" sz="1050" b="0" dirty="0" err="1" smtClean="0">
                <a:solidFill>
                  <a:schemeClr val="tx2">
                    <a:lumMod val="75000"/>
                  </a:schemeClr>
                </a:solidFill>
                <a:latin typeface="Arial" pitchFamily="34" charset="0"/>
                <a:cs typeface="Arial" pitchFamily="34" charset="0"/>
              </a:rPr>
              <a:t>Bernardazzi</a:t>
            </a:r>
            <a:r>
              <a:rPr lang="en-GB" sz="1050" b="0" dirty="0" smtClean="0">
                <a:solidFill>
                  <a:schemeClr val="tx2">
                    <a:lumMod val="75000"/>
                  </a:schemeClr>
                </a:solidFill>
                <a:latin typeface="Arial" pitchFamily="34" charset="0"/>
                <a:cs typeface="Arial" pitchFamily="34" charset="0"/>
              </a:rPr>
              <a:t> </a:t>
            </a:r>
            <a:r>
              <a:rPr lang="ro-RO" sz="1050" b="0" dirty="0" smtClean="0">
                <a:solidFill>
                  <a:schemeClr val="tx2">
                    <a:lumMod val="75000"/>
                  </a:schemeClr>
                </a:solidFill>
                <a:latin typeface="Arial" pitchFamily="34" charset="0"/>
                <a:cs typeface="Arial" pitchFamily="34" charset="0"/>
              </a:rPr>
              <a:t>66</a:t>
            </a:r>
            <a:endParaRPr lang="en-GB" sz="1050" b="0" dirty="0">
              <a:solidFill>
                <a:schemeClr val="tx2">
                  <a:lumMod val="75000"/>
                </a:schemeClr>
              </a:solidFill>
              <a:latin typeface="Arial" pitchFamily="34" charset="0"/>
              <a:cs typeface="Arial" pitchFamily="34" charset="0"/>
            </a:endParaRPr>
          </a:p>
          <a:p>
            <a:pPr algn="l">
              <a:spcBef>
                <a:spcPts val="0"/>
              </a:spcBef>
              <a:spcAft>
                <a:spcPts val="600"/>
              </a:spcAft>
              <a:tabLst>
                <a:tab pos="180975" algn="l"/>
              </a:tabLst>
              <a:defRPr/>
            </a:pPr>
            <a:r>
              <a:rPr lang="en-GB" sz="1050" b="0" dirty="0">
                <a:solidFill>
                  <a:schemeClr val="tx2">
                    <a:lumMod val="75000"/>
                  </a:schemeClr>
                </a:solidFill>
                <a:latin typeface="Arial" pitchFamily="34" charset="0"/>
                <a:cs typeface="Arial" pitchFamily="34" charset="0"/>
              </a:rPr>
              <a:t>T  + 373 22 22-83-19</a:t>
            </a:r>
          </a:p>
          <a:p>
            <a:pPr algn="l">
              <a:spcBef>
                <a:spcPts val="0"/>
              </a:spcBef>
              <a:spcAft>
                <a:spcPts val="600"/>
              </a:spcAft>
              <a:tabLst>
                <a:tab pos="180975" algn="l"/>
              </a:tabLst>
              <a:defRPr/>
            </a:pPr>
            <a:r>
              <a:rPr lang="en-GB" sz="1050" b="0" dirty="0">
                <a:solidFill>
                  <a:schemeClr val="tx2">
                    <a:lumMod val="75000"/>
                  </a:schemeClr>
                </a:solidFill>
                <a:latin typeface="Arial" pitchFamily="34" charset="0"/>
                <a:cs typeface="Arial" pitchFamily="34" charset="0"/>
              </a:rPr>
              <a:t>F  + 373 22 </a:t>
            </a:r>
            <a:r>
              <a:rPr lang="en-GB" sz="1050" b="0" dirty="0" smtClean="0">
                <a:solidFill>
                  <a:schemeClr val="tx2">
                    <a:lumMod val="75000"/>
                  </a:schemeClr>
                </a:solidFill>
                <a:latin typeface="Arial" pitchFamily="34" charset="0"/>
                <a:cs typeface="Arial" pitchFamily="34" charset="0"/>
              </a:rPr>
              <a:t>00-02-38</a:t>
            </a:r>
            <a:br>
              <a:rPr lang="en-GB" sz="1050" b="0" dirty="0" smtClean="0">
                <a:solidFill>
                  <a:schemeClr val="tx2">
                    <a:lumMod val="75000"/>
                  </a:schemeClr>
                </a:solidFill>
                <a:latin typeface="Arial" pitchFamily="34" charset="0"/>
                <a:cs typeface="Arial" pitchFamily="34" charset="0"/>
              </a:rPr>
            </a:br>
            <a:r>
              <a:rPr lang="en-GB" sz="1050" b="0" dirty="0" smtClean="0">
                <a:solidFill>
                  <a:schemeClr val="tx2">
                    <a:lumMod val="75000"/>
                  </a:schemeClr>
                </a:solidFill>
                <a:latin typeface="Arial" pitchFamily="34" charset="0"/>
                <a:cs typeface="Arial" pitchFamily="34" charset="0"/>
              </a:rPr>
              <a:t>I	</a:t>
            </a:r>
            <a:r>
              <a:rPr lang="en-GB" sz="1050" b="0" dirty="0" smtClean="0">
                <a:solidFill>
                  <a:schemeClr val="tx2">
                    <a:lumMod val="75000"/>
                  </a:schemeClr>
                </a:solidFill>
                <a:latin typeface="Arial" pitchFamily="34" charset="0"/>
                <a:cs typeface="Arial" pitchFamily="34" charset="0"/>
                <a:hlinkClick r:id="rId2"/>
              </a:rPr>
              <a:t>www.giz.de</a:t>
            </a:r>
            <a:r>
              <a:rPr lang="en-GB" sz="1050" b="0" dirty="0" smtClean="0">
                <a:solidFill>
                  <a:schemeClr val="tx2">
                    <a:lumMod val="75000"/>
                  </a:schemeClr>
                </a:solidFill>
                <a:latin typeface="Arial" pitchFamily="34" charset="0"/>
                <a:cs typeface="Arial" pitchFamily="34" charset="0"/>
              </a:rPr>
              <a:t>, </a:t>
            </a:r>
            <a:r>
              <a:rPr lang="en-GB" sz="1050" b="0" dirty="0" smtClean="0">
                <a:solidFill>
                  <a:schemeClr val="tx2">
                    <a:lumMod val="75000"/>
                  </a:schemeClr>
                </a:solidFill>
                <a:latin typeface="Arial" pitchFamily="34" charset="0"/>
                <a:cs typeface="Arial" pitchFamily="34" charset="0"/>
                <a:hlinkClick r:id="rId3"/>
              </a:rPr>
              <a:t>www.serviciilocale.md</a:t>
            </a:r>
            <a:r>
              <a:rPr lang="en-GB" sz="1050" b="0" dirty="0" smtClean="0">
                <a:solidFill>
                  <a:schemeClr val="tx2">
                    <a:lumMod val="75000"/>
                  </a:schemeClr>
                </a:solidFill>
                <a:latin typeface="Arial" pitchFamily="34" charset="0"/>
                <a:cs typeface="Arial" pitchFamily="34" charset="0"/>
              </a:rPr>
              <a:t> </a:t>
            </a:r>
          </a:p>
          <a:p>
            <a:pPr>
              <a:spcBef>
                <a:spcPts val="0"/>
              </a:spcBef>
              <a:spcAft>
                <a:spcPts val="300"/>
              </a:spcAft>
              <a:defRPr/>
            </a:pPr>
            <a:endParaRPr lang="de-DE" sz="1200" dirty="0" smtClean="0">
              <a:solidFill>
                <a:schemeClr val="tx2">
                  <a:lumMod val="75000"/>
                </a:schemeClr>
              </a:solidFill>
            </a:endParaRPr>
          </a:p>
          <a:p>
            <a:pPr>
              <a:defRPr/>
            </a:pPr>
            <a:endParaRPr lang="de-DE" sz="1200" dirty="0">
              <a:solidFill>
                <a:schemeClr val="tx2">
                  <a:lumMod val="75000"/>
                </a:schemeClr>
              </a:solidFill>
            </a:endParaRPr>
          </a:p>
        </p:txBody>
      </p:sp>
      <p:sp>
        <p:nvSpPr>
          <p:cNvPr id="7" name="Inhaltsplatzhalter 8"/>
          <p:cNvSpPr txBox="1">
            <a:spLocks/>
          </p:cNvSpPr>
          <p:nvPr/>
        </p:nvSpPr>
        <p:spPr>
          <a:xfrm>
            <a:off x="5467350" y="2108200"/>
            <a:ext cx="3005138" cy="3814763"/>
          </a:xfrm>
          <a:prstGeom prst="rect">
            <a:avLst/>
          </a:prstGeom>
        </p:spPr>
        <p:txBody>
          <a:bodyPr vert="horz" lIns="91440" tIns="45720" rIns="91440" bIns="45720" rtlCol="0" anchor="t" anchorCtr="0"/>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defRPr/>
            </a:pPr>
            <a:r>
              <a:rPr lang="en-GB" sz="1050" b="1" dirty="0" err="1" smtClean="0">
                <a:solidFill>
                  <a:schemeClr val="tx2">
                    <a:lumMod val="75000"/>
                  </a:schemeClr>
                </a:solidFill>
                <a:latin typeface="Arial" pitchFamily="34" charset="0"/>
                <a:cs typeface="Arial" pitchFamily="34" charset="0"/>
              </a:rPr>
              <a:t>Autor</a:t>
            </a:r>
            <a:r>
              <a:rPr lang="ro-RO" sz="1050" b="1" dirty="0" smtClean="0">
                <a:solidFill>
                  <a:schemeClr val="tx2">
                    <a:lumMod val="75000"/>
                  </a:schemeClr>
                </a:solidFill>
                <a:latin typeface="Arial" pitchFamily="34" charset="0"/>
                <a:cs typeface="Arial" pitchFamily="34" charset="0"/>
              </a:rPr>
              <a:t>i</a:t>
            </a:r>
            <a:r>
              <a:rPr lang="en-GB" sz="1050" b="1" dirty="0" smtClean="0">
                <a:solidFill>
                  <a:schemeClr val="tx2">
                    <a:lumMod val="75000"/>
                  </a:schemeClr>
                </a:solidFill>
                <a:latin typeface="Arial" pitchFamily="34" charset="0"/>
                <a:cs typeface="Arial" pitchFamily="34" charset="0"/>
              </a:rPr>
              <a:t/>
            </a:r>
            <a:br>
              <a:rPr lang="en-GB" sz="1050" b="1" dirty="0" smtClean="0">
                <a:solidFill>
                  <a:schemeClr val="tx2">
                    <a:lumMod val="75000"/>
                  </a:schemeClr>
                </a:solidFill>
                <a:latin typeface="Arial" pitchFamily="34" charset="0"/>
                <a:cs typeface="Arial" pitchFamily="34" charset="0"/>
              </a:rPr>
            </a:br>
            <a:endParaRPr lang="en-GB" sz="1050" b="0" dirty="0" smtClean="0">
              <a:solidFill>
                <a:schemeClr val="tx2">
                  <a:lumMod val="75000"/>
                </a:schemeClr>
              </a:solidFill>
              <a:latin typeface="Arial" pitchFamily="34" charset="0"/>
              <a:cs typeface="Arial" pitchFamily="34" charset="0"/>
            </a:endParaRPr>
          </a:p>
          <a:p>
            <a:pPr algn="l">
              <a:spcAft>
                <a:spcPts val="300"/>
              </a:spcAft>
              <a:defRPr/>
            </a:pPr>
            <a:endParaRPr lang="en-GB" sz="1050" dirty="0" smtClean="0">
              <a:solidFill>
                <a:schemeClr val="tx2">
                  <a:lumMod val="75000"/>
                </a:schemeClr>
              </a:solidFill>
              <a:latin typeface="Arial" pitchFamily="34" charset="0"/>
              <a:cs typeface="Arial" pitchFamily="34" charset="0"/>
            </a:endParaRPr>
          </a:p>
          <a:p>
            <a:pPr algn="l">
              <a:defRPr/>
            </a:pPr>
            <a:endParaRPr lang="en-GB" sz="1050" dirty="0">
              <a:solidFill>
                <a:schemeClr val="tx2">
                  <a:lumMod val="75000"/>
                </a:schemeClr>
              </a:solidFill>
              <a:latin typeface="Arial" pitchFamily="34" charset="0"/>
              <a:cs typeface="Arial" pitchFamily="34" charset="0"/>
            </a:endParaRPr>
          </a:p>
        </p:txBody>
      </p:sp>
      <p:sp>
        <p:nvSpPr>
          <p:cNvPr id="10" name="Textfeld 9"/>
          <p:cNvSpPr txBox="1">
            <a:spLocks noChangeArrowheads="1"/>
          </p:cNvSpPr>
          <p:nvPr/>
        </p:nvSpPr>
        <p:spPr bwMode="auto">
          <a:xfrm>
            <a:off x="495377" y="4718050"/>
            <a:ext cx="1147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r>
              <a:rPr lang="ro-RO" sz="800" b="0" dirty="0" smtClean="0">
                <a:solidFill>
                  <a:schemeClr val="tx2">
                    <a:lumMod val="75000"/>
                  </a:schemeClr>
                </a:solidFill>
              </a:rPr>
              <a:t>Proiect cofinanțat de </a:t>
            </a:r>
            <a:endParaRPr lang="en-GB" sz="800" b="0" dirty="0">
              <a:solidFill>
                <a:schemeClr val="tx2">
                  <a:lumMod val="75000"/>
                </a:schemeClr>
              </a:solidFill>
            </a:endParaRPr>
          </a:p>
        </p:txBody>
      </p:sp>
      <p:pic>
        <p:nvPicPr>
          <p:cNvPr id="14" name="Picture 2" descr="D:\docs\desktop\ELdZ_Mol_cmyk_r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5"/>
          <p:cNvSpPr txBox="1"/>
          <p:nvPr/>
        </p:nvSpPr>
        <p:spPr>
          <a:xfrm>
            <a:off x="7419434" y="314102"/>
            <a:ext cx="1066949" cy="215444"/>
          </a:xfrm>
          <a:prstGeom prst="rect">
            <a:avLst/>
          </a:prstGeom>
          <a:noFill/>
        </p:spPr>
        <p:txBody>
          <a:bodyPr wrap="square" rtlCol="0">
            <a:spAutoFit/>
          </a:bodyPr>
          <a:lstStyle/>
          <a:p>
            <a:r>
              <a:rPr lang="ro-RO" sz="800" b="0" dirty="0" smtClean="0">
                <a:solidFill>
                  <a:schemeClr val="tx1"/>
                </a:solidFill>
                <a:latin typeface="Arial" pitchFamily="34" charset="0"/>
                <a:cs typeface="Arial" pitchFamily="34" charset="0"/>
              </a:rPr>
              <a:t>Implementat de</a:t>
            </a:r>
            <a:endParaRPr lang="en-GB" sz="800" b="0" dirty="0">
              <a:solidFill>
                <a:schemeClr val="tx1"/>
              </a:solidFill>
              <a:latin typeface="Arial" pitchFamily="34" charset="0"/>
              <a:cs typeface="Arial" pitchFamily="34" charset="0"/>
            </a:endParaRPr>
          </a:p>
        </p:txBody>
      </p:sp>
      <p:sp>
        <p:nvSpPr>
          <p:cNvPr id="18" name="Textfeld 9"/>
          <p:cNvSpPr txBox="1">
            <a:spLocks noChangeArrowheads="1"/>
          </p:cNvSpPr>
          <p:nvPr/>
        </p:nvSpPr>
        <p:spPr bwMode="auto">
          <a:xfrm>
            <a:off x="5555933" y="3908425"/>
            <a:ext cx="1147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r>
              <a:rPr lang="ro-RO" sz="800" b="0" dirty="0" smtClean="0">
                <a:solidFill>
                  <a:schemeClr val="tx2">
                    <a:lumMod val="75000"/>
                  </a:schemeClr>
                </a:solidFill>
              </a:rPr>
              <a:t>În cooperare cu</a:t>
            </a:r>
            <a:endParaRPr lang="en-GB" sz="800" b="0" dirty="0">
              <a:solidFill>
                <a:schemeClr val="tx2">
                  <a:lumMod val="75000"/>
                </a:schemeClr>
              </a:solidFill>
            </a:endParaRPr>
          </a:p>
        </p:txBody>
      </p:sp>
      <p:pic>
        <p:nvPicPr>
          <p:cNvPr id="1026" name="Picture 2" desc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9605" y="5981404"/>
            <a:ext cx="187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6"/>
          <a:srcRect l="58952" t="9310" b="18235"/>
          <a:stretch/>
        </p:blipFill>
        <p:spPr>
          <a:xfrm>
            <a:off x="5645778" y="4368969"/>
            <a:ext cx="1569656" cy="645115"/>
          </a:xfrm>
          <a:prstGeom prst="rect">
            <a:avLst/>
          </a:prstGeom>
        </p:spPr>
      </p:pic>
      <p:pic>
        <p:nvPicPr>
          <p:cNvPr id="12" name="Picture 11"/>
          <p:cNvPicPr>
            <a:picLocks noChangeAspect="1"/>
          </p:cNvPicPr>
          <p:nvPr/>
        </p:nvPicPr>
        <p:blipFill>
          <a:blip r:embed="rId7"/>
          <a:stretch>
            <a:fillRect/>
          </a:stretch>
        </p:blipFill>
        <p:spPr>
          <a:xfrm>
            <a:off x="2511178" y="5306076"/>
            <a:ext cx="1252884" cy="910215"/>
          </a:xfrm>
          <a:prstGeom prst="rect">
            <a:avLst/>
          </a:prstGeom>
        </p:spPr>
      </p:pic>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9434" y="4156749"/>
            <a:ext cx="847626" cy="85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statia2\Desktop\SDC-Rom_CMYK_hoch_po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846" y="5215306"/>
            <a:ext cx="1984375"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Stela\Desktop\Logou nou UTM\Logo_inscript_horizontal (1).png"/>
          <p:cNvPicPr/>
          <p:nvPr/>
        </p:nvPicPr>
        <p:blipFill>
          <a:blip r:embed="rId10">
            <a:extLst>
              <a:ext uri="{28A0092B-C50C-407E-A947-70E740481C1C}">
                <a14:useLocalDpi xmlns:a14="http://schemas.microsoft.com/office/drawing/2010/main" val="0"/>
              </a:ext>
            </a:extLst>
          </a:blip>
          <a:srcRect/>
          <a:stretch>
            <a:fillRect/>
          </a:stretch>
        </p:blipFill>
        <p:spPr bwMode="auto">
          <a:xfrm>
            <a:off x="5593291" y="5167947"/>
            <a:ext cx="2635885" cy="655955"/>
          </a:xfrm>
          <a:prstGeom prst="rect">
            <a:avLst/>
          </a:prstGeom>
          <a:noFill/>
          <a:ln>
            <a:noFill/>
          </a:ln>
        </p:spPr>
      </p:pic>
    </p:spTree>
    <p:extLst>
      <p:ext uri="{BB962C8B-B14F-4D97-AF65-F5344CB8AC3E}">
        <p14:creationId xmlns:p14="http://schemas.microsoft.com/office/powerpoint/2010/main" val="1288156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a:pPr/>
              <a:t>10/10/2016</a:t>
            </a:fld>
            <a:endParaRPr lang="de-DE" noProof="0" dirty="0"/>
          </a:p>
        </p:txBody>
      </p:sp>
      <p:pic>
        <p:nvPicPr>
          <p:cNvPr id="14"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5"/>
          <p:cNvSpPr txBox="1"/>
          <p:nvPr/>
        </p:nvSpPr>
        <p:spPr>
          <a:xfrm>
            <a:off x="7419434" y="314102"/>
            <a:ext cx="1066949" cy="215444"/>
          </a:xfrm>
          <a:prstGeom prst="rect">
            <a:avLst/>
          </a:prstGeom>
          <a:noFill/>
        </p:spPr>
        <p:txBody>
          <a:bodyPr wrap="square" rtlCol="0">
            <a:spAutoFit/>
          </a:bodyPr>
          <a:lstStyle/>
          <a:p>
            <a:r>
              <a:rPr lang="ro-RO" sz="800" b="0" dirty="0" smtClean="0">
                <a:solidFill>
                  <a:schemeClr val="tx1"/>
                </a:solidFill>
                <a:latin typeface="Arial" pitchFamily="34" charset="0"/>
                <a:cs typeface="Arial" pitchFamily="34" charset="0"/>
              </a:rPr>
              <a:t>Implementat de</a:t>
            </a:r>
            <a:endParaRPr lang="en-GB" sz="800" b="0" dirty="0">
              <a:solidFill>
                <a:schemeClr val="tx1"/>
              </a:solidFill>
              <a:latin typeface="Arial" pitchFamily="34" charset="0"/>
              <a:cs typeface="Arial" pitchFamily="34" charset="0"/>
            </a:endParaRPr>
          </a:p>
        </p:txBody>
      </p:sp>
      <p:pic>
        <p:nvPicPr>
          <p:cNvPr id="16" name="Picture 15" descr="Gopa Log MS cmyk RZ"/>
          <p:cNvPicPr/>
          <p:nvPr/>
        </p:nvPicPr>
        <p:blipFill>
          <a:blip r:embed="rId3">
            <a:extLst>
              <a:ext uri="{28A0092B-C50C-407E-A947-70E740481C1C}">
                <a14:useLocalDpi xmlns:a14="http://schemas.microsoft.com/office/drawing/2010/main" val="0"/>
              </a:ext>
            </a:extLst>
          </a:blip>
          <a:srcRect/>
          <a:stretch>
            <a:fillRect/>
          </a:stretch>
        </p:blipFill>
        <p:spPr bwMode="auto">
          <a:xfrm>
            <a:off x="1405451" y="2793129"/>
            <a:ext cx="2827336" cy="1144690"/>
          </a:xfrm>
          <a:prstGeom prst="rect">
            <a:avLst/>
          </a:prstGeom>
          <a:noFill/>
        </p:spPr>
      </p:pic>
      <p:sp>
        <p:nvSpPr>
          <p:cNvPr id="19" name="Textfeld 5"/>
          <p:cNvSpPr txBox="1"/>
          <p:nvPr/>
        </p:nvSpPr>
        <p:spPr>
          <a:xfrm>
            <a:off x="5395399" y="2428037"/>
            <a:ext cx="1066949" cy="215444"/>
          </a:xfrm>
          <a:prstGeom prst="rect">
            <a:avLst/>
          </a:prstGeom>
          <a:noFill/>
        </p:spPr>
        <p:txBody>
          <a:bodyPr wrap="square" rtlCol="0">
            <a:spAutoFit/>
          </a:bodyPr>
          <a:lstStyle/>
          <a:p>
            <a:r>
              <a:rPr lang="en-US" sz="800" b="0" dirty="0" smtClean="0">
                <a:solidFill>
                  <a:schemeClr val="tx1"/>
                </a:solidFill>
                <a:latin typeface="Arial" pitchFamily="34" charset="0"/>
                <a:cs typeface="Arial" pitchFamily="34" charset="0"/>
              </a:rPr>
              <a:t>Din </a:t>
            </a:r>
            <a:r>
              <a:rPr lang="en-US" sz="800" b="0" dirty="0" err="1" smtClean="0">
                <a:solidFill>
                  <a:schemeClr val="tx1"/>
                </a:solidFill>
                <a:latin typeface="Arial" pitchFamily="34" charset="0"/>
                <a:cs typeface="Arial" pitchFamily="34" charset="0"/>
              </a:rPr>
              <a:t>numele</a:t>
            </a:r>
            <a:endParaRPr lang="en-GB" sz="800" b="0" dirty="0">
              <a:solidFill>
                <a:schemeClr val="tx1"/>
              </a:solidFill>
              <a:latin typeface="Arial" pitchFamily="34" charset="0"/>
              <a:cs typeface="Arial" pitchFamily="34"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95399" y="2793129"/>
            <a:ext cx="3400425" cy="914400"/>
          </a:xfrm>
          <a:prstGeom prst="rect">
            <a:avLst/>
          </a:prstGeom>
          <a:noFill/>
        </p:spPr>
      </p:pic>
    </p:spTree>
    <p:extLst>
      <p:ext uri="{BB962C8B-B14F-4D97-AF65-F5344CB8AC3E}">
        <p14:creationId xmlns:p14="http://schemas.microsoft.com/office/powerpoint/2010/main" val="17352808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0" y="1216500"/>
            <a:ext cx="7776000" cy="617928"/>
          </a:xfrm>
        </p:spPr>
        <p:txBody>
          <a:bodyPr/>
          <a:lstStyle/>
          <a:p>
            <a:pPr algn="ctr"/>
            <a:r>
              <a:rPr lang="ro-RO" sz="2500" b="1" kern="1200" dirty="0">
                <a:solidFill>
                  <a:srgbClr val="0000FF"/>
                </a:solidFill>
                <a:latin typeface="Tahoma" pitchFamily="34" charset="0"/>
                <a:cs typeface="Arial" charset="0"/>
              </a:rPr>
              <a:t>Definițiile cantităților în măsurări</a:t>
            </a:r>
            <a:r>
              <a:rPr lang="en-US" sz="2500" b="1" kern="1200" dirty="0">
                <a:solidFill>
                  <a:srgbClr val="0000FF"/>
                </a:solidFill>
                <a:latin typeface="Tahoma" pitchFamily="34" charset="0"/>
                <a:cs typeface="Arial" charset="0"/>
              </a:rPr>
              <a:t/>
            </a:r>
            <a:br>
              <a:rPr lang="en-US" sz="2500" b="1" kern="1200" dirty="0">
                <a:solidFill>
                  <a:srgbClr val="0000FF"/>
                </a:solidFill>
                <a:latin typeface="Tahoma" pitchFamily="34" charset="0"/>
                <a:cs typeface="Arial" charset="0"/>
              </a:rPr>
            </a:br>
            <a:r>
              <a:rPr lang="ro-RO" sz="1600" b="1" kern="1200" dirty="0">
                <a:solidFill>
                  <a:srgbClr val="0000FF"/>
                </a:solidFill>
                <a:latin typeface="Tahoma" pitchFamily="34" charset="0"/>
              </a:rPr>
              <a:t>Debitul volumetric</a:t>
            </a:r>
            <a:r>
              <a:rPr lang="ro-RO" sz="1800" b="1" kern="1200" dirty="0" smtClean="0">
                <a:solidFill>
                  <a:srgbClr val="0000FF"/>
                </a:solidFill>
                <a:latin typeface="Tahoma" pitchFamily="34" charset="0"/>
              </a:rPr>
              <a:t>Debitul </a:t>
            </a:r>
            <a:r>
              <a:rPr lang="ro-RO" sz="1800" b="1" kern="1200" dirty="0">
                <a:solidFill>
                  <a:srgbClr val="0000FF"/>
                </a:solidFill>
                <a:latin typeface="Tahoma" pitchFamily="34" charset="0"/>
              </a:rPr>
              <a:t>volumetric</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a:xfrm>
            <a:off x="703050" y="2276550"/>
            <a:ext cx="7776000" cy="3816000"/>
          </a:xfrm>
        </p:spPr>
        <p:txBody>
          <a:bodyPr/>
          <a:lstStyle/>
          <a:p>
            <a:pPr marL="0" lvl="0" indent="0">
              <a:spcBef>
                <a:spcPct val="50000"/>
              </a:spcBef>
              <a:spcAft>
                <a:spcPct val="0"/>
              </a:spcAft>
              <a:buClrTx/>
              <a:buNone/>
              <a:tabLst/>
            </a:pPr>
            <a:r>
              <a:rPr lang="vi-VN" b="1" kern="1200" dirty="0">
                <a:solidFill>
                  <a:srgbClr val="0000FF"/>
                </a:solidFill>
                <a:latin typeface="Tahoma" pitchFamily="34" charset="0"/>
                <a:cs typeface="Arial" charset="0"/>
              </a:rPr>
              <a:t>Definiți</a:t>
            </a:r>
            <a:r>
              <a:rPr lang="ro-RO" b="1" kern="1200" dirty="0">
                <a:solidFill>
                  <a:srgbClr val="0000FF"/>
                </a:solidFill>
                <a:latin typeface="Tahoma" pitchFamily="34" charset="0"/>
                <a:cs typeface="Arial" charset="0"/>
              </a:rPr>
              <a:t>a:</a:t>
            </a:r>
            <a:r>
              <a:rPr lang="vi-VN" b="1" kern="1200" dirty="0">
                <a:solidFill>
                  <a:srgbClr val="0000FF"/>
                </a:solidFill>
                <a:latin typeface="Tahoma" pitchFamily="34" charset="0"/>
                <a:cs typeface="Arial" charset="0"/>
              </a:rPr>
              <a:t> </a:t>
            </a:r>
            <a:r>
              <a:rPr lang="ro-RO" b="1" kern="1200" dirty="0">
                <a:solidFill>
                  <a:srgbClr val="0000FF"/>
                </a:solidFill>
                <a:latin typeface="Tahoma" pitchFamily="34" charset="0"/>
                <a:cs typeface="Arial" charset="0"/>
              </a:rPr>
              <a:t>D</a:t>
            </a:r>
            <a:r>
              <a:rPr lang="vi-VN" b="1" kern="1200" dirty="0">
                <a:solidFill>
                  <a:srgbClr val="0000FF"/>
                </a:solidFill>
                <a:latin typeface="Tahoma" pitchFamily="34" charset="0"/>
                <a:cs typeface="Arial" charset="0"/>
              </a:rPr>
              <a:t>ebitul</a:t>
            </a:r>
            <a:r>
              <a:rPr lang="ro-RO" b="1" kern="1200" dirty="0">
                <a:solidFill>
                  <a:srgbClr val="0000FF"/>
                </a:solidFill>
                <a:latin typeface="Tahoma" pitchFamily="34" charset="0"/>
                <a:cs typeface="Arial" charset="0"/>
              </a:rPr>
              <a:t>ui </a:t>
            </a:r>
            <a:r>
              <a:rPr lang="vi-VN" b="1" kern="1200" dirty="0">
                <a:solidFill>
                  <a:srgbClr val="0000FF"/>
                </a:solidFill>
                <a:latin typeface="Tahoma" pitchFamily="34" charset="0"/>
                <a:cs typeface="Arial" charset="0"/>
              </a:rPr>
              <a:t>volum</a:t>
            </a:r>
            <a:r>
              <a:rPr lang="ro-RO" b="1" kern="1200" dirty="0">
                <a:solidFill>
                  <a:srgbClr val="0000FF"/>
                </a:solidFill>
                <a:latin typeface="Tahoma" pitchFamily="34" charset="0"/>
                <a:cs typeface="Arial" charset="0"/>
              </a:rPr>
              <a:t>etric</a:t>
            </a:r>
            <a:r>
              <a:rPr lang="vi-VN" b="1" kern="1200" dirty="0">
                <a:solidFill>
                  <a:srgbClr val="0000FF"/>
                </a:solidFill>
                <a:latin typeface="Tahoma" pitchFamily="34" charset="0"/>
                <a:cs typeface="Arial" charset="0"/>
              </a:rPr>
              <a:t> este volumul de </a:t>
            </a:r>
            <a:r>
              <a:rPr lang="ro-RO" b="1" kern="1200" dirty="0">
                <a:solidFill>
                  <a:srgbClr val="0000FF"/>
                </a:solidFill>
                <a:latin typeface="Tahoma" pitchFamily="34" charset="0"/>
                <a:cs typeface="Arial" charset="0"/>
              </a:rPr>
              <a:t>fluid</a:t>
            </a:r>
            <a:r>
              <a:rPr lang="vi-VN" b="1" kern="1200" dirty="0">
                <a:solidFill>
                  <a:srgbClr val="0000FF"/>
                </a:solidFill>
                <a:latin typeface="Tahoma" pitchFamily="34" charset="0"/>
                <a:cs typeface="Arial" charset="0"/>
              </a:rPr>
              <a:t> </a:t>
            </a:r>
            <a:r>
              <a:rPr lang="ro-RO" b="1" kern="1200" dirty="0">
                <a:solidFill>
                  <a:srgbClr val="0000FF"/>
                </a:solidFill>
                <a:latin typeface="Tahoma" pitchFamily="34" charset="0"/>
                <a:cs typeface="Arial" charset="0"/>
              </a:rPr>
              <a:t>ce a trecut o secţiune a conductei, transversală direcţiei fluidului în o unitate de timp</a:t>
            </a:r>
            <a:r>
              <a:rPr lang="vi-VN" b="1" kern="1200" dirty="0">
                <a:solidFill>
                  <a:srgbClr val="0000FF"/>
                </a:solidFill>
                <a:latin typeface="Tahoma" pitchFamily="34" charset="0"/>
                <a:cs typeface="Arial" charset="0"/>
              </a:rPr>
              <a:t>. Prin urmare, </a:t>
            </a:r>
            <a:endParaRPr lang="en-US" b="1" kern="1200" dirty="0">
              <a:solidFill>
                <a:srgbClr val="0000FF"/>
              </a:solidFill>
              <a:latin typeface="Tahoma" pitchFamily="34" charset="0"/>
              <a:cs typeface="Arial" charset="0"/>
            </a:endParaRPr>
          </a:p>
          <a:p>
            <a:pPr marL="0" lvl="0" indent="0" algn="ctr">
              <a:spcBef>
                <a:spcPct val="50000"/>
              </a:spcBef>
              <a:spcAft>
                <a:spcPct val="0"/>
              </a:spcAft>
              <a:buClrTx/>
              <a:buNone/>
              <a:tabLst/>
            </a:pPr>
            <a:r>
              <a:rPr lang="ro-RO" b="1" kern="1200" dirty="0">
                <a:solidFill>
                  <a:srgbClr val="FF3300"/>
                </a:solidFill>
                <a:latin typeface="Tahoma" pitchFamily="34" charset="0"/>
                <a:cs typeface="Arial" charset="0"/>
              </a:rPr>
              <a:t>Q</a:t>
            </a:r>
            <a:r>
              <a:rPr lang="ro-RO" sz="1200" b="1" kern="1200" dirty="0">
                <a:solidFill>
                  <a:srgbClr val="FF3300"/>
                </a:solidFill>
                <a:latin typeface="Tahoma" pitchFamily="34" charset="0"/>
                <a:cs typeface="Arial" charset="0"/>
              </a:rPr>
              <a:t>v</a:t>
            </a:r>
            <a:r>
              <a:rPr lang="en-US" b="1" kern="1200" dirty="0">
                <a:solidFill>
                  <a:srgbClr val="FF3300"/>
                </a:solidFill>
                <a:latin typeface="Tahoma" pitchFamily="34" charset="0"/>
                <a:cs typeface="Arial" charset="0"/>
              </a:rPr>
              <a:t> = </a:t>
            </a:r>
            <a:r>
              <a:rPr lang="en-US" b="1" kern="1200" dirty="0" err="1">
                <a:solidFill>
                  <a:srgbClr val="FF3300"/>
                </a:solidFill>
                <a:latin typeface="Tahoma" pitchFamily="34" charset="0"/>
                <a:cs typeface="Arial" charset="0"/>
              </a:rPr>
              <a:t>A</a:t>
            </a:r>
            <a:r>
              <a:rPr lang="en-US" b="1" kern="1200" dirty="0" err="1">
                <a:solidFill>
                  <a:srgbClr val="FF3300"/>
                </a:solidFill>
                <a:latin typeface="Tahoma" pitchFamily="34" charset="0"/>
                <a:cs typeface="Tahoma" pitchFamily="34" charset="0"/>
              </a:rPr>
              <a:t>ѵ</a:t>
            </a:r>
            <a:endParaRPr lang="en-US" b="1" kern="1200" dirty="0">
              <a:solidFill>
                <a:srgbClr val="FF3300"/>
              </a:solidFill>
              <a:latin typeface="Tahoma" pitchFamily="34" charset="0"/>
              <a:cs typeface="Tahoma" pitchFamily="34" charset="0"/>
            </a:endParaRPr>
          </a:p>
          <a:p>
            <a:pPr marL="0" lvl="0" indent="0" algn="ctr">
              <a:spcBef>
                <a:spcPct val="50000"/>
              </a:spcBef>
              <a:spcAft>
                <a:spcPct val="0"/>
              </a:spcAft>
              <a:buClrTx/>
              <a:buNone/>
              <a:tabLst/>
            </a:pPr>
            <a:r>
              <a:rPr lang="ro-RO" b="1" kern="1200" dirty="0">
                <a:solidFill>
                  <a:srgbClr val="0000CC"/>
                </a:solidFill>
                <a:latin typeface="Tahoma" pitchFamily="34" charset="0"/>
                <a:cs typeface="Arial" charset="0"/>
              </a:rPr>
              <a:t>Q</a:t>
            </a:r>
            <a:r>
              <a:rPr lang="ro-RO" sz="1200" b="1" kern="1200" dirty="0">
                <a:solidFill>
                  <a:srgbClr val="0000CC"/>
                </a:solidFill>
                <a:latin typeface="Tahoma" pitchFamily="34" charset="0"/>
                <a:cs typeface="Arial" charset="0"/>
              </a:rPr>
              <a:t>v</a:t>
            </a:r>
            <a:r>
              <a:rPr lang="en-US" b="1" kern="1200" dirty="0">
                <a:solidFill>
                  <a:srgbClr val="0000FF"/>
                </a:solidFill>
                <a:latin typeface="Tahoma" pitchFamily="34" charset="0"/>
                <a:cs typeface="Tahoma" pitchFamily="34" charset="0"/>
              </a:rPr>
              <a:t> = </a:t>
            </a:r>
            <a:r>
              <a:rPr lang="ro-RO" b="1" kern="1200" dirty="0">
                <a:solidFill>
                  <a:srgbClr val="0000FF"/>
                </a:solidFill>
                <a:latin typeface="Tahoma" pitchFamily="34" charset="0"/>
                <a:cs typeface="Tahoma" pitchFamily="34" charset="0"/>
              </a:rPr>
              <a:t>debitul volumetric</a:t>
            </a:r>
            <a:endParaRPr lang="en-US" b="1" kern="1200" dirty="0">
              <a:solidFill>
                <a:srgbClr val="0000FF"/>
              </a:solidFill>
              <a:latin typeface="Tahoma" pitchFamily="34" charset="0"/>
              <a:cs typeface="Tahoma" pitchFamily="34" charset="0"/>
            </a:endParaRPr>
          </a:p>
          <a:p>
            <a:pPr marL="0" lvl="0" indent="0" algn="ctr">
              <a:spcBef>
                <a:spcPct val="50000"/>
              </a:spcBef>
              <a:spcAft>
                <a:spcPct val="0"/>
              </a:spcAft>
              <a:buClrTx/>
              <a:buNone/>
              <a:tabLst/>
            </a:pPr>
            <a:r>
              <a:rPr lang="en-US" b="1" kern="1200" dirty="0">
                <a:solidFill>
                  <a:srgbClr val="0000FF"/>
                </a:solidFill>
                <a:latin typeface="Tahoma" pitchFamily="34" charset="0"/>
                <a:cs typeface="Tahoma" pitchFamily="34" charset="0"/>
              </a:rPr>
              <a:t>A = </a:t>
            </a:r>
            <a:r>
              <a:rPr lang="ro-RO" b="1" kern="1200" dirty="0">
                <a:solidFill>
                  <a:srgbClr val="0000FF"/>
                </a:solidFill>
                <a:latin typeface="Tahoma" pitchFamily="34" charset="0"/>
                <a:cs typeface="Tahoma" pitchFamily="34" charset="0"/>
              </a:rPr>
              <a:t>secțiunea transversală</a:t>
            </a:r>
            <a:endParaRPr lang="en-US" b="1" kern="1200" dirty="0">
              <a:solidFill>
                <a:srgbClr val="0000FF"/>
              </a:solidFill>
              <a:latin typeface="Tahoma" pitchFamily="34" charset="0"/>
              <a:cs typeface="Tahoma" pitchFamily="34" charset="0"/>
            </a:endParaRPr>
          </a:p>
          <a:p>
            <a:pPr marL="0" lvl="0" indent="0" algn="ctr">
              <a:spcBef>
                <a:spcPct val="50000"/>
              </a:spcBef>
              <a:spcAft>
                <a:spcPct val="0"/>
              </a:spcAft>
              <a:buClrTx/>
              <a:buNone/>
              <a:tabLst/>
            </a:pPr>
            <a:r>
              <a:rPr lang="en-US" b="1" kern="1200" dirty="0">
                <a:solidFill>
                  <a:srgbClr val="0000FF"/>
                </a:solidFill>
                <a:latin typeface="Tahoma" pitchFamily="34" charset="0"/>
                <a:cs typeface="Tahoma" pitchFamily="34" charset="0"/>
              </a:rPr>
              <a:t>Ѵ = </a:t>
            </a:r>
            <a:r>
              <a:rPr lang="ro-RO" b="1" kern="1200" dirty="0">
                <a:solidFill>
                  <a:srgbClr val="0000FF"/>
                </a:solidFill>
                <a:latin typeface="Tahoma" pitchFamily="34" charset="0"/>
                <a:cs typeface="Tahoma" pitchFamily="34" charset="0"/>
              </a:rPr>
              <a:t>viteza fluidului</a:t>
            </a:r>
            <a:endParaRPr lang="en-US" b="1" kern="1200" dirty="0">
              <a:solidFill>
                <a:srgbClr val="0000FF"/>
              </a:solidFill>
              <a:latin typeface="Tahoma" pitchFamily="34" charset="0"/>
              <a:cs typeface="Arial" charset="0"/>
            </a:endParaRPr>
          </a:p>
          <a:p>
            <a:pPr marL="0" lvl="0" indent="0">
              <a:spcBef>
                <a:spcPct val="50000"/>
              </a:spcBef>
              <a:spcAft>
                <a:spcPct val="0"/>
              </a:spcAft>
              <a:buClrTx/>
              <a:buNone/>
              <a:tabLst/>
            </a:pPr>
            <a:r>
              <a:rPr lang="en-US" b="1" kern="1200" dirty="0">
                <a:solidFill>
                  <a:srgbClr val="0000FF"/>
                </a:solidFill>
                <a:latin typeface="Tahoma" pitchFamily="34" charset="0"/>
                <a:cs typeface="Arial" charset="0"/>
              </a:rPr>
              <a:t>Standard </a:t>
            </a:r>
            <a:r>
              <a:rPr lang="ro-RO" b="1" kern="1200" dirty="0">
                <a:solidFill>
                  <a:srgbClr val="0000FF"/>
                </a:solidFill>
                <a:latin typeface="Tahoma" pitchFamily="34" charset="0"/>
                <a:cs typeface="Arial" charset="0"/>
              </a:rPr>
              <a:t>în unități </a:t>
            </a:r>
            <a:r>
              <a:rPr lang="en-US" b="1" kern="1200" dirty="0">
                <a:solidFill>
                  <a:srgbClr val="0000FF"/>
                </a:solidFill>
                <a:latin typeface="Tahoma" pitchFamily="34" charset="0"/>
                <a:cs typeface="Arial" charset="0"/>
              </a:rPr>
              <a:t>SI</a:t>
            </a:r>
            <a:r>
              <a:rPr lang="ro-RO" b="1" kern="1200" dirty="0">
                <a:solidFill>
                  <a:srgbClr val="0000FF"/>
                </a:solidFill>
                <a:latin typeface="Tahoma" pitchFamily="34" charset="0"/>
                <a:cs typeface="Arial" charset="0"/>
              </a:rPr>
              <a:t> este</a:t>
            </a:r>
            <a:r>
              <a:rPr lang="en-US" b="1" kern="1200" dirty="0">
                <a:solidFill>
                  <a:srgbClr val="0000FF"/>
                </a:solidFill>
                <a:latin typeface="Tahoma" pitchFamily="34" charset="0"/>
                <a:cs typeface="Arial" charset="0"/>
              </a:rPr>
              <a:t> m</a:t>
            </a:r>
            <a:r>
              <a:rPr lang="en-US" b="1" kern="1200" baseline="30000" dirty="0">
                <a:solidFill>
                  <a:srgbClr val="0000FF"/>
                </a:solidFill>
                <a:latin typeface="Tahoma" pitchFamily="34" charset="0"/>
                <a:cs typeface="Arial" charset="0"/>
              </a:rPr>
              <a:t>3</a:t>
            </a:r>
            <a:r>
              <a:rPr lang="en-US" b="1" kern="1200" dirty="0">
                <a:solidFill>
                  <a:srgbClr val="0000FF"/>
                </a:solidFill>
                <a:latin typeface="Tahoma" pitchFamily="34" charset="0"/>
                <a:cs typeface="Arial" charset="0"/>
              </a:rPr>
              <a:t>/</a:t>
            </a:r>
            <a:r>
              <a:rPr lang="en-US" b="1" kern="1200" dirty="0" err="1">
                <a:solidFill>
                  <a:srgbClr val="0000FF"/>
                </a:solidFill>
                <a:latin typeface="Tahoma" pitchFamily="34" charset="0"/>
                <a:cs typeface="Arial" charset="0"/>
              </a:rPr>
              <a:t>hr</a:t>
            </a:r>
            <a:endParaRPr lang="en-US" b="1" kern="1200" dirty="0">
              <a:solidFill>
                <a:srgbClr val="0000FF"/>
              </a:solidFill>
              <a:latin typeface="Tahoma" pitchFamily="34" charset="0"/>
              <a:cs typeface="Arial" charset="0"/>
            </a:endParaRPr>
          </a:p>
          <a:p>
            <a:pPr marL="0" lvl="0" indent="0">
              <a:spcBef>
                <a:spcPct val="50000"/>
              </a:spcBef>
              <a:spcAft>
                <a:spcPct val="0"/>
              </a:spcAft>
              <a:buClrTx/>
              <a:buNone/>
              <a:tabLst/>
            </a:pPr>
            <a:r>
              <a:rPr lang="ro-RO" b="1" kern="1200" dirty="0">
                <a:solidFill>
                  <a:srgbClr val="0000FF"/>
                </a:solidFill>
                <a:latin typeface="Tahoma" pitchFamily="34" charset="0"/>
                <a:cs typeface="Arial" charset="0"/>
              </a:rPr>
              <a:t>Alte unități de măsura</a:t>
            </a:r>
            <a:r>
              <a:rPr lang="en-US" b="1" kern="1200" dirty="0">
                <a:solidFill>
                  <a:srgbClr val="0000FF"/>
                </a:solidFill>
                <a:latin typeface="Tahoma" pitchFamily="34" charset="0"/>
                <a:cs typeface="Arial" charset="0"/>
              </a:rPr>
              <a:t>:</a:t>
            </a:r>
            <a:br>
              <a:rPr lang="en-US" b="1" kern="1200" dirty="0">
                <a:solidFill>
                  <a:srgbClr val="0000FF"/>
                </a:solidFill>
                <a:latin typeface="Tahoma" pitchFamily="34" charset="0"/>
                <a:cs typeface="Arial" charset="0"/>
              </a:rPr>
            </a:br>
            <a:r>
              <a:rPr lang="en-US" b="1" kern="1200" dirty="0">
                <a:solidFill>
                  <a:srgbClr val="0000FF"/>
                </a:solidFill>
                <a:latin typeface="Tahoma" pitchFamily="34" charset="0"/>
                <a:cs typeface="Arial" charset="0"/>
              </a:rPr>
              <a:t>1L/s = 10</a:t>
            </a:r>
            <a:r>
              <a:rPr lang="en-US" b="1" kern="1200" baseline="30000" dirty="0">
                <a:solidFill>
                  <a:srgbClr val="0000FF"/>
                </a:solidFill>
                <a:latin typeface="Tahoma" pitchFamily="34" charset="0"/>
                <a:cs typeface="Arial" charset="0"/>
              </a:rPr>
              <a:t>3</a:t>
            </a:r>
            <a:r>
              <a:rPr lang="en-US" b="1" kern="1200" dirty="0">
                <a:solidFill>
                  <a:srgbClr val="0000FF"/>
                </a:solidFill>
                <a:latin typeface="Tahoma" pitchFamily="34" charset="0"/>
                <a:cs typeface="Arial" charset="0"/>
              </a:rPr>
              <a:t> cm</a:t>
            </a:r>
            <a:r>
              <a:rPr lang="en-US" b="1" kern="1200" baseline="30000" dirty="0">
                <a:solidFill>
                  <a:srgbClr val="0000FF"/>
                </a:solidFill>
                <a:latin typeface="Tahoma" pitchFamily="34" charset="0"/>
                <a:cs typeface="Arial" charset="0"/>
              </a:rPr>
              <a:t>3</a:t>
            </a:r>
            <a:r>
              <a:rPr lang="en-US" b="1" kern="1200" dirty="0">
                <a:solidFill>
                  <a:srgbClr val="0000FF"/>
                </a:solidFill>
                <a:latin typeface="Tahoma" pitchFamily="34" charset="0"/>
                <a:cs typeface="Arial" charset="0"/>
              </a:rPr>
              <a:t>/s = 10</a:t>
            </a:r>
            <a:r>
              <a:rPr lang="en-US" b="1" kern="1200" baseline="30000" dirty="0">
                <a:solidFill>
                  <a:srgbClr val="0000FF"/>
                </a:solidFill>
                <a:latin typeface="Tahoma" pitchFamily="34" charset="0"/>
                <a:cs typeface="Arial" charset="0"/>
              </a:rPr>
              <a:t>-3</a:t>
            </a:r>
            <a:r>
              <a:rPr lang="en-US" b="1" kern="1200" dirty="0">
                <a:solidFill>
                  <a:srgbClr val="0000FF"/>
                </a:solidFill>
                <a:latin typeface="Tahoma" pitchFamily="34" charset="0"/>
                <a:cs typeface="Arial" charset="0"/>
              </a:rPr>
              <a:t> m</a:t>
            </a:r>
            <a:r>
              <a:rPr lang="en-US" b="1" kern="1200" baseline="30000" dirty="0">
                <a:solidFill>
                  <a:srgbClr val="0000FF"/>
                </a:solidFill>
                <a:latin typeface="Tahoma" pitchFamily="34" charset="0"/>
                <a:cs typeface="Arial" charset="0"/>
              </a:rPr>
              <a:t>3</a:t>
            </a:r>
            <a:r>
              <a:rPr lang="en-US" b="1" kern="1200" dirty="0">
                <a:solidFill>
                  <a:srgbClr val="0000FF"/>
                </a:solidFill>
                <a:latin typeface="Tahoma" pitchFamily="34" charset="0"/>
                <a:cs typeface="Arial" charset="0"/>
              </a:rPr>
              <a:t>/s</a:t>
            </a:r>
            <a:br>
              <a:rPr lang="en-US" b="1" kern="1200" dirty="0">
                <a:solidFill>
                  <a:srgbClr val="0000FF"/>
                </a:solidFill>
                <a:latin typeface="Tahoma" pitchFamily="34" charset="0"/>
                <a:cs typeface="Arial" charset="0"/>
              </a:rPr>
            </a:br>
            <a:r>
              <a:rPr lang="en-US" b="1" kern="1200" dirty="0">
                <a:solidFill>
                  <a:srgbClr val="0000FF"/>
                </a:solidFill>
                <a:latin typeface="Tahoma" pitchFamily="34" charset="0"/>
                <a:cs typeface="Arial" charset="0"/>
              </a:rPr>
              <a:t>1gal/s = 3.788 L/s = 0.003788 m</a:t>
            </a:r>
            <a:r>
              <a:rPr lang="en-US" b="1" kern="1200" baseline="30000" dirty="0">
                <a:solidFill>
                  <a:srgbClr val="0000FF"/>
                </a:solidFill>
                <a:latin typeface="Tahoma" pitchFamily="34" charset="0"/>
                <a:cs typeface="Arial" charset="0"/>
              </a:rPr>
              <a:t>3</a:t>
            </a:r>
            <a:r>
              <a:rPr lang="en-US" b="1" kern="1200" dirty="0">
                <a:solidFill>
                  <a:srgbClr val="0000FF"/>
                </a:solidFill>
                <a:latin typeface="Tahoma" pitchFamily="34" charset="0"/>
                <a:cs typeface="Arial" charset="0"/>
              </a:rPr>
              <a:t>/s</a:t>
            </a:r>
            <a:endParaRPr lang="ru-RU" dirty="0"/>
          </a:p>
        </p:txBody>
      </p:sp>
    </p:spTree>
    <p:extLst>
      <p:ext uri="{BB962C8B-B14F-4D97-AF65-F5344CB8AC3E}">
        <p14:creationId xmlns:p14="http://schemas.microsoft.com/office/powerpoint/2010/main" val="35610293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kern="1200" dirty="0">
                <a:solidFill>
                  <a:srgbClr val="0000FF"/>
                </a:solidFill>
                <a:latin typeface="Tahoma" pitchFamily="34" charset="0"/>
                <a:cs typeface="Arial" charset="0"/>
              </a:rPr>
              <a:t>Definițiile cantităților în măsurări </a:t>
            </a:r>
            <a:r>
              <a:rPr lang="en-US" sz="2600" b="1" kern="1200" dirty="0">
                <a:solidFill>
                  <a:srgbClr val="0000FF"/>
                </a:solidFill>
                <a:latin typeface="Tahoma" pitchFamily="34" charset="0"/>
                <a:cs typeface="Arial" charset="0"/>
              </a:rPr>
              <a:t/>
            </a:r>
            <a:br>
              <a:rPr lang="en-US" sz="2600" b="1" kern="1200" dirty="0">
                <a:solidFill>
                  <a:srgbClr val="0000FF"/>
                </a:solidFill>
                <a:latin typeface="Tahoma" pitchFamily="34" charset="0"/>
                <a:cs typeface="Arial" charset="0"/>
              </a:rPr>
            </a:br>
            <a:r>
              <a:rPr lang="ro-RO" sz="1800" b="1" kern="1200" dirty="0">
                <a:solidFill>
                  <a:srgbClr val="0000FF"/>
                </a:solidFill>
                <a:latin typeface="Tahoma" pitchFamily="34" charset="0"/>
                <a:cs typeface="Arial" charset="0"/>
              </a:rPr>
              <a:t>Debitul masic</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marL="0" lvl="0" indent="0">
              <a:spcBef>
                <a:spcPct val="50000"/>
              </a:spcBef>
              <a:spcAft>
                <a:spcPct val="0"/>
              </a:spcAft>
              <a:buClrTx/>
              <a:buNone/>
              <a:tabLst/>
            </a:pPr>
            <a:r>
              <a:rPr lang="vi-VN" b="1" kern="1200" dirty="0">
                <a:solidFill>
                  <a:srgbClr val="0000FF"/>
                </a:solidFill>
                <a:latin typeface="Tahoma" pitchFamily="34" charset="0"/>
                <a:cs typeface="Arial" charset="0"/>
              </a:rPr>
              <a:t>Defini</a:t>
            </a:r>
            <a:r>
              <a:rPr lang="ro-RO" b="1" kern="1200" dirty="0">
                <a:solidFill>
                  <a:srgbClr val="0000FF"/>
                </a:solidFill>
                <a:latin typeface="Tahoma" pitchFamily="34" charset="0"/>
                <a:cs typeface="Arial" charset="0"/>
              </a:rPr>
              <a:t>ț</a:t>
            </a:r>
            <a:r>
              <a:rPr lang="vi-VN" b="1" kern="1200" dirty="0">
                <a:solidFill>
                  <a:srgbClr val="0000FF"/>
                </a:solidFill>
                <a:latin typeface="Tahoma" pitchFamily="34" charset="0"/>
                <a:cs typeface="Arial" charset="0"/>
              </a:rPr>
              <a:t>ia</a:t>
            </a:r>
            <a:r>
              <a:rPr lang="ro-RO" b="1" kern="1200" dirty="0">
                <a:solidFill>
                  <a:srgbClr val="0000FF"/>
                </a:solidFill>
                <a:latin typeface="Tahoma" pitchFamily="34" charset="0"/>
                <a:cs typeface="Arial" charset="0"/>
              </a:rPr>
              <a:t>:</a:t>
            </a:r>
            <a:r>
              <a:rPr lang="vi-VN" b="1" kern="1200" dirty="0">
                <a:solidFill>
                  <a:srgbClr val="0000FF"/>
                </a:solidFill>
                <a:latin typeface="Tahoma" pitchFamily="34" charset="0"/>
                <a:cs typeface="Arial" charset="0"/>
              </a:rPr>
              <a:t> </a:t>
            </a:r>
            <a:r>
              <a:rPr lang="ro-RO" b="1" kern="1200" dirty="0">
                <a:solidFill>
                  <a:srgbClr val="0000FF"/>
                </a:solidFill>
                <a:latin typeface="Tahoma" pitchFamily="34" charset="0"/>
                <a:cs typeface="Arial" charset="0"/>
              </a:rPr>
              <a:t>D</a:t>
            </a:r>
            <a:r>
              <a:rPr lang="vi-VN" b="1" kern="1200" dirty="0">
                <a:solidFill>
                  <a:srgbClr val="0000FF"/>
                </a:solidFill>
                <a:latin typeface="Tahoma" pitchFamily="34" charset="0"/>
                <a:cs typeface="Arial" charset="0"/>
              </a:rPr>
              <a:t>ebitul mas</a:t>
            </a:r>
            <a:r>
              <a:rPr lang="ro-RO" b="1" kern="1200" dirty="0">
                <a:solidFill>
                  <a:srgbClr val="0000FF"/>
                </a:solidFill>
                <a:latin typeface="Tahoma" pitchFamily="34" charset="0"/>
                <a:cs typeface="Arial" charset="0"/>
              </a:rPr>
              <a:t>ic</a:t>
            </a:r>
            <a:r>
              <a:rPr lang="vi-VN" b="1" kern="1200" dirty="0">
                <a:solidFill>
                  <a:srgbClr val="0000FF"/>
                </a:solidFill>
                <a:latin typeface="Tahoma" pitchFamily="34" charset="0"/>
                <a:cs typeface="Arial" charset="0"/>
              </a:rPr>
              <a:t> este </a:t>
            </a:r>
            <a:r>
              <a:rPr lang="ro-RO" b="1" kern="1200" dirty="0">
                <a:solidFill>
                  <a:srgbClr val="0000FF"/>
                </a:solidFill>
                <a:latin typeface="Tahoma" pitchFamily="34" charset="0"/>
                <a:cs typeface="Arial" charset="0"/>
              </a:rPr>
              <a:t>masa fluidului ce a trecut o secţiune a conductei, transversală direcţiei fluidului în o unitate de timp</a:t>
            </a:r>
            <a:r>
              <a:rPr lang="vi-VN" b="1" kern="1200" dirty="0">
                <a:solidFill>
                  <a:srgbClr val="0000FF"/>
                </a:solidFill>
                <a:latin typeface="Tahoma" pitchFamily="34" charset="0"/>
                <a:cs typeface="Arial" charset="0"/>
              </a:rPr>
              <a:t>. Prin urmare, </a:t>
            </a:r>
            <a:endParaRPr lang="ro-RO" b="1" kern="1200" dirty="0">
              <a:solidFill>
                <a:srgbClr val="0000FF"/>
              </a:solidFill>
              <a:latin typeface="Tahoma" pitchFamily="34" charset="0"/>
              <a:cs typeface="Arial" charset="0"/>
            </a:endParaRPr>
          </a:p>
          <a:p>
            <a:pPr marL="0" lvl="0" indent="0">
              <a:spcBef>
                <a:spcPct val="50000"/>
              </a:spcBef>
              <a:spcAft>
                <a:spcPct val="0"/>
              </a:spcAft>
              <a:buClrTx/>
              <a:buNone/>
              <a:tabLst/>
            </a:pPr>
            <a:r>
              <a:rPr lang="ro-RO" b="1" kern="1200" dirty="0">
                <a:solidFill>
                  <a:srgbClr val="0000FF"/>
                </a:solidFill>
                <a:latin typeface="Tahoma" pitchFamily="34" charset="0"/>
                <a:cs typeface="Arial" charset="0"/>
              </a:rPr>
              <a:t>			    </a:t>
            </a:r>
            <a:r>
              <a:rPr lang="en-US" b="1" kern="1200" dirty="0">
                <a:solidFill>
                  <a:srgbClr val="FF3300"/>
                </a:solidFill>
                <a:latin typeface="Tahoma" pitchFamily="34" charset="0"/>
                <a:cs typeface="Arial" charset="0"/>
              </a:rPr>
              <a:t>m = </a:t>
            </a:r>
            <a:r>
              <a:rPr lang="en-US" b="1" kern="1200" dirty="0">
                <a:solidFill>
                  <a:srgbClr val="FF3300"/>
                </a:solidFill>
                <a:latin typeface="Tahoma" pitchFamily="34" charset="0"/>
                <a:cs typeface="Tahoma" pitchFamily="34" charset="0"/>
              </a:rPr>
              <a:t>ρ</a:t>
            </a:r>
            <a:r>
              <a:rPr lang="ro-RO" b="1" kern="1200" dirty="0">
                <a:solidFill>
                  <a:srgbClr val="FF3300"/>
                </a:solidFill>
                <a:latin typeface="Tahoma" pitchFamily="34" charset="0"/>
                <a:cs typeface="Arial" charset="0"/>
              </a:rPr>
              <a:t> Q</a:t>
            </a:r>
            <a:r>
              <a:rPr lang="ro-RO" sz="1200" b="1" kern="1200" dirty="0">
                <a:solidFill>
                  <a:srgbClr val="FF3300"/>
                </a:solidFill>
                <a:latin typeface="Tahoma" pitchFamily="34" charset="0"/>
                <a:cs typeface="Arial" charset="0"/>
              </a:rPr>
              <a:t>v</a:t>
            </a:r>
            <a:r>
              <a:rPr lang="en-US" b="1" kern="1200" dirty="0">
                <a:solidFill>
                  <a:srgbClr val="FF3300"/>
                </a:solidFill>
                <a:latin typeface="Tahoma" pitchFamily="34" charset="0"/>
                <a:cs typeface="Tahoma" pitchFamily="34" charset="0"/>
              </a:rPr>
              <a:t> = </a:t>
            </a:r>
            <a:r>
              <a:rPr lang="en-US" b="1" kern="1200" dirty="0" err="1">
                <a:solidFill>
                  <a:srgbClr val="FF3300"/>
                </a:solidFill>
                <a:latin typeface="Tahoma" pitchFamily="34" charset="0"/>
                <a:cs typeface="Tahoma" pitchFamily="34" charset="0"/>
              </a:rPr>
              <a:t>ρAѵ</a:t>
            </a:r>
            <a:endParaRPr lang="en-US" b="1" kern="1200" dirty="0">
              <a:solidFill>
                <a:srgbClr val="FF3300"/>
              </a:solidFill>
              <a:latin typeface="Tahoma" pitchFamily="34" charset="0"/>
              <a:cs typeface="Tahoma" pitchFamily="34" charset="0"/>
            </a:endParaRPr>
          </a:p>
          <a:p>
            <a:pPr marL="0" lvl="0" indent="0" algn="ctr">
              <a:spcBef>
                <a:spcPct val="50000"/>
              </a:spcBef>
              <a:spcAft>
                <a:spcPct val="0"/>
              </a:spcAft>
              <a:buClrTx/>
              <a:buNone/>
              <a:tabLst/>
            </a:pPr>
            <a:r>
              <a:rPr lang="en-US" b="1" kern="1200" dirty="0">
                <a:solidFill>
                  <a:srgbClr val="0000FF"/>
                </a:solidFill>
                <a:latin typeface="Tahoma" pitchFamily="34" charset="0"/>
                <a:cs typeface="Tahoma" pitchFamily="34" charset="0"/>
              </a:rPr>
              <a:t>m = </a:t>
            </a:r>
            <a:r>
              <a:rPr lang="ro-RO" b="1" kern="1200" dirty="0">
                <a:solidFill>
                  <a:srgbClr val="0000FF"/>
                </a:solidFill>
                <a:latin typeface="Tahoma" pitchFamily="34" charset="0"/>
                <a:cs typeface="Tahoma" pitchFamily="34" charset="0"/>
              </a:rPr>
              <a:t>debitul masic</a:t>
            </a:r>
            <a:endParaRPr lang="en-US" b="1" kern="1200" dirty="0">
              <a:solidFill>
                <a:srgbClr val="0000FF"/>
              </a:solidFill>
              <a:latin typeface="Tahoma" pitchFamily="34" charset="0"/>
              <a:cs typeface="Tahoma" pitchFamily="34" charset="0"/>
            </a:endParaRPr>
          </a:p>
          <a:p>
            <a:pPr marL="0" lvl="0" indent="0" algn="ctr">
              <a:spcBef>
                <a:spcPct val="50000"/>
              </a:spcBef>
              <a:spcAft>
                <a:spcPct val="0"/>
              </a:spcAft>
              <a:buClrTx/>
              <a:buNone/>
              <a:tabLst/>
            </a:pPr>
            <a:r>
              <a:rPr lang="en-US" b="1" kern="1200" dirty="0">
                <a:solidFill>
                  <a:srgbClr val="0000FF"/>
                </a:solidFill>
                <a:latin typeface="Tahoma" pitchFamily="34" charset="0"/>
                <a:cs typeface="Tahoma" pitchFamily="34" charset="0"/>
              </a:rPr>
              <a:t>ρ = </a:t>
            </a:r>
            <a:r>
              <a:rPr lang="ro-RO" b="1" kern="1200" dirty="0">
                <a:solidFill>
                  <a:srgbClr val="0000FF"/>
                </a:solidFill>
                <a:latin typeface="Tahoma" pitchFamily="34" charset="0"/>
                <a:cs typeface="Tahoma" pitchFamily="34" charset="0"/>
              </a:rPr>
              <a:t>densitatea specifică</a:t>
            </a:r>
            <a:endParaRPr lang="en-US" b="1" kern="1200" dirty="0">
              <a:solidFill>
                <a:srgbClr val="0000FF"/>
              </a:solidFill>
              <a:latin typeface="Tahoma" pitchFamily="34" charset="0"/>
              <a:cs typeface="Tahoma" pitchFamily="34" charset="0"/>
            </a:endParaRPr>
          </a:p>
          <a:p>
            <a:pPr marL="0" lvl="0" indent="0" algn="ctr">
              <a:spcBef>
                <a:spcPct val="50000"/>
              </a:spcBef>
              <a:spcAft>
                <a:spcPct val="0"/>
              </a:spcAft>
              <a:buClrTx/>
              <a:buNone/>
              <a:tabLst/>
            </a:pPr>
            <a:r>
              <a:rPr lang="ro-RO" b="1" kern="1200" dirty="0">
                <a:solidFill>
                  <a:srgbClr val="0000CC"/>
                </a:solidFill>
                <a:latin typeface="Tahoma" pitchFamily="34" charset="0"/>
                <a:cs typeface="Arial" charset="0"/>
              </a:rPr>
              <a:t>Q</a:t>
            </a:r>
            <a:r>
              <a:rPr lang="ro-RO" sz="1200" b="1" kern="1200" dirty="0">
                <a:solidFill>
                  <a:srgbClr val="0000CC"/>
                </a:solidFill>
                <a:latin typeface="Tahoma" pitchFamily="34" charset="0"/>
                <a:cs typeface="Arial" charset="0"/>
              </a:rPr>
              <a:t>v</a:t>
            </a:r>
            <a:r>
              <a:rPr lang="en-US" b="1" kern="1200" dirty="0">
                <a:solidFill>
                  <a:srgbClr val="0000FF"/>
                </a:solidFill>
                <a:latin typeface="Tahoma" pitchFamily="34" charset="0"/>
                <a:cs typeface="Tahoma" pitchFamily="34" charset="0"/>
              </a:rPr>
              <a:t> = </a:t>
            </a:r>
            <a:r>
              <a:rPr lang="ro-RO" b="1" kern="1200" dirty="0">
                <a:solidFill>
                  <a:srgbClr val="0000FF"/>
                </a:solidFill>
                <a:latin typeface="Tahoma" pitchFamily="34" charset="0"/>
                <a:cs typeface="Tahoma" pitchFamily="34" charset="0"/>
              </a:rPr>
              <a:t>debitul volumetric</a:t>
            </a:r>
            <a:endParaRPr lang="en-US" b="1" kern="1200" dirty="0">
              <a:solidFill>
                <a:srgbClr val="0000FF"/>
              </a:solidFill>
              <a:latin typeface="Tahoma" pitchFamily="34" charset="0"/>
              <a:cs typeface="Tahoma" pitchFamily="34" charset="0"/>
            </a:endParaRPr>
          </a:p>
          <a:p>
            <a:pPr marL="0" lvl="0" indent="0" algn="ctr">
              <a:spcBef>
                <a:spcPct val="50000"/>
              </a:spcBef>
              <a:spcAft>
                <a:spcPct val="0"/>
              </a:spcAft>
              <a:buClrTx/>
              <a:buNone/>
              <a:tabLst/>
            </a:pPr>
            <a:r>
              <a:rPr lang="en-US" b="1" kern="1200" dirty="0">
                <a:solidFill>
                  <a:srgbClr val="0000FF"/>
                </a:solidFill>
                <a:latin typeface="Tahoma" pitchFamily="34" charset="0"/>
                <a:cs typeface="Tahoma" pitchFamily="34" charset="0"/>
              </a:rPr>
              <a:t>A = </a:t>
            </a:r>
            <a:r>
              <a:rPr lang="ro-RO" b="1" kern="1200" dirty="0">
                <a:solidFill>
                  <a:srgbClr val="0000FF"/>
                </a:solidFill>
                <a:latin typeface="Tahoma" pitchFamily="34" charset="0"/>
                <a:cs typeface="Tahoma" pitchFamily="34" charset="0"/>
              </a:rPr>
              <a:t>secțiunea transversală</a:t>
            </a:r>
            <a:endParaRPr lang="en-US" b="1" kern="1200" dirty="0">
              <a:solidFill>
                <a:srgbClr val="0000FF"/>
              </a:solidFill>
              <a:latin typeface="Tahoma" pitchFamily="34" charset="0"/>
              <a:cs typeface="Tahoma" pitchFamily="34" charset="0"/>
            </a:endParaRPr>
          </a:p>
          <a:p>
            <a:pPr marL="0" lvl="0" indent="0" algn="ctr">
              <a:spcBef>
                <a:spcPct val="50000"/>
              </a:spcBef>
              <a:spcAft>
                <a:spcPct val="0"/>
              </a:spcAft>
              <a:buClrTx/>
              <a:buNone/>
              <a:tabLst/>
            </a:pPr>
            <a:r>
              <a:rPr lang="en-US" b="1" kern="1200" dirty="0">
                <a:solidFill>
                  <a:srgbClr val="0000FF"/>
                </a:solidFill>
                <a:latin typeface="Tahoma" pitchFamily="34" charset="0"/>
                <a:cs typeface="Tahoma" pitchFamily="34" charset="0"/>
              </a:rPr>
              <a:t>Ѵ = </a:t>
            </a:r>
            <a:r>
              <a:rPr lang="ro-RO" b="1" kern="1200" dirty="0">
                <a:solidFill>
                  <a:srgbClr val="0000FF"/>
                </a:solidFill>
                <a:latin typeface="Tahoma" pitchFamily="34" charset="0"/>
                <a:cs typeface="Tahoma" pitchFamily="34" charset="0"/>
              </a:rPr>
              <a:t>viteza fluidului</a:t>
            </a:r>
            <a:endParaRPr lang="en-US" b="1" kern="1200" dirty="0">
              <a:solidFill>
                <a:srgbClr val="0000FF"/>
              </a:solidFill>
              <a:latin typeface="Tahoma" pitchFamily="34" charset="0"/>
              <a:cs typeface="Arial" charset="0"/>
            </a:endParaRPr>
          </a:p>
          <a:p>
            <a:pPr marL="0" lvl="0" indent="0">
              <a:spcBef>
                <a:spcPct val="50000"/>
              </a:spcBef>
              <a:spcAft>
                <a:spcPct val="0"/>
              </a:spcAft>
              <a:buClrTx/>
              <a:buNone/>
              <a:tabLst/>
            </a:pPr>
            <a:r>
              <a:rPr lang="en-US" b="1" kern="1200" dirty="0">
                <a:solidFill>
                  <a:srgbClr val="0000FF"/>
                </a:solidFill>
                <a:latin typeface="Tahoma" pitchFamily="34" charset="0"/>
                <a:cs typeface="Arial" charset="0"/>
              </a:rPr>
              <a:t>Standard </a:t>
            </a:r>
            <a:r>
              <a:rPr lang="ro-RO" b="1" kern="1200" dirty="0">
                <a:solidFill>
                  <a:srgbClr val="0000FF"/>
                </a:solidFill>
                <a:latin typeface="Tahoma" pitchFamily="34" charset="0"/>
                <a:cs typeface="Arial" charset="0"/>
              </a:rPr>
              <a:t>în unități </a:t>
            </a:r>
            <a:r>
              <a:rPr lang="en-US" b="1" kern="1200" dirty="0">
                <a:solidFill>
                  <a:srgbClr val="0000FF"/>
                </a:solidFill>
                <a:latin typeface="Tahoma" pitchFamily="34" charset="0"/>
                <a:cs typeface="Arial" charset="0"/>
              </a:rPr>
              <a:t>SI </a:t>
            </a:r>
            <a:r>
              <a:rPr lang="ro-RO" b="1" kern="1200" dirty="0">
                <a:solidFill>
                  <a:srgbClr val="0000FF"/>
                </a:solidFill>
                <a:latin typeface="Tahoma" pitchFamily="34" charset="0"/>
                <a:cs typeface="Arial" charset="0"/>
              </a:rPr>
              <a:t>este</a:t>
            </a:r>
            <a:r>
              <a:rPr lang="en-US" b="1" kern="1200" dirty="0">
                <a:solidFill>
                  <a:srgbClr val="0000FF"/>
                </a:solidFill>
                <a:latin typeface="Tahoma" pitchFamily="34" charset="0"/>
                <a:cs typeface="Arial" charset="0"/>
              </a:rPr>
              <a:t> kg/</a:t>
            </a:r>
            <a:r>
              <a:rPr lang="en-US" b="1" kern="1200" dirty="0" err="1">
                <a:solidFill>
                  <a:srgbClr val="0000FF"/>
                </a:solidFill>
                <a:latin typeface="Tahoma" pitchFamily="34" charset="0"/>
                <a:cs typeface="Arial" charset="0"/>
              </a:rPr>
              <a:t>hr</a:t>
            </a:r>
            <a:endParaRPr lang="en-US" b="1" kern="1200" dirty="0">
              <a:solidFill>
                <a:srgbClr val="0000FF"/>
              </a:solidFill>
              <a:latin typeface="Tahoma" pitchFamily="34" charset="0"/>
              <a:cs typeface="Arial" charset="0"/>
            </a:endParaRPr>
          </a:p>
          <a:p>
            <a:endParaRPr lang="ru-RU" dirty="0"/>
          </a:p>
        </p:txBody>
      </p:sp>
    </p:spTree>
    <p:extLst>
      <p:ext uri="{BB962C8B-B14F-4D97-AF65-F5344CB8AC3E}">
        <p14:creationId xmlns:p14="http://schemas.microsoft.com/office/powerpoint/2010/main" val="14392278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2800" b="1" kern="1200" dirty="0">
                <a:solidFill>
                  <a:srgbClr val="0000FF"/>
                </a:solidFill>
                <a:latin typeface="Tahoma" pitchFamily="34" charset="0"/>
                <a:cs typeface="Arial" charset="0"/>
              </a:rPr>
              <a:t>Tipuri fluide</a:t>
            </a:r>
            <a:r>
              <a:rPr lang="en-US" sz="2800" b="1" kern="1200" dirty="0">
                <a:solidFill>
                  <a:srgbClr val="0000FF"/>
                </a:solidFill>
                <a:latin typeface="Tahoma" pitchFamily="34" charset="0"/>
                <a:cs typeface="Arial" charset="0"/>
              </a:rPr>
              <a:t/>
            </a:r>
            <a:br>
              <a:rPr lang="en-US" sz="2800" b="1" kern="1200" dirty="0">
                <a:solidFill>
                  <a:srgbClr val="0000FF"/>
                </a:solidFill>
                <a:latin typeface="Tahoma" pitchFamily="34" charset="0"/>
                <a:cs typeface="Arial" charset="0"/>
              </a:rPr>
            </a:br>
            <a:r>
              <a:rPr lang="ro-RO" sz="1800" b="1" kern="1200" dirty="0">
                <a:solidFill>
                  <a:srgbClr val="0000FF"/>
                </a:solidFill>
                <a:latin typeface="Tahoma" pitchFamily="34" charset="0"/>
                <a:cs typeface="Arial" charset="0"/>
              </a:rPr>
              <a:t>Numărul Reynolds</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2985" y="2447925"/>
            <a:ext cx="679803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14527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Tipuri fluide</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802" y="3097167"/>
            <a:ext cx="4572396"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7464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b="1" dirty="0">
                <a:solidFill>
                  <a:srgbClr val="0000FF"/>
                </a:solidFill>
                <a:latin typeface="Tahoma" pitchFamily="34" charset="0"/>
                <a:cs typeface="Arial" charset="0"/>
              </a:rPr>
              <a:t>Cerințe de bază în măsurarea fluidelor</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Abilitatea de calibrare</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Abilitatea de integrare în fluctuațiile debitului</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Integrarea simplă în sistemul de conducte</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Înaltă precizie</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Rațio înalt max-min</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Cost redus</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Sensibilitate redusă la particule auxiliare</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Cădere de presiune joasă</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Lipsa părților în mișcare</a:t>
            </a:r>
            <a:endParaRPr lang="en-US" b="1" kern="1200" dirty="0">
              <a:solidFill>
                <a:srgbClr val="0000FF"/>
              </a:solidFill>
              <a:latin typeface="Tahoma" pitchFamily="34" charset="0"/>
              <a:cs typeface="Arial" charset="0"/>
            </a:endParaRPr>
          </a:p>
          <a:p>
            <a:pPr marL="0" lvl="0" indent="0">
              <a:spcBef>
                <a:spcPct val="50000"/>
              </a:spcBef>
              <a:spcAft>
                <a:spcPct val="0"/>
              </a:spcAft>
              <a:buClrTx/>
              <a:buFont typeface="Wingdings" pitchFamily="2" charset="2"/>
              <a:buChar char="v"/>
              <a:tabLst/>
            </a:pPr>
            <a:r>
              <a:rPr lang="ro-RO" b="1" kern="1200" dirty="0">
                <a:solidFill>
                  <a:srgbClr val="0000FF"/>
                </a:solidFill>
                <a:latin typeface="Tahoma" pitchFamily="34" charset="0"/>
                <a:cs typeface="Arial" charset="0"/>
              </a:rPr>
              <a:t>Rezistente la coroziune și eroziune</a:t>
            </a:r>
            <a:endParaRPr lang="en-US" b="1" kern="1200" dirty="0">
              <a:solidFill>
                <a:srgbClr val="0000FF"/>
              </a:solidFill>
              <a:latin typeface="Tahoma" pitchFamily="34" charset="0"/>
              <a:cs typeface="Arial" charset="0"/>
            </a:endParaRPr>
          </a:p>
          <a:p>
            <a:endParaRPr lang="ru-RU" dirty="0"/>
          </a:p>
        </p:txBody>
      </p:sp>
    </p:spTree>
    <p:extLst>
      <p:ext uri="{BB962C8B-B14F-4D97-AF65-F5344CB8AC3E}">
        <p14:creationId xmlns:p14="http://schemas.microsoft.com/office/powerpoint/2010/main" val="14080112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RO" sz="2800" b="1" kern="1200" dirty="0">
                <a:solidFill>
                  <a:srgbClr val="0000FF"/>
                </a:solidFill>
                <a:latin typeface="Tahoma" pitchFamily="34" charset="0"/>
                <a:cs typeface="Arial" charset="0"/>
              </a:rPr>
              <a:t>Tipuri de măsurări</a:t>
            </a:r>
            <a:r>
              <a:rPr lang="en-US" sz="2800" b="1" kern="1200" dirty="0">
                <a:solidFill>
                  <a:srgbClr val="0000FF"/>
                </a:solidFill>
                <a:latin typeface="Tahoma" pitchFamily="34" charset="0"/>
                <a:cs typeface="Arial" charset="0"/>
              </a:rPr>
              <a:t/>
            </a:r>
            <a:br>
              <a:rPr lang="en-US" sz="2800" b="1" kern="1200" dirty="0">
                <a:solidFill>
                  <a:srgbClr val="0000FF"/>
                </a:solidFill>
                <a:latin typeface="Tahoma" pitchFamily="34" charset="0"/>
                <a:cs typeface="Arial" charset="0"/>
              </a:rPr>
            </a:br>
            <a:r>
              <a:rPr lang="ro-RO" sz="1800" b="1" kern="1200" dirty="0">
                <a:solidFill>
                  <a:srgbClr val="0000FF"/>
                </a:solidFill>
                <a:latin typeface="Tahoma" pitchFamily="34" charset="0"/>
                <a:cs typeface="Arial" charset="0"/>
              </a:rPr>
              <a:t>Măsurarea directă a debitelor</a:t>
            </a:r>
            <a:endParaRPr lang="ru-RU" dirty="0"/>
          </a:p>
        </p:txBody>
      </p:sp>
      <p:sp>
        <p:nvSpPr>
          <p:cNvPr id="3" name="Нижний колонтитул 2"/>
          <p:cNvSpPr>
            <a:spLocks noGrp="1"/>
          </p:cNvSpPr>
          <p:nvPr>
            <p:ph type="ftr" sz="quarter" idx="10"/>
          </p:nvPr>
        </p:nvSpPr>
        <p:spPr/>
        <p:txBody>
          <a:bodyPr/>
          <a:lstStyle/>
          <a:p>
            <a:r>
              <a:rPr lang="de-DE" smtClean="0"/>
              <a:t>XXX</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10/10/2016</a:t>
            </a:fld>
            <a:endParaRPr lang="en-GB" noProof="0" dirty="0"/>
          </a:p>
        </p:txBody>
      </p:sp>
      <p:sp>
        <p:nvSpPr>
          <p:cNvPr id="5" name="Объект 4"/>
          <p:cNvSpPr>
            <a:spLocks noGrp="1"/>
          </p:cNvSpPr>
          <p:nvPr>
            <p:ph idx="1"/>
          </p:nvPr>
        </p:nvSpPr>
        <p:spPr/>
        <p:txBody>
          <a:bodyPr/>
          <a:lstStyle/>
          <a:p>
            <a:pPr>
              <a:spcBef>
                <a:spcPct val="50000"/>
              </a:spcBef>
            </a:pPr>
            <a:r>
              <a:rPr lang="ro-RO" b="1" dirty="0">
                <a:solidFill>
                  <a:srgbClr val="0000FF"/>
                </a:solidFill>
                <a:latin typeface="Tahoma" pitchFamily="34" charset="0"/>
                <a:cs typeface="Arial" charset="0"/>
              </a:rPr>
              <a:t>Folosirea dispozitivelor mari în cazul volumelor mari. În cazul utilizării unui dispozitiv mai mic riscăm ca valorile măsurate sa nu fie exacte</a:t>
            </a:r>
            <a:r>
              <a:rPr lang="en-US" b="1" dirty="0">
                <a:solidFill>
                  <a:srgbClr val="0000FF"/>
                </a:solidFill>
                <a:latin typeface="Tahoma" pitchFamily="34" charset="0"/>
                <a:cs typeface="Arial" charset="0"/>
              </a:rPr>
              <a:t>.</a:t>
            </a:r>
          </a:p>
          <a:p>
            <a:pPr>
              <a:spcBef>
                <a:spcPct val="50000"/>
              </a:spcBef>
              <a:buFont typeface="Wingdings" pitchFamily="2" charset="2"/>
              <a:buNone/>
            </a:pPr>
            <a:r>
              <a:rPr lang="en-US" b="1" dirty="0" err="1">
                <a:solidFill>
                  <a:srgbClr val="0000FF"/>
                </a:solidFill>
                <a:latin typeface="Tahoma" pitchFamily="34" charset="0"/>
                <a:cs typeface="Arial" charset="0"/>
              </a:rPr>
              <a:t>Fluctuati</a:t>
            </a:r>
            <a:r>
              <a:rPr lang="ro-RO" b="1" dirty="0">
                <a:solidFill>
                  <a:srgbClr val="0000FF"/>
                </a:solidFill>
                <a:latin typeface="Tahoma" pitchFamily="34" charset="0"/>
                <a:cs typeface="Arial" charset="0"/>
              </a:rPr>
              <a:t>ile măsurării valorilor datorită deschiderei/închiderei valvelor și timpul start/stop a măsurărilor</a:t>
            </a:r>
            <a:r>
              <a:rPr lang="en-US" b="1" dirty="0">
                <a:solidFill>
                  <a:srgbClr val="0000FF"/>
                </a:solidFill>
                <a:latin typeface="Tahoma" pitchFamily="34" charset="0"/>
                <a:cs typeface="Arial" charset="0"/>
              </a:rPr>
              <a:t>.  </a:t>
            </a:r>
          </a:p>
          <a:p>
            <a:pPr>
              <a:spcBef>
                <a:spcPct val="50000"/>
              </a:spcBef>
              <a:buFont typeface="Wingdings" pitchFamily="2" charset="2"/>
              <a:buNone/>
            </a:pPr>
            <a:r>
              <a:rPr lang="ro-RO" b="1" dirty="0">
                <a:solidFill>
                  <a:srgbClr val="0000FF"/>
                </a:solidFill>
                <a:latin typeface="Tahoma" pitchFamily="34" charset="0"/>
                <a:cs typeface="Arial" charset="0"/>
              </a:rPr>
              <a:t>Dispozitivele ce măsoară volumul/masa fluidului în timp se echimbă</a:t>
            </a:r>
            <a:endParaRPr lang="ru-RU" dirty="0"/>
          </a:p>
        </p:txBody>
      </p:sp>
    </p:spTree>
    <p:extLst>
      <p:ext uri="{BB962C8B-B14F-4D97-AF65-F5344CB8AC3E}">
        <p14:creationId xmlns:p14="http://schemas.microsoft.com/office/powerpoint/2010/main" val="623442905"/>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621</TotalTime>
  <Words>1288</Words>
  <Application>Microsoft Office PowerPoint</Application>
  <PresentationFormat>Экран (4:3)</PresentationFormat>
  <Paragraphs>269</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GIZ_Banner_Kopfzeile-Ausland (3)</vt:lpstr>
      <vt:lpstr>Презентация PowerPoint</vt:lpstr>
      <vt:lpstr>Înroducere</vt:lpstr>
      <vt:lpstr>Cuprins</vt:lpstr>
      <vt:lpstr>Definițiile cantităților în măsurări Debitul volumetricDebitul volumetric</vt:lpstr>
      <vt:lpstr>Definițiile cantităților în măsurări  Debitul masic</vt:lpstr>
      <vt:lpstr>Tipuri fluide Numărul Reynolds</vt:lpstr>
      <vt:lpstr>Tipuri fluide</vt:lpstr>
      <vt:lpstr>Cerințe de bază în măsurarea fluidelor</vt:lpstr>
      <vt:lpstr>Tipuri de măsurări Măsurarea directă a debitelor</vt:lpstr>
      <vt:lpstr>Tipurile de măsurări Măsurarea directă</vt:lpstr>
      <vt:lpstr>Tipurile de măsurări  Măsurarea indirectă</vt:lpstr>
      <vt:lpstr>Tipuri de debitmetre</vt:lpstr>
      <vt:lpstr>Tipuri de debitmetre Orifice, Nozzle &amp; Venturi  “Diferența de presiune”</vt:lpstr>
      <vt:lpstr>Tipuri de debitmetre Transfer de căldură (termice)</vt:lpstr>
      <vt:lpstr>Tipuri de debitmetre   Transfer de căldură (termice</vt:lpstr>
      <vt:lpstr>Tipuri de debitmetre  Cu Turbină</vt:lpstr>
      <vt:lpstr>Type of Flowmeters Turbine</vt:lpstr>
      <vt:lpstr>Tipuri de debitmetre  Turbine</vt:lpstr>
      <vt:lpstr>Tipuri de debitmetre  Turbine</vt:lpstr>
      <vt:lpstr>Tipuri de debitmetre  Electromagnetice</vt:lpstr>
      <vt:lpstr>Tipuri de debitmetre  Electromagnetice</vt:lpstr>
      <vt:lpstr>Tipuri de debitmetre  Electromagnetice</vt:lpstr>
      <vt:lpstr>Tipuri de debitmetre  Corriolis</vt:lpstr>
      <vt:lpstr>Tipuri de debitmetre  Corriolis</vt:lpstr>
      <vt:lpstr>Tipuri de debitmetre  Volumetrice</vt:lpstr>
      <vt:lpstr>Tipuri de debitmetre  Volumetrice</vt:lpstr>
      <vt:lpstr>Tipuri de debitmetre  Volumetrice</vt:lpstr>
      <vt:lpstr>Tipuri de debitmetre  Ultrasonice</vt:lpstr>
      <vt:lpstr>Tipuri de debitmetre  Ultrasonice</vt:lpstr>
      <vt:lpstr>Tipuri de debitmetre  Ultrasonice</vt:lpstr>
      <vt:lpstr>Informatii despre măsurarea fluidelor</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Asus</cp:lastModifiedBy>
  <cp:revision>70</cp:revision>
  <cp:lastPrinted>2012-07-19T10:16:59Z</cp:lastPrinted>
  <dcterms:created xsi:type="dcterms:W3CDTF">2013-09-05T11:54:56Z</dcterms:created>
  <dcterms:modified xsi:type="dcterms:W3CDTF">2016-10-10T17:59:32Z</dcterms:modified>
</cp:coreProperties>
</file>