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63" r:id="rId12"/>
    <p:sldId id="264" r:id="rId13"/>
    <p:sldId id="265" r:id="rId14"/>
    <p:sldId id="268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CD008-EED6-4155-B7F0-1118522C13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1F0BDA-DF28-44FC-A292-C0108DA7F54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ПОСТАВЩИК</a:t>
          </a:r>
          <a:endParaRPr lang="en-US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rgbClr val="002060"/>
              </a:solidFill>
            </a:rPr>
            <a:t>ВОДЫ</a:t>
          </a:r>
          <a:endParaRPr lang="ru-RU" dirty="0">
            <a:solidFill>
              <a:srgbClr val="002060"/>
            </a:solidFill>
          </a:endParaRPr>
        </a:p>
      </dgm:t>
    </dgm:pt>
    <dgm:pt modelId="{66E346DA-791C-41C7-833C-661E4B1B2DD0}" type="parTrans" cxnId="{97621AA9-CE6A-4995-B227-4390FFE002B7}">
      <dgm:prSet/>
      <dgm:spPr/>
      <dgm:t>
        <a:bodyPr/>
        <a:lstStyle/>
        <a:p>
          <a:endParaRPr lang="ru-RU"/>
        </a:p>
      </dgm:t>
    </dgm:pt>
    <dgm:pt modelId="{F5AAFDB1-33EF-442E-B98B-A6434987F6B8}" type="sibTrans" cxnId="{97621AA9-CE6A-4995-B227-4390FFE002B7}">
      <dgm:prSet/>
      <dgm:spPr/>
      <dgm:t>
        <a:bodyPr/>
        <a:lstStyle/>
        <a:p>
          <a:endParaRPr lang="ru-RU"/>
        </a:p>
      </dgm:t>
    </dgm:pt>
    <dgm:pt modelId="{B7E9F02F-B1A6-4CBC-9E49-A15F1555547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ДОСТОВЕРНЫЕ </a:t>
          </a:r>
        </a:p>
        <a:p>
          <a:r>
            <a:rPr lang="ru-RU" dirty="0" smtClean="0">
              <a:solidFill>
                <a:srgbClr val="0070C0"/>
              </a:solidFill>
            </a:rPr>
            <a:t>ИЗМЕРЕНИЯ</a:t>
          </a:r>
          <a:endParaRPr lang="ru-RU" dirty="0">
            <a:solidFill>
              <a:srgbClr val="0070C0"/>
            </a:solidFill>
          </a:endParaRPr>
        </a:p>
      </dgm:t>
    </dgm:pt>
    <dgm:pt modelId="{BA1D2537-B550-48FD-A1E4-68079D49328D}" type="parTrans" cxnId="{83D9778A-0473-4257-9575-16D9BBC3313A}">
      <dgm:prSet/>
      <dgm:spPr/>
      <dgm:t>
        <a:bodyPr/>
        <a:lstStyle/>
        <a:p>
          <a:endParaRPr lang="ru-RU"/>
        </a:p>
      </dgm:t>
    </dgm:pt>
    <dgm:pt modelId="{58898370-7739-4F4C-AD90-4A68BB74AE54}" type="sibTrans" cxnId="{83D9778A-0473-4257-9575-16D9BBC3313A}">
      <dgm:prSet/>
      <dgm:spPr/>
      <dgm:t>
        <a:bodyPr/>
        <a:lstStyle/>
        <a:p>
          <a:endParaRPr lang="ru-RU"/>
        </a:p>
      </dgm:t>
    </dgm:pt>
    <dgm:pt modelId="{95169E7E-9862-4FAC-8C42-E6E9105A21A7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ПОТРЕБИТЕЛЬ</a:t>
          </a:r>
        </a:p>
        <a:p>
          <a:r>
            <a:rPr lang="ru-RU" dirty="0" smtClean="0">
              <a:solidFill>
                <a:srgbClr val="00B0F0"/>
              </a:solidFill>
            </a:rPr>
            <a:t>ВОДЫ</a:t>
          </a:r>
          <a:endParaRPr lang="ru-RU" dirty="0">
            <a:solidFill>
              <a:srgbClr val="00B0F0"/>
            </a:solidFill>
          </a:endParaRPr>
        </a:p>
      </dgm:t>
    </dgm:pt>
    <dgm:pt modelId="{BF3D07D1-12FE-4BB6-A291-AA32ECEC7581}" type="parTrans" cxnId="{C085ACB3-8DBD-44AE-8F55-CFFABD25CB74}">
      <dgm:prSet/>
      <dgm:spPr/>
      <dgm:t>
        <a:bodyPr/>
        <a:lstStyle/>
        <a:p>
          <a:endParaRPr lang="ru-RU"/>
        </a:p>
      </dgm:t>
    </dgm:pt>
    <dgm:pt modelId="{5C73669F-C0DC-41D1-B26A-6E19868EBF25}" type="sibTrans" cxnId="{C085ACB3-8DBD-44AE-8F55-CFFABD25CB74}">
      <dgm:prSet/>
      <dgm:spPr/>
      <dgm:t>
        <a:bodyPr/>
        <a:lstStyle/>
        <a:p>
          <a:endParaRPr lang="ru-RU"/>
        </a:p>
      </dgm:t>
    </dgm:pt>
    <dgm:pt modelId="{417673F2-821A-4E47-9023-389C89F92C57}" type="pres">
      <dgm:prSet presAssocID="{EC4CD008-EED6-4155-B7F0-1118522C13A4}" presName="Name0" presStyleCnt="0">
        <dgm:presLayoutVars>
          <dgm:dir/>
          <dgm:resizeHandles val="exact"/>
        </dgm:presLayoutVars>
      </dgm:prSet>
      <dgm:spPr/>
    </dgm:pt>
    <dgm:pt modelId="{560A59F2-EA56-4DB9-B1A5-6E403E323C8C}" type="pres">
      <dgm:prSet presAssocID="{C21F0BDA-DF28-44FC-A292-C0108DA7F5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AED7-82A7-40C4-924B-37CEA1655D20}" type="pres">
      <dgm:prSet presAssocID="{F5AAFDB1-33EF-442E-B98B-A6434987F6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7BB0541-3CE0-473E-8C2D-B3717A749DFE}" type="pres">
      <dgm:prSet presAssocID="{F5AAFDB1-33EF-442E-B98B-A6434987F6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4BBEBE2-C60B-49C2-AFEE-874299BA5889}" type="pres">
      <dgm:prSet presAssocID="{B7E9F02F-B1A6-4CBC-9E49-A15F155554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A475-1042-4192-B9B8-4D4EB47707CE}" type="pres">
      <dgm:prSet presAssocID="{58898370-7739-4F4C-AD90-4A68BB74AE5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0FB25FC-7A7F-4636-8584-A7777D307B68}" type="pres">
      <dgm:prSet presAssocID="{58898370-7739-4F4C-AD90-4A68BB74AE5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76AEFE2-35F3-4314-8D33-EA4F6E0A06DF}" type="pres">
      <dgm:prSet presAssocID="{95169E7E-9862-4FAC-8C42-E6E9105A21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5BFE8-27E3-453F-88DD-F093985F8910}" type="presOf" srcId="{58898370-7739-4F4C-AD90-4A68BB74AE54}" destId="{88ECA475-1042-4192-B9B8-4D4EB47707CE}" srcOrd="0" destOrd="0" presId="urn:microsoft.com/office/officeart/2005/8/layout/process1"/>
    <dgm:cxn modelId="{F2237ACE-6ADD-41D0-A3C3-DC7CDEDB2AAD}" type="presOf" srcId="{58898370-7739-4F4C-AD90-4A68BB74AE54}" destId="{00FB25FC-7A7F-4636-8584-A7777D307B68}" srcOrd="1" destOrd="0" presId="urn:microsoft.com/office/officeart/2005/8/layout/process1"/>
    <dgm:cxn modelId="{501529E5-982C-44DD-95FD-14D39B4EDAE8}" type="presOf" srcId="{B7E9F02F-B1A6-4CBC-9E49-A15F1555547A}" destId="{F4BBEBE2-C60B-49C2-AFEE-874299BA5889}" srcOrd="0" destOrd="0" presId="urn:microsoft.com/office/officeart/2005/8/layout/process1"/>
    <dgm:cxn modelId="{6CF858C6-85B4-434E-A64C-F047C9DBE502}" type="presOf" srcId="{F5AAFDB1-33EF-442E-B98B-A6434987F6B8}" destId="{37BB0541-3CE0-473E-8C2D-B3717A749DFE}" srcOrd="1" destOrd="0" presId="urn:microsoft.com/office/officeart/2005/8/layout/process1"/>
    <dgm:cxn modelId="{83D9778A-0473-4257-9575-16D9BBC3313A}" srcId="{EC4CD008-EED6-4155-B7F0-1118522C13A4}" destId="{B7E9F02F-B1A6-4CBC-9E49-A15F1555547A}" srcOrd="1" destOrd="0" parTransId="{BA1D2537-B550-48FD-A1E4-68079D49328D}" sibTransId="{58898370-7739-4F4C-AD90-4A68BB74AE54}"/>
    <dgm:cxn modelId="{435D5231-377A-4474-ABB3-9C95E8C85605}" type="presOf" srcId="{C21F0BDA-DF28-44FC-A292-C0108DA7F54B}" destId="{560A59F2-EA56-4DB9-B1A5-6E403E323C8C}" srcOrd="0" destOrd="0" presId="urn:microsoft.com/office/officeart/2005/8/layout/process1"/>
    <dgm:cxn modelId="{9FA6AC21-4F18-49F1-88AA-FFB457D65BC8}" type="presOf" srcId="{EC4CD008-EED6-4155-B7F0-1118522C13A4}" destId="{417673F2-821A-4E47-9023-389C89F92C57}" srcOrd="0" destOrd="0" presId="urn:microsoft.com/office/officeart/2005/8/layout/process1"/>
    <dgm:cxn modelId="{97621AA9-CE6A-4995-B227-4390FFE002B7}" srcId="{EC4CD008-EED6-4155-B7F0-1118522C13A4}" destId="{C21F0BDA-DF28-44FC-A292-C0108DA7F54B}" srcOrd="0" destOrd="0" parTransId="{66E346DA-791C-41C7-833C-661E4B1B2DD0}" sibTransId="{F5AAFDB1-33EF-442E-B98B-A6434987F6B8}"/>
    <dgm:cxn modelId="{C085ACB3-8DBD-44AE-8F55-CFFABD25CB74}" srcId="{EC4CD008-EED6-4155-B7F0-1118522C13A4}" destId="{95169E7E-9862-4FAC-8C42-E6E9105A21A7}" srcOrd="2" destOrd="0" parTransId="{BF3D07D1-12FE-4BB6-A291-AA32ECEC7581}" sibTransId="{5C73669F-C0DC-41D1-B26A-6E19868EBF25}"/>
    <dgm:cxn modelId="{A3ADB5ED-7529-47B0-8E71-5DC1AABD7D9C}" type="presOf" srcId="{95169E7E-9862-4FAC-8C42-E6E9105A21A7}" destId="{776AEFE2-35F3-4314-8D33-EA4F6E0A06DF}" srcOrd="0" destOrd="0" presId="urn:microsoft.com/office/officeart/2005/8/layout/process1"/>
    <dgm:cxn modelId="{F7042A14-96EA-42A3-8349-291DCA900C3C}" type="presOf" srcId="{F5AAFDB1-33EF-442E-B98B-A6434987F6B8}" destId="{CB94AED7-82A7-40C4-924B-37CEA1655D20}" srcOrd="0" destOrd="0" presId="urn:microsoft.com/office/officeart/2005/8/layout/process1"/>
    <dgm:cxn modelId="{671F364F-CD6F-45C9-B7E8-E5EB79C059A0}" type="presParOf" srcId="{417673F2-821A-4E47-9023-389C89F92C57}" destId="{560A59F2-EA56-4DB9-B1A5-6E403E323C8C}" srcOrd="0" destOrd="0" presId="urn:microsoft.com/office/officeart/2005/8/layout/process1"/>
    <dgm:cxn modelId="{1BDD760A-8601-456A-A4AA-6BDC1A1FC91E}" type="presParOf" srcId="{417673F2-821A-4E47-9023-389C89F92C57}" destId="{CB94AED7-82A7-40C4-924B-37CEA1655D20}" srcOrd="1" destOrd="0" presId="urn:microsoft.com/office/officeart/2005/8/layout/process1"/>
    <dgm:cxn modelId="{54219C47-043A-4367-B4E8-A08E188E0942}" type="presParOf" srcId="{CB94AED7-82A7-40C4-924B-37CEA1655D20}" destId="{37BB0541-3CE0-473E-8C2D-B3717A749DFE}" srcOrd="0" destOrd="0" presId="urn:microsoft.com/office/officeart/2005/8/layout/process1"/>
    <dgm:cxn modelId="{DE2A7BD2-E1ED-4B3E-AD22-87F6A42B97B9}" type="presParOf" srcId="{417673F2-821A-4E47-9023-389C89F92C57}" destId="{F4BBEBE2-C60B-49C2-AFEE-874299BA5889}" srcOrd="2" destOrd="0" presId="urn:microsoft.com/office/officeart/2005/8/layout/process1"/>
    <dgm:cxn modelId="{8165FA3F-0C00-4BB6-A86B-F60D6139560E}" type="presParOf" srcId="{417673F2-821A-4E47-9023-389C89F92C57}" destId="{88ECA475-1042-4192-B9B8-4D4EB47707CE}" srcOrd="3" destOrd="0" presId="urn:microsoft.com/office/officeart/2005/8/layout/process1"/>
    <dgm:cxn modelId="{AC261EFC-B93B-4F12-ABA0-6448160BF2DF}" type="presParOf" srcId="{88ECA475-1042-4192-B9B8-4D4EB47707CE}" destId="{00FB25FC-7A7F-4636-8584-A7777D307B68}" srcOrd="0" destOrd="0" presId="urn:microsoft.com/office/officeart/2005/8/layout/process1"/>
    <dgm:cxn modelId="{62B4CC18-2D14-48D7-823E-D7AB4054622B}" type="presParOf" srcId="{417673F2-821A-4E47-9023-389C89F92C57}" destId="{776AEFE2-35F3-4314-8D33-EA4F6E0A06D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A59F2-EA56-4DB9-B1A5-6E403E323C8C}">
      <dsp:nvSpPr>
        <dsp:cNvPr id="0" name=""/>
        <dsp:cNvSpPr/>
      </dsp:nvSpPr>
      <dsp:spPr>
        <a:xfrm>
          <a:off x="7233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ПОСТАВЩИК</a:t>
          </a:r>
          <a:endParaRPr lang="en-US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ВОДЫ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5225" y="1743691"/>
        <a:ext cx="2085893" cy="1221142"/>
      </dsp:txXfrm>
    </dsp:sp>
    <dsp:sp modelId="{CB94AED7-82A7-40C4-924B-37CEA1655D20}">
      <dsp:nvSpPr>
        <dsp:cNvPr id="0" name=""/>
        <dsp:cNvSpPr/>
      </dsp:nvSpPr>
      <dsp:spPr>
        <a:xfrm>
          <a:off x="2385298" y="208618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385298" y="2193418"/>
        <a:ext cx="320822" cy="321687"/>
      </dsp:txXfrm>
    </dsp:sp>
    <dsp:sp modelId="{F4BBEBE2-C60B-49C2-AFEE-874299BA5889}">
      <dsp:nvSpPr>
        <dsp:cNvPr id="0" name=""/>
        <dsp:cNvSpPr/>
      </dsp:nvSpPr>
      <dsp:spPr>
        <a:xfrm>
          <a:off x="3033861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ДОСТОВЕРНЫЕ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ИЗМЕРЕНИЯ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3071853" y="1743691"/>
        <a:ext cx="2085893" cy="1221142"/>
      </dsp:txXfrm>
    </dsp:sp>
    <dsp:sp modelId="{88ECA475-1042-4192-B9B8-4D4EB47707CE}">
      <dsp:nvSpPr>
        <dsp:cNvPr id="0" name=""/>
        <dsp:cNvSpPr/>
      </dsp:nvSpPr>
      <dsp:spPr>
        <a:xfrm>
          <a:off x="5411926" y="208618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11926" y="2193418"/>
        <a:ext cx="320822" cy="321687"/>
      </dsp:txXfrm>
    </dsp:sp>
    <dsp:sp modelId="{776AEFE2-35F3-4314-8D33-EA4F6E0A06DF}">
      <dsp:nvSpPr>
        <dsp:cNvPr id="0" name=""/>
        <dsp:cNvSpPr/>
      </dsp:nvSpPr>
      <dsp:spPr>
        <a:xfrm>
          <a:off x="6060489" y="170569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F0"/>
              </a:solidFill>
            </a:rPr>
            <a:t>ПОТРЕБИТЕЛЬ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F0"/>
              </a:solidFill>
            </a:rPr>
            <a:t>ВОДЫ</a:t>
          </a:r>
          <a:endParaRPr lang="ru-RU" sz="2000" kern="1200" dirty="0">
            <a:solidFill>
              <a:srgbClr val="00B0F0"/>
            </a:solidFill>
          </a:endParaRPr>
        </a:p>
      </dsp:txBody>
      <dsp:txXfrm>
        <a:off x="6098481" y="1743691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МЕТРОЛОГИЯ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Это наука об измерениях , методах и средствах достижения требуемой точности.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86600" cy="1828800"/>
          </a:xfrm>
        </p:spPr>
        <p:txBody>
          <a:bodyPr/>
          <a:lstStyle/>
          <a:p>
            <a:pPr algn="ctr"/>
            <a:r>
              <a:rPr lang="ru-RU" dirty="0" smtClean="0"/>
              <a:t>МЕТРОЛОГИЧЕСКАЯ ПОВЕРКА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906" y="4581128"/>
            <a:ext cx="7086600" cy="22768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НОРМАТИВНЫЙ ДОКУМЕНТ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ГОСТ 8,156-83</a:t>
            </a:r>
          </a:p>
          <a:p>
            <a:pPr algn="ctr"/>
            <a:r>
              <a:rPr lang="de-DE" sz="2400" dirty="0" smtClean="0">
                <a:solidFill>
                  <a:srgbClr val="FFFF00"/>
                </a:solidFill>
              </a:rPr>
              <a:t>SM 213-</a:t>
            </a:r>
            <a:r>
              <a:rPr lang="ru-RU" sz="2400" dirty="0" smtClean="0">
                <a:solidFill>
                  <a:srgbClr val="FFFF00"/>
                </a:solidFill>
              </a:rPr>
              <a:t>(1,2,</a:t>
            </a:r>
            <a:r>
              <a:rPr lang="de-DE" sz="2400" dirty="0" smtClean="0">
                <a:solidFill>
                  <a:srgbClr val="FFFF00"/>
                </a:solidFill>
              </a:rPr>
              <a:t>3</a:t>
            </a:r>
            <a:r>
              <a:rPr lang="ru-RU" sz="2400" dirty="0" smtClean="0">
                <a:solidFill>
                  <a:srgbClr val="FFFF00"/>
                </a:solidFill>
              </a:rPr>
              <a:t>):2000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SM SR EN 14154-(1,2,3)+A1:2010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SM EN ISO 4064(1,2,3,4,5):2015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6" y="1873947"/>
            <a:ext cx="2203598" cy="1874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489200"/>
            <a:ext cx="20177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6445" y="1618164"/>
            <a:ext cx="1917811" cy="24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7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227"/>
            <a:ext cx="9036496" cy="1828800"/>
          </a:xfrm>
        </p:spPr>
        <p:txBody>
          <a:bodyPr/>
          <a:lstStyle/>
          <a:p>
            <a:pPr algn="ctr"/>
            <a:r>
              <a:rPr lang="ru-RU" dirty="0" smtClean="0"/>
              <a:t>МЕТОДЫ И ИСПЫТАТЕЛЬНОЕ ОБОРУДОВАНИЕ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45719" cy="57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71" y="2200275"/>
            <a:ext cx="439578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11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МЕТРОЛОГИЧЕСКОЕ</a:t>
            </a:r>
            <a:br>
              <a:rPr lang="ru-RU" dirty="0" smtClean="0"/>
            </a:br>
            <a:r>
              <a:rPr lang="ru-RU" dirty="0" smtClean="0"/>
              <a:t>ИСПЫТАНИЕ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88" y="3140968"/>
            <a:ext cx="6192688" cy="3168352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prstClr val="black"/>
                </a:solidFill>
                <a:latin typeface="Candara"/>
              </a:rPr>
              <a:t>ВНЕШНИЙ ВИД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prstClr val="black"/>
                </a:solidFill>
                <a:latin typeface="Candara"/>
              </a:rPr>
              <a:t>ОПРОБЫВАНИЕ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prstClr val="black"/>
                </a:solidFill>
                <a:latin typeface="Candara"/>
              </a:rPr>
              <a:t>ОПРЕДЕЛЕНИЕ МЕТРОЛОГИЧЕСКИХ ХАРАКТЕРИСТИК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prstClr val="black"/>
                </a:solidFill>
                <a:latin typeface="Candara"/>
              </a:rPr>
              <a:t>ОФОРМЛЕНИЕ РЕЗУЛЬТАТОВ ПОВЕРКИ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prstClr val="black"/>
                </a:solidFill>
                <a:latin typeface="Candara"/>
              </a:rPr>
              <a:t>ПЛОМБИРОВКА</a:t>
            </a:r>
          </a:p>
          <a:p>
            <a:endParaRPr lang="ru-RU" dirty="0"/>
          </a:p>
        </p:txBody>
      </p:sp>
      <p:pic>
        <p:nvPicPr>
          <p:cNvPr id="4" name="Picture 2" descr="C:\Users\Asus\Downloads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755330" cy="27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3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229600" cy="1828800"/>
          </a:xfrm>
        </p:spPr>
        <p:txBody>
          <a:bodyPr/>
          <a:lstStyle/>
          <a:p>
            <a:r>
              <a:rPr lang="ru-RU" dirty="0" smtClean="0"/>
              <a:t>МЕТРОЛОГИЧЕСКИЕ </a:t>
            </a:r>
            <a:br>
              <a:rPr lang="ru-RU" dirty="0" smtClean="0"/>
            </a:br>
            <a:r>
              <a:rPr lang="ru-RU" dirty="0" smtClean="0"/>
              <a:t>ХАРАКТЕРИСТИКИ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87325"/>
              </p:ext>
            </p:extLst>
          </p:nvPr>
        </p:nvGraphicFramePr>
        <p:xfrm>
          <a:off x="611560" y="2636912"/>
          <a:ext cx="7920885" cy="3630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653"/>
                <a:gridCol w="441057"/>
                <a:gridCol w="535460"/>
                <a:gridCol w="535460"/>
                <a:gridCol w="535460"/>
                <a:gridCol w="535460"/>
                <a:gridCol w="535460"/>
                <a:gridCol w="535460"/>
                <a:gridCol w="430483"/>
                <a:gridCol w="430483"/>
                <a:gridCol w="430483"/>
                <a:gridCol w="430483"/>
                <a:gridCol w="430483"/>
              </a:tblGrid>
              <a:tr h="24775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"/>
                        </a:spcAft>
                      </a:pPr>
                      <a:r>
                        <a:rPr lang="ru-RU" sz="1200">
                          <a:effectLst/>
                        </a:rPr>
                        <a:t>Значения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70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Номинальный диаметр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 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 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 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 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5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Расход максимальный, </a:t>
                      </a:r>
                      <a:r>
                        <a:rPr lang="en-US" sz="1200" u="none" strike="noStrike">
                          <a:effectLst/>
                        </a:rPr>
                        <a:t>Q</a:t>
                      </a:r>
                      <a:r>
                        <a:rPr lang="ru-RU" sz="950" u="none" strike="noStrike" baseline="-25000">
                          <a:effectLst/>
                        </a:rPr>
                        <a:t>4</a:t>
                      </a:r>
                      <a:r>
                        <a:rPr lang="ru-RU" sz="1200" u="none" strike="noStrike">
                          <a:effectLst/>
                        </a:rPr>
                        <a:t> (м</a:t>
                      </a:r>
                      <a:r>
                        <a:rPr lang="ru-RU" sz="1200" u="none" strike="noStrike" baseline="30000">
                          <a:effectLst/>
                        </a:rPr>
                        <a:t>3</a:t>
                      </a:r>
                      <a:r>
                        <a:rPr lang="ru-RU" sz="1200" u="none" strike="noStrike">
                          <a:effectLst/>
                        </a:rPr>
                        <a:t>/ч)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5,00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7,9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12,5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53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Расход номинальный,    </a:t>
                      </a:r>
                      <a:r>
                        <a:rPr lang="en-US" sz="1200" u="none" strike="noStrike">
                          <a:effectLst/>
                        </a:rPr>
                        <a:t>Q</a:t>
                      </a:r>
                      <a:r>
                        <a:rPr lang="ru-RU" sz="950" u="none" strike="noStrike" baseline="-25000">
                          <a:effectLst/>
                        </a:rPr>
                        <a:t>3</a:t>
                      </a:r>
                      <a:r>
                        <a:rPr lang="ru-RU" sz="1200" u="none" strike="noStrike">
                          <a:effectLst/>
                        </a:rPr>
                        <a:t> (м</a:t>
                      </a:r>
                      <a:r>
                        <a:rPr lang="ru-RU" sz="950" u="none" strike="noStrike" baseline="30000">
                          <a:effectLst/>
                        </a:rPr>
                        <a:t>3</a:t>
                      </a:r>
                      <a:r>
                        <a:rPr lang="ru-RU" sz="1200" u="none" strike="noStrike">
                          <a:effectLst/>
                        </a:rPr>
                        <a:t>/ч)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4,00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 u="none" strike="noStrike">
                          <a:effectLst/>
                        </a:rPr>
                        <a:t>10,0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878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Расход переходной,      </a:t>
                      </a:r>
                      <a:r>
                        <a:rPr lang="de-DE" sz="1200" u="none" strike="noStrike">
                          <a:effectLst/>
                        </a:rPr>
                        <a:t>Q</a:t>
                      </a:r>
                      <a:r>
                        <a:rPr lang="ru-RU" sz="950" u="none" strike="noStrike" baseline="-25000">
                          <a:effectLst/>
                        </a:rPr>
                        <a:t>2</a:t>
                      </a:r>
                      <a:r>
                        <a:rPr lang="ru-RU" sz="1200" u="none" strike="noStrike">
                          <a:effectLst/>
                        </a:rPr>
                        <a:t> (м</a:t>
                      </a:r>
                      <a:r>
                        <a:rPr lang="ru-RU" sz="1200" u="none" strike="noStrike" baseline="30000">
                          <a:effectLst/>
                        </a:rPr>
                        <a:t>3</a:t>
                      </a:r>
                      <a:r>
                        <a:rPr lang="ru-RU" sz="1200" u="none" strike="noStrike">
                          <a:effectLst/>
                        </a:rPr>
                        <a:t>/ч)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878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Расход минимальный,  </a:t>
                      </a:r>
                      <a:r>
                        <a:rPr lang="de-DE" sz="1200" u="none" strike="noStrike">
                          <a:effectLst/>
                        </a:rPr>
                        <a:t>Q</a:t>
                      </a:r>
                      <a:r>
                        <a:rPr lang="ru-RU" sz="1200" u="none" strike="noStrike" baseline="-25000">
                          <a:effectLst/>
                        </a:rPr>
                        <a:t>1</a:t>
                      </a:r>
                      <a:r>
                        <a:rPr lang="ru-RU" sz="1200" u="none" strike="noStrike">
                          <a:effectLst/>
                        </a:rPr>
                        <a:t> (м</a:t>
                      </a:r>
                      <a:r>
                        <a:rPr lang="ru-RU" sz="1200" u="none" strike="noStrike" baseline="30000">
                          <a:effectLst/>
                        </a:rPr>
                        <a:t>3</a:t>
                      </a:r>
                      <a:r>
                        <a:rPr lang="ru-RU" sz="1200" u="none" strike="noStrike">
                          <a:effectLst/>
                        </a:rPr>
                        <a:t>/ч)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0,0156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0,08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0,06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0,125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878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Отношение </a:t>
                      </a:r>
                      <a:r>
                        <a:rPr lang="en-US" sz="1200" u="none" strike="noStrike">
                          <a:effectLst/>
                        </a:rPr>
                        <a:t>Q</a:t>
                      </a:r>
                      <a:r>
                        <a:rPr lang="en-US" sz="950" u="none" strike="noStrike" baseline="-25000">
                          <a:effectLst/>
                        </a:rPr>
                        <a:t>3</a:t>
                      </a:r>
                      <a:r>
                        <a:rPr lang="en-US" sz="1200" u="none" strike="noStrike">
                          <a:effectLst/>
                        </a:rPr>
                        <a:t>/Q</a:t>
                      </a:r>
                      <a:r>
                        <a:rPr lang="en-US" sz="950" u="none" strike="noStrike" baseline="-25000">
                          <a:effectLst/>
                        </a:rPr>
                        <a:t>1 </a:t>
                      </a:r>
                      <a:r>
                        <a:rPr lang="en-US" sz="950" u="none" strike="noStrike">
                          <a:effectLst/>
                        </a:rPr>
                        <a:t>(R)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65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870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Отношение</a:t>
                      </a:r>
                      <a:r>
                        <a:rPr lang="en-US" sz="1200" u="none" strike="noStrike">
                          <a:effectLst/>
                        </a:rPr>
                        <a:t> Q</a:t>
                      </a:r>
                      <a:r>
                        <a:rPr lang="en-US" sz="950" u="none" strike="noStrike" baseline="-25000">
                          <a:effectLst/>
                        </a:rPr>
                        <a:t>2</a:t>
                      </a:r>
                      <a:r>
                        <a:rPr lang="en-US" sz="1200" u="none" strike="noStrike">
                          <a:effectLst/>
                        </a:rPr>
                        <a:t>/Q</a:t>
                      </a:r>
                      <a:r>
                        <a:rPr lang="en-US" sz="950" u="none" strike="noStrike" baseline="-25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"/>
                        </a:spcAft>
                      </a:pPr>
                      <a:r>
                        <a:rPr lang="en-US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70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Отношение</a:t>
                      </a:r>
                      <a:r>
                        <a:rPr lang="en-US" sz="1200" u="none" strike="noStrike">
                          <a:effectLst/>
                        </a:rPr>
                        <a:t> Q</a:t>
                      </a:r>
                      <a:r>
                        <a:rPr lang="en-US" sz="950" u="none" strike="noStrike" baseline="-25000">
                          <a:effectLst/>
                        </a:rPr>
                        <a:t>4</a:t>
                      </a:r>
                      <a:r>
                        <a:rPr lang="en-US" sz="1200" u="none" strike="noStrike">
                          <a:effectLst/>
                        </a:rPr>
                        <a:t>/Q</a:t>
                      </a:r>
                      <a:r>
                        <a:rPr lang="en-US" sz="950" u="none" strike="noStrike" baseline="-25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"/>
                        </a:spcAft>
                      </a:pPr>
                      <a:r>
                        <a:rPr lang="en-US" sz="1200" dirty="0">
                          <a:effectLst/>
                        </a:rPr>
                        <a:t>1,25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404664"/>
            <a:ext cx="1080120" cy="15542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ТЕХНИЧЕСКИЕ ХАРАКТЕРИСТИКИ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2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МЕТРОЛОГИЧЕСКИЕ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87502"/>
              </p:ext>
            </p:extLst>
          </p:nvPr>
        </p:nvGraphicFramePr>
        <p:xfrm>
          <a:off x="1307147" y="2039302"/>
          <a:ext cx="7153287" cy="4558050"/>
        </p:xfrm>
        <a:graphic>
          <a:graphicData uri="http://schemas.openxmlformats.org/drawingml/2006/table">
            <a:tbl>
              <a:tblPr/>
              <a:tblGrid>
                <a:gridCol w="714424"/>
                <a:gridCol w="660860"/>
                <a:gridCol w="594078"/>
                <a:gridCol w="460515"/>
                <a:gridCol w="434081"/>
                <a:gridCol w="407646"/>
                <a:gridCol w="424342"/>
                <a:gridCol w="457732"/>
                <a:gridCol w="437559"/>
                <a:gridCol w="387473"/>
                <a:gridCol w="441037"/>
                <a:gridCol w="457732"/>
                <a:gridCol w="437559"/>
                <a:gridCol w="424342"/>
                <a:gridCol w="413907"/>
              </a:tblGrid>
              <a:tr h="315860">
                <a:tc rowSpan="2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Номиналь­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30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Макс.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Метрологический класс 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Метрологический класс 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Метрологический класс 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Номин.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Минимальный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Переходной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Минимальный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Переходной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Минимальный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Переходной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63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диаметр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500"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Оп,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Qmax,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DN,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Qmin, 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Qmin, 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Qmin, 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л/ч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58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37.5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306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500"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Оп,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Qmax,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DN,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Оmiп,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Qmin,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51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Qmin,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Qt, м</a:t>
                      </a:r>
                      <a:r>
                        <a:rPr lang="ru-RU" sz="800" spc="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58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0,225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0,375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306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18,75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306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1306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5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64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l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80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50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828800"/>
          </a:xfrm>
        </p:spPr>
        <p:txBody>
          <a:bodyPr/>
          <a:lstStyle/>
          <a:p>
            <a:r>
              <a:rPr lang="ru-RU" dirty="0" smtClean="0"/>
              <a:t>ПРЕДЕЛ ПОГРЕШНОСТИ ИЗМЕРЕНИЙ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72008" cy="72008"/>
          </a:xfrm>
        </p:spPr>
        <p:txBody>
          <a:bodyPr>
            <a:normAutofit fontScale="25000" lnSpcReduction="20000"/>
          </a:bodyPr>
          <a:lstStyle/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95" y="3314700"/>
            <a:ext cx="5715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8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ВОДОМЕРНЫЙ УЗЕЛ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4509120"/>
            <a:ext cx="58531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76177"/>
              </p:ext>
            </p:extLst>
          </p:nvPr>
        </p:nvGraphicFramePr>
        <p:xfrm>
          <a:off x="-13387" y="2564904"/>
          <a:ext cx="596741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окумент" r:id="rId4" imgW="5968005" imgH="1615522" progId="Word.Document.12">
                  <p:embed/>
                </p:oleObj>
              </mc:Choice>
              <mc:Fallback>
                <p:oleObj name="Документ" r:id="rId4" imgW="5968005" imgH="1615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387" y="2564904"/>
                        <a:ext cx="5967413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4608" y="1916832"/>
            <a:ext cx="23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СХЕМА МОНТАЖА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091208"/>
          </a:xfrm>
        </p:spPr>
        <p:txBody>
          <a:bodyPr/>
          <a:lstStyle/>
          <a:p>
            <a:r>
              <a:rPr lang="ru-RU" dirty="0" smtClean="0"/>
              <a:t>ПОСТАВЩИК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76256" cy="25773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оператор</a:t>
            </a:r>
            <a:r>
              <a:rPr lang="ru-RU" dirty="0"/>
              <a:t> – юридическое лицо, которое распоряжается, управляет, эксплуатирует и обслуживает публичную систему водоснабжения и канализации и предоставляет потребителям публичную услугу водоснабжения и канализации на основании договора;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72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235224"/>
          </a:xfrm>
        </p:spPr>
        <p:txBody>
          <a:bodyPr/>
          <a:lstStyle/>
          <a:p>
            <a:r>
              <a:rPr lang="ru-RU" dirty="0" smtClean="0"/>
              <a:t>ПОТРЕБИТЕЛЬ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292280" cy="35855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потребитель</a:t>
            </a:r>
            <a:r>
              <a:rPr lang="ru-RU" dirty="0"/>
              <a:t> – физическое или юридическое лицо, пользующееся публичной услугой водоснабжения и канализации на основании договора, заключенного с оператором;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бытовой </a:t>
            </a:r>
            <a:r>
              <a:rPr lang="ru-RU" dirty="0">
                <a:solidFill>
                  <a:srgbClr val="FF0000"/>
                </a:solidFill>
              </a:rPr>
              <a:t>потребитель </a:t>
            </a:r>
            <a:r>
              <a:rPr lang="ru-RU" dirty="0"/>
              <a:t>– физическое или юридическое лицо, пользующееся публичной услугой водоснабжения и канализации, предоставляемой оператором на основании договора, для нужд, не связанных с предпринимательской или профессиональной деятельностью;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2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ДОГОВОРНЫЕ ОТНОШЕНИЯ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44279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44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ДОСТОВЕРНЫЕ ИЗМЕРЕНИЯ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225470"/>
          </a:xfrm>
        </p:spPr>
        <p:txBody>
          <a:bodyPr/>
          <a:lstStyle/>
          <a:p>
            <a:pPr marL="530352" indent="-457200">
              <a:buAutoNum type="arabicPeriod"/>
            </a:pPr>
            <a:endParaRPr lang="ru-RU" dirty="0" smtClean="0">
              <a:solidFill>
                <a:srgbClr val="FFFF00"/>
              </a:solidFill>
            </a:endParaRP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ВЫБОР </a:t>
            </a:r>
            <a:r>
              <a:rPr lang="ru-RU" dirty="0" smtClean="0">
                <a:solidFill>
                  <a:srgbClr val="FFFF00"/>
                </a:solidFill>
              </a:rPr>
              <a:t>СРЕДСТВА ИЗМЕРЕНИЯ.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МЕТРОЛОГИЧЕСКАЯ ПОВЕРКА.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ВВОД В ДЕЙСТВИЕ.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ПЛОМБИРОВКА.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СНЯТИЕ ПОКАЗАНИЙ.</a:t>
            </a:r>
          </a:p>
          <a:p>
            <a:pPr marL="530352" indent="-457200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БАЛАНС.</a:t>
            </a:r>
          </a:p>
          <a:p>
            <a:pPr marL="530352" indent="-457200">
              <a:buAutoNum type="arabicPeriod"/>
            </a:pPr>
            <a:endParaRPr lang="ru-RU" dirty="0" smtClean="0">
              <a:solidFill>
                <a:srgbClr val="FFFF00"/>
              </a:solidFill>
            </a:endParaRPr>
          </a:p>
          <a:p>
            <a:pPr marL="530352" indent="-45720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2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СРЕДСТВА ИЗМЕРЕНИЯ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29747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ОПРЕДЕЛЕНИЕ НАПОРНЫЙ ИЛИ БЕЗНАПОРНЫЙ ПОТОК ВОДЫ.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ОПРЕДЕЛЕНИЕ МЕТОДА ИЗМЕРЕНИЯ РАСХОДА ВОДЫ.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530352" indent="-457200">
              <a:buAutoNum type="arabicPeriod" startAt="2"/>
            </a:pP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4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ОПРЕДЕЛЕНИЕ НАПОРНЫЙ ИЛИ БЕЗНАПОРНЫЙ ПОТОК ВОДЫ.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НАПОРНЫЙ ПАТОК</a:t>
            </a:r>
          </a:p>
          <a:p>
            <a:r>
              <a:rPr lang="ru-RU" sz="2000" dirty="0" smtClean="0"/>
              <a:t>ПОТОК СО ВСЕХ СТОРОН ОГРАНИЧЕН СТЕНКАМИ ВОДОВОДА, ДАВЛЕНИЕ В ЛЮБОЙ ТОЧКЕ ПОТОКА ВЫШЕ АТМОСФЕРНОГО.</a:t>
            </a:r>
          </a:p>
          <a:p>
            <a:r>
              <a:rPr lang="ru-RU" sz="2000" dirty="0" smtClean="0"/>
              <a:t>ДРУГИМИ СЛОВАМИ ВОДОВОД ПОЛНОСТЬЮ ЗАПОЛНЕН.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БЕЗНАПОРНЫЙ ПОТОК</a:t>
            </a:r>
          </a:p>
          <a:p>
            <a:pPr marL="137160" indent="0">
              <a:buNone/>
            </a:pPr>
            <a:r>
              <a:rPr lang="ru-RU" sz="2000" dirty="0" smtClean="0"/>
              <a:t>ПОТОК ИМЕЕТ СВОБОДНУЮ ПОВЕРХНОСТЬ, НА КАТОРУЮ ВОЗДЕЙСТВУЕТ АТМОСФЕРНОЕ ДАВЛЕНИЕ.</a:t>
            </a:r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ВОДОВОД ЛИБО ОТКРЫТ ИЛИ НЕ ЗАПОЛНЕН ДО КОНЦА.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794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977280"/>
          </a:xfrm>
        </p:spPr>
        <p:txBody>
          <a:bodyPr/>
          <a:lstStyle/>
          <a:p>
            <a:r>
              <a:rPr lang="ru-RU" dirty="0" smtClean="0"/>
              <a:t>МЕТОДЫ ИЗМЕРЕНИЯ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3600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ТАХОМЕТРИЧЕСКИЙ МЕТОД.</a:t>
            </a:r>
          </a:p>
          <a:p>
            <a:r>
              <a:rPr lang="ru-RU" dirty="0" smtClean="0"/>
              <a:t>МЕТОД ПЕРЕМЕННОГО ПЕРЕПАДА.</a:t>
            </a:r>
          </a:p>
          <a:p>
            <a:r>
              <a:rPr lang="ru-RU" dirty="0" smtClean="0"/>
              <a:t>УЛЬТРАЗВУКОВОЙ МЕТОД.</a:t>
            </a:r>
          </a:p>
          <a:p>
            <a:r>
              <a:rPr lang="ru-RU" dirty="0" smtClean="0"/>
              <a:t>ЭЛЕКТРОМАГНИТНЫЙ.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ИЗМЕРЕНИЕ БЕЗНАПОРНЫХ ПОТОКОВ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/>
              <a:t>АКУСТИЧЕСКИ МЕТОД.</a:t>
            </a:r>
          </a:p>
          <a:p>
            <a:r>
              <a:rPr lang="ru-RU" dirty="0" smtClean="0"/>
              <a:t>ДОПЛЕРОВСКИЙ МЕТОД.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9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ТАХОМЕТРИЧЕСКИЙ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ОДНОСТРУЙНЫЕ СЧЁТЧИКИ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МНОГОСТРУЙНЫЕ СЧЁТЧИКИ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ВЕНТИЛЬНЫЕ СЧЕТЧИКИ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ПОРШНЕВЫЕ СЧЁТЧИКИ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РОТОРНЫЕ СЧЁТЧИКИ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ТУРБИННЫЕ СЧЁТЧИКИ ВОДЫ.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КОМБИНИРОВАННЫЕ СЧЁТЧИКИ ВОДЫ.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5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4759</TotalTime>
  <Words>746</Words>
  <Application>Microsoft Office PowerPoint</Application>
  <PresentationFormat>Экран (4:3)</PresentationFormat>
  <Paragraphs>433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Microsoft Word Document</vt:lpstr>
      <vt:lpstr>МЕТРОЛОГИЯ</vt:lpstr>
      <vt:lpstr>ПОСТАВЩИК ВОДЫ</vt:lpstr>
      <vt:lpstr>ПОТРЕБИТЕЛЬ ВОДЫ</vt:lpstr>
      <vt:lpstr>ДОГОВОРНЫЕ ОТНОШЕНИЯ</vt:lpstr>
      <vt:lpstr>ДОСТОВЕРНЫЕ ИЗМЕРЕНИЯ</vt:lpstr>
      <vt:lpstr>ВЫБОР СРЕДСТВА ИЗМЕРЕНИЯ</vt:lpstr>
      <vt:lpstr>ОПРЕДЕЛЕНИЕ НАПОРНЫЙ ИЛИ БЕЗНАПОРНЫЙ ПОТОК ВОДЫ. </vt:lpstr>
      <vt:lpstr>МЕТОДЫ ИЗМЕРЕНИЯ</vt:lpstr>
      <vt:lpstr>ТАХОМЕТРИЧЕСКИЙ МЕТОД</vt:lpstr>
      <vt:lpstr>МЕТРОЛОГИЧЕСКАЯ ПОВЕРКА</vt:lpstr>
      <vt:lpstr>МЕТОДЫ И ИСПЫТАТЕЛЬНОЕ ОБОРУДОВАНИЕ</vt:lpstr>
      <vt:lpstr>МЕТРОЛОГИЧЕСКОЕ ИСПЫТАНИЕ</vt:lpstr>
      <vt:lpstr>МЕТРОЛОГИЧЕСКИЕ  ХАРАКТЕРИСТИКИ</vt:lpstr>
      <vt:lpstr>МЕТРОЛОГИЧЕСКИЕ КЛАССЫ</vt:lpstr>
      <vt:lpstr>ПРЕДЕЛ ПОГРЕШНОСТИ ИЗМЕРЕНИЙ</vt:lpstr>
      <vt:lpstr>ВОДОМЕРНЫЙ УЗЕЛ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МЕТРОЛОГИЯ</dc:title>
  <dc:creator>ANDREI MARTINEZ</dc:creator>
  <cp:lastModifiedBy>Asus</cp:lastModifiedBy>
  <cp:revision>25</cp:revision>
  <cp:lastPrinted>2016-10-17T07:23:57Z</cp:lastPrinted>
  <dcterms:created xsi:type="dcterms:W3CDTF">2016-10-13T08:03:37Z</dcterms:created>
  <dcterms:modified xsi:type="dcterms:W3CDTF">2016-10-17T07:31:17Z</dcterms:modified>
</cp:coreProperties>
</file>