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33"/>
  </p:notesMasterIdLst>
  <p:handoutMasterIdLst>
    <p:handoutMasterId r:id="rId34"/>
  </p:handoutMasterIdLst>
  <p:sldIdLst>
    <p:sldId id="276" r:id="rId2"/>
    <p:sldId id="314" r:id="rId3"/>
    <p:sldId id="289" r:id="rId4"/>
    <p:sldId id="290" r:id="rId5"/>
    <p:sldId id="300" r:id="rId6"/>
    <p:sldId id="296" r:id="rId7"/>
    <p:sldId id="310" r:id="rId8"/>
    <p:sldId id="297" r:id="rId9"/>
    <p:sldId id="298" r:id="rId10"/>
    <p:sldId id="291" r:id="rId11"/>
    <p:sldId id="311" r:id="rId12"/>
    <p:sldId id="303" r:id="rId13"/>
    <p:sldId id="312" r:id="rId14"/>
    <p:sldId id="301" r:id="rId15"/>
    <p:sldId id="313" r:id="rId16"/>
    <p:sldId id="302" r:id="rId17"/>
    <p:sldId id="304" r:id="rId18"/>
    <p:sldId id="306" r:id="rId19"/>
    <p:sldId id="305" r:id="rId20"/>
    <p:sldId id="307" r:id="rId21"/>
    <p:sldId id="292" r:id="rId22"/>
    <p:sldId id="318" r:id="rId23"/>
    <p:sldId id="320" r:id="rId24"/>
    <p:sldId id="321" r:id="rId25"/>
    <p:sldId id="322" r:id="rId26"/>
    <p:sldId id="323" r:id="rId27"/>
    <p:sldId id="316" r:id="rId28"/>
    <p:sldId id="317" r:id="rId29"/>
    <p:sldId id="309" r:id="rId30"/>
    <p:sldId id="278" r:id="rId31"/>
    <p:sldId id="279" r:id="rId32"/>
  </p:sldIdLst>
  <p:sldSz cx="9144000" cy="6858000" type="screen4x3"/>
  <p:notesSz cx="6797675" cy="9926638"/>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2" autoAdjust="0"/>
    <p:restoredTop sz="95668" autoAdjust="0"/>
  </p:normalViewPr>
  <p:slideViewPr>
    <p:cSldViewPr snapToGrid="0">
      <p:cViewPr varScale="1">
        <p:scale>
          <a:sx n="74" d="100"/>
          <a:sy n="74" d="100"/>
        </p:scale>
        <p:origin x="1416" y="60"/>
      </p:cViewPr>
      <p:guideLst>
        <p:guide orient="horz" pos="658"/>
        <p:guide orient="horz" pos="388"/>
        <p:guide pos="288"/>
        <p:guide pos="1022"/>
      </p:guideLst>
    </p:cSldViewPr>
  </p:slideViewPr>
  <p:outlineViewPr>
    <p:cViewPr>
      <p:scale>
        <a:sx n="33" d="100"/>
        <a:sy n="33" d="100"/>
      </p:scale>
      <p:origin x="3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06357" y="4715351"/>
            <a:ext cx="4984962" cy="4466591"/>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76F4F92-661F-4424-ADED-7D3829A4203F}" type="slidenum">
              <a:rPr lang="de-DE" smtClean="0"/>
              <a:pPr/>
              <a:t>1</a:t>
            </a:fld>
            <a:endParaRPr lang="de-DE" dirty="0"/>
          </a:p>
        </p:txBody>
      </p:sp>
    </p:spTree>
    <p:extLst>
      <p:ext uri="{BB962C8B-B14F-4D97-AF65-F5344CB8AC3E}">
        <p14:creationId xmlns:p14="http://schemas.microsoft.com/office/powerpoint/2010/main" val="209751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76F4F92-661F-4424-ADED-7D3829A4203F}" type="slidenum">
              <a:rPr lang="de-DE" smtClean="0"/>
              <a:pPr/>
              <a:t>2</a:t>
            </a:fld>
            <a:endParaRPr lang="de-DE" dirty="0"/>
          </a:p>
        </p:txBody>
      </p:sp>
    </p:spTree>
    <p:extLst>
      <p:ext uri="{BB962C8B-B14F-4D97-AF65-F5344CB8AC3E}">
        <p14:creationId xmlns:p14="http://schemas.microsoft.com/office/powerpoint/2010/main" val="209751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76F4F92-661F-4424-ADED-7D3829A4203F}" type="slidenum">
              <a:rPr lang="de-DE" smtClean="0"/>
              <a:pPr/>
              <a:t>29</a:t>
            </a:fld>
            <a:endParaRPr lang="de-DE" dirty="0"/>
          </a:p>
        </p:txBody>
      </p:sp>
    </p:spTree>
    <p:extLst>
      <p:ext uri="{BB962C8B-B14F-4D97-AF65-F5344CB8AC3E}">
        <p14:creationId xmlns:p14="http://schemas.microsoft.com/office/powerpoint/2010/main" val="20975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01/11/2017</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01/11/2017</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 name="Grafik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01/11/2017</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www.adrgagauzia.md/public/files/ADR_UTAG/3._Strategia_Nationala_de_Dezvoltare_Regionala_2016-2020.pdf" TargetMode="External"/><Relationship Id="rId13" Type="http://schemas.openxmlformats.org/officeDocument/2006/relationships/hyperlink" Target="https://ec.europa.eu/europeaid/about-funding_en" TargetMode="External"/><Relationship Id="rId3" Type="http://schemas.openxmlformats.org/officeDocument/2006/relationships/hyperlink" Target="http://www.amac.md/Buletine/Buletin_01.pdf" TargetMode="External"/><Relationship Id="rId7" Type="http://schemas.openxmlformats.org/officeDocument/2006/relationships/hyperlink" Target="http://lex.justice.md/index.php?action=view&amp;view=doc&amp;lang=1&amp;id=368696" TargetMode="External"/><Relationship Id="rId12" Type="http://schemas.openxmlformats.org/officeDocument/2006/relationships/hyperlink" Target="https://eeas.europa.eu/delegations/moldova/16397/general-information-about-grants_ro" TargetMode="External"/><Relationship Id="rId2" Type="http://schemas.openxmlformats.org/officeDocument/2006/relationships/hyperlink" Target="https://ru.scribd.com/document/235257169/LEGEA-Nr-303-din-13-12-2013-Privind-Serviciul-Public-de-Alimentare-Cu-Ap&#259;-&#350;i-de-Canalizare" TargetMode="External"/><Relationship Id="rId1" Type="http://schemas.openxmlformats.org/officeDocument/2006/relationships/slideLayout" Target="../slideLayouts/slideLayout1.xml"/><Relationship Id="rId6" Type="http://schemas.openxmlformats.org/officeDocument/2006/relationships/hyperlink" Target="http://www.serviciilocale.md/public/files/Anexa-10-Planul-de-Aciuni-Strategia-A-AC-revizuit-pentru-Republica-Moldova1.pdf" TargetMode="External"/><Relationship Id="rId11" Type="http://schemas.openxmlformats.org/officeDocument/2006/relationships/hyperlink" Target="https://eeas.europa.eu/delegations/moldova_ro" TargetMode="External"/><Relationship Id="rId5" Type="http://schemas.openxmlformats.org/officeDocument/2006/relationships/hyperlink" Target="http://www.amac.md/documents/STRATEGIA%20DE%20ALIMENTARE_/1.Strategia-29%20aprilie%202013.pdf" TargetMode="External"/><Relationship Id="rId10" Type="http://schemas.openxmlformats.org/officeDocument/2006/relationships/hyperlink" Target="http://mediu.gov.md/index.php/serviciul-de-presa/noutati/79-categorii-in-romana/despre-minister/institutii-subordonate/72-fondul-ecologic-national" TargetMode="External"/><Relationship Id="rId4" Type="http://schemas.openxmlformats.org/officeDocument/2006/relationships/hyperlink" Target="http://lex.justice.md/viewdoc.php?action=view&amp;view=doc&amp;id=352073&amp;lang=1" TargetMode="External"/><Relationship Id="rId9" Type="http://schemas.openxmlformats.org/officeDocument/2006/relationships/hyperlink" Target="http://serviciilocale.md/pageview.php?l=ro&amp;idc=94&amp;id=150&amp;t=/Cadrul-legal-si-institutional/Dezvoltare-regionala/Fondul-National-pentru-Dezvoltare-Regionala/" TargetMode="External"/><Relationship Id="rId14" Type="http://schemas.openxmlformats.org/officeDocument/2006/relationships/image" Target="../media/image9.jpeg"/></Relationships>
</file>

<file path=ppt/slides/_rels/slide28.xml.rels><?xml version="1.0" encoding="UTF-8" standalone="yes"?>
<Relationships xmlns="http://schemas.openxmlformats.org/package/2006/relationships"><Relationship Id="rId8" Type="http://schemas.openxmlformats.org/officeDocument/2006/relationships/hyperlink" Target="http://www.worldbank.org/en/country/moldova" TargetMode="External"/><Relationship Id="rId13" Type="http://schemas.openxmlformats.org/officeDocument/2006/relationships/hyperlink" Target="http://www.entwicklung.at/fileadmin/user_upload/Dokumente/Publikationen/Landesstrategien/CS_Moldova_2016_2020.pdf" TargetMode="External"/><Relationship Id="rId18" Type="http://schemas.openxmlformats.org/officeDocument/2006/relationships/image" Target="../media/image9.jpeg"/><Relationship Id="rId3" Type="http://schemas.openxmlformats.org/officeDocument/2006/relationships/hyperlink" Target="http://www.ebrd.com/moldova.html" TargetMode="External"/><Relationship Id="rId7" Type="http://schemas.openxmlformats.org/officeDocument/2006/relationships/hyperlink" Target="http://fism.gov.md/" TargetMode="External"/><Relationship Id="rId12" Type="http://schemas.openxmlformats.org/officeDocument/2006/relationships/hyperlink" Target="http://www.entwicklung.at/en/countries/black-sea-region-south-caucasus/moldova/" TargetMode="External"/><Relationship Id="rId17" Type="http://schemas.openxmlformats.org/officeDocument/2006/relationships/hyperlink" Target="http://apasan.md/files/img/site/articles/docs%201392104020_Descriere_ApaSan_ROM.pdf" TargetMode="External"/><Relationship Id="rId2" Type="http://schemas.openxmlformats.org/officeDocument/2006/relationships/hyperlink" Target="http://www.md.undp.org/" TargetMode="External"/><Relationship Id="rId16" Type="http://schemas.openxmlformats.org/officeDocument/2006/relationships/hyperlink" Target="http://www.apasan.md/" TargetMode="External"/><Relationship Id="rId1" Type="http://schemas.openxmlformats.org/officeDocument/2006/relationships/slideLayout" Target="../slideLayouts/slideLayout1.xml"/><Relationship Id="rId6" Type="http://schemas.openxmlformats.org/officeDocument/2006/relationships/hyperlink" Target="http://www.mf.gov.md/" TargetMode="External"/><Relationship Id="rId11" Type="http://schemas.openxmlformats.org/officeDocument/2006/relationships/hyperlink" Target="https://ec.europa.eu/europeaid/about-funding_en" TargetMode="External"/><Relationship Id="rId5" Type="http://schemas.openxmlformats.org/officeDocument/2006/relationships/hyperlink" Target="http://www.mdrc.gov.md/" TargetMode="External"/><Relationship Id="rId15" Type="http://schemas.openxmlformats.org/officeDocument/2006/relationships/hyperlink" Target="http://www.eda.admin.ch/eda/fr/home/reps/eur/vukr/ref_visinf/visukr.html" TargetMode="External"/><Relationship Id="rId10" Type="http://schemas.openxmlformats.org/officeDocument/2006/relationships/hyperlink" Target="https://eeas.europa.eu/delegations/moldova/16397/general-information-about-grants_ro" TargetMode="External"/><Relationship Id="rId4" Type="http://schemas.openxmlformats.org/officeDocument/2006/relationships/hyperlink" Target="http://www.oekb.at/de/Seiten/default.aspx" TargetMode="External"/><Relationship Id="rId9" Type="http://schemas.openxmlformats.org/officeDocument/2006/relationships/hyperlink" Target="https://eeas.europa.eu/delegations/moldova_ro" TargetMode="External"/><Relationship Id="rId14" Type="http://schemas.openxmlformats.org/officeDocument/2006/relationships/hyperlink" Target="https://www.eda.admin.ch/countries/moldova/en/home/representations/cooperation-office.htm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20.png"/><Relationship Id="rId3" Type="http://schemas.openxmlformats.org/officeDocument/2006/relationships/hyperlink" Target="http://www.serviciilocale.md/" TargetMode="External"/><Relationship Id="rId7" Type="http://schemas.openxmlformats.org/officeDocument/2006/relationships/image" Target="../media/image5.png"/><Relationship Id="rId12" Type="http://schemas.openxmlformats.org/officeDocument/2006/relationships/image" Target="../media/image19.png"/><Relationship Id="rId2" Type="http://schemas.openxmlformats.org/officeDocument/2006/relationships/hyperlink" Target="http://www.giz.de/" TargetMode="External"/><Relationship Id="rId1" Type="http://schemas.openxmlformats.org/officeDocument/2006/relationships/slideLayout" Target="../slideLayouts/slideLayout2.xml"/><Relationship Id="rId6" Type="http://schemas.openxmlformats.org/officeDocument/2006/relationships/image" Target="../media/image16.jpeg"/><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image" Target="../media/image17.png"/><Relationship Id="rId4" Type="http://schemas.openxmlformats.org/officeDocument/2006/relationships/image" Target="../media/image3.jpeg"/><Relationship Id="rId9"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jpeg"/><Relationship Id="rId1" Type="http://schemas.openxmlformats.org/officeDocument/2006/relationships/slideLayout" Target="../slideLayouts/slideLayout5.xml"/><Relationship Id="rId5" Type="http://schemas.openxmlformats.org/officeDocument/2006/relationships/image" Target="../media/image12.wmf"/><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a:xfrm>
            <a:off x="608783" y="1701209"/>
            <a:ext cx="7776000" cy="1956391"/>
          </a:xfrm>
        </p:spPr>
        <p:txBody>
          <a:bodyPr/>
          <a:lstStyle/>
          <a:p>
            <a:pPr algn="ctr"/>
            <a:r>
              <a:rPr lang="ro-RO" sz="3200" b="1" dirty="0" smtClean="0">
                <a:solidFill>
                  <a:schemeClr val="tx1"/>
                </a:solidFill>
              </a:rPr>
              <a:t>Sesiunea 1</a:t>
            </a:r>
            <a:r>
              <a:rPr lang="en-US" sz="3200" b="1" dirty="0" smtClean="0">
                <a:solidFill>
                  <a:schemeClr val="tx1"/>
                </a:solidFill>
              </a:rPr>
              <a:t>: </a:t>
            </a:r>
            <a:r>
              <a:rPr lang="en-US" sz="3200" b="1" dirty="0" smtClean="0"/>
              <a:t/>
            </a:r>
            <a:br>
              <a:rPr lang="en-US" sz="3200" b="1" dirty="0" smtClean="0"/>
            </a:br>
            <a:r>
              <a:rPr lang="ro-RO" sz="3200" b="1" i="1" dirty="0" smtClean="0">
                <a:solidFill>
                  <a:srgbClr val="0070C0"/>
                </a:solidFill>
              </a:rPr>
              <a:t>Atragerea investițiilor în domeniul serviciului public de alimentare cu apă și de canalizare </a:t>
            </a:r>
            <a:r>
              <a:rPr lang="ro-RO" sz="3200" b="1" dirty="0" smtClean="0"/>
              <a:t/>
            </a:r>
            <a:br>
              <a:rPr lang="ro-RO" sz="3200" b="1" dirty="0" smtClean="0"/>
            </a:br>
            <a:r>
              <a:rPr lang="ro-RO" sz="3200" b="1" dirty="0" smtClean="0"/>
              <a:t/>
            </a:r>
            <a:br>
              <a:rPr lang="ro-RO" sz="3200" b="1" dirty="0" smtClean="0"/>
            </a:br>
            <a:r>
              <a:rPr lang="ro-RO" sz="2000" b="1" dirty="0" smtClean="0">
                <a:solidFill>
                  <a:schemeClr val="tx1"/>
                </a:solidFill>
              </a:rPr>
              <a:t>Dr. Hab. Constantin Mihailescu,</a:t>
            </a:r>
            <a:br>
              <a:rPr lang="ro-RO" sz="2000" b="1" dirty="0" smtClean="0">
                <a:solidFill>
                  <a:schemeClr val="tx1"/>
                </a:solidFill>
              </a:rPr>
            </a:br>
            <a:r>
              <a:rPr lang="ro-RO" sz="2000" b="1" dirty="0" smtClean="0">
                <a:solidFill>
                  <a:schemeClr val="tx1"/>
                </a:solidFill>
              </a:rPr>
              <a:t> Expert în domeniul apelor și protecției mediului</a:t>
            </a:r>
            <a:br>
              <a:rPr lang="ro-RO" sz="2000" b="1" dirty="0" smtClean="0">
                <a:solidFill>
                  <a:schemeClr val="tx1"/>
                </a:solidFill>
              </a:rPr>
            </a:br>
            <a:r>
              <a:rPr lang="ro-RO" sz="2000" b="1" dirty="0" smtClean="0">
                <a:solidFill>
                  <a:schemeClr val="tx1"/>
                </a:solidFill>
              </a:rPr>
              <a:t/>
            </a:r>
            <a:br>
              <a:rPr lang="ro-RO" sz="2000" b="1" dirty="0" smtClean="0">
                <a:solidFill>
                  <a:schemeClr val="tx1"/>
                </a:solidFill>
              </a:rPr>
            </a:br>
            <a:r>
              <a:rPr lang="ro-RO" sz="1600" b="1" dirty="0" smtClean="0">
                <a:solidFill>
                  <a:schemeClr val="tx1"/>
                </a:solidFill>
              </a:rPr>
              <a:t>Chișinău, 2</a:t>
            </a:r>
            <a:r>
              <a:rPr lang="en-US" sz="1600" b="1" dirty="0" smtClean="0">
                <a:solidFill>
                  <a:schemeClr val="tx1"/>
                </a:solidFill>
              </a:rPr>
              <a:t>4 </a:t>
            </a:r>
            <a:r>
              <a:rPr lang="en-US" sz="1600" b="1" dirty="0" err="1" smtClean="0">
                <a:solidFill>
                  <a:schemeClr val="tx1"/>
                </a:solidFill>
              </a:rPr>
              <a:t>Octombrie</a:t>
            </a:r>
            <a:r>
              <a:rPr lang="ro-RO" sz="1600" b="1" dirty="0" smtClean="0">
                <a:solidFill>
                  <a:schemeClr val="tx1"/>
                </a:solidFill>
              </a:rPr>
              <a:t> 2017</a:t>
            </a:r>
            <a:endParaRPr lang="de-DE" sz="1600" b="1" dirty="0">
              <a:solidFill>
                <a:schemeClr val="tx1"/>
              </a:solidFill>
            </a:endParaRPr>
          </a:p>
        </p:txBody>
      </p:sp>
      <p:sp>
        <p:nvSpPr>
          <p:cNvPr id="3" name="Fußzeilenplatzhalter 2"/>
          <p:cNvSpPr>
            <a:spLocks noGrp="1"/>
          </p:cNvSpPr>
          <p:nvPr>
            <p:ph type="ftr" sz="quarter" idx="10"/>
          </p:nvPr>
        </p:nvSpPr>
        <p:spPr/>
        <p:txBody>
          <a:bodyPr/>
          <a:lstStyle/>
          <a:p>
            <a:r>
              <a:rPr lang="en-BZ" dirty="0" smtClean="0"/>
              <a:t>XXX</a:t>
            </a:r>
            <a:endParaRPr lang="en-BZ" dirty="0"/>
          </a:p>
        </p:txBody>
      </p:sp>
      <p:sp>
        <p:nvSpPr>
          <p:cNvPr id="4" name="Datumsplatzhalter 3"/>
          <p:cNvSpPr>
            <a:spLocks noGrp="1"/>
          </p:cNvSpPr>
          <p:nvPr>
            <p:ph type="dt" sz="half" idx="11"/>
          </p:nvPr>
        </p:nvSpPr>
        <p:spPr/>
        <p:txBody>
          <a:bodyPr/>
          <a:lstStyle/>
          <a:p>
            <a:fld id="{0F9A5078-6F60-49E2-B50D-11C30D454C38}" type="datetime1">
              <a:rPr lang="en-GB"/>
              <a:pPr/>
              <a:t>01/11/2017</a:t>
            </a:fld>
            <a:endParaRPr lang="de-DE" dirty="0"/>
          </a:p>
        </p:txBody>
      </p:sp>
      <p:sp>
        <p:nvSpPr>
          <p:cNvPr id="6"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4"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6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8151" y="350514"/>
            <a:ext cx="793481" cy="79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Description: C:\Users\Stela\Desktop\Logou nou UTM\Logo_inscript_horizontal (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531" y="349600"/>
            <a:ext cx="2661994" cy="66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cf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87596" y="314102"/>
            <a:ext cx="826272" cy="826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ifcaac_logo0200px"/>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19939" y="279185"/>
            <a:ext cx="899495" cy="899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15126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573619"/>
            <a:ext cx="7776000" cy="1158947"/>
          </a:xfrm>
        </p:spPr>
        <p:txBody>
          <a:bodyPr/>
          <a:lstStyle/>
          <a:p>
            <a:pPr algn="ctr"/>
            <a:r>
              <a:rPr lang="vi-VN" b="1" dirty="0" smtClean="0">
                <a:solidFill>
                  <a:srgbClr val="0070C0"/>
                </a:solidFill>
              </a:rPr>
              <a:t>LEGE</a:t>
            </a:r>
            <a:r>
              <a:rPr lang="ro-RO" b="1" dirty="0" smtClean="0">
                <a:solidFill>
                  <a:srgbClr val="0070C0"/>
                </a:solidFill>
              </a:rPr>
              <a:t>A</a:t>
            </a:r>
            <a:r>
              <a:rPr lang="vi-VN" b="1" dirty="0" smtClean="0">
                <a:solidFill>
                  <a:srgbClr val="0070C0"/>
                </a:solidFill>
              </a:rPr>
              <a:t> Nr. 303</a:t>
            </a:r>
            <a:r>
              <a:rPr lang="ro-RO" b="1" dirty="0" smtClean="0">
                <a:solidFill>
                  <a:srgbClr val="0070C0"/>
                </a:solidFill>
              </a:rPr>
              <a:t>,</a:t>
            </a:r>
            <a:r>
              <a:rPr lang="vi-VN" b="1" dirty="0" smtClean="0">
                <a:solidFill>
                  <a:srgbClr val="0070C0"/>
                </a:solidFill>
              </a:rPr>
              <a:t> Articolul 36. </a:t>
            </a:r>
            <a:r>
              <a:rPr lang="ro-RO" b="1" dirty="0" smtClean="0">
                <a:solidFill>
                  <a:srgbClr val="0070C0"/>
                </a:solidFill>
              </a:rPr>
              <a:t/>
            </a:r>
            <a:br>
              <a:rPr lang="ro-RO" b="1" dirty="0" smtClean="0">
                <a:solidFill>
                  <a:srgbClr val="0070C0"/>
                </a:solidFill>
              </a:rPr>
            </a:br>
            <a:r>
              <a:rPr lang="vi-VN" b="1" u="sng" dirty="0" smtClean="0">
                <a:solidFill>
                  <a:schemeClr val="tx1"/>
                </a:solidFill>
              </a:rPr>
              <a:t>Finanţarea serviciului public </a:t>
            </a:r>
            <a:r>
              <a:rPr lang="vi-VN" b="1" dirty="0" smtClean="0">
                <a:solidFill>
                  <a:schemeClr val="tx1"/>
                </a:solidFill>
              </a:rPr>
              <a:t>de alimentare cu apă</a:t>
            </a:r>
            <a:r>
              <a:rPr lang="ro-RO" b="1" dirty="0" smtClean="0">
                <a:solidFill>
                  <a:schemeClr val="tx1"/>
                </a:solidFill>
              </a:rPr>
              <a:t/>
            </a:r>
            <a:br>
              <a:rPr lang="ro-RO" b="1" dirty="0" smtClean="0">
                <a:solidFill>
                  <a:schemeClr val="tx1"/>
                </a:solidFill>
              </a:rPr>
            </a:br>
            <a:r>
              <a:rPr lang="vi-VN" b="1" dirty="0" smtClean="0">
                <a:solidFill>
                  <a:schemeClr val="tx1"/>
                </a:solidFill>
              </a:rPr>
              <a:t> şi de canalizare</a:t>
            </a:r>
            <a:r>
              <a:rPr lang="ro-RO" b="1" dirty="0" smtClean="0">
                <a:solidFill>
                  <a:schemeClr val="tx1"/>
                </a:solidFill>
              </a:rPr>
              <a:t>:</a:t>
            </a:r>
            <a:endParaRPr lang="vi-VN" b="1" dirty="0">
              <a:solidFill>
                <a:schemeClr val="tx1"/>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25302" y="2849525"/>
            <a:ext cx="8442251" cy="3435739"/>
          </a:xfrm>
        </p:spPr>
        <p:txBody>
          <a:bodyPr/>
          <a:lstStyle/>
          <a:p>
            <a:pPr algn="just">
              <a:buNone/>
            </a:pPr>
            <a:r>
              <a:rPr lang="vi-VN" dirty="0" smtClean="0"/>
              <a:t> </a:t>
            </a:r>
            <a:endParaRPr lang="en-US" dirty="0" smtClean="0"/>
          </a:p>
          <a:p>
            <a:pPr algn="just">
              <a:buNone/>
            </a:pPr>
            <a:r>
              <a:rPr lang="vi-VN" b="1" dirty="0" smtClean="0">
                <a:solidFill>
                  <a:schemeClr val="tx1"/>
                </a:solidFill>
              </a:rPr>
              <a:t>(2) </a:t>
            </a:r>
            <a:r>
              <a:rPr lang="vi-VN" b="1" u="sng" dirty="0" smtClean="0">
                <a:solidFill>
                  <a:schemeClr val="tx1"/>
                </a:solidFill>
              </a:rPr>
              <a:t>Finanţarea investiţiilor</a:t>
            </a:r>
            <a:r>
              <a:rPr lang="vi-VN" b="1" dirty="0" smtClean="0">
                <a:solidFill>
                  <a:schemeClr val="tx1"/>
                </a:solidFill>
              </a:rPr>
              <a:t> pentru înfiinţarea, dezvoltarea, reabilitarea şi modernizarea sistemelor de alimentare cu apă şi de canalizare ţine de competenţa organelor centrale de specialitate ale administraţiei publice şi a autorităţilor administraţiei publice locale. </a:t>
            </a:r>
            <a:r>
              <a:rPr lang="vi-VN" b="1" u="sng" dirty="0" smtClean="0">
                <a:solidFill>
                  <a:srgbClr val="FF0000"/>
                </a:solidFill>
              </a:rPr>
              <a:t>În funcţie de modalitatea de gestiune adoptată şi de clauzele contractuale stabilite prin actele juridice, în baza cărora se desemnează operatorul, sarcinile privind finanţarea investiţiilor pot fi transferate integral sau parţial operatorului. </a:t>
            </a:r>
            <a:endParaRPr lang="ro-RO" b="1" u="sng" dirty="0" smtClean="0">
              <a:solidFill>
                <a:srgbClr val="FF0000"/>
              </a:solidFill>
            </a:endParaRPr>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605516"/>
            <a:ext cx="7776000" cy="1329070"/>
          </a:xfrm>
        </p:spPr>
        <p:txBody>
          <a:bodyPr/>
          <a:lstStyle/>
          <a:p>
            <a:pPr algn="ctr"/>
            <a:r>
              <a:rPr lang="vi-VN" b="1" dirty="0" smtClean="0">
                <a:solidFill>
                  <a:srgbClr val="0070C0"/>
                </a:solidFill>
              </a:rPr>
              <a:t>LEGE</a:t>
            </a:r>
            <a:r>
              <a:rPr lang="ro-RO" b="1" dirty="0" smtClean="0">
                <a:solidFill>
                  <a:srgbClr val="0070C0"/>
                </a:solidFill>
              </a:rPr>
              <a:t>A</a:t>
            </a:r>
            <a:r>
              <a:rPr lang="vi-VN" dirty="0" smtClean="0">
                <a:solidFill>
                  <a:srgbClr val="0070C0"/>
                </a:solidFill>
              </a:rPr>
              <a:t> </a:t>
            </a:r>
            <a:r>
              <a:rPr lang="vi-VN" b="1" dirty="0" smtClean="0">
                <a:solidFill>
                  <a:srgbClr val="0070C0"/>
                </a:solidFill>
              </a:rPr>
              <a:t>Nr. 303</a:t>
            </a:r>
            <a:r>
              <a:rPr lang="ro-RO" dirty="0" smtClean="0">
                <a:solidFill>
                  <a:srgbClr val="0070C0"/>
                </a:solidFill>
              </a:rPr>
              <a:t>,</a:t>
            </a:r>
            <a:r>
              <a:rPr lang="vi-VN" dirty="0" smtClean="0">
                <a:solidFill>
                  <a:srgbClr val="0070C0"/>
                </a:solidFill>
              </a:rPr>
              <a:t> </a:t>
            </a:r>
            <a:r>
              <a:rPr lang="vi-VN" b="1" dirty="0" smtClean="0">
                <a:solidFill>
                  <a:srgbClr val="0070C0"/>
                </a:solidFill>
              </a:rPr>
              <a:t>Articolul 36.</a:t>
            </a:r>
            <a:r>
              <a:rPr lang="vi-VN" dirty="0" smtClean="0">
                <a:solidFill>
                  <a:srgbClr val="0070C0"/>
                </a:solidFill>
              </a:rPr>
              <a:t> </a:t>
            </a:r>
            <a:r>
              <a:rPr lang="ro-RO" dirty="0" smtClean="0"/>
              <a:t/>
            </a:r>
            <a:br>
              <a:rPr lang="ro-RO" dirty="0" smtClean="0"/>
            </a:br>
            <a:r>
              <a:rPr lang="vi-VN" b="1" u="sng" dirty="0" smtClean="0">
                <a:solidFill>
                  <a:schemeClr val="tx1"/>
                </a:solidFill>
              </a:rPr>
              <a:t>Finanţarea serviciului public </a:t>
            </a:r>
            <a:r>
              <a:rPr lang="vi-VN" b="1" dirty="0" smtClean="0">
                <a:solidFill>
                  <a:schemeClr val="tx1"/>
                </a:solidFill>
              </a:rPr>
              <a:t>de alimentare cu apă </a:t>
            </a:r>
            <a:r>
              <a:rPr lang="ro-RO" b="1" dirty="0" smtClean="0">
                <a:solidFill>
                  <a:schemeClr val="tx1"/>
                </a:solidFill>
              </a:rPr>
              <a:t/>
            </a:r>
            <a:br>
              <a:rPr lang="ro-RO" b="1" dirty="0" smtClean="0">
                <a:solidFill>
                  <a:schemeClr val="tx1"/>
                </a:solidFill>
              </a:rPr>
            </a:br>
            <a:r>
              <a:rPr lang="vi-VN" b="1" dirty="0" smtClean="0">
                <a:solidFill>
                  <a:schemeClr val="tx1"/>
                </a:solidFill>
              </a:rPr>
              <a:t>şi de canalizare</a:t>
            </a:r>
            <a:r>
              <a:rPr lang="ro-RO" b="1" dirty="0" smtClean="0">
                <a:solidFill>
                  <a:schemeClr val="tx1"/>
                </a:solidFill>
              </a:rPr>
              <a:t>:</a:t>
            </a:r>
            <a:endParaRPr lang="vi-VN" b="1" dirty="0">
              <a:solidFill>
                <a:schemeClr val="tx1"/>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25302" y="2721935"/>
            <a:ext cx="8442251" cy="3563330"/>
          </a:xfrm>
        </p:spPr>
        <p:txBody>
          <a:bodyPr/>
          <a:lstStyle/>
          <a:p>
            <a:pPr>
              <a:buNone/>
            </a:pPr>
            <a:r>
              <a:rPr lang="vi-VN" dirty="0" smtClean="0"/>
              <a:t> </a:t>
            </a:r>
            <a:endParaRPr lang="ro-RO" dirty="0" smtClean="0"/>
          </a:p>
          <a:p>
            <a:pPr algn="just">
              <a:buNone/>
            </a:pPr>
            <a:r>
              <a:rPr lang="vi-VN" b="1" dirty="0" smtClean="0">
                <a:solidFill>
                  <a:schemeClr val="tx1"/>
                </a:solidFill>
              </a:rPr>
              <a:t>(3) Finanţarea lucrărilor de investiţii şi asigurarea surselor de finanţare se realizează în conformitate cu prevederile legislaţiei în vigoare.</a:t>
            </a:r>
            <a:endParaRPr lang="ro-RO" b="1" dirty="0" smtClean="0">
              <a:solidFill>
                <a:schemeClr val="tx1"/>
              </a:solidFill>
            </a:endParaRPr>
          </a:p>
          <a:p>
            <a:pPr algn="just">
              <a:buNone/>
            </a:pPr>
            <a:r>
              <a:rPr lang="vi-VN" b="1" dirty="0" smtClean="0">
                <a:solidFill>
                  <a:schemeClr val="tx1"/>
                </a:solidFill>
              </a:rPr>
              <a:t> (4)</a:t>
            </a:r>
            <a:r>
              <a:rPr lang="en-US" b="1" dirty="0" smtClean="0">
                <a:solidFill>
                  <a:schemeClr val="tx1"/>
                </a:solidFill>
              </a:rPr>
              <a:t> </a:t>
            </a:r>
            <a:r>
              <a:rPr lang="vi-VN" b="1" dirty="0" smtClean="0">
                <a:solidFill>
                  <a:schemeClr val="tx1"/>
                </a:solidFill>
              </a:rPr>
              <a:t>Disponibilităţile provenite din împrumuturi, fonduri externe nerambursa</a:t>
            </a:r>
            <a:r>
              <a:rPr lang="en-US" b="1" dirty="0" smtClean="0">
                <a:solidFill>
                  <a:schemeClr val="tx1"/>
                </a:solidFill>
              </a:rPr>
              <a:t>-</a:t>
            </a:r>
            <a:r>
              <a:rPr lang="vi-VN" b="1" dirty="0" smtClean="0">
                <a:solidFill>
                  <a:schemeClr val="tx1"/>
                </a:solidFill>
              </a:rPr>
              <a:t>bile sau din transferuri de la bugetul de stat, destinate cofinanţării unor obiective de investiţii specifice, se administrează şi se utilizează potrivit acordurilor de finanţare încheiate </a:t>
            </a:r>
            <a:r>
              <a:rPr lang="ro-RO" b="1" dirty="0" smtClean="0">
                <a:solidFill>
                  <a:schemeClr val="tx1"/>
                </a:solidFill>
              </a:rPr>
              <a:t>.</a:t>
            </a:r>
            <a:endParaRPr lang="ru-RU" b="1" dirty="0">
              <a:solidFill>
                <a:schemeClr val="tx1"/>
              </a:solidFill>
            </a:endParaRPr>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775637"/>
            <a:ext cx="7776000" cy="659219"/>
          </a:xfrm>
        </p:spPr>
        <p:txBody>
          <a:bodyPr/>
          <a:lstStyle/>
          <a:p>
            <a:pPr algn="ctr"/>
            <a:r>
              <a:rPr lang="ro-RO" b="1" dirty="0" smtClean="0">
                <a:solidFill>
                  <a:srgbClr val="0070C0"/>
                </a:solidFill>
              </a:rPr>
              <a:t>STRATEGIA  AAC 2014 – 2028:</a:t>
            </a:r>
            <a:endParaRPr lang="vi-VN" b="1" dirty="0">
              <a:solidFill>
                <a:srgbClr val="0070C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25302" y="2615609"/>
            <a:ext cx="8442251" cy="3669656"/>
          </a:xfrm>
        </p:spPr>
        <p:txBody>
          <a:bodyPr/>
          <a:lstStyle/>
          <a:p>
            <a:pPr algn="just"/>
            <a:r>
              <a:rPr lang="ro-RO" b="1" dirty="0" smtClean="0">
                <a:solidFill>
                  <a:schemeClr val="tx1"/>
                </a:solidFill>
              </a:rPr>
              <a:t>Costul total al implementării Strategiei pentru toate localităţile ţării, inclusiv cele mai mici localităţi rurale, este de aproximativ </a:t>
            </a:r>
            <a:r>
              <a:rPr lang="ro-RO" b="1" u="sng" dirty="0" smtClean="0">
                <a:solidFill>
                  <a:srgbClr val="FF0000"/>
                </a:solidFill>
              </a:rPr>
              <a:t>2,04 miliarde EUR</a:t>
            </a:r>
            <a:r>
              <a:rPr lang="ro-RO" b="1" dirty="0" smtClean="0">
                <a:solidFill>
                  <a:schemeClr val="tx1"/>
                </a:solidFill>
              </a:rPr>
              <a:t>, care în termeni reali sînt distribuiţi în </a:t>
            </a:r>
            <a:r>
              <a:rPr lang="ro-RO" b="1" u="sng" dirty="0" smtClean="0">
                <a:solidFill>
                  <a:srgbClr val="FF0000"/>
                </a:solidFill>
              </a:rPr>
              <a:t>998 milioane EUR pentru alimentarea cu apă potabilă </a:t>
            </a:r>
            <a:r>
              <a:rPr lang="ro-RO" b="1" dirty="0" smtClean="0">
                <a:solidFill>
                  <a:schemeClr val="tx1"/>
                </a:solidFill>
              </a:rPr>
              <a:t>şi </a:t>
            </a:r>
            <a:r>
              <a:rPr lang="ro-RO" b="1" u="sng" dirty="0" smtClean="0">
                <a:solidFill>
                  <a:srgbClr val="FF0000"/>
                </a:solidFill>
              </a:rPr>
              <a:t>1,04 miliarde EUR pentru managementul apei uzate</a:t>
            </a:r>
            <a:r>
              <a:rPr lang="ro-RO" b="1" dirty="0" smtClean="0">
                <a:solidFill>
                  <a:schemeClr val="tx1"/>
                </a:solidFill>
              </a:rPr>
              <a:t>. </a:t>
            </a:r>
          </a:p>
          <a:p>
            <a:pPr algn="just"/>
            <a:r>
              <a:rPr lang="ro-RO" b="1" dirty="0" smtClean="0">
                <a:solidFill>
                  <a:schemeClr val="tx1"/>
                </a:solidFill>
              </a:rPr>
              <a:t>Estimarea investiţiilor de capital pentru implementarea Strategiei, bazată pe un </a:t>
            </a:r>
            <a:r>
              <a:rPr lang="ro-RO" b="1" u="sng" dirty="0" smtClean="0">
                <a:solidFill>
                  <a:srgbClr val="FF0000"/>
                </a:solidFill>
              </a:rPr>
              <a:t>scenariu realist</a:t>
            </a:r>
            <a:r>
              <a:rPr lang="ro-RO" b="1" dirty="0" smtClean="0">
                <a:solidFill>
                  <a:schemeClr val="tx1"/>
                </a:solidFill>
              </a:rPr>
              <a:t>, indică asupra faptului că în perioada </a:t>
            </a:r>
            <a:r>
              <a:rPr lang="ro-RO" b="1" u="sng" dirty="0" smtClean="0">
                <a:solidFill>
                  <a:srgbClr val="FF0000"/>
                </a:solidFill>
              </a:rPr>
              <a:t>2014-2028 sînt necesare aproximativ 705 milioane EUR </a:t>
            </a:r>
            <a:r>
              <a:rPr lang="ro-RO" b="1" dirty="0" smtClean="0">
                <a:solidFill>
                  <a:schemeClr val="tx1"/>
                </a:solidFill>
              </a:rPr>
              <a:t>(echivalate în moneda naţională), din care </a:t>
            </a:r>
            <a:r>
              <a:rPr lang="ro-RO" b="1" u="sng" dirty="0" smtClean="0">
                <a:solidFill>
                  <a:srgbClr val="FF0000"/>
                </a:solidFill>
              </a:rPr>
              <a:t>194 milioane EUR ar trebui investite în primii cinci ani (2014-2018). </a:t>
            </a:r>
          </a:p>
          <a:p>
            <a:pPr algn="just"/>
            <a:endParaRPr lang="ru-RU" b="1" dirty="0" smtClean="0"/>
          </a:p>
          <a:p>
            <a:pPr algn="just">
              <a:buNone/>
            </a:pPr>
            <a:endParaRPr lang="ru-RU" b="1"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711842"/>
            <a:ext cx="7776000" cy="723013"/>
          </a:xfrm>
        </p:spPr>
        <p:txBody>
          <a:bodyPr/>
          <a:lstStyle/>
          <a:p>
            <a:pPr algn="ctr"/>
            <a:r>
              <a:rPr lang="ro-RO" b="1" dirty="0" smtClean="0">
                <a:solidFill>
                  <a:srgbClr val="0070C0"/>
                </a:solidFill>
              </a:rPr>
              <a:t>STRATEGIA AAC 2014 – 2028:</a:t>
            </a:r>
            <a:endParaRPr lang="vi-VN" b="1" dirty="0">
              <a:solidFill>
                <a:srgbClr val="0070C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25302" y="2402958"/>
            <a:ext cx="8442251" cy="3882307"/>
          </a:xfrm>
        </p:spPr>
        <p:txBody>
          <a:bodyPr/>
          <a:lstStyle/>
          <a:p>
            <a:pPr algn="just"/>
            <a:r>
              <a:rPr lang="ro-RO" dirty="0" smtClean="0">
                <a:solidFill>
                  <a:schemeClr val="tx1"/>
                </a:solidFill>
              </a:rPr>
              <a:t>Planul de acţiuni </a:t>
            </a:r>
            <a:r>
              <a:rPr lang="en-US" dirty="0" err="1" smtClean="0">
                <a:solidFill>
                  <a:schemeClr val="tx1"/>
                </a:solidFill>
              </a:rPr>
              <a:t>pentru</a:t>
            </a:r>
            <a:r>
              <a:rPr lang="en-US" dirty="0" smtClean="0">
                <a:solidFill>
                  <a:schemeClr val="tx1"/>
                </a:solidFill>
              </a:rPr>
              <a:t> </a:t>
            </a:r>
            <a:r>
              <a:rPr lang="en-US" dirty="0" err="1" smtClean="0">
                <a:solidFill>
                  <a:schemeClr val="tx1"/>
                </a:solidFill>
              </a:rPr>
              <a:t>implementarea</a:t>
            </a:r>
            <a:r>
              <a:rPr lang="en-US" dirty="0" smtClean="0">
                <a:solidFill>
                  <a:schemeClr val="tx1"/>
                </a:solidFill>
              </a:rPr>
              <a:t> </a:t>
            </a:r>
            <a:r>
              <a:rPr lang="en-US" dirty="0" err="1" smtClean="0">
                <a:solidFill>
                  <a:schemeClr val="tx1"/>
                </a:solidFill>
              </a:rPr>
              <a:t>Strategiei</a:t>
            </a:r>
            <a:r>
              <a:rPr lang="en-US" dirty="0" smtClean="0">
                <a:solidFill>
                  <a:schemeClr val="tx1"/>
                </a:solidFill>
              </a:rPr>
              <a:t> </a:t>
            </a:r>
            <a:r>
              <a:rPr lang="ro-RO" dirty="0" smtClean="0">
                <a:solidFill>
                  <a:schemeClr val="tx1"/>
                </a:solidFill>
              </a:rPr>
              <a:t>indică sursele propuse pentru finanţarea fiecărei acţiuni. </a:t>
            </a:r>
            <a:r>
              <a:rPr lang="ro-RO" b="1" u="sng" dirty="0" smtClean="0">
                <a:solidFill>
                  <a:schemeClr val="tx1"/>
                </a:solidFill>
              </a:rPr>
              <a:t>Cele mai importante surse de finanţare</a:t>
            </a:r>
            <a:r>
              <a:rPr lang="ro-RO" dirty="0" smtClean="0">
                <a:solidFill>
                  <a:schemeClr val="tx1"/>
                </a:solidFill>
              </a:rPr>
              <a:t> pentru acoperirea necesarului de mijloace financiare trebuie să provină </a:t>
            </a:r>
            <a:r>
              <a:rPr lang="ro-RO" b="1" u="sng" dirty="0" smtClean="0">
                <a:solidFill>
                  <a:schemeClr val="tx1"/>
                </a:solidFill>
              </a:rPr>
              <a:t>din veniturile bugetului de stat şi bugetelor locale</a:t>
            </a:r>
            <a:r>
              <a:rPr lang="ro-RO" b="1" dirty="0" smtClean="0">
                <a:solidFill>
                  <a:schemeClr val="tx1"/>
                </a:solidFill>
              </a:rPr>
              <a:t>, </a:t>
            </a:r>
            <a:r>
              <a:rPr lang="ro-RO" b="1" u="sng" dirty="0" smtClean="0">
                <a:solidFill>
                  <a:schemeClr val="tx1"/>
                </a:solidFill>
              </a:rPr>
              <a:t>granturile şi împrumuturile donatorilor străini, credite, </a:t>
            </a:r>
            <a:r>
              <a:rPr lang="ro-RO" b="1" dirty="0" smtClean="0">
                <a:solidFill>
                  <a:schemeClr val="tx1"/>
                </a:solidFill>
              </a:rPr>
              <a:t>precum şi din </a:t>
            </a:r>
            <a:r>
              <a:rPr lang="ro-RO" b="1" u="sng" dirty="0" smtClean="0">
                <a:solidFill>
                  <a:srgbClr val="FF0000"/>
                </a:solidFill>
              </a:rPr>
              <a:t>contribuţiile gospodăriilor casnice</a:t>
            </a:r>
            <a:r>
              <a:rPr lang="ro-RO" dirty="0" smtClean="0">
                <a:solidFill>
                  <a:schemeClr val="tx1"/>
                </a:solidFill>
              </a:rPr>
              <a:t>. Totodată, </a:t>
            </a:r>
            <a:r>
              <a:rPr lang="ro-RO" b="1" u="sng" dirty="0" smtClean="0">
                <a:solidFill>
                  <a:srgbClr val="FF0000"/>
                </a:solidFill>
              </a:rPr>
              <a:t>veniturile generate din tarifele aplicate utilizatorilor trebuie, la fel, să contribuie la acoperirea costurilor investiţionale.</a:t>
            </a:r>
            <a:endParaRPr lang="ru-RU" b="1" u="sng" dirty="0" smtClean="0">
              <a:solidFill>
                <a:srgbClr val="FF0000"/>
              </a:solidFill>
            </a:endParaRPr>
          </a:p>
          <a:p>
            <a:endParaRPr lang="ru-RU" b="1" dirty="0" smtClean="0"/>
          </a:p>
          <a:p>
            <a:pPr>
              <a:buNone/>
            </a:pPr>
            <a:endParaRPr lang="ru-RU" b="1"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626780"/>
            <a:ext cx="7776000" cy="967563"/>
          </a:xfrm>
        </p:spPr>
        <p:txBody>
          <a:bodyPr/>
          <a:lstStyle/>
          <a:p>
            <a:pPr lvl="0" algn="ctr"/>
            <a:r>
              <a:rPr lang="ro-RO" b="1" dirty="0" smtClean="0">
                <a:solidFill>
                  <a:srgbClr val="0070C0"/>
                </a:solidFill>
              </a:rPr>
              <a:t>STRATEGIA AAC 2014 – 2028 </a:t>
            </a:r>
            <a:r>
              <a:rPr lang="ro-RO" b="1" dirty="0" smtClean="0"/>
              <a:t/>
            </a:r>
            <a:br>
              <a:rPr lang="ro-RO" b="1" dirty="0" smtClean="0"/>
            </a:br>
            <a:r>
              <a:rPr lang="ro-RO" b="1" i="1" dirty="0" smtClean="0">
                <a:solidFill>
                  <a:schemeClr val="tx1"/>
                </a:solidFill>
              </a:rPr>
              <a:t>prevede promovarea </a:t>
            </a:r>
            <a:r>
              <a:rPr lang="ro-RO" b="1" i="1" u="sng" dirty="0" smtClean="0">
                <a:solidFill>
                  <a:schemeClr val="tx1"/>
                </a:solidFill>
              </a:rPr>
              <a:t>principiilor economiei de piaţă </a:t>
            </a:r>
            <a:r>
              <a:rPr lang="ro-RO" b="1" i="1" dirty="0" smtClean="0">
                <a:solidFill>
                  <a:schemeClr val="tx1"/>
                </a:solidFill>
              </a:rPr>
              <a:t/>
            </a:r>
            <a:br>
              <a:rPr lang="ro-RO" b="1" i="1" dirty="0" smtClean="0">
                <a:solidFill>
                  <a:schemeClr val="tx1"/>
                </a:solidFill>
              </a:rPr>
            </a:br>
            <a:r>
              <a:rPr lang="ro-RO" b="1" i="1" dirty="0" smtClean="0">
                <a:solidFill>
                  <a:schemeClr val="tx1"/>
                </a:solidFill>
              </a:rPr>
              <a:t>şi </a:t>
            </a:r>
            <a:r>
              <a:rPr lang="ro-RO" b="1" i="1" u="sng" dirty="0" smtClean="0">
                <a:solidFill>
                  <a:schemeClr val="tx1"/>
                </a:solidFill>
              </a:rPr>
              <a:t>atragerea capitalului privat</a:t>
            </a:r>
            <a:r>
              <a:rPr lang="ro-RO" b="1" i="1" dirty="0" smtClean="0">
                <a:solidFill>
                  <a:schemeClr val="tx1"/>
                </a:solidFill>
              </a:rPr>
              <a:t>:</a:t>
            </a:r>
            <a:endParaRPr lang="vi-VN" b="1" i="1" dirty="0">
              <a:solidFill>
                <a:schemeClr val="tx1"/>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25302" y="2892055"/>
            <a:ext cx="8442251" cy="3393209"/>
          </a:xfrm>
        </p:spPr>
        <p:txBody>
          <a:bodyPr/>
          <a:lstStyle/>
          <a:p>
            <a:pPr lvl="0" algn="just">
              <a:buFont typeface="Wingdings" pitchFamily="2" charset="2"/>
              <a:buChar char="Ø"/>
            </a:pPr>
            <a:r>
              <a:rPr lang="ro-RO" b="1" dirty="0" smtClean="0">
                <a:solidFill>
                  <a:schemeClr val="tx1"/>
                </a:solidFill>
              </a:rPr>
              <a:t>Serviciile publice de alimentare cu apă şi sanitaţie au caracter de </a:t>
            </a:r>
            <a:r>
              <a:rPr lang="ro-RO" b="1" u="sng" dirty="0" smtClean="0">
                <a:solidFill>
                  <a:schemeClr val="tx1"/>
                </a:solidFill>
              </a:rPr>
              <a:t>monopol,</a:t>
            </a:r>
            <a:r>
              <a:rPr lang="ro-RO" b="1" dirty="0" smtClean="0">
                <a:solidFill>
                  <a:schemeClr val="tx1"/>
                </a:solidFill>
              </a:rPr>
              <a:t> determinat de situaţia de clienţi captivi a beneficiarilor racordaţi la sistemele centralizate. Pentru </a:t>
            </a:r>
            <a:r>
              <a:rPr lang="ro-RO" b="1" u="sng" dirty="0" smtClean="0">
                <a:solidFill>
                  <a:schemeClr val="tx1"/>
                </a:solidFill>
              </a:rPr>
              <a:t>asigurarea concurenţei</a:t>
            </a:r>
            <a:r>
              <a:rPr lang="ro-RO" b="1" dirty="0" smtClean="0">
                <a:solidFill>
                  <a:schemeClr val="tx1"/>
                </a:solidFill>
              </a:rPr>
              <a:t>, se vor iniţia măsuri de </a:t>
            </a:r>
            <a:r>
              <a:rPr lang="ro-RO" b="1" u="sng" dirty="0" smtClean="0">
                <a:solidFill>
                  <a:srgbClr val="FF0000"/>
                </a:solidFill>
              </a:rPr>
              <a:t>punere în competiţie a operatorilor </a:t>
            </a:r>
            <a:r>
              <a:rPr lang="ro-RO" b="1" dirty="0" smtClean="0">
                <a:solidFill>
                  <a:schemeClr val="tx1"/>
                </a:solidFill>
              </a:rPr>
              <a:t>de servicii, a capitalurilor de finanţare şi a managementului prin:</a:t>
            </a:r>
            <a:endParaRPr lang="ru-RU" b="1" dirty="0" smtClean="0">
              <a:solidFill>
                <a:schemeClr val="tx1"/>
              </a:solidFill>
            </a:endParaRPr>
          </a:p>
          <a:p>
            <a:pPr lvl="0" algn="just">
              <a:buFont typeface="Wingdings" pitchFamily="2" charset="2"/>
              <a:buChar char="Ø"/>
            </a:pPr>
            <a:r>
              <a:rPr lang="ro-RO" b="1" u="sng" dirty="0" smtClean="0">
                <a:solidFill>
                  <a:schemeClr val="tx1"/>
                </a:solidFill>
              </a:rPr>
              <a:t>obligativitatea scoaterii la licitaţie a serviciilor </a:t>
            </a:r>
            <a:r>
              <a:rPr lang="ro-RO" b="1" dirty="0" smtClean="0">
                <a:solidFill>
                  <a:schemeClr val="tx1"/>
                </a:solidFill>
              </a:rPr>
              <a:t>în toate cazurile în care </a:t>
            </a:r>
            <a:r>
              <a:rPr lang="ro-RO" b="1" u="sng" dirty="0" smtClean="0">
                <a:solidFill>
                  <a:schemeClr val="tx1"/>
                </a:solidFill>
              </a:rPr>
              <a:t>operatorul înregistrează pierderi financiare sau nu poate asigura o calitate </a:t>
            </a:r>
            <a:r>
              <a:rPr lang="ro-RO" b="1" dirty="0" smtClean="0">
                <a:solidFill>
                  <a:schemeClr val="tx1"/>
                </a:solidFill>
              </a:rPr>
              <a:t>corespunzătoare </a:t>
            </a:r>
            <a:r>
              <a:rPr lang="en-US" b="1" dirty="0" smtClean="0">
                <a:solidFill>
                  <a:schemeClr val="tx1"/>
                </a:solidFill>
              </a:rPr>
              <a:t>a </a:t>
            </a:r>
            <a:r>
              <a:rPr lang="ro-RO" b="1" dirty="0" smtClean="0">
                <a:solidFill>
                  <a:schemeClr val="tx1"/>
                </a:solidFill>
              </a:rPr>
              <a:t>serviciilor de apă şi sanitaţie pe care le prestează;</a:t>
            </a:r>
            <a:endParaRPr lang="ru-RU" b="1" dirty="0" smtClean="0">
              <a:solidFill>
                <a:schemeClr val="tx1"/>
              </a:solidFill>
            </a:endParaRPr>
          </a:p>
          <a:p>
            <a:pPr lvl="0" algn="just">
              <a:buFont typeface="Wingdings" pitchFamily="2" charset="2"/>
              <a:buChar char="Ø"/>
            </a:pPr>
            <a:r>
              <a:rPr lang="ro-RO" b="1" u="sng" dirty="0" smtClean="0">
                <a:solidFill>
                  <a:schemeClr val="tx1"/>
                </a:solidFill>
              </a:rPr>
              <a:t>retragerea licenţelor </a:t>
            </a:r>
            <a:r>
              <a:rPr lang="ro-RO" b="1" dirty="0" smtClean="0">
                <a:solidFill>
                  <a:schemeClr val="tx1"/>
                </a:solidFill>
              </a:rPr>
              <a:t>de operare agenţilor prestatori care </a:t>
            </a:r>
            <a:r>
              <a:rPr lang="ro-RO" b="1" u="sng" dirty="0" smtClean="0">
                <a:solidFill>
                  <a:schemeClr val="tx1"/>
                </a:solidFill>
              </a:rPr>
              <a:t>nu îndeplinesc criteriile de performanţă </a:t>
            </a:r>
            <a:r>
              <a:rPr lang="ro-RO" b="1" dirty="0" smtClean="0">
                <a:solidFill>
                  <a:schemeClr val="tx1"/>
                </a:solidFill>
              </a:rPr>
              <a:t>stabilite;</a:t>
            </a:r>
            <a:endParaRPr lang="ru-RU" b="1" dirty="0" smtClean="0">
              <a:solidFill>
                <a:schemeClr val="tx1"/>
              </a:solidFill>
            </a:endParaRPr>
          </a:p>
          <a:p>
            <a:pPr lvl="0">
              <a:buNone/>
            </a:pPr>
            <a:endParaRPr lang="ro-RO" b="1" dirty="0" smtClean="0">
              <a:solidFill>
                <a:schemeClr val="tx1"/>
              </a:solidFill>
            </a:endParaRPr>
          </a:p>
          <a:p>
            <a:pPr lvl="0">
              <a:buNone/>
            </a:pPr>
            <a:endParaRPr lang="ro-RO" b="1" dirty="0" smtClean="0">
              <a:solidFill>
                <a:schemeClr val="tx1"/>
              </a:solidFill>
            </a:endParaRPr>
          </a:p>
          <a:p>
            <a:pPr lvl="0">
              <a:buNone/>
            </a:pPr>
            <a:endParaRPr lang="ro-RO" b="1" dirty="0" smtClean="0">
              <a:solidFill>
                <a:schemeClr val="tx1"/>
              </a:solidFill>
            </a:endParaRPr>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573618"/>
            <a:ext cx="7776000" cy="903767"/>
          </a:xfrm>
        </p:spPr>
        <p:txBody>
          <a:bodyPr/>
          <a:lstStyle/>
          <a:p>
            <a:pPr lvl="0" algn="ctr"/>
            <a:r>
              <a:rPr lang="ro-RO" b="1" dirty="0" smtClean="0">
                <a:solidFill>
                  <a:srgbClr val="0070C0"/>
                </a:solidFill>
              </a:rPr>
              <a:t>STRATEGIA  AAC 2014 – 2028</a:t>
            </a:r>
            <a:r>
              <a:rPr lang="ro-RO" b="1" dirty="0" smtClean="0"/>
              <a:t/>
            </a:r>
            <a:br>
              <a:rPr lang="ro-RO" b="1" dirty="0" smtClean="0"/>
            </a:br>
            <a:r>
              <a:rPr lang="ro-RO" b="1" dirty="0" smtClean="0">
                <a:solidFill>
                  <a:schemeClr val="tx1"/>
                </a:solidFill>
              </a:rPr>
              <a:t> </a:t>
            </a:r>
            <a:r>
              <a:rPr lang="ro-RO" b="1" i="1" dirty="0" smtClean="0">
                <a:solidFill>
                  <a:schemeClr val="tx1"/>
                </a:solidFill>
              </a:rPr>
              <a:t>prevede promovarea principiilor economiei de piaţă </a:t>
            </a:r>
            <a:br>
              <a:rPr lang="ro-RO" b="1" i="1" dirty="0" smtClean="0">
                <a:solidFill>
                  <a:schemeClr val="tx1"/>
                </a:solidFill>
              </a:rPr>
            </a:br>
            <a:r>
              <a:rPr lang="ro-RO" b="1" i="1" dirty="0" smtClean="0">
                <a:solidFill>
                  <a:schemeClr val="tx1"/>
                </a:solidFill>
              </a:rPr>
              <a:t>şi </a:t>
            </a:r>
            <a:r>
              <a:rPr lang="ro-RO" b="1" i="1" u="sng" dirty="0" smtClean="0">
                <a:solidFill>
                  <a:schemeClr val="tx1"/>
                </a:solidFill>
              </a:rPr>
              <a:t>atragerea capitalului privat</a:t>
            </a:r>
            <a:r>
              <a:rPr lang="ro-RO" b="1" i="1" dirty="0" smtClean="0">
                <a:solidFill>
                  <a:schemeClr val="tx1"/>
                </a:solidFill>
              </a:rPr>
              <a:t>:</a:t>
            </a:r>
            <a:endParaRPr lang="vi-VN" b="1" i="1" dirty="0">
              <a:solidFill>
                <a:schemeClr val="tx1"/>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25302" y="2626241"/>
            <a:ext cx="8442251" cy="3659023"/>
          </a:xfrm>
        </p:spPr>
        <p:txBody>
          <a:bodyPr/>
          <a:lstStyle/>
          <a:p>
            <a:pPr lvl="0" algn="just"/>
            <a:endParaRPr lang="en-US" b="1" u="sng" dirty="0" smtClean="0">
              <a:solidFill>
                <a:schemeClr val="tx1"/>
              </a:solidFill>
            </a:endParaRPr>
          </a:p>
          <a:p>
            <a:pPr lvl="0" algn="just"/>
            <a:r>
              <a:rPr lang="ro-RO" b="1" u="sng" dirty="0" smtClean="0">
                <a:solidFill>
                  <a:schemeClr val="tx1"/>
                </a:solidFill>
              </a:rPr>
              <a:t>reorganizarea</a:t>
            </a:r>
            <a:r>
              <a:rPr lang="ro-RO" b="1" dirty="0" smtClean="0">
                <a:solidFill>
                  <a:schemeClr val="tx1"/>
                </a:solidFill>
              </a:rPr>
              <a:t> întreprinderilor municipale subordonate autorităţilor publice;</a:t>
            </a:r>
            <a:endParaRPr lang="ru-RU" b="1" dirty="0" smtClean="0">
              <a:solidFill>
                <a:schemeClr val="tx1"/>
              </a:solidFill>
            </a:endParaRPr>
          </a:p>
          <a:p>
            <a:pPr lvl="0" algn="just"/>
            <a:r>
              <a:rPr lang="ro-RO" b="1" u="sng" dirty="0" smtClean="0">
                <a:solidFill>
                  <a:schemeClr val="tx1"/>
                </a:solidFill>
              </a:rPr>
              <a:t>asigurarea transparenţei </a:t>
            </a:r>
            <a:r>
              <a:rPr lang="ro-RO" b="1" dirty="0" smtClean="0">
                <a:solidFill>
                  <a:schemeClr val="tx1"/>
                </a:solidFill>
              </a:rPr>
              <a:t>în procesul de delegare a gestiunii serviciilor publice de alimentare cu apă şi sanitaţie.</a:t>
            </a:r>
            <a:endParaRPr lang="ru-RU" b="1" dirty="0" smtClean="0">
              <a:solidFill>
                <a:schemeClr val="tx1"/>
              </a:solidFill>
            </a:endParaRPr>
          </a:p>
          <a:p>
            <a:pPr algn="just"/>
            <a:r>
              <a:rPr lang="ro-RO" b="1" dirty="0" smtClean="0">
                <a:solidFill>
                  <a:schemeClr val="tx1"/>
                </a:solidFill>
              </a:rPr>
              <a:t>Din cauza constrîngerilor bugetare, finanţarea din fonduri publice este </a:t>
            </a:r>
            <a:r>
              <a:rPr lang="ro-RO" b="1" u="sng" dirty="0" smtClean="0">
                <a:solidFill>
                  <a:srgbClr val="FF0000"/>
                </a:solidFill>
              </a:rPr>
              <a:t>neînsemnată.</a:t>
            </a:r>
            <a:r>
              <a:rPr lang="ro-RO" b="1" dirty="0" smtClean="0">
                <a:solidFill>
                  <a:schemeClr val="tx1"/>
                </a:solidFill>
              </a:rPr>
              <a:t> De aceea atragerea capitalului privat este o necesitate stringentă, care se va efectua prin </a:t>
            </a:r>
            <a:r>
              <a:rPr lang="ro-RO" b="1" u="sng" dirty="0" smtClean="0">
                <a:solidFill>
                  <a:schemeClr val="tx1"/>
                </a:solidFill>
              </a:rPr>
              <a:t>realizarea unor parteneriate de lungă durată între autorităţile publice locale şi investitorii privaţi </a:t>
            </a:r>
            <a:r>
              <a:rPr lang="ro-RO" b="1" dirty="0" smtClean="0">
                <a:solidFill>
                  <a:schemeClr val="tx1"/>
                </a:solidFill>
              </a:rPr>
              <a:t>în vederea obţinerii investiţiilor.</a:t>
            </a:r>
            <a:endParaRPr lang="ru-RU" b="1" dirty="0" smtClean="0">
              <a:solidFill>
                <a:schemeClr val="tx1"/>
              </a:solidFill>
            </a:endParaRPr>
          </a:p>
          <a:p>
            <a:pPr lvl="0">
              <a:buNone/>
            </a:pPr>
            <a:endParaRPr lang="ro-RO" b="1" dirty="0" smtClean="0">
              <a:solidFill>
                <a:schemeClr val="tx1"/>
              </a:solidFill>
            </a:endParaRPr>
          </a:p>
          <a:p>
            <a:pPr lvl="0">
              <a:buNone/>
            </a:pPr>
            <a:endParaRPr lang="ro-RO" b="1" dirty="0" smtClean="0"/>
          </a:p>
          <a:p>
            <a:pPr lvl="0">
              <a:buNone/>
            </a:pPr>
            <a:endParaRPr lang="ro-RO" b="1" dirty="0" smtClean="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579516"/>
          </a:xfrm>
        </p:spPr>
        <p:txBody>
          <a:bodyPr/>
          <a:lstStyle/>
          <a:p>
            <a:pPr algn="ctr"/>
            <a:r>
              <a:rPr lang="ro-RO" b="1" dirty="0" smtClean="0">
                <a:solidFill>
                  <a:srgbClr val="0070C0"/>
                </a:solidFill>
              </a:rPr>
              <a:t>STRATEGIA  AAC 2014 – 2028 prevede:</a:t>
            </a:r>
            <a:endParaRPr lang="vi-VN" b="1" dirty="0">
              <a:solidFill>
                <a:srgbClr val="0070C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25302" y="1967023"/>
            <a:ext cx="8442251" cy="4318242"/>
          </a:xfrm>
        </p:spPr>
        <p:txBody>
          <a:bodyPr/>
          <a:lstStyle/>
          <a:p>
            <a:pPr algn="just">
              <a:buFont typeface="Wingdings" pitchFamily="2" charset="2"/>
              <a:buChar char="Ø"/>
            </a:pPr>
            <a:r>
              <a:rPr lang="ro-RO" b="1" dirty="0" smtClean="0">
                <a:solidFill>
                  <a:schemeClr val="tx1"/>
                </a:solidFill>
              </a:rPr>
              <a:t>În Republica Moldova investiţiile de capital pentru autorităţile publice locale se efectuează centralizat şi provin de la bugetul de stat, prin includerea lor ca o </a:t>
            </a:r>
            <a:r>
              <a:rPr lang="ro-RO" b="1" u="sng" dirty="0" smtClean="0">
                <a:solidFill>
                  <a:schemeClr val="tx1"/>
                </a:solidFill>
              </a:rPr>
              <a:t>anexă separată în legea bugetară anuală</a:t>
            </a:r>
            <a:r>
              <a:rPr lang="ro-RO" b="1" dirty="0" smtClean="0">
                <a:solidFill>
                  <a:schemeClr val="tx1"/>
                </a:solidFill>
              </a:rPr>
              <a:t>, în care se specifică fondurile şi bunurile atribuite. Aceste fonduri sînt alocate ca transferuri cu destinaţie specială, prin delegare de către Guvern. </a:t>
            </a:r>
          </a:p>
          <a:p>
            <a:pPr algn="just">
              <a:buFont typeface="Wingdings" pitchFamily="2" charset="2"/>
              <a:buChar char="Ø"/>
            </a:pPr>
            <a:r>
              <a:rPr lang="ro-RO" b="1" u="sng" dirty="0" smtClean="0">
                <a:solidFill>
                  <a:schemeClr val="tx1"/>
                </a:solidFill>
              </a:rPr>
              <a:t>Autorităţile publice locale au dreptul să aloce fonduri din propriile venituri </a:t>
            </a:r>
            <a:r>
              <a:rPr lang="ro-RO" b="1" dirty="0" smtClean="0">
                <a:solidFill>
                  <a:schemeClr val="tx1"/>
                </a:solidFill>
              </a:rPr>
              <a:t>pentru finanţarea proiectelor de investiţii, inclusiv pentru co-finanţarea celor susţinute cu ajutorul oficial financiar extern pentru dezvoltare </a:t>
            </a:r>
            <a:r>
              <a:rPr lang="ro-RO" b="1" u="sng" dirty="0" smtClean="0">
                <a:solidFill>
                  <a:schemeClr val="tx1"/>
                </a:solidFill>
              </a:rPr>
              <a:t>şi din contribuţiile consumatorilo</a:t>
            </a:r>
            <a:r>
              <a:rPr lang="ro-RO" b="1" dirty="0" smtClean="0">
                <a:solidFill>
                  <a:schemeClr val="tx1"/>
                </a:solidFill>
              </a:rPr>
              <a:t>r. În plus, unităţile administrativ-teritoriale pot beneficia şi de alte surse cum sînt:</a:t>
            </a:r>
          </a:p>
          <a:p>
            <a:pPr lvl="1" algn="just">
              <a:buFont typeface="+mj-lt"/>
              <a:buAutoNum type="alphaLcParenR"/>
            </a:pPr>
            <a:r>
              <a:rPr lang="ro-RO" b="1" dirty="0" smtClean="0">
                <a:solidFill>
                  <a:schemeClr val="tx1"/>
                </a:solidFill>
              </a:rPr>
              <a:t>Fondul Naţional pentru Dezvoltare Regională</a:t>
            </a:r>
            <a:r>
              <a:rPr lang="en-US" b="1" dirty="0">
                <a:solidFill>
                  <a:schemeClr val="tx1"/>
                </a:solidFill>
              </a:rPr>
              <a:t>;</a:t>
            </a:r>
            <a:endParaRPr lang="ro-RO" b="1" dirty="0" smtClean="0">
              <a:solidFill>
                <a:schemeClr val="tx1"/>
              </a:solidFill>
            </a:endParaRPr>
          </a:p>
          <a:p>
            <a:pPr lvl="1" algn="just">
              <a:buFont typeface="+mj-lt"/>
              <a:buAutoNum type="alphaLcParenR"/>
            </a:pPr>
            <a:r>
              <a:rPr lang="ro-RO" b="1" dirty="0" smtClean="0">
                <a:solidFill>
                  <a:schemeClr val="tx1"/>
                </a:solidFill>
              </a:rPr>
              <a:t>Fondul de </a:t>
            </a:r>
            <a:r>
              <a:rPr lang="ro-RO" b="1" dirty="0" err="1" smtClean="0">
                <a:solidFill>
                  <a:schemeClr val="tx1"/>
                </a:solidFill>
              </a:rPr>
              <a:t>Investiţii</a:t>
            </a:r>
            <a:r>
              <a:rPr lang="ro-RO" b="1" dirty="0" smtClean="0">
                <a:solidFill>
                  <a:schemeClr val="tx1"/>
                </a:solidFill>
              </a:rPr>
              <a:t> Sociale</a:t>
            </a:r>
            <a:r>
              <a:rPr lang="en-US" b="1" dirty="0">
                <a:solidFill>
                  <a:schemeClr val="tx1"/>
                </a:solidFill>
              </a:rPr>
              <a:t>;</a:t>
            </a:r>
            <a:endParaRPr lang="ro-RO" b="1" dirty="0" smtClean="0">
              <a:solidFill>
                <a:schemeClr val="tx1"/>
              </a:solidFill>
            </a:endParaRPr>
          </a:p>
          <a:p>
            <a:pPr lvl="1" algn="just">
              <a:buFont typeface="+mj-lt"/>
              <a:buAutoNum type="alphaLcParenR"/>
            </a:pPr>
            <a:r>
              <a:rPr lang="ro-RO" b="1" dirty="0" smtClean="0">
                <a:solidFill>
                  <a:schemeClr val="tx1"/>
                </a:solidFill>
              </a:rPr>
              <a:t>Fondul Ecologic Naţional.</a:t>
            </a:r>
            <a:endParaRPr lang="ru-RU" b="1" dirty="0" smtClean="0">
              <a:solidFill>
                <a:schemeClr val="tx1"/>
              </a:solidFill>
            </a:endParaRPr>
          </a:p>
          <a:p>
            <a:pPr>
              <a:buNone/>
            </a:pPr>
            <a:endParaRPr lang="ru-RU" sz="1600" dirty="0">
              <a:solidFill>
                <a:schemeClr val="tx1"/>
              </a:solidFill>
            </a:endParaRPr>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999" y="1371600"/>
            <a:ext cx="8024065" cy="691116"/>
          </a:xfrm>
        </p:spPr>
        <p:txBody>
          <a:bodyPr/>
          <a:lstStyle/>
          <a:p>
            <a:pPr algn="ctr"/>
            <a:r>
              <a:rPr lang="ro-RO" b="1" dirty="0" smtClean="0">
                <a:solidFill>
                  <a:srgbClr val="0070C0"/>
                </a:solidFill>
              </a:rPr>
              <a:t>Analiza </a:t>
            </a:r>
            <a:r>
              <a:rPr lang="ro-RO" b="1" u="sng" dirty="0" smtClean="0">
                <a:solidFill>
                  <a:srgbClr val="FF0000"/>
                </a:solidFill>
              </a:rPr>
              <a:t>surselor externe </a:t>
            </a:r>
            <a:r>
              <a:rPr lang="ro-RO" b="1" dirty="0" smtClean="0">
                <a:solidFill>
                  <a:srgbClr val="0070C0"/>
                </a:solidFill>
              </a:rPr>
              <a:t>de finanțare pentru sectorul AAC și  procedurilor de accesare a fondurilor:</a:t>
            </a:r>
            <a:endParaRPr lang="vi-VN" b="1" dirty="0">
              <a:solidFill>
                <a:srgbClr val="0070C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89099" y="2200940"/>
            <a:ext cx="8325292" cy="4509628"/>
          </a:xfrm>
        </p:spPr>
        <p:txBody>
          <a:bodyPr/>
          <a:lstStyle/>
          <a:p>
            <a:pPr algn="just">
              <a:buNone/>
            </a:pPr>
            <a:r>
              <a:rPr lang="ro-RO" b="1" dirty="0" smtClean="0">
                <a:solidFill>
                  <a:schemeClr val="tx1"/>
                </a:solidFill>
              </a:rPr>
              <a:t>Atragerea și utilizarea </a:t>
            </a:r>
            <a:r>
              <a:rPr lang="ro-RO" b="1" u="sng" dirty="0" smtClean="0">
                <a:solidFill>
                  <a:srgbClr val="FF0000"/>
                </a:solidFill>
              </a:rPr>
              <a:t>fondurilor nerambursabile</a:t>
            </a:r>
            <a:r>
              <a:rPr lang="ro-RO" b="1" dirty="0" smtClean="0">
                <a:solidFill>
                  <a:schemeClr val="tx1"/>
                </a:solidFill>
              </a:rPr>
              <a:t> bi- și multilaterale din partea donatorilor externi, cum de exemplu: </a:t>
            </a:r>
          </a:p>
          <a:p>
            <a:pPr algn="just">
              <a:spcAft>
                <a:spcPts val="0"/>
              </a:spcAft>
              <a:buFont typeface="Wingdings" pitchFamily="2" charset="2"/>
              <a:buChar char="Ø"/>
            </a:pPr>
            <a:r>
              <a:rPr lang="ro-RO" b="1" dirty="0" smtClean="0">
                <a:solidFill>
                  <a:schemeClr val="tx1"/>
                </a:solidFill>
              </a:rPr>
              <a:t>Uniunea Europeană (UE)</a:t>
            </a:r>
            <a:r>
              <a:rPr lang="en-US" b="1" dirty="0" smtClean="0">
                <a:solidFill>
                  <a:schemeClr val="tx1"/>
                </a:solidFill>
              </a:rPr>
              <a:t>;</a:t>
            </a:r>
            <a:r>
              <a:rPr lang="ro-RO" b="1" dirty="0" smtClean="0">
                <a:solidFill>
                  <a:schemeClr val="tx1"/>
                </a:solidFill>
              </a:rPr>
              <a:t> </a:t>
            </a:r>
          </a:p>
          <a:p>
            <a:pPr algn="just">
              <a:spcAft>
                <a:spcPts val="0"/>
              </a:spcAft>
              <a:buFont typeface="Wingdings" pitchFamily="2" charset="2"/>
              <a:buChar char="Ø"/>
            </a:pPr>
            <a:r>
              <a:rPr lang="ro-RO" b="1" dirty="0" smtClean="0">
                <a:solidFill>
                  <a:schemeClr val="tx1"/>
                </a:solidFill>
              </a:rPr>
              <a:t>Germania- BMZ, GIZ (experiența foarte utilă a proiectului  MSPL)</a:t>
            </a:r>
            <a:r>
              <a:rPr lang="en-US" b="1" dirty="0" smtClean="0">
                <a:solidFill>
                  <a:schemeClr val="tx1"/>
                </a:solidFill>
              </a:rPr>
              <a:t>;</a:t>
            </a:r>
            <a:r>
              <a:rPr lang="ro-RO" b="1" dirty="0" smtClean="0">
                <a:solidFill>
                  <a:schemeClr val="tx1"/>
                </a:solidFill>
              </a:rPr>
              <a:t> </a:t>
            </a:r>
          </a:p>
          <a:p>
            <a:pPr algn="just">
              <a:spcAft>
                <a:spcPts val="0"/>
              </a:spcAft>
              <a:buFont typeface="Wingdings" pitchFamily="2" charset="2"/>
              <a:buChar char="Ø"/>
            </a:pPr>
            <a:r>
              <a:rPr lang="ro-RO" b="1" dirty="0" smtClean="0">
                <a:solidFill>
                  <a:schemeClr val="tx1"/>
                </a:solidFill>
              </a:rPr>
              <a:t>Austria – Agenția Austriacă pentru Dezvoltare (ADC, ADA)</a:t>
            </a:r>
            <a:r>
              <a:rPr lang="en-US" b="1" dirty="0" smtClean="0">
                <a:solidFill>
                  <a:schemeClr val="tx1"/>
                </a:solidFill>
              </a:rPr>
              <a:t>;</a:t>
            </a:r>
            <a:r>
              <a:rPr lang="ro-RO" b="1" dirty="0" smtClean="0">
                <a:solidFill>
                  <a:schemeClr val="tx1"/>
                </a:solidFill>
              </a:rPr>
              <a:t> </a:t>
            </a:r>
          </a:p>
          <a:p>
            <a:pPr algn="just">
              <a:spcAft>
                <a:spcPts val="0"/>
              </a:spcAft>
              <a:buFont typeface="Wingdings" pitchFamily="2" charset="2"/>
              <a:buChar char="Ø"/>
            </a:pPr>
            <a:r>
              <a:rPr lang="ro-RO" b="1" dirty="0" smtClean="0">
                <a:solidFill>
                  <a:schemeClr val="tx1"/>
                </a:solidFill>
              </a:rPr>
              <a:t>Elveția – Agenția Elvețiană pentru Dezvoltare și Cooperare (SDC),                Proiectul </a:t>
            </a:r>
            <a:r>
              <a:rPr lang="ro-RO" b="1" dirty="0" err="1" smtClean="0">
                <a:solidFill>
                  <a:schemeClr val="tx1"/>
                </a:solidFill>
              </a:rPr>
              <a:t>ApaSan</a:t>
            </a:r>
            <a:r>
              <a:rPr lang="en-US" b="1" dirty="0" smtClean="0">
                <a:solidFill>
                  <a:schemeClr val="tx1"/>
                </a:solidFill>
              </a:rPr>
              <a:t>;</a:t>
            </a:r>
            <a:endParaRPr lang="ro-RO" b="1" dirty="0" smtClean="0">
              <a:solidFill>
                <a:schemeClr val="tx1"/>
              </a:solidFill>
            </a:endParaRPr>
          </a:p>
          <a:p>
            <a:pPr algn="just">
              <a:spcAft>
                <a:spcPts val="0"/>
              </a:spcAft>
              <a:buFont typeface="Wingdings" pitchFamily="2" charset="2"/>
              <a:buChar char="Ø"/>
            </a:pPr>
            <a:r>
              <a:rPr lang="ro-RO" b="1" dirty="0" smtClean="0">
                <a:solidFill>
                  <a:schemeClr val="tx1"/>
                </a:solidFill>
              </a:rPr>
              <a:t>Cehia – Agenția pentru Dezvoltare a Cehiei (</a:t>
            </a:r>
            <a:r>
              <a:rPr lang="ro-RO" b="1" dirty="0" err="1" smtClean="0">
                <a:solidFill>
                  <a:schemeClr val="tx1"/>
                </a:solidFill>
              </a:rPr>
              <a:t>CzDA</a:t>
            </a:r>
            <a:r>
              <a:rPr lang="ro-RO" b="1" dirty="0" smtClean="0">
                <a:solidFill>
                  <a:schemeClr val="tx1"/>
                </a:solidFill>
              </a:rPr>
              <a:t>)</a:t>
            </a:r>
            <a:r>
              <a:rPr lang="en-US" b="1" dirty="0" smtClean="0">
                <a:solidFill>
                  <a:schemeClr val="tx1"/>
                </a:solidFill>
              </a:rPr>
              <a:t>;</a:t>
            </a:r>
            <a:endParaRPr lang="ro-RO" b="1" dirty="0" smtClean="0">
              <a:solidFill>
                <a:schemeClr val="tx1"/>
              </a:solidFill>
            </a:endParaRPr>
          </a:p>
          <a:p>
            <a:pPr algn="just">
              <a:spcAft>
                <a:spcPts val="0"/>
              </a:spcAft>
              <a:buFont typeface="Wingdings" pitchFamily="2" charset="2"/>
              <a:buChar char="Ø"/>
            </a:pPr>
            <a:r>
              <a:rPr lang="ro-RO" b="1" dirty="0" smtClean="0">
                <a:solidFill>
                  <a:schemeClr val="tx1"/>
                </a:solidFill>
              </a:rPr>
              <a:t>Slovacia – Agenția prntru Dezvoltare a Slovaciei (</a:t>
            </a:r>
            <a:r>
              <a:rPr lang="ro-RO" b="1" dirty="0" err="1" smtClean="0">
                <a:solidFill>
                  <a:schemeClr val="tx1"/>
                </a:solidFill>
              </a:rPr>
              <a:t>SlovakAID</a:t>
            </a:r>
            <a:r>
              <a:rPr lang="ro-RO" b="1" dirty="0" smtClean="0">
                <a:solidFill>
                  <a:schemeClr val="tx1"/>
                </a:solidFill>
              </a:rPr>
              <a:t>)</a:t>
            </a:r>
            <a:r>
              <a:rPr lang="en-US" b="1" dirty="0" smtClean="0">
                <a:solidFill>
                  <a:schemeClr val="tx1"/>
                </a:solidFill>
              </a:rPr>
              <a:t>;</a:t>
            </a:r>
            <a:endParaRPr lang="ro-RO" b="1" dirty="0" smtClean="0">
              <a:solidFill>
                <a:schemeClr val="tx1"/>
              </a:solidFill>
            </a:endParaRPr>
          </a:p>
          <a:p>
            <a:pPr algn="just">
              <a:spcAft>
                <a:spcPts val="0"/>
              </a:spcAft>
              <a:buFont typeface="Wingdings" pitchFamily="2" charset="2"/>
              <a:buChar char="Ø"/>
            </a:pPr>
            <a:r>
              <a:rPr lang="ro-RO" b="1" dirty="0" smtClean="0">
                <a:solidFill>
                  <a:schemeClr val="tx1"/>
                </a:solidFill>
              </a:rPr>
              <a:t>Suedia- Agenția Suedeză pentru Dezvoltare (SIDA)</a:t>
            </a:r>
            <a:r>
              <a:rPr lang="en-US" b="1" dirty="0" smtClean="0">
                <a:solidFill>
                  <a:schemeClr val="tx1"/>
                </a:solidFill>
              </a:rPr>
              <a:t>;</a:t>
            </a:r>
            <a:endParaRPr lang="ro-RO" b="1" dirty="0" smtClean="0">
              <a:solidFill>
                <a:schemeClr val="tx1"/>
              </a:solidFill>
            </a:endParaRPr>
          </a:p>
          <a:p>
            <a:pPr algn="just">
              <a:spcAft>
                <a:spcPts val="0"/>
              </a:spcAft>
              <a:buFont typeface="Wingdings" pitchFamily="2" charset="2"/>
              <a:buChar char="Ø"/>
            </a:pPr>
            <a:r>
              <a:rPr lang="ro-RO" b="1" dirty="0" smtClean="0">
                <a:solidFill>
                  <a:schemeClr val="tx1"/>
                </a:solidFill>
              </a:rPr>
              <a:t>România – Ambasada României</a:t>
            </a:r>
            <a:r>
              <a:rPr lang="en-US" b="1" dirty="0" smtClean="0">
                <a:solidFill>
                  <a:schemeClr val="tx1"/>
                </a:solidFill>
              </a:rPr>
              <a:t>;</a:t>
            </a:r>
            <a:endParaRPr lang="ro-RO" b="1" dirty="0" smtClean="0">
              <a:solidFill>
                <a:schemeClr val="tx1"/>
              </a:solidFill>
            </a:endParaRPr>
          </a:p>
          <a:p>
            <a:pPr algn="just">
              <a:spcAft>
                <a:spcPts val="0"/>
              </a:spcAft>
              <a:buFont typeface="Wingdings" pitchFamily="2" charset="2"/>
              <a:buChar char="Ø"/>
            </a:pPr>
            <a:r>
              <a:rPr lang="ro-RO" b="1" dirty="0" smtClean="0">
                <a:solidFill>
                  <a:schemeClr val="tx1"/>
                </a:solidFill>
              </a:rPr>
              <a:t>Polonia – Agenția pentru Dezvoltare a Poloniei</a:t>
            </a:r>
            <a:r>
              <a:rPr lang="en-US" b="1" dirty="0" smtClean="0">
                <a:solidFill>
                  <a:schemeClr val="tx1"/>
                </a:solidFill>
              </a:rPr>
              <a:t>;</a:t>
            </a:r>
            <a:endParaRPr lang="ro-RO" b="1" dirty="0" smtClean="0">
              <a:solidFill>
                <a:schemeClr val="tx1"/>
              </a:solidFill>
            </a:endParaRPr>
          </a:p>
          <a:p>
            <a:pPr algn="just">
              <a:spcAft>
                <a:spcPts val="0"/>
              </a:spcAft>
              <a:buFont typeface="Wingdings" pitchFamily="2" charset="2"/>
              <a:buChar char="Ø"/>
            </a:pPr>
            <a:r>
              <a:rPr lang="ro-RO" b="1" dirty="0" smtClean="0">
                <a:solidFill>
                  <a:schemeClr val="tx1"/>
                </a:solidFill>
              </a:rPr>
              <a:t>PNUD –Programul ONU pentru Dezvoltare (de ex. Proiectul START)</a:t>
            </a:r>
            <a:r>
              <a:rPr lang="en-US" b="1" dirty="0">
                <a:solidFill>
                  <a:schemeClr val="tx1"/>
                </a:solidFill>
              </a:rPr>
              <a:t>.</a:t>
            </a:r>
            <a:endParaRPr lang="ro-RO" b="1" dirty="0" smtClean="0">
              <a:solidFill>
                <a:schemeClr val="tx1"/>
              </a:solidFill>
            </a:endParaRPr>
          </a:p>
          <a:p>
            <a:pPr>
              <a:buNone/>
            </a:pPr>
            <a:endParaRPr lang="ro-RO" b="1" dirty="0" smtClean="0">
              <a:solidFill>
                <a:schemeClr val="tx1"/>
              </a:solidFill>
            </a:endParaRPr>
          </a:p>
          <a:p>
            <a:pPr>
              <a:buFont typeface="Wingdings" pitchFamily="2" charset="2"/>
              <a:buChar char="q"/>
            </a:pPr>
            <a:endParaRPr lang="ro-RO" b="1" dirty="0" smtClean="0">
              <a:solidFill>
                <a:schemeClr val="tx1"/>
              </a:solidFill>
            </a:endParaRPr>
          </a:p>
          <a:p>
            <a:pPr>
              <a:buNone/>
            </a:pPr>
            <a:endParaRPr lang="ru-RU"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1068614"/>
          </a:xfrm>
        </p:spPr>
        <p:txBody>
          <a:bodyPr/>
          <a:lstStyle/>
          <a:p>
            <a:pPr algn="ctr"/>
            <a:r>
              <a:rPr lang="ro-RO" b="1" dirty="0" smtClean="0">
                <a:solidFill>
                  <a:srgbClr val="0070C0"/>
                </a:solidFill>
              </a:rPr>
              <a:t>Analiza </a:t>
            </a:r>
            <a:r>
              <a:rPr lang="ro-RO" b="1" u="sng" dirty="0" smtClean="0">
                <a:solidFill>
                  <a:srgbClr val="FF0000"/>
                </a:solidFill>
              </a:rPr>
              <a:t>surselor interne  </a:t>
            </a:r>
            <a:r>
              <a:rPr lang="ro-RO" b="1" dirty="0" smtClean="0">
                <a:solidFill>
                  <a:srgbClr val="0070C0"/>
                </a:solidFill>
              </a:rPr>
              <a:t>de finanțare </a:t>
            </a:r>
            <a:br>
              <a:rPr lang="ro-RO" b="1" dirty="0" smtClean="0">
                <a:solidFill>
                  <a:srgbClr val="0070C0"/>
                </a:solidFill>
              </a:rPr>
            </a:br>
            <a:r>
              <a:rPr lang="ro-RO" b="1" dirty="0" smtClean="0">
                <a:solidFill>
                  <a:srgbClr val="0070C0"/>
                </a:solidFill>
              </a:rPr>
              <a:t>și  cerințelor  majore pentru accesarea fondurilor:</a:t>
            </a:r>
            <a:endParaRPr lang="vi-VN" b="1" dirty="0">
              <a:solidFill>
                <a:srgbClr val="0070C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07624" y="2658140"/>
            <a:ext cx="8406767" cy="4052428"/>
          </a:xfrm>
        </p:spPr>
        <p:txBody>
          <a:bodyPr/>
          <a:lstStyle/>
          <a:p>
            <a:pPr algn="just">
              <a:buNone/>
            </a:pPr>
            <a:r>
              <a:rPr lang="ro-RO" sz="2400" b="1" dirty="0" smtClean="0">
                <a:solidFill>
                  <a:schemeClr val="tx1"/>
                </a:solidFill>
              </a:rPr>
              <a:t>Atragerea și utilizarea fondurilor </a:t>
            </a:r>
            <a:r>
              <a:rPr lang="ro-RO" sz="2400" b="1" dirty="0" smtClean="0">
                <a:solidFill>
                  <a:srgbClr val="FF0000"/>
                </a:solidFill>
              </a:rPr>
              <a:t>nerambursabile din sursele locale și naționale</a:t>
            </a:r>
            <a:r>
              <a:rPr lang="ro-RO" sz="2400" b="1" dirty="0" smtClean="0">
                <a:solidFill>
                  <a:schemeClr val="tx1"/>
                </a:solidFill>
              </a:rPr>
              <a:t>, cum de exemplu: </a:t>
            </a:r>
          </a:p>
          <a:p>
            <a:pPr algn="just">
              <a:buFont typeface="Wingdings" pitchFamily="2" charset="2"/>
              <a:buChar char="Ø"/>
            </a:pPr>
            <a:r>
              <a:rPr lang="ro-RO" sz="2400" b="1" dirty="0" smtClean="0">
                <a:solidFill>
                  <a:schemeClr val="tx1"/>
                </a:solidFill>
              </a:rPr>
              <a:t>Fondul Naţional pentru Dezvoltare Regională  (FNDR)</a:t>
            </a:r>
            <a:r>
              <a:rPr lang="en-US" sz="2400" b="1" dirty="0" smtClean="0">
                <a:solidFill>
                  <a:schemeClr val="tx1"/>
                </a:solidFill>
              </a:rPr>
              <a:t>;</a:t>
            </a:r>
            <a:endParaRPr lang="ro-RO" sz="2400" b="1" dirty="0" smtClean="0">
              <a:solidFill>
                <a:schemeClr val="tx1"/>
              </a:solidFill>
            </a:endParaRPr>
          </a:p>
          <a:p>
            <a:pPr algn="just">
              <a:buFont typeface="Wingdings" pitchFamily="2" charset="2"/>
              <a:buChar char="Ø"/>
            </a:pPr>
            <a:r>
              <a:rPr lang="ro-RO" sz="2400" b="1" dirty="0" smtClean="0">
                <a:solidFill>
                  <a:schemeClr val="tx1"/>
                </a:solidFill>
              </a:rPr>
              <a:t>Fondul de Investiţii Sociale (FISM)</a:t>
            </a:r>
            <a:r>
              <a:rPr lang="en-US" sz="2400" b="1" dirty="0" smtClean="0">
                <a:solidFill>
                  <a:schemeClr val="tx1"/>
                </a:solidFill>
              </a:rPr>
              <a:t>;</a:t>
            </a:r>
            <a:endParaRPr lang="ro-RO" sz="2400" b="1" dirty="0" smtClean="0">
              <a:solidFill>
                <a:schemeClr val="tx1"/>
              </a:solidFill>
            </a:endParaRPr>
          </a:p>
          <a:p>
            <a:pPr algn="just">
              <a:buFont typeface="Wingdings" pitchFamily="2" charset="2"/>
              <a:buChar char="Ø"/>
            </a:pPr>
            <a:r>
              <a:rPr lang="ro-RO" sz="2400" b="1" dirty="0" smtClean="0">
                <a:solidFill>
                  <a:schemeClr val="tx1"/>
                </a:solidFill>
              </a:rPr>
              <a:t>Fondul Ecologic Naţional (FEN)</a:t>
            </a:r>
            <a:r>
              <a:rPr lang="en-US" sz="2400" b="1" dirty="0" smtClean="0">
                <a:solidFill>
                  <a:schemeClr val="tx1"/>
                </a:solidFill>
              </a:rPr>
              <a:t>;</a:t>
            </a:r>
            <a:endParaRPr lang="ro-RO" sz="2400" b="1" dirty="0" smtClean="0">
              <a:solidFill>
                <a:schemeClr val="tx1"/>
              </a:solidFill>
            </a:endParaRPr>
          </a:p>
          <a:p>
            <a:pPr algn="just">
              <a:buFont typeface="Wingdings" pitchFamily="2" charset="2"/>
              <a:buChar char="Ø"/>
            </a:pPr>
            <a:r>
              <a:rPr lang="ro-RO" sz="2400" b="1" dirty="0" smtClean="0">
                <a:solidFill>
                  <a:schemeClr val="tx1"/>
                </a:solidFill>
              </a:rPr>
              <a:t>Fondurile Ecologice Locale (FEL)</a:t>
            </a:r>
            <a:r>
              <a:rPr lang="en-US" sz="2400" b="1" dirty="0" smtClean="0">
                <a:solidFill>
                  <a:schemeClr val="tx1"/>
                </a:solidFill>
              </a:rPr>
              <a:t>;</a:t>
            </a:r>
            <a:endParaRPr lang="ro-RO" sz="2400" b="1" dirty="0" smtClean="0">
              <a:solidFill>
                <a:schemeClr val="tx1"/>
              </a:solidFill>
            </a:endParaRPr>
          </a:p>
          <a:p>
            <a:pPr algn="just">
              <a:buFont typeface="Wingdings" pitchFamily="2" charset="2"/>
              <a:buChar char="Ø"/>
            </a:pPr>
            <a:r>
              <a:rPr lang="ro-RO" sz="2400" b="1" dirty="0" smtClean="0">
                <a:solidFill>
                  <a:schemeClr val="tx1"/>
                </a:solidFill>
              </a:rPr>
              <a:t>Ministerul Finanțelor RM , etc.</a:t>
            </a:r>
          </a:p>
          <a:p>
            <a:pPr>
              <a:buNone/>
            </a:pPr>
            <a:endParaRPr lang="ru-RU" sz="1600" b="1" dirty="0" smtClean="0"/>
          </a:p>
          <a:p>
            <a:pPr>
              <a:buNone/>
            </a:pPr>
            <a:endParaRPr lang="ru-RU" sz="1600"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14129"/>
            <a:ext cx="8077228" cy="999461"/>
          </a:xfrm>
        </p:spPr>
        <p:txBody>
          <a:bodyPr/>
          <a:lstStyle/>
          <a:p>
            <a:pPr algn="ctr"/>
            <a:r>
              <a:rPr lang="ro-RO" b="1" dirty="0" smtClean="0">
                <a:solidFill>
                  <a:srgbClr val="0070C0"/>
                </a:solidFill>
              </a:rPr>
              <a:t>Accesarea </a:t>
            </a:r>
            <a:r>
              <a:rPr lang="ro-RO" b="1" u="sng" dirty="0" smtClean="0">
                <a:solidFill>
                  <a:srgbClr val="0070C0"/>
                </a:solidFill>
              </a:rPr>
              <a:t>creditelor preferențiale </a:t>
            </a:r>
            <a:r>
              <a:rPr lang="ro-RO" b="1" dirty="0" smtClean="0">
                <a:solidFill>
                  <a:srgbClr val="0070C0"/>
                </a:solidFill>
              </a:rPr>
              <a:t>și fondurilor nerambursabile din partea instituțiilor financiare internaționale (IFIs): </a:t>
            </a:r>
            <a:r>
              <a:rPr lang="ro-RO" sz="2000" b="1" dirty="0" smtClean="0"/>
              <a:t/>
            </a:r>
            <a:br>
              <a:rPr lang="ro-RO" sz="2000" b="1" dirty="0" smtClean="0"/>
            </a:br>
            <a:endParaRPr lang="vi-VN" sz="2000" b="1"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489099" y="2817628"/>
            <a:ext cx="8325292" cy="3892940"/>
          </a:xfrm>
        </p:spPr>
        <p:txBody>
          <a:bodyPr/>
          <a:lstStyle/>
          <a:p>
            <a:pPr>
              <a:spcAft>
                <a:spcPts val="600"/>
              </a:spcAft>
              <a:buFont typeface="Wingdings" pitchFamily="2" charset="2"/>
              <a:buChar char="Ø"/>
            </a:pPr>
            <a:r>
              <a:rPr lang="ro-RO" sz="2400" b="1" dirty="0" smtClean="0">
                <a:solidFill>
                  <a:schemeClr val="tx1"/>
                </a:solidFill>
              </a:rPr>
              <a:t>Banca Mondială – </a:t>
            </a:r>
            <a:r>
              <a:rPr lang="ro-RO" sz="2400" b="1" dirty="0" smtClean="0">
                <a:solidFill>
                  <a:srgbClr val="0070C0"/>
                </a:solidFill>
              </a:rPr>
              <a:t>WB</a:t>
            </a:r>
            <a:r>
              <a:rPr lang="en-US" sz="2400" b="1" dirty="0" smtClean="0">
                <a:solidFill>
                  <a:srgbClr val="0070C0"/>
                </a:solidFill>
              </a:rPr>
              <a:t>;</a:t>
            </a:r>
            <a:endParaRPr lang="ro-RO" sz="2400" b="1" dirty="0" smtClean="0">
              <a:solidFill>
                <a:srgbClr val="0070C0"/>
              </a:solidFill>
            </a:endParaRPr>
          </a:p>
          <a:p>
            <a:pPr>
              <a:spcAft>
                <a:spcPts val="600"/>
              </a:spcAft>
              <a:buFont typeface="Wingdings" pitchFamily="2" charset="2"/>
              <a:buChar char="Ø"/>
            </a:pPr>
            <a:r>
              <a:rPr lang="ro-RO" sz="2400" b="1" dirty="0" smtClean="0">
                <a:solidFill>
                  <a:schemeClr val="tx1"/>
                </a:solidFill>
              </a:rPr>
              <a:t>Banca Europeană pentru Reconstrucții și Dezvoltare –</a:t>
            </a:r>
            <a:r>
              <a:rPr lang="ro-RO" sz="2400" b="1" dirty="0" smtClean="0"/>
              <a:t> </a:t>
            </a:r>
            <a:r>
              <a:rPr lang="ro-RO" sz="2400" b="1" dirty="0" smtClean="0">
                <a:solidFill>
                  <a:srgbClr val="0070C0"/>
                </a:solidFill>
              </a:rPr>
              <a:t>EBRD</a:t>
            </a:r>
            <a:r>
              <a:rPr lang="en-US" sz="2400" b="1" dirty="0" smtClean="0">
                <a:solidFill>
                  <a:srgbClr val="0070C0"/>
                </a:solidFill>
              </a:rPr>
              <a:t>;</a:t>
            </a:r>
            <a:endParaRPr lang="ro-RO" sz="2400" b="1" dirty="0" smtClean="0">
              <a:solidFill>
                <a:srgbClr val="0070C0"/>
              </a:solidFill>
            </a:endParaRPr>
          </a:p>
          <a:p>
            <a:pPr>
              <a:spcAft>
                <a:spcPts val="600"/>
              </a:spcAft>
              <a:buFont typeface="Wingdings" pitchFamily="2" charset="2"/>
              <a:buChar char="Ø"/>
            </a:pPr>
            <a:r>
              <a:rPr lang="ro-RO" sz="2400" b="1" dirty="0" smtClean="0">
                <a:solidFill>
                  <a:schemeClr val="tx1"/>
                </a:solidFill>
              </a:rPr>
              <a:t>Banca Europeană pentru Investiții – </a:t>
            </a:r>
            <a:r>
              <a:rPr lang="ro-RO" sz="2400" b="1" dirty="0" smtClean="0">
                <a:solidFill>
                  <a:srgbClr val="0070C0"/>
                </a:solidFill>
              </a:rPr>
              <a:t>BEI</a:t>
            </a:r>
            <a:r>
              <a:rPr lang="en-US" sz="2400" b="1" dirty="0" smtClean="0">
                <a:solidFill>
                  <a:srgbClr val="0070C0"/>
                </a:solidFill>
              </a:rPr>
              <a:t>;</a:t>
            </a:r>
            <a:r>
              <a:rPr lang="ro-RO" sz="2400" b="1" dirty="0" smtClean="0">
                <a:solidFill>
                  <a:srgbClr val="0070C0"/>
                </a:solidFill>
              </a:rPr>
              <a:t> </a:t>
            </a:r>
          </a:p>
          <a:p>
            <a:pPr>
              <a:spcAft>
                <a:spcPts val="600"/>
              </a:spcAft>
              <a:buFont typeface="Wingdings" pitchFamily="2" charset="2"/>
              <a:buChar char="Ø"/>
            </a:pPr>
            <a:r>
              <a:rPr lang="ro-RO" sz="2400" b="1" dirty="0" smtClean="0">
                <a:solidFill>
                  <a:schemeClr val="tx1"/>
                </a:solidFill>
              </a:rPr>
              <a:t>Banca Germană pentru Investiții – </a:t>
            </a:r>
            <a:r>
              <a:rPr lang="ro-RO" sz="2400" b="1" dirty="0" err="1" smtClean="0">
                <a:solidFill>
                  <a:srgbClr val="0070C0"/>
                </a:solidFill>
              </a:rPr>
              <a:t>KfW</a:t>
            </a:r>
            <a:r>
              <a:rPr lang="en-US" sz="2400" b="1" dirty="0"/>
              <a:t>;</a:t>
            </a:r>
            <a:endParaRPr lang="ro-RO" sz="2400" b="1" dirty="0" smtClean="0"/>
          </a:p>
          <a:p>
            <a:pPr>
              <a:spcAft>
                <a:spcPts val="600"/>
              </a:spcAft>
              <a:buFont typeface="Wingdings" pitchFamily="2" charset="2"/>
              <a:buChar char="Ø"/>
            </a:pPr>
            <a:r>
              <a:rPr lang="ro-RO" sz="2400" b="1" dirty="0" smtClean="0">
                <a:solidFill>
                  <a:schemeClr val="tx1"/>
                </a:solidFill>
              </a:rPr>
              <a:t>Bancă Austriacă </a:t>
            </a:r>
            <a:r>
              <a:rPr lang="en-US" sz="2400" b="1" dirty="0" err="1" smtClean="0">
                <a:solidFill>
                  <a:srgbClr val="0070C0"/>
                </a:solidFill>
              </a:rPr>
              <a:t>OeKB</a:t>
            </a:r>
            <a:r>
              <a:rPr lang="ro-RO" sz="2400" b="1" dirty="0" smtClean="0"/>
              <a:t> </a:t>
            </a:r>
            <a:r>
              <a:rPr lang="ro-RO" sz="2400" b="1" dirty="0" smtClean="0">
                <a:solidFill>
                  <a:schemeClr val="tx1"/>
                </a:solidFill>
              </a:rPr>
              <a:t>(</a:t>
            </a:r>
            <a:r>
              <a:rPr lang="en-US" sz="2400" b="1" dirty="0" err="1" smtClean="0">
                <a:solidFill>
                  <a:schemeClr val="tx1"/>
                </a:solidFill>
              </a:rPr>
              <a:t>Oesterreichische</a:t>
            </a:r>
            <a:r>
              <a:rPr lang="en-US" sz="2400" b="1" dirty="0" smtClean="0">
                <a:solidFill>
                  <a:schemeClr val="tx1"/>
                </a:solidFill>
              </a:rPr>
              <a:t> </a:t>
            </a:r>
            <a:r>
              <a:rPr lang="en-US" sz="2400" b="1" dirty="0" err="1" smtClean="0">
                <a:solidFill>
                  <a:schemeClr val="tx1"/>
                </a:solidFill>
              </a:rPr>
              <a:t>Kontrollbank</a:t>
            </a:r>
            <a:r>
              <a:rPr lang="en-US" sz="2400" b="1" dirty="0" smtClean="0">
                <a:solidFill>
                  <a:schemeClr val="tx1"/>
                </a:solidFill>
              </a:rPr>
              <a:t> AG</a:t>
            </a:r>
            <a:r>
              <a:rPr lang="ro-RO" sz="2400" b="1" dirty="0" smtClean="0">
                <a:solidFill>
                  <a:schemeClr val="tx1"/>
                </a:solidFill>
              </a:rPr>
              <a:t>) - </a:t>
            </a:r>
            <a:r>
              <a:rPr lang="ro-RO" sz="2000" b="1" i="1" dirty="0" smtClean="0">
                <a:solidFill>
                  <a:schemeClr val="tx1"/>
                </a:solidFill>
              </a:rPr>
              <a:t>Moldova este eligibilă pentru credite preferențiale (soft loans) din partea OeKB. </a:t>
            </a:r>
            <a:endParaRPr lang="en-US" sz="2000" b="1" i="1" dirty="0" smtClean="0">
              <a:solidFill>
                <a:schemeClr val="tx1"/>
              </a:solidFill>
            </a:endParaRPr>
          </a:p>
          <a:p>
            <a:pPr>
              <a:spcAft>
                <a:spcPts val="600"/>
              </a:spcAft>
              <a:buFont typeface="Wingdings" pitchFamily="2" charset="2"/>
              <a:buChar char="Ø"/>
            </a:pPr>
            <a:endParaRPr lang="ro-RO" sz="1600" b="1" dirty="0" smtClean="0"/>
          </a:p>
          <a:p>
            <a:pPr>
              <a:buNone/>
            </a:pPr>
            <a:endParaRPr lang="ro-RO" sz="1600" b="1" dirty="0" smtClean="0"/>
          </a:p>
          <a:p>
            <a:pPr>
              <a:buNone/>
            </a:pPr>
            <a:endParaRPr lang="ro-RO" sz="1600" b="1" dirty="0" smtClean="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a:xfrm>
            <a:off x="2478795" y="1767310"/>
            <a:ext cx="5905988" cy="2562319"/>
          </a:xfrm>
        </p:spPr>
        <p:txBody>
          <a:bodyPr/>
          <a:lstStyle/>
          <a:p>
            <a:pPr algn="r"/>
            <a:r>
              <a:rPr lang="en-US" sz="3200" b="1" i="1" u="sng" dirty="0" smtClean="0">
                <a:solidFill>
                  <a:schemeClr val="tx1"/>
                </a:solidFill>
              </a:rPr>
              <a:t>MOTTO</a:t>
            </a:r>
            <a:r>
              <a:rPr lang="ro-RO" sz="3200" b="1" i="1" u="sng" dirty="0" smtClean="0">
                <a:solidFill>
                  <a:schemeClr val="tx1"/>
                </a:solidFill>
              </a:rPr>
              <a:t> </a:t>
            </a:r>
            <a:r>
              <a:rPr lang="en-US" sz="3200" b="1" i="1" u="sng" dirty="0" smtClean="0">
                <a:solidFill>
                  <a:schemeClr val="tx1"/>
                </a:solidFill>
              </a:rPr>
              <a:t>:</a:t>
            </a:r>
            <a:r>
              <a:rPr lang="en-US" sz="3200" b="1" i="1" dirty="0" smtClean="0">
                <a:solidFill>
                  <a:schemeClr val="tx1"/>
                </a:solidFill>
              </a:rPr>
              <a:t> </a:t>
            </a:r>
            <a:r>
              <a:rPr lang="ro-RO" sz="3200" b="1" i="1" dirty="0" smtClean="0">
                <a:solidFill>
                  <a:schemeClr val="tx1"/>
                </a:solidFill>
              </a:rPr>
              <a:t/>
            </a:r>
            <a:br>
              <a:rPr lang="ro-RO" sz="3200" b="1" i="1" dirty="0" smtClean="0">
                <a:solidFill>
                  <a:schemeClr val="tx1"/>
                </a:solidFill>
              </a:rPr>
            </a:br>
            <a:r>
              <a:rPr lang="ro-RO" sz="3200" b="1" dirty="0" smtClean="0">
                <a:solidFill>
                  <a:srgbClr val="0070C0"/>
                </a:solidFill>
              </a:rPr>
              <a:t>FĂRĂ RESURSE FINANCIARE CH</a:t>
            </a:r>
            <a:r>
              <a:rPr lang="en-US" sz="3200" b="1" dirty="0" smtClean="0">
                <a:solidFill>
                  <a:srgbClr val="0070C0"/>
                </a:solidFill>
              </a:rPr>
              <a:t>I</a:t>
            </a:r>
            <a:r>
              <a:rPr lang="ro-RO" sz="3200" b="1" dirty="0" smtClean="0">
                <a:solidFill>
                  <a:srgbClr val="0070C0"/>
                </a:solidFill>
              </a:rPr>
              <a:t>AR ȘI CELE MAI DURABILE IDEI RĂMÎN NEREALIZATE </a:t>
            </a:r>
            <a:r>
              <a:rPr lang="en-US" sz="3200" b="1" i="1" dirty="0" smtClean="0">
                <a:solidFill>
                  <a:srgbClr val="0070C0"/>
                </a:solidFill>
              </a:rPr>
              <a:t/>
            </a:r>
            <a:br>
              <a:rPr lang="en-US" sz="3200" b="1" i="1" dirty="0" smtClean="0">
                <a:solidFill>
                  <a:srgbClr val="0070C0"/>
                </a:solidFill>
              </a:rPr>
            </a:br>
            <a:r>
              <a:rPr lang="ro-RO" sz="3200" b="1" dirty="0" smtClean="0"/>
              <a:t/>
            </a:r>
            <a:br>
              <a:rPr lang="ro-RO" sz="3200" b="1" dirty="0" smtClean="0"/>
            </a:br>
            <a:r>
              <a:rPr lang="ro-RO" sz="3200" b="1" dirty="0" smtClean="0"/>
              <a:t/>
            </a:r>
            <a:br>
              <a:rPr lang="ro-RO" sz="3200" b="1" dirty="0" smtClean="0"/>
            </a:br>
            <a:endParaRPr lang="de-DE" sz="1600" b="1" dirty="0">
              <a:solidFill>
                <a:schemeClr val="tx1"/>
              </a:solidFill>
            </a:endParaRPr>
          </a:p>
        </p:txBody>
      </p:sp>
      <p:sp>
        <p:nvSpPr>
          <p:cNvPr id="3" name="Fußzeilenplatzhalter 2"/>
          <p:cNvSpPr>
            <a:spLocks noGrp="1"/>
          </p:cNvSpPr>
          <p:nvPr>
            <p:ph type="ftr" sz="quarter" idx="10"/>
          </p:nvPr>
        </p:nvSpPr>
        <p:spPr/>
        <p:txBody>
          <a:bodyPr/>
          <a:lstStyle/>
          <a:p>
            <a:r>
              <a:rPr lang="en-BZ" dirty="0" smtClean="0"/>
              <a:t>XXX</a:t>
            </a:r>
            <a:endParaRPr lang="en-BZ" dirty="0"/>
          </a:p>
        </p:txBody>
      </p:sp>
      <p:sp>
        <p:nvSpPr>
          <p:cNvPr id="4" name="Datumsplatzhalter 3"/>
          <p:cNvSpPr>
            <a:spLocks noGrp="1"/>
          </p:cNvSpPr>
          <p:nvPr>
            <p:ph type="dt" sz="half" idx="11"/>
          </p:nvPr>
        </p:nvSpPr>
        <p:spPr/>
        <p:txBody>
          <a:bodyPr/>
          <a:lstStyle/>
          <a:p>
            <a:fld id="{0F9A5078-6F60-49E2-B50D-11C30D454C38}" type="datetime1">
              <a:rPr lang="en-GB"/>
              <a:pPr/>
              <a:t>01/11/2017</a:t>
            </a:fld>
            <a:endParaRPr lang="de-DE" dirty="0"/>
          </a:p>
        </p:txBody>
      </p:sp>
      <p:sp>
        <p:nvSpPr>
          <p:cNvPr id="6"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4"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озарение"/>
          <p:cNvPicPr>
            <a:picLocks noChangeAspect="1" noChangeArrowheads="1" noCrop="1"/>
          </p:cNvPicPr>
          <p:nvPr/>
        </p:nvPicPr>
        <p:blipFill>
          <a:blip r:embed="rId4" cstate="print"/>
          <a:srcRect/>
          <a:stretch>
            <a:fillRect/>
          </a:stretch>
        </p:blipFill>
        <p:spPr bwMode="auto">
          <a:xfrm>
            <a:off x="927597" y="3504875"/>
            <a:ext cx="1485900" cy="2818808"/>
          </a:xfrm>
          <a:prstGeom prst="rect">
            <a:avLst/>
          </a:prstGeom>
          <a:noFill/>
          <a:ln w="9525">
            <a:noFill/>
            <a:miter lim="800000"/>
            <a:headEnd/>
            <a:tailEnd/>
          </a:ln>
        </p:spPr>
      </p:pic>
    </p:spTree>
    <p:extLst>
      <p:ext uri="{BB962C8B-B14F-4D97-AF65-F5344CB8AC3E}">
        <p14:creationId xmlns:p14="http://schemas.microsoft.com/office/powerpoint/2010/main" val="161151269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solidFill>
                  <a:srgbClr val="0070C0"/>
                </a:solidFill>
              </a:rPr>
              <a:t>S</a:t>
            </a:r>
            <a:r>
              <a:rPr lang="ro-RO" b="1" dirty="0" smtClean="0">
                <a:solidFill>
                  <a:srgbClr val="0070C0"/>
                </a:solidFill>
              </a:rPr>
              <a:t>ugestii și recomandări: </a:t>
            </a:r>
            <a:r>
              <a:rPr lang="ro-RO" dirty="0" smtClean="0"/>
              <a:t/>
            </a:r>
            <a:br>
              <a:rPr lang="ro-RO" dirty="0" smtClean="0"/>
            </a:br>
            <a:endParaRPr lang="ru-RU"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73368" y="2254103"/>
            <a:ext cx="7776000" cy="3946102"/>
          </a:xfrm>
        </p:spPr>
        <p:txBody>
          <a:bodyPr/>
          <a:lstStyle/>
          <a:p>
            <a:pPr>
              <a:buNone/>
            </a:pPr>
            <a:r>
              <a:rPr lang="en-US" sz="2000" b="1" dirty="0" smtClean="0"/>
              <a:t/>
            </a:r>
            <a:br>
              <a:rPr lang="en-US" sz="2000" b="1" dirty="0" smtClean="0"/>
            </a:br>
            <a:endParaRPr lang="ru-RU" sz="2000"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520995" y="2222205"/>
            <a:ext cx="8293396" cy="2862322"/>
          </a:xfrm>
          <a:prstGeom prst="rect">
            <a:avLst/>
          </a:prstGeom>
        </p:spPr>
        <p:txBody>
          <a:bodyPr wrap="square">
            <a:spAutoFit/>
          </a:bodyPr>
          <a:lstStyle/>
          <a:p>
            <a:pPr algn="ctr"/>
            <a:endParaRPr lang="en-US" sz="1800" i="1" dirty="0" smtClean="0">
              <a:solidFill>
                <a:schemeClr val="tx1"/>
              </a:solidFill>
            </a:endParaRPr>
          </a:p>
          <a:p>
            <a:pPr algn="ctr"/>
            <a:endParaRPr lang="en-US" sz="1800" i="1" dirty="0">
              <a:solidFill>
                <a:schemeClr val="tx1"/>
              </a:solidFill>
            </a:endParaRPr>
          </a:p>
          <a:p>
            <a:pPr algn="ctr"/>
            <a:endParaRPr lang="en-US" sz="1800" i="1" dirty="0" smtClean="0">
              <a:solidFill>
                <a:schemeClr val="tx1"/>
              </a:solidFill>
            </a:endParaRPr>
          </a:p>
          <a:p>
            <a:pPr algn="ctr"/>
            <a:r>
              <a:rPr lang="ro-RO" sz="1800" i="1" dirty="0" smtClean="0">
                <a:solidFill>
                  <a:schemeClr val="tx1"/>
                </a:solidFill>
              </a:rPr>
              <a:t>Pentru accesarea cu succes a fondurilor necesare este foarte important de pregătit bine ”</a:t>
            </a:r>
            <a:r>
              <a:rPr lang="ro-RO" sz="1800" i="1" u="sng" dirty="0" smtClean="0">
                <a:solidFill>
                  <a:schemeClr val="tx1"/>
                </a:solidFill>
              </a:rPr>
              <a:t>tema pentru acasă</a:t>
            </a:r>
            <a:r>
              <a:rPr lang="ro-RO" sz="1800" i="1" dirty="0" smtClean="0">
                <a:solidFill>
                  <a:schemeClr val="tx1"/>
                </a:solidFill>
              </a:rPr>
              <a:t>”, care prevede o serie de activitâți și pași  concreți ce pot fi  realizați cu surse proprii, cum de exemplu:</a:t>
            </a:r>
          </a:p>
          <a:p>
            <a:pPr algn="ctr"/>
            <a:endParaRPr lang="ro-RO" sz="1800" i="1" dirty="0" smtClean="0">
              <a:solidFill>
                <a:schemeClr val="tx1"/>
              </a:solidFill>
            </a:endParaRPr>
          </a:p>
          <a:p>
            <a:pPr>
              <a:buFont typeface="Wingdings" pitchFamily="2" charset="2"/>
              <a:buChar char="Ø"/>
            </a:pPr>
            <a:r>
              <a:rPr lang="ro-RO" sz="1800" dirty="0" smtClean="0">
                <a:solidFill>
                  <a:schemeClr val="tx1"/>
                </a:solidFill>
              </a:rPr>
              <a:t>Elaborarea </a:t>
            </a:r>
            <a:r>
              <a:rPr lang="ro-RO" sz="1800" u="sng" dirty="0" smtClean="0">
                <a:solidFill>
                  <a:schemeClr val="tx1"/>
                </a:solidFill>
              </a:rPr>
              <a:t>studiilor diagnostice, de fesabilitate ori prefesabilitate </a:t>
            </a:r>
            <a:r>
              <a:rPr lang="ro-RO" sz="1800" dirty="0" smtClean="0">
                <a:solidFill>
                  <a:schemeClr val="tx1"/>
                </a:solidFill>
              </a:rPr>
              <a:t>(după caz) pentru identificarea corectă a problemelor existente în sector, evaluarea costurilor  și căilor de soluționare ale acestora;</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solidFill>
                  <a:srgbClr val="0070C0"/>
                </a:solidFill>
                <a:effectLst>
                  <a:outerShdw blurRad="38100" dist="38100" dir="2700000" algn="tl">
                    <a:srgbClr val="000000">
                      <a:alpha val="43137"/>
                    </a:srgbClr>
                  </a:outerShdw>
                </a:effectLst>
              </a:rPr>
              <a:t>S</a:t>
            </a:r>
            <a:r>
              <a:rPr lang="ro-RO" b="1" dirty="0" smtClean="0">
                <a:solidFill>
                  <a:srgbClr val="0070C0"/>
                </a:solidFill>
                <a:effectLst>
                  <a:outerShdw blurRad="38100" dist="38100" dir="2700000" algn="tl">
                    <a:srgbClr val="000000">
                      <a:alpha val="43137"/>
                    </a:srgbClr>
                  </a:outerShdw>
                </a:effectLst>
              </a:rPr>
              <a:t>ugestii și recomandări: </a:t>
            </a:r>
            <a:r>
              <a:rPr lang="ro-RO" dirty="0" smtClean="0">
                <a:effectLst>
                  <a:outerShdw blurRad="38100" dist="38100" dir="2700000" algn="tl">
                    <a:srgbClr val="000000">
                      <a:alpha val="43137"/>
                    </a:srgbClr>
                  </a:outerShdw>
                </a:effectLst>
              </a:rPr>
              <a:t/>
            </a:r>
            <a:br>
              <a:rPr lang="ro-RO" dirty="0" smtClean="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2317898"/>
            <a:ext cx="7776000" cy="3946102"/>
          </a:xfrm>
        </p:spPr>
        <p:txBody>
          <a:bodyPr/>
          <a:lstStyle/>
          <a:p>
            <a:pPr>
              <a:buNone/>
            </a:pPr>
            <a:r>
              <a:rPr lang="en-US" sz="2000" b="1" dirty="0" smtClean="0"/>
              <a:t/>
            </a:r>
            <a:br>
              <a:rPr lang="en-US" sz="2000" b="1" dirty="0" smtClean="0"/>
            </a:br>
            <a:endParaRPr lang="ru-RU" sz="2000"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520995" y="2222205"/>
            <a:ext cx="8293396" cy="3416320"/>
          </a:xfrm>
          <a:prstGeom prst="rect">
            <a:avLst/>
          </a:prstGeom>
        </p:spPr>
        <p:txBody>
          <a:bodyPr wrap="square">
            <a:spAutoFit/>
          </a:bodyPr>
          <a:lstStyle/>
          <a:p>
            <a:pPr algn="just">
              <a:buFont typeface="Wingdings" pitchFamily="2" charset="2"/>
              <a:buChar char="Ø"/>
            </a:pPr>
            <a:r>
              <a:rPr lang="ro-RO" sz="1800" dirty="0" smtClean="0">
                <a:solidFill>
                  <a:schemeClr val="tx1"/>
                </a:solidFill>
              </a:rPr>
              <a:t>Studierea minuțioasă a </a:t>
            </a:r>
            <a:r>
              <a:rPr lang="ro-RO" sz="1800" u="sng" dirty="0" smtClean="0">
                <a:solidFill>
                  <a:schemeClr val="tx1"/>
                </a:solidFill>
              </a:rPr>
              <a:t>strategiei de cooperare </a:t>
            </a:r>
            <a:r>
              <a:rPr lang="ro-RO" sz="1800" dirty="0" smtClean="0">
                <a:solidFill>
                  <a:schemeClr val="tx1"/>
                </a:solidFill>
              </a:rPr>
              <a:t>cu Moldova a donatorului selectat, precum și a </a:t>
            </a:r>
            <a:r>
              <a:rPr lang="ro-RO" sz="1800" u="sng" dirty="0" smtClean="0">
                <a:solidFill>
                  <a:schemeClr val="tx1"/>
                </a:solidFill>
              </a:rPr>
              <a:t>cerințelor majore, procedurilor de aplicare  și priorităților de finanțare </a:t>
            </a:r>
            <a:r>
              <a:rPr lang="ro-RO" sz="1800" dirty="0" smtClean="0">
                <a:solidFill>
                  <a:schemeClr val="tx1"/>
                </a:solidFill>
              </a:rPr>
              <a:t>ale acestuia;</a:t>
            </a:r>
          </a:p>
          <a:p>
            <a:pPr algn="just"/>
            <a:endParaRPr lang="ro-RO" sz="1800" dirty="0" smtClean="0">
              <a:solidFill>
                <a:schemeClr val="tx1"/>
              </a:solidFill>
            </a:endParaRPr>
          </a:p>
          <a:p>
            <a:pPr algn="just">
              <a:buFont typeface="Wingdings" pitchFamily="2" charset="2"/>
              <a:buChar char="Ø"/>
            </a:pPr>
            <a:r>
              <a:rPr lang="ro-RO" sz="1800" dirty="0" smtClean="0">
                <a:solidFill>
                  <a:schemeClr val="tx1"/>
                </a:solidFill>
              </a:rPr>
              <a:t>Elaborarea </a:t>
            </a:r>
            <a:r>
              <a:rPr lang="ro-RO" sz="1800" u="sng" dirty="0" smtClean="0">
                <a:solidFill>
                  <a:schemeClr val="tx1"/>
                </a:solidFill>
              </a:rPr>
              <a:t>documentelor de planificare-programare </a:t>
            </a:r>
            <a:r>
              <a:rPr lang="ro-RO" sz="1800" dirty="0" smtClean="0">
                <a:solidFill>
                  <a:schemeClr val="tx1"/>
                </a:solidFill>
              </a:rPr>
              <a:t>sectorială necesare (inclusiv Master Planul) și argumentarea unui </a:t>
            </a:r>
            <a:r>
              <a:rPr lang="ro-RO" sz="1800" u="sng" dirty="0" smtClean="0">
                <a:solidFill>
                  <a:schemeClr val="tx1"/>
                </a:solidFill>
              </a:rPr>
              <a:t>plan de afaceri durabil</a:t>
            </a:r>
            <a:r>
              <a:rPr lang="ro-RO" sz="1800" dirty="0" smtClean="0">
                <a:solidFill>
                  <a:schemeClr val="tx1"/>
                </a:solidFill>
              </a:rPr>
              <a:t>, care ar demonstra indubitabil capacitatea Dvs de gestionare a investiției solicitate; </a:t>
            </a:r>
          </a:p>
          <a:p>
            <a:pPr algn="just"/>
            <a:endParaRPr lang="ro-RO" sz="1800" dirty="0" smtClean="0">
              <a:solidFill>
                <a:schemeClr val="tx1"/>
              </a:solidFill>
            </a:endParaRPr>
          </a:p>
          <a:p>
            <a:pPr algn="just">
              <a:buFont typeface="Wingdings" pitchFamily="2" charset="2"/>
              <a:buChar char="Ø"/>
            </a:pPr>
            <a:r>
              <a:rPr lang="ro-RO" sz="1800" dirty="0" smtClean="0">
                <a:solidFill>
                  <a:schemeClr val="tx1"/>
                </a:solidFill>
              </a:rPr>
              <a:t>Pregătirea </a:t>
            </a:r>
            <a:r>
              <a:rPr lang="ro-RO" sz="1800" u="sng" dirty="0" smtClean="0">
                <a:solidFill>
                  <a:schemeClr val="tx1"/>
                </a:solidFill>
              </a:rPr>
              <a:t>notei conceptuale </a:t>
            </a:r>
            <a:r>
              <a:rPr lang="ro-RO" sz="1800" dirty="0" smtClean="0">
                <a:solidFill>
                  <a:schemeClr val="tx1"/>
                </a:solidFill>
              </a:rPr>
              <a:t>a proiectului  propus, inclusiv cu descrierea clară a </a:t>
            </a:r>
            <a:r>
              <a:rPr lang="ro-RO" sz="1800" u="sng" dirty="0" smtClean="0">
                <a:solidFill>
                  <a:schemeClr val="tx1"/>
                </a:solidFill>
              </a:rPr>
              <a:t>impactului social, ecologic și economic </a:t>
            </a:r>
            <a:r>
              <a:rPr lang="ro-RO" sz="1800" dirty="0" smtClean="0">
                <a:solidFill>
                  <a:schemeClr val="tx1"/>
                </a:solidFill>
              </a:rPr>
              <a:t>pozitiv  și argumentarea  convingătoare a </a:t>
            </a:r>
            <a:r>
              <a:rPr lang="ro-RO" sz="1800" u="sng" dirty="0" smtClean="0">
                <a:solidFill>
                  <a:schemeClr val="tx1"/>
                </a:solidFill>
              </a:rPr>
              <a:t>volumului de investiții solicitate</a:t>
            </a:r>
            <a:r>
              <a:rPr lang="ro-RO" sz="1800" dirty="0" smtClean="0">
                <a:solidFill>
                  <a:schemeClr val="tx1"/>
                </a:solidFill>
              </a:rPr>
              <a:t>.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solidFill>
                  <a:srgbClr val="0070C0"/>
                </a:solidFill>
                <a:effectLst>
                  <a:outerShdw blurRad="38100" dist="38100" dir="2700000" algn="tl">
                    <a:srgbClr val="000000">
                      <a:alpha val="43137"/>
                    </a:srgbClr>
                  </a:outerShdw>
                </a:effectLst>
              </a:rPr>
              <a:t>S</a:t>
            </a:r>
            <a:r>
              <a:rPr lang="ro-RO" b="1" dirty="0" smtClean="0">
                <a:solidFill>
                  <a:srgbClr val="0070C0"/>
                </a:solidFill>
                <a:effectLst>
                  <a:outerShdw blurRad="38100" dist="38100" dir="2700000" algn="tl">
                    <a:srgbClr val="000000">
                      <a:alpha val="43137"/>
                    </a:srgbClr>
                  </a:outerShdw>
                </a:effectLst>
              </a:rPr>
              <a:t>umar: </a:t>
            </a:r>
            <a:r>
              <a:rPr lang="ro-RO" dirty="0" smtClean="0">
                <a:effectLst>
                  <a:outerShdw blurRad="38100" dist="38100" dir="2700000" algn="tl">
                    <a:srgbClr val="000000">
                      <a:alpha val="43137"/>
                    </a:srgbClr>
                  </a:outerShdw>
                </a:effectLst>
              </a:rPr>
              <a:t/>
            </a:r>
            <a:br>
              <a:rPr lang="ro-RO" dirty="0" smtClean="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995055"/>
            <a:ext cx="7776000" cy="4268945"/>
          </a:xfrm>
        </p:spPr>
        <p:txBody>
          <a:bodyPr/>
          <a:lstStyle/>
          <a:p>
            <a:pPr>
              <a:buNone/>
            </a:pPr>
            <a:r>
              <a:rPr lang="ro-RO" sz="3600" b="1" dirty="0" smtClean="0">
                <a:solidFill>
                  <a:srgbClr val="FF0000"/>
                </a:solidFill>
                <a:effectLst>
                  <a:outerShdw blurRad="50800" dist="38100" algn="tr" rotWithShape="0">
                    <a:prstClr val="black">
                      <a:alpha val="40000"/>
                    </a:prstClr>
                  </a:outerShdw>
                </a:effectLst>
              </a:rPr>
              <a:t>10 pași</a:t>
            </a:r>
            <a:r>
              <a:rPr lang="ro-RO" sz="3600" b="1" dirty="0" smtClean="0">
                <a:effectLst>
                  <a:outerShdw blurRad="50800" dist="38100" algn="tr" rotWithShape="0">
                    <a:prstClr val="black">
                      <a:alpha val="40000"/>
                    </a:prstClr>
                  </a:outerShdw>
                </a:effectLst>
              </a:rPr>
              <a:t>, </a:t>
            </a:r>
            <a:r>
              <a:rPr lang="ro-RO" sz="3600" dirty="0" smtClean="0">
                <a:effectLst>
                  <a:outerShdw blurRad="50800" dist="38100" algn="tr" rotWithShape="0">
                    <a:prstClr val="black">
                      <a:alpha val="40000"/>
                    </a:prstClr>
                  </a:outerShdw>
                </a:effectLst>
              </a:rPr>
              <a:t>ori ce e necesar de făcut pentru a obține noi investiții? </a:t>
            </a:r>
            <a:endParaRPr lang="ru-RU" sz="3600" dirty="0" smtClean="0"/>
          </a:p>
          <a:p>
            <a:pPr marL="457200" lvl="0" indent="-457200">
              <a:buFont typeface="+mj-lt"/>
              <a:buAutoNum type="arabicPeriod"/>
            </a:pPr>
            <a:r>
              <a:rPr lang="ro-RO" sz="2000" dirty="0" smtClean="0">
                <a:effectLst>
                  <a:outerShdw blurRad="50800" dist="38100" algn="tr" rotWithShape="0">
                    <a:prstClr val="black">
                      <a:alpha val="40000"/>
                    </a:prstClr>
                  </a:outerShdw>
                </a:effectLst>
              </a:rPr>
              <a:t>Elaborarea </a:t>
            </a:r>
            <a:r>
              <a:rPr lang="ro-RO" sz="2000" u="sng" dirty="0" smtClean="0">
                <a:effectLst>
                  <a:outerShdw blurRad="50800" dist="38100" algn="tr" rotWithShape="0">
                    <a:prstClr val="black">
                      <a:alpha val="40000"/>
                    </a:prstClr>
                  </a:outerShdw>
                </a:effectLst>
              </a:rPr>
              <a:t>studiilor diagnostice, de oportunitate, de fesabilitate ori prefesabilitate </a:t>
            </a:r>
            <a:r>
              <a:rPr lang="ro-RO" sz="2000" dirty="0" smtClean="0">
                <a:effectLst>
                  <a:outerShdw blurRad="50800" dist="38100" algn="tr" rotWithShape="0">
                    <a:prstClr val="black">
                      <a:alpha val="40000"/>
                    </a:prstClr>
                  </a:outerShdw>
                </a:effectLst>
              </a:rPr>
              <a:t>(după caz) </a:t>
            </a:r>
            <a:r>
              <a:rPr lang="ro-RO" sz="2000" b="1" dirty="0" smtClean="0">
                <a:solidFill>
                  <a:srgbClr val="FF0000"/>
                </a:solidFill>
                <a:effectLst>
                  <a:outerShdw blurRad="50800" dist="38100" algn="tr" rotWithShape="0">
                    <a:prstClr val="black">
                      <a:alpha val="40000"/>
                    </a:prstClr>
                  </a:outerShdw>
                </a:effectLst>
              </a:rPr>
              <a:t>pentru identificarea corectă a problemelor existente </a:t>
            </a:r>
            <a:r>
              <a:rPr lang="ro-RO" sz="2000" dirty="0" smtClean="0">
                <a:effectLst>
                  <a:outerShdw blurRad="50800" dist="38100" algn="tr" rotWithShape="0">
                    <a:prstClr val="black">
                      <a:alpha val="40000"/>
                    </a:prstClr>
                  </a:outerShdw>
                </a:effectLst>
              </a:rPr>
              <a:t>în sector și identificarea căilor durabile de soluționare ale acestora, evaluarea corectă și argumentarea costurilor  și necesarului de investiții pentru implementarea proiectului propus;</a:t>
            </a:r>
            <a:r>
              <a:rPr lang="en-US" sz="2000" dirty="0" smtClean="0">
                <a:effectLst>
                  <a:outerShdw blurRad="50800" dist="38100" algn="tr" rotWithShape="0">
                    <a:prstClr val="black">
                      <a:alpha val="40000"/>
                    </a:prstClr>
                  </a:outerShdw>
                </a:effectLst>
              </a:rPr>
              <a:t>- </a:t>
            </a:r>
            <a:r>
              <a:rPr lang="en-US" sz="2000" i="1" dirty="0" err="1" smtClean="0">
                <a:effectLst>
                  <a:outerShdw blurRad="50800" dist="38100" algn="tr" rotWithShape="0">
                    <a:prstClr val="black">
                      <a:alpha val="40000"/>
                    </a:prstClr>
                  </a:outerShdw>
                </a:effectLst>
              </a:rPr>
              <a:t>este</a:t>
            </a:r>
            <a:r>
              <a:rPr lang="en-US" sz="2000" i="1" dirty="0" smtClean="0">
                <a:effectLst>
                  <a:outerShdw blurRad="50800" dist="38100" algn="tr" rotWithShape="0">
                    <a:prstClr val="black">
                      <a:alpha val="40000"/>
                    </a:prstClr>
                  </a:outerShdw>
                </a:effectLst>
              </a:rPr>
              <a:t> </a:t>
            </a:r>
            <a:r>
              <a:rPr lang="en-US" sz="2000" i="1" dirty="0" err="1" smtClean="0">
                <a:effectLst>
                  <a:outerShdw blurRad="50800" dist="38100" algn="tr" rotWithShape="0">
                    <a:prstClr val="black">
                      <a:alpha val="40000"/>
                    </a:prstClr>
                  </a:outerShdw>
                </a:effectLst>
              </a:rPr>
              <a:t>mult</a:t>
            </a:r>
            <a:r>
              <a:rPr lang="en-US" sz="2000" i="1" dirty="0" smtClean="0">
                <a:effectLst>
                  <a:outerShdw blurRad="50800" dist="38100" algn="tr" rotWithShape="0">
                    <a:prstClr val="black">
                      <a:alpha val="40000"/>
                    </a:prstClr>
                  </a:outerShdw>
                </a:effectLst>
              </a:rPr>
              <a:t> </a:t>
            </a:r>
            <a:r>
              <a:rPr lang="en-US" sz="2000" i="1" dirty="0" err="1" smtClean="0">
                <a:effectLst>
                  <a:outerShdw blurRad="50800" dist="38100" algn="tr" rotWithShape="0">
                    <a:prstClr val="black">
                      <a:alpha val="40000"/>
                    </a:prstClr>
                  </a:outerShdw>
                </a:effectLst>
              </a:rPr>
              <a:t>mai</a:t>
            </a:r>
            <a:r>
              <a:rPr lang="ro-RO" sz="2000" i="1" dirty="0" smtClean="0">
                <a:effectLst>
                  <a:outerShdw blurRad="50800" dist="38100" algn="tr" rotWithShape="0">
                    <a:prstClr val="black">
                      <a:alpha val="40000"/>
                    </a:prstClr>
                  </a:outerShdw>
                </a:effectLst>
              </a:rPr>
              <a:t> real</a:t>
            </a:r>
            <a:r>
              <a:rPr lang="en-US" sz="2000" i="1" dirty="0" smtClean="0">
                <a:effectLst>
                  <a:outerShdw blurRad="50800" dist="38100" algn="tr" rotWithShape="0">
                    <a:prstClr val="black">
                      <a:alpha val="40000"/>
                    </a:prstClr>
                  </a:outerShdw>
                </a:effectLst>
              </a:rPr>
              <a:t> de ob</a:t>
            </a:r>
            <a:r>
              <a:rPr lang="ro-RO" sz="2000" i="1" dirty="0" smtClean="0">
                <a:effectLst>
                  <a:outerShdw blurRad="50800" dist="38100" algn="tr" rotWithShape="0">
                    <a:prstClr val="black">
                      <a:alpha val="40000"/>
                    </a:prstClr>
                  </a:outerShdw>
                </a:effectLst>
              </a:rPr>
              <a:t>ținut finanțare pentru perfectarea/îmbunătățirea sistemului existent (adică pentru soluționarea durabilă a anumitor probleme concrete în exploatarea sistemului dat) decît pentru a construi integral un nou sistem AAC;</a:t>
            </a:r>
            <a:endParaRPr lang="ru-RU" sz="2000" i="1" dirty="0" smtClean="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solidFill>
                  <a:srgbClr val="0070C0"/>
                </a:solidFill>
                <a:effectLst>
                  <a:outerShdw blurRad="38100" dist="38100" dir="2700000" algn="tl">
                    <a:srgbClr val="000000">
                      <a:alpha val="43137"/>
                    </a:srgbClr>
                  </a:outerShdw>
                </a:effectLst>
              </a:rPr>
              <a:t>S</a:t>
            </a:r>
            <a:r>
              <a:rPr lang="ro-RO" b="1" dirty="0" smtClean="0">
                <a:solidFill>
                  <a:srgbClr val="0070C0"/>
                </a:solidFill>
                <a:effectLst>
                  <a:outerShdw blurRad="38100" dist="38100" dir="2700000" algn="tl">
                    <a:srgbClr val="000000">
                      <a:alpha val="43137"/>
                    </a:srgbClr>
                  </a:outerShdw>
                </a:effectLst>
              </a:rPr>
              <a:t>umar: </a:t>
            </a:r>
            <a:r>
              <a:rPr lang="ro-RO" dirty="0" smtClean="0">
                <a:effectLst>
                  <a:outerShdw blurRad="38100" dist="38100" dir="2700000" algn="tl">
                    <a:srgbClr val="000000">
                      <a:alpha val="43137"/>
                    </a:srgbClr>
                  </a:outerShdw>
                </a:effectLst>
              </a:rPr>
              <a:t/>
            </a:r>
            <a:br>
              <a:rPr lang="ro-RO" dirty="0" smtClean="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995055"/>
            <a:ext cx="7776000" cy="4268945"/>
          </a:xfrm>
        </p:spPr>
        <p:txBody>
          <a:bodyPr/>
          <a:lstStyle/>
          <a:p>
            <a:pPr marL="457200" lvl="0" indent="-457200">
              <a:buFont typeface="+mj-lt"/>
              <a:buAutoNum type="arabicPeriod" startAt="2"/>
            </a:pPr>
            <a:r>
              <a:rPr lang="ro-RO" sz="2000" dirty="0" smtClean="0">
                <a:effectLst>
                  <a:outerShdw blurRad="50800" dist="38100" algn="tr" rotWithShape="0">
                    <a:prstClr val="black">
                      <a:alpha val="40000"/>
                    </a:prstClr>
                  </a:outerShdw>
                </a:effectLst>
              </a:rPr>
              <a:t>Studierea minuțioasă a informației de pe siturile donatorului selectat, inclusiv a tratatelor bilaterale de cooperare a donatorului dat cu Moldova, a </a:t>
            </a:r>
            <a:r>
              <a:rPr lang="ro-RO" sz="2000" u="sng" dirty="0" smtClean="0">
                <a:effectLst>
                  <a:outerShdw blurRad="50800" dist="38100" algn="tr" rotWithShape="0">
                    <a:prstClr val="black">
                      <a:alpha val="40000"/>
                    </a:prstClr>
                  </a:outerShdw>
                </a:effectLst>
              </a:rPr>
              <a:t>strategiei lui de cooperare </a:t>
            </a:r>
            <a:r>
              <a:rPr lang="ro-RO" sz="2000" dirty="0" smtClean="0">
                <a:effectLst>
                  <a:outerShdw blurRad="50800" dist="38100" algn="tr" rotWithShape="0">
                    <a:prstClr val="black">
                      <a:alpha val="40000"/>
                    </a:prstClr>
                  </a:outerShdw>
                </a:effectLst>
              </a:rPr>
              <a:t>cu Moldova, precum și a </a:t>
            </a:r>
            <a:r>
              <a:rPr lang="ro-RO" sz="2000" u="sng" dirty="0" smtClean="0">
                <a:effectLst>
                  <a:outerShdw blurRad="50800" dist="38100" algn="tr" rotWithShape="0">
                    <a:prstClr val="black">
                      <a:alpha val="40000"/>
                    </a:prstClr>
                  </a:outerShdw>
                </a:effectLst>
              </a:rPr>
              <a:t>cerințelor majore, procedurilor de aplicare  și priorităților de finanțare </a:t>
            </a:r>
            <a:r>
              <a:rPr lang="ro-RO" sz="2000" dirty="0" smtClean="0">
                <a:effectLst>
                  <a:outerShdw blurRad="50800" dist="38100" algn="tr" rotWithShape="0">
                    <a:prstClr val="black">
                      <a:alpha val="40000"/>
                    </a:prstClr>
                  </a:outerShdw>
                </a:effectLst>
              </a:rPr>
              <a:t>ale acestuia;</a:t>
            </a:r>
            <a:endParaRPr lang="ru-RU" sz="2000" dirty="0" smtClean="0"/>
          </a:p>
          <a:p>
            <a:pPr marL="457200" lvl="0" indent="-457200">
              <a:buFont typeface="+mj-lt"/>
              <a:buAutoNum type="arabicPeriod" startAt="2"/>
            </a:pPr>
            <a:r>
              <a:rPr lang="ro-RO" sz="2000" dirty="0" smtClean="0">
                <a:effectLst>
                  <a:outerShdw blurRad="50800" dist="38100" algn="tr" rotWithShape="0">
                    <a:prstClr val="black">
                      <a:alpha val="40000"/>
                    </a:prstClr>
                  </a:outerShdw>
                </a:effectLst>
              </a:rPr>
              <a:t>Elaborarea </a:t>
            </a:r>
            <a:r>
              <a:rPr lang="ro-RO" sz="2000" u="sng" dirty="0" smtClean="0">
                <a:effectLst>
                  <a:outerShdw blurRad="50800" dist="38100" algn="tr" rotWithShape="0">
                    <a:prstClr val="black">
                      <a:alpha val="40000"/>
                    </a:prstClr>
                  </a:outerShdw>
                </a:effectLst>
              </a:rPr>
              <a:t>documentelor de planificare-programare </a:t>
            </a:r>
            <a:r>
              <a:rPr lang="ro-RO" sz="2000" dirty="0" smtClean="0">
                <a:effectLst>
                  <a:outerShdw blurRad="50800" dist="38100" algn="tr" rotWithShape="0">
                    <a:prstClr val="black">
                      <a:alpha val="40000"/>
                    </a:prstClr>
                  </a:outerShdw>
                </a:effectLst>
              </a:rPr>
              <a:t>sectorială necesare (inclusiv Master Planul) și argumentarea unui </a:t>
            </a:r>
            <a:r>
              <a:rPr lang="ro-RO" sz="2000" b="1" u="sng" dirty="0" smtClean="0">
                <a:solidFill>
                  <a:srgbClr val="FF0000"/>
                </a:solidFill>
                <a:effectLst>
                  <a:outerShdw blurRad="50800" dist="38100" algn="tr" rotWithShape="0">
                    <a:prstClr val="black">
                      <a:alpha val="40000"/>
                    </a:prstClr>
                  </a:outerShdw>
                </a:effectLst>
              </a:rPr>
              <a:t>plan de afaceri durabil</a:t>
            </a:r>
            <a:r>
              <a:rPr lang="ro-RO" sz="2000" dirty="0" smtClean="0">
                <a:effectLst>
                  <a:outerShdw blurRad="50800" dist="38100" algn="tr" rotWithShape="0">
                    <a:prstClr val="black">
                      <a:alpha val="40000"/>
                    </a:prstClr>
                  </a:outerShdw>
                </a:effectLst>
              </a:rPr>
              <a:t>, care ar demonstra indubitabil capacitățile instituționale avansate ale solicitantului investiției, precum și experiența  managerială și capacitatea Dvs de gestionare a investiției solicitate- </a:t>
            </a:r>
            <a:r>
              <a:rPr lang="ro-RO" sz="2000" b="1" i="1" dirty="0" smtClean="0">
                <a:solidFill>
                  <a:srgbClr val="FF0000"/>
                </a:solidFill>
                <a:effectLst>
                  <a:outerShdw blurRad="50800" dist="38100" algn="tr" rotWithShape="0">
                    <a:prstClr val="black">
                      <a:alpha val="40000"/>
                    </a:prstClr>
                  </a:outerShdw>
                </a:effectLst>
              </a:rPr>
              <a:t>inclusiv, analiza minuțioasă, corectă  și convingătoare a riscurilor posibile, care pot afecta implementarea cu succes a proiectului solicitat</a:t>
            </a:r>
            <a:r>
              <a:rPr lang="ro-RO" sz="2000" dirty="0" smtClean="0">
                <a:effectLst>
                  <a:outerShdw blurRad="50800" dist="38100" algn="tr" rotWithShape="0">
                    <a:prstClr val="black">
                      <a:alpha val="40000"/>
                    </a:prstClr>
                  </a:outerShdw>
                </a:effectLst>
              </a:rPr>
              <a:t>; </a:t>
            </a:r>
            <a:endParaRPr lang="ru-RU" sz="2000" dirty="0" smtClean="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77636"/>
            <a:ext cx="7776000" cy="595746"/>
          </a:xfrm>
        </p:spPr>
        <p:txBody>
          <a:bodyPr/>
          <a:lstStyle/>
          <a:p>
            <a:pPr algn="ctr"/>
            <a:r>
              <a:rPr lang="en-US" b="1" dirty="0" smtClean="0">
                <a:solidFill>
                  <a:srgbClr val="0070C0"/>
                </a:solidFill>
                <a:effectLst>
                  <a:outerShdw blurRad="38100" dist="38100" dir="2700000" algn="tl">
                    <a:srgbClr val="000000">
                      <a:alpha val="43137"/>
                    </a:srgbClr>
                  </a:outerShdw>
                </a:effectLst>
              </a:rPr>
              <a:t>S</a:t>
            </a:r>
            <a:r>
              <a:rPr lang="ro-RO" b="1" dirty="0" smtClean="0">
                <a:solidFill>
                  <a:srgbClr val="0070C0"/>
                </a:solidFill>
                <a:effectLst>
                  <a:outerShdw blurRad="38100" dist="38100" dir="2700000" algn="tl">
                    <a:srgbClr val="000000">
                      <a:alpha val="43137"/>
                    </a:srgbClr>
                  </a:outerShdw>
                </a:effectLst>
              </a:rPr>
              <a:t>umar: </a:t>
            </a:r>
            <a:r>
              <a:rPr lang="ro-RO" dirty="0" smtClean="0">
                <a:effectLst>
                  <a:outerShdw blurRad="38100" dist="38100" dir="2700000" algn="tl">
                    <a:srgbClr val="000000">
                      <a:alpha val="43137"/>
                    </a:srgbClr>
                  </a:outerShdw>
                </a:effectLst>
              </a:rPr>
              <a:t/>
            </a:r>
            <a:br>
              <a:rPr lang="ro-RO" dirty="0" smtClean="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745673"/>
            <a:ext cx="7776000" cy="4518327"/>
          </a:xfrm>
        </p:spPr>
        <p:txBody>
          <a:bodyPr/>
          <a:lstStyle/>
          <a:p>
            <a:pPr marL="457200" lvl="0" indent="-457200">
              <a:buFont typeface="+mj-lt"/>
              <a:buAutoNum type="arabicPeriod" startAt="4"/>
            </a:pPr>
            <a:r>
              <a:rPr lang="en-US" sz="2000" dirty="0" err="1" smtClean="0">
                <a:effectLst>
                  <a:outerShdw blurRad="50800" dist="38100" algn="tr" rotWithShape="0">
                    <a:prstClr val="black">
                      <a:alpha val="40000"/>
                    </a:prstClr>
                  </a:outerShdw>
                </a:effectLst>
              </a:rPr>
              <a:t>Deoarece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regionalizarea</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serviciilor</a:t>
            </a:r>
            <a:r>
              <a:rPr lang="en-US" sz="2000" dirty="0" smtClean="0">
                <a:effectLst>
                  <a:outerShdw blurRad="50800" dist="38100" algn="tr" rotWithShape="0">
                    <a:prstClr val="black">
                      <a:alpha val="40000"/>
                    </a:prstClr>
                  </a:outerShdw>
                </a:effectLst>
              </a:rPr>
              <a:t> AAC </a:t>
            </a:r>
            <a:r>
              <a:rPr lang="en-US" sz="2000" dirty="0" err="1" smtClean="0">
                <a:effectLst>
                  <a:outerShdw blurRad="50800" dist="38100" algn="tr" rotWithShape="0">
                    <a:prstClr val="black">
                      <a:alpha val="40000"/>
                    </a:prstClr>
                  </a:outerShdw>
                </a:effectLst>
              </a:rPr>
              <a:t>este</a:t>
            </a:r>
            <a:r>
              <a:rPr lang="en-US" sz="2000" dirty="0" smtClean="0">
                <a:effectLst>
                  <a:outerShdw blurRad="50800" dist="38100" algn="tr" rotWithShape="0">
                    <a:prstClr val="black">
                      <a:alpha val="40000"/>
                    </a:prstClr>
                  </a:outerShdw>
                </a:effectLst>
              </a:rPr>
              <a:t> o </a:t>
            </a:r>
            <a:r>
              <a:rPr lang="en-US" sz="2000" dirty="0" err="1" smtClean="0">
                <a:effectLst>
                  <a:outerShdw blurRad="50800" dist="38100" algn="tr" rotWithShape="0">
                    <a:prstClr val="black">
                      <a:alpha val="40000"/>
                    </a:prstClr>
                  </a:outerShdw>
                </a:effectLst>
              </a:rPr>
              <a:t>prioritate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majoră</a:t>
            </a:r>
            <a:r>
              <a:rPr lang="en-US" sz="2000" dirty="0" smtClean="0">
                <a:effectLst>
                  <a:outerShdw blurRad="50800" dist="38100" algn="tr" rotWithShape="0">
                    <a:prstClr val="black">
                      <a:alpha val="40000"/>
                    </a:prstClr>
                  </a:outerShdw>
                </a:effectLst>
              </a:rPr>
              <a:t>, care </a:t>
            </a:r>
            <a:r>
              <a:rPr lang="en-US" sz="2000" dirty="0" err="1" smtClean="0">
                <a:effectLst>
                  <a:outerShdw blurRad="50800" dist="38100" algn="tr" rotWithShape="0">
                    <a:prstClr val="black">
                      <a:alpha val="40000"/>
                    </a:prstClr>
                  </a:outerShdw>
                </a:effectLst>
              </a:rPr>
              <a:t>sporește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semnificativ</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și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durabilitatea</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investițiilor</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solicitate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ar</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fi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foarte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rezonabil</a:t>
            </a:r>
            <a:r>
              <a:rPr lang="en-US" sz="2000" dirty="0" smtClean="0">
                <a:effectLst>
                  <a:outerShdw blurRad="50800" dist="38100" algn="tr" rotWithShape="0">
                    <a:prstClr val="black">
                      <a:alpha val="40000"/>
                    </a:prstClr>
                  </a:outerShdw>
                </a:effectLst>
              </a:rPr>
              <a:t> ca </a:t>
            </a:r>
            <a:r>
              <a:rPr lang="en-US" sz="2000" dirty="0" err="1" smtClean="0">
                <a:effectLst>
                  <a:outerShdw blurRad="50800" dist="38100" algn="tr" rotWithShape="0">
                    <a:prstClr val="black">
                      <a:alpha val="40000"/>
                    </a:prstClr>
                  </a:outerShdw>
                </a:effectLst>
              </a:rPr>
              <a:t>solicitanții</a:t>
            </a:r>
            <a:r>
              <a:rPr lang="en-US" sz="2000" dirty="0" smtClean="0">
                <a:effectLst>
                  <a:outerShdw blurRad="50800" dist="38100" algn="tr" rotWithShape="0">
                    <a:prstClr val="black">
                      <a:alpha val="40000"/>
                    </a:prstClr>
                  </a:outerShdw>
                </a:effectLst>
              </a:rPr>
              <a:t> de </a:t>
            </a:r>
            <a:r>
              <a:rPr lang="en-US" sz="2000" dirty="0" err="1" smtClean="0">
                <a:effectLst>
                  <a:outerShdw blurRad="50800" dist="38100" algn="tr" rotWithShape="0">
                    <a:prstClr val="black">
                      <a:alpha val="40000"/>
                    </a:prstClr>
                  </a:outerShdw>
                </a:effectLst>
              </a:rPr>
              <a:t>noi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investiții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să</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demonstreze</a:t>
            </a:r>
            <a:r>
              <a:rPr lang="en-US" sz="2000" dirty="0" smtClean="0">
                <a:effectLst>
                  <a:outerShdw blurRad="50800" dist="38100" algn="tr" rotWithShape="0">
                    <a:prstClr val="black">
                      <a:alpha val="40000"/>
                    </a:prstClr>
                  </a:outerShdw>
                </a:effectLst>
              </a:rPr>
              <a:t> o </a:t>
            </a:r>
            <a:r>
              <a:rPr lang="en-US" sz="2000" b="1" i="1" dirty="0" smtClean="0">
                <a:solidFill>
                  <a:srgbClr val="FF0000"/>
                </a:solidFill>
                <a:effectLst>
                  <a:outerShdw blurRad="50800" dist="38100" algn="tr" rotWithShape="0">
                    <a:prstClr val="black">
                      <a:alpha val="40000"/>
                    </a:prstClr>
                  </a:outerShdw>
                </a:effectLst>
              </a:rPr>
              <a:t>d</a:t>
            </a:r>
            <a:r>
              <a:rPr lang="ro-RO" sz="2000" b="1" i="1" dirty="0" smtClean="0">
                <a:solidFill>
                  <a:srgbClr val="FF0000"/>
                </a:solidFill>
                <a:effectLst>
                  <a:outerShdw blurRad="50800" dist="38100" algn="tr" rotWithShape="0">
                    <a:prstClr val="black">
                      <a:alpha val="40000"/>
                    </a:prstClr>
                  </a:outerShdw>
                </a:effectLst>
              </a:rPr>
              <a:t>isponibilitate evidentă către asociere și cooperare intermunicipală</a:t>
            </a:r>
            <a:r>
              <a:rPr lang="ro-RO" sz="2000" dirty="0" smtClean="0">
                <a:effectLst>
                  <a:outerShdw blurRad="50800" dist="38100" algn="tr" rotWithShape="0">
                    <a:prstClr val="black">
                      <a:alpha val="40000"/>
                    </a:prstClr>
                  </a:outerShdw>
                </a:effectLst>
              </a:rPr>
              <a:t>, fapt ce ar permite intocmirea proiectelor comune pentru soluționarea integră a problemelor existente la nivel de regiune ori raion. </a:t>
            </a:r>
            <a:endParaRPr lang="ru-RU" sz="2000" dirty="0" smtClean="0"/>
          </a:p>
          <a:p>
            <a:pPr marL="457200" lvl="0" indent="-457200">
              <a:buFont typeface="+mj-lt"/>
              <a:buAutoNum type="arabicPeriod" startAt="4"/>
            </a:pPr>
            <a:r>
              <a:rPr lang="ro-RO" sz="2000" dirty="0" smtClean="0">
                <a:effectLst>
                  <a:outerShdw blurRad="50800" dist="38100" algn="tr" rotWithShape="0">
                    <a:prstClr val="black">
                      <a:alpha val="40000"/>
                    </a:prstClr>
                  </a:outerShdw>
                </a:effectLst>
              </a:rPr>
              <a:t>Deoarece unele surse majore de investiții rambursabile (credite preferențiale) asociate cu fonduri ne-rambursabile (granturi) pot fi accesate doar prin intermediului Guvernului ori organului central de specialitate este necesară </a:t>
            </a:r>
            <a:r>
              <a:rPr lang="ro-RO" sz="2000" b="1" dirty="0" smtClean="0">
                <a:solidFill>
                  <a:srgbClr val="FF0000"/>
                </a:solidFill>
                <a:effectLst>
                  <a:outerShdw blurRad="50800" dist="38100" algn="tr" rotWithShape="0">
                    <a:prstClr val="black">
                      <a:alpha val="40000"/>
                    </a:prstClr>
                  </a:outerShdw>
                </a:effectLst>
              </a:rPr>
              <a:t>evitarea totală a inmixiunilor politice în sector </a:t>
            </a:r>
            <a:r>
              <a:rPr lang="ro-RO" sz="2000" dirty="0" smtClean="0">
                <a:effectLst>
                  <a:outerShdw blurRad="50800" dist="38100" algn="tr" rotWithShape="0">
                    <a:prstClr val="black">
                      <a:alpha val="40000"/>
                    </a:prstClr>
                  </a:outerShdw>
                </a:effectLst>
              </a:rPr>
              <a:t>pentru asigurarea unei conlucrări foarte strînse și productive ale APL și operatorilor cu ministerele de ramură și Guvernul. </a:t>
            </a:r>
            <a:endParaRPr lang="ru-RU" sz="2000" dirty="0" smtClean="0"/>
          </a:p>
          <a:p>
            <a:pPr>
              <a:buNone/>
            </a:pPr>
            <a:r>
              <a:rPr lang="en-US" sz="2000" b="1" dirty="0" smtClean="0"/>
              <a:t/>
            </a:r>
            <a:br>
              <a:rPr lang="en-US" sz="2000" b="1" dirty="0" smtClean="0"/>
            </a:br>
            <a:endParaRPr lang="ru-RU" sz="2000"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25237"/>
            <a:ext cx="7776000" cy="803564"/>
          </a:xfrm>
        </p:spPr>
        <p:txBody>
          <a:bodyPr/>
          <a:lstStyle/>
          <a:p>
            <a:pPr algn="ctr"/>
            <a:r>
              <a:rPr lang="en-US" b="1" dirty="0" smtClean="0">
                <a:solidFill>
                  <a:srgbClr val="0070C0"/>
                </a:solidFill>
                <a:effectLst>
                  <a:outerShdw blurRad="38100" dist="38100" dir="2700000" algn="tl">
                    <a:srgbClr val="000000">
                      <a:alpha val="43137"/>
                    </a:srgbClr>
                  </a:outerShdw>
                </a:effectLst>
              </a:rPr>
              <a:t>S</a:t>
            </a:r>
            <a:r>
              <a:rPr lang="ro-RO" b="1" dirty="0" smtClean="0">
                <a:solidFill>
                  <a:srgbClr val="0070C0"/>
                </a:solidFill>
                <a:effectLst>
                  <a:outerShdw blurRad="38100" dist="38100" dir="2700000" algn="tl">
                    <a:srgbClr val="000000">
                      <a:alpha val="43137"/>
                    </a:srgbClr>
                  </a:outerShdw>
                </a:effectLst>
              </a:rPr>
              <a:t>umar: </a:t>
            </a:r>
            <a:r>
              <a:rPr lang="ro-RO" dirty="0" smtClean="0">
                <a:effectLst>
                  <a:outerShdw blurRad="38100" dist="38100" dir="2700000" algn="tl">
                    <a:srgbClr val="000000">
                      <a:alpha val="43137"/>
                    </a:srgbClr>
                  </a:outerShdw>
                </a:effectLst>
              </a:rPr>
              <a:t/>
            </a:r>
            <a:br>
              <a:rPr lang="ro-RO" dirty="0" smtClean="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731819"/>
            <a:ext cx="7776000" cy="4532182"/>
          </a:xfrm>
        </p:spPr>
        <p:txBody>
          <a:bodyPr/>
          <a:lstStyle/>
          <a:p>
            <a:pPr marL="457200" lvl="0" indent="-457200">
              <a:buFont typeface="+mj-lt"/>
              <a:buAutoNum type="arabicPeriod" startAt="6"/>
            </a:pPr>
            <a:r>
              <a:rPr lang="ro-RO" sz="2000" dirty="0" smtClean="0">
                <a:effectLst>
                  <a:outerShdw blurRad="50800" dist="38100" algn="tr" rotWithShape="0">
                    <a:prstClr val="black">
                      <a:alpha val="40000"/>
                    </a:prstClr>
                  </a:outerShdw>
                </a:effectLst>
              </a:rPr>
              <a:t>Pregătirea </a:t>
            </a:r>
            <a:r>
              <a:rPr lang="ro-RO" sz="2000" b="1" u="sng" dirty="0" smtClean="0">
                <a:solidFill>
                  <a:srgbClr val="FF0000"/>
                </a:solidFill>
                <a:effectLst>
                  <a:outerShdw blurRad="50800" dist="38100" algn="tr" rotWithShape="0">
                    <a:prstClr val="black">
                      <a:alpha val="40000"/>
                    </a:prstClr>
                  </a:outerShdw>
                </a:effectLst>
              </a:rPr>
              <a:t>notei conceptuale </a:t>
            </a:r>
            <a:r>
              <a:rPr lang="ro-RO" sz="2000" dirty="0" smtClean="0">
                <a:effectLst>
                  <a:outerShdw blurRad="50800" dist="38100" algn="tr" rotWithShape="0">
                    <a:prstClr val="black">
                      <a:alpha val="40000"/>
                    </a:prstClr>
                  </a:outerShdw>
                </a:effectLst>
              </a:rPr>
              <a:t>a proiectului  propus, inclusiv cu descrierea clară a </a:t>
            </a:r>
            <a:r>
              <a:rPr lang="ro-RO" sz="2000" u="sng" dirty="0" smtClean="0">
                <a:effectLst>
                  <a:outerShdw blurRad="50800" dist="38100" algn="tr" rotWithShape="0">
                    <a:prstClr val="black">
                      <a:alpha val="40000"/>
                    </a:prstClr>
                  </a:outerShdw>
                </a:effectLst>
              </a:rPr>
              <a:t>impactului social, ecologic și economic </a:t>
            </a:r>
            <a:r>
              <a:rPr lang="ro-RO" sz="2000" dirty="0" smtClean="0">
                <a:effectLst>
                  <a:outerShdw blurRad="50800" dist="38100" algn="tr" rotWithShape="0">
                    <a:prstClr val="black">
                      <a:alpha val="40000"/>
                    </a:prstClr>
                  </a:outerShdw>
                </a:effectLst>
              </a:rPr>
              <a:t>pozitiv  și argumentarea  convingătoare a </a:t>
            </a:r>
            <a:r>
              <a:rPr lang="ro-RO" sz="2000" u="sng" dirty="0" smtClean="0">
                <a:effectLst>
                  <a:outerShdw blurRad="50800" dist="38100" algn="tr" rotWithShape="0">
                    <a:prstClr val="black">
                      <a:alpha val="40000"/>
                    </a:prstClr>
                  </a:outerShdw>
                </a:effectLst>
              </a:rPr>
              <a:t>volumului de investiții solicitate</a:t>
            </a:r>
            <a:r>
              <a:rPr lang="ro-RO" sz="2000" dirty="0" smtClean="0">
                <a:effectLst>
                  <a:outerShdw blurRad="50800" dist="38100" algn="tr" rotWithShape="0">
                    <a:prstClr val="black">
                      <a:alpha val="40000"/>
                    </a:prstClr>
                  </a:outerShdw>
                </a:effectLst>
              </a:rPr>
              <a:t>;</a:t>
            </a:r>
            <a:endParaRPr lang="ru-RU" sz="2000" dirty="0" smtClean="0"/>
          </a:p>
          <a:p>
            <a:pPr marL="457200" indent="-457200">
              <a:buFont typeface="+mj-lt"/>
              <a:buAutoNum type="arabicPeriod" startAt="6"/>
            </a:pPr>
            <a:r>
              <a:rPr lang="en-US" sz="2000" dirty="0" err="1" smtClean="0">
                <a:effectLst>
                  <a:outerShdw blurRad="50800" dist="38100" algn="tr" rotWithShape="0">
                    <a:prstClr val="black">
                      <a:alpha val="40000"/>
                    </a:prstClr>
                  </a:outerShdw>
                </a:effectLst>
              </a:rPr>
              <a:t>Argumentarea</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disponibilității</a:t>
            </a:r>
            <a:r>
              <a:rPr lang="en-US" sz="2000" dirty="0" smtClean="0">
                <a:effectLst>
                  <a:outerShdw blurRad="50800" dist="38100" algn="tr" rotWithShape="0">
                    <a:prstClr val="black">
                      <a:alpha val="40000"/>
                    </a:prstClr>
                  </a:outerShdw>
                </a:effectLst>
              </a:rPr>
              <a:t> </a:t>
            </a:r>
            <a:r>
              <a:rPr lang="en-US" sz="2000" dirty="0" err="1" smtClean="0">
                <a:solidFill>
                  <a:srgbClr val="FF0000"/>
                </a:solidFill>
                <a:effectLst>
                  <a:outerShdw blurRad="50800" dist="38100" algn="tr" rotWithShape="0">
                    <a:prstClr val="black">
                      <a:alpha val="40000"/>
                    </a:prstClr>
                  </a:outerShdw>
                </a:effectLst>
              </a:rPr>
              <a:t>echipamentului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poate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fi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parțial</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ori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după</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caz</a:t>
            </a:r>
            <a:r>
              <a:rPr lang="en-US" sz="2000" dirty="0" smtClean="0">
                <a:solidFill>
                  <a:srgbClr val="FF0000"/>
                </a:solidFill>
                <a:effectLst>
                  <a:outerShdw blurRad="50800" dist="38100" algn="tr" rotWithShape="0">
                    <a:prstClr val="black">
                      <a:alpha val="40000"/>
                    </a:prstClr>
                  </a:outerShdw>
                </a:effectLst>
              </a:rPr>
              <a:t>)  </a:t>
            </a:r>
            <a:r>
              <a:rPr lang="en-US" sz="2000" dirty="0" err="1" smtClean="0">
                <a:solidFill>
                  <a:srgbClr val="FF0000"/>
                </a:solidFill>
                <a:effectLst>
                  <a:outerShdw blurRad="50800" dist="38100" algn="tr" rotWithShape="0">
                    <a:prstClr val="black">
                      <a:alpha val="40000"/>
                    </a:prstClr>
                  </a:outerShdw>
                </a:effectLst>
              </a:rPr>
              <a:t>și</a:t>
            </a:r>
            <a:r>
              <a:rPr lang="en-US" sz="2000" dirty="0" smtClean="0">
                <a:solidFill>
                  <a:srgbClr val="FF0000"/>
                </a:solidFill>
                <a:effectLst>
                  <a:outerShdw blurRad="50800" dist="38100" algn="tr" rotWithShape="0">
                    <a:prstClr val="black">
                      <a:alpha val="40000"/>
                    </a:prstClr>
                  </a:outerShdw>
                </a:effectLst>
              </a:rPr>
              <a:t> </a:t>
            </a:r>
            <a:r>
              <a:rPr lang="en-US" sz="2000" dirty="0" err="1" smtClean="0">
                <a:solidFill>
                  <a:srgbClr val="FF0000"/>
                </a:solidFill>
                <a:effectLst>
                  <a:outerShdw blurRad="50800" dist="38100" algn="tr" rotWithShape="0">
                    <a:prstClr val="black">
                      <a:alpha val="40000"/>
                    </a:prstClr>
                  </a:outerShdw>
                </a:effectLst>
              </a:rPr>
              <a:t>resurselor</a:t>
            </a:r>
            <a:r>
              <a:rPr lang="en-US" sz="2000" dirty="0" smtClean="0">
                <a:solidFill>
                  <a:srgbClr val="FF0000"/>
                </a:solidFill>
                <a:effectLst>
                  <a:outerShdw blurRad="50800" dist="38100" algn="tr" rotWithShape="0">
                    <a:prstClr val="black">
                      <a:alpha val="40000"/>
                    </a:prstClr>
                  </a:outerShdw>
                </a:effectLst>
              </a:rPr>
              <a:t> </a:t>
            </a:r>
            <a:r>
              <a:rPr lang="en-US" sz="2000" dirty="0" err="1" smtClean="0">
                <a:solidFill>
                  <a:srgbClr val="FF0000"/>
                </a:solidFill>
                <a:effectLst>
                  <a:outerShdw blurRad="50800" dist="38100" algn="tr" rotWithShape="0">
                    <a:prstClr val="black">
                      <a:alpha val="40000"/>
                    </a:prstClr>
                  </a:outerShdw>
                </a:effectLst>
              </a:rPr>
              <a:t>umane</a:t>
            </a:r>
            <a:r>
              <a:rPr lang="en-US" sz="2000" dirty="0" smtClean="0">
                <a:solidFill>
                  <a:srgbClr val="FF0000"/>
                </a:solidFill>
                <a:effectLst>
                  <a:outerShdw blurRad="50800" dist="38100" algn="tr" rotWithShape="0">
                    <a:prstClr val="black">
                      <a:alpha val="40000"/>
                    </a:prstClr>
                  </a:outerShdw>
                </a:effectLst>
              </a:rPr>
              <a:t> </a:t>
            </a:r>
            <a:r>
              <a:rPr lang="en-US" sz="2000" dirty="0" smtClean="0">
                <a:effectLst>
                  <a:outerShdw blurRad="50800" dist="38100" algn="tr" rotWithShape="0">
                    <a:prstClr val="black">
                      <a:alpha val="40000"/>
                    </a:prstClr>
                  </a:outerShdw>
                </a:effectLst>
              </a:rPr>
              <a:t>(</a:t>
            </a:r>
            <a:r>
              <a:rPr lang="en-US" sz="2000" dirty="0" err="1" smtClean="0">
                <a:effectLst>
                  <a:outerShdw blurRad="50800" dist="38100" algn="tr" rotWithShape="0">
                    <a:prstClr val="black">
                      <a:alpha val="40000"/>
                    </a:prstClr>
                  </a:outerShdw>
                </a:effectLst>
              </a:rPr>
              <a:t>cadrelor</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profesioniste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necesare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pentru</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implementarea</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și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gestionarea</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performantă</a:t>
            </a:r>
            <a:r>
              <a:rPr lang="en-US" sz="2000" dirty="0" smtClean="0">
                <a:effectLst>
                  <a:outerShdw blurRad="50800" dist="38100" algn="tr" rotWithShape="0">
                    <a:prstClr val="black">
                      <a:alpha val="40000"/>
                    </a:prstClr>
                  </a:outerShdw>
                </a:effectLst>
              </a:rPr>
              <a:t> a </a:t>
            </a:r>
            <a:r>
              <a:rPr lang="en-US" sz="2000" dirty="0" err="1" smtClean="0">
                <a:effectLst>
                  <a:outerShdw blurRad="50800" dist="38100" algn="tr" rotWithShape="0">
                    <a:prstClr val="black">
                      <a:alpha val="40000"/>
                    </a:prstClr>
                  </a:outerShdw>
                </a:effectLst>
              </a:rPr>
              <a:t>investiției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solicitate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inclusiv</a:t>
            </a:r>
            <a:r>
              <a:rPr lang="en-US" sz="2000" dirty="0" smtClean="0">
                <a:effectLst>
                  <a:outerShdw blurRad="50800" dist="38100" algn="tr" rotWithShape="0">
                    <a:prstClr val="black">
                      <a:alpha val="40000"/>
                    </a:prstClr>
                  </a:outerShdw>
                </a:effectLst>
              </a:rPr>
              <a:t> a </a:t>
            </a:r>
            <a:r>
              <a:rPr lang="en-US" sz="2000" dirty="0" err="1" smtClean="0">
                <a:effectLst>
                  <a:outerShdw blurRad="50800" dist="38100" algn="tr" rotWithShape="0">
                    <a:prstClr val="black">
                      <a:alpha val="40000"/>
                    </a:prstClr>
                  </a:outerShdw>
                </a:effectLst>
              </a:rPr>
              <a:t>potențialului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adecvat</a:t>
            </a:r>
            <a:r>
              <a:rPr lang="en-US" sz="2000" dirty="0" smtClean="0">
                <a:effectLst>
                  <a:outerShdw blurRad="50800" dist="38100" algn="tr" rotWithShape="0">
                    <a:prstClr val="black">
                      <a:alpha val="40000"/>
                    </a:prstClr>
                  </a:outerShdw>
                </a:effectLst>
              </a:rPr>
              <a:t> de </a:t>
            </a:r>
            <a:r>
              <a:rPr lang="en-US" sz="2000" dirty="0" err="1" smtClean="0">
                <a:effectLst>
                  <a:outerShdw blurRad="50800" dist="38100" algn="tr" rotWithShape="0">
                    <a:prstClr val="black">
                      <a:alpha val="40000"/>
                    </a:prstClr>
                  </a:outerShdw>
                </a:effectLst>
              </a:rPr>
              <a:t>expertiză</a:t>
            </a:r>
            <a:r>
              <a:rPr lang="en-US" sz="2000" dirty="0" smtClean="0">
                <a:effectLst>
                  <a:outerShdw blurRad="50800" dist="38100" algn="tr" rotWithShape="0">
                    <a:prstClr val="black">
                      <a:alpha val="40000"/>
                    </a:prstClr>
                  </a:outerShdw>
                </a:effectLst>
              </a:rPr>
              <a:t>/</a:t>
            </a:r>
            <a:r>
              <a:rPr lang="en-US" sz="2000" dirty="0" err="1" smtClean="0">
                <a:effectLst>
                  <a:outerShdw blurRad="50800" dist="38100" algn="tr" rotWithShape="0">
                    <a:prstClr val="black">
                      <a:alpha val="40000"/>
                    </a:prstClr>
                  </a:outerShdw>
                </a:effectLst>
              </a:rPr>
              <a:t>consultanță</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pentru</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organizarea</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procurărilor</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serviciilor</a:t>
            </a:r>
            <a:r>
              <a:rPr lang="en-US" sz="2000" dirty="0" smtClean="0">
                <a:effectLst>
                  <a:outerShdw blurRad="50800" dist="38100" algn="tr" rotWithShape="0">
                    <a:prstClr val="black">
                      <a:alpha val="40000"/>
                    </a:prstClr>
                  </a:outerShdw>
                </a:effectLst>
              </a:rPr>
              <a:t> de </a:t>
            </a:r>
            <a:r>
              <a:rPr lang="en-US" sz="2000" dirty="0" err="1" smtClean="0">
                <a:effectLst>
                  <a:outerShdw blurRad="50800" dist="38100" algn="tr" rotWithShape="0">
                    <a:prstClr val="black">
                      <a:alpha val="40000"/>
                    </a:prstClr>
                  </a:outerShdw>
                </a:effectLst>
              </a:rPr>
              <a:t>rigoare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ori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pregătirea</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independentă</a:t>
            </a:r>
            <a:r>
              <a:rPr lang="en-US" sz="2000" dirty="0" smtClean="0">
                <a:effectLst>
                  <a:outerShdw blurRad="50800" dist="38100" algn="tr" rotWithShape="0">
                    <a:prstClr val="black">
                      <a:alpha val="40000"/>
                    </a:prstClr>
                  </a:outerShdw>
                </a:effectLst>
              </a:rPr>
              <a:t> a </a:t>
            </a:r>
            <a:r>
              <a:rPr lang="en-US" sz="2000" dirty="0" err="1" smtClean="0">
                <a:effectLst>
                  <a:outerShdw blurRad="50800" dist="38100" algn="tr" rotWithShape="0">
                    <a:prstClr val="black">
                      <a:alpha val="40000"/>
                    </a:prstClr>
                  </a:outerShdw>
                </a:effectLst>
              </a:rPr>
              <a:t>documentației</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tehnice</a:t>
            </a:r>
            <a:r>
              <a:rPr lang="en-US" sz="2000" dirty="0" smtClean="0">
                <a:effectLst>
                  <a:outerShdw blurRad="50800" dist="38100" algn="tr" rotWithShape="0">
                    <a:prstClr val="black">
                      <a:alpha val="40000"/>
                    </a:prstClr>
                  </a:outerShdw>
                </a:effectLst>
              </a:rPr>
              <a:t> de </a:t>
            </a:r>
            <a:r>
              <a:rPr lang="en-US" sz="2000" dirty="0" err="1" smtClean="0">
                <a:effectLst>
                  <a:outerShdw blurRad="50800" dist="38100" algn="tr" rotWithShape="0">
                    <a:prstClr val="black">
                      <a:alpha val="40000"/>
                    </a:prstClr>
                  </a:outerShdw>
                </a:effectLst>
              </a:rPr>
              <a:t>proiectare</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aceasta</a:t>
            </a:r>
            <a:r>
              <a:rPr lang="en-US" sz="2000" dirty="0" smtClean="0">
                <a:effectLst>
                  <a:outerShdw blurRad="50800" dist="38100" algn="tr" rotWithShape="0">
                    <a:prstClr val="black">
                      <a:alpha val="40000"/>
                    </a:prstClr>
                  </a:outerShdw>
                </a:effectLst>
              </a:rPr>
              <a:t> e </a:t>
            </a:r>
            <a:r>
              <a:rPr lang="en-US" sz="2000" dirty="0" err="1" smtClean="0">
                <a:effectLst>
                  <a:outerShdw blurRad="50800" dist="38100" algn="tr" rotWithShape="0">
                    <a:prstClr val="black">
                      <a:alpha val="40000"/>
                    </a:prstClr>
                  </a:outerShdw>
                </a:effectLst>
              </a:rPr>
              <a:t>valabil</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doar</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pentru</a:t>
            </a:r>
            <a:r>
              <a:rPr lang="en-US" sz="2000" dirty="0" smtClean="0">
                <a:effectLst>
                  <a:outerShdw blurRad="50800" dist="38100" algn="tr" rotWithShape="0">
                    <a:prstClr val="black">
                      <a:alpha val="40000"/>
                    </a:prstClr>
                  </a:outerShdw>
                </a:effectLst>
              </a:rPr>
              <a:t> </a:t>
            </a:r>
            <a:r>
              <a:rPr lang="en-US" sz="2000" dirty="0" err="1" smtClean="0">
                <a:effectLst>
                  <a:outerShdw blurRad="50800" dist="38100" algn="tr" rotWithShape="0">
                    <a:prstClr val="black">
                      <a:alpha val="40000"/>
                    </a:prstClr>
                  </a:outerShdw>
                </a:effectLst>
              </a:rPr>
              <a:t>proiectele</a:t>
            </a:r>
            <a:r>
              <a:rPr lang="en-US" sz="2000" dirty="0" smtClean="0">
                <a:effectLst>
                  <a:outerShdw blurRad="50800" dist="38100" algn="tr" rotWithShape="0">
                    <a:prstClr val="black">
                      <a:alpha val="40000"/>
                    </a:prstClr>
                  </a:outerShdw>
                </a:effectLst>
              </a:rPr>
              <a:t> de </a:t>
            </a:r>
            <a:r>
              <a:rPr lang="en-US" sz="2000" dirty="0" err="1" smtClean="0">
                <a:effectLst>
                  <a:outerShdw blurRad="50800" dist="38100" algn="tr" rotWithShape="0">
                    <a:prstClr val="black">
                      <a:alpha val="40000"/>
                    </a:prstClr>
                  </a:outerShdw>
                </a:effectLst>
              </a:rPr>
              <a:t>infrastructură</a:t>
            </a:r>
            <a:r>
              <a:rPr lang="en-US" sz="2000" dirty="0" smtClean="0">
                <a:effectLst>
                  <a:outerShdw blurRad="50800" dist="38100" algn="tr" rotWithShape="0">
                    <a:prstClr val="black">
                      <a:alpha val="40000"/>
                    </a:prstClr>
                  </a:outerShdw>
                </a:effectLst>
              </a:rPr>
              <a:t>);</a:t>
            </a:r>
            <a:endParaRPr lang="ru-RU" sz="2000"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66801"/>
            <a:ext cx="7776000" cy="595744"/>
          </a:xfrm>
        </p:spPr>
        <p:txBody>
          <a:bodyPr/>
          <a:lstStyle/>
          <a:p>
            <a:pPr algn="ctr"/>
            <a:r>
              <a:rPr lang="en-US" b="1" dirty="0" smtClean="0">
                <a:solidFill>
                  <a:srgbClr val="0070C0"/>
                </a:solidFill>
                <a:effectLst>
                  <a:outerShdw blurRad="38100" dist="38100" dir="2700000" algn="tl">
                    <a:srgbClr val="000000">
                      <a:alpha val="43137"/>
                    </a:srgbClr>
                  </a:outerShdw>
                </a:effectLst>
              </a:rPr>
              <a:t>S</a:t>
            </a:r>
            <a:r>
              <a:rPr lang="ro-RO" b="1" dirty="0" smtClean="0">
                <a:solidFill>
                  <a:srgbClr val="0070C0"/>
                </a:solidFill>
                <a:effectLst>
                  <a:outerShdw blurRad="38100" dist="38100" dir="2700000" algn="tl">
                    <a:srgbClr val="000000">
                      <a:alpha val="43137"/>
                    </a:srgbClr>
                  </a:outerShdw>
                </a:effectLst>
              </a:rPr>
              <a:t>umar: </a:t>
            </a:r>
            <a:r>
              <a:rPr lang="ro-RO" dirty="0" smtClean="0">
                <a:effectLst>
                  <a:outerShdw blurRad="38100" dist="38100" dir="2700000" algn="tl">
                    <a:srgbClr val="000000">
                      <a:alpha val="43137"/>
                    </a:srgbClr>
                  </a:outerShdw>
                </a:effectLst>
              </a:rPr>
              <a:t/>
            </a:r>
            <a:br>
              <a:rPr lang="ro-RO" dirty="0" smtClean="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3999" y="1454727"/>
            <a:ext cx="8238327" cy="4809273"/>
          </a:xfrm>
        </p:spPr>
        <p:txBody>
          <a:bodyPr/>
          <a:lstStyle/>
          <a:p>
            <a:pPr marL="457200" lvl="0" indent="-457200">
              <a:buFont typeface="+mj-lt"/>
              <a:buAutoNum type="arabicPeriod" startAt="9"/>
            </a:pPr>
            <a:r>
              <a:rPr lang="ro-RO" sz="2000" dirty="0" smtClean="0">
                <a:effectLst>
                  <a:outerShdw blurRad="50800" dist="38100" algn="tr" rotWithShape="0">
                    <a:prstClr val="black">
                      <a:alpha val="40000"/>
                    </a:prstClr>
                  </a:outerShdw>
                </a:effectLst>
              </a:rPr>
              <a:t>Deoarece contribuția de </a:t>
            </a:r>
            <a:r>
              <a:rPr lang="ro-RO" sz="2000" b="1" dirty="0" smtClean="0">
                <a:solidFill>
                  <a:srgbClr val="FF0000"/>
                </a:solidFill>
                <a:effectLst>
                  <a:outerShdw blurRad="50800" dist="38100" algn="tr" rotWithShape="0">
                    <a:prstClr val="black">
                      <a:alpha val="40000"/>
                    </a:prstClr>
                  </a:outerShdw>
                </a:effectLst>
              </a:rPr>
              <a:t>co-finațare locală </a:t>
            </a:r>
            <a:r>
              <a:rPr lang="ro-RO" sz="2000" dirty="0" smtClean="0">
                <a:effectLst>
                  <a:outerShdw blurRad="50800" dist="38100" algn="tr" rotWithShape="0">
                    <a:prstClr val="black">
                      <a:alpha val="40000"/>
                    </a:prstClr>
                  </a:outerShdw>
                </a:effectLst>
              </a:rPr>
              <a:t>foarte frecvent este o condiție obligatorie pentru obținerea investițiilor externe considerăm necesar rezervarea unor fonduri interne (drept investiții capitale pe linia Ministerului de Finanțe)  ori de prevăzut pentru fiecare sector în parte alocații bugetare speciale anume pentru atragerea investițiilor externe în sectorul dat. Aceasta ar facilita mult și spori considerabil procesul de atragere a investițiilor în sectorul AAC, care este unul foarte important pentru economia țării, protecția mediului și sănătatea populației.  </a:t>
            </a:r>
          </a:p>
          <a:p>
            <a:pPr marL="457200" lvl="0" indent="-457200">
              <a:buFont typeface="+mj-lt"/>
              <a:buAutoNum type="arabicPeriod" startAt="9"/>
            </a:pPr>
            <a:r>
              <a:rPr lang="ro-RO" sz="2000" dirty="0" smtClean="0">
                <a:solidFill>
                  <a:srgbClr val="FF0000"/>
                </a:solidFill>
                <a:effectLst>
                  <a:outerShdw blurRad="50800" dist="38100" algn="tr" rotWithShape="0">
                    <a:prstClr val="black">
                      <a:alpha val="40000"/>
                    </a:prstClr>
                  </a:outerShdw>
                </a:effectLst>
              </a:rPr>
              <a:t>Pregătirea și prezentarea propunerii de proiect </a:t>
            </a:r>
            <a:r>
              <a:rPr lang="ro-RO" sz="2000" dirty="0" smtClean="0">
                <a:effectLst>
                  <a:outerShdw blurRad="50800" dist="38100" algn="tr" rotWithShape="0">
                    <a:prstClr val="black">
                      <a:alpha val="40000"/>
                    </a:prstClr>
                  </a:outerShdw>
                </a:effectLst>
              </a:rPr>
              <a:t>cu toate componentele ei: argumentare indubitabilă, buget, scrisori de asociere și susținere, plan de implementare, analiza riscurilor  și desigur, descrierea convingătoare a </a:t>
            </a:r>
            <a:r>
              <a:rPr lang="ro-RO" sz="2000" dirty="0" smtClean="0">
                <a:solidFill>
                  <a:srgbClr val="FF0000"/>
                </a:solidFill>
                <a:effectLst>
                  <a:outerShdw blurRad="50800" dist="38100" algn="tr" rotWithShape="0">
                    <a:prstClr val="black">
                      <a:alpha val="40000"/>
                    </a:prstClr>
                  </a:outerShdw>
                </a:effectLst>
              </a:rPr>
              <a:t>efectului pozitiv (social, economic, ecologic, seliteb, etc,) </a:t>
            </a:r>
            <a:r>
              <a:rPr lang="ro-RO" sz="2000" dirty="0" smtClean="0">
                <a:effectLst>
                  <a:outerShdw blurRad="50800" dist="38100" algn="tr" rotWithShape="0">
                    <a:prstClr val="black">
                      <a:alpha val="40000"/>
                    </a:prstClr>
                  </a:outerShdw>
                </a:effectLst>
              </a:rPr>
              <a:t> și  rezultatelor scontate. </a:t>
            </a:r>
            <a:endParaRPr lang="ru-RU" sz="2000" dirty="0" smtClean="0"/>
          </a:p>
          <a:p>
            <a:pPr marL="457200" indent="-457200">
              <a:buNone/>
            </a:pPr>
            <a:r>
              <a:rPr lang="en-US" sz="2000" b="1" dirty="0" smtClean="0"/>
              <a:t/>
            </a:r>
            <a:br>
              <a:rPr lang="en-US" sz="2000" b="1" dirty="0" smtClean="0"/>
            </a:br>
            <a:endParaRPr lang="ru-RU" sz="2000"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b="1" dirty="0" smtClean="0">
                <a:solidFill>
                  <a:srgbClr val="0070C0"/>
                </a:solidFill>
              </a:rPr>
              <a:t>Bibliografie și contacte utile: </a:t>
            </a:r>
            <a:r>
              <a:rPr lang="ro-RO" dirty="0" smtClean="0"/>
              <a:t/>
            </a:r>
            <a:br>
              <a:rPr lang="ro-RO" dirty="0" smtClean="0"/>
            </a:br>
            <a:endParaRPr lang="ru-RU" dirty="0"/>
          </a:p>
        </p:txBody>
      </p:sp>
      <p:sp>
        <p:nvSpPr>
          <p:cNvPr id="3" name="Нижний колонтитул 2"/>
          <p:cNvSpPr>
            <a:spLocks noGrp="1"/>
          </p:cNvSpPr>
          <p:nvPr>
            <p:ph type="ftr" sz="quarter" idx="10"/>
          </p:nvPr>
        </p:nvSpPr>
        <p:spPr/>
        <p:txBody>
          <a:bodyPr/>
          <a:lstStyle/>
          <a:p>
            <a:r>
              <a:rPr lang="de-DE" dirty="0"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585233" y="2298171"/>
            <a:ext cx="7776000" cy="3946102"/>
          </a:xfrm>
        </p:spPr>
        <p:txBody>
          <a:bodyPr/>
          <a:lstStyle/>
          <a:p>
            <a:pPr marL="180000" indent="0">
              <a:spcBef>
                <a:spcPts val="0"/>
              </a:spcBef>
              <a:spcAft>
                <a:spcPts val="0"/>
              </a:spcAft>
              <a:buFont typeface="Wingdings" pitchFamily="2" charset="2"/>
              <a:buChar char="Ø"/>
            </a:pPr>
            <a:r>
              <a:rPr lang="en-US" sz="1400" i="1" u="sng" dirty="0" smtClean="0">
                <a:hlinkClick r:id="rId2"/>
              </a:rPr>
              <a:t>https://</a:t>
            </a:r>
            <a:r>
              <a:rPr lang="en-US" sz="1400" i="1" u="sng" dirty="0" err="1" smtClean="0">
                <a:hlinkClick r:id="rId2"/>
              </a:rPr>
              <a:t>ru.scribd.com</a:t>
            </a:r>
            <a:r>
              <a:rPr lang="en-US" sz="1400" i="1" u="sng" dirty="0" smtClean="0">
                <a:hlinkClick r:id="rId2"/>
              </a:rPr>
              <a:t>/document/235257169/LEGEA-Nr-303-din-13-12-2013-Privind-Serviciul-Public-de-Alimentare-Cu-Apă-Şi-de-Canalizare</a:t>
            </a:r>
            <a:endParaRPr lang="ru-RU" sz="1400" i="1" dirty="0" smtClean="0"/>
          </a:p>
          <a:p>
            <a:pPr marL="180000" indent="0">
              <a:spcBef>
                <a:spcPts val="0"/>
              </a:spcBef>
              <a:spcAft>
                <a:spcPts val="0"/>
              </a:spcAft>
              <a:buFont typeface="Wingdings" pitchFamily="2" charset="2"/>
              <a:buChar char="Ø"/>
            </a:pPr>
            <a:r>
              <a:rPr lang="en-US" sz="1400" i="1" u="sng" dirty="0" smtClean="0">
                <a:hlinkClick r:id="rId3"/>
              </a:rPr>
              <a:t>http://www.amac.md/Buletine/Buletin_01.pdf</a:t>
            </a:r>
            <a:endParaRPr lang="ru-RU" sz="1400" i="1" dirty="0" smtClean="0"/>
          </a:p>
          <a:p>
            <a:pPr marL="180000" indent="0">
              <a:spcBef>
                <a:spcPts val="0"/>
              </a:spcBef>
              <a:spcAft>
                <a:spcPts val="0"/>
              </a:spcAft>
              <a:buFont typeface="Wingdings" pitchFamily="2" charset="2"/>
              <a:buChar char="Ø"/>
            </a:pPr>
            <a:r>
              <a:rPr lang="en-US" sz="1400" i="1" u="sng" dirty="0" smtClean="0">
                <a:hlinkClick r:id="rId4"/>
              </a:rPr>
              <a:t>http://lex.justice.md/viewdoc.php?action=view&amp;view=doc&amp;id=352073&amp;lang=1</a:t>
            </a:r>
            <a:endParaRPr lang="ru-RU" sz="1400" i="1" dirty="0" smtClean="0"/>
          </a:p>
          <a:p>
            <a:pPr marL="180000" indent="0">
              <a:spcBef>
                <a:spcPts val="0"/>
              </a:spcBef>
              <a:spcAft>
                <a:spcPts val="0"/>
              </a:spcAft>
              <a:buFont typeface="Wingdings" pitchFamily="2" charset="2"/>
              <a:buChar char="Ø"/>
            </a:pPr>
            <a:r>
              <a:rPr lang="en-US" sz="1400" i="1" u="sng" dirty="0" smtClean="0">
                <a:hlinkClick r:id="rId5"/>
              </a:rPr>
              <a:t>http://www.amac.md/documents/STRATEGIA%20DE%20ALIMENTARE_/1.Strategia-29%20aprilie%202013.pdf</a:t>
            </a:r>
            <a:endParaRPr lang="ru-RU" sz="1400" i="1" dirty="0" smtClean="0"/>
          </a:p>
          <a:p>
            <a:pPr marL="180000" indent="0">
              <a:spcBef>
                <a:spcPts val="0"/>
              </a:spcBef>
              <a:spcAft>
                <a:spcPts val="0"/>
              </a:spcAft>
              <a:buFont typeface="Wingdings" pitchFamily="2" charset="2"/>
              <a:buChar char="Ø"/>
            </a:pPr>
            <a:r>
              <a:rPr lang="en-US" sz="1400" i="1" u="sng" dirty="0" smtClean="0">
                <a:hlinkClick r:id="rId6"/>
              </a:rPr>
              <a:t>http://www.serviciilocale.md/public/files/Anexa-10-Planul-de-Aciuni-Strategia-A-AC-revizuit-pentru-Republica-Moldova1.pdf</a:t>
            </a:r>
            <a:endParaRPr lang="ru-RU" sz="1400" i="1" dirty="0" smtClean="0"/>
          </a:p>
          <a:p>
            <a:pPr marL="180000" indent="0">
              <a:spcBef>
                <a:spcPts val="0"/>
              </a:spcBef>
              <a:spcAft>
                <a:spcPts val="0"/>
              </a:spcAft>
              <a:buFont typeface="Wingdings" pitchFamily="2" charset="2"/>
              <a:buChar char="Ø"/>
            </a:pPr>
            <a:r>
              <a:rPr lang="en-US" sz="1400" i="1" u="sng" dirty="0" smtClean="0">
                <a:hlinkClick r:id="rId7"/>
              </a:rPr>
              <a:t>http://lex.justice.md/index.php?action=view&amp;view=doc&amp;lang=1&amp;id=368696</a:t>
            </a:r>
            <a:endParaRPr lang="ru-RU" sz="1400" i="1" dirty="0" smtClean="0"/>
          </a:p>
          <a:p>
            <a:pPr marL="180000" indent="0">
              <a:spcBef>
                <a:spcPts val="0"/>
              </a:spcBef>
              <a:spcAft>
                <a:spcPts val="0"/>
              </a:spcAft>
              <a:buFont typeface="Wingdings" pitchFamily="2" charset="2"/>
              <a:buChar char="Ø"/>
            </a:pPr>
            <a:r>
              <a:rPr lang="en-US" sz="1400" i="1" u="sng" dirty="0" smtClean="0">
                <a:hlinkClick r:id="rId8"/>
              </a:rPr>
              <a:t>http://www.adrgagauzia.md/public/files/ADR_UTAG/3._Strategia_Nationala_de_Dezvoltare_Regionala_2016-2020.pdf</a:t>
            </a:r>
            <a:endParaRPr lang="en-US" sz="1400" i="1" u="sng" dirty="0" smtClean="0"/>
          </a:p>
          <a:p>
            <a:pPr marL="144000" indent="0">
              <a:spcBef>
                <a:spcPts val="0"/>
              </a:spcBef>
              <a:spcAft>
                <a:spcPts val="0"/>
              </a:spcAft>
              <a:buFont typeface="Wingdings" pitchFamily="2" charset="2"/>
              <a:buChar char="Ø"/>
            </a:pPr>
            <a:r>
              <a:rPr lang="en-US" sz="1400" i="1" u="sng" dirty="0" smtClean="0">
                <a:hlinkClick r:id="rId9"/>
              </a:rPr>
              <a:t>http://serviciilocale.md/pageview.php?l=ro&amp;idc=94&amp;id=150&amp;t=/Cadrul-legal-si-institutional/Dezvoltare-regionala/Fondul-National-pentru-Dezvoltare-Regionala/</a:t>
            </a:r>
            <a:endParaRPr lang="ro-RO" sz="1400" i="1" u="sng" dirty="0" smtClean="0"/>
          </a:p>
          <a:p>
            <a:pPr marL="144000" indent="0">
              <a:spcBef>
                <a:spcPts val="0"/>
              </a:spcBef>
              <a:spcAft>
                <a:spcPts val="0"/>
              </a:spcAft>
              <a:buFont typeface="Wingdings" pitchFamily="2" charset="2"/>
              <a:buChar char="Ø"/>
            </a:pPr>
            <a:r>
              <a:rPr lang="en-US" sz="1400" i="1" u="sng" dirty="0" smtClean="0">
                <a:hlinkClick r:id="rId10"/>
              </a:rPr>
              <a:t>http://mediu.gov.md/index.php/serviciul-de-presa/noutati/79-categorii-in-romana/despre-minister/institutii-subordonate/72-fondul-ecologic-national</a:t>
            </a:r>
            <a:endParaRPr lang="en-US" sz="1400" i="1" u="sng" dirty="0" smtClean="0"/>
          </a:p>
          <a:p>
            <a:pPr marL="144000" indent="0">
              <a:spcBef>
                <a:spcPts val="0"/>
              </a:spcBef>
              <a:spcAft>
                <a:spcPts val="0"/>
              </a:spcAft>
              <a:buFont typeface="Wingdings" pitchFamily="2" charset="2"/>
              <a:buChar char="Ø"/>
            </a:pPr>
            <a:r>
              <a:rPr lang="en-US" sz="1400" i="1" u="sng" dirty="0" smtClean="0">
                <a:hlinkClick r:id="rId11"/>
              </a:rPr>
              <a:t>https://eeas.europa.eu/delegations/moldova_ro</a:t>
            </a:r>
            <a:endParaRPr lang="en-US" sz="1400" i="1" dirty="0" smtClean="0"/>
          </a:p>
          <a:p>
            <a:pPr marL="144000" indent="0">
              <a:spcBef>
                <a:spcPts val="0"/>
              </a:spcBef>
              <a:spcAft>
                <a:spcPts val="0"/>
              </a:spcAft>
              <a:buFont typeface="Wingdings" pitchFamily="2" charset="2"/>
              <a:buChar char="Ø"/>
            </a:pPr>
            <a:r>
              <a:rPr lang="en-US" sz="1400" i="1" u="sng" dirty="0" smtClean="0">
                <a:hlinkClick r:id="rId12"/>
              </a:rPr>
              <a:t>https://eeas.europa.eu/delegations/moldova/16397/general-information-about-grants_ro</a:t>
            </a:r>
            <a:endParaRPr lang="en-US" sz="1400" i="1" dirty="0" smtClean="0"/>
          </a:p>
          <a:p>
            <a:pPr marL="144000" indent="0">
              <a:spcBef>
                <a:spcPts val="0"/>
              </a:spcBef>
              <a:spcAft>
                <a:spcPts val="0"/>
              </a:spcAft>
              <a:buFont typeface="Wingdings" pitchFamily="2" charset="2"/>
              <a:buChar char="Ø"/>
            </a:pPr>
            <a:r>
              <a:rPr lang="en-US" sz="1400" i="1" dirty="0" smtClean="0">
                <a:hlinkClick r:id="rId13"/>
              </a:rPr>
              <a:t>https://ec.europa.eu/europeaid/about-funding_en</a:t>
            </a:r>
            <a:endParaRPr lang="en-US" sz="1400" i="1" dirty="0" smtClean="0"/>
          </a:p>
          <a:p>
            <a:pPr marL="0">
              <a:spcBef>
                <a:spcPts val="0"/>
              </a:spcBef>
              <a:spcAft>
                <a:spcPts val="0"/>
              </a:spcAft>
              <a:buNone/>
            </a:pPr>
            <a:endParaRPr lang="ru-RU" sz="1400" dirty="0" smtClean="0"/>
          </a:p>
          <a:p>
            <a:pPr marL="108000" indent="0">
              <a:spcBef>
                <a:spcPts val="0"/>
              </a:spcBef>
              <a:spcAft>
                <a:spcPts val="0"/>
              </a:spcAft>
              <a:buFont typeface="Wingdings" pitchFamily="2" charset="2"/>
              <a:buChar char="Ø"/>
            </a:pPr>
            <a:endParaRPr lang="ru-RU" sz="1400" dirty="0" smtClean="0"/>
          </a:p>
          <a:p>
            <a:pPr marL="180000">
              <a:spcAft>
                <a:spcPts val="0"/>
              </a:spcAft>
            </a:pPr>
            <a:endParaRPr lang="ru-RU" sz="1400" dirty="0" smtClean="0"/>
          </a:p>
          <a:p>
            <a:pPr>
              <a:buNone/>
            </a:pPr>
            <a:endParaRPr lang="ru-RU" sz="2000" dirty="0"/>
          </a:p>
        </p:txBody>
      </p:sp>
      <p:pic>
        <p:nvPicPr>
          <p:cNvPr id="6" name="Picture 2" descr="D:\docs\desktop\ELdZ_Mol_cmyk_rum.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b="1" dirty="0" smtClean="0">
                <a:solidFill>
                  <a:srgbClr val="0070C0"/>
                </a:solidFill>
                <a:effectLst>
                  <a:outerShdw blurRad="38100" dist="38100" dir="2700000" algn="tl">
                    <a:srgbClr val="000000">
                      <a:alpha val="43137"/>
                    </a:srgbClr>
                  </a:outerShdw>
                </a:effectLst>
              </a:rPr>
              <a:t>Bibliografie și contacte utile: </a:t>
            </a:r>
            <a:r>
              <a:rPr lang="ro-RO" dirty="0" smtClean="0"/>
              <a:t/>
            </a:r>
            <a:br>
              <a:rPr lang="ro-RO" dirty="0" smtClean="0"/>
            </a:br>
            <a:endParaRPr lang="ru-RU" dirty="0"/>
          </a:p>
        </p:txBody>
      </p:sp>
      <p:sp>
        <p:nvSpPr>
          <p:cNvPr id="3" name="Нижний колонтитул 2"/>
          <p:cNvSpPr>
            <a:spLocks noGrp="1"/>
          </p:cNvSpPr>
          <p:nvPr>
            <p:ph type="ftr" sz="quarter" idx="10"/>
          </p:nvPr>
        </p:nvSpPr>
        <p:spPr/>
        <p:txBody>
          <a:bodyPr/>
          <a:lstStyle/>
          <a:p>
            <a:r>
              <a:rPr lang="de-DE" dirty="0"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73368" y="2254103"/>
            <a:ext cx="7776000" cy="3946102"/>
          </a:xfrm>
        </p:spPr>
        <p:txBody>
          <a:bodyPr/>
          <a:lstStyle/>
          <a:p>
            <a:pPr marL="144000" indent="0">
              <a:spcAft>
                <a:spcPts val="0"/>
              </a:spcAft>
              <a:buFont typeface="Wingdings" pitchFamily="2" charset="2"/>
              <a:buChar char="Ø"/>
            </a:pPr>
            <a:r>
              <a:rPr lang="en-US" sz="1200" i="1" u="sng" dirty="0" smtClean="0">
                <a:hlinkClick r:id="rId2"/>
              </a:rPr>
              <a:t>http://www.md.undp.org</a:t>
            </a:r>
            <a:endParaRPr lang="ru-RU" sz="1200" i="1" dirty="0" smtClean="0"/>
          </a:p>
          <a:p>
            <a:pPr marL="144000" indent="0">
              <a:spcAft>
                <a:spcPts val="0"/>
              </a:spcAft>
              <a:buFont typeface="Wingdings" pitchFamily="2" charset="2"/>
              <a:buChar char="Ø"/>
            </a:pPr>
            <a:r>
              <a:rPr lang="en-US" sz="1200" i="1" u="sng" dirty="0" smtClean="0">
                <a:hlinkClick r:id="rId3"/>
              </a:rPr>
              <a:t>http://www.ebrd.com/moldova.html</a:t>
            </a:r>
            <a:endParaRPr lang="ru-RU" sz="1200" i="1" dirty="0" smtClean="0"/>
          </a:p>
          <a:p>
            <a:pPr marL="144000" indent="0">
              <a:spcAft>
                <a:spcPts val="0"/>
              </a:spcAft>
              <a:buFont typeface="Wingdings" pitchFamily="2" charset="2"/>
              <a:buChar char="Ø"/>
            </a:pPr>
            <a:r>
              <a:rPr lang="nl-NL" sz="1200" i="1" u="sng" dirty="0" smtClean="0">
                <a:hlinkClick r:id="rId4"/>
              </a:rPr>
              <a:t>http://www.oekb.at/de/Seiten/default.aspx</a:t>
            </a:r>
            <a:r>
              <a:rPr lang="en-US" sz="1200" i="1" dirty="0" smtClean="0"/>
              <a:t> </a:t>
            </a:r>
            <a:endParaRPr lang="ru-RU" sz="1200" i="1" dirty="0" smtClean="0"/>
          </a:p>
          <a:p>
            <a:pPr marL="144000" indent="0">
              <a:spcAft>
                <a:spcPts val="0"/>
              </a:spcAft>
              <a:buFont typeface="Wingdings" pitchFamily="2" charset="2"/>
              <a:buChar char="Ø"/>
            </a:pPr>
            <a:r>
              <a:rPr lang="nl-NL" sz="1200" i="1" u="sng" dirty="0" smtClean="0">
                <a:hlinkClick r:id="rId5"/>
              </a:rPr>
              <a:t>http://www.mdrc.gov.md</a:t>
            </a:r>
            <a:endParaRPr lang="ru-RU" sz="1200" i="1" dirty="0" smtClean="0"/>
          </a:p>
          <a:p>
            <a:pPr marL="144000" indent="0">
              <a:spcAft>
                <a:spcPts val="0"/>
              </a:spcAft>
              <a:buFont typeface="Wingdings" pitchFamily="2" charset="2"/>
              <a:buChar char="Ø"/>
            </a:pPr>
            <a:r>
              <a:rPr lang="nl-NL" sz="1200" i="1" u="sng" dirty="0" smtClean="0">
                <a:hlinkClick r:id="rId6"/>
              </a:rPr>
              <a:t>http://www.mf.gov.md</a:t>
            </a:r>
            <a:endParaRPr lang="ro-RO" sz="1200" i="1" u="sng" dirty="0" smtClean="0"/>
          </a:p>
          <a:p>
            <a:pPr marL="144000" indent="0">
              <a:spcAft>
                <a:spcPts val="0"/>
              </a:spcAft>
              <a:buFont typeface="Wingdings" pitchFamily="2" charset="2"/>
              <a:buChar char="Ø"/>
            </a:pPr>
            <a:r>
              <a:rPr lang="en-US" sz="1200" i="1" u="sng" dirty="0" smtClean="0">
                <a:hlinkClick r:id="rId7"/>
              </a:rPr>
              <a:t>http://fism.gov.md</a:t>
            </a:r>
            <a:endParaRPr lang="ru-RU" sz="1200" i="1" dirty="0" smtClean="0"/>
          </a:p>
          <a:p>
            <a:pPr marL="144000" indent="0">
              <a:spcAft>
                <a:spcPts val="0"/>
              </a:spcAft>
              <a:buFont typeface="Wingdings" pitchFamily="2" charset="2"/>
              <a:buChar char="Ø"/>
            </a:pPr>
            <a:r>
              <a:rPr lang="en-US" sz="1200" i="1" u="sng" dirty="0" smtClean="0">
                <a:hlinkClick r:id="rId3"/>
              </a:rPr>
              <a:t>http://www.ebrd.com/moldova.html</a:t>
            </a:r>
            <a:endParaRPr lang="en-US" sz="1200" i="1" u="sng" dirty="0" smtClean="0"/>
          </a:p>
          <a:p>
            <a:pPr marL="144000" indent="0">
              <a:spcAft>
                <a:spcPts val="0"/>
              </a:spcAft>
              <a:buFont typeface="Wingdings" pitchFamily="2" charset="2"/>
              <a:buChar char="Ø"/>
            </a:pPr>
            <a:r>
              <a:rPr lang="en-US" sz="1200" i="1" u="sng" dirty="0" smtClean="0">
                <a:hlinkClick r:id="rId8"/>
              </a:rPr>
              <a:t>http://www.worldbank.org/en/country/moldova</a:t>
            </a:r>
            <a:endParaRPr lang="en-US" sz="1200" i="1" u="sng" dirty="0" smtClean="0"/>
          </a:p>
          <a:p>
            <a:pPr marL="144000" indent="0">
              <a:spcAft>
                <a:spcPts val="0"/>
              </a:spcAft>
              <a:buFont typeface="Wingdings" pitchFamily="2" charset="2"/>
              <a:buChar char="Ø"/>
            </a:pPr>
            <a:r>
              <a:rPr lang="en-US" sz="1200" i="1" u="sng" dirty="0" smtClean="0">
                <a:hlinkClick r:id="rId9"/>
              </a:rPr>
              <a:t>https://eeas.europa.eu/delegations/moldova_ro</a:t>
            </a:r>
            <a:endParaRPr lang="ru-RU" sz="1200" i="1" dirty="0" smtClean="0"/>
          </a:p>
          <a:p>
            <a:pPr marL="144000" indent="0">
              <a:spcAft>
                <a:spcPts val="0"/>
              </a:spcAft>
              <a:buFont typeface="Wingdings" pitchFamily="2" charset="2"/>
              <a:buChar char="Ø"/>
            </a:pPr>
            <a:r>
              <a:rPr lang="en-US" sz="1200" i="1" u="sng" dirty="0" smtClean="0">
                <a:hlinkClick r:id="rId10"/>
              </a:rPr>
              <a:t>https://eeas.europa.eu/delegations/moldova/16397/general-information-about-grants_ro</a:t>
            </a:r>
            <a:endParaRPr lang="ru-RU" sz="1200" i="1" dirty="0" smtClean="0"/>
          </a:p>
          <a:p>
            <a:pPr marL="144000" indent="0">
              <a:spcAft>
                <a:spcPts val="0"/>
              </a:spcAft>
              <a:buFont typeface="Wingdings" pitchFamily="2" charset="2"/>
              <a:buChar char="Ø"/>
            </a:pPr>
            <a:r>
              <a:rPr lang="en-US" sz="1200" i="1" dirty="0" smtClean="0">
                <a:hlinkClick r:id="rId11"/>
              </a:rPr>
              <a:t>https://ec.europa.eu/europeaid/about-funding_en</a:t>
            </a:r>
            <a:endParaRPr lang="en-US" sz="1200" i="1" dirty="0" smtClean="0"/>
          </a:p>
          <a:p>
            <a:pPr marL="144000" indent="0">
              <a:spcBef>
                <a:spcPts val="0"/>
              </a:spcBef>
              <a:spcAft>
                <a:spcPts val="0"/>
              </a:spcAft>
              <a:buFont typeface="Wingdings" pitchFamily="2" charset="2"/>
              <a:buChar char="Ø"/>
            </a:pPr>
            <a:r>
              <a:rPr lang="de-DE" sz="1200" i="1" u="sng" dirty="0" smtClean="0">
                <a:hlinkClick r:id="rId12"/>
              </a:rPr>
              <a:t>http://www.entwicklung.at/en/countries/black-sea-region-south-caucasus/moldova/</a:t>
            </a:r>
            <a:endParaRPr lang="ru-RU" sz="1200" i="1" dirty="0" smtClean="0"/>
          </a:p>
          <a:p>
            <a:pPr marL="144000" indent="0">
              <a:spcBef>
                <a:spcPts val="0"/>
              </a:spcBef>
              <a:spcAft>
                <a:spcPts val="0"/>
              </a:spcAft>
              <a:buFont typeface="Wingdings" pitchFamily="2" charset="2"/>
              <a:buChar char="Ø"/>
            </a:pPr>
            <a:r>
              <a:rPr lang="de-DE" sz="1200" i="1" u="sng" dirty="0" smtClean="0">
                <a:hlinkClick r:id="rId13"/>
              </a:rPr>
              <a:t>http://www.entwicklung.at/fileadmin/user_upload/Dokumente/Publikationen/Landesstrategien/CS_Moldova_2016_2020.pdf</a:t>
            </a:r>
            <a:endParaRPr lang="de-DE" sz="1200" i="1" u="sng" dirty="0" smtClean="0"/>
          </a:p>
          <a:p>
            <a:pPr marL="144000" indent="0">
              <a:spcBef>
                <a:spcPts val="0"/>
              </a:spcBef>
              <a:spcAft>
                <a:spcPts val="0"/>
              </a:spcAft>
              <a:buFont typeface="Wingdings" pitchFamily="2" charset="2"/>
              <a:buChar char="Ø"/>
            </a:pPr>
            <a:r>
              <a:rPr lang="en-US" sz="1200" i="1" dirty="0" smtClean="0">
                <a:hlinkClick r:id="rId14"/>
              </a:rPr>
              <a:t>https://www.eda.admin.ch/countries/moldova/en/home/representations/cooperation-office.html</a:t>
            </a:r>
            <a:endParaRPr lang="ru-RU" sz="1200" i="1" dirty="0" smtClean="0"/>
          </a:p>
          <a:p>
            <a:pPr marL="144000" indent="0">
              <a:spcBef>
                <a:spcPts val="0"/>
              </a:spcBef>
              <a:spcAft>
                <a:spcPts val="0"/>
              </a:spcAft>
              <a:buFont typeface="Wingdings" pitchFamily="2" charset="2"/>
              <a:buChar char="Ø"/>
            </a:pPr>
            <a:r>
              <a:rPr lang="en-US" sz="1200" i="1" dirty="0" smtClean="0">
                <a:hlinkClick r:id="rId15"/>
              </a:rPr>
              <a:t>http://www.eda.admin.ch/eda/fr/home/reps/eur/vukr/ref_visinf/visukr.html</a:t>
            </a:r>
            <a:endParaRPr lang="en-US" sz="1200" i="1" dirty="0" smtClean="0"/>
          </a:p>
          <a:p>
            <a:pPr marL="144000" indent="0">
              <a:spcBef>
                <a:spcPts val="0"/>
              </a:spcBef>
              <a:spcAft>
                <a:spcPts val="0"/>
              </a:spcAft>
              <a:buFont typeface="Wingdings" pitchFamily="2" charset="2"/>
              <a:buChar char="Ø"/>
            </a:pPr>
            <a:r>
              <a:rPr lang="en-US" sz="1200" i="1" u="sng" dirty="0" smtClean="0">
                <a:hlinkClick r:id="rId16"/>
              </a:rPr>
              <a:t>http://www.apasan.md/</a:t>
            </a:r>
            <a:endParaRPr lang="ru-RU" sz="1200" i="1" dirty="0" smtClean="0"/>
          </a:p>
          <a:p>
            <a:pPr marL="144000" indent="0">
              <a:spcBef>
                <a:spcPts val="0"/>
              </a:spcBef>
              <a:spcAft>
                <a:spcPts val="0"/>
              </a:spcAft>
              <a:buFont typeface="Wingdings" pitchFamily="2" charset="2"/>
              <a:buChar char="Ø"/>
            </a:pPr>
            <a:r>
              <a:rPr lang="fr-FR" sz="1200" i="1" u="sng" dirty="0" smtClean="0">
                <a:hlinkClick r:id="rId17"/>
              </a:rPr>
              <a:t>http://apasan.md/files/img/site/articles/docs</a:t>
            </a:r>
            <a:r>
              <a:rPr lang="en-US" sz="1200" i="1" dirty="0" smtClean="0">
                <a:hlinkClick r:id="rId17"/>
              </a:rPr>
              <a:t> 1392104020_Descriere_ApaSan_ROM.pdf</a:t>
            </a:r>
            <a:endParaRPr lang="en-US" sz="1200" i="1" dirty="0" smtClean="0"/>
          </a:p>
          <a:p>
            <a:pPr marL="144000" indent="0">
              <a:spcBef>
                <a:spcPts val="0"/>
              </a:spcBef>
              <a:spcAft>
                <a:spcPts val="0"/>
              </a:spcAft>
              <a:buNone/>
            </a:pPr>
            <a:endParaRPr lang="ru-RU" sz="2000" dirty="0"/>
          </a:p>
        </p:txBody>
      </p:sp>
      <p:pic>
        <p:nvPicPr>
          <p:cNvPr id="6" name="Picture 2" descr="D:\docs\desktop\ELdZ_Mol_cmyk_rum.jp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a:xfrm>
            <a:off x="608783" y="1701209"/>
            <a:ext cx="7776000" cy="1956391"/>
          </a:xfrm>
        </p:spPr>
        <p:txBody>
          <a:bodyPr/>
          <a:lstStyle/>
          <a:p>
            <a:pPr algn="ctr"/>
            <a:r>
              <a:rPr lang="ro-RO" sz="4400" b="1" dirty="0" smtClean="0">
                <a:solidFill>
                  <a:srgbClr val="0070C0"/>
                </a:solidFill>
                <a:effectLst>
                  <a:outerShdw blurRad="38100" dist="38100" dir="2700000" algn="tl">
                    <a:srgbClr val="000000">
                      <a:alpha val="43137"/>
                    </a:srgbClr>
                  </a:outerShdw>
                </a:effectLst>
              </a:rPr>
              <a:t>Vă mulțumesc</a:t>
            </a:r>
            <a:br>
              <a:rPr lang="ro-RO" sz="4400" b="1" dirty="0" smtClean="0">
                <a:solidFill>
                  <a:srgbClr val="0070C0"/>
                </a:solidFill>
                <a:effectLst>
                  <a:outerShdw blurRad="38100" dist="38100" dir="2700000" algn="tl">
                    <a:srgbClr val="000000">
                      <a:alpha val="43137"/>
                    </a:srgbClr>
                  </a:outerShdw>
                </a:effectLst>
              </a:rPr>
            </a:br>
            <a:r>
              <a:rPr lang="ro-RO" sz="4400" b="1" dirty="0" smtClean="0">
                <a:solidFill>
                  <a:srgbClr val="0070C0"/>
                </a:solidFill>
                <a:effectLst>
                  <a:outerShdw blurRad="38100" dist="38100" dir="2700000" algn="tl">
                    <a:srgbClr val="000000">
                      <a:alpha val="43137"/>
                    </a:srgbClr>
                  </a:outerShdw>
                </a:effectLst>
              </a:rPr>
              <a:t> pentru atenție.</a:t>
            </a:r>
            <a:r>
              <a:rPr lang="ro-RO" sz="4400" b="1" dirty="0" smtClean="0"/>
              <a:t/>
            </a:r>
            <a:br>
              <a:rPr lang="ro-RO" sz="4400" b="1" dirty="0" smtClean="0"/>
            </a:br>
            <a:r>
              <a:rPr lang="ro-RO" sz="4400" b="1" dirty="0" smtClean="0"/>
              <a:t/>
            </a:r>
            <a:br>
              <a:rPr lang="ro-RO" sz="4400" b="1" dirty="0" smtClean="0"/>
            </a:br>
            <a:r>
              <a:rPr lang="ro-RO" sz="4400" b="1" dirty="0" smtClean="0"/>
              <a:t> </a:t>
            </a:r>
            <a:r>
              <a:rPr lang="ro-RO" sz="3200" b="1" dirty="0" smtClean="0">
                <a:solidFill>
                  <a:schemeClr val="tx1"/>
                </a:solidFill>
                <a:effectLst>
                  <a:outerShdw blurRad="38100" dist="38100" dir="2700000" algn="tl">
                    <a:srgbClr val="000000">
                      <a:alpha val="43137"/>
                    </a:srgbClr>
                  </a:outerShdw>
                </a:effectLst>
              </a:rPr>
              <a:t>Rog să adresați întrebările Dvs.</a:t>
            </a:r>
            <a:r>
              <a:rPr lang="ro-RO" sz="4400" b="1" dirty="0" smtClean="0">
                <a:solidFill>
                  <a:schemeClr val="tx1"/>
                </a:solidFill>
                <a:effectLst>
                  <a:outerShdw blurRad="38100" dist="38100" dir="2700000" algn="tl">
                    <a:srgbClr val="000000">
                      <a:alpha val="43137"/>
                    </a:srgbClr>
                  </a:outerShdw>
                </a:effectLst>
              </a:rPr>
              <a:t/>
            </a:r>
            <a:br>
              <a:rPr lang="ro-RO" sz="4400" b="1" dirty="0" smtClean="0">
                <a:solidFill>
                  <a:schemeClr val="tx1"/>
                </a:solidFill>
                <a:effectLst>
                  <a:outerShdw blurRad="38100" dist="38100" dir="2700000" algn="tl">
                    <a:srgbClr val="000000">
                      <a:alpha val="43137"/>
                    </a:srgbClr>
                  </a:outerShdw>
                </a:effectLst>
              </a:rPr>
            </a:br>
            <a:r>
              <a:rPr lang="ro-RO" sz="2000" b="1" dirty="0" smtClean="0">
                <a:solidFill>
                  <a:schemeClr val="tx1"/>
                </a:solidFill>
                <a:effectLst>
                  <a:outerShdw blurRad="38100" dist="38100" dir="2700000" algn="tl">
                    <a:srgbClr val="000000">
                      <a:alpha val="43137"/>
                    </a:srgbClr>
                  </a:outerShdw>
                </a:effectLst>
              </a:rPr>
              <a:t/>
            </a:r>
            <a:br>
              <a:rPr lang="ro-RO" sz="2000" b="1" dirty="0" smtClean="0">
                <a:solidFill>
                  <a:schemeClr val="tx1"/>
                </a:solidFill>
                <a:effectLst>
                  <a:outerShdw blurRad="38100" dist="38100" dir="2700000" algn="tl">
                    <a:srgbClr val="000000">
                      <a:alpha val="43137"/>
                    </a:srgbClr>
                  </a:outerShdw>
                </a:effectLst>
              </a:rPr>
            </a:br>
            <a:endParaRPr lang="de-DE" sz="1600" b="1" dirty="0">
              <a:solidFill>
                <a:schemeClr val="tx1"/>
              </a:solidFill>
              <a:effectLst>
                <a:outerShdw blurRad="38100" dist="38100" dir="2700000" algn="tl">
                  <a:srgbClr val="000000">
                    <a:alpha val="43137"/>
                  </a:srgbClr>
                </a:outerShdw>
              </a:effectLst>
            </a:endParaRPr>
          </a:p>
        </p:txBody>
      </p:sp>
      <p:sp>
        <p:nvSpPr>
          <p:cNvPr id="3" name="Fußzeilenplatzhalter 2"/>
          <p:cNvSpPr>
            <a:spLocks noGrp="1"/>
          </p:cNvSpPr>
          <p:nvPr>
            <p:ph type="ftr" sz="quarter" idx="10"/>
          </p:nvPr>
        </p:nvSpPr>
        <p:spPr/>
        <p:txBody>
          <a:bodyPr/>
          <a:lstStyle/>
          <a:p>
            <a:r>
              <a:rPr lang="en-BZ" dirty="0" smtClean="0"/>
              <a:t>XXX</a:t>
            </a:r>
            <a:endParaRPr lang="en-BZ" dirty="0"/>
          </a:p>
        </p:txBody>
      </p:sp>
      <p:sp>
        <p:nvSpPr>
          <p:cNvPr id="4" name="Datumsplatzhalter 3"/>
          <p:cNvSpPr>
            <a:spLocks noGrp="1"/>
          </p:cNvSpPr>
          <p:nvPr>
            <p:ph type="dt" sz="half" idx="11"/>
          </p:nvPr>
        </p:nvSpPr>
        <p:spPr/>
        <p:txBody>
          <a:bodyPr/>
          <a:lstStyle/>
          <a:p>
            <a:fld id="{0F9A5078-6F60-49E2-B50D-11C30D454C38}" type="datetime1">
              <a:rPr lang="en-GB"/>
              <a:pPr/>
              <a:t>01/11/2017</a:t>
            </a:fld>
            <a:endParaRPr lang="de-DE" dirty="0"/>
          </a:p>
        </p:txBody>
      </p:sp>
      <p:sp>
        <p:nvSpPr>
          <p:cNvPr id="6"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4"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Оксана\Pictures\i (1).jpg"/>
          <p:cNvPicPr>
            <a:picLocks noChangeAspect="1" noChangeArrowheads="1"/>
          </p:cNvPicPr>
          <p:nvPr/>
        </p:nvPicPr>
        <p:blipFill>
          <a:blip r:embed="rId4" cstate="print">
            <a:extLst/>
          </a:blip>
          <a:srcRect/>
          <a:stretch>
            <a:fillRect/>
          </a:stretch>
        </p:blipFill>
        <p:spPr bwMode="auto">
          <a:xfrm>
            <a:off x="3291460" y="4591108"/>
            <a:ext cx="2745783" cy="1897827"/>
          </a:xfrm>
          <a:prstGeom prst="rect">
            <a:avLst/>
          </a:prstGeom>
          <a:ln>
            <a:noFill/>
          </a:ln>
          <a:effectLst>
            <a:softEdge rad="112500"/>
          </a:effectLst>
          <a:extLst/>
        </p:spPr>
      </p:pic>
    </p:spTree>
    <p:extLst>
      <p:ext uri="{BB962C8B-B14F-4D97-AF65-F5344CB8AC3E}">
        <p14:creationId xmlns:p14="http://schemas.microsoft.com/office/powerpoint/2010/main" val="161151269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err="1" smtClean="0">
                <a:solidFill>
                  <a:srgbClr val="0070C0"/>
                </a:solidFill>
              </a:rPr>
              <a:t>Situa</a:t>
            </a:r>
            <a:r>
              <a:rPr lang="ro-RO" b="1" dirty="0" smtClean="0">
                <a:solidFill>
                  <a:srgbClr val="0070C0"/>
                </a:solidFill>
              </a:rPr>
              <a:t>ț</a:t>
            </a:r>
            <a:r>
              <a:rPr lang="en-US" b="1" dirty="0" err="1" smtClean="0">
                <a:solidFill>
                  <a:srgbClr val="0070C0"/>
                </a:solidFill>
              </a:rPr>
              <a:t>ia</a:t>
            </a:r>
            <a:r>
              <a:rPr lang="ro-RO" b="1" dirty="0" smtClean="0">
                <a:solidFill>
                  <a:srgbClr val="0070C0"/>
                </a:solidFill>
              </a:rPr>
              <a:t> </a:t>
            </a:r>
            <a:r>
              <a:rPr lang="en-US" b="1" dirty="0" smtClean="0">
                <a:solidFill>
                  <a:srgbClr val="0070C0"/>
                </a:solidFill>
              </a:rPr>
              <a:t>actual</a:t>
            </a:r>
            <a:r>
              <a:rPr lang="ro-RO" b="1" dirty="0" smtClean="0">
                <a:solidFill>
                  <a:srgbClr val="0070C0"/>
                </a:solidFill>
              </a:rPr>
              <a:t>ă</a:t>
            </a:r>
            <a:r>
              <a:rPr lang="en-US" b="1" dirty="0" smtClean="0">
                <a:solidFill>
                  <a:srgbClr val="0070C0"/>
                </a:solidFill>
              </a:rPr>
              <a:t> </a:t>
            </a:r>
            <a:r>
              <a:rPr lang="ro-RO" b="1" dirty="0" smtClean="0">
                <a:solidFill>
                  <a:srgbClr val="0070C0"/>
                </a:solidFill>
              </a:rPr>
              <a:t>în sectorul AAC:</a:t>
            </a:r>
            <a:br>
              <a:rPr lang="ro-RO" b="1" dirty="0" smtClean="0">
                <a:solidFill>
                  <a:srgbClr val="0070C0"/>
                </a:solidFill>
              </a:rPr>
            </a:br>
            <a:endParaRPr lang="ru-RU" b="1" dirty="0">
              <a:solidFill>
                <a:srgbClr val="0070C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2147777"/>
            <a:ext cx="7776000" cy="4116223"/>
          </a:xfrm>
        </p:spPr>
        <p:txBody>
          <a:bodyPr/>
          <a:lstStyle/>
          <a:p>
            <a:pPr>
              <a:buFont typeface="Wingdings" pitchFamily="2" charset="2"/>
              <a:buChar char="Ø"/>
            </a:pPr>
            <a:endParaRPr lang="en-US" b="1" dirty="0" smtClean="0">
              <a:solidFill>
                <a:schemeClr val="tx1"/>
              </a:solidFill>
            </a:endParaRPr>
          </a:p>
          <a:p>
            <a:pPr>
              <a:buFont typeface="Wingdings" pitchFamily="2" charset="2"/>
              <a:buChar char="Ø"/>
            </a:pPr>
            <a:r>
              <a:rPr lang="ro-RO" b="1" dirty="0" smtClean="0">
                <a:solidFill>
                  <a:schemeClr val="tx1"/>
                </a:solidFill>
              </a:rPr>
              <a:t>Grad înalt de uzură a rețelelor existente</a:t>
            </a:r>
          </a:p>
          <a:p>
            <a:pPr>
              <a:buFont typeface="Wingdings" pitchFamily="2" charset="2"/>
              <a:buChar char="Ø"/>
            </a:pPr>
            <a:r>
              <a:rPr lang="ro-RO" b="1" dirty="0" smtClean="0">
                <a:solidFill>
                  <a:schemeClr val="tx1"/>
                </a:solidFill>
              </a:rPr>
              <a:t>Cote foarte mari de scurgeri, servicii necontorizate și neachitate (NRW)</a:t>
            </a:r>
          </a:p>
          <a:p>
            <a:pPr>
              <a:buFont typeface="Wingdings" pitchFamily="2" charset="2"/>
              <a:buChar char="Ø"/>
            </a:pPr>
            <a:r>
              <a:rPr lang="ro-RO" b="1" dirty="0" smtClean="0">
                <a:solidFill>
                  <a:schemeClr val="tx1"/>
                </a:solidFill>
              </a:rPr>
              <a:t>Tehnologii și echipamente  preponderent învechite,  înalt poluante și energofage </a:t>
            </a:r>
          </a:p>
          <a:p>
            <a:pPr>
              <a:buFont typeface="Wingdings" pitchFamily="2" charset="2"/>
              <a:buChar char="Ø"/>
            </a:pPr>
            <a:r>
              <a:rPr lang="ro-RO" b="1" dirty="0" smtClean="0">
                <a:solidFill>
                  <a:schemeClr val="tx1"/>
                </a:solidFill>
              </a:rPr>
              <a:t>Număr  mare de apeducte incomplete, foarte frecvent fără sistem de canalizare și stații de iepurare funcționale</a:t>
            </a:r>
          </a:p>
          <a:p>
            <a:pPr>
              <a:buFont typeface="Wingdings" pitchFamily="2" charset="2"/>
              <a:buChar char="Ø"/>
            </a:pPr>
            <a:r>
              <a:rPr lang="ro-RO" b="1" dirty="0" smtClean="0">
                <a:solidFill>
                  <a:schemeClr val="tx1"/>
                </a:solidFill>
              </a:rPr>
              <a:t>Insuficiență acută</a:t>
            </a:r>
            <a:r>
              <a:rPr lang="en-US" b="1" dirty="0" smtClean="0">
                <a:solidFill>
                  <a:schemeClr val="tx1"/>
                </a:solidFill>
              </a:rPr>
              <a:t> de </a:t>
            </a:r>
            <a:r>
              <a:rPr lang="en-US" b="1" dirty="0" err="1" smtClean="0">
                <a:solidFill>
                  <a:schemeClr val="tx1"/>
                </a:solidFill>
              </a:rPr>
              <a:t>investi</a:t>
            </a:r>
            <a:r>
              <a:rPr lang="ro-RO" b="1" dirty="0" smtClean="0">
                <a:solidFill>
                  <a:schemeClr val="tx1"/>
                </a:solidFill>
              </a:rPr>
              <a:t>ț</a:t>
            </a:r>
            <a:r>
              <a:rPr lang="en-US" b="1" dirty="0" smtClean="0">
                <a:solidFill>
                  <a:schemeClr val="tx1"/>
                </a:solidFill>
              </a:rPr>
              <a:t>ii </a:t>
            </a:r>
            <a:r>
              <a:rPr lang="ro-RO" b="1" dirty="0" smtClean="0">
                <a:solidFill>
                  <a:schemeClr val="tx1"/>
                </a:solidFill>
              </a:rPr>
              <a:t>durabile în sector</a:t>
            </a:r>
            <a:r>
              <a:rPr lang="en-US" b="1" dirty="0" smtClean="0">
                <a:solidFill>
                  <a:schemeClr val="tx1"/>
                </a:solidFill>
              </a:rPr>
              <a:t> </a:t>
            </a:r>
            <a:endParaRPr lang="ro-RO" b="1" dirty="0" smtClean="0">
              <a:solidFill>
                <a:schemeClr val="tx1"/>
              </a:solidFill>
            </a:endParaRPr>
          </a:p>
          <a:p>
            <a:pPr>
              <a:buNone/>
            </a:pPr>
            <a:endParaRPr lang="ru-RU" b="1" dirty="0">
              <a:solidFill>
                <a:schemeClr val="tx1"/>
              </a:solidFill>
            </a:endParaRPr>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01/11/2017</a:t>
            </a:fld>
            <a:endParaRPr lang="de-DE" noProof="0" dirty="0"/>
          </a:p>
        </p:txBody>
      </p:sp>
      <p:sp>
        <p:nvSpPr>
          <p:cNvPr id="6" name="Inhaltsplatzhalter 7"/>
          <p:cNvSpPr txBox="1">
            <a:spLocks/>
          </p:cNvSpPr>
          <p:nvPr/>
        </p:nvSpPr>
        <p:spPr>
          <a:xfrm>
            <a:off x="684213" y="2108200"/>
            <a:ext cx="4481512" cy="260985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0"/>
              </a:spcBef>
              <a:spcAft>
                <a:spcPts val="600"/>
              </a:spcAft>
              <a:defRPr/>
            </a:pPr>
            <a:r>
              <a:rPr lang="ro-RO" sz="1050" dirty="0" smtClean="0">
                <a:solidFill>
                  <a:schemeClr val="tx2">
                    <a:lumMod val="75000"/>
                  </a:schemeClr>
                </a:solidFill>
                <a:latin typeface="Arial" pitchFamily="34" charset="0"/>
                <a:cs typeface="Arial" pitchFamily="34" charset="0"/>
              </a:rPr>
              <a:t>În calitate de entitate federală</a:t>
            </a:r>
            <a:r>
              <a:rPr lang="en-GB" sz="1050" dirty="0" smtClean="0">
                <a:solidFill>
                  <a:schemeClr val="tx2">
                    <a:lumMod val="75000"/>
                  </a:schemeClr>
                </a:solidFill>
                <a:latin typeface="Arial" pitchFamily="34" charset="0"/>
                <a:cs typeface="Arial" pitchFamily="34" charset="0"/>
              </a:rPr>
              <a:t>, </a:t>
            </a:r>
            <a:r>
              <a:rPr lang="ro-RO" sz="1050" dirty="0" smtClean="0">
                <a:solidFill>
                  <a:schemeClr val="tx2">
                    <a:lumMod val="75000"/>
                  </a:schemeClr>
                </a:solidFill>
                <a:latin typeface="Arial" pitchFamily="34" charset="0"/>
                <a:cs typeface="Arial" pitchFamily="34" charset="0"/>
              </a:rPr>
              <a:t>GIZ sprijină atingerea obiectivelor Guvernului Germaniei de cooperare internațională și dezvoltare durabilă. </a:t>
            </a:r>
          </a:p>
          <a:p>
            <a:pPr algn="l">
              <a:spcBef>
                <a:spcPts val="0"/>
              </a:spcBef>
              <a:spcAft>
                <a:spcPts val="600"/>
              </a:spcAft>
              <a:defRPr/>
            </a:pPr>
            <a:r>
              <a:rPr lang="ro-RO" sz="1050" u="sng" dirty="0" smtClean="0">
                <a:solidFill>
                  <a:schemeClr val="tx2">
                    <a:lumMod val="75000"/>
                  </a:schemeClr>
                </a:solidFill>
                <a:latin typeface="Arial" pitchFamily="34" charset="0"/>
                <a:cs typeface="Arial" pitchFamily="34" charset="0"/>
              </a:rPr>
              <a:t>Publicat de</a:t>
            </a:r>
            <a:r>
              <a:rPr lang="en-GB" sz="1050" dirty="0" smtClean="0">
                <a:solidFill>
                  <a:schemeClr val="tx2">
                    <a:lumMod val="75000"/>
                  </a:schemeClr>
                </a:solidFill>
                <a:latin typeface="Arial" pitchFamily="34" charset="0"/>
                <a:cs typeface="Arial" pitchFamily="34" charset="0"/>
              </a:rPr>
              <a:t/>
            </a:r>
            <a:br>
              <a:rPr lang="en-GB" sz="1050" dirty="0" smtClean="0">
                <a:solidFill>
                  <a:schemeClr val="tx2">
                    <a:lumMod val="75000"/>
                  </a:schemeClr>
                </a:solidFill>
                <a:latin typeface="Arial" pitchFamily="34" charset="0"/>
                <a:cs typeface="Arial" pitchFamily="34" charset="0"/>
              </a:rPr>
            </a:br>
            <a:r>
              <a:rPr lang="en-GB" sz="1050" dirty="0" smtClean="0">
                <a:solidFill>
                  <a:schemeClr val="tx2">
                    <a:lumMod val="75000"/>
                  </a:schemeClr>
                </a:solidFill>
                <a:latin typeface="Arial" pitchFamily="34" charset="0"/>
                <a:cs typeface="Arial" pitchFamily="34" charset="0"/>
              </a:rPr>
              <a:t>Deutsche </a:t>
            </a:r>
            <a:r>
              <a:rPr lang="de-DE" sz="1050" dirty="0" smtClean="0">
                <a:solidFill>
                  <a:schemeClr val="tx2">
                    <a:lumMod val="75000"/>
                  </a:schemeClr>
                </a:solidFill>
                <a:latin typeface="Arial" pitchFamily="34" charset="0"/>
                <a:cs typeface="Arial" pitchFamily="34" charset="0"/>
              </a:rPr>
              <a:t>Gesellschaft für</a:t>
            </a:r>
            <a:br>
              <a:rPr lang="de-DE" sz="1050" dirty="0" smtClean="0">
                <a:solidFill>
                  <a:schemeClr val="tx2">
                    <a:lumMod val="75000"/>
                  </a:schemeClr>
                </a:solidFill>
                <a:latin typeface="Arial" pitchFamily="34" charset="0"/>
                <a:cs typeface="Arial" pitchFamily="34" charset="0"/>
              </a:rPr>
            </a:br>
            <a:r>
              <a:rPr lang="de-DE" sz="1050" dirty="0" smtClean="0">
                <a:solidFill>
                  <a:schemeClr val="tx2">
                    <a:lumMod val="75000"/>
                  </a:schemeClr>
                </a:solidFill>
                <a:latin typeface="Arial" pitchFamily="34" charset="0"/>
                <a:cs typeface="Arial" pitchFamily="34" charset="0"/>
              </a:rPr>
              <a:t>Internationale Zusammenarbeit </a:t>
            </a:r>
            <a:r>
              <a:rPr lang="en-GB" sz="1050" dirty="0" smtClean="0">
                <a:solidFill>
                  <a:schemeClr val="tx2">
                    <a:lumMod val="75000"/>
                  </a:schemeClr>
                </a:solidFill>
                <a:latin typeface="Arial" pitchFamily="34" charset="0"/>
                <a:cs typeface="Arial" pitchFamily="34" charset="0"/>
              </a:rPr>
              <a:t>(GIZ) GmbH</a:t>
            </a:r>
          </a:p>
          <a:p>
            <a:pPr algn="l">
              <a:spcBef>
                <a:spcPts val="0"/>
              </a:spcBef>
              <a:spcAft>
                <a:spcPts val="600"/>
              </a:spcAft>
              <a:defRPr/>
            </a:pPr>
            <a:r>
              <a:rPr lang="ro-RO" sz="1050" dirty="0" smtClean="0">
                <a:solidFill>
                  <a:schemeClr val="tx2">
                    <a:lumMod val="75000"/>
                  </a:schemeClr>
                </a:solidFill>
                <a:latin typeface="Arial" pitchFamily="34" charset="0"/>
                <a:cs typeface="Arial" pitchFamily="34" charset="0"/>
              </a:rPr>
              <a:t>Oficii înregistrate</a:t>
            </a:r>
            <a:r>
              <a:rPr lang="en-GB" sz="1050" dirty="0" smtClean="0">
                <a:solidFill>
                  <a:schemeClr val="tx2">
                    <a:lumMod val="75000"/>
                  </a:schemeClr>
                </a:solidFill>
                <a:latin typeface="Arial" pitchFamily="34" charset="0"/>
                <a:cs typeface="Arial" pitchFamily="34" charset="0"/>
              </a:rPr>
              <a:t>, Bonn </a:t>
            </a:r>
            <a:r>
              <a:rPr lang="ro-RO" sz="1050" dirty="0" smtClean="0">
                <a:solidFill>
                  <a:schemeClr val="tx2">
                    <a:lumMod val="75000"/>
                  </a:schemeClr>
                </a:solidFill>
                <a:latin typeface="Arial" pitchFamily="34" charset="0"/>
                <a:cs typeface="Arial" pitchFamily="34" charset="0"/>
              </a:rPr>
              <a:t>și</a:t>
            </a:r>
            <a:r>
              <a:rPr lang="en-GB" sz="1050" dirty="0" smtClean="0">
                <a:solidFill>
                  <a:schemeClr val="tx2">
                    <a:lumMod val="75000"/>
                  </a:schemeClr>
                </a:solidFill>
                <a:latin typeface="Arial" pitchFamily="34" charset="0"/>
                <a:cs typeface="Arial" pitchFamily="34" charset="0"/>
              </a:rPr>
              <a:t> Eschborn, German</a:t>
            </a:r>
            <a:r>
              <a:rPr lang="ro-RO" sz="1050" dirty="0" smtClean="0">
                <a:solidFill>
                  <a:schemeClr val="tx2">
                    <a:lumMod val="75000"/>
                  </a:schemeClr>
                </a:solidFill>
                <a:latin typeface="Arial" pitchFamily="34" charset="0"/>
                <a:cs typeface="Arial" pitchFamily="34" charset="0"/>
              </a:rPr>
              <a:t>ia</a:t>
            </a:r>
            <a:endParaRPr lang="en-GB" sz="1050" dirty="0" smtClean="0">
              <a:solidFill>
                <a:schemeClr val="tx2">
                  <a:lumMod val="75000"/>
                </a:schemeClr>
              </a:solidFill>
              <a:latin typeface="Arial" pitchFamily="34" charset="0"/>
              <a:cs typeface="Arial" pitchFamily="34" charset="0"/>
            </a:endParaRPr>
          </a:p>
          <a:p>
            <a:pPr algn="l">
              <a:spcBef>
                <a:spcPts val="0"/>
              </a:spcBef>
              <a:spcAft>
                <a:spcPts val="600"/>
              </a:spcAft>
              <a:defRPr/>
            </a:pPr>
            <a:r>
              <a:rPr lang="ro-RO" sz="1050" dirty="0" smtClean="0">
                <a:solidFill>
                  <a:schemeClr val="tx2">
                    <a:lumMod val="75000"/>
                  </a:schemeClr>
                </a:solidFill>
                <a:latin typeface="Arial" pitchFamily="34" charset="0"/>
                <a:cs typeface="Arial" pitchFamily="34" charset="0"/>
              </a:rPr>
              <a:t>Proiectul ”Modernizarea serviciilor publice locale în Republica Moldova”</a:t>
            </a:r>
          </a:p>
          <a:p>
            <a:pPr algn="l">
              <a:spcBef>
                <a:spcPts val="0"/>
              </a:spcBef>
              <a:spcAft>
                <a:spcPts val="600"/>
              </a:spcAft>
              <a:defRPr/>
            </a:pPr>
            <a:r>
              <a:rPr lang="en-GB" sz="1050" dirty="0" err="1" smtClean="0">
                <a:solidFill>
                  <a:schemeClr val="tx2">
                    <a:lumMod val="75000"/>
                  </a:schemeClr>
                </a:solidFill>
                <a:latin typeface="Arial" pitchFamily="34" charset="0"/>
                <a:cs typeface="Arial" pitchFamily="34" charset="0"/>
              </a:rPr>
              <a:t>Chișinău</a:t>
            </a:r>
            <a:r>
              <a:rPr lang="en-GB" sz="1050" dirty="0">
                <a:solidFill>
                  <a:schemeClr val="tx2">
                    <a:lumMod val="75000"/>
                  </a:schemeClr>
                </a:solidFill>
                <a:latin typeface="Arial" pitchFamily="34" charset="0"/>
                <a:cs typeface="Arial" pitchFamily="34" charset="0"/>
              </a:rPr>
              <a:t>, </a:t>
            </a:r>
            <a:r>
              <a:rPr lang="ro-RO" sz="1050" dirty="0" smtClean="0">
                <a:solidFill>
                  <a:schemeClr val="tx2">
                    <a:lumMod val="75000"/>
                  </a:schemeClr>
                </a:solidFill>
                <a:latin typeface="Arial" pitchFamily="34" charset="0"/>
                <a:cs typeface="Arial" pitchFamily="34" charset="0"/>
              </a:rPr>
              <a:t>str. </a:t>
            </a:r>
            <a:r>
              <a:rPr lang="en-GB" sz="1050" dirty="0" err="1" smtClean="0">
                <a:solidFill>
                  <a:schemeClr val="tx2">
                    <a:lumMod val="75000"/>
                  </a:schemeClr>
                </a:solidFill>
                <a:latin typeface="Arial" pitchFamily="34" charset="0"/>
                <a:cs typeface="Arial" pitchFamily="34" charset="0"/>
              </a:rPr>
              <a:t>Bernardazzi</a:t>
            </a:r>
            <a:r>
              <a:rPr lang="en-GB" sz="1050" dirty="0" smtClean="0">
                <a:solidFill>
                  <a:schemeClr val="tx2">
                    <a:lumMod val="75000"/>
                  </a:schemeClr>
                </a:solidFill>
                <a:latin typeface="Arial" pitchFamily="34" charset="0"/>
                <a:cs typeface="Arial" pitchFamily="34" charset="0"/>
              </a:rPr>
              <a:t> </a:t>
            </a:r>
            <a:r>
              <a:rPr lang="ro-RO" sz="1050" dirty="0" smtClean="0">
                <a:solidFill>
                  <a:schemeClr val="tx2">
                    <a:lumMod val="75000"/>
                  </a:schemeClr>
                </a:solidFill>
                <a:latin typeface="Arial" pitchFamily="34" charset="0"/>
                <a:cs typeface="Arial" pitchFamily="34" charset="0"/>
              </a:rPr>
              <a:t>66</a:t>
            </a:r>
            <a:endParaRPr lang="en-GB" sz="1050" dirty="0">
              <a:solidFill>
                <a:schemeClr val="tx2">
                  <a:lumMod val="75000"/>
                </a:schemeClr>
              </a:solidFill>
              <a:latin typeface="Arial" pitchFamily="34" charset="0"/>
              <a:cs typeface="Arial" pitchFamily="34" charset="0"/>
            </a:endParaRPr>
          </a:p>
          <a:p>
            <a:pPr algn="l">
              <a:spcBef>
                <a:spcPts val="0"/>
              </a:spcBef>
              <a:spcAft>
                <a:spcPts val="600"/>
              </a:spcAft>
              <a:tabLst>
                <a:tab pos="180975" algn="l"/>
              </a:tabLst>
              <a:defRPr/>
            </a:pPr>
            <a:r>
              <a:rPr lang="en-GB" sz="1050" dirty="0">
                <a:solidFill>
                  <a:schemeClr val="tx2">
                    <a:lumMod val="75000"/>
                  </a:schemeClr>
                </a:solidFill>
                <a:latin typeface="Arial" pitchFamily="34" charset="0"/>
                <a:cs typeface="Arial" pitchFamily="34" charset="0"/>
              </a:rPr>
              <a:t>T  + 373 22 22-83-19</a:t>
            </a:r>
          </a:p>
          <a:p>
            <a:pPr algn="l">
              <a:spcBef>
                <a:spcPts val="0"/>
              </a:spcBef>
              <a:spcAft>
                <a:spcPts val="600"/>
              </a:spcAft>
              <a:tabLst>
                <a:tab pos="180975" algn="l"/>
              </a:tabLst>
              <a:defRPr/>
            </a:pPr>
            <a:r>
              <a:rPr lang="en-GB" sz="1050" dirty="0">
                <a:solidFill>
                  <a:schemeClr val="tx2">
                    <a:lumMod val="75000"/>
                  </a:schemeClr>
                </a:solidFill>
                <a:latin typeface="Arial" pitchFamily="34" charset="0"/>
                <a:cs typeface="Arial" pitchFamily="34" charset="0"/>
              </a:rPr>
              <a:t>F  + 373 22 </a:t>
            </a:r>
            <a:r>
              <a:rPr lang="en-GB" sz="1050" dirty="0" smtClean="0">
                <a:solidFill>
                  <a:schemeClr val="tx2">
                    <a:lumMod val="75000"/>
                  </a:schemeClr>
                </a:solidFill>
                <a:latin typeface="Arial" pitchFamily="34" charset="0"/>
                <a:cs typeface="Arial" pitchFamily="34" charset="0"/>
              </a:rPr>
              <a:t>00-02-38</a:t>
            </a:r>
            <a:br>
              <a:rPr lang="en-GB" sz="1050" dirty="0" smtClean="0">
                <a:solidFill>
                  <a:schemeClr val="tx2">
                    <a:lumMod val="75000"/>
                  </a:schemeClr>
                </a:solidFill>
                <a:latin typeface="Arial" pitchFamily="34" charset="0"/>
                <a:cs typeface="Arial" pitchFamily="34" charset="0"/>
              </a:rPr>
            </a:br>
            <a:r>
              <a:rPr lang="en-GB" sz="1050" dirty="0" smtClean="0">
                <a:solidFill>
                  <a:schemeClr val="tx2">
                    <a:lumMod val="75000"/>
                  </a:schemeClr>
                </a:solidFill>
                <a:latin typeface="Arial" pitchFamily="34" charset="0"/>
                <a:cs typeface="Arial" pitchFamily="34" charset="0"/>
              </a:rPr>
              <a:t>I	</a:t>
            </a:r>
            <a:r>
              <a:rPr lang="en-GB" sz="1050" dirty="0" smtClean="0">
                <a:solidFill>
                  <a:schemeClr val="tx2">
                    <a:lumMod val="75000"/>
                  </a:schemeClr>
                </a:solidFill>
                <a:latin typeface="Arial" pitchFamily="34" charset="0"/>
                <a:cs typeface="Arial" pitchFamily="34" charset="0"/>
                <a:hlinkClick r:id="rId2"/>
              </a:rPr>
              <a:t>www.giz.de</a:t>
            </a:r>
            <a:r>
              <a:rPr lang="en-GB" sz="1050" dirty="0" smtClean="0">
                <a:solidFill>
                  <a:schemeClr val="tx2">
                    <a:lumMod val="75000"/>
                  </a:schemeClr>
                </a:solidFill>
                <a:latin typeface="Arial" pitchFamily="34" charset="0"/>
                <a:cs typeface="Arial" pitchFamily="34" charset="0"/>
              </a:rPr>
              <a:t>, </a:t>
            </a:r>
            <a:r>
              <a:rPr lang="en-GB" sz="1050" dirty="0" smtClean="0">
                <a:solidFill>
                  <a:schemeClr val="tx2">
                    <a:lumMod val="75000"/>
                  </a:schemeClr>
                </a:solidFill>
                <a:latin typeface="Arial" pitchFamily="34" charset="0"/>
                <a:cs typeface="Arial" pitchFamily="34" charset="0"/>
                <a:hlinkClick r:id="rId3"/>
              </a:rPr>
              <a:t>www.serviciilocale.md</a:t>
            </a:r>
            <a:r>
              <a:rPr lang="en-GB" sz="1050" dirty="0" smtClean="0">
                <a:solidFill>
                  <a:schemeClr val="tx2">
                    <a:lumMod val="75000"/>
                  </a:schemeClr>
                </a:solidFill>
                <a:latin typeface="Arial" pitchFamily="34" charset="0"/>
                <a:cs typeface="Arial" pitchFamily="34" charset="0"/>
              </a:rPr>
              <a:t> </a:t>
            </a:r>
          </a:p>
          <a:p>
            <a:pPr>
              <a:spcBef>
                <a:spcPts val="0"/>
              </a:spcBef>
              <a:spcAft>
                <a:spcPts val="300"/>
              </a:spcAft>
              <a:defRPr/>
            </a:pPr>
            <a:endParaRPr lang="de-DE" sz="1200" dirty="0" smtClean="0">
              <a:solidFill>
                <a:schemeClr val="tx2">
                  <a:lumMod val="75000"/>
                </a:schemeClr>
              </a:solidFill>
            </a:endParaRPr>
          </a:p>
          <a:p>
            <a:pPr>
              <a:defRPr/>
            </a:pPr>
            <a:endParaRPr lang="de-DE" sz="1200" dirty="0">
              <a:solidFill>
                <a:schemeClr val="tx2">
                  <a:lumMod val="75000"/>
                </a:schemeClr>
              </a:solidFill>
            </a:endParaRPr>
          </a:p>
        </p:txBody>
      </p:sp>
      <p:sp>
        <p:nvSpPr>
          <p:cNvPr id="7" name="Inhaltsplatzhalter 8"/>
          <p:cNvSpPr txBox="1">
            <a:spLocks/>
          </p:cNvSpPr>
          <p:nvPr/>
        </p:nvSpPr>
        <p:spPr>
          <a:xfrm>
            <a:off x="5467350" y="2108200"/>
            <a:ext cx="3005138" cy="3814763"/>
          </a:xfrm>
          <a:prstGeom prst="rect">
            <a:avLst/>
          </a:prstGeom>
        </p:spPr>
        <p:txBody>
          <a:bodyPr vert="horz" lIns="91440" tIns="45720" rIns="91440" bIns="45720" rtlCol="0" anchor="t" anchorCtr="0"/>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600"/>
              </a:spcAft>
              <a:defRPr/>
            </a:pPr>
            <a:r>
              <a:rPr lang="en-GB" sz="1400" b="1" dirty="0" err="1" smtClean="0">
                <a:solidFill>
                  <a:schemeClr val="tx2">
                    <a:lumMod val="75000"/>
                  </a:schemeClr>
                </a:solidFill>
                <a:latin typeface="Arial" pitchFamily="34" charset="0"/>
                <a:cs typeface="Arial" pitchFamily="34" charset="0"/>
              </a:rPr>
              <a:t>Autor</a:t>
            </a:r>
            <a:r>
              <a:rPr lang="en-US" sz="1400" b="1" dirty="0" smtClean="0">
                <a:solidFill>
                  <a:schemeClr val="tx2">
                    <a:lumMod val="75000"/>
                  </a:schemeClr>
                </a:solidFill>
                <a:latin typeface="Arial" pitchFamily="34" charset="0"/>
                <a:cs typeface="Arial" pitchFamily="34" charset="0"/>
              </a:rPr>
              <a:t>:  </a:t>
            </a:r>
            <a:endParaRPr lang="ro-RO" sz="1400" b="1" dirty="0" smtClean="0">
              <a:solidFill>
                <a:schemeClr val="tx2">
                  <a:lumMod val="75000"/>
                </a:schemeClr>
              </a:solidFill>
              <a:latin typeface="Arial" pitchFamily="34" charset="0"/>
              <a:cs typeface="Arial" pitchFamily="34" charset="0"/>
            </a:endParaRPr>
          </a:p>
          <a:p>
            <a:pPr algn="l">
              <a:spcAft>
                <a:spcPts val="600"/>
              </a:spcAft>
              <a:defRPr/>
            </a:pPr>
            <a:r>
              <a:rPr lang="en-US" sz="1000" b="1" dirty="0" smtClean="0">
                <a:solidFill>
                  <a:schemeClr val="tx2">
                    <a:lumMod val="75000"/>
                  </a:schemeClr>
                </a:solidFill>
                <a:latin typeface="Arial" pitchFamily="34" charset="0"/>
                <a:cs typeface="Arial" pitchFamily="34" charset="0"/>
              </a:rPr>
              <a:t>Dr. </a:t>
            </a:r>
            <a:r>
              <a:rPr lang="en-US" sz="1000" b="1" dirty="0" err="1" smtClean="0">
                <a:solidFill>
                  <a:schemeClr val="tx2">
                    <a:lumMod val="75000"/>
                  </a:schemeClr>
                </a:solidFill>
                <a:latin typeface="Arial" pitchFamily="34" charset="0"/>
                <a:cs typeface="Arial" pitchFamily="34" charset="0"/>
              </a:rPr>
              <a:t>Constantin</a:t>
            </a:r>
            <a:r>
              <a:rPr lang="en-US" sz="1000" b="1" dirty="0" smtClean="0">
                <a:solidFill>
                  <a:schemeClr val="tx2">
                    <a:lumMod val="75000"/>
                  </a:schemeClr>
                </a:solidFill>
                <a:latin typeface="Arial" pitchFamily="34" charset="0"/>
                <a:cs typeface="Arial" pitchFamily="34" charset="0"/>
              </a:rPr>
              <a:t> </a:t>
            </a:r>
            <a:r>
              <a:rPr lang="en-US" sz="1000" b="1" dirty="0" err="1" smtClean="0">
                <a:solidFill>
                  <a:schemeClr val="tx2">
                    <a:lumMod val="75000"/>
                  </a:schemeClr>
                </a:solidFill>
                <a:latin typeface="Arial" pitchFamily="34" charset="0"/>
                <a:cs typeface="Arial" pitchFamily="34" charset="0"/>
              </a:rPr>
              <a:t>Mihailescu</a:t>
            </a:r>
            <a:r>
              <a:rPr lang="en-US" sz="1000" b="1" dirty="0" smtClean="0">
                <a:solidFill>
                  <a:schemeClr val="tx2">
                    <a:lumMod val="75000"/>
                  </a:schemeClr>
                </a:solidFill>
                <a:latin typeface="Arial" pitchFamily="34" charset="0"/>
                <a:cs typeface="Arial" pitchFamily="34" charset="0"/>
              </a:rPr>
              <a:t>, </a:t>
            </a:r>
            <a:endParaRPr lang="ro-RO" sz="1000" b="1" dirty="0" smtClean="0">
              <a:solidFill>
                <a:schemeClr val="tx2">
                  <a:lumMod val="75000"/>
                </a:schemeClr>
              </a:solidFill>
              <a:latin typeface="Arial" pitchFamily="34" charset="0"/>
              <a:cs typeface="Arial" pitchFamily="34" charset="0"/>
            </a:endParaRPr>
          </a:p>
          <a:p>
            <a:pPr algn="l">
              <a:spcAft>
                <a:spcPts val="600"/>
              </a:spcAft>
              <a:defRPr/>
            </a:pPr>
            <a:r>
              <a:rPr lang="en-US" sz="1000" b="1" dirty="0" smtClean="0">
                <a:solidFill>
                  <a:schemeClr val="tx2">
                    <a:lumMod val="75000"/>
                  </a:schemeClr>
                </a:solidFill>
                <a:latin typeface="Arial" pitchFamily="34" charset="0"/>
                <a:cs typeface="Arial" pitchFamily="34" charset="0"/>
              </a:rPr>
              <a:t>Expert </a:t>
            </a:r>
            <a:r>
              <a:rPr lang="ro-RO" sz="1000" b="1" dirty="0" smtClean="0">
                <a:solidFill>
                  <a:schemeClr val="tx2">
                    <a:lumMod val="75000"/>
                  </a:schemeClr>
                </a:solidFill>
                <a:latin typeface="Arial" pitchFamily="34" charset="0"/>
                <a:cs typeface="Arial" pitchFamily="34" charset="0"/>
              </a:rPr>
              <a:t> î</a:t>
            </a:r>
            <a:r>
              <a:rPr lang="en-US" sz="1000" b="1" dirty="0" smtClean="0">
                <a:solidFill>
                  <a:schemeClr val="tx2">
                    <a:lumMod val="75000"/>
                  </a:schemeClr>
                </a:solidFill>
                <a:latin typeface="Arial" pitchFamily="34" charset="0"/>
                <a:cs typeface="Arial" pitchFamily="34" charset="0"/>
              </a:rPr>
              <a:t>n </a:t>
            </a:r>
            <a:r>
              <a:rPr lang="en-US" sz="1000" b="1" dirty="0" err="1" smtClean="0">
                <a:solidFill>
                  <a:schemeClr val="tx2">
                    <a:lumMod val="75000"/>
                  </a:schemeClr>
                </a:solidFill>
                <a:latin typeface="Arial" pitchFamily="34" charset="0"/>
                <a:cs typeface="Arial" pitchFamily="34" charset="0"/>
              </a:rPr>
              <a:t>domeniul</a:t>
            </a:r>
            <a:r>
              <a:rPr lang="en-US" sz="1000" b="1" dirty="0" smtClean="0">
                <a:solidFill>
                  <a:schemeClr val="tx2">
                    <a:lumMod val="75000"/>
                  </a:schemeClr>
                </a:solidFill>
                <a:latin typeface="Arial" pitchFamily="34" charset="0"/>
                <a:cs typeface="Arial" pitchFamily="34" charset="0"/>
              </a:rPr>
              <a:t> </a:t>
            </a:r>
            <a:r>
              <a:rPr lang="en-US" sz="1000" b="1" dirty="0" err="1" smtClean="0">
                <a:solidFill>
                  <a:schemeClr val="tx2">
                    <a:lumMod val="75000"/>
                  </a:schemeClr>
                </a:solidFill>
                <a:latin typeface="Arial" pitchFamily="34" charset="0"/>
                <a:cs typeface="Arial" pitchFamily="34" charset="0"/>
              </a:rPr>
              <a:t>apelor</a:t>
            </a:r>
            <a:r>
              <a:rPr lang="en-US" sz="1000" b="1" dirty="0" smtClean="0">
                <a:solidFill>
                  <a:schemeClr val="tx2">
                    <a:lumMod val="75000"/>
                  </a:schemeClr>
                </a:solidFill>
                <a:latin typeface="Arial" pitchFamily="34" charset="0"/>
                <a:cs typeface="Arial" pitchFamily="34" charset="0"/>
              </a:rPr>
              <a:t> </a:t>
            </a:r>
            <a:endParaRPr lang="ro-RO" sz="1000" b="1" dirty="0" smtClean="0">
              <a:solidFill>
                <a:schemeClr val="tx2">
                  <a:lumMod val="75000"/>
                </a:schemeClr>
              </a:solidFill>
              <a:latin typeface="Arial" pitchFamily="34" charset="0"/>
              <a:cs typeface="Arial" pitchFamily="34" charset="0"/>
            </a:endParaRPr>
          </a:p>
          <a:p>
            <a:pPr algn="l">
              <a:spcAft>
                <a:spcPts val="600"/>
              </a:spcAft>
              <a:defRPr/>
            </a:pPr>
            <a:r>
              <a:rPr lang="ro-RO" sz="1000" b="1" dirty="0" smtClean="0">
                <a:solidFill>
                  <a:schemeClr val="tx2">
                    <a:lumMod val="75000"/>
                  </a:schemeClr>
                </a:solidFill>
                <a:latin typeface="Arial" pitchFamily="34" charset="0"/>
                <a:cs typeface="Arial" pitchFamily="34" charset="0"/>
              </a:rPr>
              <a:t>și</a:t>
            </a:r>
            <a:r>
              <a:rPr lang="en-US" sz="1000" b="1" dirty="0" smtClean="0">
                <a:solidFill>
                  <a:schemeClr val="tx2">
                    <a:lumMod val="75000"/>
                  </a:schemeClr>
                </a:solidFill>
                <a:latin typeface="Arial" pitchFamily="34" charset="0"/>
                <a:cs typeface="Arial" pitchFamily="34" charset="0"/>
              </a:rPr>
              <a:t> </a:t>
            </a:r>
            <a:r>
              <a:rPr lang="en-US" sz="1000" b="1" dirty="0" err="1" smtClean="0">
                <a:solidFill>
                  <a:schemeClr val="tx2">
                    <a:lumMod val="75000"/>
                  </a:schemeClr>
                </a:solidFill>
                <a:latin typeface="Arial" pitchFamily="34" charset="0"/>
                <a:cs typeface="Arial" pitchFamily="34" charset="0"/>
              </a:rPr>
              <a:t>protec</a:t>
            </a:r>
            <a:r>
              <a:rPr lang="ro-RO" sz="1000" b="1" dirty="0" smtClean="0">
                <a:solidFill>
                  <a:schemeClr val="tx2">
                    <a:lumMod val="75000"/>
                  </a:schemeClr>
                </a:solidFill>
                <a:latin typeface="Arial" pitchFamily="34" charset="0"/>
                <a:cs typeface="Arial" pitchFamily="34" charset="0"/>
              </a:rPr>
              <a:t>ț</a:t>
            </a:r>
            <a:r>
              <a:rPr lang="en-US" sz="1000" b="1" dirty="0" err="1" smtClean="0">
                <a:solidFill>
                  <a:schemeClr val="tx2">
                    <a:lumMod val="75000"/>
                  </a:schemeClr>
                </a:solidFill>
                <a:latin typeface="Arial" pitchFamily="34" charset="0"/>
                <a:cs typeface="Arial" pitchFamily="34" charset="0"/>
              </a:rPr>
              <a:t>iei</a:t>
            </a:r>
            <a:r>
              <a:rPr lang="en-US" sz="1000" b="1" dirty="0" smtClean="0">
                <a:solidFill>
                  <a:schemeClr val="tx2">
                    <a:lumMod val="75000"/>
                  </a:schemeClr>
                </a:solidFill>
                <a:latin typeface="Arial" pitchFamily="34" charset="0"/>
                <a:cs typeface="Arial" pitchFamily="34" charset="0"/>
              </a:rPr>
              <a:t> </a:t>
            </a:r>
            <a:r>
              <a:rPr lang="en-US" sz="1000" b="1" dirty="0" err="1" smtClean="0">
                <a:solidFill>
                  <a:schemeClr val="tx2">
                    <a:lumMod val="75000"/>
                  </a:schemeClr>
                </a:solidFill>
                <a:latin typeface="Arial" pitchFamily="34" charset="0"/>
                <a:cs typeface="Arial" pitchFamily="34" charset="0"/>
              </a:rPr>
              <a:t>mediului</a:t>
            </a:r>
            <a:r>
              <a:rPr lang="en-GB" sz="1000" b="1" dirty="0" smtClean="0">
                <a:solidFill>
                  <a:schemeClr val="tx2">
                    <a:lumMod val="75000"/>
                  </a:schemeClr>
                </a:solidFill>
                <a:latin typeface="Arial" pitchFamily="34" charset="0"/>
                <a:cs typeface="Arial" pitchFamily="34" charset="0"/>
              </a:rPr>
              <a:t/>
            </a:r>
            <a:br>
              <a:rPr lang="en-GB" sz="1000" b="1" dirty="0" smtClean="0">
                <a:solidFill>
                  <a:schemeClr val="tx2">
                    <a:lumMod val="75000"/>
                  </a:schemeClr>
                </a:solidFill>
                <a:latin typeface="Arial" pitchFamily="34" charset="0"/>
                <a:cs typeface="Arial" pitchFamily="34" charset="0"/>
              </a:rPr>
            </a:br>
            <a:endParaRPr lang="en-GB" sz="1000" b="0" dirty="0" smtClean="0">
              <a:solidFill>
                <a:schemeClr val="tx2">
                  <a:lumMod val="75000"/>
                </a:schemeClr>
              </a:solidFill>
              <a:latin typeface="Arial" pitchFamily="34" charset="0"/>
              <a:cs typeface="Arial" pitchFamily="34" charset="0"/>
            </a:endParaRPr>
          </a:p>
          <a:p>
            <a:pPr algn="l">
              <a:spcAft>
                <a:spcPts val="300"/>
              </a:spcAft>
              <a:defRPr/>
            </a:pPr>
            <a:endParaRPr lang="en-GB" sz="1050" dirty="0" smtClean="0">
              <a:solidFill>
                <a:schemeClr val="tx2">
                  <a:lumMod val="75000"/>
                </a:schemeClr>
              </a:solidFill>
              <a:latin typeface="Arial" pitchFamily="34" charset="0"/>
              <a:cs typeface="Arial" pitchFamily="34" charset="0"/>
            </a:endParaRPr>
          </a:p>
          <a:p>
            <a:pPr algn="l">
              <a:defRPr/>
            </a:pPr>
            <a:endParaRPr lang="en-GB" sz="1050" dirty="0">
              <a:solidFill>
                <a:schemeClr val="tx2">
                  <a:lumMod val="75000"/>
                </a:schemeClr>
              </a:solidFill>
              <a:latin typeface="Arial" pitchFamily="34" charset="0"/>
              <a:cs typeface="Arial" pitchFamily="34" charset="0"/>
            </a:endParaRPr>
          </a:p>
        </p:txBody>
      </p:sp>
      <p:sp>
        <p:nvSpPr>
          <p:cNvPr id="10" name="Textfeld 9"/>
          <p:cNvSpPr txBox="1">
            <a:spLocks noChangeArrowheads="1"/>
          </p:cNvSpPr>
          <p:nvPr/>
        </p:nvSpPr>
        <p:spPr bwMode="auto">
          <a:xfrm>
            <a:off x="495376" y="4718050"/>
            <a:ext cx="171442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dirty="0" smtClean="0">
                <a:solidFill>
                  <a:schemeClr val="tx2">
                    <a:lumMod val="75000"/>
                  </a:schemeClr>
                </a:solidFill>
                <a:effectLst>
                  <a:outerShdw blurRad="38100" dist="38100" dir="2700000" algn="tl">
                    <a:srgbClr val="000000">
                      <a:alpha val="43137"/>
                    </a:srgbClr>
                  </a:outerShdw>
                </a:effectLst>
              </a:rPr>
              <a:t>Proiect cofinanțat de </a:t>
            </a:r>
            <a:endParaRPr lang="en-GB" sz="800" dirty="0">
              <a:solidFill>
                <a:schemeClr val="tx2">
                  <a:lumMod val="75000"/>
                </a:schemeClr>
              </a:solidFill>
              <a:effectLst>
                <a:outerShdw blurRad="38100" dist="38100" dir="2700000" algn="tl">
                  <a:srgbClr val="000000">
                    <a:alpha val="43137"/>
                  </a:srgbClr>
                </a:outerShdw>
              </a:effectLst>
            </a:endParaRPr>
          </a:p>
        </p:txBody>
      </p:sp>
      <p:pic>
        <p:nvPicPr>
          <p:cNvPr id="14" name="Picture 2" descr="D:\docs\desktop\ELdZ_Mol_cmyk_ru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sp>
        <p:nvSpPr>
          <p:cNvPr id="18" name="Textfeld 9"/>
          <p:cNvSpPr txBox="1">
            <a:spLocks noChangeArrowheads="1"/>
          </p:cNvSpPr>
          <p:nvPr/>
        </p:nvSpPr>
        <p:spPr bwMode="auto">
          <a:xfrm>
            <a:off x="5530055" y="3316606"/>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dirty="0" smtClean="0">
                <a:solidFill>
                  <a:schemeClr val="tx2">
                    <a:lumMod val="75000"/>
                  </a:schemeClr>
                </a:solidFill>
                <a:effectLst>
                  <a:outerShdw blurRad="38100" dist="38100" dir="2700000" algn="tl">
                    <a:srgbClr val="000000">
                      <a:alpha val="43137"/>
                    </a:srgbClr>
                  </a:outerShdw>
                </a:effectLst>
              </a:rPr>
              <a:t>În cooperare cu</a:t>
            </a:r>
            <a:endParaRPr lang="en-GB" sz="800" dirty="0">
              <a:solidFill>
                <a:schemeClr val="tx2">
                  <a:lumMod val="75000"/>
                </a:schemeClr>
              </a:solidFill>
              <a:effectLst>
                <a:outerShdw blurRad="38100" dist="38100" dir="2700000" algn="tl">
                  <a:srgbClr val="000000">
                    <a:alpha val="43137"/>
                  </a:srgbClr>
                </a:outerShdw>
              </a:effectLst>
            </a:endParaRPr>
          </a:p>
        </p:txBody>
      </p:sp>
      <p:pic>
        <p:nvPicPr>
          <p:cNvPr id="2"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79684" y="3618712"/>
            <a:ext cx="847626" cy="8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descr="C:\Users\statia2\Desktop\SDC-Rom_CMYK_hoch_po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0846" y="5215306"/>
            <a:ext cx="1984375" cy="115887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Stela\Desktop\Logou nou UTM\Logo_inscript_horizontal (1).pn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50498" y="4773516"/>
            <a:ext cx="2635885" cy="655955"/>
          </a:xfrm>
          <a:prstGeom prst="rect">
            <a:avLst/>
          </a:prstGeom>
          <a:noFill/>
          <a:ln>
            <a:noFill/>
          </a:ln>
        </p:spPr>
      </p:pic>
      <p:pic>
        <p:nvPicPr>
          <p:cNvPr id="16" name="Picture 19" descr="ifcaac_logo0200px"/>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30055" y="3552123"/>
            <a:ext cx="994754" cy="931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8" descr="cf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77817" y="3626735"/>
            <a:ext cx="833437"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24125" y="5797550"/>
            <a:ext cx="944563"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70125" y="5540375"/>
            <a:ext cx="15906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51300" y="5722938"/>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10188" y="5719763"/>
            <a:ext cx="74612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81564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01/11/2017</a:t>
            </a:fld>
            <a:endParaRPr lang="de-DE" noProof="0" dirty="0"/>
          </a:p>
        </p:txBody>
      </p:sp>
      <p:pic>
        <p:nvPicPr>
          <p:cNvPr id="14"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6" name="Picture 15" descr="Gopa Log MS cmyk RZ"/>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5451" y="2793129"/>
            <a:ext cx="2827336" cy="1144690"/>
          </a:xfrm>
          <a:prstGeom prst="rect">
            <a:avLst/>
          </a:prstGeom>
          <a:noFill/>
        </p:spPr>
      </p:pic>
      <p:sp>
        <p:nvSpPr>
          <p:cNvPr id="19" name="Textfeld 5"/>
          <p:cNvSpPr txBox="1"/>
          <p:nvPr/>
        </p:nvSpPr>
        <p:spPr>
          <a:xfrm>
            <a:off x="5924549" y="2428037"/>
            <a:ext cx="1609725" cy="338554"/>
          </a:xfrm>
          <a:prstGeom prst="rect">
            <a:avLst/>
          </a:prstGeom>
          <a:noFill/>
        </p:spPr>
        <p:txBody>
          <a:bodyPr wrap="square" rtlCol="0">
            <a:spAutoFit/>
          </a:bodyPr>
          <a:lstStyle/>
          <a:p>
            <a:r>
              <a:rPr lang="en-US" sz="16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Din </a:t>
            </a:r>
            <a:r>
              <a:rPr lang="en-US" sz="1600"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numele</a:t>
            </a:r>
            <a:endParaRPr lang="en-GB" sz="16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5395399" y="2793129"/>
            <a:ext cx="3400425" cy="914400"/>
          </a:xfrm>
          <a:prstGeom prst="rect">
            <a:avLst/>
          </a:prstGeom>
          <a:noFill/>
        </p:spPr>
      </p:pic>
    </p:spTree>
    <p:extLst>
      <p:ext uri="{BB962C8B-B14F-4D97-AF65-F5344CB8AC3E}">
        <p14:creationId xmlns:p14="http://schemas.microsoft.com/office/powerpoint/2010/main" val="17352808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err="1" smtClean="0">
                <a:solidFill>
                  <a:srgbClr val="0070C0"/>
                </a:solidFill>
              </a:rPr>
              <a:t>Situa</a:t>
            </a:r>
            <a:r>
              <a:rPr lang="ro-RO" b="1" dirty="0" smtClean="0">
                <a:solidFill>
                  <a:srgbClr val="0070C0"/>
                </a:solidFill>
              </a:rPr>
              <a:t>ț</a:t>
            </a:r>
            <a:r>
              <a:rPr lang="en-US" b="1" dirty="0" err="1" smtClean="0">
                <a:solidFill>
                  <a:srgbClr val="0070C0"/>
                </a:solidFill>
              </a:rPr>
              <a:t>ia</a:t>
            </a:r>
            <a:r>
              <a:rPr lang="ro-RO" b="1" dirty="0" smtClean="0">
                <a:solidFill>
                  <a:srgbClr val="0070C0"/>
                </a:solidFill>
              </a:rPr>
              <a:t> </a:t>
            </a:r>
            <a:r>
              <a:rPr lang="en-US" b="1" dirty="0" smtClean="0">
                <a:solidFill>
                  <a:srgbClr val="0070C0"/>
                </a:solidFill>
              </a:rPr>
              <a:t>actual</a:t>
            </a:r>
            <a:r>
              <a:rPr lang="ro-RO" b="1" dirty="0" smtClean="0">
                <a:solidFill>
                  <a:srgbClr val="0070C0"/>
                </a:solidFill>
              </a:rPr>
              <a:t>ă</a:t>
            </a:r>
            <a:r>
              <a:rPr lang="en-US" b="1" dirty="0" smtClean="0">
                <a:solidFill>
                  <a:srgbClr val="0070C0"/>
                </a:solidFill>
              </a:rPr>
              <a:t> </a:t>
            </a:r>
            <a:r>
              <a:rPr lang="ro-RO" b="1" dirty="0" smtClean="0">
                <a:solidFill>
                  <a:srgbClr val="0070C0"/>
                </a:solidFill>
              </a:rPr>
              <a:t>în sectorul AAC:</a:t>
            </a:r>
            <a:br>
              <a:rPr lang="ro-RO" b="1" dirty="0" smtClean="0">
                <a:solidFill>
                  <a:srgbClr val="0070C0"/>
                </a:solidFill>
              </a:rPr>
            </a:br>
            <a:endParaRPr lang="ru-RU" b="1" dirty="0">
              <a:solidFill>
                <a:srgbClr val="0070C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2317898"/>
            <a:ext cx="7776000" cy="3946102"/>
          </a:xfrm>
        </p:spPr>
        <p:txBody>
          <a:bodyPr/>
          <a:lstStyle/>
          <a:p>
            <a:pPr>
              <a:buFont typeface="Wingdings" pitchFamily="2" charset="2"/>
              <a:buChar char="Ø"/>
            </a:pPr>
            <a:r>
              <a:rPr lang="ro-RO" b="1" dirty="0" smtClean="0">
                <a:solidFill>
                  <a:schemeClr val="tx1"/>
                </a:solidFill>
              </a:rPr>
              <a:t>Foarte puțin</a:t>
            </a:r>
            <a:r>
              <a:rPr lang="en-US" b="1" dirty="0" err="1" smtClean="0">
                <a:solidFill>
                  <a:schemeClr val="tx1"/>
                </a:solidFill>
              </a:rPr>
              <a:t>i</a:t>
            </a:r>
            <a:r>
              <a:rPr lang="en-US" b="1" dirty="0" smtClean="0">
                <a:solidFill>
                  <a:schemeClr val="tx1"/>
                </a:solidFill>
              </a:rPr>
              <a:t> </a:t>
            </a:r>
            <a:r>
              <a:rPr lang="en-US" b="1" dirty="0" err="1" smtClean="0">
                <a:solidFill>
                  <a:schemeClr val="tx1"/>
                </a:solidFill>
              </a:rPr>
              <a:t>operatori</a:t>
            </a:r>
            <a:r>
              <a:rPr lang="en-US" b="1" dirty="0" smtClean="0">
                <a:solidFill>
                  <a:schemeClr val="tx1"/>
                </a:solidFill>
              </a:rPr>
              <a:t> </a:t>
            </a:r>
            <a:r>
              <a:rPr lang="ro-RO" b="1" dirty="0" smtClean="0">
                <a:solidFill>
                  <a:schemeClr val="tx1"/>
                </a:solidFill>
              </a:rPr>
              <a:t>mari, </a:t>
            </a:r>
            <a:r>
              <a:rPr lang="ro-RO" b="1" u="sng" dirty="0" smtClean="0">
                <a:solidFill>
                  <a:schemeClr val="tx1"/>
                </a:solidFill>
              </a:rPr>
              <a:t>rentabil</a:t>
            </a:r>
            <a:r>
              <a:rPr lang="en-US" b="1" u="sng" dirty="0" err="1" smtClean="0">
                <a:solidFill>
                  <a:schemeClr val="tx1"/>
                </a:solidFill>
              </a:rPr>
              <a:t>i</a:t>
            </a:r>
            <a:r>
              <a:rPr lang="ro-RO" b="1" u="sng" dirty="0" smtClean="0">
                <a:solidFill>
                  <a:schemeClr val="tx1"/>
                </a:solidFill>
              </a:rPr>
              <a:t> </a:t>
            </a:r>
            <a:r>
              <a:rPr lang="ro-RO" b="1" dirty="0" smtClean="0">
                <a:solidFill>
                  <a:schemeClr val="tx1"/>
                </a:solidFill>
              </a:rPr>
              <a:t>cu istorii de creditare </a:t>
            </a:r>
            <a:r>
              <a:rPr lang="en-US" b="1" dirty="0" smtClean="0">
                <a:solidFill>
                  <a:schemeClr val="tx1"/>
                </a:solidFill>
              </a:rPr>
              <a:t> d</a:t>
            </a:r>
            <a:r>
              <a:rPr lang="ro-RO" b="1" dirty="0" smtClean="0">
                <a:solidFill>
                  <a:schemeClr val="tx1"/>
                </a:solidFill>
              </a:rPr>
              <a:t>e succes</a:t>
            </a:r>
            <a:r>
              <a:rPr lang="en-US" b="1" dirty="0" smtClean="0">
                <a:solidFill>
                  <a:schemeClr val="tx1"/>
                </a:solidFill>
              </a:rPr>
              <a:t> </a:t>
            </a:r>
            <a:endParaRPr lang="ro-RO" b="1" dirty="0" smtClean="0">
              <a:solidFill>
                <a:schemeClr val="tx1"/>
              </a:solidFill>
            </a:endParaRPr>
          </a:p>
          <a:p>
            <a:pPr>
              <a:buFont typeface="Wingdings" pitchFamily="2" charset="2"/>
              <a:buChar char="Ø"/>
            </a:pPr>
            <a:r>
              <a:rPr lang="en-US" b="1" dirty="0" smtClean="0">
                <a:solidFill>
                  <a:schemeClr val="tx1"/>
                </a:solidFill>
              </a:rPr>
              <a:t>Sector </a:t>
            </a:r>
            <a:r>
              <a:rPr lang="en-US" b="1" dirty="0" err="1" smtClean="0">
                <a:solidFill>
                  <a:schemeClr val="tx1"/>
                </a:solidFill>
              </a:rPr>
              <a:t>neatractiv</a:t>
            </a:r>
            <a:r>
              <a:rPr lang="ro-RO" b="1" dirty="0" smtClean="0">
                <a:solidFill>
                  <a:schemeClr val="tx1"/>
                </a:solidFill>
              </a:rPr>
              <a:t> </a:t>
            </a:r>
            <a:r>
              <a:rPr lang="en-US" b="1" dirty="0" err="1" smtClean="0">
                <a:solidFill>
                  <a:schemeClr val="tx1"/>
                </a:solidFill>
              </a:rPr>
              <a:t>pentru</a:t>
            </a:r>
            <a:r>
              <a:rPr lang="en-US" b="1" dirty="0" smtClean="0">
                <a:solidFill>
                  <a:schemeClr val="tx1"/>
                </a:solidFill>
              </a:rPr>
              <a:t> </a:t>
            </a:r>
            <a:r>
              <a:rPr lang="ro-RO" b="1" dirty="0" smtClean="0">
                <a:solidFill>
                  <a:schemeClr val="tx1"/>
                </a:solidFill>
              </a:rPr>
              <a:t>creditare și </a:t>
            </a:r>
            <a:r>
              <a:rPr lang="en-US" b="1" u="sng" dirty="0" err="1" smtClean="0">
                <a:solidFill>
                  <a:schemeClr val="tx1"/>
                </a:solidFill>
              </a:rPr>
              <a:t>investi</a:t>
            </a:r>
            <a:r>
              <a:rPr lang="ro-RO" b="1" u="sng" dirty="0" smtClean="0">
                <a:solidFill>
                  <a:schemeClr val="tx1"/>
                </a:solidFill>
              </a:rPr>
              <a:t>ț</a:t>
            </a:r>
            <a:r>
              <a:rPr lang="en-US" b="1" u="sng" dirty="0" smtClean="0">
                <a:solidFill>
                  <a:schemeClr val="tx1"/>
                </a:solidFill>
              </a:rPr>
              <a:t>ii private</a:t>
            </a:r>
            <a:r>
              <a:rPr lang="ro-RO" b="1" u="sng" dirty="0" smtClean="0">
                <a:solidFill>
                  <a:schemeClr val="tx1"/>
                </a:solidFill>
              </a:rPr>
              <a:t>, </a:t>
            </a:r>
            <a:r>
              <a:rPr lang="ro-RO" b="1" dirty="0" smtClean="0">
                <a:solidFill>
                  <a:schemeClr val="tx1"/>
                </a:solidFill>
              </a:rPr>
              <a:t>inclusiv și pentru dezvoltarea parteneriatelor  P-P</a:t>
            </a:r>
            <a:r>
              <a:rPr lang="en-US" b="1" dirty="0" smtClean="0">
                <a:solidFill>
                  <a:schemeClr val="tx1"/>
                </a:solidFill>
              </a:rPr>
              <a:t> </a:t>
            </a:r>
            <a:endParaRPr lang="ro-RO" b="1" dirty="0" smtClean="0">
              <a:solidFill>
                <a:schemeClr val="tx1"/>
              </a:solidFill>
            </a:endParaRPr>
          </a:p>
          <a:p>
            <a:pPr>
              <a:buFont typeface="Wingdings" pitchFamily="2" charset="2"/>
              <a:buChar char="Ø"/>
            </a:pPr>
            <a:r>
              <a:rPr lang="ro-RO" b="1" dirty="0" smtClean="0">
                <a:solidFill>
                  <a:schemeClr val="tx1"/>
                </a:solidFill>
              </a:rPr>
              <a:t>Migrația inaltă a cadrelor,</a:t>
            </a:r>
            <a:r>
              <a:rPr lang="en-US" b="1" dirty="0" smtClean="0">
                <a:solidFill>
                  <a:schemeClr val="tx1"/>
                </a:solidFill>
              </a:rPr>
              <a:t> </a:t>
            </a:r>
            <a:r>
              <a:rPr lang="ro-RO" b="1" dirty="0" smtClean="0">
                <a:solidFill>
                  <a:schemeClr val="tx1"/>
                </a:solidFill>
              </a:rPr>
              <a:t>capacități instituționale și manageriale reduse, capacitate </a:t>
            </a:r>
            <a:r>
              <a:rPr lang="en-US" b="1" dirty="0" err="1" smtClean="0">
                <a:solidFill>
                  <a:schemeClr val="tx1"/>
                </a:solidFill>
              </a:rPr>
              <a:t>limitat</a:t>
            </a:r>
            <a:r>
              <a:rPr lang="ro-RO" b="1" dirty="0" smtClean="0">
                <a:solidFill>
                  <a:schemeClr val="tx1"/>
                </a:solidFill>
              </a:rPr>
              <a:t>ă de absorbție și atragere a noilor investiții în sector</a:t>
            </a:r>
          </a:p>
          <a:p>
            <a:pPr>
              <a:buFont typeface="Wingdings" pitchFamily="2" charset="2"/>
              <a:buChar char="Ø"/>
            </a:pPr>
            <a:r>
              <a:rPr lang="ro-RO" b="1" dirty="0" smtClean="0">
                <a:solidFill>
                  <a:schemeClr val="tx1"/>
                </a:solidFill>
              </a:rPr>
              <a:t>Potențial de expertiză limitat, proceduri complicate de accesare a fondurilor, inclusiv și a celor din surse locale</a:t>
            </a:r>
          </a:p>
          <a:p>
            <a:pPr>
              <a:buFont typeface="Wingdings" pitchFamily="2" charset="2"/>
              <a:buChar char="Ø"/>
            </a:pPr>
            <a:r>
              <a:rPr lang="ro-RO" b="1" dirty="0" smtClean="0">
                <a:solidFill>
                  <a:schemeClr val="tx1"/>
                </a:solidFill>
              </a:rPr>
              <a:t>Număr redus de surse de finanțare real accesibile, volum </a:t>
            </a:r>
            <a:r>
              <a:rPr lang="en-US" b="1" dirty="0" smtClean="0">
                <a:solidFill>
                  <a:schemeClr val="tx1"/>
                </a:solidFill>
              </a:rPr>
              <a:t> </a:t>
            </a:r>
            <a:r>
              <a:rPr lang="en-US" b="1" dirty="0" err="1" smtClean="0">
                <a:solidFill>
                  <a:schemeClr val="tx1"/>
                </a:solidFill>
              </a:rPr>
              <a:t>limitat</a:t>
            </a:r>
            <a:r>
              <a:rPr lang="ro-RO" b="1" dirty="0" smtClean="0">
                <a:solidFill>
                  <a:schemeClr val="tx1"/>
                </a:solidFill>
              </a:rPr>
              <a:t> de investiții în sector</a:t>
            </a:r>
          </a:p>
          <a:p>
            <a:pPr>
              <a:buFont typeface="Wingdings" pitchFamily="2" charset="2"/>
              <a:buChar char="Ø"/>
            </a:pPr>
            <a:endParaRPr lang="ro-RO" b="1" dirty="0" smtClean="0"/>
          </a:p>
          <a:p>
            <a:pPr>
              <a:buNone/>
            </a:pPr>
            <a:r>
              <a:rPr lang="en-US" b="1" dirty="0" smtClean="0"/>
              <a:t/>
            </a:r>
            <a:br>
              <a:rPr lang="en-US" b="1" dirty="0" smtClean="0"/>
            </a:br>
            <a:endParaRPr lang="ru-RU" dirty="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626781"/>
            <a:ext cx="7776000" cy="946298"/>
          </a:xfrm>
        </p:spPr>
        <p:txBody>
          <a:bodyPr/>
          <a:lstStyle/>
          <a:p>
            <a:pPr algn="ctr"/>
            <a:r>
              <a:rPr lang="ro-RO" b="1" dirty="0" smtClean="0">
                <a:solidFill>
                  <a:srgbClr val="0070C0"/>
                </a:solidFill>
              </a:rPr>
              <a:t>De competența cui ține atragerea investițiilor </a:t>
            </a:r>
            <a:br>
              <a:rPr lang="ro-RO" b="1" dirty="0" smtClean="0">
                <a:solidFill>
                  <a:srgbClr val="0070C0"/>
                </a:solidFill>
              </a:rPr>
            </a:br>
            <a:r>
              <a:rPr lang="ro-RO" b="1" dirty="0" smtClean="0">
                <a:solidFill>
                  <a:srgbClr val="0070C0"/>
                </a:solidFill>
              </a:rPr>
              <a:t>în sectorul  AAC în Moldova?</a:t>
            </a:r>
            <a:r>
              <a:rPr lang="ro-RO" b="1" dirty="0" smtClean="0"/>
              <a:t/>
            </a:r>
            <a:br>
              <a:rPr lang="ro-RO" b="1" dirty="0" smtClean="0"/>
            </a:br>
            <a:endParaRPr lang="ru-RU"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smtClean="0"/>
              <a:pPr/>
              <a:t>01/11/2017</a:t>
            </a:fld>
            <a:endParaRPr lang="en-GB" dirty="0" smtClean="0"/>
          </a:p>
        </p:txBody>
      </p:sp>
      <p:sp>
        <p:nvSpPr>
          <p:cNvPr id="5" name="Содержимое 4"/>
          <p:cNvSpPr>
            <a:spLocks noGrp="1"/>
          </p:cNvSpPr>
          <p:nvPr>
            <p:ph idx="1"/>
          </p:nvPr>
        </p:nvSpPr>
        <p:spPr>
          <a:xfrm>
            <a:off x="684000" y="2753832"/>
            <a:ext cx="3780000" cy="3510167"/>
          </a:xfrm>
        </p:spPr>
        <p:txBody>
          <a:bodyPr/>
          <a:lstStyle/>
          <a:p>
            <a:r>
              <a:rPr lang="ro-RO" sz="2000" b="1" dirty="0" smtClean="0">
                <a:solidFill>
                  <a:schemeClr val="tx1"/>
                </a:solidFill>
              </a:rPr>
              <a:t>Propun să analizăm succint prevederile legislației în acest domeniu:</a:t>
            </a:r>
            <a:endParaRPr lang="ru-RU" sz="2000" b="1" dirty="0">
              <a:solidFill>
                <a:schemeClr val="tx1"/>
              </a:solidFill>
            </a:endParaRPr>
          </a:p>
        </p:txBody>
      </p:sp>
      <p:sp>
        <p:nvSpPr>
          <p:cNvPr id="6" name="Содержимое 5"/>
          <p:cNvSpPr>
            <a:spLocks noGrp="1"/>
          </p:cNvSpPr>
          <p:nvPr>
            <p:ph idx="12"/>
          </p:nvPr>
        </p:nvSpPr>
        <p:spPr>
          <a:xfrm>
            <a:off x="4680000" y="2594344"/>
            <a:ext cx="3780000" cy="3669656"/>
          </a:xfrm>
        </p:spPr>
        <p:txBody>
          <a:bodyPr/>
          <a:lstStyle/>
          <a:p>
            <a:pPr>
              <a:buFont typeface="Wingdings" pitchFamily="2" charset="2"/>
              <a:buChar char="Ø"/>
            </a:pPr>
            <a:r>
              <a:rPr lang="ro-RO" b="1" dirty="0" smtClean="0">
                <a:solidFill>
                  <a:srgbClr val="0070C0"/>
                </a:solidFill>
              </a:rPr>
              <a:t>LEGEA 303 </a:t>
            </a:r>
            <a:r>
              <a:rPr lang="vi-VN" b="1" dirty="0" smtClean="0">
                <a:solidFill>
                  <a:srgbClr val="0070C0"/>
                </a:solidFill>
              </a:rPr>
              <a:t>din 13.12.2013 </a:t>
            </a:r>
            <a:r>
              <a:rPr lang="vi-VN" b="1" dirty="0" smtClean="0">
                <a:solidFill>
                  <a:schemeClr val="tx1"/>
                </a:solidFill>
              </a:rPr>
              <a:t>privind serviciul public de alimentare cu apă şi de canalizare</a:t>
            </a:r>
            <a:r>
              <a:rPr lang="ro-RO" b="1" dirty="0" smtClean="0">
                <a:solidFill>
                  <a:schemeClr val="tx1"/>
                </a:solidFill>
              </a:rPr>
              <a:t> (AAC) </a:t>
            </a:r>
          </a:p>
          <a:p>
            <a:pPr>
              <a:buFont typeface="Wingdings" pitchFamily="2" charset="2"/>
              <a:buChar char="Ø"/>
            </a:pPr>
            <a:r>
              <a:rPr lang="ro-RO" b="1" dirty="0" smtClean="0">
                <a:solidFill>
                  <a:srgbClr val="0070C0"/>
                </a:solidFill>
              </a:rPr>
              <a:t>STRATEGIA de alimentare cu apă şi sanitaţie (2014 – 2028),</a:t>
            </a:r>
            <a:r>
              <a:rPr lang="en-US" b="1" dirty="0" smtClean="0">
                <a:solidFill>
                  <a:srgbClr val="0070C0"/>
                </a:solidFill>
              </a:rPr>
              <a:t> </a:t>
            </a:r>
            <a:r>
              <a:rPr lang="en-US" b="1" dirty="0" err="1" smtClean="0">
                <a:solidFill>
                  <a:schemeClr val="tx1"/>
                </a:solidFill>
              </a:rPr>
              <a:t>Hotărîrea</a:t>
            </a:r>
            <a:r>
              <a:rPr lang="en-US" b="1" dirty="0" smtClean="0">
                <a:solidFill>
                  <a:schemeClr val="tx1"/>
                </a:solidFill>
              </a:rPr>
              <a:t> </a:t>
            </a:r>
            <a:r>
              <a:rPr lang="en-US" b="1" dirty="0" err="1" smtClean="0">
                <a:solidFill>
                  <a:schemeClr val="tx1"/>
                </a:solidFill>
              </a:rPr>
              <a:t>Guvernului</a:t>
            </a:r>
            <a:r>
              <a:rPr lang="en-US" b="1" dirty="0" smtClean="0">
                <a:solidFill>
                  <a:schemeClr val="tx1"/>
                </a:solidFill>
              </a:rPr>
              <a:t> nr.199</a:t>
            </a:r>
            <a:r>
              <a:rPr lang="ro-RO" b="1" dirty="0" smtClean="0">
                <a:solidFill>
                  <a:schemeClr val="tx1"/>
                </a:solidFill>
              </a:rPr>
              <a:t> </a:t>
            </a:r>
            <a:r>
              <a:rPr lang="en-US" b="1" dirty="0" smtClean="0">
                <a:solidFill>
                  <a:schemeClr val="tx1"/>
                </a:solidFill>
              </a:rPr>
              <a:t>din  20 </a:t>
            </a:r>
            <a:r>
              <a:rPr lang="en-US" b="1" dirty="0" err="1" smtClean="0">
                <a:solidFill>
                  <a:schemeClr val="tx1"/>
                </a:solidFill>
              </a:rPr>
              <a:t>martie</a:t>
            </a:r>
            <a:r>
              <a:rPr lang="en-US" b="1" dirty="0" smtClean="0">
                <a:solidFill>
                  <a:schemeClr val="tx1"/>
                </a:solidFill>
              </a:rPr>
              <a:t>  2014 </a:t>
            </a:r>
            <a:endParaRPr lang="ru-RU" b="1" dirty="0" smtClean="0">
              <a:solidFill>
                <a:schemeClr val="tx1"/>
              </a:solidFill>
            </a:endParaRPr>
          </a:p>
          <a:p>
            <a:endParaRPr lang="ru-RU" dirty="0" smtClean="0"/>
          </a:p>
          <a:p>
            <a:endParaRPr lang="ru-RU" dirty="0"/>
          </a:p>
        </p:txBody>
      </p:sp>
      <p:pic>
        <p:nvPicPr>
          <p:cNvPr id="7"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38516" cy="98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D:\docs\desktop\ELdZ_Mol_cmyk_ru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1" y="152401"/>
            <a:ext cx="1559441" cy="1134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5240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descr="AMIDEA"/>
          <p:cNvPicPr>
            <a:picLocks noChangeAspect="1" noChangeArrowheads="1"/>
          </p:cNvPicPr>
          <p:nvPr/>
        </p:nvPicPr>
        <p:blipFill>
          <a:blip r:embed="rId5" cstate="print"/>
          <a:srcRect/>
          <a:stretch>
            <a:fillRect/>
          </a:stretch>
        </p:blipFill>
        <p:spPr bwMode="auto">
          <a:xfrm>
            <a:off x="2644048" y="4142342"/>
            <a:ext cx="804232" cy="215930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5935" y="1339702"/>
            <a:ext cx="8024065" cy="606056"/>
          </a:xfrm>
        </p:spPr>
        <p:txBody>
          <a:bodyPr/>
          <a:lstStyle/>
          <a:p>
            <a:pPr algn="ctr"/>
            <a:r>
              <a:rPr lang="vi-VN" b="1" dirty="0" smtClean="0">
                <a:solidFill>
                  <a:srgbClr val="0070C0"/>
                </a:solidFill>
              </a:rPr>
              <a:t>LEGE</a:t>
            </a:r>
            <a:r>
              <a:rPr lang="ro-RO" b="1" dirty="0" smtClean="0">
                <a:solidFill>
                  <a:srgbClr val="0070C0"/>
                </a:solidFill>
              </a:rPr>
              <a:t>A</a:t>
            </a:r>
            <a:r>
              <a:rPr lang="vi-VN" b="1" dirty="0" smtClean="0">
                <a:solidFill>
                  <a:srgbClr val="0070C0"/>
                </a:solidFill>
              </a:rPr>
              <a:t> Nr. 303</a:t>
            </a:r>
            <a:r>
              <a:rPr lang="ro-RO" b="1" dirty="0" smtClean="0">
                <a:solidFill>
                  <a:srgbClr val="0070C0"/>
                </a:solidFill>
              </a:rPr>
              <a:t>, A</a:t>
            </a:r>
            <a:r>
              <a:rPr lang="vi-VN" b="1" dirty="0" smtClean="0">
                <a:solidFill>
                  <a:srgbClr val="0070C0"/>
                </a:solidFill>
              </a:rPr>
              <a:t>rticolul 5. </a:t>
            </a:r>
            <a:r>
              <a:rPr lang="vi-VN" b="1" u="sng" dirty="0" smtClean="0">
                <a:solidFill>
                  <a:schemeClr val="tx1"/>
                </a:solidFill>
              </a:rPr>
              <a:t>Competenţa Guvernului</a:t>
            </a:r>
            <a:r>
              <a:rPr lang="ro-RO" b="1" u="sng" dirty="0" smtClean="0">
                <a:solidFill>
                  <a:schemeClr val="tx1"/>
                </a:solidFill>
              </a:rPr>
              <a:t>:</a:t>
            </a:r>
            <a:endParaRPr lang="vi-VN" b="1" u="sng" dirty="0">
              <a:solidFill>
                <a:schemeClr val="tx1"/>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308344" y="1967023"/>
            <a:ext cx="8474149" cy="4318242"/>
          </a:xfrm>
        </p:spPr>
        <p:txBody>
          <a:bodyPr/>
          <a:lstStyle/>
          <a:p>
            <a:pPr marL="144000" indent="-216000">
              <a:spcAft>
                <a:spcPts val="600"/>
              </a:spcAft>
              <a:buNone/>
            </a:pPr>
            <a:endParaRPr lang="en-US" dirty="0" smtClean="0">
              <a:solidFill>
                <a:schemeClr val="tx1"/>
              </a:solidFill>
            </a:endParaRPr>
          </a:p>
          <a:p>
            <a:pPr marL="144000" indent="-216000">
              <a:spcAft>
                <a:spcPts val="600"/>
              </a:spcAft>
              <a:buNone/>
            </a:pPr>
            <a:endParaRPr lang="en-US" dirty="0">
              <a:solidFill>
                <a:schemeClr val="tx1"/>
              </a:solidFill>
            </a:endParaRPr>
          </a:p>
          <a:p>
            <a:pPr marL="144000" indent="-216000">
              <a:spcAft>
                <a:spcPts val="600"/>
              </a:spcAft>
              <a:buNone/>
            </a:pPr>
            <a:r>
              <a:rPr lang="vi-VN" dirty="0" smtClean="0">
                <a:solidFill>
                  <a:schemeClr val="tx1"/>
                </a:solidFill>
              </a:rPr>
              <a:t>(1) Guvernul </a:t>
            </a:r>
            <a:r>
              <a:rPr lang="vi-VN" b="1" dirty="0" smtClean="0">
                <a:solidFill>
                  <a:schemeClr val="tx1"/>
                </a:solidFill>
              </a:rPr>
              <a:t>asigură </a:t>
            </a:r>
            <a:r>
              <a:rPr lang="vi-VN" b="1" u="sng" dirty="0" smtClean="0">
                <a:solidFill>
                  <a:schemeClr val="tx1"/>
                </a:solidFill>
              </a:rPr>
              <a:t>realizarea politicii </a:t>
            </a:r>
            <a:r>
              <a:rPr lang="vi-VN" b="1" dirty="0" smtClean="0">
                <a:solidFill>
                  <a:schemeClr val="tx1"/>
                </a:solidFill>
              </a:rPr>
              <a:t>generale de stat </a:t>
            </a:r>
            <a:r>
              <a:rPr lang="vi-VN" dirty="0" smtClean="0">
                <a:solidFill>
                  <a:schemeClr val="tx1"/>
                </a:solidFill>
              </a:rPr>
              <a:t>în domeniul </a:t>
            </a:r>
            <a:r>
              <a:rPr lang="ro-RO" dirty="0" smtClean="0">
                <a:solidFill>
                  <a:schemeClr val="tx1"/>
                </a:solidFill>
              </a:rPr>
              <a:t>AAC </a:t>
            </a:r>
            <a:r>
              <a:rPr lang="vi-VN" dirty="0" smtClean="0">
                <a:solidFill>
                  <a:schemeClr val="tx1"/>
                </a:solidFill>
              </a:rPr>
              <a:t>conform programului de guvernare. </a:t>
            </a:r>
            <a:endParaRPr lang="ro-RO" dirty="0" smtClean="0">
              <a:solidFill>
                <a:schemeClr val="tx1"/>
              </a:solidFill>
            </a:endParaRPr>
          </a:p>
          <a:p>
            <a:pPr marL="144000" indent="-216000">
              <a:spcAft>
                <a:spcPts val="600"/>
              </a:spcAft>
              <a:buNone/>
            </a:pPr>
            <a:r>
              <a:rPr lang="vi-VN" dirty="0" smtClean="0">
                <a:solidFill>
                  <a:schemeClr val="tx1"/>
                </a:solidFill>
              </a:rPr>
              <a:t>(2) Guvernul îşi exercită atribuţiile în domeniu prin:</a:t>
            </a:r>
            <a:r>
              <a:rPr lang="ro-RO" dirty="0" smtClean="0">
                <a:solidFill>
                  <a:schemeClr val="tx1"/>
                </a:solidFill>
              </a:rPr>
              <a:t>...</a:t>
            </a:r>
            <a:r>
              <a:rPr lang="vi-VN" dirty="0" smtClean="0">
                <a:solidFill>
                  <a:schemeClr val="tx1"/>
                </a:solidFill>
              </a:rPr>
              <a:t> </a:t>
            </a:r>
            <a:r>
              <a:rPr lang="vi-VN" u="sng" dirty="0" smtClean="0">
                <a:solidFill>
                  <a:schemeClr val="tx1"/>
                </a:solidFill>
              </a:rPr>
              <a:t>implementarea</a:t>
            </a:r>
            <a:r>
              <a:rPr lang="vi-VN" b="1" u="sng" dirty="0" smtClean="0">
                <a:solidFill>
                  <a:schemeClr val="tx1"/>
                </a:solidFill>
              </a:rPr>
              <a:t> mecanismelor specifice economiei de piaţă</a:t>
            </a:r>
            <a:r>
              <a:rPr lang="vi-VN" dirty="0" smtClean="0">
                <a:solidFill>
                  <a:schemeClr val="tx1"/>
                </a:solidFill>
              </a:rPr>
              <a:t>, </a:t>
            </a:r>
            <a:r>
              <a:rPr lang="vi-VN" b="1" dirty="0" smtClean="0">
                <a:solidFill>
                  <a:schemeClr val="tx1"/>
                </a:solidFill>
              </a:rPr>
              <a:t>crearea unui mediu de concurenţă, atragerea capitalului privat, promovarea de parteneriat public-privat şi a privatizării.</a:t>
            </a:r>
            <a:endParaRPr lang="ro-RO" dirty="0" smtClean="0">
              <a:solidFill>
                <a:schemeClr val="tx1"/>
              </a:solidFill>
            </a:endParaRPr>
          </a:p>
          <a:p>
            <a:pPr marL="144000" indent="-216000">
              <a:spcAft>
                <a:spcPts val="600"/>
              </a:spcAft>
              <a:buNone/>
            </a:pPr>
            <a:r>
              <a:rPr lang="vi-VN" dirty="0" smtClean="0">
                <a:solidFill>
                  <a:schemeClr val="tx1"/>
                </a:solidFill>
              </a:rPr>
              <a:t> </a:t>
            </a:r>
            <a:endParaRPr lang="ro-RO" b="1" dirty="0" smtClean="0">
              <a:solidFill>
                <a:schemeClr val="tx1"/>
              </a:solidFill>
            </a:endParaRPr>
          </a:p>
          <a:p>
            <a:pPr>
              <a:buNone/>
            </a:pPr>
            <a:endParaRPr lang="ro-RO" b="1" dirty="0" smtClean="0"/>
          </a:p>
          <a:p>
            <a:pPr>
              <a:buNone/>
            </a:pPr>
            <a:endParaRPr lang="ro-RO" b="1" dirty="0" smtClean="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945758" cy="1415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5935" y="1339702"/>
            <a:ext cx="8024065" cy="606056"/>
          </a:xfrm>
        </p:spPr>
        <p:txBody>
          <a:bodyPr/>
          <a:lstStyle/>
          <a:p>
            <a:pPr algn="ctr"/>
            <a:r>
              <a:rPr lang="vi-VN" b="1" dirty="0" smtClean="0">
                <a:solidFill>
                  <a:srgbClr val="0070C0"/>
                </a:solidFill>
              </a:rPr>
              <a:t>LEGE</a:t>
            </a:r>
            <a:r>
              <a:rPr lang="ro-RO" b="1" dirty="0" smtClean="0">
                <a:solidFill>
                  <a:srgbClr val="0070C0"/>
                </a:solidFill>
              </a:rPr>
              <a:t>A</a:t>
            </a:r>
            <a:r>
              <a:rPr lang="vi-VN" b="1" dirty="0" smtClean="0">
                <a:solidFill>
                  <a:srgbClr val="0070C0"/>
                </a:solidFill>
              </a:rPr>
              <a:t> Nr. 303</a:t>
            </a:r>
            <a:r>
              <a:rPr lang="ro-RO" b="1" dirty="0" smtClean="0">
                <a:solidFill>
                  <a:srgbClr val="0070C0"/>
                </a:solidFill>
              </a:rPr>
              <a:t>, A</a:t>
            </a:r>
            <a:r>
              <a:rPr lang="vi-VN" b="1" dirty="0" smtClean="0">
                <a:solidFill>
                  <a:srgbClr val="0070C0"/>
                </a:solidFill>
              </a:rPr>
              <a:t>rticolul 5. </a:t>
            </a:r>
            <a:r>
              <a:rPr lang="vi-VN" b="1" u="sng" dirty="0" smtClean="0">
                <a:solidFill>
                  <a:schemeClr val="tx1"/>
                </a:solidFill>
              </a:rPr>
              <a:t>Competenţa Guvernului</a:t>
            </a:r>
            <a:r>
              <a:rPr lang="ro-RO" b="1" u="sng" dirty="0" smtClean="0">
                <a:solidFill>
                  <a:schemeClr val="tx1"/>
                </a:solidFill>
              </a:rPr>
              <a:t>:</a:t>
            </a:r>
            <a:endParaRPr lang="vi-VN" b="1" u="sng" dirty="0">
              <a:solidFill>
                <a:schemeClr val="tx1"/>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308344" y="1967023"/>
            <a:ext cx="8474149" cy="4318242"/>
          </a:xfrm>
        </p:spPr>
        <p:txBody>
          <a:bodyPr/>
          <a:lstStyle/>
          <a:p>
            <a:pPr marL="144000" indent="-216000">
              <a:spcAft>
                <a:spcPts val="600"/>
              </a:spcAft>
              <a:buNone/>
            </a:pPr>
            <a:endParaRPr lang="en-US" dirty="0" smtClean="0"/>
          </a:p>
          <a:p>
            <a:pPr marL="144000" indent="-216000">
              <a:spcAft>
                <a:spcPts val="600"/>
              </a:spcAft>
              <a:buNone/>
            </a:pPr>
            <a:endParaRPr lang="en-US" dirty="0"/>
          </a:p>
          <a:p>
            <a:pPr marL="144000" indent="-216000">
              <a:spcAft>
                <a:spcPts val="600"/>
              </a:spcAft>
              <a:buNone/>
            </a:pPr>
            <a:r>
              <a:rPr lang="vi-VN" dirty="0" smtClean="0"/>
              <a:t> </a:t>
            </a:r>
            <a:r>
              <a:rPr lang="vi-VN" dirty="0" smtClean="0">
                <a:solidFill>
                  <a:schemeClr val="tx1"/>
                </a:solidFill>
              </a:rPr>
              <a:t>(3) Guvernul </a:t>
            </a:r>
            <a:r>
              <a:rPr lang="vi-VN" b="1" dirty="0" smtClean="0">
                <a:solidFill>
                  <a:schemeClr val="tx1"/>
                </a:solidFill>
              </a:rPr>
              <a:t>sprijină autorităţile administraţiei publice locale în vederea înfiinţării,</a:t>
            </a:r>
            <a:r>
              <a:rPr lang="vi-VN" dirty="0" smtClean="0">
                <a:solidFill>
                  <a:schemeClr val="tx1"/>
                </a:solidFill>
              </a:rPr>
              <a:t> dezvoltării şi îmbunătăţirii serviciului public de alimentare cu apă şi de canalizare, </a:t>
            </a:r>
            <a:r>
              <a:rPr lang="vi-VN" b="1" dirty="0" smtClean="0">
                <a:solidFill>
                  <a:schemeClr val="tx1"/>
                </a:solidFill>
              </a:rPr>
              <a:t>promovării parteneriatului şi asocierii unităţilor administrativ-teritoriale </a:t>
            </a:r>
            <a:r>
              <a:rPr lang="vi-VN" dirty="0" smtClean="0">
                <a:solidFill>
                  <a:schemeClr val="tx1"/>
                </a:solidFill>
              </a:rPr>
              <a:t>pentru crearea şi exploatarea unor sisteme tehnico-edilitare </a:t>
            </a:r>
            <a:r>
              <a:rPr lang="vi-VN" b="1" dirty="0" smtClean="0">
                <a:solidFill>
                  <a:schemeClr val="tx1"/>
                </a:solidFill>
              </a:rPr>
              <a:t>de interes comun</a:t>
            </a:r>
            <a:r>
              <a:rPr lang="vi-VN" dirty="0" smtClean="0">
                <a:solidFill>
                  <a:schemeClr val="tx1"/>
                </a:solidFill>
              </a:rPr>
              <a:t>. Sprijinul se acordă, </a:t>
            </a:r>
            <a:r>
              <a:rPr lang="vi-VN" b="1" dirty="0" smtClean="0">
                <a:solidFill>
                  <a:schemeClr val="tx1"/>
                </a:solidFill>
              </a:rPr>
              <a:t>la solicitarea acestora, </a:t>
            </a:r>
            <a:r>
              <a:rPr lang="vi-VN" u="sng" dirty="0" smtClean="0">
                <a:solidFill>
                  <a:srgbClr val="FF0000"/>
                </a:solidFill>
              </a:rPr>
              <a:t>prin intermediul organelor centrale de specialitate </a:t>
            </a:r>
            <a:r>
              <a:rPr lang="vi-VN" dirty="0" smtClean="0">
                <a:solidFill>
                  <a:schemeClr val="tx1"/>
                </a:solidFill>
              </a:rPr>
              <a:t>ale administraţiei publice, </a:t>
            </a:r>
            <a:r>
              <a:rPr lang="vi-VN" b="1" dirty="0" smtClean="0">
                <a:solidFill>
                  <a:schemeClr val="tx1"/>
                </a:solidFill>
              </a:rPr>
              <a:t>sub formă de asistenţe tehnice şi/sau financiare, metodologice şi consultativ-informaţionale,</a:t>
            </a:r>
            <a:r>
              <a:rPr lang="vi-VN" dirty="0" smtClean="0">
                <a:solidFill>
                  <a:schemeClr val="tx1"/>
                </a:solidFill>
              </a:rPr>
              <a:t> în condiţiile legii.</a:t>
            </a:r>
            <a:endParaRPr lang="ro-RO" b="1" dirty="0" smtClean="0">
              <a:solidFill>
                <a:schemeClr val="tx1"/>
              </a:solidFill>
            </a:endParaRPr>
          </a:p>
          <a:p>
            <a:pPr>
              <a:buNone/>
            </a:pPr>
            <a:endParaRPr lang="ro-RO" b="1" dirty="0" smtClean="0"/>
          </a:p>
          <a:p>
            <a:pPr>
              <a:buNone/>
            </a:pPr>
            <a:endParaRPr lang="ro-RO" b="1" dirty="0" smtClean="0"/>
          </a:p>
          <a:p>
            <a:pPr>
              <a:buNone/>
            </a:pPr>
            <a:endParaRPr lang="ro-RO" b="1" dirty="0" smtClean="0"/>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945758" cy="1415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382232"/>
            <a:ext cx="7776000" cy="925033"/>
          </a:xfrm>
        </p:spPr>
        <p:txBody>
          <a:bodyPr/>
          <a:lstStyle/>
          <a:p>
            <a:pPr algn="ctr"/>
            <a:r>
              <a:rPr lang="vi-VN" b="1" dirty="0" smtClean="0">
                <a:solidFill>
                  <a:srgbClr val="0070C0"/>
                </a:solidFill>
              </a:rPr>
              <a:t>LEGE</a:t>
            </a:r>
            <a:r>
              <a:rPr lang="ro-RO" b="1" dirty="0" smtClean="0">
                <a:solidFill>
                  <a:srgbClr val="0070C0"/>
                </a:solidFill>
              </a:rPr>
              <a:t>A</a:t>
            </a:r>
            <a:r>
              <a:rPr lang="vi-VN" b="1" dirty="0" smtClean="0">
                <a:solidFill>
                  <a:srgbClr val="0070C0"/>
                </a:solidFill>
              </a:rPr>
              <a:t> Nr. 303 </a:t>
            </a:r>
            <a:r>
              <a:rPr lang="ro-RO" b="1" dirty="0" smtClean="0">
                <a:solidFill>
                  <a:srgbClr val="0070C0"/>
                </a:solidFill>
              </a:rPr>
              <a:t>prin </a:t>
            </a:r>
            <a:r>
              <a:rPr lang="it-IT" b="1" dirty="0" smtClean="0">
                <a:solidFill>
                  <a:srgbClr val="0070C0"/>
                </a:solidFill>
              </a:rPr>
              <a:t>Articolul 6</a:t>
            </a:r>
            <a:r>
              <a:rPr lang="it-IT" b="1" dirty="0" smtClean="0"/>
              <a:t> </a:t>
            </a:r>
            <a:r>
              <a:rPr lang="ro-RO" b="1" dirty="0" smtClean="0">
                <a:solidFill>
                  <a:schemeClr val="tx1"/>
                </a:solidFill>
              </a:rPr>
              <a:t>prevede </a:t>
            </a:r>
            <a:r>
              <a:rPr lang="it-IT" b="1" u="sng" dirty="0" smtClean="0">
                <a:solidFill>
                  <a:schemeClr val="tx1"/>
                </a:solidFill>
              </a:rPr>
              <a:t>competenţa organului central de specialitate</a:t>
            </a:r>
            <a:r>
              <a:rPr lang="ro-RO" b="1" dirty="0" smtClean="0">
                <a:solidFill>
                  <a:schemeClr val="tx1"/>
                </a:solidFill>
              </a:rPr>
              <a:t>:</a:t>
            </a:r>
            <a:endParaRPr lang="vi-VN" b="1" dirty="0">
              <a:solidFill>
                <a:schemeClr val="tx1"/>
              </a:solidFill>
            </a:endParaRPr>
          </a:p>
        </p:txBody>
      </p:sp>
      <p:sp>
        <p:nvSpPr>
          <p:cNvPr id="3" name="Нижний колонтитул 2"/>
          <p:cNvSpPr>
            <a:spLocks noGrp="1"/>
          </p:cNvSpPr>
          <p:nvPr>
            <p:ph type="ftr" sz="quarter" idx="10"/>
          </p:nvPr>
        </p:nvSpPr>
        <p:spPr/>
        <p:txBody>
          <a:bodyPr/>
          <a:lstStyle/>
          <a:p>
            <a:r>
              <a:rPr lang="de-DE" dirty="0"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308344" y="2307265"/>
            <a:ext cx="8686800" cy="3978000"/>
          </a:xfrm>
        </p:spPr>
        <p:txBody>
          <a:bodyPr/>
          <a:lstStyle/>
          <a:p>
            <a:pPr algn="just">
              <a:buNone/>
            </a:pPr>
            <a:endParaRPr lang="en-US" dirty="0" smtClean="0">
              <a:solidFill>
                <a:schemeClr val="tx1"/>
              </a:solidFill>
            </a:endParaRPr>
          </a:p>
          <a:p>
            <a:pPr algn="just">
              <a:buNone/>
            </a:pPr>
            <a:r>
              <a:rPr lang="vi-VN" dirty="0" smtClean="0">
                <a:solidFill>
                  <a:schemeClr val="tx1"/>
                </a:solidFill>
              </a:rPr>
              <a:t>a) </a:t>
            </a:r>
            <a:r>
              <a:rPr lang="vi-VN" b="1" u="sng" dirty="0" smtClean="0">
                <a:solidFill>
                  <a:schemeClr val="tx1"/>
                </a:solidFill>
              </a:rPr>
              <a:t>elaborează şi promovează politica de stat </a:t>
            </a:r>
            <a:r>
              <a:rPr lang="vi-VN" dirty="0" smtClean="0">
                <a:solidFill>
                  <a:schemeClr val="tx1"/>
                </a:solidFill>
              </a:rPr>
              <a:t>în domeniul serviciului public de alimentare cu apă şi de canalizare;</a:t>
            </a:r>
            <a:endParaRPr lang="ro-RO" dirty="0" smtClean="0">
              <a:solidFill>
                <a:schemeClr val="tx1"/>
              </a:solidFill>
            </a:endParaRPr>
          </a:p>
          <a:p>
            <a:pPr algn="just">
              <a:buNone/>
            </a:pPr>
            <a:r>
              <a:rPr lang="vi-VN" dirty="0" smtClean="0">
                <a:solidFill>
                  <a:schemeClr val="tx1"/>
                </a:solidFill>
              </a:rPr>
              <a:t>b) </a:t>
            </a:r>
            <a:r>
              <a:rPr lang="vi-VN" b="1" dirty="0" smtClean="0">
                <a:solidFill>
                  <a:schemeClr val="tx1"/>
                </a:solidFill>
              </a:rPr>
              <a:t>elaborează şi promovează programe anuale </a:t>
            </a:r>
            <a:r>
              <a:rPr lang="vi-VN" dirty="0" smtClean="0">
                <a:solidFill>
                  <a:schemeClr val="tx1"/>
                </a:solidFill>
              </a:rPr>
              <a:t>de activităţi în domeniul </a:t>
            </a:r>
            <a:r>
              <a:rPr lang="ro-RO" dirty="0" smtClean="0">
                <a:solidFill>
                  <a:schemeClr val="tx1"/>
                </a:solidFill>
              </a:rPr>
              <a:t>AAC</a:t>
            </a:r>
            <a:r>
              <a:rPr lang="vi-VN" dirty="0" smtClean="0">
                <a:solidFill>
                  <a:schemeClr val="tx1"/>
                </a:solidFill>
              </a:rPr>
              <a:t>, </a:t>
            </a:r>
            <a:r>
              <a:rPr lang="vi-VN" b="1" u="sng" dirty="0" smtClean="0">
                <a:solidFill>
                  <a:schemeClr val="tx1"/>
                </a:solidFill>
              </a:rPr>
              <a:t>finanţate de la bugetul de stat sau de instituţiile şi organizaţiile financiare internaţionale;</a:t>
            </a:r>
            <a:endParaRPr lang="ro-RO" b="1" u="sng" dirty="0" smtClean="0">
              <a:solidFill>
                <a:schemeClr val="tx1"/>
              </a:solidFill>
            </a:endParaRPr>
          </a:p>
          <a:p>
            <a:pPr algn="just">
              <a:buNone/>
            </a:pPr>
            <a:r>
              <a:rPr lang="vi-VN" dirty="0" smtClean="0">
                <a:solidFill>
                  <a:schemeClr val="tx1"/>
                </a:solidFill>
              </a:rPr>
              <a:t>c) întreprinde măsuri de rigoare ce ţin de implementarea prevederilor politicii naţionale  în domeniul resurselor de apă şi în domeniul </a:t>
            </a:r>
            <a:r>
              <a:rPr lang="ro-RO" dirty="0" smtClean="0">
                <a:solidFill>
                  <a:schemeClr val="tx1"/>
                </a:solidFill>
              </a:rPr>
              <a:t>AAC;</a:t>
            </a:r>
          </a:p>
          <a:p>
            <a:pPr algn="just">
              <a:buNone/>
            </a:pPr>
            <a:r>
              <a:rPr lang="vi-VN" dirty="0" smtClean="0">
                <a:solidFill>
                  <a:schemeClr val="tx1"/>
                </a:solidFill>
              </a:rPr>
              <a:t>d) asigură realizarea măsurilor ce decurg din colaborarea interstatală în</a:t>
            </a:r>
            <a:r>
              <a:rPr lang="ro-RO" dirty="0" smtClean="0">
                <a:solidFill>
                  <a:schemeClr val="tx1"/>
                </a:solidFill>
              </a:rPr>
              <a:t> </a:t>
            </a:r>
            <a:r>
              <a:rPr lang="vi-VN" dirty="0" smtClean="0">
                <a:solidFill>
                  <a:schemeClr val="tx1"/>
                </a:solidFill>
              </a:rPr>
              <a:t>domeniul  resurselor de apă şi care sînt necesare pentru </a:t>
            </a:r>
            <a:r>
              <a:rPr lang="vi-VN" b="1" u="sng" dirty="0" smtClean="0">
                <a:solidFill>
                  <a:schemeClr val="tx1"/>
                </a:solidFill>
              </a:rPr>
              <a:t>atragerea investiţiilor la construcţia obiectelor de alimentare cu apă şi de canalizare</a:t>
            </a:r>
            <a:r>
              <a:rPr lang="vi-VN" b="1" dirty="0" smtClean="0">
                <a:solidFill>
                  <a:schemeClr val="tx1"/>
                </a:solidFill>
              </a:rPr>
              <a:t>;</a:t>
            </a:r>
            <a:endParaRPr lang="ro-RO" b="1" dirty="0" smtClean="0">
              <a:solidFill>
                <a:schemeClr val="tx1"/>
              </a:solidFill>
            </a:endParaRPr>
          </a:p>
          <a:p>
            <a:pPr algn="just">
              <a:buNone/>
            </a:pPr>
            <a:endParaRPr lang="ru-RU" b="1" dirty="0">
              <a:solidFill>
                <a:schemeClr val="tx1"/>
              </a:solidFill>
            </a:endParaRPr>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945758" cy="1415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951656"/>
          </a:xfrm>
        </p:spPr>
        <p:txBody>
          <a:bodyPr/>
          <a:lstStyle/>
          <a:p>
            <a:pPr algn="ctr"/>
            <a:r>
              <a:rPr lang="vi-VN" b="1" dirty="0" smtClean="0">
                <a:solidFill>
                  <a:srgbClr val="0070C0"/>
                </a:solidFill>
              </a:rPr>
              <a:t>LEGE</a:t>
            </a:r>
            <a:r>
              <a:rPr lang="ro-RO" b="1" dirty="0" smtClean="0">
                <a:solidFill>
                  <a:srgbClr val="0070C0"/>
                </a:solidFill>
              </a:rPr>
              <a:t>A</a:t>
            </a:r>
            <a:r>
              <a:rPr lang="vi-VN" b="1" dirty="0" smtClean="0">
                <a:solidFill>
                  <a:srgbClr val="0070C0"/>
                </a:solidFill>
              </a:rPr>
              <a:t> Nr. 303 </a:t>
            </a:r>
            <a:r>
              <a:rPr lang="ro-RO" b="1" dirty="0" smtClean="0">
                <a:solidFill>
                  <a:srgbClr val="0070C0"/>
                </a:solidFill>
              </a:rPr>
              <a:t>prin </a:t>
            </a:r>
            <a:r>
              <a:rPr lang="vi-VN" b="1" dirty="0" smtClean="0">
                <a:solidFill>
                  <a:srgbClr val="0070C0"/>
                </a:solidFill>
              </a:rPr>
              <a:t>Articolul 8</a:t>
            </a:r>
            <a:r>
              <a:rPr lang="ro-RO" b="1" dirty="0" smtClean="0">
                <a:solidFill>
                  <a:srgbClr val="0070C0"/>
                </a:solidFill>
              </a:rPr>
              <a:t> </a:t>
            </a:r>
            <a:r>
              <a:rPr lang="ro-RO" b="1" dirty="0" smtClean="0">
                <a:solidFill>
                  <a:schemeClr val="tx1"/>
                </a:solidFill>
              </a:rPr>
              <a:t>prevede c</a:t>
            </a:r>
            <a:r>
              <a:rPr lang="vi-VN" b="1" dirty="0" smtClean="0">
                <a:solidFill>
                  <a:schemeClr val="tx1"/>
                </a:solidFill>
              </a:rPr>
              <a:t>ompetenţa </a:t>
            </a:r>
            <a:r>
              <a:rPr lang="vi-VN" b="1" u="sng" dirty="0" smtClean="0">
                <a:solidFill>
                  <a:schemeClr val="tx1"/>
                </a:solidFill>
              </a:rPr>
              <a:t>autorităţilor administraţiei</a:t>
            </a:r>
            <a:r>
              <a:rPr lang="ro-RO" b="1" u="sng" dirty="0" smtClean="0">
                <a:solidFill>
                  <a:schemeClr val="tx1"/>
                </a:solidFill>
              </a:rPr>
              <a:t> </a:t>
            </a:r>
            <a:r>
              <a:rPr lang="vi-VN" b="1" u="sng" dirty="0" smtClean="0">
                <a:solidFill>
                  <a:schemeClr val="tx1"/>
                </a:solidFill>
              </a:rPr>
              <a:t>publice locale</a:t>
            </a:r>
            <a:r>
              <a:rPr lang="ro-RO" b="1" dirty="0" smtClean="0">
                <a:solidFill>
                  <a:schemeClr val="tx1"/>
                </a:solidFill>
              </a:rPr>
              <a:t>:</a:t>
            </a:r>
            <a:endParaRPr lang="vi-VN" b="1" dirty="0">
              <a:solidFill>
                <a:schemeClr val="tx1"/>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30836" y="2541181"/>
            <a:ext cx="7992167" cy="3744084"/>
          </a:xfrm>
        </p:spPr>
        <p:txBody>
          <a:bodyPr/>
          <a:lstStyle/>
          <a:p>
            <a:pPr algn="just">
              <a:buNone/>
            </a:pPr>
            <a:r>
              <a:rPr lang="vi-VN" b="1" dirty="0" smtClean="0">
                <a:solidFill>
                  <a:schemeClr val="tx1"/>
                </a:solidFill>
              </a:rPr>
              <a:t> (1) Autorităţile administraţiei publice locale de nivelul întîi:</a:t>
            </a:r>
            <a:endParaRPr lang="ro-RO" b="1" dirty="0" smtClean="0">
              <a:solidFill>
                <a:schemeClr val="tx1"/>
              </a:solidFill>
            </a:endParaRPr>
          </a:p>
          <a:p>
            <a:pPr algn="just">
              <a:buNone/>
            </a:pPr>
            <a:r>
              <a:rPr lang="vi-VN" dirty="0" smtClean="0">
                <a:solidFill>
                  <a:schemeClr val="tx1"/>
                </a:solidFill>
              </a:rPr>
              <a:t>h) </a:t>
            </a:r>
            <a:r>
              <a:rPr lang="vi-VN" b="1" dirty="0" smtClean="0">
                <a:solidFill>
                  <a:schemeClr val="tx1"/>
                </a:solidFill>
              </a:rPr>
              <a:t>participă </a:t>
            </a:r>
            <a:r>
              <a:rPr lang="vi-VN" b="1" u="sng" dirty="0" smtClean="0">
                <a:solidFill>
                  <a:schemeClr val="tx1"/>
                </a:solidFill>
              </a:rPr>
              <a:t>cu mijloace financiare </a:t>
            </a:r>
            <a:r>
              <a:rPr lang="vi-VN" b="1" dirty="0" smtClean="0">
                <a:solidFill>
                  <a:schemeClr val="tx1"/>
                </a:solidFill>
              </a:rPr>
              <a:t>şi/sau cu bunuri la constituirea patrimoniului </a:t>
            </a:r>
            <a:r>
              <a:rPr lang="vi-VN" dirty="0" smtClean="0">
                <a:solidFill>
                  <a:schemeClr val="tx1"/>
                </a:solidFill>
              </a:rPr>
              <a:t>operatorilor pentru realizarea de lucrări şi pentru furnizarea serviciului public de alimentare cu apă şi de canalizare;</a:t>
            </a:r>
            <a:endParaRPr lang="ro-RO" dirty="0" smtClean="0">
              <a:solidFill>
                <a:schemeClr val="tx1"/>
              </a:solidFill>
            </a:endParaRPr>
          </a:p>
          <a:p>
            <a:pPr algn="just">
              <a:buNone/>
            </a:pPr>
            <a:r>
              <a:rPr lang="vi-VN" dirty="0" smtClean="0">
                <a:solidFill>
                  <a:schemeClr val="tx1"/>
                </a:solidFill>
              </a:rPr>
              <a:t>i) </a:t>
            </a:r>
            <a:r>
              <a:rPr lang="vi-VN" b="1" u="sng" dirty="0" smtClean="0">
                <a:solidFill>
                  <a:schemeClr val="tx1"/>
                </a:solidFill>
              </a:rPr>
              <a:t>contractează sau garantează, în condiţiile legii, împrumuturile </a:t>
            </a:r>
            <a:r>
              <a:rPr lang="vi-VN" b="1" dirty="0" smtClean="0">
                <a:solidFill>
                  <a:schemeClr val="tx1"/>
                </a:solidFill>
              </a:rPr>
              <a:t>pentru finanţarea programelor de investiţii</a:t>
            </a:r>
            <a:r>
              <a:rPr lang="vi-VN" dirty="0" smtClean="0">
                <a:solidFill>
                  <a:schemeClr val="tx1"/>
                </a:solidFill>
              </a:rPr>
              <a:t> în vederea dezvoltării sistemului public de alimentare cu apă şi de canalizare a localităţilor, pentru efectuarea de lucrări noi sau de extinderi, pentru dezvoltarea de capacităţi, inclusiv pentru reabilitarea, modernizarea şi reechiparea sistemelor existente</a:t>
            </a:r>
            <a:r>
              <a:rPr lang="ro-RO" dirty="0" smtClean="0">
                <a:solidFill>
                  <a:schemeClr val="tx1"/>
                </a:solidFill>
              </a:rPr>
              <a:t>;</a:t>
            </a:r>
          </a:p>
          <a:p>
            <a:pPr algn="just">
              <a:buNone/>
            </a:pPr>
            <a:r>
              <a:rPr lang="vi-VN" dirty="0" smtClean="0">
                <a:solidFill>
                  <a:schemeClr val="tx1"/>
                </a:solidFill>
              </a:rPr>
              <a:t>k) </a:t>
            </a:r>
            <a:r>
              <a:rPr lang="vi-VN" b="1" u="sng" dirty="0" smtClean="0">
                <a:solidFill>
                  <a:schemeClr val="tx1"/>
                </a:solidFill>
              </a:rPr>
              <a:t>alocă compensaţii </a:t>
            </a:r>
            <a:r>
              <a:rPr lang="vi-VN" b="1" dirty="0" smtClean="0">
                <a:solidFill>
                  <a:schemeClr val="tx1"/>
                </a:solidFill>
              </a:rPr>
              <a:t>pentru unele categorii de consumatori casnici consideraţi vulnerabili</a:t>
            </a:r>
            <a:r>
              <a:rPr lang="vi-VN" dirty="0" smtClean="0">
                <a:solidFill>
                  <a:schemeClr val="tx1"/>
                </a:solidFill>
              </a:rPr>
              <a:t>, în modul şi în condiţiile stabilite de lege;</a:t>
            </a:r>
            <a:r>
              <a:rPr lang="en-US" b="1" dirty="0" smtClean="0">
                <a:solidFill>
                  <a:schemeClr val="tx1"/>
                </a:solidFill>
              </a:rPr>
              <a:t/>
            </a:r>
            <a:br>
              <a:rPr lang="en-US" b="1" dirty="0" smtClean="0">
                <a:solidFill>
                  <a:schemeClr val="tx1"/>
                </a:solidFill>
              </a:rPr>
            </a:br>
            <a:endParaRPr lang="ru-RU" dirty="0">
              <a:solidFill>
                <a:schemeClr val="tx1"/>
              </a:solidFill>
            </a:endParaRPr>
          </a:p>
        </p:txBody>
      </p:sp>
      <p:pic>
        <p:nvPicPr>
          <p:cNvPr id="6"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62716" cy="150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GIZ_Banner_Kopfzeile-Ausland (3)">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1626</TotalTime>
  <Words>2261</Words>
  <Application>Microsoft Office PowerPoint</Application>
  <PresentationFormat>Экран (4:3)</PresentationFormat>
  <Paragraphs>249</Paragraphs>
  <Slides>31</Slides>
  <Notes>3</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31</vt:i4>
      </vt:variant>
    </vt:vector>
  </HeadingPairs>
  <TitlesOfParts>
    <vt:vector size="35" baseType="lpstr">
      <vt:lpstr>Arial</vt:lpstr>
      <vt:lpstr>Arial Narrow</vt:lpstr>
      <vt:lpstr>Wingdings</vt:lpstr>
      <vt:lpstr>GIZ_Banner_Kopfzeile-Ausland (3)</vt:lpstr>
      <vt:lpstr>Sesiunea 1:  Atragerea investițiilor în domeniul serviciului public de alimentare cu apă și de canalizare   Dr. Hab. Constantin Mihailescu,  Expert în domeniul apelor și protecției mediului  Chișinău, 24 Octombrie 2017</vt:lpstr>
      <vt:lpstr>MOTTO :  FĂRĂ RESURSE FINANCIARE CHIAR ȘI CELE MAI DURABILE IDEI RĂMÎN NEREALIZATE    </vt:lpstr>
      <vt:lpstr>Situația actuală în sectorul AAC: </vt:lpstr>
      <vt:lpstr>Situația actuală în sectorul AAC: </vt:lpstr>
      <vt:lpstr>De competența cui ține atragerea investițiilor  în sectorul  AAC în Moldova? </vt:lpstr>
      <vt:lpstr>LEGEA Nr. 303, Articolul 5. Competenţa Guvernului:</vt:lpstr>
      <vt:lpstr>LEGEA Nr. 303, Articolul 5. Competenţa Guvernului:</vt:lpstr>
      <vt:lpstr>LEGEA Nr. 303 prin Articolul 6 prevede competenţa organului central de specialitate:</vt:lpstr>
      <vt:lpstr>LEGEA Nr. 303 prin Articolul 8 prevede competenţa autorităţilor administraţiei publice locale:</vt:lpstr>
      <vt:lpstr>LEGEA Nr. 303, Articolul 36.  Finanţarea serviciului public de alimentare cu apă  şi de canalizare:</vt:lpstr>
      <vt:lpstr>LEGEA Nr. 303, Articolul 36.  Finanţarea serviciului public de alimentare cu apă  şi de canalizare:</vt:lpstr>
      <vt:lpstr>STRATEGIA  AAC 2014 – 2028:</vt:lpstr>
      <vt:lpstr>STRATEGIA AAC 2014 – 2028:</vt:lpstr>
      <vt:lpstr>STRATEGIA AAC 2014 – 2028  prevede promovarea principiilor economiei de piaţă  şi atragerea capitalului privat:</vt:lpstr>
      <vt:lpstr>STRATEGIA  AAC 2014 – 2028  prevede promovarea principiilor economiei de piaţă  şi atragerea capitalului privat:</vt:lpstr>
      <vt:lpstr>STRATEGIA  AAC 2014 – 2028 prevede:</vt:lpstr>
      <vt:lpstr>Analiza surselor externe de finanțare pentru sectorul AAC și  procedurilor de accesare a fondurilor:</vt:lpstr>
      <vt:lpstr>Analiza surselor interne  de finanțare  și  cerințelor  majore pentru accesarea fondurilor:</vt:lpstr>
      <vt:lpstr>Accesarea creditelor preferențiale și fondurilor nerambursabile din partea instituțiilor financiare internaționale (IFIs):  </vt:lpstr>
      <vt:lpstr>Sugestii și recomandări:  </vt:lpstr>
      <vt:lpstr>Sugestii și recomandări:  </vt:lpstr>
      <vt:lpstr>Sumar:  </vt:lpstr>
      <vt:lpstr>Sumar:  </vt:lpstr>
      <vt:lpstr>Sumar:  </vt:lpstr>
      <vt:lpstr>Sumar:  </vt:lpstr>
      <vt:lpstr>Sumar:  </vt:lpstr>
      <vt:lpstr>Bibliografie și contacte utile:  </vt:lpstr>
      <vt:lpstr>Bibliografie și contacte utile:  </vt:lpstr>
      <vt:lpstr>Vă mulțumesc  pentru atenție.   Rog să adresați întrebările Dvs.  </vt:lpstr>
      <vt:lpstr>Презентация PowerPoint</vt:lpstr>
      <vt:lpstr>Презентация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Anticamera</cp:lastModifiedBy>
  <cp:revision>181</cp:revision>
  <cp:lastPrinted>2012-07-19T10:16:59Z</cp:lastPrinted>
  <dcterms:created xsi:type="dcterms:W3CDTF">2013-09-05T11:54:56Z</dcterms:created>
  <dcterms:modified xsi:type="dcterms:W3CDTF">2017-11-01T07:55:02Z</dcterms:modified>
</cp:coreProperties>
</file>