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3">
  <p:sldMasterIdLst>
    <p:sldMasterId id="2147483691" r:id="rId1"/>
  </p:sldMasterIdLst>
  <p:notesMasterIdLst>
    <p:notesMasterId r:id="rId42"/>
  </p:notesMasterIdLst>
  <p:handoutMasterIdLst>
    <p:handoutMasterId r:id="rId43"/>
  </p:handoutMasterIdLst>
  <p:sldIdLst>
    <p:sldId id="276" r:id="rId2"/>
    <p:sldId id="412" r:id="rId3"/>
    <p:sldId id="407" r:id="rId4"/>
    <p:sldId id="413" r:id="rId5"/>
    <p:sldId id="414" r:id="rId6"/>
    <p:sldId id="415" r:id="rId7"/>
    <p:sldId id="416" r:id="rId8"/>
    <p:sldId id="417" r:id="rId9"/>
    <p:sldId id="418" r:id="rId10"/>
    <p:sldId id="419" r:id="rId11"/>
    <p:sldId id="411" r:id="rId12"/>
    <p:sldId id="420" r:id="rId13"/>
    <p:sldId id="421" r:id="rId14"/>
    <p:sldId id="410" r:id="rId15"/>
    <p:sldId id="422" r:id="rId16"/>
    <p:sldId id="423" r:id="rId17"/>
    <p:sldId id="424" r:id="rId18"/>
    <p:sldId id="409" r:id="rId19"/>
    <p:sldId id="426" r:id="rId20"/>
    <p:sldId id="425" r:id="rId21"/>
    <p:sldId id="427" r:id="rId22"/>
    <p:sldId id="428" r:id="rId23"/>
    <p:sldId id="430" r:id="rId24"/>
    <p:sldId id="431" r:id="rId25"/>
    <p:sldId id="432" r:id="rId26"/>
    <p:sldId id="433" r:id="rId27"/>
    <p:sldId id="446" r:id="rId28"/>
    <p:sldId id="434" r:id="rId29"/>
    <p:sldId id="435" r:id="rId30"/>
    <p:sldId id="436" r:id="rId31"/>
    <p:sldId id="437" r:id="rId32"/>
    <p:sldId id="447" r:id="rId33"/>
    <p:sldId id="438" r:id="rId34"/>
    <p:sldId id="439" r:id="rId35"/>
    <p:sldId id="440" r:id="rId36"/>
    <p:sldId id="441" r:id="rId37"/>
    <p:sldId id="442" r:id="rId38"/>
    <p:sldId id="444" r:id="rId39"/>
    <p:sldId id="445" r:id="rId40"/>
    <p:sldId id="406" r:id="rId41"/>
  </p:sldIdLst>
  <p:sldSz cx="9144000" cy="6858000" type="screen4x3"/>
  <p:notesSz cx="6735763" cy="98663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ura Bohantova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452"/>
    <a:srgbClr val="E5DBA1"/>
    <a:srgbClr val="BABA93"/>
    <a:srgbClr val="BABB93"/>
    <a:srgbClr val="DEDEAF"/>
    <a:srgbClr val="999999"/>
    <a:srgbClr val="D9D9D9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92385" autoAdjust="0"/>
  </p:normalViewPr>
  <p:slideViewPr>
    <p:cSldViewPr snapToGrid="0">
      <p:cViewPr varScale="1">
        <p:scale>
          <a:sx n="59" d="100"/>
          <a:sy n="59" d="100"/>
        </p:scale>
        <p:origin x="1566" y="42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07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9" tIns="45005" rIns="90009" bIns="4500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932" y="0"/>
            <a:ext cx="2918831" cy="4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9" tIns="45005" rIns="90009" bIns="4500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023"/>
            <a:ext cx="2918831" cy="4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9" tIns="45005" rIns="90009" bIns="4500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932" y="9374023"/>
            <a:ext cx="2918831" cy="4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9" tIns="45005" rIns="90009" bIns="4500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1CDF164F-6051-48D0-86EB-8FBA1D7A342E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881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9" tIns="45005" rIns="90009" bIns="4500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2" y="0"/>
            <a:ext cx="2918831" cy="4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9" tIns="45005" rIns="90009" bIns="4500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39775"/>
            <a:ext cx="4932363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6223"/>
            <a:ext cx="4939560" cy="444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9" tIns="45005" rIns="90009" bIns="450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dirty="0"/>
              <a:t>Klicken Sie, um die Formate des Vorlagentextes zu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023"/>
            <a:ext cx="2918831" cy="4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9" tIns="45005" rIns="90009" bIns="4500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2" y="9374023"/>
            <a:ext cx="2918831" cy="49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9" tIns="45005" rIns="90009" bIns="4500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DC180B95-A938-4496-9EE3-0EFB88FD9958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19563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1267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191867-B18D-4BFE-ADF0-F268DAAE4C1C}" type="slidenum">
              <a:rPr lang="de-DE" smtClean="0">
                <a:cs typeface="Arial" charset="0"/>
              </a:rPr>
              <a:pPr/>
              <a:t>1</a:t>
            </a:fld>
            <a:endParaRPr lang="de-DE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250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/>
              <a:t>Образец заголовка</a:t>
            </a:r>
            <a:endParaRPr lang="de-DE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355DF-70A2-4162-BD99-0E523A6D8A7D}" type="datetime1">
              <a:rPr lang="en-GB"/>
              <a:pPr>
                <a:defRPr/>
              </a:pPr>
              <a:t>13/10/2020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69959-BF39-4F38-9390-42BBF4250F20}" type="datetime1">
              <a:rPr lang="en-GB"/>
              <a:pPr>
                <a:defRPr/>
              </a:pPr>
              <a:t>13/10/2020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GB" noProof="0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494E8-7B60-4218-B014-7AD504F4173C}" type="datetime1">
              <a:rPr lang="en-GB"/>
              <a:pPr>
                <a:defRPr/>
              </a:pPr>
              <a:t>13/10/2020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GB" noProof="0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2F708-8327-49AB-AC2B-89824E06DC6F}" type="datetime1">
              <a:rPr lang="en-GB"/>
              <a:pPr>
                <a:defRPr/>
              </a:pPr>
              <a:t>13/10/2020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ru-RU" noProof="0" dirty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5C821-5864-400F-898F-F84BD414CC2E}" type="datetime1">
              <a:rPr lang="en-GB"/>
              <a:pPr>
                <a:defRPr/>
              </a:pPr>
              <a:t>13/10/2020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ru-RU" noProof="0" dirty="0"/>
              <a:t>Образец заголовка</a:t>
            </a:r>
            <a:endParaRPr lang="de-DE" noProof="0" dirty="0"/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5AFDC-918E-47C2-A38E-8004DC3A8DA0}" type="datetime1">
              <a:rPr lang="en-GB"/>
              <a:pPr>
                <a:defRPr/>
              </a:pPr>
              <a:t>13/10/2020</a:t>
            </a:fld>
            <a:endParaRPr lang="en-GB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588"/>
            <a:ext cx="914400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Grafik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2447925"/>
            <a:ext cx="77755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First layer</a:t>
            </a:r>
          </a:p>
          <a:p>
            <a:pPr lvl="1"/>
            <a:r>
              <a:rPr lang="en-GB"/>
              <a:t>Second layer</a:t>
            </a:r>
          </a:p>
          <a:p>
            <a:pPr lvl="2"/>
            <a:r>
              <a:rPr lang="en-GB"/>
              <a:t>Third layer</a:t>
            </a:r>
          </a:p>
          <a:p>
            <a:pPr lvl="3"/>
            <a:r>
              <a:rPr lang="en-GB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4138" y="6581775"/>
            <a:ext cx="9271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000" b="0" dirty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46C13742-7B4F-46A9-AF19-3D86B16E8C2C}" type="slidenum">
              <a:rPr lang="en-GB" sz="1000" b="0" smtClean="0">
                <a:solidFill>
                  <a:srgbClr val="6E6452"/>
                </a:solidFill>
                <a:latin typeface="Arial Narrow" pitchFamily="34" charset="0"/>
              </a:rPr>
              <a:pPr>
                <a:defRPr/>
              </a:pPr>
              <a:t>‹#›</a:t>
            </a:fld>
            <a:endParaRPr lang="en-GB" sz="1000" b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263" y="6581775"/>
            <a:ext cx="34194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1000" b="1" spc="70" baseline="0">
                <a:solidFill>
                  <a:srgbClr val="6E6452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450" y="6581775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 sz="1000" b="0">
                <a:solidFill>
                  <a:srgbClr val="6E6452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2D62764D-D444-4A16-BD44-3B5A0269EF8B}" type="datetime1">
              <a:rPr lang="en-GB"/>
              <a:pPr>
                <a:defRPr/>
              </a:pPr>
              <a:t>13/10/2020</a:t>
            </a:fld>
            <a:endParaRPr lang="en-GB" dirty="0"/>
          </a:p>
        </p:txBody>
      </p:sp>
      <p:sp>
        <p:nvSpPr>
          <p:cNvPr id="103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482725"/>
            <a:ext cx="7775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here to add title</a:t>
            </a:r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ts val="400"/>
        </a:spcBef>
        <a:spcAft>
          <a:spcPts val="800"/>
        </a:spcAft>
        <a:buClr>
          <a:srgbClr val="C80F0F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  <a:ea typeface="+mn-ea"/>
          <a:cs typeface="+mn-cs"/>
        </a:defRPr>
      </a:lvl1pPr>
      <a:lvl2pPr marL="719138" indent="-358775" algn="l" rtl="0" eaLnBrk="0" fontAlgn="base" hangingPunct="0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2pPr>
      <a:lvl3pPr marL="1079500" indent="-358775" algn="l" rtl="0" eaLnBrk="0" fontAlgn="base" hangingPunct="0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3pPr>
      <a:lvl4pPr marL="1439863" indent="-358775" algn="l" rtl="0" eaLnBrk="0" fontAlgn="base" hangingPunct="0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4pPr>
      <a:lvl5pPr marL="1798638" indent="-358775" algn="l" rtl="0" eaLnBrk="0" fontAlgn="base" hangingPunct="0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iz.de/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hyperlink" Target="http://www.serviciilocale.md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4075" y="406400"/>
            <a:ext cx="1647825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itel 15"/>
          <p:cNvSpPr>
            <a:spLocks noGrp="1"/>
          </p:cNvSpPr>
          <p:nvPr>
            <p:ph type="title"/>
          </p:nvPr>
        </p:nvSpPr>
        <p:spPr>
          <a:xfrm>
            <a:off x="679450" y="1505119"/>
            <a:ext cx="7775575" cy="768743"/>
          </a:xfrm>
        </p:spPr>
        <p:txBody>
          <a:bodyPr/>
          <a:lstStyle/>
          <a:p>
            <a:pPr algn="ctr" eaLnBrk="1" hangingPunct="1"/>
            <a:r>
              <a:rPr lang="en-US" altLang="en-US" b="1" dirty="0" err="1" smtClean="0">
                <a:solidFill>
                  <a:srgbClr val="C00000"/>
                </a:solidFill>
              </a:rPr>
              <a:t>Moderniz</a:t>
            </a:r>
            <a:r>
              <a:rPr lang="ro-RO" altLang="en-US" b="1" dirty="0" err="1" smtClean="0">
                <a:solidFill>
                  <a:srgbClr val="C00000"/>
                </a:solidFill>
              </a:rPr>
              <a:t>area</a:t>
            </a:r>
            <a:r>
              <a:rPr lang="ro-RO" altLang="en-US" b="1" dirty="0" smtClean="0">
                <a:solidFill>
                  <a:srgbClr val="C00000"/>
                </a:solidFill>
              </a:rPr>
              <a:t> serviciilor publice in</a:t>
            </a:r>
            <a:r>
              <a:rPr lang="en-US" altLang="en-US" b="1" dirty="0" smtClean="0">
                <a:solidFill>
                  <a:srgbClr val="C00000"/>
                </a:solidFill>
              </a:rPr>
              <a:t> Republic</a:t>
            </a:r>
            <a:r>
              <a:rPr lang="ro-RO" altLang="en-US" b="1" dirty="0" smtClean="0">
                <a:solidFill>
                  <a:srgbClr val="C00000"/>
                </a:solidFill>
              </a:rPr>
              <a:t>a</a:t>
            </a:r>
            <a:r>
              <a:rPr lang="en-US" altLang="en-US" b="1" dirty="0" smtClean="0">
                <a:solidFill>
                  <a:srgbClr val="C00000"/>
                </a:solidFill>
              </a:rPr>
              <a:t>  </a:t>
            </a:r>
            <a:r>
              <a:rPr lang="en-US" altLang="en-US" b="1" dirty="0">
                <a:solidFill>
                  <a:srgbClr val="C00000"/>
                </a:solidFill>
              </a:rPr>
              <a:t>Moldova</a:t>
            </a:r>
            <a:r>
              <a:rPr lang="pt-BR" altLang="en-US" sz="1800" dirty="0">
                <a:solidFill>
                  <a:srgbClr val="000000"/>
                </a:solidFill>
              </a:rPr>
              <a:t/>
            </a:r>
            <a:br>
              <a:rPr lang="pt-BR" altLang="en-US" sz="1800" dirty="0">
                <a:solidFill>
                  <a:srgbClr val="000000"/>
                </a:solidFill>
              </a:rPr>
            </a:br>
            <a:endParaRPr lang="ro-RO" b="1" dirty="0">
              <a:solidFill>
                <a:schemeClr val="accent1"/>
              </a:solidFill>
            </a:endParaRPr>
          </a:p>
        </p:txBody>
      </p:sp>
      <p:sp>
        <p:nvSpPr>
          <p:cNvPr id="11" name="Textfeld 5"/>
          <p:cNvSpPr txBox="1">
            <a:spLocks noChangeArrowheads="1"/>
          </p:cNvSpPr>
          <p:nvPr/>
        </p:nvSpPr>
        <p:spPr bwMode="auto">
          <a:xfrm>
            <a:off x="6511039" y="4716210"/>
            <a:ext cx="234086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ro-RO" sz="1600" dirty="0" smtClean="0">
                <a:solidFill>
                  <a:schemeClr val="tx2">
                    <a:lumMod val="75000"/>
                  </a:schemeClr>
                </a:solidFill>
              </a:rPr>
              <a:t>Elaborat:</a:t>
            </a:r>
          </a:p>
          <a:p>
            <a:pPr eaLnBrk="0" hangingPunct="0">
              <a:defRPr/>
            </a:pPr>
            <a:r>
              <a:rPr lang="en-US" sz="1600" i="1" dirty="0" smtClean="0">
                <a:solidFill>
                  <a:schemeClr val="tx2">
                    <a:lumMod val="75000"/>
                  </a:schemeClr>
                </a:solidFill>
              </a:rPr>
              <a:t>Sergiu RUSU</a:t>
            </a:r>
            <a:endParaRPr lang="ro-RO" sz="16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r>
              <a:rPr lang="en-US" sz="1600" i="1" dirty="0" smtClean="0">
                <a:solidFill>
                  <a:schemeClr val="tx2">
                    <a:lumMod val="75000"/>
                  </a:schemeClr>
                </a:solidFill>
              </a:rPr>
              <a:t>Eugenia BUSMACHIU</a:t>
            </a:r>
          </a:p>
          <a:p>
            <a:pPr eaLnBrk="0" hangingPunct="0">
              <a:defRPr/>
            </a:pPr>
            <a:endParaRPr lang="ro-RO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51" name="Picture 2" descr="D:\docs\desktop\ELdZ_Mol_cmyk_rum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t="11668"/>
          <a:stretch>
            <a:fillRect/>
          </a:stretch>
        </p:blipFill>
        <p:spPr bwMode="auto">
          <a:xfrm>
            <a:off x="0" y="214313"/>
            <a:ext cx="2138363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Imagin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94588" y="5562600"/>
            <a:ext cx="830262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itel 15"/>
          <p:cNvSpPr txBox="1">
            <a:spLocks/>
          </p:cNvSpPr>
          <p:nvPr/>
        </p:nvSpPr>
        <p:spPr bwMode="auto">
          <a:xfrm>
            <a:off x="860889" y="2930746"/>
            <a:ext cx="7775575" cy="178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o-RO" kern="0" dirty="0" smtClean="0">
                <a:solidFill>
                  <a:schemeClr val="tx1"/>
                </a:solidFill>
              </a:rPr>
              <a:t>Reglementarea </a:t>
            </a:r>
            <a:r>
              <a:rPr lang="ro-RO" kern="0" dirty="0">
                <a:solidFill>
                  <a:schemeClr val="tx1"/>
                </a:solidFill>
              </a:rPr>
              <a:t>juridică a contractului de delegare a gestiunii serviciului public de alimentare cu apă </a:t>
            </a:r>
            <a:r>
              <a:rPr lang="ro-RO" kern="0" dirty="0" err="1">
                <a:solidFill>
                  <a:schemeClr val="tx1"/>
                </a:solidFill>
              </a:rPr>
              <a:t>şi</a:t>
            </a:r>
            <a:r>
              <a:rPr lang="ro-RO" kern="0" dirty="0">
                <a:solidFill>
                  <a:schemeClr val="tx1"/>
                </a:solidFill>
              </a:rPr>
              <a:t> de canalizare în Republica Moldova.</a:t>
            </a:r>
            <a:endParaRPr lang="en-US" kern="0" dirty="0">
              <a:solidFill>
                <a:schemeClr val="tx1"/>
              </a:solidFill>
            </a:endParaRPr>
          </a:p>
          <a:p>
            <a:pPr algn="ctr"/>
            <a:r>
              <a:rPr lang="ro-RO" kern="0" dirty="0">
                <a:solidFill>
                  <a:schemeClr val="tx1"/>
                </a:solidFill>
              </a:rPr>
              <a:t>Indicatorii de </a:t>
            </a:r>
            <a:r>
              <a:rPr lang="ro-RO" kern="0" dirty="0" smtClean="0">
                <a:solidFill>
                  <a:schemeClr val="tx1"/>
                </a:solidFill>
              </a:rPr>
              <a:t>performanţă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smtClean="0">
                <a:solidFill>
                  <a:schemeClr val="tx1"/>
                </a:solidFill>
              </a:rPr>
              <a:t>(KPI)</a:t>
            </a:r>
            <a:endParaRPr lang="en-US" kern="0" dirty="0">
              <a:solidFill>
                <a:schemeClr val="tx1"/>
              </a:solidFill>
            </a:endParaRPr>
          </a:p>
          <a:p>
            <a:pPr algn="ctr" eaLnBrk="1" hangingPunct="1"/>
            <a:endParaRPr lang="ro-RO" b="1" kern="0" dirty="0">
              <a:solidFill>
                <a:schemeClr val="tx1"/>
              </a:solidFill>
            </a:endParaRPr>
          </a:p>
        </p:txBody>
      </p:sp>
      <p:pic>
        <p:nvPicPr>
          <p:cNvPr id="15" name="Picture 14" descr="https://www.gfa-group.de/img/logo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508" y="209756"/>
            <a:ext cx="1343660" cy="539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000" y="689706"/>
            <a:ext cx="7775575" cy="619125"/>
          </a:xfrm>
        </p:spPr>
        <p:txBody>
          <a:bodyPr/>
          <a:lstStyle/>
          <a:p>
            <a:r>
              <a:rPr lang="ro-RO" b="1" dirty="0" smtClean="0"/>
              <a:t>Excepții…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1456566"/>
            <a:ext cx="7776000" cy="4807434"/>
          </a:xfrm>
        </p:spPr>
        <p:txBody>
          <a:bodyPr/>
          <a:lstStyle/>
          <a:p>
            <a:pPr algn="just"/>
            <a:r>
              <a:rPr lang="ro-RO" dirty="0"/>
              <a:t>Prin excepția instituită în art. 13 alin. (12) din Legea nr. 303/2013, </a:t>
            </a:r>
            <a:r>
              <a:rPr lang="ro-RO" b="1" dirty="0"/>
              <a:t>contractul de delegare a gestiunii poate fi atribuit direct (fără organizarea licitației publice)</a:t>
            </a:r>
            <a:r>
              <a:rPr lang="ro-RO" dirty="0"/>
              <a:t> următorilor operatori regionali/operatori</a:t>
            </a:r>
            <a:r>
              <a:rPr lang="ro-RO" dirty="0" smtClean="0"/>
              <a:t>:</a:t>
            </a:r>
          </a:p>
          <a:p>
            <a:pPr algn="just"/>
            <a:endParaRPr lang="ro-RO" dirty="0" smtClean="0"/>
          </a:p>
          <a:p>
            <a:pPr marL="342900" indent="-342900" algn="just">
              <a:buAutoNum type="alphaLcParenR"/>
            </a:pPr>
            <a:r>
              <a:rPr lang="ro-RO" dirty="0" smtClean="0"/>
              <a:t>societăți </a:t>
            </a:r>
            <a:r>
              <a:rPr lang="ro-RO" dirty="0"/>
              <a:t>comerciale înființate de autoritățile administrației publice locale, care furnizează/prestează serviciul public de alimentare cu apă și de canalizare, cu capital social deținut integral de unitățile administrativ-teritoriale;      </a:t>
            </a:r>
            <a:endParaRPr lang="ro-RO" dirty="0" smtClean="0"/>
          </a:p>
          <a:p>
            <a:pPr algn="just"/>
            <a:endParaRPr lang="ro-RO" dirty="0"/>
          </a:p>
          <a:p>
            <a:pPr marL="342900" indent="-342900" algn="just">
              <a:buAutoNum type="alphaLcParenR"/>
            </a:pPr>
            <a:r>
              <a:rPr lang="ro-RO" dirty="0" smtClean="0"/>
              <a:t> </a:t>
            </a:r>
            <a:r>
              <a:rPr lang="ro-RO" dirty="0"/>
              <a:t>societăți comerciale care furnizează/prestează serviciul public de alimentare cu apă și de canalizare, înființate în urma reorganizării întreprinderilor municipale, al căror capital social este deținut integral, în calitate de proprietar, de unitățile administrativ-teritoriale.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75" y="147115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5662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586" y="485992"/>
            <a:ext cx="1648055" cy="543001"/>
          </a:xfrm>
        </p:spPr>
      </p:pic>
      <p:sp>
        <p:nvSpPr>
          <p:cNvPr id="12289" name="Titel 3"/>
          <p:cNvSpPr>
            <a:spLocks noGrp="1"/>
          </p:cNvSpPr>
          <p:nvPr>
            <p:ph type="title"/>
          </p:nvPr>
        </p:nvSpPr>
        <p:spPr>
          <a:xfrm>
            <a:off x="152400" y="1171575"/>
            <a:ext cx="9144000" cy="539750"/>
          </a:xfrm>
        </p:spPr>
        <p:txBody>
          <a:bodyPr/>
          <a:lstStyle/>
          <a:p>
            <a:pPr eaLnBrk="1" hangingPunct="1"/>
            <a:r>
              <a:rPr lang="ro-RO" altLang="en-US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ro-RO" altLang="en-US">
                <a:solidFill>
                  <a:srgbClr val="C00000"/>
                </a:solidFill>
                <a:latin typeface="Calibri" pitchFamily="34" charset="0"/>
              </a:rPr>
            </a:b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8419" y="2592489"/>
            <a:ext cx="8547222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2400" dirty="0">
                <a:solidFill>
                  <a:srgbClr val="0070C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Anexele contractului de delegare a gestiunii serviciului public de alimentare cu apă și de canalizare</a:t>
            </a:r>
            <a:endParaRPr lang="en-US" sz="16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Vrind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6580" y="5413572"/>
            <a:ext cx="1609370" cy="10888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519" y="111493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51454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686" y="924375"/>
            <a:ext cx="7775575" cy="619125"/>
          </a:xfrm>
        </p:spPr>
        <p:txBody>
          <a:bodyPr/>
          <a:lstStyle/>
          <a:p>
            <a:r>
              <a:rPr lang="ro-RO" b="1" dirty="0" smtClean="0"/>
              <a:t>Anexe…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632" y="1543500"/>
            <a:ext cx="7776000" cy="4784472"/>
          </a:xfrm>
        </p:spPr>
        <p:txBody>
          <a:bodyPr/>
          <a:lstStyle/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o-RO" sz="2400" b="1" dirty="0"/>
              <a:t>caietul de sarcini privind furnizarea/prestarea </a:t>
            </a:r>
            <a:r>
              <a:rPr lang="ro-RO" sz="2400" b="1" dirty="0" smtClean="0"/>
              <a:t>serviciului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o-RO" sz="2400" b="1" dirty="0" smtClean="0"/>
              <a:t>regulamentul </a:t>
            </a:r>
            <a:r>
              <a:rPr lang="ro-RO" sz="2400" b="1" dirty="0"/>
              <a:t>de organizare și funcționare a serviciului,</a:t>
            </a:r>
            <a:r>
              <a:rPr lang="ro-RO" sz="2400" dirty="0"/>
              <a:t> </a:t>
            </a:r>
            <a:endParaRPr lang="ro-RO" sz="2400" dirty="0" smtClean="0"/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o-RO" sz="2400" b="1" dirty="0" smtClean="0"/>
              <a:t>inventarul </a:t>
            </a:r>
            <a:r>
              <a:rPr lang="ro-RO" sz="2400" b="1" dirty="0"/>
              <a:t>bunurilor mobile </a:t>
            </a:r>
            <a:r>
              <a:rPr lang="ro-RO" sz="2400" b="1" dirty="0" err="1"/>
              <a:t>şi</a:t>
            </a:r>
            <a:r>
              <a:rPr lang="ro-RO" sz="2400" b="1" dirty="0"/>
              <a:t> imobile, proprietate publică sau privată a </a:t>
            </a:r>
            <a:r>
              <a:rPr lang="ro-RO" sz="2400" b="1" dirty="0" smtClean="0"/>
              <a:t>unităților </a:t>
            </a:r>
            <a:r>
              <a:rPr lang="ro-RO" sz="2400" b="1" dirty="0"/>
              <a:t>administrativ-teritoriale aferente serviciului furnizat; </a:t>
            </a:r>
            <a:endParaRPr lang="en-US" sz="2400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o-RO" sz="2400" b="1" dirty="0"/>
              <a:t>procesul-verbal de predare-preluare a bunurilor prevăzute la lit. c).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62" y="163650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14277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882033"/>
            <a:ext cx="7775575" cy="1219818"/>
          </a:xfrm>
        </p:spPr>
        <p:txBody>
          <a:bodyPr/>
          <a:lstStyle/>
          <a:p>
            <a:pPr algn="ctr"/>
            <a:r>
              <a:rPr lang="ro-RO" b="1" dirty="0"/>
              <a:t>Autoritățile publice locale pot completa lista anexelor la contractul de delegare a gestiunii, cu următoarele documente: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o-RO" b="1" dirty="0"/>
              <a:t>Aria </a:t>
            </a:r>
            <a:r>
              <a:rPr lang="ro-RO" b="1" dirty="0" smtClean="0"/>
              <a:t>delegării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o-RO" b="1" dirty="0" smtClean="0"/>
              <a:t>Planul </a:t>
            </a:r>
            <a:r>
              <a:rPr lang="ro-RO" b="1" dirty="0"/>
              <a:t>de alimentare cu apă și </a:t>
            </a:r>
            <a:r>
              <a:rPr lang="ro-RO" b="1" dirty="0" smtClean="0"/>
              <a:t>sanitație </a:t>
            </a:r>
            <a:r>
              <a:rPr lang="ro-RO" dirty="0" smtClean="0"/>
              <a:t>(</a:t>
            </a:r>
            <a:r>
              <a:rPr lang="ro-RO" dirty="0"/>
              <a:t>Master Planul), 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o-RO" b="1" dirty="0"/>
              <a:t>Planul de </a:t>
            </a:r>
            <a:r>
              <a:rPr lang="ro-RO" b="1" dirty="0" err="1"/>
              <a:t>investiţii</a:t>
            </a:r>
            <a:r>
              <a:rPr lang="ro-RO" b="1" dirty="0"/>
              <a:t> pentru anul în </a:t>
            </a:r>
            <a:r>
              <a:rPr lang="ro-RO" b="1" dirty="0" smtClean="0"/>
              <a:t>curs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o-RO" b="1" dirty="0"/>
              <a:t>Indicatorii de performanță, stabiliți și aprobați de autoritatea publică locală</a:t>
            </a:r>
            <a:r>
              <a:rPr lang="ro-RO" dirty="0"/>
              <a:t> 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o-RO" b="1" dirty="0" smtClean="0"/>
              <a:t>Planul </a:t>
            </a:r>
            <a:r>
              <a:rPr lang="ro-RO" b="1" dirty="0"/>
              <a:t>de </a:t>
            </a:r>
            <a:r>
              <a:rPr lang="ro-RO" b="1" dirty="0" smtClean="0"/>
              <a:t>afaceri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50" y="66546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6226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586" y="485992"/>
            <a:ext cx="1648055" cy="543001"/>
          </a:xfrm>
        </p:spPr>
      </p:pic>
      <p:sp>
        <p:nvSpPr>
          <p:cNvPr id="12289" name="Titel 3"/>
          <p:cNvSpPr>
            <a:spLocks noGrp="1"/>
          </p:cNvSpPr>
          <p:nvPr>
            <p:ph type="title"/>
          </p:nvPr>
        </p:nvSpPr>
        <p:spPr>
          <a:xfrm>
            <a:off x="152400" y="1171575"/>
            <a:ext cx="9144000" cy="539750"/>
          </a:xfrm>
        </p:spPr>
        <p:txBody>
          <a:bodyPr/>
          <a:lstStyle/>
          <a:p>
            <a:pPr eaLnBrk="1" hangingPunct="1"/>
            <a:r>
              <a:rPr lang="ro-RO" altLang="en-US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ro-RO" altLang="en-US">
                <a:solidFill>
                  <a:srgbClr val="C00000"/>
                </a:solidFill>
                <a:latin typeface="Calibri" pitchFamily="34" charset="0"/>
              </a:rPr>
            </a:b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19597" y="2855895"/>
            <a:ext cx="7501316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2000" dirty="0">
                <a:solidFill>
                  <a:srgbClr val="0070C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Responsabilități </a:t>
            </a:r>
            <a:r>
              <a:rPr lang="ro-RO" sz="2000" dirty="0">
                <a:solidFill>
                  <a:srgbClr val="0070C0"/>
                </a:solidFill>
                <a:latin typeface="Cambria" panose="02040503050406030204" pitchFamily="18" charset="0"/>
                <a:ea typeface="Calibri" panose="020F0502020204030204" pitchFamily="34" charset="0"/>
                <a:cs typeface="Vrinda"/>
              </a:rPr>
              <a:t>privind elaborarea și semnarea contractului de delegare a gestiunii serviciului public de alimentare cu apă și de canalizare</a:t>
            </a:r>
            <a:endParaRPr lang="en-US" sz="20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Vrinda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2957" y="4890358"/>
            <a:ext cx="1432684" cy="14631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979" y="56699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5515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/>
              <a:t>Autoritățile </a:t>
            </a:r>
            <a:r>
              <a:rPr lang="ro-RO" b="1" dirty="0"/>
              <a:t>publice </a:t>
            </a:r>
            <a:r>
              <a:rPr lang="ro-RO" b="1" dirty="0" smtClean="0"/>
              <a:t>locale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2006825"/>
            <a:ext cx="7776000" cy="4257175"/>
          </a:xfrm>
        </p:spPr>
        <p:txBody>
          <a:bodyPr/>
          <a:lstStyle/>
          <a:p>
            <a:r>
              <a:rPr lang="ro-RO" b="1" dirty="0" smtClean="0">
                <a:solidFill>
                  <a:srgbClr val="0070C0"/>
                </a:solidFill>
              </a:rPr>
              <a:t>Responsabilități: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o-RO" b="1" dirty="0" smtClean="0"/>
              <a:t>Elaborarea </a:t>
            </a:r>
            <a:r>
              <a:rPr lang="ro-RO" b="1" dirty="0"/>
              <a:t>pachetului de documente - contractul de delegare a gestiunii cu cele 4 anexe obligatorii - constituie </a:t>
            </a:r>
            <a:r>
              <a:rPr lang="ro-RO" b="1" dirty="0" smtClean="0"/>
              <a:t>responsabilitatea APL.</a:t>
            </a:r>
          </a:p>
          <a:p>
            <a:pPr algn="just"/>
            <a:endParaRPr lang="ro-RO" b="1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o-RO" b="1" dirty="0"/>
              <a:t>C</a:t>
            </a:r>
            <a:r>
              <a:rPr lang="ro-RO" b="1" dirty="0" smtClean="0"/>
              <a:t>ontractele </a:t>
            </a:r>
            <a:r>
              <a:rPr lang="ro-RO" b="1" dirty="0"/>
              <a:t>de delegare a gestiunii se aprobă prin decizie de atribuire, adoptată de autoritățile deliberative ale unităților administrativ-teritoriale, și se semnează de către autoritățile executive ale acestora</a:t>
            </a:r>
            <a:r>
              <a:rPr lang="ro-RO" dirty="0"/>
              <a:t>.</a:t>
            </a:r>
            <a:endParaRPr lang="en-US" dirty="0"/>
          </a:p>
          <a:p>
            <a:pPr algn="just"/>
            <a:endParaRPr lang="ro-RO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922" y="5163482"/>
            <a:ext cx="2701866" cy="1100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242" y="90822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1173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/>
              <a:t>Considerații…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2101850"/>
            <a:ext cx="7776000" cy="4162150"/>
          </a:xfrm>
        </p:spPr>
        <p:txBody>
          <a:bodyPr/>
          <a:lstStyle/>
          <a:p>
            <a:r>
              <a:rPr lang="ro-RO" dirty="0" smtClean="0"/>
              <a:t>La </a:t>
            </a:r>
            <a:r>
              <a:rPr lang="ro-RO" dirty="0"/>
              <a:t>momentul intrării în vigoare a contractului de delegare a gestiunii serviciului, trebuie să fi aprobate toate cele 4 anexe obligatorii: </a:t>
            </a:r>
            <a:endParaRPr lang="ro-RO" dirty="0" smtClean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o-RO" dirty="0"/>
              <a:t>C</a:t>
            </a:r>
            <a:r>
              <a:rPr lang="ro-RO" dirty="0" smtClean="0"/>
              <a:t>aietul </a:t>
            </a:r>
            <a:r>
              <a:rPr lang="ro-RO" dirty="0"/>
              <a:t>de sarcini privind furnizarea/prestarea serviciului; 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o-RO" dirty="0"/>
              <a:t>R</a:t>
            </a:r>
            <a:r>
              <a:rPr lang="ro-RO" dirty="0" smtClean="0"/>
              <a:t>egulamentul </a:t>
            </a:r>
            <a:r>
              <a:rPr lang="ro-RO" dirty="0"/>
              <a:t>de organizare și funcționare a serviciului;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o-RO" dirty="0" smtClean="0"/>
              <a:t>Inventarul </a:t>
            </a:r>
            <a:r>
              <a:rPr lang="ro-RO" dirty="0"/>
              <a:t>bunurilor mobile </a:t>
            </a:r>
            <a:r>
              <a:rPr lang="ro-RO" dirty="0" err="1"/>
              <a:t>şi</a:t>
            </a:r>
            <a:r>
              <a:rPr lang="ro-RO" dirty="0"/>
              <a:t> imobile, proprietate publică sau privată a </a:t>
            </a:r>
            <a:r>
              <a:rPr lang="ro-RO" dirty="0" err="1"/>
              <a:t>unităţilor</a:t>
            </a:r>
            <a:r>
              <a:rPr lang="ro-RO" dirty="0"/>
              <a:t> administrativ-teritoriale aferente serviciului furnizat; 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o-RO" dirty="0"/>
              <a:t>P</a:t>
            </a:r>
            <a:r>
              <a:rPr lang="ro-RO" dirty="0" smtClean="0"/>
              <a:t>rocesul-verbal </a:t>
            </a:r>
            <a:r>
              <a:rPr lang="ro-RO" dirty="0"/>
              <a:t>de predare-preluare a bunurilor prevăzute la lit. c).</a:t>
            </a:r>
            <a:endParaRPr lang="en-US" dirty="0"/>
          </a:p>
          <a:p>
            <a:r>
              <a:rPr lang="ro-RO" b="1" dirty="0"/>
              <a:t> 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30" y="123191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59866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658" y="713981"/>
            <a:ext cx="7084354" cy="1187647"/>
          </a:xfrm>
        </p:spPr>
        <p:txBody>
          <a:bodyPr/>
          <a:lstStyle/>
          <a:p>
            <a:r>
              <a:rPr lang="ro-RO" b="1" dirty="0"/>
              <a:t>Recomandări autorităților publice </a:t>
            </a:r>
            <a:r>
              <a:rPr lang="ro-RO" b="1" dirty="0" smtClean="0"/>
              <a:t>locale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92" y="1901628"/>
            <a:ext cx="7776000" cy="4532305"/>
          </a:xfrm>
        </p:spPr>
        <p:txBody>
          <a:bodyPr/>
          <a:lstStyle/>
          <a:p>
            <a:r>
              <a:rPr lang="ro-RO" sz="2000" b="1" i="1" dirty="0" smtClean="0"/>
              <a:t>Care </a:t>
            </a:r>
            <a:r>
              <a:rPr lang="ro-RO" sz="2000" b="1" i="1" dirty="0"/>
              <a:t>au delegat gestiunea serviciului public de alimentare cu apă și de canalizare către </a:t>
            </a:r>
            <a:r>
              <a:rPr lang="ro-RO" sz="2000" b="1" i="1" dirty="0" smtClean="0"/>
              <a:t>operatori: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sz="2000" b="1" dirty="0" smtClean="0"/>
              <a:t>a) revizuirea </a:t>
            </a:r>
            <a:r>
              <a:rPr lang="ro-RO" sz="2000" b="1" dirty="0"/>
              <a:t>clauzelor contractelor de delegare a gestiunii serviciului și adaptarea la legislația în vigoare; această activitate este posibilă prin încheierea unor acorduri adiționale la contractul de delegare a serviciului, semnate de părțile contractante - autoritatea publică locală și operator;</a:t>
            </a:r>
            <a:endParaRPr lang="en-US" sz="2000" b="1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sz="2000" b="1" dirty="0"/>
              <a:t>b) elaborarea/completarea anexelor la contractul de delegare a gestiunii serviciului în conformitate cu legislația în vigoare.</a:t>
            </a:r>
            <a:endParaRPr lang="en-US" sz="2000" b="1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40" y="171390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6441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586" y="485992"/>
            <a:ext cx="1648055" cy="543001"/>
          </a:xfrm>
        </p:spPr>
      </p:pic>
      <p:sp>
        <p:nvSpPr>
          <p:cNvPr id="12289" name="Titel 3"/>
          <p:cNvSpPr>
            <a:spLocks noGrp="1"/>
          </p:cNvSpPr>
          <p:nvPr>
            <p:ph type="title"/>
          </p:nvPr>
        </p:nvSpPr>
        <p:spPr>
          <a:xfrm>
            <a:off x="152400" y="1171575"/>
            <a:ext cx="9144000" cy="539750"/>
          </a:xfrm>
        </p:spPr>
        <p:txBody>
          <a:bodyPr/>
          <a:lstStyle/>
          <a:p>
            <a:pPr eaLnBrk="1" hangingPunct="1"/>
            <a:r>
              <a:rPr lang="ro-RO" altLang="en-US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ro-RO" altLang="en-US">
                <a:solidFill>
                  <a:srgbClr val="C00000"/>
                </a:solidFill>
                <a:latin typeface="Calibri" pitchFamily="34" charset="0"/>
              </a:rPr>
            </a:b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52673" y="2581540"/>
            <a:ext cx="6234913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8645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2400" dirty="0">
                <a:solidFill>
                  <a:srgbClr val="0070C0"/>
                </a:solidFill>
                <a:latin typeface="Cambria" panose="02040503050406030204" pitchFamily="18" charset="0"/>
                <a:ea typeface="Calibri" panose="020F0502020204030204" pitchFamily="34" charset="0"/>
                <a:cs typeface="Vrinda"/>
              </a:rPr>
              <a:t>Indicatorii cheie de performanță (KPI) în practica </a:t>
            </a:r>
            <a:r>
              <a:rPr lang="ro-RO" sz="2400" dirty="0" smtClean="0">
                <a:solidFill>
                  <a:srgbClr val="0070C0"/>
                </a:solidFill>
                <a:latin typeface="Cambria" panose="02040503050406030204" pitchFamily="18" charset="0"/>
                <a:ea typeface="Calibri" panose="020F0502020204030204" pitchFamily="34" charset="0"/>
                <a:cs typeface="Vrinda"/>
              </a:rPr>
              <a:t>internațională și națională</a:t>
            </a:r>
            <a:endParaRPr lang="en-US" sz="16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Vrinda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2957" y="4963186"/>
            <a:ext cx="1432684" cy="14631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10" y="131283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9442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619" y="1142860"/>
            <a:ext cx="7775575" cy="443179"/>
          </a:xfrm>
        </p:spPr>
        <p:txBody>
          <a:bodyPr/>
          <a:lstStyle/>
          <a:p>
            <a:r>
              <a:rPr lang="ro-RO" b="1" dirty="0"/>
              <a:t>Indicatori cheie de performanță (KPI)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1796432"/>
            <a:ext cx="7776000" cy="4467568"/>
          </a:xfrm>
        </p:spPr>
        <p:txBody>
          <a:bodyPr/>
          <a:lstStyle/>
          <a:p>
            <a:endParaRPr lang="ro-RO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o-RO" b="1" dirty="0" smtClean="0"/>
              <a:t>reprezintă </a:t>
            </a:r>
            <a:r>
              <a:rPr lang="ro-RO" b="1" dirty="0"/>
              <a:t>indicii specifici și se concentrează asupra rezultatelor viitoare și </a:t>
            </a:r>
            <a:r>
              <a:rPr lang="ro-RO" b="1" dirty="0" smtClean="0"/>
              <a:t>răspund </a:t>
            </a:r>
            <a:r>
              <a:rPr lang="ro-RO" b="1" dirty="0"/>
              <a:t>la întrebarea - "Unde vom ajunge?".  </a:t>
            </a:r>
            <a:endParaRPr lang="ro-RO" b="1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358194"/>
            <a:ext cx="8982158" cy="29778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84330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8328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</a:t>
            </a:r>
            <a:r>
              <a:rPr lang="ro-RO" b="1" dirty="0" smtClean="0"/>
              <a:t>ț</a:t>
            </a:r>
            <a:r>
              <a:rPr lang="en-US" b="1" dirty="0" err="1" smtClean="0"/>
              <a:t>inutul</a:t>
            </a:r>
            <a:r>
              <a:rPr lang="ro-RO" b="1" dirty="0" smtClean="0"/>
              <a:t> prezentării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3215117"/>
              </p:ext>
            </p:extLst>
          </p:nvPr>
        </p:nvGraphicFramePr>
        <p:xfrm>
          <a:off x="614996" y="1966364"/>
          <a:ext cx="8132494" cy="4273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2494"/>
              </a:tblGrid>
              <a:tr h="81119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800" dirty="0" err="1">
                          <a:effectLst/>
                        </a:rPr>
                        <a:t>Consideraţiuni</a:t>
                      </a:r>
                      <a:r>
                        <a:rPr lang="ro-RO" sz="1800" dirty="0">
                          <a:effectLst/>
                        </a:rPr>
                        <a:t> generale privind contractul de delegare a gestiunii serviciilor de apă și de canalizare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3472" marR="63472" marT="0" marB="0"/>
                </a:tc>
              </a:tr>
              <a:tr h="81119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800" dirty="0">
                          <a:effectLst/>
                        </a:rPr>
                        <a:t>Anexele contractului de delegare a gestiunii serviciului public de alimentare cu apă și de canalizare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3472" marR="63472" marT="0" marB="0"/>
                </a:tc>
              </a:tr>
              <a:tr h="81119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800" dirty="0">
                          <a:effectLst/>
                        </a:rPr>
                        <a:t>Responsabilități privind elaborarea și semnarea contractului de delegare a gestiunii serviciului public de alimentare cu apă și de canalizare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3472" marR="63472" marT="0" marB="0"/>
                </a:tc>
              </a:tr>
              <a:tr h="7580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800" dirty="0">
                          <a:effectLst/>
                        </a:rPr>
                        <a:t>Aplicarea indicatorilor de performanţă a serviciului public de alimentare cu apă </a:t>
                      </a:r>
                      <a:r>
                        <a:rPr lang="ro-RO" sz="1800" dirty="0" err="1">
                          <a:effectLst/>
                        </a:rPr>
                        <a:t>şi</a:t>
                      </a:r>
                      <a:r>
                        <a:rPr lang="ro-RO" sz="1800" dirty="0">
                          <a:effectLst/>
                        </a:rPr>
                        <a:t> de canalizare în Republica Moldova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3472" marR="63472" marT="0" marB="0"/>
                </a:tc>
              </a:tr>
              <a:tr h="54079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800" dirty="0">
                          <a:effectLst/>
                        </a:rPr>
                        <a:t>Indicatorii cheie de performanță (KPI) în practica </a:t>
                      </a:r>
                      <a:r>
                        <a:rPr lang="ro-RO" sz="1800" dirty="0" smtClean="0">
                          <a:effectLst/>
                        </a:rPr>
                        <a:t>internațională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3472" marR="63472" marT="0" marB="0"/>
                </a:tc>
              </a:tr>
              <a:tr h="54079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Indicatorii de performanță recomandați pentru Moldova.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3472" marR="63472" marT="0" marB="0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06" y="204111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0088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983" y="817295"/>
            <a:ext cx="7775575" cy="968965"/>
          </a:xfrm>
        </p:spPr>
        <p:txBody>
          <a:bodyPr/>
          <a:lstStyle/>
          <a:p>
            <a:pPr algn="ctr"/>
            <a:r>
              <a:rPr lang="ro-RO" b="1" dirty="0"/>
              <a:t>Regulamentul-cadru </a:t>
            </a:r>
            <a:r>
              <a:rPr lang="ro-RO" b="1" dirty="0" smtClean="0"/>
              <a:t>stabilește </a:t>
            </a:r>
            <a:r>
              <a:rPr lang="ro-RO" b="1" dirty="0"/>
              <a:t>următorii indicatorii de performanță: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309" y="1517416"/>
            <a:ext cx="7776000" cy="4333126"/>
          </a:xfrm>
        </p:spPr>
        <p:txBody>
          <a:bodyPr/>
          <a:lstStyle/>
          <a:p>
            <a:r>
              <a:rPr lang="ro-RO" dirty="0"/>
              <a:t>1. </a:t>
            </a:r>
            <a:r>
              <a:rPr lang="ro-RO" b="1" dirty="0"/>
              <a:t>continuitatea furnizării/prestării serviciului public de alimentare cu apă </a:t>
            </a:r>
            <a:r>
              <a:rPr lang="ro-RO" b="1" dirty="0" err="1"/>
              <a:t>şi</a:t>
            </a:r>
            <a:r>
              <a:rPr lang="ro-RO" b="1" dirty="0"/>
              <a:t> canalizare</a:t>
            </a:r>
            <a:r>
              <a:rPr lang="ro-RO" dirty="0"/>
              <a:t> care se apreciază după: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o-RO" dirty="0" smtClean="0"/>
              <a:t> </a:t>
            </a:r>
            <a:r>
              <a:rPr lang="ro-RO" i="1" dirty="0"/>
              <a:t>durata unei întreruperi planificate/neplanificate;</a:t>
            </a:r>
            <a:endParaRPr lang="en-US" i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o-RO" i="1" dirty="0" smtClean="0"/>
              <a:t>gradul </a:t>
            </a:r>
            <a:r>
              <a:rPr lang="ro-RO" i="1" dirty="0"/>
              <a:t>de informare a consumatorilor cu privire la întreruperile planificate/neplanificate.</a:t>
            </a:r>
            <a:endParaRPr lang="en-US" i="1" dirty="0"/>
          </a:p>
          <a:p>
            <a:r>
              <a:rPr lang="ro-RO" dirty="0"/>
              <a:t>2</a:t>
            </a:r>
            <a:r>
              <a:rPr lang="ro-RO" b="1" dirty="0"/>
              <a:t>. calitatea și parametrii tehnici la furnizarea/prestarea serviciului public de alimentare cu apă </a:t>
            </a:r>
            <a:r>
              <a:rPr lang="ro-RO" b="1" dirty="0" err="1"/>
              <a:t>şi</a:t>
            </a:r>
            <a:r>
              <a:rPr lang="ro-RO" b="1" dirty="0"/>
              <a:t> canalizare.</a:t>
            </a:r>
            <a:r>
              <a:rPr lang="ro-RO" dirty="0"/>
              <a:t> </a:t>
            </a:r>
          </a:p>
          <a:p>
            <a:r>
              <a:rPr lang="ro-RO" b="1" dirty="0" smtClean="0"/>
              <a:t>3.branșarea/racordarea </a:t>
            </a:r>
            <a:r>
              <a:rPr lang="ro-RO" b="1" dirty="0"/>
              <a:t>la rețelele publice de alimentare cu apă și de canalizare</a:t>
            </a:r>
            <a:r>
              <a:rPr lang="ro-RO" dirty="0"/>
              <a:t> </a:t>
            </a:r>
          </a:p>
          <a:p>
            <a:r>
              <a:rPr lang="ro-RO" dirty="0" smtClean="0"/>
              <a:t>4</a:t>
            </a:r>
            <a:r>
              <a:rPr lang="ro-RO" dirty="0"/>
              <a:t>. </a:t>
            </a:r>
            <a:r>
              <a:rPr lang="ro-RO" b="1" dirty="0"/>
              <a:t>contractarea serviciului public de alimentare cu apă și de canalizare, facturarea și achitarea serviciului.</a:t>
            </a:r>
            <a:r>
              <a:rPr lang="ro-RO" dirty="0"/>
              <a:t> </a:t>
            </a:r>
            <a:endParaRPr lang="en-US" dirty="0"/>
          </a:p>
          <a:p>
            <a:r>
              <a:rPr lang="ro-RO" dirty="0" smtClean="0"/>
              <a:t>5</a:t>
            </a:r>
            <a:r>
              <a:rPr lang="ro-RO" dirty="0"/>
              <a:t>. </a:t>
            </a:r>
            <a:r>
              <a:rPr lang="ro-RO" b="1" dirty="0" err="1"/>
              <a:t>petiţiile</a:t>
            </a:r>
            <a:r>
              <a:rPr lang="ro-RO" b="1" dirty="0"/>
              <a:t> și procedurile de soluționare a neînțelegerilor.</a:t>
            </a:r>
            <a:r>
              <a:rPr lang="ro-RO" dirty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82637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2120113"/>
            <a:ext cx="7776000" cy="4143887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 smtClean="0"/>
              <a:t>Acoperirea</a:t>
            </a:r>
            <a:r>
              <a:rPr lang="en-US" dirty="0" smtClean="0"/>
              <a:t> </a:t>
            </a:r>
            <a:r>
              <a:rPr lang="en-US" dirty="0" err="1"/>
              <a:t>serviciului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 smtClean="0"/>
              <a:t>Producerea</a:t>
            </a:r>
            <a:r>
              <a:rPr lang="en-US" dirty="0" smtClean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consumul</a:t>
            </a:r>
            <a:r>
              <a:rPr lang="en-US" dirty="0"/>
              <a:t> de </a:t>
            </a:r>
            <a:r>
              <a:rPr lang="en-US" dirty="0" err="1"/>
              <a:t>apă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 smtClean="0"/>
              <a:t>Calitatea</a:t>
            </a:r>
            <a:r>
              <a:rPr lang="en-US" dirty="0" smtClean="0"/>
              <a:t> </a:t>
            </a:r>
            <a:r>
              <a:rPr lang="en-US" dirty="0" err="1"/>
              <a:t>serviciului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 smtClean="0"/>
              <a:t>Facturarea</a:t>
            </a:r>
            <a:r>
              <a:rPr lang="en-US" dirty="0" smtClean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colectarea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 smtClean="0"/>
              <a:t>Performanțele</a:t>
            </a:r>
            <a:r>
              <a:rPr lang="en-US" dirty="0" smtClean="0"/>
              <a:t> </a:t>
            </a:r>
            <a:r>
              <a:rPr lang="en-US" dirty="0" err="1"/>
              <a:t>financiare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 smtClean="0"/>
              <a:t>Indicatori</a:t>
            </a:r>
            <a:r>
              <a:rPr lang="en-US" dirty="0" smtClean="0"/>
              <a:t> </a:t>
            </a:r>
            <a:r>
              <a:rPr lang="en-US" dirty="0"/>
              <a:t>de process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/>
              <a:t>Active</a:t>
            </a:r>
            <a:endParaRPr lang="en-US" dirty="0"/>
          </a:p>
          <a:p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088352"/>
            <a:ext cx="695491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o-RO" altLang="en-US" b="1" dirty="0"/>
              <a:t>Indicatorii de performanță de bază comuni </a:t>
            </a:r>
            <a:r>
              <a:rPr lang="ro-RO" altLang="en-US" b="1" dirty="0" smtClean="0"/>
              <a:t/>
            </a:r>
            <a:br>
              <a:rPr lang="ro-RO" altLang="en-US" b="1" dirty="0" smtClean="0"/>
            </a:br>
            <a:r>
              <a:rPr lang="ro-RO" altLang="en-US" b="1" dirty="0" smtClean="0"/>
              <a:t>includ </a:t>
            </a:r>
            <a:r>
              <a:rPr lang="ro-RO" altLang="en-US" b="1" dirty="0"/>
              <a:t>următoarele categorii:</a:t>
            </a:r>
            <a:r>
              <a:rPr lang="en-US" altLang="en-US" b="1" dirty="0"/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24" y="252664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47557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/>
              <a:t>Asociația Internațională a Apei</a:t>
            </a:r>
            <a:r>
              <a:rPr lang="ro-RO" dirty="0"/>
              <a:t> (IWA) </a:t>
            </a:r>
            <a:r>
              <a:rPr lang="ro-RO" dirty="0" smtClean="0"/>
              <a:t>-</a:t>
            </a:r>
            <a:r>
              <a:rPr lang="ro-RO" b="1" dirty="0" smtClean="0"/>
              <a:t>Indicatori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dirty="0" smtClean="0"/>
              <a:t>…</a:t>
            </a:r>
            <a:r>
              <a:rPr lang="ro-RO" dirty="0" smtClean="0">
                <a:solidFill>
                  <a:srgbClr val="0070C0"/>
                </a:solidFill>
              </a:rPr>
              <a:t>170KPI </a:t>
            </a:r>
            <a:r>
              <a:rPr lang="ro-RO" dirty="0">
                <a:solidFill>
                  <a:srgbClr val="0070C0"/>
                </a:solidFill>
              </a:rPr>
              <a:t>care se bazează pe 232 </a:t>
            </a:r>
            <a:r>
              <a:rPr lang="ro-RO" dirty="0" err="1" smtClean="0">
                <a:solidFill>
                  <a:srgbClr val="0070C0"/>
                </a:solidFill>
              </a:rPr>
              <a:t>variable</a:t>
            </a:r>
            <a:r>
              <a:rPr lang="ro-RO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i="1" dirty="0" err="1">
                <a:solidFill>
                  <a:schemeClr val="tx1"/>
                </a:solidFill>
              </a:rPr>
              <a:t>Principalele</a:t>
            </a:r>
            <a:r>
              <a:rPr lang="en-US" i="1" dirty="0">
                <a:solidFill>
                  <a:schemeClr val="tx1"/>
                </a:solidFill>
              </a:rPr>
              <a:t> </a:t>
            </a:r>
            <a:r>
              <a:rPr lang="en-US" i="1" dirty="0" err="1">
                <a:solidFill>
                  <a:schemeClr val="tx1"/>
                </a:solidFill>
              </a:rPr>
              <a:t>categorii</a:t>
            </a:r>
            <a:r>
              <a:rPr lang="en-US" i="1" dirty="0">
                <a:solidFill>
                  <a:schemeClr val="tx1"/>
                </a:solidFill>
              </a:rPr>
              <a:t> de </a:t>
            </a:r>
            <a:r>
              <a:rPr lang="en-US" i="1" dirty="0" err="1">
                <a:solidFill>
                  <a:schemeClr val="tx1"/>
                </a:solidFill>
              </a:rPr>
              <a:t>indicatori</a:t>
            </a:r>
            <a:r>
              <a:rPr lang="en-US" i="1" dirty="0">
                <a:solidFill>
                  <a:schemeClr val="tx1"/>
                </a:solidFill>
              </a:rPr>
              <a:t> se </a:t>
            </a:r>
            <a:r>
              <a:rPr lang="en-US" i="1" dirty="0" err="1">
                <a:solidFill>
                  <a:schemeClr val="tx1"/>
                </a:solidFill>
              </a:rPr>
              <a:t>bazează</a:t>
            </a:r>
            <a:r>
              <a:rPr lang="en-US" i="1" dirty="0">
                <a:solidFill>
                  <a:schemeClr val="tx1"/>
                </a:solidFill>
              </a:rPr>
              <a:t> </a:t>
            </a:r>
            <a:r>
              <a:rPr lang="en-US" i="1" dirty="0" err="1">
                <a:solidFill>
                  <a:schemeClr val="tx1"/>
                </a:solidFill>
              </a:rPr>
              <a:t>pe</a:t>
            </a:r>
            <a:r>
              <a:rPr lang="en-US" i="1" dirty="0">
                <a:solidFill>
                  <a:schemeClr val="tx1"/>
                </a:solidFill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 smtClean="0">
                <a:solidFill>
                  <a:schemeClr val="tx1"/>
                </a:solidFill>
              </a:rPr>
              <a:t>Reursele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de </a:t>
            </a:r>
            <a:r>
              <a:rPr lang="en-US" dirty="0" err="1">
                <a:solidFill>
                  <a:schemeClr val="tx1"/>
                </a:solidFill>
              </a:rPr>
              <a:t>apă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Personal/</a:t>
            </a:r>
            <a:r>
              <a:rPr lang="en-US" dirty="0" err="1" smtClean="0">
                <a:solidFill>
                  <a:schemeClr val="tx1"/>
                </a:solidFill>
              </a:rPr>
              <a:t>Resurse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Umane</a:t>
            </a:r>
            <a:endParaRPr lang="ro-RO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 smtClean="0">
                <a:solidFill>
                  <a:schemeClr val="tx1"/>
                </a:solidFill>
              </a:rPr>
              <a:t>Resurse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fizice</a:t>
            </a:r>
            <a:r>
              <a:rPr lang="en-US" dirty="0">
                <a:solidFill>
                  <a:schemeClr val="tx1"/>
                </a:solidFill>
              </a:rPr>
              <a:t>/</a:t>
            </a:r>
            <a:r>
              <a:rPr lang="en-US" dirty="0" err="1">
                <a:solidFill>
                  <a:schemeClr val="tx1"/>
                </a:solidFill>
              </a:rPr>
              <a:t>materiale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 smtClean="0">
                <a:solidFill>
                  <a:schemeClr val="tx1"/>
                </a:solidFill>
              </a:rPr>
              <a:t>Operațional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 smtClean="0">
                <a:solidFill>
                  <a:schemeClr val="tx1"/>
                </a:solidFill>
              </a:rPr>
              <a:t>Cantitatea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apei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facturate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și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distribuite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Economic </a:t>
            </a:r>
            <a:r>
              <a:rPr lang="en-US" dirty="0" err="1">
                <a:solidFill>
                  <a:schemeClr val="tx1"/>
                </a:solidFill>
              </a:rPr>
              <a:t>și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Financiar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18" y="0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98376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586" y="485992"/>
            <a:ext cx="1648055" cy="543001"/>
          </a:xfrm>
        </p:spPr>
      </p:pic>
      <p:sp>
        <p:nvSpPr>
          <p:cNvPr id="12289" name="Titel 3"/>
          <p:cNvSpPr>
            <a:spLocks noGrp="1"/>
          </p:cNvSpPr>
          <p:nvPr>
            <p:ph type="title"/>
          </p:nvPr>
        </p:nvSpPr>
        <p:spPr>
          <a:xfrm>
            <a:off x="202301" y="1276497"/>
            <a:ext cx="9144000" cy="539750"/>
          </a:xfrm>
        </p:spPr>
        <p:txBody>
          <a:bodyPr/>
          <a:lstStyle/>
          <a:p>
            <a:pPr eaLnBrk="1" hangingPunct="1"/>
            <a:r>
              <a:rPr lang="ro-RO" altLang="en-US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ro-RO" altLang="en-US">
                <a:solidFill>
                  <a:srgbClr val="C00000"/>
                </a:solidFill>
                <a:latin typeface="Calibri" pitchFamily="34" charset="0"/>
              </a:rPr>
            </a:b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14400" y="2875002"/>
            <a:ext cx="77198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</a:rPr>
              <a:t>Indicatorii de performanță recomandați </a:t>
            </a:r>
            <a:r>
              <a:rPr lang="en-US" dirty="0" err="1">
                <a:solidFill>
                  <a:srgbClr val="0070C0"/>
                </a:solidFill>
              </a:rPr>
              <a:t>pentru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Republica</a:t>
            </a:r>
            <a:r>
              <a:rPr lang="en-US" dirty="0">
                <a:solidFill>
                  <a:srgbClr val="0070C0"/>
                </a:solidFill>
              </a:rPr>
              <a:t> Moldova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730" y="5019830"/>
            <a:ext cx="1432684" cy="14631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782" y="214901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5171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/>
              <a:t>Categoriile de indicatori: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 indent="-400050">
              <a:buAutoNum type="romanUcPeriod"/>
            </a:pPr>
            <a:r>
              <a:rPr lang="ro-RO" b="1" dirty="0" smtClean="0"/>
              <a:t>Furnizarea </a:t>
            </a:r>
            <a:r>
              <a:rPr lang="ro-RO" b="1" dirty="0"/>
              <a:t>/prestarea </a:t>
            </a:r>
            <a:r>
              <a:rPr lang="ro-RO" b="1" dirty="0" smtClean="0"/>
              <a:t>serviciului</a:t>
            </a:r>
          </a:p>
          <a:p>
            <a:pPr marL="400050" indent="-400050">
              <a:buFontTx/>
              <a:buAutoNum type="romanUcPeriod"/>
            </a:pPr>
            <a:r>
              <a:rPr lang="ro-RO" b="1" dirty="0"/>
              <a:t>Durabilitatea serviciului și respectarea cerințelor </a:t>
            </a:r>
            <a:r>
              <a:rPr lang="ro-RO" b="1" dirty="0" smtClean="0"/>
              <a:t>legale</a:t>
            </a:r>
            <a:endParaRPr lang="en-US" dirty="0"/>
          </a:p>
          <a:p>
            <a:pPr marL="400050" indent="-400050">
              <a:buFontTx/>
              <a:buAutoNum type="romanUcPeriod"/>
            </a:pPr>
            <a:r>
              <a:rPr lang="ro-RO" b="1" dirty="0"/>
              <a:t>Servicii cu </a:t>
            </a:r>
            <a:r>
              <a:rPr lang="ro-RO" b="1" dirty="0" smtClean="0"/>
              <a:t>clienții</a:t>
            </a:r>
            <a:endParaRPr lang="en-US" dirty="0"/>
          </a:p>
          <a:p>
            <a:pPr marL="400050" indent="-400050">
              <a:buAutoNum type="romanUcPeriod"/>
            </a:pPr>
            <a:r>
              <a:rPr lang="ro-RO" b="1" dirty="0"/>
              <a:t>Calitatea apei și apei </a:t>
            </a:r>
            <a:r>
              <a:rPr lang="ro-RO" b="1" dirty="0" smtClean="0"/>
              <a:t>uzate </a:t>
            </a:r>
          </a:p>
          <a:p>
            <a:pPr marL="400050" indent="-400050">
              <a:buAutoNum type="romanUcPeriod"/>
            </a:pPr>
            <a:r>
              <a:rPr lang="ro-RO" b="1" dirty="0"/>
              <a:t>Eficiența economică și financiară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070" y="204111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8999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/>
              <a:t>I. Furnizarea </a:t>
            </a:r>
            <a:r>
              <a:rPr lang="ro-RO" b="1" dirty="0"/>
              <a:t>/prestarea serviciului</a:t>
            </a:r>
            <a:br>
              <a:rPr lang="ro-RO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2101850"/>
            <a:ext cx="7776000" cy="4162150"/>
          </a:xfrm>
        </p:spPr>
        <p:txBody>
          <a:bodyPr/>
          <a:lstStyle/>
          <a:p>
            <a:pPr marL="342900" indent="-342900" algn="just">
              <a:buFont typeface="+mj-lt"/>
              <a:buAutoNum type="arabicPeriod"/>
            </a:pPr>
            <a:r>
              <a:rPr lang="ro-RO" sz="2000" dirty="0"/>
              <a:t>Durata unei întreruperi planificate a furnizării/prestării serviciului public de alimentare cu apă constituie termenul de remediere a avariilor </a:t>
            </a:r>
            <a:endParaRPr lang="ro-RO" sz="20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ro-RO" sz="2000" dirty="0"/>
              <a:t>Durata unei întreruperi neplanificate a furnizării/prestării serviciului public de alimentare cu apă constituie termenul de remediere a avariilor </a:t>
            </a:r>
            <a:endParaRPr lang="ro-RO" sz="20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ro-RO" sz="2000" dirty="0"/>
              <a:t>Operatorul informează consumatorii </a:t>
            </a:r>
            <a:r>
              <a:rPr lang="ro-RO" sz="2000" dirty="0" smtClean="0"/>
              <a:t>afectați despre: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o-RO" b="1" i="1" dirty="0" smtClean="0"/>
              <a:t>întreruperea </a:t>
            </a:r>
            <a:r>
              <a:rPr lang="ro-RO" b="1" i="1" dirty="0"/>
              <a:t>neplanificată a întreruperea neplanificată a furnizării/prestării serviciului public de alimentare cu apă </a:t>
            </a:r>
            <a:r>
              <a:rPr lang="ro-RO" b="1" i="1" dirty="0" err="1"/>
              <a:t>şi</a:t>
            </a:r>
            <a:r>
              <a:rPr lang="ro-RO" b="1" i="1" dirty="0"/>
              <a:t> de canalizare;</a:t>
            </a:r>
            <a:endParaRPr lang="en-US" sz="1600" b="1" i="1" dirty="0"/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o-RO" b="1" i="1" dirty="0"/>
              <a:t>întreruperea planificată, în prealabil.</a:t>
            </a:r>
            <a:endParaRPr lang="en-US" sz="1600" b="1" i="1" dirty="0"/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35" y="187927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1174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1165253"/>
            <a:ext cx="7775575" cy="936597"/>
          </a:xfrm>
        </p:spPr>
        <p:txBody>
          <a:bodyPr/>
          <a:lstStyle/>
          <a:p>
            <a:pPr algn="ctr"/>
            <a:r>
              <a:rPr lang="ro-RO" b="1" dirty="0" smtClean="0"/>
              <a:t>II. Durabilitatea </a:t>
            </a:r>
            <a:r>
              <a:rPr lang="ro-RO" b="1" dirty="0"/>
              <a:t>serviciului și respectarea </a:t>
            </a:r>
            <a:r>
              <a:rPr lang="ro-RO" b="1" dirty="0" smtClean="0"/>
              <a:t/>
            </a:r>
            <a:br>
              <a:rPr lang="ro-RO" b="1" dirty="0" smtClean="0"/>
            </a:br>
            <a:r>
              <a:rPr lang="ro-RO" b="1" dirty="0" smtClean="0"/>
              <a:t>cerințelor </a:t>
            </a:r>
            <a:r>
              <a:rPr lang="ro-RO" b="1" dirty="0"/>
              <a:t>legale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1564" y="2431816"/>
            <a:ext cx="7776000" cy="3816000"/>
          </a:xfrm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ro-RO" sz="2000" dirty="0"/>
              <a:t>Presiunea apei la branșament;</a:t>
            </a:r>
            <a:endParaRPr lang="en-US" sz="2000" dirty="0"/>
          </a:p>
          <a:p>
            <a:pPr marL="342900" lvl="0" indent="-342900">
              <a:buFont typeface="+mj-lt"/>
              <a:buAutoNum type="arabicPeriod"/>
            </a:pPr>
            <a:r>
              <a:rPr lang="ro-RO" sz="2000" dirty="0"/>
              <a:t>Ajustarea tarifelor la servicii de apă și de canalizare anual;</a:t>
            </a:r>
            <a:endParaRPr lang="en-US" sz="2000" dirty="0"/>
          </a:p>
          <a:p>
            <a:pPr marL="342900" lvl="0" indent="-342900">
              <a:buFont typeface="+mj-lt"/>
              <a:buAutoNum type="arabicPeriod"/>
            </a:pPr>
            <a:r>
              <a:rPr lang="ro-RO" sz="2000" dirty="0"/>
              <a:t>Pierderi de apă (apă care nu aduce venituri).</a:t>
            </a:r>
            <a:endParaRPr lang="en-US" sz="20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46" y="186384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7621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1223780"/>
            <a:ext cx="7775575" cy="619125"/>
          </a:xfrm>
        </p:spPr>
        <p:txBody>
          <a:bodyPr/>
          <a:lstStyle/>
          <a:p>
            <a:r>
              <a:rPr lang="ro-RO" altLang="en-US" b="1" dirty="0">
                <a:solidFill>
                  <a:schemeClr val="tx1"/>
                </a:solidFill>
                <a:latin typeface="Cambria" panose="02040503050406030204" pitchFamily="18" charset="0"/>
                <a:ea typeface="DengXian"/>
                <a:cs typeface="Times New Roman" panose="02020603050405020304" pitchFamily="18" charset="0"/>
              </a:rPr>
              <a:t>Categoria 2: Durabilitatea serviciului și respectarea cerințelor legale</a:t>
            </a:r>
            <a:r>
              <a:rPr lang="ro-RO" altLang="en-US" sz="3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o-RO" altLang="en-US" sz="3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525351"/>
              </p:ext>
            </p:extLst>
          </p:nvPr>
        </p:nvGraphicFramePr>
        <p:xfrm>
          <a:off x="684211" y="2103929"/>
          <a:ext cx="8095646" cy="3964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7324"/>
                <a:gridCol w="2806436"/>
                <a:gridCol w="1759492"/>
                <a:gridCol w="1114648"/>
                <a:gridCol w="1027127"/>
                <a:gridCol w="830619"/>
              </a:tblGrid>
              <a:tr h="93488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Nr.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Denumirea indicatorului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Valoarea indicatorului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Unitatea de măsură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Perioada de raportare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Data prezen-tării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</a:tr>
              <a:tr h="22479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</a:tr>
              <a:tr h="93488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IO. Presiunea apei la branșament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minim  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m col. H₂O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6 luni/ un an 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(12 luni)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 octom-brie/1 martie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</a:tr>
              <a:tr h="93488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2.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IR. Ajustarea tarifelor la servicii de apă și de canalizare anual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 octombrie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anual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6 luni/ un an 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(12 luni)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 octom-brie/1 martie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</a:tr>
              <a:tr h="93488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3.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IR. Pierderi de apă (apă care nu aduce venituri)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35 - 45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6 luni/ un an 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(12 luni)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1 </a:t>
                      </a:r>
                      <a:r>
                        <a:rPr lang="ro-RO" sz="1200" dirty="0" err="1">
                          <a:effectLst/>
                        </a:rPr>
                        <a:t>octom</a:t>
                      </a:r>
                      <a:r>
                        <a:rPr lang="ro-RO" sz="1200" dirty="0">
                          <a:effectLst/>
                        </a:rPr>
                        <a:t>-brie/1 martie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071184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25" y="989111"/>
            <a:ext cx="7775575" cy="619125"/>
          </a:xfrm>
        </p:spPr>
        <p:txBody>
          <a:bodyPr/>
          <a:lstStyle/>
          <a:p>
            <a:r>
              <a:rPr lang="ro-RO" b="1" dirty="0" err="1" smtClean="0"/>
              <a:t>III.Servicii</a:t>
            </a:r>
            <a:r>
              <a:rPr lang="ro-RO" b="1" dirty="0" smtClean="0"/>
              <a:t> </a:t>
            </a:r>
            <a:r>
              <a:rPr lang="ro-RO" b="1" dirty="0"/>
              <a:t>cu </a:t>
            </a:r>
            <a:r>
              <a:rPr lang="ro-RO" b="1" dirty="0" smtClean="0"/>
              <a:t>clienții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1608236"/>
            <a:ext cx="7776000" cy="4655764"/>
          </a:xfrm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ro-RO" dirty="0"/>
              <a:t>Eliberarea avizului de </a:t>
            </a:r>
            <a:r>
              <a:rPr lang="ro-RO" dirty="0" err="1"/>
              <a:t>branşare</a:t>
            </a:r>
            <a:r>
              <a:rPr lang="ro-RO" dirty="0"/>
              <a:t> / racordare la rețele publice de alimentare cu apă și de canalizare din data înregistrării cererii;</a:t>
            </a:r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ro-RO" dirty="0"/>
              <a:t>Coordonarea </a:t>
            </a:r>
            <a:r>
              <a:rPr lang="ro-RO" dirty="0" err="1"/>
              <a:t>documentaţiei</a:t>
            </a:r>
            <a:r>
              <a:rPr lang="ro-RO" dirty="0"/>
              <a:t> de proiect pentru montarea </a:t>
            </a:r>
            <a:r>
              <a:rPr lang="ro-RO" dirty="0" err="1"/>
              <a:t>instalaţiei</a:t>
            </a:r>
            <a:r>
              <a:rPr lang="ro-RO" dirty="0"/>
              <a:t> interne de apă;</a:t>
            </a:r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ro-RO" dirty="0"/>
              <a:t>Executarea </a:t>
            </a:r>
            <a:r>
              <a:rPr lang="ro-RO" dirty="0" err="1"/>
              <a:t>branşamentului</a:t>
            </a:r>
            <a:r>
              <a:rPr lang="ro-RO" dirty="0"/>
              <a:t> de apă și /sau a racordului de canalizare și montarea contorului  din data achitării de către solicitant a tarifului pentru branșare/racordare:</a:t>
            </a:r>
            <a:endParaRPr lang="en-US" sz="16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ro-RO" i="1" dirty="0"/>
              <a:t>casnici;</a:t>
            </a:r>
            <a:endParaRPr lang="en-US" sz="16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ro-RO" i="1" dirty="0" err="1"/>
              <a:t>alţi</a:t>
            </a:r>
            <a:r>
              <a:rPr lang="ro-RO" i="1" dirty="0"/>
              <a:t> consumatori decât cei casnici.</a:t>
            </a:r>
            <a:endParaRPr lang="en-US" sz="16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5" y="0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78822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err="1" smtClean="0"/>
              <a:t>III.Servicii</a:t>
            </a:r>
            <a:r>
              <a:rPr lang="ro-RO" b="1" dirty="0" smtClean="0"/>
              <a:t> </a:t>
            </a:r>
            <a:r>
              <a:rPr lang="ro-RO" b="1" dirty="0"/>
              <a:t>cu clienții </a:t>
            </a:r>
            <a:r>
              <a:rPr lang="ro-RO" b="1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dirty="0" smtClean="0">
                <a:solidFill>
                  <a:srgbClr val="C00000"/>
                </a:solidFill>
              </a:rPr>
              <a:t>4</a:t>
            </a:r>
            <a:r>
              <a:rPr lang="ro-RO" dirty="0" smtClean="0"/>
              <a:t>. Executarea </a:t>
            </a:r>
            <a:r>
              <a:rPr lang="ro-RO" dirty="0" err="1"/>
              <a:t>branşamentului</a:t>
            </a:r>
            <a:r>
              <a:rPr lang="ro-RO" dirty="0"/>
              <a:t>/ racordului instalației interne de apă și de canalizare din ziua semnării contractului și efectuării plății pentru conectare de </a:t>
            </a:r>
            <a:r>
              <a:rPr lang="ro-RO" dirty="0" smtClean="0"/>
              <a:t>solicitant;</a:t>
            </a:r>
            <a:endParaRPr lang="ro-RO" sz="1600" dirty="0" smtClean="0"/>
          </a:p>
          <a:p>
            <a:pPr lvl="0"/>
            <a:r>
              <a:rPr lang="ro-RO" sz="1600" dirty="0" smtClean="0">
                <a:solidFill>
                  <a:srgbClr val="C00000"/>
                </a:solidFill>
              </a:rPr>
              <a:t>5</a:t>
            </a:r>
            <a:r>
              <a:rPr lang="ro-RO" sz="1600" dirty="0" smtClean="0"/>
              <a:t>.</a:t>
            </a:r>
            <a:r>
              <a:rPr lang="ro-RO" dirty="0" smtClean="0"/>
              <a:t>Reconectarea </a:t>
            </a:r>
            <a:r>
              <a:rPr lang="ro-RO" dirty="0"/>
              <a:t>instalației interne de apă și de canalizare la rețele </a:t>
            </a:r>
            <a:r>
              <a:rPr lang="ro-RO" dirty="0" smtClean="0"/>
              <a:t>publice la </a:t>
            </a:r>
            <a:r>
              <a:rPr lang="ro-RO" dirty="0" err="1" smtClean="0"/>
              <a:t>reţea</a:t>
            </a:r>
            <a:r>
              <a:rPr lang="ro-RO" dirty="0" smtClean="0"/>
              <a:t>;</a:t>
            </a:r>
            <a:endParaRPr lang="ro-RO" sz="1600" dirty="0" smtClean="0"/>
          </a:p>
          <a:p>
            <a:pPr lvl="0"/>
            <a:r>
              <a:rPr lang="ro-RO" sz="1600" dirty="0" smtClean="0">
                <a:solidFill>
                  <a:srgbClr val="C00000"/>
                </a:solidFill>
              </a:rPr>
              <a:t>6</a:t>
            </a:r>
            <a:r>
              <a:rPr lang="ro-RO" sz="1600" dirty="0" smtClean="0"/>
              <a:t>.</a:t>
            </a:r>
            <a:r>
              <a:rPr lang="ro-RO" dirty="0" smtClean="0"/>
              <a:t>Contractarea </a:t>
            </a:r>
            <a:r>
              <a:rPr lang="ro-RO" dirty="0"/>
              <a:t>serviciului în cazul branșării/racordării de către operator a instalațiilor interne ale solicitantului;</a:t>
            </a:r>
            <a:endParaRPr lang="en-US" sz="16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966" y="204111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043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586" y="485992"/>
            <a:ext cx="1648055" cy="543001"/>
          </a:xfrm>
        </p:spPr>
      </p:pic>
      <p:sp>
        <p:nvSpPr>
          <p:cNvPr id="12289" name="Titel 3"/>
          <p:cNvSpPr>
            <a:spLocks noGrp="1"/>
          </p:cNvSpPr>
          <p:nvPr>
            <p:ph type="title"/>
          </p:nvPr>
        </p:nvSpPr>
        <p:spPr>
          <a:xfrm>
            <a:off x="152400" y="1171575"/>
            <a:ext cx="9144000" cy="539750"/>
          </a:xfrm>
        </p:spPr>
        <p:txBody>
          <a:bodyPr/>
          <a:lstStyle/>
          <a:p>
            <a:pPr eaLnBrk="1" hangingPunct="1"/>
            <a:r>
              <a:rPr lang="ro-RO" altLang="en-US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ro-RO" altLang="en-US">
                <a:solidFill>
                  <a:srgbClr val="C00000"/>
                </a:solidFill>
                <a:latin typeface="Calibri" pitchFamily="34" charset="0"/>
              </a:rPr>
            </a:b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79450" y="2592489"/>
            <a:ext cx="790620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400" dirty="0" smtClean="0">
                <a:solidFill>
                  <a:srgbClr val="0070C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Considerațiuni </a:t>
            </a:r>
            <a:r>
              <a:rPr lang="ro-RO" sz="2400" dirty="0">
                <a:solidFill>
                  <a:srgbClr val="0070C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generale privind contractul de delegare a gestiunii serviciilor de apă și de canalizare</a:t>
            </a:r>
            <a:endParaRPr lang="en-US" sz="16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Vrind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602" y="5122258"/>
            <a:ext cx="1433398" cy="14595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071" y="188402"/>
            <a:ext cx="1341236" cy="54259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err="1" smtClean="0"/>
              <a:t>III.Servicii</a:t>
            </a:r>
            <a:r>
              <a:rPr lang="ro-RO" b="1" dirty="0" smtClean="0"/>
              <a:t> </a:t>
            </a:r>
            <a:r>
              <a:rPr lang="ro-RO" b="1" dirty="0"/>
              <a:t>cu clienții </a:t>
            </a:r>
            <a:r>
              <a:rPr lang="ro-RO" b="1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2290046"/>
            <a:ext cx="7776000" cy="3973954"/>
          </a:xfrm>
        </p:spPr>
        <p:txBody>
          <a:bodyPr/>
          <a:lstStyle/>
          <a:p>
            <a:pPr lvl="0" algn="just"/>
            <a:r>
              <a:rPr lang="ro-RO" dirty="0" smtClean="0">
                <a:solidFill>
                  <a:srgbClr val="C00000"/>
                </a:solidFill>
              </a:rPr>
              <a:t>7</a:t>
            </a:r>
            <a:r>
              <a:rPr lang="ro-RO" dirty="0" smtClean="0"/>
              <a:t>.Contractarea </a:t>
            </a:r>
            <a:r>
              <a:rPr lang="ro-RO" dirty="0"/>
              <a:t>serviciului în cazul depunerii cererii cu documentele necesare;</a:t>
            </a:r>
            <a:endParaRPr lang="en-US" dirty="0"/>
          </a:p>
          <a:p>
            <a:pPr lvl="0" algn="just"/>
            <a:r>
              <a:rPr lang="ro-RO" dirty="0" smtClean="0">
                <a:solidFill>
                  <a:srgbClr val="C00000"/>
                </a:solidFill>
              </a:rPr>
              <a:t>8</a:t>
            </a:r>
            <a:r>
              <a:rPr lang="ro-RO" dirty="0" smtClean="0"/>
              <a:t>.Facturarea </a:t>
            </a:r>
            <a:r>
              <a:rPr lang="ro-RO" dirty="0"/>
              <a:t>serviciului de alimentare cu apă și de canalizare în baza contorului;</a:t>
            </a:r>
            <a:endParaRPr lang="en-US" dirty="0"/>
          </a:p>
          <a:p>
            <a:pPr lvl="0" algn="just"/>
            <a:r>
              <a:rPr lang="ro-RO" dirty="0" smtClean="0">
                <a:solidFill>
                  <a:srgbClr val="C00000"/>
                </a:solidFill>
              </a:rPr>
              <a:t>9</a:t>
            </a:r>
            <a:r>
              <a:rPr lang="ro-RO" dirty="0" smtClean="0"/>
              <a:t>.Plata </a:t>
            </a:r>
            <a:r>
              <a:rPr lang="ro-RO" dirty="0"/>
              <a:t>pentru serviciul public de alimentare cu apă și de canalizare;</a:t>
            </a:r>
            <a:endParaRPr lang="en-US" dirty="0"/>
          </a:p>
          <a:p>
            <a:pPr lvl="0" algn="just"/>
            <a:r>
              <a:rPr lang="ro-RO" dirty="0" smtClean="0"/>
              <a:t>10.Examinarea </a:t>
            </a:r>
            <a:r>
              <a:rPr lang="ro-RO" dirty="0"/>
              <a:t>petițiilor scrise ale consumatorilor referitor la regimul de furnizare/prestare a serviciului public de alimentare cu apă și de canalizare;</a:t>
            </a:r>
            <a:endParaRPr lang="en-US" dirty="0"/>
          </a:p>
          <a:p>
            <a:pPr lvl="0" algn="just"/>
            <a:r>
              <a:rPr lang="ro-RO" dirty="0" smtClean="0">
                <a:solidFill>
                  <a:srgbClr val="C00000"/>
                </a:solidFill>
              </a:rPr>
              <a:t>11</a:t>
            </a:r>
            <a:r>
              <a:rPr lang="ro-RO" dirty="0" smtClean="0"/>
              <a:t>.Examinarea </a:t>
            </a:r>
            <a:r>
              <a:rPr lang="ro-RO" dirty="0"/>
              <a:t>petițiilor scrise ale consumatorilor referitor la nerespectarea indicatorilor privind calitatea furnizării/ prestării serviciului public de alimentare cu apă și de </a:t>
            </a:r>
            <a:r>
              <a:rPr lang="ro-RO" dirty="0" smtClean="0"/>
              <a:t>canalizare la </a:t>
            </a:r>
            <a:r>
              <a:rPr lang="ro-RO" dirty="0"/>
              <a:t>punctul de delimitare.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01" y="163651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10899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err="1" smtClean="0"/>
              <a:t>IV.Calitatea</a:t>
            </a:r>
            <a:r>
              <a:rPr lang="ro-RO" b="1" dirty="0" smtClean="0"/>
              <a:t> </a:t>
            </a:r>
            <a:r>
              <a:rPr lang="ro-RO" b="1" dirty="0"/>
              <a:t>apei și apei </a:t>
            </a:r>
            <a:r>
              <a:rPr lang="ro-RO" b="1" dirty="0" smtClean="0"/>
              <a:t>uzate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ro-RO" dirty="0"/>
              <a:t>Conformitatea cu Calitatea </a:t>
            </a:r>
            <a:r>
              <a:rPr lang="ro-RO" dirty="0" smtClean="0"/>
              <a:t>Apei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ro-RO" dirty="0"/>
              <a:t>Conformitatea cu Calitatea Apei </a:t>
            </a:r>
            <a:r>
              <a:rPr lang="ro-RO" dirty="0" smtClean="0"/>
              <a:t>Uzate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195" y="4356000"/>
            <a:ext cx="2381250" cy="1924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70" y="58455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39742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/>
              <a:t>Categoria 4: Calitatea apei și apei uzate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5176525"/>
              </p:ext>
            </p:extLst>
          </p:nvPr>
        </p:nvGraphicFramePr>
        <p:xfrm>
          <a:off x="684213" y="2273863"/>
          <a:ext cx="8111830" cy="32171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7647"/>
                <a:gridCol w="2913013"/>
                <a:gridCol w="1346702"/>
                <a:gridCol w="1225362"/>
                <a:gridCol w="1032243"/>
                <a:gridCol w="1016863"/>
              </a:tblGrid>
              <a:tr h="11766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Nr.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Denumirea indicatorului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Valoarea indicatorului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Unitatea de măsură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Perioada de raportare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Data prezen-tării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</a:tr>
              <a:tr h="2829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</a:tr>
              <a:tr h="87875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IR. Conformitatea cu Calitatea Apei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6 luni/ un an 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(12 luni)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 octom-brie/1 martie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</a:tr>
              <a:tr h="87875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2.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IR. Conformitatea cu Calitatea Apei Uzate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6 luni/ un an 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(12 luni)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1 </a:t>
                      </a:r>
                      <a:r>
                        <a:rPr lang="ro-RO" sz="1200" dirty="0" err="1">
                          <a:effectLst/>
                        </a:rPr>
                        <a:t>octom</a:t>
                      </a:r>
                      <a:r>
                        <a:rPr lang="ro-RO" sz="1200" dirty="0">
                          <a:effectLst/>
                        </a:rPr>
                        <a:t>-brie/1 martie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3889863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/>
              <a:t>V</a:t>
            </a:r>
            <a:r>
              <a:rPr lang="ro-RO" b="1" dirty="0" smtClean="0"/>
              <a:t>.</a:t>
            </a:r>
            <a:r>
              <a:rPr lang="en-US" b="1" dirty="0" smtClean="0"/>
              <a:t> </a:t>
            </a:r>
            <a:r>
              <a:rPr lang="ro-RO" b="1" dirty="0" smtClean="0"/>
              <a:t>Eficiența </a:t>
            </a:r>
            <a:r>
              <a:rPr lang="ro-RO" b="1" dirty="0"/>
              <a:t>economică și </a:t>
            </a:r>
            <a:r>
              <a:rPr lang="ro-RO" b="1" dirty="0" smtClean="0"/>
              <a:t>financiară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o-RO" b="1" dirty="0"/>
              <a:t>Indicele de rotație (Perioada de încasare) a creanțelor (RC)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ro-RO" b="1" dirty="0"/>
              <a:t>Indicele lichidității </a:t>
            </a:r>
            <a:r>
              <a:rPr lang="ro-RO" b="1" dirty="0" smtClean="0"/>
              <a:t>curente</a:t>
            </a:r>
          </a:p>
          <a:p>
            <a:pPr marL="342900" indent="-342900">
              <a:buFont typeface="+mj-lt"/>
              <a:buAutoNum type="arabicPeriod"/>
            </a:pPr>
            <a:r>
              <a:rPr lang="ro-RO" b="1" dirty="0"/>
              <a:t>Indici de levier/Rata </a:t>
            </a:r>
            <a:r>
              <a:rPr lang="ro-RO" b="1" dirty="0" smtClean="0"/>
              <a:t>solvabilității</a:t>
            </a:r>
          </a:p>
          <a:p>
            <a:pPr marL="342900" indent="-342900">
              <a:buFont typeface="+mj-lt"/>
              <a:buAutoNum type="arabicPeriod"/>
            </a:pPr>
            <a:r>
              <a:rPr lang="ro-RO" b="1" dirty="0"/>
              <a:t>Marja profitului brut </a:t>
            </a:r>
            <a:endParaRPr lang="ro-RO" b="1" dirty="0" smtClean="0"/>
          </a:p>
          <a:p>
            <a:pPr marL="342900" indent="-342900">
              <a:buFont typeface="+mj-lt"/>
              <a:buAutoNum type="arabicPeriod"/>
            </a:pPr>
            <a:r>
              <a:rPr lang="ro-RO" b="1" dirty="0"/>
              <a:t>Indicele de rentabilitate a activelor  (investițiilor) (ROA)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77" y="0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29164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1005295"/>
            <a:ext cx="7775575" cy="619125"/>
          </a:xfrm>
        </p:spPr>
        <p:txBody>
          <a:bodyPr/>
          <a:lstStyle/>
          <a:p>
            <a:r>
              <a:rPr lang="ro-RO" b="1" dirty="0" smtClean="0"/>
              <a:t>Metodologia de calcul: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7862800"/>
              </p:ext>
            </p:extLst>
          </p:nvPr>
        </p:nvGraphicFramePr>
        <p:xfrm>
          <a:off x="684211" y="1691235"/>
          <a:ext cx="8006634" cy="488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997"/>
                <a:gridCol w="2491417"/>
                <a:gridCol w="3319354"/>
                <a:gridCol w="1658866"/>
              </a:tblGrid>
              <a:tr h="757497">
                <a:tc>
                  <a:txBody>
                    <a:bodyPr/>
                    <a:lstStyle/>
                    <a:p>
                      <a:r>
                        <a:rPr lang="ro-RO" dirty="0" smtClean="0"/>
                        <a:t>N</a:t>
                      </a:r>
                      <a:r>
                        <a:rPr lang="ro-RO" baseline="0" dirty="0" smtClean="0"/>
                        <a:t> d/0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Indicatori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Metoda de calcul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Sursa</a:t>
                      </a:r>
                      <a:endParaRPr lang="en-US" dirty="0"/>
                    </a:p>
                  </a:txBody>
                  <a:tcPr/>
                </a:tc>
              </a:tr>
              <a:tr h="1406781">
                <a:tc>
                  <a:txBody>
                    <a:bodyPr/>
                    <a:lstStyle/>
                    <a:p>
                      <a:r>
                        <a:rPr lang="ro-RO" dirty="0" smtClean="0"/>
                        <a:t>1.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o-RO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Indicele de rotație (perioada de încasare) a creanțelor (RC)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RC=Creanțe comerciale medii/ Total vânzări X 375 zile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o-RO" dirty="0" err="1" smtClean="0"/>
                        <a:t>Bilant</a:t>
                      </a:r>
                      <a:r>
                        <a:rPr lang="ro-RO" dirty="0" smtClean="0"/>
                        <a:t>/</a:t>
                      </a:r>
                      <a:r>
                        <a:rPr lang="ro-RO" dirty="0" err="1" smtClean="0"/>
                        <a:t>Situatia</a:t>
                      </a:r>
                      <a:r>
                        <a:rPr lang="ro-RO" baseline="0" dirty="0" smtClean="0"/>
                        <a:t> Profit si Pierderi</a:t>
                      </a:r>
                    </a:p>
                    <a:p>
                      <a:pPr algn="l"/>
                      <a:r>
                        <a:rPr lang="ro-RO" baseline="0" dirty="0" smtClean="0"/>
                        <a:t>(SPP)</a:t>
                      </a:r>
                      <a:endParaRPr lang="en-US" dirty="0"/>
                    </a:p>
                  </a:txBody>
                  <a:tcPr/>
                </a:tc>
              </a:tr>
              <a:tr h="757497">
                <a:tc>
                  <a:txBody>
                    <a:bodyPr/>
                    <a:lstStyle/>
                    <a:p>
                      <a:r>
                        <a:rPr lang="ro-RO" dirty="0" smtClean="0"/>
                        <a:t>2.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o-RO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Lichiditatea curentă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Active circulante/ Datorii pe termen scurt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o-RO" dirty="0" err="1" smtClean="0"/>
                        <a:t>Bilant</a:t>
                      </a:r>
                      <a:endParaRPr lang="en-US" dirty="0"/>
                    </a:p>
                  </a:txBody>
                  <a:tcPr/>
                </a:tc>
              </a:tr>
              <a:tr h="438868">
                <a:tc>
                  <a:txBody>
                    <a:bodyPr/>
                    <a:lstStyle/>
                    <a:p>
                      <a:r>
                        <a:rPr lang="ro-RO" dirty="0" smtClean="0"/>
                        <a:t>3.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o-RO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Rata solvabilității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datorii nete/Total active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o-RO" dirty="0" err="1" smtClean="0"/>
                        <a:t>Bilant</a:t>
                      </a:r>
                      <a:endParaRPr lang="en-US" dirty="0"/>
                    </a:p>
                  </a:txBody>
                  <a:tcPr/>
                </a:tc>
              </a:tr>
              <a:tr h="438868">
                <a:tc>
                  <a:txBody>
                    <a:bodyPr/>
                    <a:lstStyle/>
                    <a:p>
                      <a:r>
                        <a:rPr lang="ro-RO" dirty="0" smtClean="0"/>
                        <a:t>4.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o-RO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Marja profitului brut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(Profit brut/Vânzări)*100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o-RO" dirty="0" err="1" smtClean="0"/>
                        <a:t>Situatia</a:t>
                      </a:r>
                      <a:r>
                        <a:rPr lang="ro-RO" dirty="0" smtClean="0"/>
                        <a:t> SPP</a:t>
                      </a:r>
                      <a:endParaRPr lang="en-US" dirty="0"/>
                    </a:p>
                  </a:txBody>
                  <a:tcPr/>
                </a:tc>
              </a:tr>
              <a:tr h="1082139">
                <a:tc>
                  <a:txBody>
                    <a:bodyPr/>
                    <a:lstStyle/>
                    <a:p>
                      <a:r>
                        <a:rPr lang="ro-RO" dirty="0" smtClean="0"/>
                        <a:t>5.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o-RO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Rentabilitatea activelor (investițiilor)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Profit operațional/Total active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o-RO" dirty="0" smtClean="0"/>
                        <a:t>SPP/</a:t>
                      </a:r>
                      <a:r>
                        <a:rPr lang="ro-RO" dirty="0" err="1" smtClean="0"/>
                        <a:t>Bilant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30" y="0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6406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/>
              <a:t>Monitorizarea și gestionarea </a:t>
            </a:r>
            <a:r>
              <a:rPr lang="ro-RO" b="1" dirty="0" smtClean="0"/>
              <a:t>performanței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Operatorul prezintă către APL Raportul format din 5 documente</a:t>
            </a:r>
            <a:r>
              <a:rPr lang="ro-RO" dirty="0" smtClean="0"/>
              <a:t>: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o-RO" dirty="0"/>
              <a:t>Raportul cu privire la indicatorii de performanţă ai serviciului public de alimentare cu apă (conform Anexa nr.2 la Regulamentul-cadru cu privire la indicatorii de performanţă ai serviciului public de alimentare cu apă </a:t>
            </a:r>
            <a:r>
              <a:rPr lang="ro-RO" dirty="0" err="1"/>
              <a:t>şi</a:t>
            </a:r>
            <a:r>
              <a:rPr lang="ro-RO" dirty="0"/>
              <a:t> de canalizare aprobat prin hotărârea Consiliului de </a:t>
            </a:r>
            <a:r>
              <a:rPr lang="ro-RO" dirty="0" err="1"/>
              <a:t>administraţie</a:t>
            </a:r>
            <a:r>
              <a:rPr lang="ro-RO" dirty="0"/>
              <a:t> al ANRE nr.356/2019);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o-RO" dirty="0"/>
              <a:t>Raport cu privire la indicatorii de performanţă ai serviciului public de canalizare (conform Anexa nr.3 la Regulamentul-cadru cu privire la indicatorii de performanţă ai serviciului public de alimentare cu apă </a:t>
            </a:r>
            <a:r>
              <a:rPr lang="ro-RO" dirty="0" err="1"/>
              <a:t>şi</a:t>
            </a:r>
            <a:r>
              <a:rPr lang="ro-RO" dirty="0"/>
              <a:t> de canalizare aprobat prin hotărârea Consiliului de </a:t>
            </a:r>
            <a:r>
              <a:rPr lang="ro-RO" dirty="0" err="1"/>
              <a:t>administraţie</a:t>
            </a:r>
            <a:r>
              <a:rPr lang="ro-RO" dirty="0"/>
              <a:t> al ANRE nr.356/2019);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25" y="0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102255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25" y="908191"/>
            <a:ext cx="7775575" cy="619125"/>
          </a:xfrm>
        </p:spPr>
        <p:txBody>
          <a:bodyPr/>
          <a:lstStyle/>
          <a:p>
            <a:r>
              <a:rPr lang="ro-RO" b="1" dirty="0"/>
              <a:t>Monitorizarea și gestionarea performanței </a:t>
            </a:r>
            <a:r>
              <a:rPr lang="ro-RO" b="1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1586039"/>
            <a:ext cx="7776000" cy="5081797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o-RO" dirty="0"/>
              <a:t>Raport cu privire la indicatorii de performanţă ai serviciului public de alimentare cu apă și de canalizare (conform Anexa nr.4 la Regulamentul-cadru cu privire la indicatorii de performanţă ai serviciului public de alimentare cu apă </a:t>
            </a:r>
            <a:r>
              <a:rPr lang="ro-RO" dirty="0" err="1"/>
              <a:t>şi</a:t>
            </a:r>
            <a:r>
              <a:rPr lang="ro-RO" dirty="0"/>
              <a:t> de canalizare aprobat prin hotărârea Consiliului de </a:t>
            </a:r>
            <a:r>
              <a:rPr lang="ro-RO" dirty="0" err="1"/>
              <a:t>administraţie</a:t>
            </a:r>
            <a:r>
              <a:rPr lang="ro-RO" dirty="0"/>
              <a:t> al ANRE nr.356/2019</a:t>
            </a:r>
            <a:r>
              <a:rPr lang="ro-RO" dirty="0" smtClean="0"/>
              <a:t>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o-RO" dirty="0" err="1" smtClean="0"/>
              <a:t>Informaţia</a:t>
            </a:r>
            <a:r>
              <a:rPr lang="ro-RO" dirty="0" smtClean="0"/>
              <a:t> </a:t>
            </a:r>
            <a:r>
              <a:rPr lang="ro-RO" dirty="0"/>
              <a:t>cu privire la apelurile telefonice </a:t>
            </a:r>
            <a:r>
              <a:rPr lang="ro-RO" dirty="0" err="1"/>
              <a:t>recepţionate</a:t>
            </a:r>
            <a:r>
              <a:rPr lang="ro-RO" dirty="0"/>
              <a:t> de către operator (conform Anexa nr.5 la Regulamentul-cadru cu privire la indicatorii de performanţă ai serviciului public de alimentare cu apă </a:t>
            </a:r>
            <a:r>
              <a:rPr lang="ro-RO" dirty="0" err="1"/>
              <a:t>şi</a:t>
            </a:r>
            <a:r>
              <a:rPr lang="ro-RO" dirty="0"/>
              <a:t> de canalizare aprobat prin hotărârea Consiliului de </a:t>
            </a:r>
            <a:r>
              <a:rPr lang="ro-RO" dirty="0" err="1"/>
              <a:t>administraţie</a:t>
            </a:r>
            <a:r>
              <a:rPr lang="ro-RO" dirty="0"/>
              <a:t> al ANRE nr.356/2019</a:t>
            </a:r>
            <a:r>
              <a:rPr lang="ro-RO" dirty="0" smtClean="0"/>
              <a:t>);</a:t>
            </a:r>
            <a:endParaRPr lang="ro-RO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o-RO" dirty="0" smtClean="0"/>
              <a:t>Raport </a:t>
            </a:r>
            <a:r>
              <a:rPr lang="ro-RO" dirty="0"/>
              <a:t>conform Tabelului de monitorizare a îndeplinirii indicatorilor de performanță (anexa 4 a prezentului document) a indicatorilor din grupa II. Durabilitatea serviciului și respectarea cerințelor legale, grupa IV. Calitatea apei și apei uzate, grupa V. Eficiența economică și financiară ( </a:t>
            </a:r>
            <a:r>
              <a:rPr lang="ro-RO" dirty="0" err="1"/>
              <a:t>ără</a:t>
            </a:r>
            <a:r>
              <a:rPr lang="ro-RO" dirty="0"/>
              <a:t> a completa col. 8).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78" y="64943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51539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1100517"/>
            <a:ext cx="7775575" cy="1001333"/>
          </a:xfrm>
        </p:spPr>
        <p:txBody>
          <a:bodyPr/>
          <a:lstStyle/>
          <a:p>
            <a:pPr algn="ctr"/>
            <a:r>
              <a:rPr lang="ro-RO" b="1" dirty="0"/>
              <a:t>Măsurile care se impun în urma evaluării indicatorilor de performanță</a:t>
            </a:r>
            <a:r>
              <a:rPr lang="en-US" dirty="0"/>
              <a:t/>
            </a:r>
            <a:br>
              <a:rPr lang="en-US" dirty="0"/>
            </a:br>
            <a:r>
              <a:rPr lang="ro-RO" b="1" dirty="0"/>
              <a:t> 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1. Concluzii cu privire la faptul că Operatorul continua să-și onoreze obligațiunile asumate;</a:t>
            </a:r>
            <a:endParaRPr lang="en-US" dirty="0"/>
          </a:p>
          <a:p>
            <a:r>
              <a:rPr lang="ro-RO" dirty="0"/>
              <a:t>2. Decizie aferentă oportunităților de îmbunătățire continuă a indicatorilor de performanță;</a:t>
            </a:r>
            <a:endParaRPr lang="en-US" dirty="0"/>
          </a:p>
          <a:p>
            <a:r>
              <a:rPr lang="ro-RO" dirty="0"/>
              <a:t>3. </a:t>
            </a:r>
            <a:r>
              <a:rPr lang="ro-RO" dirty="0" smtClean="0"/>
              <a:t>Decizii </a:t>
            </a:r>
            <a:r>
              <a:rPr lang="ro-RO" dirty="0"/>
              <a:t>aferente </a:t>
            </a:r>
            <a:r>
              <a:rPr lang="ro-RO" dirty="0" smtClean="0"/>
              <a:t>oricărei </a:t>
            </a:r>
            <a:r>
              <a:rPr lang="ro-RO" dirty="0"/>
              <a:t>nevoi de modificări, inclusiv a alocării resurselor necesare;</a:t>
            </a:r>
            <a:endParaRPr lang="en-US" dirty="0"/>
          </a:p>
          <a:p>
            <a:r>
              <a:rPr lang="ro-RO" dirty="0"/>
              <a:t>4. Decizii de aprobare de plan de </a:t>
            </a:r>
            <a:r>
              <a:rPr lang="ro-RO" dirty="0" smtClean="0"/>
              <a:t>acțiuni, </a:t>
            </a:r>
            <a:r>
              <a:rPr lang="ro-RO" dirty="0"/>
              <a:t>atunci când indicatorii nu au fost îndepliniți.</a:t>
            </a:r>
            <a:endParaRPr lang="en-US" dirty="0"/>
          </a:p>
          <a:p>
            <a:r>
              <a:rPr lang="ro-RO" dirty="0"/>
              <a:t>5</a:t>
            </a:r>
            <a:r>
              <a:rPr lang="ro-RO" b="1" dirty="0"/>
              <a:t>. </a:t>
            </a:r>
            <a:r>
              <a:rPr lang="ro-RO" dirty="0"/>
              <a:t>Decizie de inițiere a procedurii de desfacere a contractului de delegare a gestiunii serviciului.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89" y="113556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99352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586" y="485992"/>
            <a:ext cx="1648055" cy="543001"/>
          </a:xfrm>
        </p:spPr>
      </p:pic>
      <p:sp>
        <p:nvSpPr>
          <p:cNvPr id="12289" name="Titel 3"/>
          <p:cNvSpPr>
            <a:spLocks noGrp="1"/>
          </p:cNvSpPr>
          <p:nvPr>
            <p:ph type="title"/>
          </p:nvPr>
        </p:nvSpPr>
        <p:spPr>
          <a:xfrm>
            <a:off x="152400" y="1171575"/>
            <a:ext cx="9144000" cy="539750"/>
          </a:xfrm>
        </p:spPr>
        <p:txBody>
          <a:bodyPr/>
          <a:lstStyle/>
          <a:p>
            <a:pPr eaLnBrk="1" hangingPunct="1"/>
            <a:r>
              <a:rPr lang="ro-RO" altLang="en-US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ro-RO" altLang="en-US">
                <a:solidFill>
                  <a:srgbClr val="C00000"/>
                </a:solidFill>
                <a:latin typeface="Calibri" pitchFamily="34" charset="0"/>
              </a:rPr>
            </a:b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14400" y="2875002"/>
            <a:ext cx="77198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dirty="0" smtClean="0">
                <a:solidFill>
                  <a:srgbClr val="0070C0"/>
                </a:solidFill>
              </a:rPr>
              <a:t>CONCLUZII ȘI RECOMANDĂRI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4638" y="5019830"/>
            <a:ext cx="1432684" cy="14631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428999"/>
            <a:ext cx="2371725" cy="1924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4405" y="43309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20662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586" y="485992"/>
            <a:ext cx="1648055" cy="543001"/>
          </a:xfrm>
        </p:spPr>
      </p:pic>
      <p:sp>
        <p:nvSpPr>
          <p:cNvPr id="12289" name="Titel 3"/>
          <p:cNvSpPr>
            <a:spLocks noGrp="1"/>
          </p:cNvSpPr>
          <p:nvPr>
            <p:ph type="title"/>
          </p:nvPr>
        </p:nvSpPr>
        <p:spPr>
          <a:xfrm>
            <a:off x="152400" y="1171575"/>
            <a:ext cx="9144000" cy="539750"/>
          </a:xfrm>
        </p:spPr>
        <p:txBody>
          <a:bodyPr/>
          <a:lstStyle/>
          <a:p>
            <a:pPr eaLnBrk="1" hangingPunct="1"/>
            <a:r>
              <a:rPr lang="ro-RO" altLang="en-US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ro-RO" altLang="en-US">
                <a:solidFill>
                  <a:srgbClr val="C00000"/>
                </a:solidFill>
                <a:latin typeface="Calibri" pitchFamily="34" charset="0"/>
              </a:rPr>
            </a:b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972" y="3157499"/>
            <a:ext cx="1648055" cy="543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14400" y="2875002"/>
            <a:ext cx="77198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dirty="0" smtClean="0">
                <a:solidFill>
                  <a:srgbClr val="0070C0"/>
                </a:solidFill>
              </a:rPr>
              <a:t>ÎNTREBĂRI…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730" y="5019830"/>
            <a:ext cx="1432684" cy="14631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650" y="3362759"/>
            <a:ext cx="2857500" cy="1600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6614" y="47145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16498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/>
              <a:t>Definiția contractului de delegare a gestiunii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1917812"/>
            <a:ext cx="7776000" cy="4346188"/>
          </a:xfrm>
        </p:spPr>
        <p:txBody>
          <a:bodyPr/>
          <a:lstStyle/>
          <a:p>
            <a:pPr algn="just"/>
            <a:r>
              <a:rPr lang="ro-RO" sz="2400" i="1" dirty="0"/>
              <a:t>C</a:t>
            </a:r>
            <a:r>
              <a:rPr lang="ro-RO" sz="2400" i="1" dirty="0" smtClean="0"/>
              <a:t>ontractul </a:t>
            </a:r>
            <a:r>
              <a:rPr lang="ro-RO" sz="2400" i="1" dirty="0"/>
              <a:t>de delegare a gestiunii</a:t>
            </a:r>
            <a:r>
              <a:rPr lang="ro-RO" sz="2400" dirty="0"/>
              <a:t>  este acel  contract încheiat în formă scrisă, prin care unitățile administrativ-teritoriale atribuie, pe o perioadă determinată, unui operator/unor operatori, care acționează pe riscul și răspunderea proprie, dreptul și obligația de a furniza/presta serviciul public de alimentare cu apă și de canalizare, integral sau, după caz, numai unele activități specifice acestuia, inclusiv dreptul </a:t>
            </a:r>
            <a:r>
              <a:rPr lang="ro-RO" sz="2400" dirty="0" err="1"/>
              <a:t>şi</a:t>
            </a:r>
            <a:r>
              <a:rPr lang="ro-RO" sz="2400" dirty="0"/>
              <a:t> </a:t>
            </a:r>
            <a:r>
              <a:rPr lang="ro-RO" sz="2400" dirty="0" err="1"/>
              <a:t>obligaţia</a:t>
            </a:r>
            <a:r>
              <a:rPr lang="ro-RO" sz="2400" dirty="0"/>
              <a:t> de a administra </a:t>
            </a:r>
            <a:r>
              <a:rPr lang="ro-RO" sz="2400" dirty="0" err="1"/>
              <a:t>şi</a:t>
            </a:r>
            <a:r>
              <a:rPr lang="ro-RO" sz="2400" dirty="0"/>
              <a:t> de a exploata infrastructura </a:t>
            </a:r>
            <a:r>
              <a:rPr lang="ro-RO" sz="2400" dirty="0" err="1"/>
              <a:t>tehnico</a:t>
            </a:r>
            <a:r>
              <a:rPr lang="ro-RO" sz="2400" dirty="0"/>
              <a:t>-edilitară­­ aferentă serviciului furnizat/prestat sau </a:t>
            </a:r>
            <a:r>
              <a:rPr lang="ro-RO" sz="2400" dirty="0" err="1"/>
              <a:t>activităţii</a:t>
            </a:r>
            <a:r>
              <a:rPr lang="ro-RO" sz="2400" dirty="0"/>
              <a:t> efectuate, în schimbul unei </a:t>
            </a:r>
            <a:r>
              <a:rPr lang="ro-RO" sz="2400" dirty="0" err="1" smtClean="0"/>
              <a:t>redevenţe</a:t>
            </a:r>
            <a:r>
              <a:rPr lang="ro-RO" sz="2400" dirty="0" smtClean="0"/>
              <a:t> </a:t>
            </a:r>
            <a:r>
              <a:rPr lang="ro-RO" sz="2400" b="1" dirty="0" smtClean="0"/>
              <a:t>(</a:t>
            </a:r>
            <a:r>
              <a:rPr lang="ro-RO" sz="2400" i="1" dirty="0"/>
              <a:t>art. 4 </a:t>
            </a:r>
            <a:r>
              <a:rPr lang="ro-RO" sz="2400" dirty="0"/>
              <a:t>din Legea nr. 303/2013 </a:t>
            </a:r>
            <a:r>
              <a:rPr lang="ro-RO" sz="2400" dirty="0" smtClean="0"/>
              <a:t>)</a:t>
            </a:r>
            <a:r>
              <a:rPr lang="ro-RO" sz="2400" b="1" dirty="0" smtClean="0"/>
              <a:t>.</a:t>
            </a:r>
            <a:r>
              <a:rPr lang="ro-RO" sz="2400" dirty="0" smtClean="0"/>
              <a:t> </a:t>
            </a:r>
            <a:endParaRPr lang="en-US" sz="24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24" y="244571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66795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2" name="Picture 16" descr="al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539750"/>
            <a:ext cx="1647825" cy="542925"/>
          </a:xfrm>
          <a:prstGeom prst="rect">
            <a:avLst/>
          </a:prstGeom>
          <a:noFill/>
        </p:spPr>
      </p:pic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As a federal enterprise, GIZ supports the German Government in achieving its objectives in the field of international cooperation for sustainable development.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Published by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/>
            </a:r>
            <a:b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Deutsche </a:t>
            </a:r>
            <a:r>
              <a:rPr lang="de-DE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Gesellschaft für</a:t>
            </a:r>
            <a:br>
              <a:rPr lang="de-DE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de-DE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Internationale Zusammenarbeit 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Registered offices, Bonn and Eschborn, Germany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‘Modernization of Local Public Services in the Republic of Moldova’ Project</a:t>
            </a:r>
            <a:b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Chișinau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66 </a:t>
            </a: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Bernardazzi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st.</a:t>
            </a:r>
            <a:endParaRPr lang="en-GB" sz="1050" b="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F  + 373 22 00-02-38</a:t>
            </a:r>
            <a:b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	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hlinkClick r:id="rId3"/>
              </a:rPr>
              <a:t>www.giz.de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hlinkClick r:id="rId4"/>
              </a:rPr>
              <a:t>www.serviciilocale.md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340" name="Inhaltsplatzhalter 8"/>
          <p:cNvSpPr txBox="1">
            <a:spLocks/>
          </p:cNvSpPr>
          <p:nvPr/>
        </p:nvSpPr>
        <p:spPr bwMode="auto">
          <a:xfrm>
            <a:off x="5434982" y="2108200"/>
            <a:ext cx="3425825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600"/>
              </a:spcAft>
            </a:pPr>
            <a:endParaRPr lang="en-US" sz="2000" dirty="0">
              <a:solidFill>
                <a:srgbClr val="534B3E"/>
              </a:solidFill>
            </a:endParaRPr>
          </a:p>
          <a:p>
            <a:pPr algn="ctr">
              <a:spcAft>
                <a:spcPts val="600"/>
              </a:spcAft>
            </a:pPr>
            <a:endParaRPr lang="en-US" sz="2000" dirty="0">
              <a:solidFill>
                <a:srgbClr val="534B3E"/>
              </a:solidFill>
            </a:endParaRPr>
          </a:p>
          <a:p>
            <a:pPr>
              <a:spcAft>
                <a:spcPts val="300"/>
              </a:spcAft>
            </a:pPr>
            <a:r>
              <a:rPr lang="ro-RO" sz="2800" dirty="0" smtClean="0">
                <a:solidFill>
                  <a:srgbClr val="0070C0"/>
                </a:solidFill>
              </a:rPr>
              <a:t>Vă mulțumim pentru atenție</a:t>
            </a:r>
            <a:r>
              <a:rPr lang="en-US" sz="2800" dirty="0" smtClean="0">
                <a:solidFill>
                  <a:srgbClr val="0070C0"/>
                </a:solidFill>
              </a:rPr>
              <a:t>!</a:t>
            </a:r>
            <a:endParaRPr lang="en-GB" sz="2800" dirty="0">
              <a:solidFill>
                <a:srgbClr val="0070C0"/>
              </a:solidFill>
            </a:endParaRPr>
          </a:p>
          <a:p>
            <a:endParaRPr lang="en-GB" sz="1000" dirty="0">
              <a:solidFill>
                <a:srgbClr val="534B3E"/>
              </a:solidFill>
            </a:endParaRPr>
          </a:p>
        </p:txBody>
      </p:sp>
      <p:pic>
        <p:nvPicPr>
          <p:cNvPr id="14341" name="Picture 2" descr="D:\docs\desktop\ELdZ_Mol_cmyk_rum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t="11668"/>
          <a:stretch>
            <a:fillRect/>
          </a:stretch>
        </p:blipFill>
        <p:spPr bwMode="auto">
          <a:xfrm>
            <a:off x="0" y="271463"/>
            <a:ext cx="2138363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feld 5"/>
          <p:cNvSpPr txBox="1">
            <a:spLocks noChangeArrowheads="1"/>
          </p:cNvSpPr>
          <p:nvPr/>
        </p:nvSpPr>
        <p:spPr bwMode="auto">
          <a:xfrm>
            <a:off x="7405688" y="5381625"/>
            <a:ext cx="10668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800" b="0" dirty="0">
                <a:solidFill>
                  <a:schemeClr val="tx2">
                    <a:lumMod val="75000"/>
                  </a:schemeClr>
                </a:solidFill>
              </a:rPr>
              <a:t>Implemented by</a:t>
            </a:r>
            <a:endParaRPr lang="ro-RO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350" name="Imagin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0138" y="5607050"/>
            <a:ext cx="830262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https://www.gfa-group.de/img/logo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508" y="209756"/>
            <a:ext cx="1343660" cy="539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25" y="1053847"/>
            <a:ext cx="7775575" cy="807321"/>
          </a:xfrm>
        </p:spPr>
        <p:txBody>
          <a:bodyPr/>
          <a:lstStyle/>
          <a:p>
            <a:pPr algn="ctr"/>
            <a:r>
              <a:rPr lang="ro-RO" b="1" dirty="0"/>
              <a:t>Clauzele contractului de delegare a gestiunii </a:t>
            </a:r>
            <a:r>
              <a:rPr lang="ro-RO" b="1" dirty="0" smtClean="0"/>
              <a:t>serviciului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425" y="1946293"/>
            <a:ext cx="7776000" cy="3816000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a)</a:t>
            </a:r>
            <a:r>
              <a:rPr lang="ro-RO" dirty="0"/>
              <a:t> </a:t>
            </a:r>
            <a:r>
              <a:rPr lang="ro-RO" b="1" dirty="0"/>
              <a:t>denumirea </a:t>
            </a:r>
            <a:r>
              <a:rPr lang="ro-RO" b="1" dirty="0" err="1"/>
              <a:t>părţilor</a:t>
            </a:r>
            <a:r>
              <a:rPr lang="ro-RO" b="1" dirty="0"/>
              <a:t> </a:t>
            </a:r>
            <a:r>
              <a:rPr lang="ro-RO" b="1" dirty="0" smtClean="0"/>
              <a:t>contractante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b)</a:t>
            </a:r>
            <a:r>
              <a:rPr lang="ro-RO" dirty="0"/>
              <a:t> </a:t>
            </a:r>
            <a:r>
              <a:rPr lang="ro-RO" b="1" dirty="0"/>
              <a:t>obiectul </a:t>
            </a:r>
            <a:r>
              <a:rPr lang="ro-RO" b="1" dirty="0" smtClean="0"/>
              <a:t>contractului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c)</a:t>
            </a:r>
            <a:r>
              <a:rPr lang="ro-RO" dirty="0"/>
              <a:t> </a:t>
            </a:r>
            <a:r>
              <a:rPr lang="ro-RO" b="1" dirty="0"/>
              <a:t>durata </a:t>
            </a:r>
            <a:r>
              <a:rPr lang="ro-RO" b="1" dirty="0" smtClean="0"/>
              <a:t>contractului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 smtClean="0"/>
              <a:t>d</a:t>
            </a:r>
            <a:r>
              <a:rPr lang="ro-RO" b="1" dirty="0"/>
              <a:t>) drepturile </a:t>
            </a:r>
            <a:r>
              <a:rPr lang="ro-RO" b="1" dirty="0" err="1"/>
              <a:t>şi</a:t>
            </a:r>
            <a:r>
              <a:rPr lang="ro-RO" b="1" dirty="0"/>
              <a:t> </a:t>
            </a:r>
            <a:r>
              <a:rPr lang="ro-RO" b="1" dirty="0" err="1"/>
              <a:t>obligaţiile</a:t>
            </a:r>
            <a:r>
              <a:rPr lang="ro-RO" b="1" dirty="0"/>
              <a:t> </a:t>
            </a:r>
            <a:r>
              <a:rPr lang="ro-RO" b="1" dirty="0" err="1"/>
              <a:t>părţilor</a:t>
            </a:r>
            <a:r>
              <a:rPr lang="ro-RO" b="1" dirty="0"/>
              <a:t> </a:t>
            </a:r>
            <a:r>
              <a:rPr lang="ro-RO" b="1" dirty="0" smtClean="0"/>
              <a:t>contractante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e) programul de </a:t>
            </a:r>
            <a:r>
              <a:rPr lang="ro-RO" b="1" dirty="0" err="1"/>
              <a:t>investiţii</a:t>
            </a:r>
            <a:r>
              <a:rPr lang="ro-RO" b="1" dirty="0"/>
              <a:t> pentru modernizări, reabilitări, dezvoltări de </a:t>
            </a:r>
            <a:r>
              <a:rPr lang="ro-RO" b="1" dirty="0" err="1"/>
              <a:t>capacităţi</a:t>
            </a:r>
            <a:r>
              <a:rPr lang="ro-RO" b="1" dirty="0"/>
              <a:t>, obiective noi </a:t>
            </a:r>
            <a:r>
              <a:rPr lang="ro-RO" b="1" dirty="0" err="1"/>
              <a:t>şi</a:t>
            </a:r>
            <a:r>
              <a:rPr lang="ro-RO" b="1" dirty="0"/>
              <a:t> pentru lucrări de </a:t>
            </a:r>
            <a:r>
              <a:rPr lang="ro-RO" b="1" dirty="0" err="1"/>
              <a:t>întreţinere</a:t>
            </a:r>
            <a:r>
              <a:rPr lang="ro-RO" b="1" dirty="0"/>
              <a:t>, </a:t>
            </a:r>
            <a:r>
              <a:rPr lang="ro-RO" b="1" dirty="0" err="1"/>
              <a:t>reparaţii</a:t>
            </a:r>
            <a:r>
              <a:rPr lang="ro-RO" b="1" dirty="0"/>
              <a:t> curente, </a:t>
            </a:r>
            <a:r>
              <a:rPr lang="ro-RO" b="1" dirty="0" err="1"/>
              <a:t>reparaţii</a:t>
            </a:r>
            <a:r>
              <a:rPr lang="ro-RO" b="1" dirty="0"/>
              <a:t> planificate, renovări atât fizic, cât </a:t>
            </a:r>
            <a:r>
              <a:rPr lang="ro-RO" b="1" dirty="0" err="1"/>
              <a:t>şi</a:t>
            </a:r>
            <a:r>
              <a:rPr lang="ro-RO" b="1" dirty="0"/>
              <a:t> </a:t>
            </a:r>
            <a:r>
              <a:rPr lang="ro-RO" b="1" dirty="0" smtClean="0"/>
              <a:t>valoric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f) sarcinile </a:t>
            </a:r>
            <a:r>
              <a:rPr lang="ro-RO" b="1" dirty="0" err="1"/>
              <a:t>şi</a:t>
            </a:r>
            <a:r>
              <a:rPr lang="ro-RO" b="1" dirty="0"/>
              <a:t> </a:t>
            </a:r>
            <a:r>
              <a:rPr lang="ro-RO" b="1" dirty="0" err="1"/>
              <a:t>responsabilităţile</a:t>
            </a:r>
            <a:r>
              <a:rPr lang="ro-RO" b="1" dirty="0"/>
              <a:t> </a:t>
            </a:r>
            <a:r>
              <a:rPr lang="ro-RO" b="1" dirty="0" err="1"/>
              <a:t>părţilor</a:t>
            </a:r>
            <a:r>
              <a:rPr lang="ro-RO" b="1" dirty="0"/>
              <a:t> cu privire la programele de </a:t>
            </a:r>
            <a:r>
              <a:rPr lang="ro-RO" b="1" dirty="0" err="1"/>
              <a:t>investiţii</a:t>
            </a:r>
            <a:r>
              <a:rPr lang="ro-RO" b="1" dirty="0"/>
              <a:t>, la programele de reabilitări, </a:t>
            </a:r>
            <a:r>
              <a:rPr lang="ro-RO" b="1" dirty="0" err="1"/>
              <a:t>reparaţii</a:t>
            </a:r>
            <a:r>
              <a:rPr lang="ro-RO" b="1" dirty="0"/>
              <a:t> </a:t>
            </a:r>
            <a:r>
              <a:rPr lang="ro-RO" b="1" dirty="0" err="1"/>
              <a:t>şi</a:t>
            </a:r>
            <a:r>
              <a:rPr lang="ro-RO" b="1" dirty="0"/>
              <a:t> renovări, precum </a:t>
            </a:r>
            <a:r>
              <a:rPr lang="ro-RO" b="1" dirty="0" err="1"/>
              <a:t>şi</a:t>
            </a:r>
            <a:r>
              <a:rPr lang="ro-RO" b="1" dirty="0"/>
              <a:t> la </a:t>
            </a:r>
            <a:r>
              <a:rPr lang="ro-RO" b="1" dirty="0" err="1"/>
              <a:t>condiţiile</a:t>
            </a:r>
            <a:r>
              <a:rPr lang="ro-RO" b="1" dirty="0"/>
              <a:t> de </a:t>
            </a:r>
            <a:r>
              <a:rPr lang="ro-RO" b="1" dirty="0" err="1"/>
              <a:t>finanţare</a:t>
            </a:r>
            <a:r>
              <a:rPr lang="ro-RO" b="1" dirty="0"/>
              <a:t> a </a:t>
            </a:r>
            <a:r>
              <a:rPr lang="ro-RO" b="1" dirty="0" smtClean="0"/>
              <a:t>acestora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782" y="197398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0050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25" y="1175227"/>
            <a:ext cx="7775575" cy="619125"/>
          </a:xfrm>
        </p:spPr>
        <p:txBody>
          <a:bodyPr/>
          <a:lstStyle/>
          <a:p>
            <a:pPr algn="ctr"/>
            <a:r>
              <a:rPr lang="ro-RO" b="1" dirty="0"/>
              <a:t>Clauzele contractului de delegare a gestiunii serviciului </a:t>
            </a:r>
            <a:r>
              <a:rPr lang="ro-RO" b="1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2047285"/>
            <a:ext cx="7776000" cy="4216715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g) indicatorii de </a:t>
            </a:r>
            <a:r>
              <a:rPr lang="ro-RO" b="1" dirty="0" smtClean="0"/>
              <a:t>performanță </a:t>
            </a:r>
            <a:r>
              <a:rPr lang="ro-RO" b="1" dirty="0"/>
              <a:t>ai serviciului furnizat/prestat consumatorilor </a:t>
            </a:r>
            <a:endParaRPr lang="ro-RO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i) modul de tarifare </a:t>
            </a:r>
            <a:r>
              <a:rPr lang="ro-RO" b="1" dirty="0" err="1"/>
              <a:t>şi</a:t>
            </a:r>
            <a:r>
              <a:rPr lang="ro-RO" b="1" dirty="0"/>
              <a:t> încasare a contravalorii serviciului furnizat/prestat </a:t>
            </a:r>
            <a:endParaRPr lang="ro-RO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j) nivelul </a:t>
            </a:r>
            <a:r>
              <a:rPr lang="ro-RO" b="1" dirty="0" err="1"/>
              <a:t>redevenţei</a:t>
            </a:r>
            <a:r>
              <a:rPr lang="ro-RO" b="1" dirty="0"/>
              <a:t> sau al altor </a:t>
            </a:r>
            <a:r>
              <a:rPr lang="ro-RO" b="1" dirty="0" err="1"/>
              <a:t>obligaţii</a:t>
            </a:r>
            <a:r>
              <a:rPr lang="ro-RO" b="1" dirty="0"/>
              <a:t>, după </a:t>
            </a:r>
            <a:r>
              <a:rPr lang="ro-RO" b="1" dirty="0" smtClean="0"/>
              <a:t>caz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k) răspunderea </a:t>
            </a:r>
            <a:r>
              <a:rPr lang="ro-RO" b="1" dirty="0" smtClean="0"/>
              <a:t>contractuală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l) </a:t>
            </a:r>
            <a:r>
              <a:rPr lang="ro-RO" b="1" dirty="0" err="1"/>
              <a:t>forţa</a:t>
            </a:r>
            <a:r>
              <a:rPr lang="ro-RO" b="1" dirty="0"/>
              <a:t> </a:t>
            </a:r>
            <a:r>
              <a:rPr lang="ro-RO" b="1" dirty="0" smtClean="0"/>
              <a:t>majoră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m) </a:t>
            </a:r>
            <a:r>
              <a:rPr lang="ro-RO" b="1" dirty="0" err="1"/>
              <a:t>condiţiile</a:t>
            </a:r>
            <a:r>
              <a:rPr lang="ro-RO" b="1" dirty="0"/>
              <a:t> de redefinire a clauzelor </a:t>
            </a:r>
            <a:r>
              <a:rPr lang="ro-RO" b="1" dirty="0" smtClean="0"/>
              <a:t>contractuale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n) </a:t>
            </a:r>
            <a:r>
              <a:rPr lang="ro-RO" b="1" dirty="0" err="1"/>
              <a:t>condiţiile</a:t>
            </a:r>
            <a:r>
              <a:rPr lang="ro-RO" b="1" dirty="0"/>
              <a:t> de restituire sau </a:t>
            </a:r>
            <a:r>
              <a:rPr lang="ro-RO" b="1" dirty="0" err="1"/>
              <a:t>repartiţie</a:t>
            </a:r>
            <a:r>
              <a:rPr lang="ro-RO" b="1" dirty="0"/>
              <a:t>, după caz, a bunurilor, inclusiv a </a:t>
            </a:r>
            <a:r>
              <a:rPr lang="ro-RO" b="1" dirty="0" err="1"/>
              <a:t>investiţiilor</a:t>
            </a:r>
            <a:r>
              <a:rPr lang="ro-RO" b="1" dirty="0"/>
              <a:t>, realizate la încetarea, indiferent de cauză, a contractului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62" y="98915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18044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25" y="1086216"/>
            <a:ext cx="7775575" cy="807320"/>
          </a:xfrm>
        </p:spPr>
        <p:txBody>
          <a:bodyPr/>
          <a:lstStyle/>
          <a:p>
            <a:pPr algn="ctr"/>
            <a:r>
              <a:rPr lang="ro-RO" b="1" dirty="0"/>
              <a:t>Clauzele contractului de delegare a gestiunii serviciului </a:t>
            </a:r>
            <a:r>
              <a:rPr lang="ro-RO" b="1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2071561"/>
            <a:ext cx="7776000" cy="4192439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o) </a:t>
            </a:r>
            <a:r>
              <a:rPr lang="ro-RO" b="1" dirty="0" err="1"/>
              <a:t>menţinerea</a:t>
            </a:r>
            <a:r>
              <a:rPr lang="ro-RO" b="1" dirty="0"/>
              <a:t> echilibrului </a:t>
            </a:r>
            <a:r>
              <a:rPr lang="ro-RO" b="1" dirty="0" smtClean="0"/>
              <a:t>contractual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p) </a:t>
            </a:r>
            <a:r>
              <a:rPr lang="ro-RO" b="1" dirty="0" err="1"/>
              <a:t>condiţiile</a:t>
            </a:r>
            <a:r>
              <a:rPr lang="ro-RO" b="1" dirty="0"/>
              <a:t> de reziliere a </a:t>
            </a:r>
            <a:r>
              <a:rPr lang="ro-RO" b="1" dirty="0" smtClean="0"/>
              <a:t>contractului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q) administrarea patrimoniului public </a:t>
            </a:r>
            <a:r>
              <a:rPr lang="ro-RO" b="1" dirty="0" err="1"/>
              <a:t>şi</a:t>
            </a:r>
            <a:r>
              <a:rPr lang="ro-RO" b="1" dirty="0"/>
              <a:t> privat </a:t>
            </a:r>
            <a:r>
              <a:rPr lang="ro-RO" b="1" dirty="0" smtClean="0"/>
              <a:t>preluat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r) structura </a:t>
            </a:r>
            <a:r>
              <a:rPr lang="ro-RO" b="1" dirty="0" err="1"/>
              <a:t>forţei</a:t>
            </a:r>
            <a:r>
              <a:rPr lang="ro-RO" b="1" dirty="0"/>
              <a:t> de muncă </a:t>
            </a:r>
            <a:r>
              <a:rPr lang="ro-RO" b="1" dirty="0" err="1"/>
              <a:t>şi</a:t>
            </a:r>
            <a:r>
              <a:rPr lang="ro-RO" b="1" dirty="0"/>
              <a:t> </a:t>
            </a:r>
            <a:r>
              <a:rPr lang="ro-RO" b="1" dirty="0" err="1"/>
              <a:t>condiţiile</a:t>
            </a:r>
            <a:r>
              <a:rPr lang="ro-RO" b="1" dirty="0"/>
              <a:t> privind </a:t>
            </a:r>
            <a:r>
              <a:rPr lang="ro-RO" b="1" dirty="0" err="1"/>
              <a:t>protecţia</a:t>
            </a:r>
            <a:r>
              <a:rPr lang="ro-RO" b="1" dirty="0"/>
              <a:t> socială a </a:t>
            </a:r>
            <a:r>
              <a:rPr lang="ro-RO" b="1" dirty="0" smtClean="0"/>
              <a:t>acesteia</a:t>
            </a:r>
            <a:endParaRPr lang="ro-RO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s) alte clauze convenite de </a:t>
            </a:r>
            <a:r>
              <a:rPr lang="ro-RO" b="1" dirty="0" err="1"/>
              <a:t>părţi</a:t>
            </a:r>
            <a:r>
              <a:rPr lang="ro-RO" b="1" dirty="0"/>
              <a:t>, după caz. 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15" y="183317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47908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1262359"/>
            <a:ext cx="7775575" cy="839492"/>
          </a:xfrm>
        </p:spPr>
        <p:txBody>
          <a:bodyPr/>
          <a:lstStyle/>
          <a:p>
            <a:pPr algn="ctr"/>
            <a:r>
              <a:rPr lang="ro-RO" b="1" dirty="0"/>
              <a:t>Intrarea </a:t>
            </a:r>
            <a:r>
              <a:rPr lang="ro-RO" dirty="0"/>
              <a:t>î</a:t>
            </a:r>
            <a:r>
              <a:rPr lang="ro-RO" b="1" dirty="0"/>
              <a:t>n vigoare a contractului de delegare a gestiunii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 smtClean="0"/>
              <a:t>Contractul </a:t>
            </a:r>
            <a:r>
              <a:rPr lang="ro-RO" b="1" dirty="0"/>
              <a:t>de delegare a gestiunii serviciului public de alimentare cu apă și de canalizare intră în vigoare la data </a:t>
            </a:r>
            <a:r>
              <a:rPr lang="ro-RO" b="1" dirty="0" smtClean="0"/>
              <a:t>semnării!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/>
              <a:t>În contract poate fi inserată și o altă dată de intrare în vigoare</a:t>
            </a:r>
            <a:r>
              <a:rPr lang="ro-RO" b="1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 smtClean="0"/>
              <a:t>Alte condiții…(exemplu)</a:t>
            </a:r>
            <a:endParaRPr lang="en-US" b="1" dirty="0"/>
          </a:p>
          <a:p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1328" y="4062202"/>
            <a:ext cx="3096690" cy="20877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518" y="275398"/>
            <a:ext cx="134123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75630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946769"/>
            <a:ext cx="7775575" cy="1155082"/>
          </a:xfrm>
        </p:spPr>
        <p:txBody>
          <a:bodyPr/>
          <a:lstStyle/>
          <a:p>
            <a:pPr algn="ctr"/>
            <a:r>
              <a:rPr lang="ro-RO" b="1" dirty="0"/>
              <a:t>Atribuirea contractului de delegare a gestiunii 	serviciului public de alimentare cu apă și de canalizare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000" y="2225310"/>
            <a:ext cx="7776000" cy="4038690"/>
          </a:xfrm>
        </p:spPr>
        <p:txBody>
          <a:bodyPr/>
          <a:lstStyle/>
          <a:p>
            <a:r>
              <a:rPr lang="ro-RO" sz="2000" dirty="0" err="1" smtClean="0"/>
              <a:t>Documentaţia</a:t>
            </a:r>
            <a:r>
              <a:rPr lang="ro-RO" sz="2000" dirty="0" smtClean="0"/>
              <a:t> </a:t>
            </a:r>
            <a:r>
              <a:rPr lang="ro-RO" sz="2000" dirty="0"/>
              <a:t>de atribuire aprobate de </a:t>
            </a:r>
            <a:r>
              <a:rPr lang="ro-RO" sz="2000" dirty="0" err="1"/>
              <a:t>autorităţile</a:t>
            </a:r>
            <a:r>
              <a:rPr lang="ro-RO" sz="2000" dirty="0"/>
              <a:t> deliberative ale </a:t>
            </a:r>
            <a:r>
              <a:rPr lang="ro-RO" sz="2000" dirty="0" err="1"/>
              <a:t>unităţilor</a:t>
            </a:r>
            <a:r>
              <a:rPr lang="ro-RO" sz="2000" dirty="0"/>
              <a:t> </a:t>
            </a:r>
            <a:r>
              <a:rPr lang="ro-RO" sz="2000" dirty="0" smtClean="0"/>
              <a:t>administrativ-teritoriale: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o-RO" sz="2000" dirty="0" smtClean="0"/>
              <a:t>Regulamentul </a:t>
            </a:r>
            <a:r>
              <a:rPr lang="ro-RO" sz="2000" dirty="0"/>
              <a:t>de organizare și funcționare a serviciului public de alimentare cu apă </a:t>
            </a:r>
            <a:r>
              <a:rPr lang="ro-RO" sz="2000" dirty="0" err="1"/>
              <a:t>şi</a:t>
            </a:r>
            <a:r>
              <a:rPr lang="ro-RO" sz="2000" dirty="0"/>
              <a:t> de </a:t>
            </a:r>
            <a:r>
              <a:rPr lang="ro-RO" sz="2000" dirty="0" smtClean="0"/>
              <a:t>canalizare</a:t>
            </a:r>
            <a:r>
              <a:rPr lang="ro-RO" sz="2000" dirty="0"/>
              <a:t>;</a:t>
            </a:r>
            <a:endParaRPr lang="ro-RO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o-RO" sz="2000" dirty="0" smtClean="0"/>
              <a:t>Caietul </a:t>
            </a:r>
            <a:r>
              <a:rPr lang="ro-RO" sz="2000" dirty="0"/>
              <a:t>de sarcini al serviciului public de alimentare cu apă și de canalizare </a:t>
            </a:r>
            <a:r>
              <a:rPr lang="ro-RO" sz="2000" dirty="0" err="1"/>
              <a:t>şi</a:t>
            </a:r>
            <a:r>
              <a:rPr lang="ro-RO" sz="2000" dirty="0"/>
              <a:t> </a:t>
            </a:r>
            <a:r>
              <a:rPr lang="ro-RO" sz="2000" dirty="0" smtClean="0"/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o-RO" sz="2000" dirty="0" smtClean="0"/>
              <a:t>Criteriile </a:t>
            </a:r>
            <a:r>
              <a:rPr lang="ro-RO" sz="2000" dirty="0"/>
              <a:t>de </a:t>
            </a:r>
            <a:r>
              <a:rPr lang="ro-RO" sz="2000" dirty="0" err="1"/>
              <a:t>selecţie</a:t>
            </a:r>
            <a:r>
              <a:rPr lang="ro-RO" sz="2000" dirty="0"/>
              <a:t> specifice </a:t>
            </a:r>
            <a:r>
              <a:rPr lang="ro-RO" sz="2000" dirty="0" smtClean="0"/>
              <a:t>acestuia.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7965030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221</TotalTime>
  <Words>2167</Words>
  <Application>Microsoft Office PowerPoint</Application>
  <PresentationFormat>On-screen Show (4:3)</PresentationFormat>
  <Paragraphs>276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Arial</vt:lpstr>
      <vt:lpstr>Arial Narrow</vt:lpstr>
      <vt:lpstr>Calibri</vt:lpstr>
      <vt:lpstr>Cambria</vt:lpstr>
      <vt:lpstr>DengXian</vt:lpstr>
      <vt:lpstr>Times New Roman</vt:lpstr>
      <vt:lpstr>Vrinda</vt:lpstr>
      <vt:lpstr>Wingdings</vt:lpstr>
      <vt:lpstr>GIZ_Banner_Kopfzeile-Ausland (3)</vt:lpstr>
      <vt:lpstr>Modernizarea serviciilor publice in Republica  Moldova </vt:lpstr>
      <vt:lpstr>Conținutul prezentării</vt:lpstr>
      <vt:lpstr> </vt:lpstr>
      <vt:lpstr>Definiția contractului de delegare a gestiunii </vt:lpstr>
      <vt:lpstr>Clauzele contractului de delegare a gestiunii serviciului (1)</vt:lpstr>
      <vt:lpstr>Clauzele contractului de delegare a gestiunii serviciului (2)</vt:lpstr>
      <vt:lpstr>Clauzele contractului de delegare a gestiunii serviciului (3)</vt:lpstr>
      <vt:lpstr>Intrarea în vigoare a contractului de delegare a gestiunii </vt:lpstr>
      <vt:lpstr>Atribuirea contractului de delegare a gestiunii  serviciului public de alimentare cu apă și de canalizare </vt:lpstr>
      <vt:lpstr>Excepții…</vt:lpstr>
      <vt:lpstr> </vt:lpstr>
      <vt:lpstr>Anexe…</vt:lpstr>
      <vt:lpstr>Autoritățile publice locale pot completa lista anexelor la contractul de delegare a gestiunii, cu următoarele documente: </vt:lpstr>
      <vt:lpstr> </vt:lpstr>
      <vt:lpstr>Autoritățile publice locale </vt:lpstr>
      <vt:lpstr>Considerații…</vt:lpstr>
      <vt:lpstr>Recomandări autorităților publice locale</vt:lpstr>
      <vt:lpstr> </vt:lpstr>
      <vt:lpstr>Indicatori cheie de performanță (KPI) </vt:lpstr>
      <vt:lpstr>Regulamentul-cadru stabilește următorii indicatorii de performanță: </vt:lpstr>
      <vt:lpstr>Indicatorii de performanță de bază comuni  includ următoarele categorii: </vt:lpstr>
      <vt:lpstr>Asociația Internațională a Apei (IWA) -Indicatori</vt:lpstr>
      <vt:lpstr> </vt:lpstr>
      <vt:lpstr>Categoriile de indicatori:</vt:lpstr>
      <vt:lpstr>I. Furnizarea /prestarea serviciului </vt:lpstr>
      <vt:lpstr>II. Durabilitatea serviciului și respectarea  cerințelor legale</vt:lpstr>
      <vt:lpstr>Categoria 2: Durabilitatea serviciului și respectarea cerințelor legale </vt:lpstr>
      <vt:lpstr>III.Servicii cu clienții (1)</vt:lpstr>
      <vt:lpstr>III.Servicii cu clienții (2)</vt:lpstr>
      <vt:lpstr>III.Servicii cu clienții (3)</vt:lpstr>
      <vt:lpstr>IV.Calitatea apei și apei uzate </vt:lpstr>
      <vt:lpstr>Categoria 4: Calitatea apei și apei uzate </vt:lpstr>
      <vt:lpstr>V. Eficiența economică și financiară</vt:lpstr>
      <vt:lpstr>Metodologia de calcul:</vt:lpstr>
      <vt:lpstr>Monitorizarea și gestionarea performanței (1)</vt:lpstr>
      <vt:lpstr>Monitorizarea și gestionarea performanței (2)</vt:lpstr>
      <vt:lpstr>Măsurile care se impun în urma evaluării indicatorilor de performanță   </vt:lpstr>
      <vt:lpstr> </vt:lpstr>
      <vt:lpstr> 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Eugenia</cp:lastModifiedBy>
  <cp:revision>293</cp:revision>
  <cp:lastPrinted>2019-02-12T08:07:41Z</cp:lastPrinted>
  <dcterms:created xsi:type="dcterms:W3CDTF">2013-09-05T11:54:56Z</dcterms:created>
  <dcterms:modified xsi:type="dcterms:W3CDTF">2020-10-13T18:42:52Z</dcterms:modified>
</cp:coreProperties>
</file>