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48"/>
  </p:notesMasterIdLst>
  <p:sldIdLst>
    <p:sldId id="256" r:id="rId2"/>
    <p:sldId id="257" r:id="rId3"/>
    <p:sldId id="342" r:id="rId4"/>
    <p:sldId id="312" r:id="rId5"/>
    <p:sldId id="345" r:id="rId6"/>
    <p:sldId id="313" r:id="rId7"/>
    <p:sldId id="346" r:id="rId8"/>
    <p:sldId id="343" r:id="rId9"/>
    <p:sldId id="260" r:id="rId10"/>
    <p:sldId id="314" r:id="rId11"/>
    <p:sldId id="258" r:id="rId12"/>
    <p:sldId id="315" r:id="rId13"/>
    <p:sldId id="316" r:id="rId14"/>
    <p:sldId id="262" r:id="rId15"/>
    <p:sldId id="317" r:id="rId16"/>
    <p:sldId id="274" r:id="rId17"/>
    <p:sldId id="268" r:id="rId18"/>
    <p:sldId id="320" r:id="rId19"/>
    <p:sldId id="321" r:id="rId20"/>
    <p:sldId id="322" r:id="rId21"/>
    <p:sldId id="318" r:id="rId22"/>
    <p:sldId id="323" r:id="rId23"/>
    <p:sldId id="324" r:id="rId24"/>
    <p:sldId id="325" r:id="rId25"/>
    <p:sldId id="326" r:id="rId26"/>
    <p:sldId id="327" r:id="rId27"/>
    <p:sldId id="328" r:id="rId28"/>
    <p:sldId id="329" r:id="rId29"/>
    <p:sldId id="330" r:id="rId30"/>
    <p:sldId id="331" r:id="rId31"/>
    <p:sldId id="332" r:id="rId32"/>
    <p:sldId id="333" r:id="rId33"/>
    <p:sldId id="334" r:id="rId34"/>
    <p:sldId id="335" r:id="rId35"/>
    <p:sldId id="336" r:id="rId36"/>
    <p:sldId id="347" r:id="rId37"/>
    <p:sldId id="348" r:id="rId38"/>
    <p:sldId id="337" r:id="rId39"/>
    <p:sldId id="338" r:id="rId40"/>
    <p:sldId id="339" r:id="rId41"/>
    <p:sldId id="341" r:id="rId42"/>
    <p:sldId id="349" r:id="rId43"/>
    <p:sldId id="340" r:id="rId44"/>
    <p:sldId id="350" r:id="rId45"/>
    <p:sldId id="344" r:id="rId46"/>
    <p:sldId id="303" r:id="rId47"/>
  </p:sldIdLst>
  <p:sldSz cx="9144000" cy="5143500" type="screen16x9"/>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00FF"/>
    <a:srgbClr val="C3F2FD"/>
    <a:srgbClr val="FFFF99"/>
    <a:srgbClr val="FF66FF"/>
    <a:srgbClr val="FF6699"/>
    <a:srgbClr val="009ED6"/>
    <a:srgbClr val="FF66CC"/>
    <a:srgbClr val="CCFF66"/>
    <a:srgbClr val="CC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8" autoAdjust="0"/>
    <p:restoredTop sz="94664" autoAdjust="0"/>
  </p:normalViewPr>
  <p:slideViewPr>
    <p:cSldViewPr>
      <p:cViewPr varScale="1">
        <p:scale>
          <a:sx n="139" d="100"/>
          <a:sy n="139" d="100"/>
        </p:scale>
        <p:origin x="726" y="126"/>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0703DB09-DE16-4299-A962-7D2D696A1EBB}" type="datetimeFigureOut">
              <a:rPr lang="en-US"/>
              <a:pPr/>
              <a:t>11/2/2020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A5086984-3568-4840-972A-7BEA55F015B0}" type="slidenum">
              <a:rPr lang="en-US"/>
              <a:pPr/>
              <a:t>‹#›</a:t>
            </a:fld>
            <a:endParaRPr lang="en-US"/>
          </a:p>
        </p:txBody>
      </p:sp>
    </p:spTree>
    <p:extLst>
      <p:ext uri="{BB962C8B-B14F-4D97-AF65-F5344CB8AC3E}">
        <p14:creationId xmlns:p14="http://schemas.microsoft.com/office/powerpoint/2010/main" val="284676360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Образ слайда 1"/>
          <p:cNvSpPr>
            <a:spLocks noGrp="1" noRot="1" noChangeAspect="1" noTextEdit="1"/>
          </p:cNvSpPr>
          <p:nvPr>
            <p:ph type="sldImg"/>
          </p:nvPr>
        </p:nvSpPr>
        <p:spPr bwMode="auto">
          <a:noFill/>
          <a:ln>
            <a:solidFill>
              <a:srgbClr val="000000"/>
            </a:solidFill>
            <a:miter lim="800000"/>
            <a:headEnd/>
            <a:tailEnd/>
          </a:ln>
        </p:spPr>
      </p:sp>
      <p:sp>
        <p:nvSpPr>
          <p:cNvPr id="36867" name="Заметки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36868" name="Номер слайда 3"/>
          <p:cNvSpPr>
            <a:spLocks noGrp="1"/>
          </p:cNvSpPr>
          <p:nvPr>
            <p:ph type="sldNum" sz="quarter" idx="5"/>
          </p:nvPr>
        </p:nvSpPr>
        <p:spPr bwMode="auto">
          <a:noFill/>
          <a:ln>
            <a:miter lim="800000"/>
            <a:headEnd/>
            <a:tailEnd/>
          </a:ln>
        </p:spPr>
        <p:txBody>
          <a:bodyPr/>
          <a:lstStyle/>
          <a:p>
            <a:fld id="{51F3593F-6AAF-4DE4-B4A9-E3CB2CAA2083}" type="slidenum">
              <a:rPr lang="en-US"/>
              <a:pPr/>
              <a:t>2</a:t>
            </a:fld>
            <a:endParaRPr lang="en-US"/>
          </a:p>
        </p:txBody>
      </p:sp>
    </p:spTree>
    <p:extLst>
      <p:ext uri="{BB962C8B-B14F-4D97-AF65-F5344CB8AC3E}">
        <p14:creationId xmlns:p14="http://schemas.microsoft.com/office/powerpoint/2010/main" val="2692647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21</a:t>
            </a:fld>
            <a:endParaRPr lang="en-US"/>
          </a:p>
        </p:txBody>
      </p:sp>
    </p:spTree>
    <p:extLst>
      <p:ext uri="{BB962C8B-B14F-4D97-AF65-F5344CB8AC3E}">
        <p14:creationId xmlns:p14="http://schemas.microsoft.com/office/powerpoint/2010/main" val="3428175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22</a:t>
            </a:fld>
            <a:endParaRPr lang="en-US"/>
          </a:p>
        </p:txBody>
      </p:sp>
    </p:spTree>
    <p:extLst>
      <p:ext uri="{BB962C8B-B14F-4D97-AF65-F5344CB8AC3E}">
        <p14:creationId xmlns:p14="http://schemas.microsoft.com/office/powerpoint/2010/main" val="13623418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23</a:t>
            </a:fld>
            <a:endParaRPr lang="en-US"/>
          </a:p>
        </p:txBody>
      </p:sp>
    </p:spTree>
    <p:extLst>
      <p:ext uri="{BB962C8B-B14F-4D97-AF65-F5344CB8AC3E}">
        <p14:creationId xmlns:p14="http://schemas.microsoft.com/office/powerpoint/2010/main" val="10067117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24</a:t>
            </a:fld>
            <a:endParaRPr lang="en-US"/>
          </a:p>
        </p:txBody>
      </p:sp>
    </p:spTree>
    <p:extLst>
      <p:ext uri="{BB962C8B-B14F-4D97-AF65-F5344CB8AC3E}">
        <p14:creationId xmlns:p14="http://schemas.microsoft.com/office/powerpoint/2010/main" val="17940452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25</a:t>
            </a:fld>
            <a:endParaRPr lang="en-US"/>
          </a:p>
        </p:txBody>
      </p:sp>
    </p:spTree>
    <p:extLst>
      <p:ext uri="{BB962C8B-B14F-4D97-AF65-F5344CB8AC3E}">
        <p14:creationId xmlns:p14="http://schemas.microsoft.com/office/powerpoint/2010/main" val="1630512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26</a:t>
            </a:fld>
            <a:endParaRPr lang="en-US"/>
          </a:p>
        </p:txBody>
      </p:sp>
    </p:spTree>
    <p:extLst>
      <p:ext uri="{BB962C8B-B14F-4D97-AF65-F5344CB8AC3E}">
        <p14:creationId xmlns:p14="http://schemas.microsoft.com/office/powerpoint/2010/main" val="8256378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27</a:t>
            </a:fld>
            <a:endParaRPr lang="en-US"/>
          </a:p>
        </p:txBody>
      </p:sp>
    </p:spTree>
    <p:extLst>
      <p:ext uri="{BB962C8B-B14F-4D97-AF65-F5344CB8AC3E}">
        <p14:creationId xmlns:p14="http://schemas.microsoft.com/office/powerpoint/2010/main" val="23715351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28</a:t>
            </a:fld>
            <a:endParaRPr lang="en-US"/>
          </a:p>
        </p:txBody>
      </p:sp>
    </p:spTree>
    <p:extLst>
      <p:ext uri="{BB962C8B-B14F-4D97-AF65-F5344CB8AC3E}">
        <p14:creationId xmlns:p14="http://schemas.microsoft.com/office/powerpoint/2010/main" val="41883658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29</a:t>
            </a:fld>
            <a:endParaRPr lang="en-US"/>
          </a:p>
        </p:txBody>
      </p:sp>
    </p:spTree>
    <p:extLst>
      <p:ext uri="{BB962C8B-B14F-4D97-AF65-F5344CB8AC3E}">
        <p14:creationId xmlns:p14="http://schemas.microsoft.com/office/powerpoint/2010/main" val="2476278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30</a:t>
            </a:fld>
            <a:endParaRPr lang="en-US"/>
          </a:p>
        </p:txBody>
      </p:sp>
    </p:spTree>
    <p:extLst>
      <p:ext uri="{BB962C8B-B14F-4D97-AF65-F5344CB8AC3E}">
        <p14:creationId xmlns:p14="http://schemas.microsoft.com/office/powerpoint/2010/main" val="398861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Образ слайда 1"/>
          <p:cNvSpPr>
            <a:spLocks noGrp="1" noRot="1" noChangeAspect="1" noTextEdit="1"/>
          </p:cNvSpPr>
          <p:nvPr>
            <p:ph type="sldImg"/>
          </p:nvPr>
        </p:nvSpPr>
        <p:spPr bwMode="auto">
          <a:noFill/>
          <a:ln>
            <a:solidFill>
              <a:srgbClr val="000000"/>
            </a:solidFill>
            <a:miter lim="800000"/>
            <a:headEnd/>
            <a:tailEnd/>
          </a:ln>
        </p:spPr>
      </p:sp>
      <p:sp>
        <p:nvSpPr>
          <p:cNvPr id="36867" name="Заметки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36868" name="Номер слайда 3"/>
          <p:cNvSpPr>
            <a:spLocks noGrp="1"/>
          </p:cNvSpPr>
          <p:nvPr>
            <p:ph type="sldNum" sz="quarter" idx="5"/>
          </p:nvPr>
        </p:nvSpPr>
        <p:spPr bwMode="auto">
          <a:noFill/>
          <a:ln>
            <a:miter lim="800000"/>
            <a:headEnd/>
            <a:tailEnd/>
          </a:ln>
        </p:spPr>
        <p:txBody>
          <a:bodyPr/>
          <a:lstStyle/>
          <a:p>
            <a:fld id="{51F3593F-6AAF-4DE4-B4A9-E3CB2CAA2083}" type="slidenum">
              <a:rPr lang="en-US"/>
              <a:pPr/>
              <a:t>3</a:t>
            </a:fld>
            <a:endParaRPr lang="en-US"/>
          </a:p>
        </p:txBody>
      </p:sp>
    </p:spTree>
    <p:extLst>
      <p:ext uri="{BB962C8B-B14F-4D97-AF65-F5344CB8AC3E}">
        <p14:creationId xmlns:p14="http://schemas.microsoft.com/office/powerpoint/2010/main" val="2719228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31</a:t>
            </a:fld>
            <a:endParaRPr lang="en-US"/>
          </a:p>
        </p:txBody>
      </p:sp>
    </p:spTree>
    <p:extLst>
      <p:ext uri="{BB962C8B-B14F-4D97-AF65-F5344CB8AC3E}">
        <p14:creationId xmlns:p14="http://schemas.microsoft.com/office/powerpoint/2010/main" val="1355537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32</a:t>
            </a:fld>
            <a:endParaRPr lang="en-US"/>
          </a:p>
        </p:txBody>
      </p:sp>
    </p:spTree>
    <p:extLst>
      <p:ext uri="{BB962C8B-B14F-4D97-AF65-F5344CB8AC3E}">
        <p14:creationId xmlns:p14="http://schemas.microsoft.com/office/powerpoint/2010/main" val="18707691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33</a:t>
            </a:fld>
            <a:endParaRPr lang="en-US"/>
          </a:p>
        </p:txBody>
      </p:sp>
    </p:spTree>
    <p:extLst>
      <p:ext uri="{BB962C8B-B14F-4D97-AF65-F5344CB8AC3E}">
        <p14:creationId xmlns:p14="http://schemas.microsoft.com/office/powerpoint/2010/main" val="32827451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34</a:t>
            </a:fld>
            <a:endParaRPr lang="en-US"/>
          </a:p>
        </p:txBody>
      </p:sp>
    </p:spTree>
    <p:extLst>
      <p:ext uri="{BB962C8B-B14F-4D97-AF65-F5344CB8AC3E}">
        <p14:creationId xmlns:p14="http://schemas.microsoft.com/office/powerpoint/2010/main" val="27181717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35</a:t>
            </a:fld>
            <a:endParaRPr lang="en-US"/>
          </a:p>
        </p:txBody>
      </p:sp>
    </p:spTree>
    <p:extLst>
      <p:ext uri="{BB962C8B-B14F-4D97-AF65-F5344CB8AC3E}">
        <p14:creationId xmlns:p14="http://schemas.microsoft.com/office/powerpoint/2010/main" val="19399983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36</a:t>
            </a:fld>
            <a:endParaRPr lang="en-US"/>
          </a:p>
        </p:txBody>
      </p:sp>
    </p:spTree>
    <p:extLst>
      <p:ext uri="{BB962C8B-B14F-4D97-AF65-F5344CB8AC3E}">
        <p14:creationId xmlns:p14="http://schemas.microsoft.com/office/powerpoint/2010/main" val="15528740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37</a:t>
            </a:fld>
            <a:endParaRPr lang="en-US"/>
          </a:p>
        </p:txBody>
      </p:sp>
    </p:spTree>
    <p:extLst>
      <p:ext uri="{BB962C8B-B14F-4D97-AF65-F5344CB8AC3E}">
        <p14:creationId xmlns:p14="http://schemas.microsoft.com/office/powerpoint/2010/main" val="21486468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38</a:t>
            </a:fld>
            <a:endParaRPr lang="en-US"/>
          </a:p>
        </p:txBody>
      </p:sp>
    </p:spTree>
    <p:extLst>
      <p:ext uri="{BB962C8B-B14F-4D97-AF65-F5344CB8AC3E}">
        <p14:creationId xmlns:p14="http://schemas.microsoft.com/office/powerpoint/2010/main" val="933361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39</a:t>
            </a:fld>
            <a:endParaRPr lang="en-US"/>
          </a:p>
        </p:txBody>
      </p:sp>
    </p:spTree>
    <p:extLst>
      <p:ext uri="{BB962C8B-B14F-4D97-AF65-F5344CB8AC3E}">
        <p14:creationId xmlns:p14="http://schemas.microsoft.com/office/powerpoint/2010/main" val="24451737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40</a:t>
            </a:fld>
            <a:endParaRPr lang="en-US"/>
          </a:p>
        </p:txBody>
      </p:sp>
    </p:spTree>
    <p:extLst>
      <p:ext uri="{BB962C8B-B14F-4D97-AF65-F5344CB8AC3E}">
        <p14:creationId xmlns:p14="http://schemas.microsoft.com/office/powerpoint/2010/main" val="422432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Образ слайда 1"/>
          <p:cNvSpPr>
            <a:spLocks noGrp="1" noRot="1" noChangeAspect="1" noTextEdit="1"/>
          </p:cNvSpPr>
          <p:nvPr>
            <p:ph type="sldImg"/>
          </p:nvPr>
        </p:nvSpPr>
        <p:spPr bwMode="auto">
          <a:noFill/>
          <a:ln>
            <a:solidFill>
              <a:srgbClr val="000000"/>
            </a:solidFill>
            <a:miter lim="800000"/>
            <a:headEnd/>
            <a:tailEnd/>
          </a:ln>
        </p:spPr>
      </p:sp>
      <p:sp>
        <p:nvSpPr>
          <p:cNvPr id="36867" name="Заметки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36868" name="Номер слайда 3"/>
          <p:cNvSpPr>
            <a:spLocks noGrp="1"/>
          </p:cNvSpPr>
          <p:nvPr>
            <p:ph type="sldNum" sz="quarter" idx="5"/>
          </p:nvPr>
        </p:nvSpPr>
        <p:spPr bwMode="auto">
          <a:noFill/>
          <a:ln>
            <a:miter lim="800000"/>
            <a:headEnd/>
            <a:tailEnd/>
          </a:ln>
        </p:spPr>
        <p:txBody>
          <a:bodyPr/>
          <a:lstStyle/>
          <a:p>
            <a:fld id="{51F3593F-6AAF-4DE4-B4A9-E3CB2CAA2083}" type="slidenum">
              <a:rPr lang="en-US"/>
              <a:pPr/>
              <a:t>4</a:t>
            </a:fld>
            <a:endParaRPr lang="en-US"/>
          </a:p>
        </p:txBody>
      </p:sp>
    </p:spTree>
    <p:extLst>
      <p:ext uri="{BB962C8B-B14F-4D97-AF65-F5344CB8AC3E}">
        <p14:creationId xmlns:p14="http://schemas.microsoft.com/office/powerpoint/2010/main" val="24225708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41</a:t>
            </a:fld>
            <a:endParaRPr lang="en-US"/>
          </a:p>
        </p:txBody>
      </p:sp>
    </p:spTree>
    <p:extLst>
      <p:ext uri="{BB962C8B-B14F-4D97-AF65-F5344CB8AC3E}">
        <p14:creationId xmlns:p14="http://schemas.microsoft.com/office/powerpoint/2010/main" val="20376677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42</a:t>
            </a:fld>
            <a:endParaRPr lang="en-US"/>
          </a:p>
        </p:txBody>
      </p:sp>
    </p:spTree>
    <p:extLst>
      <p:ext uri="{BB962C8B-B14F-4D97-AF65-F5344CB8AC3E}">
        <p14:creationId xmlns:p14="http://schemas.microsoft.com/office/powerpoint/2010/main" val="29733755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43</a:t>
            </a:fld>
            <a:endParaRPr lang="en-US"/>
          </a:p>
        </p:txBody>
      </p:sp>
    </p:spTree>
    <p:extLst>
      <p:ext uri="{BB962C8B-B14F-4D97-AF65-F5344CB8AC3E}">
        <p14:creationId xmlns:p14="http://schemas.microsoft.com/office/powerpoint/2010/main" val="40848066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44</a:t>
            </a:fld>
            <a:endParaRPr lang="en-US"/>
          </a:p>
        </p:txBody>
      </p:sp>
    </p:spTree>
    <p:extLst>
      <p:ext uri="{BB962C8B-B14F-4D97-AF65-F5344CB8AC3E}">
        <p14:creationId xmlns:p14="http://schemas.microsoft.com/office/powerpoint/2010/main" val="31401481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45</a:t>
            </a:fld>
            <a:endParaRPr lang="en-US"/>
          </a:p>
        </p:txBody>
      </p:sp>
    </p:spTree>
    <p:extLst>
      <p:ext uri="{BB962C8B-B14F-4D97-AF65-F5344CB8AC3E}">
        <p14:creationId xmlns:p14="http://schemas.microsoft.com/office/powerpoint/2010/main" val="2762456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Образ слайда 1"/>
          <p:cNvSpPr>
            <a:spLocks noGrp="1" noRot="1" noChangeAspect="1" noTextEdit="1"/>
          </p:cNvSpPr>
          <p:nvPr>
            <p:ph type="sldImg"/>
          </p:nvPr>
        </p:nvSpPr>
        <p:spPr bwMode="auto">
          <a:noFill/>
          <a:ln>
            <a:solidFill>
              <a:srgbClr val="000000"/>
            </a:solidFill>
            <a:miter lim="800000"/>
            <a:headEnd/>
            <a:tailEnd/>
          </a:ln>
        </p:spPr>
      </p:sp>
      <p:sp>
        <p:nvSpPr>
          <p:cNvPr id="36867" name="Заметки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36868" name="Номер слайда 3"/>
          <p:cNvSpPr>
            <a:spLocks noGrp="1"/>
          </p:cNvSpPr>
          <p:nvPr>
            <p:ph type="sldNum" sz="quarter" idx="5"/>
          </p:nvPr>
        </p:nvSpPr>
        <p:spPr bwMode="auto">
          <a:noFill/>
          <a:ln>
            <a:miter lim="800000"/>
            <a:headEnd/>
            <a:tailEnd/>
          </a:ln>
        </p:spPr>
        <p:txBody>
          <a:bodyPr/>
          <a:lstStyle/>
          <a:p>
            <a:fld id="{51F3593F-6AAF-4DE4-B4A9-E3CB2CAA2083}" type="slidenum">
              <a:rPr lang="en-US"/>
              <a:pPr/>
              <a:t>6</a:t>
            </a:fld>
            <a:endParaRPr lang="en-US"/>
          </a:p>
        </p:txBody>
      </p:sp>
    </p:spTree>
    <p:extLst>
      <p:ext uri="{BB962C8B-B14F-4D97-AF65-F5344CB8AC3E}">
        <p14:creationId xmlns:p14="http://schemas.microsoft.com/office/powerpoint/2010/main" val="712985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Образ слайда 1"/>
          <p:cNvSpPr>
            <a:spLocks noGrp="1" noRot="1" noChangeAspect="1" noTextEdit="1"/>
          </p:cNvSpPr>
          <p:nvPr>
            <p:ph type="sldImg"/>
          </p:nvPr>
        </p:nvSpPr>
        <p:spPr bwMode="auto">
          <a:noFill/>
          <a:ln>
            <a:solidFill>
              <a:srgbClr val="000000"/>
            </a:solidFill>
            <a:miter lim="800000"/>
            <a:headEnd/>
            <a:tailEnd/>
          </a:ln>
        </p:spPr>
      </p:sp>
      <p:sp>
        <p:nvSpPr>
          <p:cNvPr id="36867" name="Заметки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36868" name="Номер слайда 3"/>
          <p:cNvSpPr>
            <a:spLocks noGrp="1"/>
          </p:cNvSpPr>
          <p:nvPr>
            <p:ph type="sldNum" sz="quarter" idx="5"/>
          </p:nvPr>
        </p:nvSpPr>
        <p:spPr bwMode="auto">
          <a:noFill/>
          <a:ln>
            <a:miter lim="800000"/>
            <a:headEnd/>
            <a:tailEnd/>
          </a:ln>
        </p:spPr>
        <p:txBody>
          <a:bodyPr/>
          <a:lstStyle/>
          <a:p>
            <a:fld id="{51F3593F-6AAF-4DE4-B4A9-E3CB2CAA2083}" type="slidenum">
              <a:rPr lang="en-US"/>
              <a:pPr/>
              <a:t>8</a:t>
            </a:fld>
            <a:endParaRPr lang="en-US"/>
          </a:p>
        </p:txBody>
      </p:sp>
    </p:spTree>
    <p:extLst>
      <p:ext uri="{BB962C8B-B14F-4D97-AF65-F5344CB8AC3E}">
        <p14:creationId xmlns:p14="http://schemas.microsoft.com/office/powerpoint/2010/main" val="2281337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086984-3568-4840-972A-7BEA55F015B0}" type="slidenum">
              <a:rPr lang="en-US" smtClean="0"/>
              <a:pPr/>
              <a:t>9</a:t>
            </a:fld>
            <a:endParaRPr lang="en-US"/>
          </a:p>
        </p:txBody>
      </p:sp>
    </p:spTree>
    <p:extLst>
      <p:ext uri="{BB962C8B-B14F-4D97-AF65-F5344CB8AC3E}">
        <p14:creationId xmlns:p14="http://schemas.microsoft.com/office/powerpoint/2010/main" val="491411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Образ слайда 1"/>
          <p:cNvSpPr>
            <a:spLocks noGrp="1" noRot="1" noChangeAspect="1" noTextEdit="1"/>
          </p:cNvSpPr>
          <p:nvPr>
            <p:ph type="sldImg"/>
          </p:nvPr>
        </p:nvSpPr>
        <p:spPr bwMode="auto">
          <a:noFill/>
          <a:ln>
            <a:solidFill>
              <a:srgbClr val="000000"/>
            </a:solidFill>
            <a:miter lim="800000"/>
            <a:headEnd/>
            <a:tailEnd/>
          </a:ln>
        </p:spPr>
      </p:sp>
      <p:sp>
        <p:nvSpPr>
          <p:cNvPr id="36867" name="Заметки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36868" name="Номер слайда 3"/>
          <p:cNvSpPr>
            <a:spLocks noGrp="1"/>
          </p:cNvSpPr>
          <p:nvPr>
            <p:ph type="sldNum" sz="quarter" idx="5"/>
          </p:nvPr>
        </p:nvSpPr>
        <p:spPr bwMode="auto">
          <a:noFill/>
          <a:ln>
            <a:miter lim="800000"/>
            <a:headEnd/>
            <a:tailEnd/>
          </a:ln>
        </p:spPr>
        <p:txBody>
          <a:bodyPr/>
          <a:lstStyle/>
          <a:p>
            <a:fld id="{51F3593F-6AAF-4DE4-B4A9-E3CB2CAA2083}" type="slidenum">
              <a:rPr lang="en-US"/>
              <a:pPr/>
              <a:t>10</a:t>
            </a:fld>
            <a:endParaRPr lang="en-US"/>
          </a:p>
        </p:txBody>
      </p:sp>
    </p:spTree>
    <p:extLst>
      <p:ext uri="{BB962C8B-B14F-4D97-AF65-F5344CB8AC3E}">
        <p14:creationId xmlns:p14="http://schemas.microsoft.com/office/powerpoint/2010/main" val="3993304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Образ слайда 1"/>
          <p:cNvSpPr>
            <a:spLocks noGrp="1" noRot="1" noChangeAspect="1" noTextEdit="1"/>
          </p:cNvSpPr>
          <p:nvPr>
            <p:ph type="sldImg"/>
          </p:nvPr>
        </p:nvSpPr>
        <p:spPr bwMode="auto">
          <a:noFill/>
          <a:ln>
            <a:solidFill>
              <a:srgbClr val="000000"/>
            </a:solidFill>
            <a:miter lim="800000"/>
            <a:headEnd/>
            <a:tailEnd/>
          </a:ln>
        </p:spPr>
      </p:sp>
      <p:sp>
        <p:nvSpPr>
          <p:cNvPr id="36867" name="Заметки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36868" name="Номер слайда 3"/>
          <p:cNvSpPr>
            <a:spLocks noGrp="1"/>
          </p:cNvSpPr>
          <p:nvPr>
            <p:ph type="sldNum" sz="quarter" idx="5"/>
          </p:nvPr>
        </p:nvSpPr>
        <p:spPr bwMode="auto">
          <a:noFill/>
          <a:ln>
            <a:miter lim="800000"/>
            <a:headEnd/>
            <a:tailEnd/>
          </a:ln>
        </p:spPr>
        <p:txBody>
          <a:bodyPr/>
          <a:lstStyle/>
          <a:p>
            <a:fld id="{51F3593F-6AAF-4DE4-B4A9-E3CB2CAA2083}" type="slidenum">
              <a:rPr lang="en-US"/>
              <a:pPr/>
              <a:t>13</a:t>
            </a:fld>
            <a:endParaRPr lang="en-US"/>
          </a:p>
        </p:txBody>
      </p:sp>
    </p:spTree>
    <p:extLst>
      <p:ext uri="{BB962C8B-B14F-4D97-AF65-F5344CB8AC3E}">
        <p14:creationId xmlns:p14="http://schemas.microsoft.com/office/powerpoint/2010/main" val="1192573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A5086984-3568-4840-972A-7BEA55F015B0}" type="slidenum">
              <a:rPr lang="en-US" smtClean="0"/>
              <a:pPr/>
              <a:t>17</a:t>
            </a:fld>
            <a:endParaRPr lang="en-US"/>
          </a:p>
        </p:txBody>
      </p:sp>
    </p:spTree>
    <p:extLst>
      <p:ext uri="{BB962C8B-B14F-4D97-AF65-F5344CB8AC3E}">
        <p14:creationId xmlns:p14="http://schemas.microsoft.com/office/powerpoint/2010/main" val="3364890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Прямая соединительная линия 12"/>
          <p:cNvSpPr>
            <a:spLocks noChangeShapeType="1"/>
          </p:cNvSpPr>
          <p:nvPr/>
        </p:nvSpPr>
        <p:spPr bwMode="auto">
          <a:xfrm>
            <a:off x="514350" y="4012427"/>
            <a:ext cx="8629650" cy="1786"/>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endParaRPr lang="en-US">
              <a:latin typeface="Franklin Gothic Book" pitchFamily="34" charset="0"/>
            </a:endParaRPr>
          </a:p>
        </p:txBody>
      </p:sp>
      <p:sp>
        <p:nvSpPr>
          <p:cNvPr id="29" name="Заголовок 28"/>
          <p:cNvSpPr>
            <a:spLocks noGrp="1"/>
          </p:cNvSpPr>
          <p:nvPr>
            <p:ph type="ctrTitle"/>
          </p:nvPr>
        </p:nvSpPr>
        <p:spPr>
          <a:xfrm>
            <a:off x="381000" y="3640059"/>
            <a:ext cx="8458200" cy="916781"/>
          </a:xfrm>
        </p:spPr>
        <p:txBody>
          <a:bodyPr anchor="t"/>
          <a:lstStyle/>
          <a:p>
            <a:r>
              <a:rPr lang="ru-RU"/>
              <a:t>Образец заголовка</a:t>
            </a:r>
            <a:endParaRPr lang="en-US"/>
          </a:p>
        </p:txBody>
      </p:sp>
      <p:sp>
        <p:nvSpPr>
          <p:cNvPr id="9" name="Подзаголовок 8"/>
          <p:cNvSpPr>
            <a:spLocks noGrp="1"/>
          </p:cNvSpPr>
          <p:nvPr>
            <p:ph type="subTitle" idx="1"/>
          </p:nvPr>
        </p:nvSpPr>
        <p:spPr>
          <a:xfrm>
            <a:off x="381000" y="2914650"/>
            <a:ext cx="8458200" cy="6858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a:t>Образец подзаголовка</a:t>
            </a:r>
            <a:endParaRPr lang="en-US"/>
          </a:p>
        </p:txBody>
      </p:sp>
      <p:sp>
        <p:nvSpPr>
          <p:cNvPr id="5" name="Дата 15"/>
          <p:cNvSpPr>
            <a:spLocks noGrp="1"/>
          </p:cNvSpPr>
          <p:nvPr>
            <p:ph type="dt" sz="half" idx="10"/>
          </p:nvPr>
        </p:nvSpPr>
        <p:spPr/>
        <p:txBody>
          <a:bodyPr/>
          <a:lstStyle>
            <a:lvl1pPr>
              <a:defRPr/>
            </a:lvl1pPr>
          </a:lstStyle>
          <a:p>
            <a:fld id="{05F346F7-1B8E-4A29-AB3D-E0A36C63D38B}" type="datetimeFigureOut">
              <a:rPr lang="ru-RU"/>
              <a:pPr/>
              <a:t>02.11.2020</a:t>
            </a:fld>
            <a:endParaRPr lang="ru-RU"/>
          </a:p>
        </p:txBody>
      </p:sp>
      <p:sp>
        <p:nvSpPr>
          <p:cNvPr id="6" name="Нижний колонтитул 1"/>
          <p:cNvSpPr>
            <a:spLocks noGrp="1"/>
          </p:cNvSpPr>
          <p:nvPr>
            <p:ph type="ftr" sz="quarter" idx="11"/>
          </p:nvPr>
        </p:nvSpPr>
        <p:spPr/>
        <p:txBody>
          <a:bodyPr/>
          <a:lstStyle>
            <a:lvl1pPr>
              <a:defRPr/>
            </a:lvl1pPr>
          </a:lstStyle>
          <a:p>
            <a:endParaRPr lang="en-US"/>
          </a:p>
        </p:txBody>
      </p:sp>
      <p:sp>
        <p:nvSpPr>
          <p:cNvPr id="7" name="Номер слайда 14"/>
          <p:cNvSpPr>
            <a:spLocks noGrp="1"/>
          </p:cNvSpPr>
          <p:nvPr>
            <p:ph type="sldNum" sz="quarter" idx="12"/>
          </p:nvPr>
        </p:nvSpPr>
        <p:spPr>
          <a:xfrm>
            <a:off x="8229600" y="4856163"/>
            <a:ext cx="758825" cy="184150"/>
          </a:xfrm>
        </p:spPr>
        <p:txBody>
          <a:bodyPr/>
          <a:lstStyle>
            <a:lvl1pPr>
              <a:defRPr/>
            </a:lvl1pPr>
          </a:lstStyle>
          <a:p>
            <a:fld id="{FE608D0A-2278-44B6-BA29-C2A7B3CF217E}" type="slidenum">
              <a:rPr lang="ru-RU"/>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0"/>
          <p:cNvSpPr>
            <a:spLocks noGrp="1"/>
          </p:cNvSpPr>
          <p:nvPr>
            <p:ph type="dt" sz="half" idx="10"/>
          </p:nvPr>
        </p:nvSpPr>
        <p:spPr/>
        <p:txBody>
          <a:bodyPr/>
          <a:lstStyle>
            <a:lvl1pPr>
              <a:defRPr/>
            </a:lvl1pPr>
          </a:lstStyle>
          <a:p>
            <a:fld id="{B9CCBD51-8959-46E2-B9DA-679702BFDAFD}" type="datetimeFigureOut">
              <a:rPr lang="ru-RU"/>
              <a:pPr/>
              <a:t>02.11.2020</a:t>
            </a:fld>
            <a:endParaRPr lang="ru-RU"/>
          </a:p>
        </p:txBody>
      </p:sp>
      <p:sp>
        <p:nvSpPr>
          <p:cNvPr id="5" name="Нижний колонтитул 27"/>
          <p:cNvSpPr>
            <a:spLocks noGrp="1"/>
          </p:cNvSpPr>
          <p:nvPr>
            <p:ph type="ftr" sz="quarter" idx="11"/>
          </p:nvPr>
        </p:nvSpPr>
        <p:spPr/>
        <p:txBody>
          <a:bodyPr/>
          <a:lstStyle>
            <a:lvl1pPr>
              <a:defRPr/>
            </a:lvl1pPr>
          </a:lstStyle>
          <a:p>
            <a:endParaRPr lang="en-US"/>
          </a:p>
        </p:txBody>
      </p:sp>
      <p:sp>
        <p:nvSpPr>
          <p:cNvPr id="6" name="Номер слайда 4"/>
          <p:cNvSpPr>
            <a:spLocks noGrp="1"/>
          </p:cNvSpPr>
          <p:nvPr>
            <p:ph type="sldNum" sz="quarter" idx="12"/>
          </p:nvPr>
        </p:nvSpPr>
        <p:spPr/>
        <p:txBody>
          <a:bodyPr/>
          <a:lstStyle>
            <a:lvl1pPr>
              <a:defRPr/>
            </a:lvl1pPr>
          </a:lstStyle>
          <a:p>
            <a:fld id="{55D47657-96EF-4BD8-977E-C5D711133A42}" type="slidenum">
              <a:rPr lang="ru-RU"/>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411957"/>
            <a:ext cx="1828800" cy="4388644"/>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411957"/>
            <a:ext cx="62484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p:cNvSpPr>
            <a:spLocks noGrp="1"/>
          </p:cNvSpPr>
          <p:nvPr>
            <p:ph type="dt" sz="half" idx="10"/>
          </p:nvPr>
        </p:nvSpPr>
        <p:spPr/>
        <p:txBody>
          <a:bodyPr/>
          <a:lstStyle>
            <a:lvl1pPr>
              <a:defRPr/>
            </a:lvl1pPr>
          </a:lstStyle>
          <a:p>
            <a:fld id="{6B14A6B7-8C63-48AD-B57C-706ABF500944}" type="datetimeFigureOut">
              <a:rPr lang="ru-RU"/>
              <a:pPr/>
              <a:t>02.11.2020</a:t>
            </a:fld>
            <a:endParaRPr lang="ru-RU"/>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4E5CD6A5-0E0F-42F7-A64D-29E03E590982}"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lang="ru-RU"/>
              <a:t>Образец заголовка</a:t>
            </a:r>
            <a:endParaRPr lang="en-US"/>
          </a:p>
        </p:txBody>
      </p:sp>
      <p:sp>
        <p:nvSpPr>
          <p:cNvPr id="27" name="Содержимое 26"/>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24"/>
          <p:cNvSpPr>
            <a:spLocks noGrp="1"/>
          </p:cNvSpPr>
          <p:nvPr>
            <p:ph type="dt" sz="half" idx="10"/>
          </p:nvPr>
        </p:nvSpPr>
        <p:spPr/>
        <p:txBody>
          <a:bodyPr/>
          <a:lstStyle>
            <a:lvl1pPr>
              <a:defRPr/>
            </a:lvl1pPr>
          </a:lstStyle>
          <a:p>
            <a:fld id="{26CD70E9-BBF6-45CF-A0DE-243ECFDF3443}" type="datetimeFigureOut">
              <a:rPr lang="ru-RU"/>
              <a:pPr/>
              <a:t>02.11.2020</a:t>
            </a:fld>
            <a:endParaRPr lang="ru-RU"/>
          </a:p>
        </p:txBody>
      </p:sp>
      <p:sp>
        <p:nvSpPr>
          <p:cNvPr id="5" name="Нижний колонтитул 18"/>
          <p:cNvSpPr>
            <a:spLocks noGrp="1"/>
          </p:cNvSpPr>
          <p:nvPr>
            <p:ph type="ftr" sz="quarter" idx="11"/>
          </p:nvPr>
        </p:nvSpPr>
        <p:spPr>
          <a:xfrm>
            <a:off x="3581400" y="57150"/>
            <a:ext cx="2895600" cy="217488"/>
          </a:xfrm>
        </p:spPr>
        <p:txBody>
          <a:bodyPr/>
          <a:lstStyle>
            <a:lvl1pPr>
              <a:defRPr/>
            </a:lvl1pPr>
          </a:lstStyle>
          <a:p>
            <a:endParaRPr lang="en-US"/>
          </a:p>
        </p:txBody>
      </p:sp>
      <p:sp>
        <p:nvSpPr>
          <p:cNvPr id="6" name="Номер слайда 15"/>
          <p:cNvSpPr>
            <a:spLocks noGrp="1"/>
          </p:cNvSpPr>
          <p:nvPr>
            <p:ph type="sldNum" sz="quarter" idx="12"/>
          </p:nvPr>
        </p:nvSpPr>
        <p:spPr>
          <a:xfrm>
            <a:off x="8229600" y="4856163"/>
            <a:ext cx="758825" cy="184150"/>
          </a:xfrm>
        </p:spPr>
        <p:txBody>
          <a:bodyPr/>
          <a:lstStyle>
            <a:lvl1pPr>
              <a:defRPr/>
            </a:lvl1pPr>
          </a:lstStyle>
          <a:p>
            <a:fld id="{E940A10F-5055-40CD-A8F5-ECEA4BB03D8F}" type="slidenum">
              <a:rPr lang="ru-RU"/>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Прямая соединительная линия 12"/>
          <p:cNvSpPr>
            <a:spLocks noChangeShapeType="1"/>
          </p:cNvSpPr>
          <p:nvPr/>
        </p:nvSpPr>
        <p:spPr bwMode="auto">
          <a:xfrm>
            <a:off x="514350" y="2583677"/>
            <a:ext cx="8629650" cy="1786"/>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endParaRPr lang="en-US">
              <a:latin typeface="Franklin Gothic Book" pitchFamily="34" charset="0"/>
            </a:endParaRPr>
          </a:p>
        </p:txBody>
      </p:sp>
      <p:sp>
        <p:nvSpPr>
          <p:cNvPr id="6" name="Текст 5"/>
          <p:cNvSpPr>
            <a:spLocks noGrp="1"/>
          </p:cNvSpPr>
          <p:nvPr>
            <p:ph type="body" idx="1"/>
          </p:nvPr>
        </p:nvSpPr>
        <p:spPr>
          <a:xfrm>
            <a:off x="381000" y="1257300"/>
            <a:ext cx="8458200" cy="9144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a:t>Образец текста</a:t>
            </a:r>
          </a:p>
        </p:txBody>
      </p:sp>
      <p:sp>
        <p:nvSpPr>
          <p:cNvPr id="8" name="Заголовок 7"/>
          <p:cNvSpPr>
            <a:spLocks noGrp="1"/>
          </p:cNvSpPr>
          <p:nvPr>
            <p:ph type="title"/>
          </p:nvPr>
        </p:nvSpPr>
        <p:spPr>
          <a:xfrm>
            <a:off x="180475" y="2210314"/>
            <a:ext cx="8686800" cy="888619"/>
          </a:xfrm>
        </p:spPr>
        <p:txBody>
          <a:bodyPr rtlCol="0" anchor="t"/>
          <a:lstStyle>
            <a:lvl1pPr algn="r">
              <a:defRPr/>
            </a:lvl1pPr>
          </a:lstStyle>
          <a:p>
            <a:r>
              <a:rPr lang="ru-RU"/>
              <a:t>Образец заголовка</a:t>
            </a:r>
            <a:endParaRPr lang="en-US"/>
          </a:p>
        </p:txBody>
      </p:sp>
      <p:sp>
        <p:nvSpPr>
          <p:cNvPr id="5" name="Дата 18"/>
          <p:cNvSpPr>
            <a:spLocks noGrp="1"/>
          </p:cNvSpPr>
          <p:nvPr>
            <p:ph type="dt" sz="half" idx="10"/>
          </p:nvPr>
        </p:nvSpPr>
        <p:spPr/>
        <p:txBody>
          <a:bodyPr/>
          <a:lstStyle>
            <a:lvl1pPr>
              <a:defRPr/>
            </a:lvl1pPr>
          </a:lstStyle>
          <a:p>
            <a:fld id="{540E4659-8F00-4489-A2C0-5E640E5A043E}" type="datetimeFigureOut">
              <a:rPr lang="ru-RU"/>
              <a:pPr/>
              <a:t>02.11.2020</a:t>
            </a:fld>
            <a:endParaRPr lang="ru-RU"/>
          </a:p>
        </p:txBody>
      </p:sp>
      <p:sp>
        <p:nvSpPr>
          <p:cNvPr id="7" name="Нижний колонтитул 10"/>
          <p:cNvSpPr>
            <a:spLocks noGrp="1"/>
          </p:cNvSpPr>
          <p:nvPr>
            <p:ph type="ftr" sz="quarter" idx="11"/>
          </p:nvPr>
        </p:nvSpPr>
        <p:spPr/>
        <p:txBody>
          <a:bodyPr/>
          <a:lstStyle>
            <a:lvl1pPr>
              <a:defRPr/>
            </a:lvl1pPr>
          </a:lstStyle>
          <a:p>
            <a:endParaRPr lang="en-US"/>
          </a:p>
        </p:txBody>
      </p:sp>
      <p:sp>
        <p:nvSpPr>
          <p:cNvPr id="9" name="Номер слайда 15"/>
          <p:cNvSpPr>
            <a:spLocks noGrp="1"/>
          </p:cNvSpPr>
          <p:nvPr>
            <p:ph type="sldNum" sz="quarter" idx="12"/>
          </p:nvPr>
        </p:nvSpPr>
        <p:spPr/>
        <p:txBody>
          <a:bodyPr/>
          <a:lstStyle>
            <a:lvl1pPr>
              <a:defRPr/>
            </a:lvl1pPr>
          </a:lstStyle>
          <a:p>
            <a:fld id="{264FBC80-B8E5-46AF-8557-2B41B53EA253}"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342900"/>
            <a:ext cx="8686800" cy="630936"/>
          </a:xfrm>
        </p:spPr>
        <p:txBody>
          <a:bodyPr/>
          <a:lstStyle/>
          <a:p>
            <a:r>
              <a:rPr lang="ru-RU"/>
              <a:t>Образец заголовка</a:t>
            </a:r>
            <a:endParaRPr lang="en-US"/>
          </a:p>
        </p:txBody>
      </p:sp>
      <p:sp>
        <p:nvSpPr>
          <p:cNvPr id="14" name="Содержимое 13"/>
          <p:cNvSpPr>
            <a:spLocks noGrp="1"/>
          </p:cNvSpPr>
          <p:nvPr>
            <p:ph sz="half" idx="1"/>
          </p:nvPr>
        </p:nvSpPr>
        <p:spPr>
          <a:xfrm>
            <a:off x="304800" y="1200150"/>
            <a:ext cx="4191000" cy="3543300"/>
          </a:xfrm>
        </p:spPr>
        <p:txBody>
          <a:bodyPr/>
          <a:lstStyle>
            <a:lvl1pPr>
              <a:defRPr sz="28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3" name="Содержимое 12"/>
          <p:cNvSpPr>
            <a:spLocks noGrp="1"/>
          </p:cNvSpPr>
          <p:nvPr>
            <p:ph sz="half" idx="2"/>
          </p:nvPr>
        </p:nvSpPr>
        <p:spPr>
          <a:xfrm>
            <a:off x="4648200" y="1200150"/>
            <a:ext cx="4343400" cy="3543300"/>
          </a:xfrm>
        </p:spPr>
        <p:txBody>
          <a:bodyPr/>
          <a:lstStyle>
            <a:lvl1pPr>
              <a:defRPr sz="28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0"/>
          <p:cNvSpPr>
            <a:spLocks noGrp="1"/>
          </p:cNvSpPr>
          <p:nvPr>
            <p:ph type="dt" sz="half" idx="10"/>
          </p:nvPr>
        </p:nvSpPr>
        <p:spPr/>
        <p:txBody>
          <a:bodyPr/>
          <a:lstStyle>
            <a:lvl1pPr>
              <a:defRPr/>
            </a:lvl1pPr>
          </a:lstStyle>
          <a:p>
            <a:fld id="{999BF3FB-C1FC-4A20-9DE2-CC176FED9A08}" type="datetimeFigureOut">
              <a:rPr lang="ru-RU"/>
              <a:pPr/>
              <a:t>02.11.2020</a:t>
            </a:fld>
            <a:endParaRPr lang="ru-RU"/>
          </a:p>
        </p:txBody>
      </p:sp>
      <p:sp>
        <p:nvSpPr>
          <p:cNvPr id="6" name="Нижний колонтитул 27"/>
          <p:cNvSpPr>
            <a:spLocks noGrp="1"/>
          </p:cNvSpPr>
          <p:nvPr>
            <p:ph type="ftr" sz="quarter" idx="11"/>
          </p:nvPr>
        </p:nvSpPr>
        <p:spPr/>
        <p:txBody>
          <a:bodyPr/>
          <a:lstStyle>
            <a:lvl1pPr>
              <a:defRPr/>
            </a:lvl1pPr>
          </a:lstStyle>
          <a:p>
            <a:endParaRPr lang="en-US"/>
          </a:p>
        </p:txBody>
      </p:sp>
      <p:sp>
        <p:nvSpPr>
          <p:cNvPr id="7" name="Номер слайда 4"/>
          <p:cNvSpPr>
            <a:spLocks noGrp="1"/>
          </p:cNvSpPr>
          <p:nvPr>
            <p:ph type="sldNum" sz="quarter" idx="12"/>
          </p:nvPr>
        </p:nvSpPr>
        <p:spPr/>
        <p:txBody>
          <a:bodyPr/>
          <a:lstStyle>
            <a:lvl1pPr>
              <a:defRPr/>
            </a:lvl1pPr>
          </a:lstStyle>
          <a:p>
            <a:fld id="{F8AC47CD-D0C1-4240-BE1F-0E93E342245A}"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7" name="Прямая соединительная линия 12"/>
          <p:cNvSpPr>
            <a:spLocks noChangeShapeType="1"/>
          </p:cNvSpPr>
          <p:nvPr/>
        </p:nvSpPr>
        <p:spPr bwMode="auto">
          <a:xfrm>
            <a:off x="514350" y="4514850"/>
            <a:ext cx="8629650" cy="1786"/>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endParaRPr lang="en-US">
              <a:latin typeface="Franklin Gothic Book" pitchFamily="34" charset="0"/>
            </a:endParaRPr>
          </a:p>
        </p:txBody>
      </p:sp>
      <p:sp>
        <p:nvSpPr>
          <p:cNvPr id="29" name="Заголовок 28"/>
          <p:cNvSpPr>
            <a:spLocks noGrp="1"/>
          </p:cNvSpPr>
          <p:nvPr>
            <p:ph type="title"/>
          </p:nvPr>
        </p:nvSpPr>
        <p:spPr>
          <a:xfrm>
            <a:off x="304800" y="4057650"/>
            <a:ext cx="8610600" cy="661988"/>
          </a:xfrm>
        </p:spPr>
        <p:txBody>
          <a:bodyPr/>
          <a:lstStyle>
            <a:lvl1pPr>
              <a:defRPr/>
            </a:lvl1pPr>
          </a:lstStyle>
          <a:p>
            <a:r>
              <a:rPr lang="ru-RU"/>
              <a:t>Образец заголовка</a:t>
            </a:r>
            <a:endParaRPr lang="en-US"/>
          </a:p>
        </p:txBody>
      </p:sp>
      <p:sp>
        <p:nvSpPr>
          <p:cNvPr id="13" name="Текст 12"/>
          <p:cNvSpPr>
            <a:spLocks noGrp="1"/>
          </p:cNvSpPr>
          <p:nvPr>
            <p:ph type="body" idx="1"/>
          </p:nvPr>
        </p:nvSpPr>
        <p:spPr>
          <a:xfrm>
            <a:off x="281444" y="500062"/>
            <a:ext cx="4290556" cy="47982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25" name="Текст 24"/>
          <p:cNvSpPr>
            <a:spLocks noGrp="1"/>
          </p:cNvSpPr>
          <p:nvPr>
            <p:ph type="body" sz="half" idx="3"/>
          </p:nvPr>
        </p:nvSpPr>
        <p:spPr>
          <a:xfrm>
            <a:off x="4645026" y="500062"/>
            <a:ext cx="4292241" cy="47982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4" name="Содержимое 3"/>
          <p:cNvSpPr>
            <a:spLocks noGrp="1"/>
          </p:cNvSpPr>
          <p:nvPr>
            <p:ph sz="quarter" idx="2"/>
          </p:nvPr>
        </p:nvSpPr>
        <p:spPr>
          <a:xfrm>
            <a:off x="281444" y="987028"/>
            <a:ext cx="4290556" cy="2956322"/>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28" name="Содержимое 27"/>
          <p:cNvSpPr>
            <a:spLocks noGrp="1"/>
          </p:cNvSpPr>
          <p:nvPr>
            <p:ph sz="quarter" idx="4"/>
          </p:nvPr>
        </p:nvSpPr>
        <p:spPr>
          <a:xfrm>
            <a:off x="4648730" y="987028"/>
            <a:ext cx="4288536" cy="2956322"/>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8" name="Дата 9"/>
          <p:cNvSpPr>
            <a:spLocks noGrp="1"/>
          </p:cNvSpPr>
          <p:nvPr>
            <p:ph type="dt" sz="half" idx="10"/>
          </p:nvPr>
        </p:nvSpPr>
        <p:spPr/>
        <p:txBody>
          <a:bodyPr/>
          <a:lstStyle>
            <a:lvl1pPr>
              <a:defRPr/>
            </a:lvl1pPr>
          </a:lstStyle>
          <a:p>
            <a:fld id="{1EFC79DA-81B4-4449-8EB4-2E038F6932B4}" type="datetimeFigureOut">
              <a:rPr lang="ru-RU"/>
              <a:pPr/>
              <a:t>02.11.2020</a:t>
            </a:fld>
            <a:endParaRPr lang="ru-RU"/>
          </a:p>
        </p:txBody>
      </p:sp>
      <p:sp>
        <p:nvSpPr>
          <p:cNvPr id="9" name="Нижний колонтитул 5"/>
          <p:cNvSpPr>
            <a:spLocks noGrp="1"/>
          </p:cNvSpPr>
          <p:nvPr>
            <p:ph type="ftr" sz="quarter" idx="11"/>
          </p:nvPr>
        </p:nvSpPr>
        <p:spPr/>
        <p:txBody>
          <a:bodyPr/>
          <a:lstStyle>
            <a:lvl1pPr>
              <a:defRPr/>
            </a:lvl1pPr>
          </a:lstStyle>
          <a:p>
            <a:endParaRPr lang="en-US"/>
          </a:p>
        </p:txBody>
      </p:sp>
      <p:sp>
        <p:nvSpPr>
          <p:cNvPr id="10" name="Номер слайда 6"/>
          <p:cNvSpPr>
            <a:spLocks noGrp="1"/>
          </p:cNvSpPr>
          <p:nvPr>
            <p:ph type="sldNum" sz="quarter" idx="12"/>
          </p:nvPr>
        </p:nvSpPr>
        <p:spPr>
          <a:xfrm>
            <a:off x="8229600" y="4857750"/>
            <a:ext cx="762000" cy="185738"/>
          </a:xfrm>
        </p:spPr>
        <p:txBody>
          <a:bodyPr/>
          <a:lstStyle>
            <a:lvl1pPr>
              <a:defRPr/>
            </a:lvl1pPr>
          </a:lstStyle>
          <a:p>
            <a:fld id="{C4AA506F-8CDC-4BF2-97F3-F9D9046BCCA4}" type="slidenum">
              <a:rPr lang="ru-RU"/>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342900"/>
            <a:ext cx="8686800" cy="630936"/>
          </a:xfrm>
        </p:spPr>
        <p:txBody>
          <a:bodyPr/>
          <a:lstStyle/>
          <a:p>
            <a:r>
              <a:rPr lang="ru-RU"/>
              <a:t>Образец заголовка</a:t>
            </a:r>
            <a:endParaRPr lang="en-US"/>
          </a:p>
        </p:txBody>
      </p:sp>
      <p:sp>
        <p:nvSpPr>
          <p:cNvPr id="3" name="Дата 10"/>
          <p:cNvSpPr>
            <a:spLocks noGrp="1"/>
          </p:cNvSpPr>
          <p:nvPr>
            <p:ph type="dt" sz="half" idx="10"/>
          </p:nvPr>
        </p:nvSpPr>
        <p:spPr/>
        <p:txBody>
          <a:bodyPr/>
          <a:lstStyle>
            <a:lvl1pPr>
              <a:defRPr/>
            </a:lvl1pPr>
          </a:lstStyle>
          <a:p>
            <a:fld id="{FB4A9108-233D-46B2-A9E3-F57C0376DAA7}" type="datetimeFigureOut">
              <a:rPr lang="ru-RU"/>
              <a:pPr/>
              <a:t>02.11.2020</a:t>
            </a:fld>
            <a:endParaRPr lang="ru-RU"/>
          </a:p>
        </p:txBody>
      </p:sp>
      <p:sp>
        <p:nvSpPr>
          <p:cNvPr id="4" name="Нижний колонтитул 27"/>
          <p:cNvSpPr>
            <a:spLocks noGrp="1"/>
          </p:cNvSpPr>
          <p:nvPr>
            <p:ph type="ftr" sz="quarter" idx="11"/>
          </p:nvPr>
        </p:nvSpPr>
        <p:spPr/>
        <p:txBody>
          <a:bodyPr/>
          <a:lstStyle>
            <a:lvl1pPr>
              <a:defRPr/>
            </a:lvl1pPr>
          </a:lstStyle>
          <a:p>
            <a:endParaRPr lang="en-US"/>
          </a:p>
        </p:txBody>
      </p:sp>
      <p:sp>
        <p:nvSpPr>
          <p:cNvPr id="5" name="Номер слайда 4"/>
          <p:cNvSpPr>
            <a:spLocks noGrp="1"/>
          </p:cNvSpPr>
          <p:nvPr>
            <p:ph type="sldNum" sz="quarter" idx="12"/>
          </p:nvPr>
        </p:nvSpPr>
        <p:spPr/>
        <p:txBody>
          <a:bodyPr/>
          <a:lstStyle>
            <a:lvl1pPr>
              <a:defRPr/>
            </a:lvl1pPr>
          </a:lstStyle>
          <a:p>
            <a:fld id="{0B06DBFC-B27C-43D6-85B6-44A9D1877F48}"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2"/>
          <p:cNvSpPr>
            <a:spLocks noGrp="1"/>
          </p:cNvSpPr>
          <p:nvPr>
            <p:ph type="dt" sz="half" idx="10"/>
          </p:nvPr>
        </p:nvSpPr>
        <p:spPr/>
        <p:txBody>
          <a:bodyPr/>
          <a:lstStyle>
            <a:lvl1pPr>
              <a:defRPr/>
            </a:lvl1pPr>
          </a:lstStyle>
          <a:p>
            <a:fld id="{545FE4DF-B973-4FF8-A99E-85FAD8CC9E77}" type="datetimeFigureOut">
              <a:rPr lang="ru-RU"/>
              <a:pPr/>
              <a:t>02.11.2020</a:t>
            </a:fld>
            <a:endParaRPr lang="ru-RU"/>
          </a:p>
        </p:txBody>
      </p:sp>
      <p:sp>
        <p:nvSpPr>
          <p:cNvPr id="3" name="Нижний колонтитул 23"/>
          <p:cNvSpPr>
            <a:spLocks noGrp="1"/>
          </p:cNvSpPr>
          <p:nvPr>
            <p:ph type="ftr" sz="quarter" idx="11"/>
          </p:nvPr>
        </p:nvSpPr>
        <p:spPr/>
        <p:txBody>
          <a:bodyPr/>
          <a:lstStyle>
            <a:lvl1pPr>
              <a:defRPr/>
            </a:lvl1pPr>
          </a:lstStyle>
          <a:p>
            <a:endParaRPr lang="en-US"/>
          </a:p>
        </p:txBody>
      </p:sp>
      <p:sp>
        <p:nvSpPr>
          <p:cNvPr id="4" name="Номер слайда 6"/>
          <p:cNvSpPr>
            <a:spLocks noGrp="1"/>
          </p:cNvSpPr>
          <p:nvPr>
            <p:ph type="sldNum" sz="quarter" idx="12"/>
          </p:nvPr>
        </p:nvSpPr>
        <p:spPr/>
        <p:txBody>
          <a:bodyPr/>
          <a:lstStyle>
            <a:lvl1pPr>
              <a:defRPr/>
            </a:lvl1pPr>
          </a:lstStyle>
          <a:p>
            <a:fld id="{A085F117-D58C-4AA8-8EDC-635A1B0852EC}"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5" name="Прямая соединительная линия 12"/>
          <p:cNvSpPr>
            <a:spLocks noChangeShapeType="1"/>
          </p:cNvSpPr>
          <p:nvPr/>
        </p:nvSpPr>
        <p:spPr bwMode="auto">
          <a:xfrm>
            <a:off x="514350" y="4386838"/>
            <a:ext cx="8629650" cy="1786"/>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endParaRPr lang="en-US">
              <a:latin typeface="Franklin Gothic Book" pitchFamily="34" charset="0"/>
            </a:endParaRPr>
          </a:p>
        </p:txBody>
      </p:sp>
      <p:sp>
        <p:nvSpPr>
          <p:cNvPr id="12" name="Заголовок 11"/>
          <p:cNvSpPr>
            <a:spLocks noGrp="1"/>
          </p:cNvSpPr>
          <p:nvPr>
            <p:ph type="title"/>
          </p:nvPr>
        </p:nvSpPr>
        <p:spPr>
          <a:xfrm>
            <a:off x="457200" y="4114800"/>
            <a:ext cx="8458200" cy="390525"/>
          </a:xfrm>
        </p:spPr>
        <p:txBody>
          <a:bodyPr/>
          <a:lstStyle>
            <a:lvl1pPr algn="l">
              <a:buNone/>
              <a:defRPr sz="2000" b="1"/>
            </a:lvl1pPr>
          </a:lstStyle>
          <a:p>
            <a:r>
              <a:rPr lang="ru-RU"/>
              <a:t>Образец заголовка</a:t>
            </a:r>
            <a:endParaRPr lang="en-US"/>
          </a:p>
        </p:txBody>
      </p:sp>
      <p:sp>
        <p:nvSpPr>
          <p:cNvPr id="26" name="Текст 25"/>
          <p:cNvSpPr>
            <a:spLocks noGrp="1"/>
          </p:cNvSpPr>
          <p:nvPr>
            <p:ph type="body" idx="2"/>
          </p:nvPr>
        </p:nvSpPr>
        <p:spPr>
          <a:xfrm>
            <a:off x="457201" y="457200"/>
            <a:ext cx="3008313" cy="360045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a:t>Образец текста</a:t>
            </a:r>
          </a:p>
        </p:txBody>
      </p:sp>
      <p:sp>
        <p:nvSpPr>
          <p:cNvPr id="14" name="Содержимое 13"/>
          <p:cNvSpPr>
            <a:spLocks noGrp="1"/>
          </p:cNvSpPr>
          <p:nvPr>
            <p:ph sz="half" idx="1"/>
          </p:nvPr>
        </p:nvSpPr>
        <p:spPr>
          <a:xfrm>
            <a:off x="3575050" y="457200"/>
            <a:ext cx="5340350" cy="3600450"/>
          </a:xfrm>
        </p:spPr>
        <p:txBody>
          <a:bodyPr/>
          <a:lstStyle>
            <a:lvl1pPr>
              <a:defRPr sz="3200"/>
            </a:lvl1pPr>
            <a:lvl2pPr>
              <a:defRPr sz="2800"/>
            </a:lvl2pPr>
            <a:lvl3pPr>
              <a:defRPr sz="2400"/>
            </a:lvl3pPr>
            <a:lvl4pPr>
              <a:defRPr sz="2000"/>
            </a:lvl4pPr>
            <a:lvl5pPr>
              <a:defRPr sz="2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Дата 24"/>
          <p:cNvSpPr>
            <a:spLocks noGrp="1"/>
          </p:cNvSpPr>
          <p:nvPr>
            <p:ph type="dt" sz="half" idx="10"/>
          </p:nvPr>
        </p:nvSpPr>
        <p:spPr/>
        <p:txBody>
          <a:bodyPr/>
          <a:lstStyle>
            <a:lvl1pPr>
              <a:defRPr/>
            </a:lvl1pPr>
          </a:lstStyle>
          <a:p>
            <a:fld id="{C767F870-5ECB-4C6F-81A2-8E14D7869348}" type="datetimeFigureOut">
              <a:rPr lang="ru-RU"/>
              <a:pPr/>
              <a:t>02.11.2020</a:t>
            </a:fld>
            <a:endParaRPr lang="ru-RU"/>
          </a:p>
        </p:txBody>
      </p:sp>
      <p:sp>
        <p:nvSpPr>
          <p:cNvPr id="7" name="Нижний колонтитул 28"/>
          <p:cNvSpPr>
            <a:spLocks noGrp="1"/>
          </p:cNvSpPr>
          <p:nvPr>
            <p:ph type="ftr" sz="quarter" idx="11"/>
          </p:nvPr>
        </p:nvSpPr>
        <p:spPr/>
        <p:txBody>
          <a:bodyPr/>
          <a:lstStyle>
            <a:lvl1pPr>
              <a:defRPr/>
            </a:lvl1pPr>
          </a:lstStyle>
          <a:p>
            <a:endParaRPr lang="en-US"/>
          </a:p>
        </p:txBody>
      </p:sp>
      <p:sp>
        <p:nvSpPr>
          <p:cNvPr id="8" name="Номер слайда 6"/>
          <p:cNvSpPr>
            <a:spLocks noGrp="1"/>
          </p:cNvSpPr>
          <p:nvPr>
            <p:ph type="sldNum" sz="quarter" idx="12"/>
          </p:nvPr>
        </p:nvSpPr>
        <p:spPr/>
        <p:txBody>
          <a:bodyPr/>
          <a:lstStyle>
            <a:lvl1pPr>
              <a:defRPr/>
            </a:lvl1pPr>
          </a:lstStyle>
          <a:p>
            <a:fld id="{45776CDA-C2B3-4FBA-BBC3-177BE4D77F19}" type="slidenum">
              <a:rPr lang="ru-RU"/>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462476"/>
            <a:ext cx="5029200" cy="27432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ru-RU" noProof="0"/>
              <a:t>Вставка рисунка</a:t>
            </a:r>
            <a:endParaRPr lang="en-US" noProof="0" dirty="0"/>
          </a:p>
        </p:txBody>
      </p:sp>
      <p:sp>
        <p:nvSpPr>
          <p:cNvPr id="17" name="Заголовок 16"/>
          <p:cNvSpPr>
            <a:spLocks noGrp="1"/>
          </p:cNvSpPr>
          <p:nvPr>
            <p:ph type="title"/>
          </p:nvPr>
        </p:nvSpPr>
        <p:spPr>
          <a:xfrm>
            <a:off x="381000" y="3745320"/>
            <a:ext cx="5867400" cy="391716"/>
          </a:xfrm>
        </p:spPr>
        <p:txBody>
          <a:bodyPr/>
          <a:lstStyle>
            <a:lvl1pPr algn="l">
              <a:buNone/>
              <a:defRPr sz="2000" b="1"/>
            </a:lvl1pPr>
          </a:lstStyle>
          <a:p>
            <a:r>
              <a:rPr lang="ru-RU"/>
              <a:t>Образец заголовка</a:t>
            </a:r>
            <a:endParaRPr lang="en-US"/>
          </a:p>
        </p:txBody>
      </p:sp>
      <p:sp>
        <p:nvSpPr>
          <p:cNvPr id="26" name="Текст 25"/>
          <p:cNvSpPr>
            <a:spLocks noGrp="1"/>
          </p:cNvSpPr>
          <p:nvPr>
            <p:ph type="body" sz="half" idx="2"/>
          </p:nvPr>
        </p:nvSpPr>
        <p:spPr>
          <a:xfrm>
            <a:off x="381000" y="4149913"/>
            <a:ext cx="5867400" cy="576263"/>
          </a:xfrm>
        </p:spPr>
        <p:txBody>
          <a:bodyPr lIns="109728" tIns="0"/>
          <a:lstStyle>
            <a:lvl1pPr marL="0" indent="0">
              <a:buNone/>
              <a:defRPr sz="1400"/>
            </a:lvl1pPr>
            <a:lvl2pPr>
              <a:defRPr sz="1200"/>
            </a:lvl2pPr>
            <a:lvl3pPr>
              <a:defRPr sz="1000"/>
            </a:lvl3pPr>
            <a:lvl4pPr>
              <a:defRPr sz="900"/>
            </a:lvl4pPr>
            <a:lvl5pPr>
              <a:defRPr sz="900"/>
            </a:lvl5pPr>
          </a:lstStyle>
          <a:p>
            <a:pPr lvl="0"/>
            <a:r>
              <a:rPr lang="ru-RU"/>
              <a:t>Образец текста</a:t>
            </a:r>
          </a:p>
        </p:txBody>
      </p:sp>
      <p:sp>
        <p:nvSpPr>
          <p:cNvPr id="5" name="Дата 6"/>
          <p:cNvSpPr>
            <a:spLocks noGrp="1"/>
          </p:cNvSpPr>
          <p:nvPr>
            <p:ph type="dt" sz="half" idx="10"/>
          </p:nvPr>
        </p:nvSpPr>
        <p:spPr/>
        <p:txBody>
          <a:bodyPr/>
          <a:lstStyle>
            <a:lvl1pPr>
              <a:defRPr/>
            </a:lvl1pPr>
          </a:lstStyle>
          <a:p>
            <a:fld id="{B00EDBF8-7BC3-4619-93CE-80B88FC9A607}" type="datetimeFigureOut">
              <a:rPr lang="ru-RU"/>
              <a:pPr/>
              <a:t>02.11.2020</a:t>
            </a:fld>
            <a:endParaRPr lang="ru-RU"/>
          </a:p>
        </p:txBody>
      </p:sp>
      <p:sp>
        <p:nvSpPr>
          <p:cNvPr id="6" name="Нижний колонтитул 4"/>
          <p:cNvSpPr>
            <a:spLocks noGrp="1"/>
          </p:cNvSpPr>
          <p:nvPr>
            <p:ph type="ftr" sz="quarter" idx="11"/>
          </p:nvPr>
        </p:nvSpPr>
        <p:spPr/>
        <p:txBody>
          <a:bodyPr/>
          <a:lstStyle>
            <a:lvl1pPr>
              <a:defRPr/>
            </a:lvl1pPr>
          </a:lstStyle>
          <a:p>
            <a:endParaRPr lang="en-US"/>
          </a:p>
        </p:txBody>
      </p:sp>
      <p:sp>
        <p:nvSpPr>
          <p:cNvPr id="7" name="Номер слайда 30"/>
          <p:cNvSpPr>
            <a:spLocks noGrp="1"/>
          </p:cNvSpPr>
          <p:nvPr>
            <p:ph type="sldNum" sz="quarter" idx="12"/>
          </p:nvPr>
        </p:nvSpPr>
        <p:spPr/>
        <p:txBody>
          <a:bodyPr/>
          <a:lstStyle>
            <a:lvl1pPr>
              <a:defRPr/>
            </a:lvl1pPr>
          </a:lstStyle>
          <a:p>
            <a:fld id="{23D8A91A-1331-49CF-A518-672F7BDFEDBD}"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788174"/>
            <a:ext cx="8629650" cy="1786"/>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endParaRPr lang="en-US">
              <a:latin typeface="Franklin Gothic Book" pitchFamily="34" charset="0"/>
            </a:endParaRPr>
          </a:p>
        </p:txBody>
      </p:sp>
      <p:sp>
        <p:nvSpPr>
          <p:cNvPr id="1029" name="Текст 7"/>
          <p:cNvSpPr>
            <a:spLocks noGrp="1"/>
          </p:cNvSpPr>
          <p:nvPr>
            <p:ph type="body" idx="1"/>
          </p:nvPr>
        </p:nvSpPr>
        <p:spPr bwMode="auto">
          <a:xfrm>
            <a:off x="304800" y="1165225"/>
            <a:ext cx="8686800" cy="33956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Дата 10"/>
          <p:cNvSpPr>
            <a:spLocks noGrp="1"/>
          </p:cNvSpPr>
          <p:nvPr>
            <p:ph type="dt" sz="half" idx="2"/>
          </p:nvPr>
        </p:nvSpPr>
        <p:spPr>
          <a:xfrm>
            <a:off x="6477000" y="57150"/>
            <a:ext cx="2514600" cy="217488"/>
          </a:xfrm>
          <a:prstGeom prst="rect">
            <a:avLst/>
          </a:prstGeom>
        </p:spPr>
        <p:txBody>
          <a:bodyPr vert="horz" wrap="square" lIns="91440" tIns="45720" rIns="91440" bIns="45720" numCol="1" anchor="t" anchorCtr="0" compatLnSpc="1">
            <a:prstTxWarp prst="textNoShape">
              <a:avLst/>
            </a:prstTxWarp>
          </a:bodyPr>
          <a:lstStyle>
            <a:lvl1pPr>
              <a:defRPr sz="1200">
                <a:solidFill>
                  <a:srgbClr val="0C61AE"/>
                </a:solidFill>
                <a:latin typeface="Franklin Gothic Book" pitchFamily="34" charset="0"/>
              </a:defRPr>
            </a:lvl1pPr>
          </a:lstStyle>
          <a:p>
            <a:fld id="{10782836-37F0-4F8D-877F-5AAA0E3E9FD3}" type="datetimeFigureOut">
              <a:rPr lang="ru-RU"/>
              <a:pPr/>
              <a:t>02.11.2020</a:t>
            </a:fld>
            <a:endParaRPr lang="ru-RU"/>
          </a:p>
        </p:txBody>
      </p:sp>
      <p:sp>
        <p:nvSpPr>
          <p:cNvPr id="28" name="Нижний колонтитул 27"/>
          <p:cNvSpPr>
            <a:spLocks noGrp="1"/>
          </p:cNvSpPr>
          <p:nvPr>
            <p:ph type="ftr" sz="quarter" idx="3"/>
          </p:nvPr>
        </p:nvSpPr>
        <p:spPr>
          <a:xfrm>
            <a:off x="3124200" y="57150"/>
            <a:ext cx="3352800" cy="217488"/>
          </a:xfrm>
          <a:prstGeom prst="rect">
            <a:avLst/>
          </a:prstGeom>
        </p:spPr>
        <p:txBody>
          <a:bodyPr vert="horz" wrap="square" lIns="91440" tIns="45720" rIns="91440" bIns="45720" numCol="1" anchor="t" anchorCtr="0" compatLnSpc="1">
            <a:prstTxWarp prst="textNoShape">
              <a:avLst/>
            </a:prstTxWarp>
          </a:bodyPr>
          <a:lstStyle>
            <a:lvl1pPr algn="r">
              <a:defRPr sz="1200">
                <a:solidFill>
                  <a:srgbClr val="0C61AE"/>
                </a:solidFill>
                <a:latin typeface="Franklin Gothic Book" pitchFamily="34" charset="0"/>
              </a:defRPr>
            </a:lvl1pPr>
          </a:lstStyle>
          <a:p>
            <a:endParaRPr lang="en-US"/>
          </a:p>
        </p:txBody>
      </p:sp>
      <p:sp>
        <p:nvSpPr>
          <p:cNvPr id="5" name="Номер слайда 4"/>
          <p:cNvSpPr>
            <a:spLocks noGrp="1"/>
          </p:cNvSpPr>
          <p:nvPr>
            <p:ph type="sldNum" sz="quarter" idx="4"/>
          </p:nvPr>
        </p:nvSpPr>
        <p:spPr>
          <a:xfrm>
            <a:off x="8229600" y="4857750"/>
            <a:ext cx="762000" cy="184150"/>
          </a:xfrm>
          <a:prstGeom prst="rect">
            <a:avLst/>
          </a:prstGeom>
        </p:spPr>
        <p:txBody>
          <a:bodyPr vert="horz" wrap="square" lIns="91440" tIns="45720" rIns="91440" bIns="45720" numCol="1" anchor="t" anchorCtr="0" compatLnSpc="1">
            <a:prstTxWarp prst="textNoShape">
              <a:avLst/>
            </a:prstTxWarp>
          </a:bodyPr>
          <a:lstStyle>
            <a:lvl1pPr algn="r">
              <a:defRPr sz="1200">
                <a:solidFill>
                  <a:srgbClr val="0C61AE"/>
                </a:solidFill>
                <a:latin typeface="Franklin Gothic Book" pitchFamily="34" charset="0"/>
              </a:defRPr>
            </a:lvl1pPr>
          </a:lstStyle>
          <a:p>
            <a:fld id="{7B4FB329-2669-43DC-90DC-708F8156E8EF}" type="slidenum">
              <a:rPr lang="ru-RU"/>
              <a:pPr/>
              <a:t>‹#›</a:t>
            </a:fld>
            <a:endParaRPr lang="ru-RU"/>
          </a:p>
        </p:txBody>
      </p:sp>
      <p:sp>
        <p:nvSpPr>
          <p:cNvPr id="10" name="Заголовок 9"/>
          <p:cNvSpPr>
            <a:spLocks noGrp="1"/>
          </p:cNvSpPr>
          <p:nvPr>
            <p:ph type="title"/>
          </p:nvPr>
        </p:nvSpPr>
        <p:spPr>
          <a:xfrm>
            <a:off x="304800" y="342900"/>
            <a:ext cx="8686800" cy="628650"/>
          </a:xfrm>
          <a:prstGeom prst="rect">
            <a:avLst/>
          </a:prstGeom>
        </p:spPr>
        <p:txBody>
          <a:bodyPr vert="horz" wrap="square" lIns="91440" tIns="45720" rIns="91440" bIns="45720" numCol="1" anchor="ctr" anchorCtr="0" compatLnSpc="1">
            <a:prstTxWarp prst="textNoShape">
              <a:avLst/>
            </a:prstTxWarp>
            <a:normAutofit/>
          </a:bodyPr>
          <a:lstStyle/>
          <a:p>
            <a:pPr lvl="0"/>
            <a:r>
              <a:rPr lang="ru-RU"/>
              <a:t>Образец заголовка</a:t>
            </a:r>
            <a:endParaRPr lang="en-US"/>
          </a:p>
        </p:txBody>
      </p:sp>
      <p:sp>
        <p:nvSpPr>
          <p:cNvPr id="9" name="Прямая соединительная линия 8"/>
          <p:cNvSpPr>
            <a:spLocks noChangeShapeType="1"/>
          </p:cNvSpPr>
          <p:nvPr/>
        </p:nvSpPr>
        <p:spPr bwMode="auto">
          <a:xfrm>
            <a:off x="514350" y="788174"/>
            <a:ext cx="8629650" cy="1786"/>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endParaRPr lang="en-US">
              <a:latin typeface="Franklin Gothic Book" pitchFamily="34" charset="0"/>
            </a:endParaRPr>
          </a:p>
        </p:txBody>
      </p:sp>
      <p:sp>
        <p:nvSpPr>
          <p:cNvPr id="12" name="Прямая соединительная линия 11"/>
          <p:cNvSpPr>
            <a:spLocks noChangeShapeType="1"/>
          </p:cNvSpPr>
          <p:nvPr/>
        </p:nvSpPr>
        <p:spPr bwMode="auto">
          <a:xfrm>
            <a:off x="514350" y="793490"/>
            <a:ext cx="8629650" cy="1786"/>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endParaRPr lang="en-US">
              <a:latin typeface="Franklin Gothic Book" pitchFamily="34" charset="0"/>
            </a:endParaRPr>
          </a:p>
        </p:txBody>
      </p:sp>
    </p:spTree>
  </p:cSld>
  <p:clrMap bg1="dk1" tx1="lt1" bg2="dk2" tx2="lt2" accent1="accent1" accent2="accent2" accent3="accent3" accent4="accent4" accent5="accent5" accent6="accent6" hlink="hlink" folHlink="folHlink"/>
  <p:sldLayoutIdLst>
    <p:sldLayoutId id="2147484000" r:id="rId1"/>
    <p:sldLayoutId id="2147484001" r:id="rId2"/>
    <p:sldLayoutId id="2147484002" r:id="rId3"/>
    <p:sldLayoutId id="2147483997" r:id="rId4"/>
    <p:sldLayoutId id="2147484003" r:id="rId5"/>
    <p:sldLayoutId id="2147483998" r:id="rId6"/>
    <p:sldLayoutId id="2147484004" r:id="rId7"/>
    <p:sldLayoutId id="2147484005" r:id="rId8"/>
    <p:sldLayoutId id="2147484006" r:id="rId9"/>
    <p:sldLayoutId id="2147483999" r:id="rId10"/>
    <p:sldLayoutId id="2147484007" r:id="rId11"/>
  </p:sldLayoutIdLst>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anre.md/" TargetMode="External"/><Relationship Id="rId7" Type="http://schemas.openxmlformats.org/officeDocument/2006/relationships/image" Target="../media/image6.png"/><Relationship Id="rId2" Type="http://schemas.openxmlformats.org/officeDocument/2006/relationships/hyperlink" Target="mailto:anre@anre.md" TargetMode="Externa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4.png"/><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30.png"/><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39.png"/><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33.png"/><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40.png"/><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53.png"/></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55.emf"/><Relationship Id="rId4" Type="http://schemas.openxmlformats.org/officeDocument/2006/relationships/image" Target="../media/image54.emf"/></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53.png"/></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56.png"/><Relationship Id="rId4" Type="http://schemas.openxmlformats.org/officeDocument/2006/relationships/image" Target="../media/image30.png"/></Relationships>
</file>

<file path=ppt/slides/_rels/slide4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7.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s://www.freestock.com/free-photos/3d-business-man-meeting-watching-growth-83320165" TargetMode="External"/><Relationship Id="rId5" Type="http://schemas.openxmlformats.org/officeDocument/2006/relationships/image" Target="../media/image59.jpg"/><Relationship Id="rId4" Type="http://schemas.openxmlformats.org/officeDocument/2006/relationships/image" Target="../media/image58.png"/><Relationship Id="rId9" Type="http://schemas.openxmlformats.org/officeDocument/2006/relationships/image" Target="../media/image5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www.anre.md/"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43" name="Содержимое 2"/>
          <p:cNvSpPr txBox="1">
            <a:spLocks/>
          </p:cNvSpPr>
          <p:nvPr/>
        </p:nvSpPr>
        <p:spPr bwMode="auto">
          <a:xfrm>
            <a:off x="539552" y="1563638"/>
            <a:ext cx="8280920" cy="3240360"/>
          </a:xfrm>
          <a:prstGeom prst="rect">
            <a:avLst/>
          </a:prstGeom>
          <a:solidFill>
            <a:schemeClr val="tx1"/>
          </a:solidFill>
          <a:ln>
            <a:headEnd/>
            <a:tailEnd/>
          </a:ln>
        </p:spPr>
        <p:style>
          <a:lnRef idx="2">
            <a:schemeClr val="accent3"/>
          </a:lnRef>
          <a:fillRef idx="1">
            <a:schemeClr val="lt1"/>
          </a:fillRef>
          <a:effectRef idx="0">
            <a:schemeClr val="accent3"/>
          </a:effectRef>
          <a:fontRef idx="minor">
            <a:schemeClr val="dk1"/>
          </a:fontRef>
        </p:style>
        <p:txBody>
          <a:bodyPr lIns="0" rIns="18288"/>
          <a:lstStyle/>
          <a:p>
            <a:pPr algn="just">
              <a:lnSpc>
                <a:spcPct val="80000"/>
              </a:lnSpc>
              <a:spcBef>
                <a:spcPct val="20000"/>
              </a:spcBef>
              <a:buClr>
                <a:srgbClr val="0BD0D9"/>
              </a:buClr>
              <a:buSzPct val="95000"/>
              <a:buFont typeface="Wingdings 2" pitchFamily="18" charset="2"/>
              <a:buNone/>
            </a:pPr>
            <a:r>
              <a:rPr lang="ro-RO" sz="1600" b="1" dirty="0" smtClean="0">
                <a:solidFill>
                  <a:srgbClr val="FF0000"/>
                </a:solidFill>
                <a:latin typeface="Bookman Old Style" pitchFamily="18" charset="0"/>
              </a:rPr>
              <a:t>                   </a:t>
            </a:r>
            <a:r>
              <a:rPr lang="ro-RO" sz="1600" b="1" u="sng" dirty="0" smtClean="0">
                <a:solidFill>
                  <a:srgbClr val="FF0000"/>
                </a:solidFill>
                <a:latin typeface="Bookman Old Style" pitchFamily="18" charset="0"/>
              </a:rPr>
              <a:t> </a:t>
            </a:r>
            <a:r>
              <a:rPr lang="ro-RO" sz="1600" b="1" u="sng" dirty="0" err="1" smtClean="0">
                <a:solidFill>
                  <a:srgbClr val="FF0000"/>
                </a:solidFill>
                <a:latin typeface="Bookman Old Style" pitchFamily="18" charset="0"/>
              </a:rPr>
              <a:t>Webinar</a:t>
            </a:r>
            <a:r>
              <a:rPr lang="ro-RO" sz="1600" b="1" u="sng" dirty="0">
                <a:solidFill>
                  <a:srgbClr val="FF0000"/>
                </a:solidFill>
                <a:latin typeface="Bookman Old Style" pitchFamily="18" charset="0"/>
              </a:rPr>
              <a:t>: </a:t>
            </a:r>
            <a:r>
              <a:rPr lang="ro-RO" sz="1600" b="1" u="sng" dirty="0" smtClean="0">
                <a:solidFill>
                  <a:srgbClr val="FF0000"/>
                </a:solidFill>
                <a:latin typeface="Bookman Old Style" pitchFamily="18" charset="0"/>
              </a:rPr>
              <a:t>     ANRE                          GIZ</a:t>
            </a:r>
            <a:endParaRPr lang="ro-RO" sz="1600" b="1" u="sng" dirty="0">
              <a:solidFill>
                <a:srgbClr val="FF0000"/>
              </a:solidFill>
              <a:latin typeface="Bookman Old Style" pitchFamily="18" charset="0"/>
            </a:endParaRPr>
          </a:p>
          <a:p>
            <a:pPr marL="87313" indent="180975" algn="ctr" defTabSz="896938">
              <a:lnSpc>
                <a:spcPct val="115000"/>
              </a:lnSpc>
              <a:spcAft>
                <a:spcPts val="0"/>
              </a:spcAft>
              <a:tabLst>
                <a:tab pos="8069263" algn="l"/>
              </a:tabLst>
            </a:pPr>
            <a:endParaRPr lang="ro-RO" sz="2400" b="1" dirty="0" smtClean="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87313" indent="180975" algn="ctr" defTabSz="896938">
              <a:lnSpc>
                <a:spcPct val="115000"/>
              </a:lnSpc>
              <a:spcAft>
                <a:spcPts val="0"/>
              </a:spcAft>
              <a:tabLst>
                <a:tab pos="8069263" algn="l"/>
              </a:tabLst>
            </a:pPr>
            <a:r>
              <a:rPr lang="ro-RO" sz="2400" b="1" dirty="0" smtClean="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Hotărârea </a:t>
            </a:r>
            <a:r>
              <a:rPr lang="ro-RO" sz="24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ANRE Nr 394 din 01.11.2019 </a:t>
            </a:r>
          </a:p>
          <a:p>
            <a:pPr marL="87313" indent="180975" algn="ctr" defTabSz="896938">
              <a:lnSpc>
                <a:spcPct val="115000"/>
              </a:lnSpc>
              <a:spcAft>
                <a:spcPts val="0"/>
              </a:spcAft>
              <a:tabLst>
                <a:tab pos="8069263" algn="l"/>
              </a:tabLst>
            </a:pPr>
            <a:r>
              <a:rPr lang="ro-RO" sz="24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privind aprobarea documentului normativ-tehnic </a:t>
            </a:r>
          </a:p>
          <a:p>
            <a:pPr marL="87313" indent="180975" algn="ctr" defTabSz="896938">
              <a:lnSpc>
                <a:spcPct val="115000"/>
              </a:lnSpc>
              <a:spcAft>
                <a:spcPts val="0"/>
              </a:spcAft>
              <a:tabLst>
                <a:tab pos="8069263" algn="l"/>
              </a:tabLst>
            </a:pPr>
            <a:r>
              <a:rPr lang="ro-RO" sz="24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în domeniul energeticii </a:t>
            </a:r>
          </a:p>
          <a:p>
            <a:pPr marL="87313" lvl="0" indent="180975" algn="ctr" defTabSz="896938">
              <a:lnSpc>
                <a:spcPct val="115000"/>
              </a:lnSpc>
              <a:spcAft>
                <a:spcPts val="0"/>
              </a:spcAft>
              <a:tabLst>
                <a:tab pos="8069263" algn="l"/>
              </a:tabLst>
            </a:pPr>
            <a:r>
              <a:rPr lang="ro-RO" sz="2400" b="1" dirty="0">
                <a:solidFill>
                  <a:schemeClr val="accent6">
                    <a:lumMod val="50000"/>
                  </a:schemeClr>
                </a:solidFill>
                <a:latin typeface="Times New Roman" panose="02020603050405020304" pitchFamily="18" charset="0"/>
                <a:ea typeface="Times New Roman" panose="02020603050405020304" pitchFamily="18" charset="0"/>
              </a:rPr>
              <a:t>NE1-02:2019 „Norme de securitate la exploatarea instalațiilor electrice” </a:t>
            </a:r>
            <a:endParaRPr lang="ro-RO" sz="1600" b="1" dirty="0">
              <a:solidFill>
                <a:schemeClr val="accent6">
                  <a:lumMod val="50000"/>
                </a:schemeClr>
              </a:solidFill>
              <a:latin typeface="Bookman Old Style" pitchFamily="18" charset="0"/>
            </a:endParaRPr>
          </a:p>
          <a:p>
            <a:pPr algn="r">
              <a:lnSpc>
                <a:spcPct val="80000"/>
              </a:lnSpc>
              <a:spcBef>
                <a:spcPct val="20000"/>
              </a:spcBef>
              <a:buClr>
                <a:srgbClr val="0BD0D9"/>
              </a:buClr>
              <a:buSzPct val="95000"/>
              <a:buFont typeface="Wingdings 2" pitchFamily="18" charset="2"/>
              <a:buNone/>
            </a:pPr>
            <a:r>
              <a:rPr lang="ro-RO" sz="1200" b="1" dirty="0" smtClean="0">
                <a:solidFill>
                  <a:srgbClr val="FF0000"/>
                </a:solidFill>
                <a:latin typeface="Bookman Old Style" pitchFamily="18" charset="0"/>
              </a:rPr>
              <a:t>Prezentator</a:t>
            </a:r>
            <a:r>
              <a:rPr lang="ro-RO" sz="1200" b="1" dirty="0">
                <a:solidFill>
                  <a:srgbClr val="FF0000"/>
                </a:solidFill>
                <a:latin typeface="Bookman Old Style" pitchFamily="18" charset="0"/>
              </a:rPr>
              <a:t>: Visarion COȚOFANA, </a:t>
            </a:r>
          </a:p>
          <a:p>
            <a:pPr algn="r">
              <a:lnSpc>
                <a:spcPct val="80000"/>
              </a:lnSpc>
              <a:spcBef>
                <a:spcPct val="20000"/>
              </a:spcBef>
              <a:buClr>
                <a:srgbClr val="0BD0D9"/>
              </a:buClr>
              <a:buSzPct val="95000"/>
              <a:buFont typeface="Wingdings 2" pitchFamily="18" charset="2"/>
              <a:buNone/>
            </a:pPr>
            <a:r>
              <a:rPr lang="ro-RO" sz="1200" b="1" dirty="0">
                <a:solidFill>
                  <a:srgbClr val="FF0000"/>
                </a:solidFill>
                <a:latin typeface="Bookman Old Style" pitchFamily="18" charset="0"/>
              </a:rPr>
              <a:t>șef secție DNSE DSE ANRE</a:t>
            </a:r>
          </a:p>
          <a:p>
            <a:pPr algn="r">
              <a:lnSpc>
                <a:spcPct val="80000"/>
              </a:lnSpc>
              <a:spcBef>
                <a:spcPct val="20000"/>
              </a:spcBef>
              <a:buClr>
                <a:srgbClr val="0BD0D9"/>
              </a:buClr>
              <a:buSzPct val="95000"/>
              <a:buFont typeface="Wingdings 2" pitchFamily="18" charset="2"/>
              <a:buNone/>
            </a:pPr>
            <a:endParaRPr lang="ro-RO" sz="1200" dirty="0">
              <a:latin typeface="Bookman Old Style" pitchFamily="18" charset="0"/>
            </a:endParaRPr>
          </a:p>
          <a:p>
            <a:pPr algn="r">
              <a:lnSpc>
                <a:spcPct val="80000"/>
              </a:lnSpc>
              <a:spcBef>
                <a:spcPct val="20000"/>
              </a:spcBef>
              <a:buClr>
                <a:srgbClr val="0BD0D9"/>
              </a:buClr>
              <a:buSzPct val="95000"/>
              <a:buFont typeface="Wingdings 2" pitchFamily="18" charset="2"/>
              <a:buNone/>
            </a:pPr>
            <a:endParaRPr lang="ro-RO" sz="1200" dirty="0">
              <a:latin typeface="Bookman Old Style"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772375650"/>
              </p:ext>
            </p:extLst>
          </p:nvPr>
        </p:nvGraphicFramePr>
        <p:xfrm>
          <a:off x="1357290" y="142858"/>
          <a:ext cx="7615693" cy="1348990"/>
        </p:xfrm>
        <a:graphic>
          <a:graphicData uri="http://schemas.openxmlformats.org/drawingml/2006/table">
            <a:tbl>
              <a:tblPr/>
              <a:tblGrid>
                <a:gridCol w="125660">
                  <a:extLst>
                    <a:ext uri="{9D8B030D-6E8A-4147-A177-3AD203B41FA5}">
                      <a16:colId xmlns:a16="http://schemas.microsoft.com/office/drawing/2014/main" val="20000"/>
                    </a:ext>
                  </a:extLst>
                </a:gridCol>
                <a:gridCol w="7413152">
                  <a:extLst>
                    <a:ext uri="{9D8B030D-6E8A-4147-A177-3AD203B41FA5}">
                      <a16:colId xmlns:a16="http://schemas.microsoft.com/office/drawing/2014/main" val="20001"/>
                    </a:ext>
                  </a:extLst>
                </a:gridCol>
                <a:gridCol w="76881">
                  <a:extLst>
                    <a:ext uri="{9D8B030D-6E8A-4147-A177-3AD203B41FA5}">
                      <a16:colId xmlns:a16="http://schemas.microsoft.com/office/drawing/2014/main" val="20002"/>
                    </a:ext>
                  </a:extLst>
                </a:gridCol>
              </a:tblGrid>
              <a:tr h="373426">
                <a:tc rowSpan="4">
                  <a:txBody>
                    <a:bodyPr/>
                    <a:lstStyle/>
                    <a:p>
                      <a:pPr algn="ctr">
                        <a:lnSpc>
                          <a:spcPct val="115000"/>
                        </a:lnSpc>
                        <a:spcAft>
                          <a:spcPts val="0"/>
                        </a:spcAft>
                        <a:tabLst>
                          <a:tab pos="3075940" algn="ctr"/>
                          <a:tab pos="6152515" algn="r"/>
                        </a:tabLst>
                      </a:pPr>
                      <a:endParaRPr lang="ro-RO" sz="700" dirty="0">
                        <a:solidFill>
                          <a:schemeClr val="accent1">
                            <a:lumMod val="50000"/>
                          </a:schemeClr>
                        </a:solidFill>
                        <a:latin typeface="Calibri"/>
                        <a:ea typeface="Calibri"/>
                        <a:cs typeface="Times New Roman"/>
                      </a:endParaRPr>
                    </a:p>
                  </a:txBody>
                  <a:tcPr marL="0" marR="11713" marT="0" marB="0">
                    <a:lnL>
                      <a:noFill/>
                    </a:lnL>
                    <a:lnR>
                      <a:noFill/>
                    </a:lnR>
                    <a:lnT>
                      <a:noFill/>
                    </a:lnT>
                    <a:lnB>
                      <a:noFill/>
                    </a:lnB>
                  </a:tcPr>
                </a:tc>
                <a:tc gridSpan="2">
                  <a:txBody>
                    <a:bodyPr/>
                    <a:lstStyle/>
                    <a:p>
                      <a:pPr marL="3810" algn="ctr">
                        <a:lnSpc>
                          <a:spcPct val="115000"/>
                        </a:lnSpc>
                        <a:spcAft>
                          <a:spcPts val="0"/>
                        </a:spcAft>
                        <a:tabLst>
                          <a:tab pos="3075940" algn="ctr"/>
                          <a:tab pos="6152515" algn="r"/>
                        </a:tabLst>
                      </a:pPr>
                      <a:r>
                        <a:rPr lang="ro-RO" sz="1600" b="1" dirty="0">
                          <a:solidFill>
                            <a:schemeClr val="accent1">
                              <a:lumMod val="50000"/>
                            </a:schemeClr>
                          </a:solidFill>
                          <a:latin typeface="Times New Roman" pitchFamily="18" charset="0"/>
                          <a:ea typeface="Calibri"/>
                          <a:cs typeface="Times New Roman" pitchFamily="18" charset="0"/>
                        </a:rPr>
                        <a:t>Republica Moldova</a:t>
                      </a:r>
                      <a:endParaRPr lang="en-US" sz="1600" dirty="0">
                        <a:solidFill>
                          <a:schemeClr val="accent1">
                            <a:lumMod val="50000"/>
                          </a:schemeClr>
                        </a:solidFill>
                        <a:latin typeface="Times New Roman" pitchFamily="18" charset="0"/>
                        <a:ea typeface="Calibri"/>
                        <a:cs typeface="Times New Roman" pitchFamily="18" charset="0"/>
                      </a:endParaRPr>
                    </a:p>
                  </a:txBody>
                  <a:tcPr marL="0" marR="11713" marT="0" marB="0" anchor="ctr">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10000"/>
                  </a:ext>
                </a:extLst>
              </a:tr>
              <a:tr h="269516">
                <a:tc vMerge="1">
                  <a:txBody>
                    <a:bodyPr/>
                    <a:lstStyle/>
                    <a:p>
                      <a:endParaRPr lang="en-US"/>
                    </a:p>
                  </a:txBody>
                  <a:tcPr/>
                </a:tc>
                <a:tc gridSpan="2">
                  <a:txBody>
                    <a:bodyPr/>
                    <a:lstStyle/>
                    <a:p>
                      <a:pPr marL="3810" algn="ctr">
                        <a:lnSpc>
                          <a:spcPct val="115000"/>
                        </a:lnSpc>
                        <a:spcAft>
                          <a:spcPts val="0"/>
                        </a:spcAft>
                        <a:tabLst>
                          <a:tab pos="3075940" algn="ctr"/>
                          <a:tab pos="6152515" algn="r"/>
                          <a:tab pos="6152515" algn="r"/>
                        </a:tabLst>
                      </a:pPr>
                      <a:r>
                        <a:rPr lang="ro-RO" sz="1600" b="1" dirty="0" smtClean="0">
                          <a:solidFill>
                            <a:schemeClr val="accent1">
                              <a:lumMod val="50000"/>
                            </a:schemeClr>
                          </a:solidFill>
                          <a:latin typeface="Times New Roman" pitchFamily="18" charset="0"/>
                          <a:ea typeface="Calibri"/>
                          <a:cs typeface="Times New Roman" pitchFamily="18" charset="0"/>
                        </a:rPr>
                        <a:t>Agenția  Națională  pentru  Reglementare  în  Energetică</a:t>
                      </a:r>
                      <a:endParaRPr lang="en-US" sz="1600" dirty="0">
                        <a:solidFill>
                          <a:schemeClr val="accent1">
                            <a:lumMod val="50000"/>
                          </a:schemeClr>
                        </a:solidFill>
                        <a:latin typeface="Times New Roman" pitchFamily="18" charset="0"/>
                        <a:ea typeface="Calibri"/>
                        <a:cs typeface="Times New Roman" pitchFamily="18" charset="0"/>
                      </a:endParaRPr>
                    </a:p>
                  </a:txBody>
                  <a:tcPr marL="0" marR="11713"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10001"/>
                  </a:ext>
                </a:extLst>
              </a:tr>
              <a:tr h="44648">
                <a:tc vMerge="1">
                  <a:txBody>
                    <a:bodyPr/>
                    <a:lstStyle/>
                    <a:p>
                      <a:endParaRPr lang="en-US"/>
                    </a:p>
                  </a:txBody>
                  <a:tcPr/>
                </a:tc>
                <a:tc gridSpan="2">
                  <a:txBody>
                    <a:bodyPr/>
                    <a:lstStyle/>
                    <a:p>
                      <a:pPr marL="3810" algn="ctr">
                        <a:lnSpc>
                          <a:spcPct val="115000"/>
                        </a:lnSpc>
                        <a:spcAft>
                          <a:spcPts val="0"/>
                        </a:spcAft>
                        <a:tabLst>
                          <a:tab pos="3075940" algn="ctr"/>
                          <a:tab pos="6152515" algn="r"/>
                        </a:tabLst>
                      </a:pPr>
                      <a:r>
                        <a:rPr lang="ro-RO" sz="1600" b="1" dirty="0">
                          <a:solidFill>
                            <a:schemeClr val="accent1">
                              <a:lumMod val="50000"/>
                            </a:schemeClr>
                          </a:solidFill>
                          <a:latin typeface="Times New Roman" pitchFamily="18" charset="0"/>
                          <a:ea typeface="Calibri"/>
                          <a:cs typeface="Times New Roman" pitchFamily="18" charset="0"/>
                        </a:rPr>
                        <a:t>ANRE</a:t>
                      </a:r>
                      <a:endParaRPr lang="en-US" sz="1600" dirty="0">
                        <a:solidFill>
                          <a:schemeClr val="accent1">
                            <a:lumMod val="50000"/>
                          </a:schemeClr>
                        </a:solidFill>
                        <a:latin typeface="Times New Roman" pitchFamily="18" charset="0"/>
                        <a:ea typeface="Calibri"/>
                        <a:cs typeface="Times New Roman" pitchFamily="18" charset="0"/>
                      </a:endParaRPr>
                    </a:p>
                  </a:txBody>
                  <a:tcPr marL="0" marR="11713" marT="0" marB="0">
                    <a:lnL>
                      <a:noFill/>
                    </a:lnL>
                    <a:lnR>
                      <a:noFill/>
                    </a:lnR>
                    <a:lnT>
                      <a:noFill/>
                    </a:lnT>
                    <a:lnB w="19050" cap="flat" cmpd="dbl" algn="ctr">
                      <a:solidFill>
                        <a:srgbClr val="4BACC6"/>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2"/>
                  </a:ext>
                </a:extLst>
              </a:tr>
              <a:tr h="448111">
                <a:tc vMerge="1">
                  <a:txBody>
                    <a:bodyPr/>
                    <a:lstStyle/>
                    <a:p>
                      <a:endParaRPr lang="en-US"/>
                    </a:p>
                  </a:txBody>
                  <a:tcPr/>
                </a:tc>
                <a:tc>
                  <a:txBody>
                    <a:bodyPr/>
                    <a:lstStyle/>
                    <a:p>
                      <a:pPr algn="ctr">
                        <a:lnSpc>
                          <a:spcPct val="115000"/>
                        </a:lnSpc>
                        <a:spcAft>
                          <a:spcPts val="0"/>
                        </a:spcAft>
                        <a:tabLst>
                          <a:tab pos="3075940" algn="ctr"/>
                          <a:tab pos="6152515" algn="r"/>
                        </a:tabLst>
                      </a:pPr>
                      <a:r>
                        <a:rPr lang="ro-RO" sz="1100" dirty="0">
                          <a:solidFill>
                            <a:schemeClr val="accent1">
                              <a:lumMod val="50000"/>
                            </a:schemeClr>
                          </a:solidFill>
                          <a:latin typeface="Times New Roman" pitchFamily="18" charset="0"/>
                          <a:ea typeface="Calibri"/>
                          <a:cs typeface="Times New Roman" pitchFamily="18" charset="0"/>
                        </a:rPr>
                        <a:t>str. Alexandr Pușkin  52 A, MD-2005 Chișinău, Tel: 022 852 901,</a:t>
                      </a:r>
                      <a:r>
                        <a:rPr lang="ro-RO" sz="1100" u="sng" dirty="0">
                          <a:solidFill>
                            <a:schemeClr val="accent1">
                              <a:lumMod val="50000"/>
                            </a:schemeClr>
                          </a:solidFill>
                          <a:latin typeface="Times New Roman" pitchFamily="18" charset="0"/>
                          <a:ea typeface="Calibri"/>
                          <a:cs typeface="Times New Roman" pitchFamily="18" charset="0"/>
                          <a:hlinkClick r:id="rId2">
                            <a:extLst>
                              <a:ext uri="{A12FA001-AC4F-418D-AE19-62706E023703}">
                                <ahyp:hlinkClr xmlns:ahyp="http://schemas.microsoft.com/office/drawing/2018/hyperlinkcolor" xmlns="" val="tx"/>
                              </a:ext>
                            </a:extLst>
                          </a:hlinkClick>
                        </a:rPr>
                        <a:t>anre@anre.md</a:t>
                      </a:r>
                      <a:r>
                        <a:rPr lang="ro-RO" sz="1100" u="sng" dirty="0">
                          <a:solidFill>
                            <a:schemeClr val="accent1">
                              <a:lumMod val="50000"/>
                            </a:schemeClr>
                          </a:solidFill>
                          <a:latin typeface="Times New Roman" pitchFamily="18" charset="0"/>
                          <a:ea typeface="Calibri"/>
                          <a:cs typeface="Times New Roman" pitchFamily="18" charset="0"/>
                        </a:rPr>
                        <a:t>,</a:t>
                      </a:r>
                      <a:r>
                        <a:rPr lang="ro-RO" sz="1100" u="sng" dirty="0">
                          <a:solidFill>
                            <a:schemeClr val="accent1">
                              <a:lumMod val="50000"/>
                            </a:schemeClr>
                          </a:solidFill>
                          <a:latin typeface="Times New Roman" pitchFamily="18" charset="0"/>
                          <a:ea typeface="Calibri"/>
                          <a:cs typeface="Times New Roman" pitchFamily="18" charset="0"/>
                          <a:hlinkClick r:id="rId3">
                            <a:extLst>
                              <a:ext uri="{A12FA001-AC4F-418D-AE19-62706E023703}">
                                <ahyp:hlinkClr xmlns:ahyp="http://schemas.microsoft.com/office/drawing/2018/hyperlinkcolor" xmlns="" val="tx"/>
                              </a:ext>
                            </a:extLst>
                          </a:hlinkClick>
                        </a:rPr>
                        <a:t>http://www.anre.md</a:t>
                      </a:r>
                      <a:endParaRPr lang="en-US" sz="1100" dirty="0">
                        <a:solidFill>
                          <a:schemeClr val="accent1">
                            <a:lumMod val="50000"/>
                          </a:schemeClr>
                        </a:solidFill>
                        <a:latin typeface="Times New Roman" pitchFamily="18" charset="0"/>
                        <a:ea typeface="Calibri"/>
                        <a:cs typeface="Times New Roman" pitchFamily="18" charset="0"/>
                      </a:endParaRPr>
                    </a:p>
                  </a:txBody>
                  <a:tcPr marL="0" marR="11713" marT="0" marB="0">
                    <a:lnL>
                      <a:noFill/>
                    </a:lnL>
                    <a:lnR>
                      <a:noFill/>
                    </a:lnR>
                    <a:lnT w="19050" cap="flat" cmpd="dbl" algn="ctr">
                      <a:solidFill>
                        <a:srgbClr val="4BACC6"/>
                      </a:solidFill>
                      <a:prstDash val="solid"/>
                      <a:round/>
                      <a:headEnd type="none" w="med" len="med"/>
                      <a:tailEnd type="none" w="med" len="med"/>
                    </a:lnT>
                    <a:lnB>
                      <a:noFill/>
                    </a:lnB>
                  </a:tcPr>
                </a:tc>
                <a:tc>
                  <a:txBody>
                    <a:bodyPr/>
                    <a:lstStyle/>
                    <a:p>
                      <a:pPr>
                        <a:lnSpc>
                          <a:spcPct val="115000"/>
                        </a:lnSpc>
                        <a:spcAft>
                          <a:spcPts val="1000"/>
                        </a:spcAft>
                      </a:pPr>
                      <a:r>
                        <a:rPr lang="en-US" sz="700" dirty="0">
                          <a:solidFill>
                            <a:schemeClr val="accent1">
                              <a:lumMod val="50000"/>
                            </a:schemeClr>
                          </a:solidFill>
                          <a:latin typeface="Calibri"/>
                          <a:ea typeface="Calibri"/>
                          <a:cs typeface="Times New Roman"/>
                        </a:rPr>
                        <a:t> </a:t>
                      </a:r>
                    </a:p>
                  </a:txBody>
                  <a:tcPr marL="0" marR="0" marT="0" marB="0" anchor="ctr">
                    <a:lnL>
                      <a:noFill/>
                    </a:lnL>
                    <a:lnR>
                      <a:noFill/>
                    </a:lnR>
                    <a:lnT w="19050" cap="flat" cmpd="dbl" algn="ctr">
                      <a:solidFill>
                        <a:srgbClr val="4BACC6"/>
                      </a:solidFill>
                      <a:prstDash val="solid"/>
                      <a:round/>
                      <a:headEnd type="none" w="med" len="med"/>
                      <a:tailEnd type="none" w="med" len="med"/>
                    </a:lnT>
                    <a:lnB>
                      <a:noFill/>
                    </a:lnB>
                  </a:tcPr>
                </a:tc>
                <a:extLst>
                  <a:ext uri="{0D108BD9-81ED-4DB2-BD59-A6C34878D82A}">
                    <a16:rowId xmlns:a16="http://schemas.microsoft.com/office/drawing/2014/main" val="10003"/>
                  </a:ext>
                </a:extLst>
              </a:tr>
            </a:tbl>
          </a:graphicData>
        </a:graphic>
      </p:graphicFrame>
      <p:pic>
        <p:nvPicPr>
          <p:cNvPr id="10244" name="Picture 4" descr="Brazon"/>
          <p:cNvPicPr>
            <a:picLocks noChangeAspect="1" noChangeArrowheads="1"/>
          </p:cNvPicPr>
          <p:nvPr/>
        </p:nvPicPr>
        <p:blipFill>
          <a:blip r:embed="rId4" cstate="print"/>
          <a:srcRect/>
          <a:stretch>
            <a:fillRect/>
          </a:stretch>
        </p:blipFill>
        <p:spPr bwMode="auto">
          <a:xfrm>
            <a:off x="231678" y="-26335"/>
            <a:ext cx="1232129" cy="1421687"/>
          </a:xfrm>
          <a:prstGeom prst="rect">
            <a:avLst/>
          </a:prstGeom>
          <a:noFill/>
        </p:spPr>
      </p:pic>
      <p:pic>
        <p:nvPicPr>
          <p:cNvPr id="2" name="Picture 1">
            <a:extLst>
              <a:ext uri="{FF2B5EF4-FFF2-40B4-BE49-F238E27FC236}">
                <a16:creationId xmlns:a16="http://schemas.microsoft.com/office/drawing/2014/main" id="{67EA31BA-38A7-4784-A338-B676C4ABEA79}"/>
              </a:ext>
            </a:extLst>
          </p:cNvPr>
          <p:cNvPicPr>
            <a:picLocks noChangeAspect="1"/>
          </p:cNvPicPr>
          <p:nvPr/>
        </p:nvPicPr>
        <p:blipFill>
          <a:blip r:embed="rId5"/>
          <a:stretch>
            <a:fillRect/>
          </a:stretch>
        </p:blipFill>
        <p:spPr>
          <a:xfrm>
            <a:off x="4283968" y="4234533"/>
            <a:ext cx="908967" cy="908967"/>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pic>
        <p:nvPicPr>
          <p:cNvPr id="3" name="Picture 2">
            <a:extLst>
              <a:ext uri="{FF2B5EF4-FFF2-40B4-BE49-F238E27FC236}">
                <a16:creationId xmlns:a16="http://schemas.microsoft.com/office/drawing/2014/main" id="{786502FC-9EB0-4D32-9F6F-AB6B6F3198FE}"/>
              </a:ext>
            </a:extLst>
          </p:cNvPr>
          <p:cNvPicPr>
            <a:picLocks noChangeAspect="1"/>
          </p:cNvPicPr>
          <p:nvPr/>
        </p:nvPicPr>
        <p:blipFill>
          <a:blip r:embed="rId6"/>
          <a:stretch>
            <a:fillRect/>
          </a:stretch>
        </p:blipFill>
        <p:spPr>
          <a:xfrm>
            <a:off x="4067944" y="1278293"/>
            <a:ext cx="1392705" cy="1037247"/>
          </a:xfrm>
          <a:prstGeom prst="rect">
            <a:avLst/>
          </a:prstGeom>
          <a:solidFill>
            <a:schemeClr val="accent2"/>
          </a:solidFill>
        </p:spPr>
      </p:pic>
      <p:pic>
        <p:nvPicPr>
          <p:cNvPr id="5" name="Рисунок 4"/>
          <p:cNvPicPr>
            <a:picLocks noChangeAspect="1"/>
          </p:cNvPicPr>
          <p:nvPr/>
        </p:nvPicPr>
        <p:blipFill>
          <a:blip r:embed="rId7"/>
          <a:stretch>
            <a:fillRect/>
          </a:stretch>
        </p:blipFill>
        <p:spPr>
          <a:xfrm>
            <a:off x="611560" y="1923678"/>
            <a:ext cx="1012024" cy="1005927"/>
          </a:xfrm>
          <a:prstGeom prst="rect">
            <a:avLst/>
          </a:prstGeom>
        </p:spPr>
      </p:pic>
      <p:pic>
        <p:nvPicPr>
          <p:cNvPr id="6" name="Рисунок 5"/>
          <p:cNvPicPr>
            <a:picLocks noChangeAspect="1"/>
          </p:cNvPicPr>
          <p:nvPr/>
        </p:nvPicPr>
        <p:blipFill>
          <a:blip r:embed="rId7"/>
          <a:stretch>
            <a:fillRect/>
          </a:stretch>
        </p:blipFill>
        <p:spPr>
          <a:xfrm>
            <a:off x="7805887" y="1851670"/>
            <a:ext cx="1012024" cy="1005927"/>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2291" name="Содержимое 2"/>
          <p:cNvSpPr txBox="1">
            <a:spLocks/>
          </p:cNvSpPr>
          <p:nvPr/>
        </p:nvSpPr>
        <p:spPr bwMode="auto">
          <a:xfrm>
            <a:off x="357188" y="1000125"/>
            <a:ext cx="8501062" cy="2300288"/>
          </a:xfrm>
          <a:prstGeom prst="rect">
            <a:avLst/>
          </a:prstGeom>
          <a:noFill/>
          <a:ln w="9525">
            <a:noFill/>
            <a:miter lim="800000"/>
            <a:headEnd/>
            <a:tailEnd/>
          </a:ln>
        </p:spPr>
        <p:txBody>
          <a:bodyPr lIns="0" rIns="18288"/>
          <a:lstStyle/>
          <a:p>
            <a:endParaRPr lang="ro-RO" sz="1700" i="1" dirty="0">
              <a:latin typeface="Bookman Old Style" pitchFamily="18" charset="0"/>
              <a:cs typeface="Times New Roman" pitchFamily="18" charset="0"/>
            </a:endParaRPr>
          </a:p>
          <a:p>
            <a:pPr>
              <a:spcBef>
                <a:spcPct val="20000"/>
              </a:spcBef>
              <a:buClr>
                <a:srgbClr val="0BD0D9"/>
              </a:buClr>
              <a:buSzPct val="95000"/>
              <a:buFont typeface="Wingdings 2" pitchFamily="18" charset="2"/>
              <a:buNone/>
            </a:pPr>
            <a:endParaRPr lang="ro-RO" sz="1700" dirty="0">
              <a:latin typeface="Bookman Old Style" pitchFamily="18" charset="0"/>
              <a:cs typeface="Times New Roman" pitchFamily="18" charset="0"/>
            </a:endParaRPr>
          </a:p>
          <a:p>
            <a:pPr>
              <a:spcBef>
                <a:spcPct val="20000"/>
              </a:spcBef>
              <a:buClr>
                <a:srgbClr val="0BD0D9"/>
              </a:buClr>
              <a:buSzPct val="95000"/>
              <a:buFont typeface="Wingdings 2" pitchFamily="18" charset="2"/>
              <a:buNone/>
            </a:pPr>
            <a:endParaRPr lang="ro-RO" sz="1700" dirty="0">
              <a:latin typeface="Bookman Old Style" pitchFamily="18" charset="0"/>
              <a:cs typeface="Times New Roman" pitchFamily="18" charset="0"/>
            </a:endParaRPr>
          </a:p>
          <a:p>
            <a:pPr>
              <a:spcBef>
                <a:spcPct val="20000"/>
              </a:spcBef>
              <a:buClr>
                <a:srgbClr val="0BD0D9"/>
              </a:buClr>
              <a:buSzPct val="95000"/>
              <a:buFont typeface="Wingdings 2" pitchFamily="18" charset="2"/>
              <a:buNone/>
            </a:pPr>
            <a:endParaRPr lang="ro-RO" sz="1700" dirty="0">
              <a:latin typeface="Bookman Old Style" pitchFamily="18" charset="0"/>
              <a:cs typeface="Times New Roman" pitchFamily="18" charset="0"/>
            </a:endParaRPr>
          </a:p>
        </p:txBody>
      </p:sp>
      <p:sp>
        <p:nvSpPr>
          <p:cNvPr id="3" name="Овал 2"/>
          <p:cNvSpPr/>
          <p:nvPr/>
        </p:nvSpPr>
        <p:spPr>
          <a:xfrm>
            <a:off x="35719" y="51470"/>
            <a:ext cx="9144000" cy="509203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a:lnSpc>
                <a:spcPct val="107000"/>
              </a:lnSpc>
              <a:spcAft>
                <a:spcPts val="0"/>
              </a:spcAft>
            </a:pPr>
            <a:r>
              <a:rPr lang="ro-RO" sz="2200" b="1" u="sng"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rPr>
              <a:t>CAPITOLUL I</a:t>
            </a:r>
            <a:r>
              <a:rPr lang="ro-RO" sz="2200" b="1"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rPr>
              <a:t>  DISPOZIȚII GENERALE</a:t>
            </a:r>
            <a:endParaRPr lang="en-US" sz="2200" b="1"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88900">
              <a:lnSpc>
                <a:spcPct val="107000"/>
              </a:lnSpc>
              <a:spcAft>
                <a:spcPts val="0"/>
              </a:spcAft>
            </a:pPr>
            <a:r>
              <a:rPr lang="ro-RO" sz="2200" b="1"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rPr>
              <a:t>Secțiunea 1  Domeniul de aplicare (pct. 1-13)</a:t>
            </a:r>
            <a:endParaRPr lang="en-US" sz="2200" b="1"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88900">
              <a:lnSpc>
                <a:spcPct val="107000"/>
              </a:lnSpc>
              <a:spcAft>
                <a:spcPts val="0"/>
              </a:spcAft>
            </a:pPr>
            <a:r>
              <a:rPr lang="ro-RO" sz="2200" b="1"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rPr>
              <a:t>Secțiunea 2  Cerințe față de personal   (pct. 14-33)</a:t>
            </a:r>
            <a:endParaRPr lang="en-US" sz="2200" b="1"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88900">
              <a:lnSpc>
                <a:spcPct val="107000"/>
              </a:lnSpc>
              <a:spcAft>
                <a:spcPts val="0"/>
              </a:spcAft>
            </a:pPr>
            <a:r>
              <a:rPr lang="ro-RO" sz="2200" b="1"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rPr>
              <a:t>Secțiunea 3  Deservirea operativă. Inspectarea vizuală a instalațiilor electrice. (pct. 34-63)</a:t>
            </a:r>
            <a:endParaRPr lang="en-US" sz="2200" b="1"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88900">
              <a:lnSpc>
                <a:spcPct val="107000"/>
              </a:lnSpc>
              <a:spcAft>
                <a:spcPts val="0"/>
              </a:spcAft>
            </a:pPr>
            <a:r>
              <a:rPr lang="ro-RO" sz="2200" b="1"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rPr>
              <a:t>Secțiunea 4  Modul și prevederile de executare a lucrărilor în condiții de securitate (pct</a:t>
            </a:r>
            <a:r>
              <a:rPr lang="ro-RO" b="1" dirty="0">
                <a:solidFill>
                  <a:schemeClr val="accent6">
                    <a:lumMod val="75000"/>
                  </a:schemeClr>
                </a:solidFill>
                <a:latin typeface="Times New Roman" panose="02020603050405020304" pitchFamily="18" charset="0"/>
                <a:ea typeface="Calibri" panose="020F0502020204030204" pitchFamily="34" charset="0"/>
                <a:cs typeface="Times New Roman" panose="02020603050405020304" pitchFamily="18" charset="0"/>
              </a:rPr>
              <a:t>. 6</a:t>
            </a:r>
            <a:r>
              <a:rPr lang="ro-RO" dirty="0">
                <a:latin typeface="Times New Roman" panose="02020603050405020304" pitchFamily="18" charset="0"/>
                <a:ea typeface="Calibri" panose="020F0502020204030204" pitchFamily="34" charset="0"/>
                <a:cs typeface="Times New Roman" panose="02020603050405020304" pitchFamily="18" charset="0"/>
              </a:rPr>
              <a:t>4-87)</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4211960" y="198001"/>
            <a:ext cx="579170" cy="676715"/>
          </a:xfrm>
          <a:prstGeom prst="rect">
            <a:avLst/>
          </a:prstGeom>
        </p:spPr>
      </p:pic>
      <p:pic>
        <p:nvPicPr>
          <p:cNvPr id="4" name="Рисунок 3"/>
          <p:cNvPicPr>
            <a:picLocks noChangeAspect="1"/>
          </p:cNvPicPr>
          <p:nvPr/>
        </p:nvPicPr>
        <p:blipFill>
          <a:blip r:embed="rId4"/>
          <a:stretch>
            <a:fillRect/>
          </a:stretch>
        </p:blipFill>
        <p:spPr>
          <a:xfrm>
            <a:off x="251520" y="2025868"/>
            <a:ext cx="1371879" cy="1143233"/>
          </a:xfrm>
          <a:prstGeom prst="rect">
            <a:avLst/>
          </a:prstGeom>
        </p:spPr>
      </p:pic>
      <p:pic>
        <p:nvPicPr>
          <p:cNvPr id="5" name="Рисунок 4"/>
          <p:cNvPicPr>
            <a:picLocks noChangeAspect="1"/>
          </p:cNvPicPr>
          <p:nvPr/>
        </p:nvPicPr>
        <p:blipFill>
          <a:blip r:embed="rId5"/>
          <a:stretch>
            <a:fillRect/>
          </a:stretch>
        </p:blipFill>
        <p:spPr>
          <a:xfrm>
            <a:off x="3962002" y="3867894"/>
            <a:ext cx="1079086" cy="1079086"/>
          </a:xfrm>
          <a:prstGeom prst="rect">
            <a:avLst/>
          </a:prstGeom>
        </p:spPr>
      </p:pic>
    </p:spTree>
    <p:extLst>
      <p:ext uri="{BB962C8B-B14F-4D97-AF65-F5344CB8AC3E}">
        <p14:creationId xmlns:p14="http://schemas.microsoft.com/office/powerpoint/2010/main" val="36160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Содержимое 2"/>
          <p:cNvSpPr txBox="1">
            <a:spLocks/>
          </p:cNvSpPr>
          <p:nvPr/>
        </p:nvSpPr>
        <p:spPr bwMode="auto">
          <a:xfrm>
            <a:off x="7974" y="35884"/>
            <a:ext cx="9073008" cy="5040560"/>
          </a:xfrm>
          <a:prstGeom prst="rect">
            <a:avLst/>
          </a:prstGeom>
          <a:solidFill>
            <a:schemeClr val="bg2">
              <a:lumMod val="20000"/>
              <a:lumOff val="80000"/>
            </a:schemeClr>
          </a:solidFill>
          <a:ln w="9525">
            <a:noFill/>
            <a:miter lim="800000"/>
            <a:headEnd/>
            <a:tailEnd/>
          </a:ln>
        </p:spPr>
        <p:txBody>
          <a:bodyPr lIns="0" rIns="18288"/>
          <a:lstStyle/>
          <a:p>
            <a:pPr marL="88900" lvl="0">
              <a:lnSpc>
                <a:spcPct val="107000"/>
              </a:lnSpc>
              <a:spcAft>
                <a:spcPts val="0"/>
              </a:spcAft>
            </a:pPr>
            <a:r>
              <a:rPr lang="ro-RO" sz="1600" b="1" u="sng" dirty="0">
                <a:solidFill>
                  <a:srgbClr val="A5C249">
                    <a:lumMod val="75000"/>
                  </a:srgbClr>
                </a:solidFill>
                <a:latin typeface="Times New Roman" panose="02020603050405020304" pitchFamily="18" charset="0"/>
                <a:ea typeface="Calibri" panose="020F0502020204030204" pitchFamily="34" charset="0"/>
                <a:cs typeface="Times New Roman" panose="02020603050405020304" pitchFamily="18" charset="0"/>
              </a:rPr>
              <a:t>Unele prevederi generale din CAPITOLUL I</a:t>
            </a:r>
            <a:r>
              <a:rPr lang="ro-RO" sz="1600" b="1" dirty="0">
                <a:solidFill>
                  <a:srgbClr val="A5C249">
                    <a:lumMod val="75000"/>
                  </a:srgbClr>
                </a:solidFill>
                <a:latin typeface="Times New Roman" panose="02020603050405020304" pitchFamily="18" charset="0"/>
                <a:ea typeface="Calibri" panose="020F0502020204030204" pitchFamily="34" charset="0"/>
                <a:cs typeface="Times New Roman" panose="02020603050405020304" pitchFamily="18" charset="0"/>
              </a:rPr>
              <a:t>  DISPOZIȚII GENERALE</a:t>
            </a:r>
          </a:p>
          <a:p>
            <a:pPr indent="180340" algn="just">
              <a:spcAft>
                <a:spcPts val="0"/>
              </a:spcAft>
            </a:pPr>
            <a:r>
              <a:rPr lang="ro-RO"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Pct. 3. În sensul prezentelor Norme se aplică </a:t>
            </a:r>
            <a:r>
              <a:rPr lang="ro-RO" b="1" u="sng"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noțiunile</a:t>
            </a:r>
            <a:r>
              <a:rPr lang="ro-RO"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definite în Legea cu privire la energetică nr.174/2017, Legea cu privire la energia electrică nr. 107/2016, precum </a:t>
            </a:r>
            <a:r>
              <a:rPr lang="ro-RO"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şi</a:t>
            </a:r>
            <a:r>
              <a:rPr lang="ro-RO"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unele noțiuni incluse în aceste Norme.</a:t>
            </a:r>
            <a:endParaRPr lang="en-US"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ro-RO"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Pct. 5.</a:t>
            </a:r>
            <a:r>
              <a:rPr lang="ro-RO" b="1" u="sng"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Angajatorul</a:t>
            </a:r>
            <a:r>
              <a:rPr lang="ro-RO"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în funcție de condițiile de muncă și specificul instalațiilor electrice din posesie, </a:t>
            </a:r>
            <a:r>
              <a:rPr lang="ro-RO" b="1" u="sng"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poate să prevadă cerințe suplimentare de securitate </a:t>
            </a:r>
            <a:r>
              <a:rPr lang="ro-RO"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și sănătate în muncă, care nu contravin prevederilor prezentelor Norme</a:t>
            </a:r>
            <a:r>
              <a:rPr lang="ro-RO"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ro-RO"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Pct. 14. </a:t>
            </a:r>
            <a:r>
              <a:rPr lang="ro-RO" b="1" u="sng"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Deservirea instalațiilor electrice </a:t>
            </a:r>
            <a:r>
              <a:rPr lang="ro-RO"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în funcțiune, efectuarea manevrelor operative în instalațiile electrice, organizarea și executarea lucrărilor de reparații, montare, ajustare, încercări, măsurări și diagnostic, </a:t>
            </a:r>
            <a:r>
              <a:rPr lang="ro-RO" b="1" u="sng"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este pusă în sarcina personalului electrotehnic.</a:t>
            </a:r>
            <a:endParaRPr lang="en-US" b="1" u="sng"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ro-RO"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Pct. 15. </a:t>
            </a:r>
            <a:r>
              <a:rPr lang="ro-RO" b="1" u="sng"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Persoanele angajate </a:t>
            </a:r>
            <a:r>
              <a:rPr lang="ro-RO"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în vederea executării lucrărilor în instalațiile electrice, trebuie să posede </a:t>
            </a:r>
            <a:r>
              <a:rPr lang="ro-RO" b="1" u="sng"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pregătire profesională </a:t>
            </a:r>
            <a:r>
              <a:rPr lang="ro-RO"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corespunzătoare caracterului lucrărilor. </a:t>
            </a:r>
          </a:p>
          <a:p>
            <a:pPr indent="180340" algn="just">
              <a:spcAft>
                <a:spcPts val="0"/>
              </a:spcAft>
            </a:pPr>
            <a:r>
              <a:rPr lang="ro-RO"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Pct. 23. </a:t>
            </a:r>
            <a:r>
              <a:rPr lang="ro-RO" b="1" u="sng"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Personalul trebuie </a:t>
            </a:r>
            <a:r>
              <a:rPr lang="ro-RO"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să fie supus </a:t>
            </a:r>
            <a:r>
              <a:rPr lang="ro-RO" b="1" u="sng"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evaluării cunoștințelor </a:t>
            </a:r>
            <a:r>
              <a:rPr lang="ro-RO"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privind însușirea prezentelor Norme, în limitele competențelor corespunzătoare funcției pe care o deține, </a:t>
            </a:r>
            <a:r>
              <a:rPr lang="ro-RO" b="1" u="sng"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cu acordarea grupei corespunzătoare de securitate electrică</a:t>
            </a:r>
            <a:r>
              <a:rPr lang="ro-RO"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conform cerințelor stabilite în Anexele nr. 1 și 2. </a:t>
            </a:r>
            <a:endParaRPr lang="en-US"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ro-RO"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Pct. 24. </a:t>
            </a:r>
            <a:r>
              <a:rPr lang="ro-RO" b="1" u="sng"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Personalul este obligat să respecte cerințele prezentelor Norme</a:t>
            </a:r>
            <a:r>
              <a:rPr lang="ro-RO"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instrucțiunilor privind securitatea și sănătatea în muncă, indicațiilor primite la instruirile </a:t>
            </a:r>
            <a:r>
              <a:rPr lang="ro-RO" dirty="0">
                <a:solidFill>
                  <a:srgbClr val="7030A0"/>
                </a:solidFill>
                <a:latin typeface="Times New Roman" panose="02020603050405020304" pitchFamily="18" charset="0"/>
                <a:ea typeface="PMingLiU"/>
                <a:cs typeface="Times New Roman" panose="02020603050405020304" pitchFamily="18" charset="0"/>
              </a:rPr>
              <a:t>periodice</a:t>
            </a:r>
            <a:r>
              <a:rPr lang="ro-RO"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marL="88900" lvl="0">
              <a:lnSpc>
                <a:spcPct val="107000"/>
              </a:lnSpc>
              <a:spcAft>
                <a:spcPts val="0"/>
              </a:spcAft>
            </a:pPr>
            <a:endParaRPr lang="en-US" sz="1600" b="1" dirty="0">
              <a:solidFill>
                <a:srgbClr val="A5C249">
                  <a:lumMod val="75000"/>
                </a:srgbClr>
              </a:solidFill>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Содержимое 2"/>
          <p:cNvSpPr txBox="1">
            <a:spLocks/>
          </p:cNvSpPr>
          <p:nvPr/>
        </p:nvSpPr>
        <p:spPr bwMode="auto">
          <a:xfrm>
            <a:off x="7974" y="35884"/>
            <a:ext cx="9073008" cy="5040560"/>
          </a:xfrm>
          <a:prstGeom prst="rect">
            <a:avLst/>
          </a:prstGeom>
          <a:solidFill>
            <a:schemeClr val="bg2">
              <a:lumMod val="20000"/>
              <a:lumOff val="80000"/>
            </a:schemeClr>
          </a:solidFill>
          <a:ln w="9525">
            <a:noFill/>
            <a:miter lim="800000"/>
            <a:headEnd/>
            <a:tailEnd/>
          </a:ln>
        </p:spPr>
        <p:txBody>
          <a:bodyPr lIns="0" rIns="18288"/>
          <a:lstStyle/>
          <a:p>
            <a:pPr marL="88900" lvl="0">
              <a:lnSpc>
                <a:spcPct val="107000"/>
              </a:lnSpc>
              <a:spcAft>
                <a:spcPts val="0"/>
              </a:spcAft>
            </a:pPr>
            <a:r>
              <a:rPr lang="ro-RO" sz="1600" b="1" u="sng" dirty="0">
                <a:solidFill>
                  <a:srgbClr val="A5C249">
                    <a:lumMod val="75000"/>
                  </a:srgbClr>
                </a:solidFill>
                <a:latin typeface="Times New Roman" panose="02020603050405020304" pitchFamily="18" charset="0"/>
                <a:ea typeface="Calibri" panose="020F0502020204030204" pitchFamily="34" charset="0"/>
                <a:cs typeface="Times New Roman" panose="02020603050405020304" pitchFamily="18" charset="0"/>
              </a:rPr>
              <a:t>Unele prevederi generale din CAPITOLUL I</a:t>
            </a:r>
            <a:r>
              <a:rPr lang="ro-RO" sz="1600" b="1" dirty="0">
                <a:solidFill>
                  <a:srgbClr val="A5C249">
                    <a:lumMod val="75000"/>
                  </a:srgbClr>
                </a:solidFill>
                <a:latin typeface="Times New Roman" panose="02020603050405020304" pitchFamily="18" charset="0"/>
                <a:ea typeface="Calibri" panose="020F0502020204030204" pitchFamily="34" charset="0"/>
                <a:cs typeface="Times New Roman" panose="02020603050405020304" pitchFamily="18" charset="0"/>
              </a:rPr>
              <a:t>  DISPOZIȚII GENERALE</a:t>
            </a:r>
          </a:p>
          <a:p>
            <a:pPr indent="180340" algn="just">
              <a:spcAft>
                <a:spcPts val="0"/>
              </a:spcAft>
            </a:pPr>
            <a:r>
              <a:rPr lang="ro-RO"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Pct. 26. </a:t>
            </a:r>
            <a:r>
              <a:rPr lang="ro-RO" sz="1600" b="1" u="sng"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Lucrătorului care a susținut evaluarea cunoștințelor </a:t>
            </a:r>
            <a:r>
              <a:rPr lang="ro-RO"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în domeniul securității și sănătății în muncă la exploatarea instalațiilor electrice i se </a:t>
            </a:r>
            <a:r>
              <a:rPr lang="ro-RO" sz="1600" b="1" u="sng"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înmânează talonul de autorizare</a:t>
            </a:r>
            <a:r>
              <a:rPr lang="ro-RO"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conform modelului stabilit în Anexa nr. 5. Efectuarea lucrărilor în instalațiile electrice în cadrul programului de lucru fără talonul de autorizare este interzisă.</a:t>
            </a:r>
            <a:endParaRPr lang="en-US"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ro-RO"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Pct.29. Dreptul personalului electrotehnic de a executa lucrări speciale trebuie să fie indicat în talonul de autorizare. </a:t>
            </a:r>
            <a:endParaRPr lang="en-US"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marL="270510" indent="-270510" algn="ctr">
              <a:lnSpc>
                <a:spcPct val="115000"/>
              </a:lnSpc>
              <a:spcAft>
                <a:spcPts val="0"/>
              </a:spcAft>
            </a:pPr>
            <a:r>
              <a:rPr lang="ro-RO"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Deservirea operativă. Inspectarea vizuală a instalațiilor electrice.</a:t>
            </a:r>
            <a:endParaRPr lang="en-US" sz="1600" dirty="0">
              <a:solidFill>
                <a:srgbClr val="000000"/>
              </a:solidFill>
              <a:latin typeface="Times New Roman" panose="02020603050405020304" pitchFamily="18" charset="0"/>
              <a:ea typeface="PMingLiU"/>
              <a:cs typeface="Times New Roman" panose="02020603050405020304" pitchFamily="18" charset="0"/>
            </a:endParaRPr>
          </a:p>
          <a:p>
            <a:pPr lvl="0" algn="just">
              <a:lnSpc>
                <a:spcPct val="115000"/>
              </a:lnSpc>
              <a:spcBef>
                <a:spcPts val="600"/>
              </a:spcBef>
              <a:spcAft>
                <a:spcPts val="0"/>
              </a:spcAft>
              <a:buSzPts val="1200"/>
              <a:tabLst>
                <a:tab pos="540385" algn="l"/>
              </a:tabLst>
            </a:pPr>
            <a:r>
              <a:rPr lang="ro-RO" sz="160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Pct. 34. </a:t>
            </a:r>
            <a:r>
              <a:rPr lang="ro-RO" sz="1600" b="1" u="sng"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Manevrele operative </a:t>
            </a:r>
            <a:r>
              <a:rPr lang="ro-RO" sz="160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trebuie să fie executate de către </a:t>
            </a:r>
            <a:r>
              <a:rPr lang="ro-RO" sz="1600" b="1" u="sng"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personalul operativ sau personalul operativ de reparații</a:t>
            </a:r>
            <a:r>
              <a:rPr lang="ro-RO" sz="160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admis la lucrări </a:t>
            </a:r>
            <a:r>
              <a:rPr lang="ro-RO" sz="1600" b="1" u="sng"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prin ordinul agentului </a:t>
            </a:r>
            <a:r>
              <a:rPr lang="ro-RO" sz="160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economic sau al subdiviziunii specializate.</a:t>
            </a:r>
            <a:endParaRPr lang="en-US" sz="1600" dirty="0">
              <a:solidFill>
                <a:srgbClr val="7030A0"/>
              </a:solidFill>
              <a:latin typeface="Times New Roman" panose="02020603050405020304" pitchFamily="18" charset="0"/>
              <a:ea typeface="PMingLiU"/>
              <a:cs typeface="Times New Roman" panose="02020603050405020304" pitchFamily="18" charset="0"/>
            </a:endParaRPr>
          </a:p>
          <a:p>
            <a:pPr lvl="0" algn="just">
              <a:lnSpc>
                <a:spcPct val="115000"/>
              </a:lnSpc>
              <a:spcAft>
                <a:spcPts val="0"/>
              </a:spcAft>
              <a:buSzPts val="1200"/>
              <a:tabLst>
                <a:tab pos="540385" algn="l"/>
              </a:tabLst>
            </a:pPr>
            <a:r>
              <a:rPr lang="ro-RO" sz="160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Pct.35. În instalațiile electrice cu </a:t>
            </a:r>
            <a:r>
              <a:rPr lang="ro-RO" sz="1600" b="1" u="sng"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tensiunea mai mare de 1000 V</a:t>
            </a:r>
            <a:r>
              <a:rPr lang="ro-RO" sz="160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lucrătorii din categoria personalului operativ și personalului operativ de reparație, care deservesc de sine stătător instalațiile electrice, precum și șefii de tură, </a:t>
            </a:r>
            <a:r>
              <a:rPr lang="ro-RO" sz="1600" b="1" u="sng"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trebuie să dețină grupa de securitate electrică nu mai mică de IV</a:t>
            </a:r>
            <a:r>
              <a:rPr lang="ro-RO" sz="160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iar celălalt personal de tură – grupa de securitate electrică nu mai mică de III.</a:t>
            </a:r>
            <a:endParaRPr lang="en-US" sz="1600" dirty="0">
              <a:solidFill>
                <a:srgbClr val="7030A0"/>
              </a:solidFill>
              <a:latin typeface="Times New Roman" panose="02020603050405020304" pitchFamily="18" charset="0"/>
              <a:ea typeface="PMingLiU"/>
              <a:cs typeface="Times New Roman" panose="02020603050405020304" pitchFamily="18" charset="0"/>
            </a:endParaRPr>
          </a:p>
          <a:p>
            <a:pPr lvl="0" algn="just">
              <a:lnSpc>
                <a:spcPct val="115000"/>
              </a:lnSpc>
              <a:spcAft>
                <a:spcPts val="0"/>
              </a:spcAft>
              <a:buSzPts val="1200"/>
              <a:tabLst>
                <a:tab pos="540385" algn="l"/>
              </a:tabLst>
            </a:pPr>
            <a:r>
              <a:rPr lang="ro-RO" sz="160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Pct. 36. </a:t>
            </a:r>
            <a:r>
              <a:rPr lang="ro-RO" sz="1600" b="1" u="sng"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În instalațiile electrice cu tensiunea mai mică de 1000 </a:t>
            </a:r>
            <a:r>
              <a:rPr lang="ro-RO" sz="160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V, personalul operativ și personalul operativ de reparație, care deservește de sine stătător instalațiile electrice, </a:t>
            </a:r>
            <a:r>
              <a:rPr lang="ro-RO" sz="1600" b="1" u="sng"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trebuie să dețină grupa de securitate electrică nu mai mică de III</a:t>
            </a:r>
            <a:r>
              <a:rPr lang="ro-RO" sz="160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marL="88900" lvl="0">
              <a:lnSpc>
                <a:spcPct val="107000"/>
              </a:lnSpc>
              <a:spcAft>
                <a:spcPts val="0"/>
              </a:spcAft>
            </a:pPr>
            <a:endParaRPr lang="en-US"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79768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2291" name="Содержимое 2"/>
          <p:cNvSpPr txBox="1">
            <a:spLocks/>
          </p:cNvSpPr>
          <p:nvPr/>
        </p:nvSpPr>
        <p:spPr bwMode="auto">
          <a:xfrm>
            <a:off x="357188" y="1000125"/>
            <a:ext cx="8501062" cy="2300288"/>
          </a:xfrm>
          <a:prstGeom prst="rect">
            <a:avLst/>
          </a:prstGeom>
          <a:noFill/>
          <a:ln w="9525">
            <a:noFill/>
            <a:miter lim="800000"/>
            <a:headEnd/>
            <a:tailEnd/>
          </a:ln>
        </p:spPr>
        <p:txBody>
          <a:bodyPr lIns="0" rIns="18288"/>
          <a:lstStyle/>
          <a:p>
            <a:endParaRPr lang="ro-RO" sz="1700" i="1" dirty="0">
              <a:latin typeface="Bookman Old Style" pitchFamily="18" charset="0"/>
              <a:cs typeface="Times New Roman" pitchFamily="18" charset="0"/>
            </a:endParaRPr>
          </a:p>
          <a:p>
            <a:pPr>
              <a:spcBef>
                <a:spcPct val="20000"/>
              </a:spcBef>
              <a:buClr>
                <a:srgbClr val="0BD0D9"/>
              </a:buClr>
              <a:buSzPct val="95000"/>
              <a:buFont typeface="Wingdings 2" pitchFamily="18" charset="2"/>
              <a:buNone/>
            </a:pPr>
            <a:endParaRPr lang="ro-RO" sz="1700" dirty="0">
              <a:latin typeface="Bookman Old Style" pitchFamily="18" charset="0"/>
              <a:cs typeface="Times New Roman" pitchFamily="18" charset="0"/>
            </a:endParaRPr>
          </a:p>
          <a:p>
            <a:pPr>
              <a:spcBef>
                <a:spcPct val="20000"/>
              </a:spcBef>
              <a:buClr>
                <a:srgbClr val="0BD0D9"/>
              </a:buClr>
              <a:buSzPct val="95000"/>
              <a:buFont typeface="Wingdings 2" pitchFamily="18" charset="2"/>
              <a:buNone/>
            </a:pPr>
            <a:endParaRPr lang="ro-RO" sz="1700" dirty="0">
              <a:latin typeface="Bookman Old Style" pitchFamily="18" charset="0"/>
              <a:cs typeface="Times New Roman" pitchFamily="18" charset="0"/>
            </a:endParaRPr>
          </a:p>
          <a:p>
            <a:pPr>
              <a:spcBef>
                <a:spcPct val="20000"/>
              </a:spcBef>
              <a:buClr>
                <a:srgbClr val="0BD0D9"/>
              </a:buClr>
              <a:buSzPct val="95000"/>
              <a:buFont typeface="Wingdings 2" pitchFamily="18" charset="2"/>
              <a:buNone/>
            </a:pPr>
            <a:endParaRPr lang="ro-RO" sz="1700" dirty="0">
              <a:latin typeface="Bookman Old Style" pitchFamily="18" charset="0"/>
              <a:cs typeface="Times New Roman" pitchFamily="18" charset="0"/>
            </a:endParaRPr>
          </a:p>
        </p:txBody>
      </p:sp>
      <p:sp>
        <p:nvSpPr>
          <p:cNvPr id="3" name="Овал 2"/>
          <p:cNvSpPr/>
          <p:nvPr/>
        </p:nvSpPr>
        <p:spPr>
          <a:xfrm>
            <a:off x="-396552" y="-164554"/>
            <a:ext cx="9865096" cy="561662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7188" indent="-357188" algn="ctr">
              <a:lnSpc>
                <a:spcPct val="107000"/>
              </a:lnSpc>
              <a:spcAft>
                <a:spcPts val="0"/>
              </a:spcAft>
              <a:tabLst>
                <a:tab pos="540385" algn="l"/>
              </a:tabLst>
            </a:pPr>
            <a:r>
              <a:rPr lang="ro-RO" sz="1600" b="1"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Modul și prevederile de executare a lucrărilor în condiții de securitate</a:t>
            </a:r>
            <a:endParaRPr lang="en-US" sz="16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357188" lvl="0" indent="-357188" algn="just">
              <a:lnSpc>
                <a:spcPct val="107000"/>
              </a:lnSpc>
              <a:spcBef>
                <a:spcPts val="600"/>
              </a:spcBef>
              <a:spcAft>
                <a:spcPts val="0"/>
              </a:spcAft>
              <a:buFont typeface="+mj-lt"/>
              <a:buAutoNum type="arabicPeriod" startAt="64"/>
              <a:tabLst>
                <a:tab pos="450215" algn="l"/>
              </a:tabLst>
            </a:pPr>
            <a:r>
              <a:rPr lang="ro-RO"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Lucrările în instalațiile electrice în funcțiune se execută:</a:t>
            </a:r>
            <a:endParaRPr lang="en-US"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536575" lvl="1" indent="-179388" algn="just">
              <a:lnSpc>
                <a:spcPct val="107000"/>
              </a:lnSpc>
              <a:spcAft>
                <a:spcPts val="0"/>
              </a:spcAft>
              <a:buFont typeface="+mj-lt"/>
              <a:buAutoNum type="arabicParenR"/>
              <a:tabLst>
                <a:tab pos="270510" algn="l"/>
                <a:tab pos="450215" algn="l"/>
              </a:tabLst>
            </a:pPr>
            <a:r>
              <a:rPr lang="ro-RO"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b="1" u="sng"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în baza autorizației de lucru</a:t>
            </a:r>
            <a:r>
              <a:rPr lang="ro-RO"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conform modelului stabilit;</a:t>
            </a:r>
            <a:endParaRPr lang="en-US"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57188" lvl="1" indent="-177800" algn="just">
              <a:lnSpc>
                <a:spcPct val="107000"/>
              </a:lnSpc>
              <a:spcAft>
                <a:spcPts val="0"/>
              </a:spcAft>
              <a:buFont typeface="+mj-lt"/>
              <a:buAutoNum type="arabicParenR"/>
              <a:tabLst>
                <a:tab pos="270510" algn="l"/>
                <a:tab pos="450215" algn="l"/>
              </a:tabLst>
            </a:pPr>
            <a:r>
              <a:rPr lang="ro-RO" dirty="0">
                <a:solidFill>
                  <a:schemeClr val="tx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b="1" dirty="0">
                <a:solidFill>
                  <a:schemeClr val="tx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în baza dispoziției de lucru</a:t>
            </a:r>
            <a:r>
              <a:rPr lang="ro-RO" dirty="0">
                <a:solidFill>
                  <a:schemeClr val="tx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a:t>
            </a:r>
          </a:p>
          <a:p>
            <a:pPr marL="357188" lvl="1" indent="-268288" algn="just">
              <a:lnSpc>
                <a:spcPct val="107000"/>
              </a:lnSpc>
              <a:spcAft>
                <a:spcPts val="0"/>
              </a:spcAft>
              <a:buFont typeface="+mj-lt"/>
              <a:buAutoNum type="arabicParenR"/>
              <a:tabLst>
                <a:tab pos="270510" algn="l"/>
                <a:tab pos="450215" algn="l"/>
              </a:tabLst>
            </a:pPr>
            <a:r>
              <a:rPr lang="ro-RO" b="1" u="sng" dirty="0">
                <a:solidFill>
                  <a:schemeClr val="tx2">
                    <a:lumMod val="25000"/>
                  </a:schemeClr>
                </a:solidFill>
                <a:latin typeface="Times New Roman" panose="02020603050405020304" pitchFamily="18" charset="0"/>
                <a:ea typeface="Times New Roman" panose="02020603050405020304" pitchFamily="18" charset="0"/>
                <a:cs typeface="Times New Roman" panose="02020603050405020304" pitchFamily="18" charset="0"/>
              </a:rPr>
              <a:t>în baza listei de lucrări executate în ordinea exploatării curente</a:t>
            </a:r>
            <a:r>
              <a:rPr lang="ro-RO"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357188" lvl="0" indent="-357188" algn="just">
              <a:lnSpc>
                <a:spcPct val="107000"/>
              </a:lnSpc>
              <a:spcAft>
                <a:spcPts val="0"/>
              </a:spcAft>
              <a:buFont typeface="+mj-lt"/>
              <a:buAutoNum type="arabicPeriod" startAt="64"/>
              <a:tabLst>
                <a:tab pos="450215" algn="l"/>
              </a:tabLst>
            </a:pPr>
            <a:r>
              <a:rPr lang="ro-RO"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Se interzice orice intervenție și/sau executare neautorizată </a:t>
            </a:r>
            <a:r>
              <a:rPr lang="ro-RO"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 lucrărilor în instalațiile electrice, precum și extinderea locului de muncă și a sarcinilor față de </a:t>
            </a:r>
            <a:r>
              <a:rPr lang="ro-RO" b="1"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prevederile stabilite în autorizația </a:t>
            </a:r>
            <a:r>
              <a:rPr lang="ro-RO"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de lucru, sau dispoziția de lucru, sau lista de lucrări executate în ordinea exploatării curente aprobată de angajator</a:t>
            </a:r>
            <a:r>
              <a:rPr lang="ro-RO"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4067945" y="79428"/>
            <a:ext cx="798362" cy="932824"/>
          </a:xfrm>
          <a:prstGeom prst="rect">
            <a:avLst/>
          </a:prstGeom>
        </p:spPr>
      </p:pic>
      <p:pic>
        <p:nvPicPr>
          <p:cNvPr id="5" name="Рисунок 4"/>
          <p:cNvPicPr>
            <a:picLocks noChangeAspect="1"/>
          </p:cNvPicPr>
          <p:nvPr/>
        </p:nvPicPr>
        <p:blipFill>
          <a:blip r:embed="rId4"/>
          <a:stretch>
            <a:fillRect/>
          </a:stretch>
        </p:blipFill>
        <p:spPr>
          <a:xfrm>
            <a:off x="-262843" y="1491631"/>
            <a:ext cx="1371719" cy="1519450"/>
          </a:xfrm>
          <a:prstGeom prst="rect">
            <a:avLst/>
          </a:prstGeom>
        </p:spPr>
      </p:pic>
      <p:pic>
        <p:nvPicPr>
          <p:cNvPr id="4" name="Рисунок 3"/>
          <p:cNvPicPr>
            <a:picLocks noChangeAspect="1"/>
          </p:cNvPicPr>
          <p:nvPr/>
        </p:nvPicPr>
        <p:blipFill>
          <a:blip r:embed="rId5"/>
          <a:stretch>
            <a:fillRect/>
          </a:stretch>
        </p:blipFill>
        <p:spPr>
          <a:xfrm>
            <a:off x="3963038" y="3867894"/>
            <a:ext cx="1512168" cy="1512168"/>
          </a:xfrm>
          <a:prstGeom prst="rect">
            <a:avLst/>
          </a:prstGeom>
        </p:spPr>
      </p:pic>
      <p:pic>
        <p:nvPicPr>
          <p:cNvPr id="6" name="Рисунок 5"/>
          <p:cNvPicPr>
            <a:picLocks noChangeAspect="1"/>
          </p:cNvPicPr>
          <p:nvPr/>
        </p:nvPicPr>
        <p:blipFill>
          <a:blip r:embed="rId6"/>
          <a:stretch>
            <a:fillRect/>
          </a:stretch>
        </p:blipFill>
        <p:spPr>
          <a:xfrm>
            <a:off x="8028384" y="1923678"/>
            <a:ext cx="1279029" cy="1271323"/>
          </a:xfrm>
          <a:prstGeom prst="rect">
            <a:avLst/>
          </a:prstGeom>
        </p:spPr>
      </p:pic>
    </p:spTree>
    <p:extLst>
      <p:ext uri="{BB962C8B-B14F-4D97-AF65-F5344CB8AC3E}">
        <p14:creationId xmlns:p14="http://schemas.microsoft.com/office/powerpoint/2010/main" val="3690007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16388" name="Прямоугольник 4"/>
          <p:cNvSpPr>
            <a:spLocks noChangeArrowheads="1"/>
          </p:cNvSpPr>
          <p:nvPr/>
        </p:nvSpPr>
        <p:spPr bwMode="auto">
          <a:xfrm>
            <a:off x="250825" y="268288"/>
            <a:ext cx="8750300" cy="400110"/>
          </a:xfrm>
          <a:prstGeom prst="rect">
            <a:avLst/>
          </a:prstGeom>
          <a:noFill/>
          <a:ln w="9525">
            <a:noFill/>
            <a:miter lim="800000"/>
            <a:headEnd/>
            <a:tailEnd/>
          </a:ln>
        </p:spPr>
        <p:txBody>
          <a:bodyPr>
            <a:spAutoFit/>
          </a:bodyPr>
          <a:lstStyle/>
          <a:p>
            <a:r>
              <a:rPr lang="ro-RO" sz="2000" dirty="0">
                <a:latin typeface="Bookman Old Style" pitchFamily="18" charset="0"/>
              </a:rPr>
              <a:t> </a:t>
            </a:r>
            <a:endParaRPr lang="ru-RU" dirty="0">
              <a:latin typeface="Book Antiqua" pitchFamily="18" charset="0"/>
            </a:endParaRPr>
          </a:p>
        </p:txBody>
      </p:sp>
      <p:sp>
        <p:nvSpPr>
          <p:cNvPr id="2" name="Скругленный прямоугольник 1"/>
          <p:cNvSpPr/>
          <p:nvPr/>
        </p:nvSpPr>
        <p:spPr>
          <a:xfrm>
            <a:off x="35496" y="0"/>
            <a:ext cx="9073008" cy="5092030"/>
          </a:xfrm>
          <a:prstGeom prst="roundRect">
            <a:avLst/>
          </a:prstGeom>
          <a:solidFill>
            <a:schemeClr val="accent1">
              <a:alpha val="26000"/>
            </a:schemeClr>
          </a:solidFill>
          <a:effectLst>
            <a:glow rad="127000">
              <a:schemeClr val="tx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Bef>
                <a:spcPts val="1200"/>
              </a:spcBef>
              <a:spcAft>
                <a:spcPts val="0"/>
              </a:spcAft>
            </a:pPr>
            <a:r>
              <a:rPr lang="ro-RO"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CAPITOLUL II</a:t>
            </a:r>
            <a:endParaRPr lang="en-US"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ro-RO" b="1"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MĂSURI ORGANIZATORICE </a:t>
            </a:r>
            <a:r>
              <a:rPr lang="ro-RO"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CARE ASIGURĂ SECURITATEA LUCRĂRILOR</a:t>
            </a:r>
            <a:endParaRPr lang="en-US"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Bef>
                <a:spcPts val="600"/>
              </a:spcBef>
              <a:spcAft>
                <a:spcPts val="0"/>
              </a:spcAft>
              <a:buFont typeface="+mj-lt"/>
              <a:buAutoNum type="arabicPeriod" startAt="88"/>
              <a:tabLst>
                <a:tab pos="540385" algn="l"/>
              </a:tabLst>
            </a:pPr>
            <a:r>
              <a:rPr lang="ro-RO" b="1" u="sng" dirty="0">
                <a:solidFill>
                  <a:schemeClr val="bg2"/>
                </a:solidFill>
                <a:latin typeface="Times New Roman" panose="02020603050405020304" pitchFamily="18" charset="0"/>
                <a:ea typeface="PMingLiU"/>
                <a:cs typeface="Times New Roman" panose="02020603050405020304" pitchFamily="18" charset="0"/>
              </a:rPr>
              <a:t>Măsurile organizatorice </a:t>
            </a:r>
            <a:r>
              <a:rPr lang="ro-RO" dirty="0">
                <a:solidFill>
                  <a:schemeClr val="bg2"/>
                </a:solidFill>
                <a:latin typeface="Times New Roman" panose="02020603050405020304" pitchFamily="18" charset="0"/>
                <a:ea typeface="PMingLiU"/>
                <a:cs typeface="Times New Roman" panose="02020603050405020304" pitchFamily="18" charset="0"/>
              </a:rPr>
              <a:t>care asigură securitatea lucrărilor în instalațiile electrice sunt:</a:t>
            </a:r>
            <a:endParaRPr lang="en-US" dirty="0">
              <a:solidFill>
                <a:schemeClr val="bg2"/>
              </a:solidFill>
              <a:latin typeface="Times New Roman" panose="02020603050405020304" pitchFamily="18" charset="0"/>
              <a:ea typeface="Calibri" panose="020F0502020204030204" pitchFamily="34" charset="0"/>
              <a:cs typeface="Times New Roman" panose="02020603050405020304" pitchFamily="18" charset="0"/>
            </a:endParaRPr>
          </a:p>
          <a:p>
            <a:pPr marL="536575" lvl="1" indent="-285750" algn="just">
              <a:spcAft>
                <a:spcPts val="0"/>
              </a:spcAft>
              <a:buFont typeface="+mj-lt"/>
              <a:buAutoNum type="arabicParenR"/>
              <a:tabLst>
                <a:tab pos="270510" algn="l"/>
              </a:tabLst>
            </a:pPr>
            <a:r>
              <a:rPr lang="ro-RO" b="1" u="sng" dirty="0">
                <a:solidFill>
                  <a:schemeClr val="bg2"/>
                </a:solidFill>
                <a:latin typeface="Times New Roman" panose="02020603050405020304" pitchFamily="18" charset="0"/>
                <a:ea typeface="PMingLiU"/>
                <a:cs typeface="Times New Roman" panose="02020603050405020304" pitchFamily="18" charset="0"/>
              </a:rPr>
              <a:t>desemnarea persoanelor responsabile </a:t>
            </a:r>
            <a:r>
              <a:rPr lang="ro-RO" dirty="0">
                <a:solidFill>
                  <a:schemeClr val="bg2"/>
                </a:solidFill>
                <a:latin typeface="Times New Roman" panose="02020603050405020304" pitchFamily="18" charset="0"/>
                <a:ea typeface="PMingLiU"/>
                <a:cs typeface="Times New Roman" panose="02020603050405020304" pitchFamily="18" charset="0"/>
              </a:rPr>
              <a:t>de executarea lucrărilor în instalațiile electrice;</a:t>
            </a:r>
            <a:endParaRPr lang="en-US" dirty="0">
              <a:solidFill>
                <a:schemeClr val="bg2"/>
              </a:solidFill>
              <a:latin typeface="Times New Roman" panose="02020603050405020304" pitchFamily="18" charset="0"/>
              <a:cs typeface="Times New Roman" panose="02020603050405020304" pitchFamily="18" charset="0"/>
            </a:endParaRPr>
          </a:p>
          <a:p>
            <a:pPr marL="536575" lvl="1" indent="-285750" algn="just">
              <a:spcAft>
                <a:spcPts val="0"/>
              </a:spcAft>
              <a:buFont typeface="+mj-lt"/>
              <a:buAutoNum type="arabicParenR"/>
              <a:tabLst>
                <a:tab pos="270510" algn="l"/>
              </a:tabLst>
            </a:pPr>
            <a:r>
              <a:rPr lang="ro-RO" b="1" u="sng" dirty="0">
                <a:solidFill>
                  <a:schemeClr val="bg2"/>
                </a:solidFill>
                <a:latin typeface="Times New Roman" panose="02020603050405020304" pitchFamily="18" charset="0"/>
                <a:ea typeface="PMingLiU"/>
                <a:cs typeface="Times New Roman" panose="02020603050405020304" pitchFamily="18" charset="0"/>
              </a:rPr>
              <a:t>emiterea autorizației de lucru</a:t>
            </a:r>
            <a:r>
              <a:rPr lang="ro-RO" dirty="0">
                <a:solidFill>
                  <a:schemeClr val="bg2"/>
                </a:solidFill>
                <a:latin typeface="Times New Roman" panose="02020603050405020304" pitchFamily="18" charset="0"/>
                <a:ea typeface="PMingLiU"/>
                <a:cs typeface="Times New Roman" panose="02020603050405020304" pitchFamily="18" charset="0"/>
              </a:rPr>
              <a:t>, dispoziției de lucru sau a listei lucrărilor executate în ordinea exploatării curente;</a:t>
            </a:r>
            <a:endParaRPr lang="en-US" dirty="0">
              <a:solidFill>
                <a:schemeClr val="bg2"/>
              </a:solidFill>
              <a:latin typeface="Times New Roman" panose="02020603050405020304" pitchFamily="18" charset="0"/>
              <a:cs typeface="Times New Roman" panose="02020603050405020304" pitchFamily="18" charset="0"/>
            </a:endParaRPr>
          </a:p>
          <a:p>
            <a:pPr marL="536575" lvl="1" indent="-285750" algn="just">
              <a:spcAft>
                <a:spcPts val="0"/>
              </a:spcAft>
              <a:buFont typeface="+mj-lt"/>
              <a:buAutoNum type="arabicParenR"/>
              <a:tabLst>
                <a:tab pos="270510" algn="l"/>
              </a:tabLst>
            </a:pPr>
            <a:r>
              <a:rPr lang="ro-RO" b="1" u="sng" dirty="0">
                <a:solidFill>
                  <a:schemeClr val="bg2"/>
                </a:solidFill>
                <a:latin typeface="Times New Roman" panose="02020603050405020304" pitchFamily="18" charset="0"/>
                <a:ea typeface="PMingLiU"/>
                <a:cs typeface="Times New Roman" panose="02020603050405020304" pitchFamily="18" charset="0"/>
              </a:rPr>
              <a:t>emiterea permisiunii pentru pregătirea locului de muncă </a:t>
            </a:r>
            <a:r>
              <a:rPr lang="ro-RO" dirty="0">
                <a:solidFill>
                  <a:schemeClr val="bg2"/>
                </a:solidFill>
                <a:latin typeface="Times New Roman" panose="02020603050405020304" pitchFamily="18" charset="0"/>
                <a:ea typeface="PMingLiU"/>
                <a:cs typeface="Times New Roman" panose="02020603050405020304" pitchFamily="18" charset="0"/>
              </a:rPr>
              <a:t>și pentru admiterea la lucrări în cazurile enumerate în pct. 122;</a:t>
            </a:r>
            <a:endParaRPr lang="ro-RO" dirty="0">
              <a:solidFill>
                <a:schemeClr val="bg2"/>
              </a:solidFill>
              <a:latin typeface="Times New Roman" panose="02020603050405020304" pitchFamily="18" charset="0"/>
              <a:cs typeface="Times New Roman" panose="02020603050405020304" pitchFamily="18" charset="0"/>
            </a:endParaRPr>
          </a:p>
          <a:p>
            <a:pPr marL="536575" lvl="1" indent="-285750" algn="just">
              <a:spcAft>
                <a:spcPts val="0"/>
              </a:spcAft>
              <a:buFont typeface="+mj-lt"/>
              <a:buAutoNum type="arabicParenR"/>
              <a:tabLst>
                <a:tab pos="270510" algn="l"/>
              </a:tabLst>
            </a:pPr>
            <a:r>
              <a:rPr lang="ro-RO" b="1" u="sng" dirty="0">
                <a:solidFill>
                  <a:schemeClr val="bg2"/>
                </a:solidFill>
                <a:latin typeface="Times New Roman" panose="02020603050405020304" pitchFamily="18" charset="0"/>
                <a:ea typeface="PMingLiU"/>
                <a:cs typeface="Times New Roman" panose="02020603050405020304" pitchFamily="18" charset="0"/>
              </a:rPr>
              <a:t>admiterea la executarea lucrării</a:t>
            </a:r>
            <a:r>
              <a:rPr lang="ro-RO" dirty="0">
                <a:solidFill>
                  <a:schemeClr val="bg2"/>
                </a:solidFill>
                <a:latin typeface="Times New Roman" panose="02020603050405020304" pitchFamily="18" charset="0"/>
                <a:ea typeface="PMingLiU"/>
                <a:cs typeface="Times New Roman" panose="02020603050405020304" pitchFamily="18" charset="0"/>
              </a:rPr>
              <a:t>;</a:t>
            </a:r>
            <a:endParaRPr lang="en-US" dirty="0">
              <a:solidFill>
                <a:schemeClr val="bg2"/>
              </a:solidFill>
              <a:latin typeface="Times New Roman" panose="02020603050405020304" pitchFamily="18" charset="0"/>
              <a:cs typeface="Times New Roman" panose="02020603050405020304" pitchFamily="18" charset="0"/>
            </a:endParaRPr>
          </a:p>
          <a:p>
            <a:pPr marL="536575" lvl="1" indent="-285750" algn="just">
              <a:spcBef>
                <a:spcPts val="600"/>
              </a:spcBef>
              <a:spcAft>
                <a:spcPts val="1000"/>
              </a:spcAft>
              <a:buFont typeface="+mj-lt"/>
              <a:buAutoNum type="arabicParenR"/>
              <a:tabLst>
                <a:tab pos="270510" algn="l"/>
              </a:tabLst>
            </a:pPr>
            <a:r>
              <a:rPr lang="ro-RO" b="1" u="sng" dirty="0">
                <a:solidFill>
                  <a:schemeClr val="bg2"/>
                </a:solidFill>
                <a:latin typeface="Times New Roman" panose="02020603050405020304" pitchFamily="18" charset="0"/>
                <a:ea typeface="PMingLiU"/>
                <a:cs typeface="Times New Roman" panose="02020603050405020304" pitchFamily="18" charset="0"/>
              </a:rPr>
              <a:t>supravegherea în timpul executării </a:t>
            </a:r>
            <a:r>
              <a:rPr lang="ro-RO" dirty="0">
                <a:solidFill>
                  <a:schemeClr val="bg2"/>
                </a:solidFill>
                <a:latin typeface="Times New Roman" panose="02020603050405020304" pitchFamily="18" charset="0"/>
                <a:ea typeface="PMingLiU"/>
                <a:cs typeface="Times New Roman" panose="02020603050405020304" pitchFamily="18" charset="0"/>
              </a:rPr>
              <a:t>lucrării;</a:t>
            </a:r>
            <a:endParaRPr lang="en-US" dirty="0">
              <a:solidFill>
                <a:schemeClr val="bg2"/>
              </a:solidFill>
              <a:latin typeface="Times New Roman" panose="02020603050405020304" pitchFamily="18" charset="0"/>
              <a:cs typeface="Times New Roman" panose="02020603050405020304" pitchFamily="18" charset="0"/>
            </a:endParaRPr>
          </a:p>
          <a:p>
            <a:pPr marL="536575" lvl="1" indent="-285750" algn="just">
              <a:spcAft>
                <a:spcPts val="0"/>
              </a:spcAft>
              <a:buFont typeface="+mj-lt"/>
              <a:buAutoNum type="arabicParenR"/>
              <a:tabLst>
                <a:tab pos="270510" algn="l"/>
              </a:tabLst>
            </a:pPr>
            <a:r>
              <a:rPr lang="ro-RO" b="1" u="sng" dirty="0">
                <a:solidFill>
                  <a:schemeClr val="bg2"/>
                </a:solidFill>
                <a:latin typeface="Times New Roman" panose="02020603050405020304" pitchFamily="18" charset="0"/>
                <a:ea typeface="Times New Roman" panose="02020603050405020304" pitchFamily="18" charset="0"/>
                <a:cs typeface="Times New Roman" panose="02020603050405020304" pitchFamily="18" charset="0"/>
              </a:rPr>
              <a:t>înregistrarea pauzelor de lucru, transferarea </a:t>
            </a:r>
            <a:r>
              <a:rPr lang="ro-RO" dirty="0">
                <a:solidFill>
                  <a:schemeClr val="bg2"/>
                </a:solidFill>
                <a:latin typeface="Times New Roman" panose="02020603050405020304" pitchFamily="18" charset="0"/>
                <a:ea typeface="Times New Roman" panose="02020603050405020304" pitchFamily="18" charset="0"/>
                <a:cs typeface="Times New Roman" panose="02020603050405020304" pitchFamily="18" charset="0"/>
              </a:rPr>
              <a:t>la </a:t>
            </a:r>
            <a:r>
              <a:rPr lang="ro-RO" dirty="0">
                <a:solidFill>
                  <a:schemeClr val="bg2"/>
                </a:solidFill>
                <a:latin typeface="Times New Roman" panose="02020603050405020304" pitchFamily="18" charset="0"/>
                <a:ea typeface="PMingLiU"/>
                <a:cs typeface="Times New Roman" panose="02020603050405020304" pitchFamily="18" charset="0"/>
              </a:rPr>
              <a:t>alt loc de muncă și</a:t>
            </a:r>
            <a:r>
              <a:rPr lang="ro-RO" dirty="0">
                <a:solidFill>
                  <a:schemeClr val="bg2"/>
                </a:solidFill>
                <a:latin typeface="Times New Roman" panose="02020603050405020304" pitchFamily="18" charset="0"/>
                <a:ea typeface="Times New Roman" panose="02020603050405020304" pitchFamily="18" charset="0"/>
                <a:cs typeface="Times New Roman" panose="02020603050405020304" pitchFamily="18" charset="0"/>
              </a:rPr>
              <a:t> finalizarea lucrării.</a:t>
            </a:r>
            <a:endParaRPr lang="en-US" dirty="0">
              <a:solidFill>
                <a:schemeClr val="bg2"/>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7000"/>
              </a:lnSpc>
              <a:spcAft>
                <a:spcPts val="0"/>
              </a:spcAft>
              <a:tabLst>
                <a:tab pos="540385" algn="l"/>
              </a:tabLst>
            </a:pPr>
            <a:r>
              <a:rPr lang="ro-RO" dirty="0">
                <a:solidFill>
                  <a:schemeClr val="bg2"/>
                </a:solidFill>
                <a:ea typeface="PMingLiU"/>
                <a:cs typeface="Times New Roman" panose="02020603050405020304" pitchFamily="18" charset="0"/>
              </a:rPr>
              <a:t>	</a:t>
            </a:r>
            <a:endParaRPr lang="en-US" dirty="0">
              <a:solidFill>
                <a:schemeClr val="bg2"/>
              </a:solidFill>
              <a:effectLst/>
            </a:endParaRPr>
          </a:p>
        </p:txBody>
      </p:sp>
      <p:pic>
        <p:nvPicPr>
          <p:cNvPr id="3" name="Рисунок 2"/>
          <p:cNvPicPr>
            <a:picLocks noChangeAspect="1"/>
          </p:cNvPicPr>
          <p:nvPr/>
        </p:nvPicPr>
        <p:blipFill>
          <a:blip r:embed="rId2"/>
          <a:stretch>
            <a:fillRect/>
          </a:stretch>
        </p:blipFill>
        <p:spPr>
          <a:xfrm>
            <a:off x="546688" y="51470"/>
            <a:ext cx="579170" cy="676715"/>
          </a:xfrm>
          <a:prstGeom prst="rect">
            <a:avLst/>
          </a:prstGeom>
        </p:spPr>
      </p:pic>
      <p:pic>
        <p:nvPicPr>
          <p:cNvPr id="4" name="Рисунок 3"/>
          <p:cNvPicPr>
            <a:picLocks noChangeAspect="1"/>
          </p:cNvPicPr>
          <p:nvPr/>
        </p:nvPicPr>
        <p:blipFill>
          <a:blip r:embed="rId3"/>
          <a:stretch>
            <a:fillRect/>
          </a:stretch>
        </p:blipFill>
        <p:spPr>
          <a:xfrm>
            <a:off x="-108520" y="1707654"/>
            <a:ext cx="944793" cy="1512168"/>
          </a:xfrm>
          <a:prstGeom prst="rect">
            <a:avLst/>
          </a:prstGeom>
        </p:spPr>
      </p:pic>
      <p:pic>
        <p:nvPicPr>
          <p:cNvPr id="5" name="Рисунок 4"/>
          <p:cNvPicPr>
            <a:picLocks noChangeAspect="1"/>
          </p:cNvPicPr>
          <p:nvPr/>
        </p:nvPicPr>
        <p:blipFill>
          <a:blip r:embed="rId4"/>
          <a:stretch>
            <a:fillRect/>
          </a:stretch>
        </p:blipFill>
        <p:spPr>
          <a:xfrm>
            <a:off x="7822704" y="2715766"/>
            <a:ext cx="1224136" cy="1224136"/>
          </a:xfrm>
          <a:prstGeom prst="rect">
            <a:avLst/>
          </a:prstGeom>
        </p:spPr>
      </p:pic>
      <p:pic>
        <p:nvPicPr>
          <p:cNvPr id="6" name="Рисунок 5"/>
          <p:cNvPicPr>
            <a:picLocks noChangeAspect="1"/>
          </p:cNvPicPr>
          <p:nvPr/>
        </p:nvPicPr>
        <p:blipFill>
          <a:blip r:embed="rId5"/>
          <a:stretch>
            <a:fillRect/>
          </a:stretch>
        </p:blipFill>
        <p:spPr>
          <a:xfrm>
            <a:off x="3923928" y="4155926"/>
            <a:ext cx="936104" cy="936104"/>
          </a:xfrm>
          <a:prstGeom prst="rect">
            <a:avLst/>
          </a:prstGeom>
        </p:spPr>
      </p:pic>
      <p:pic>
        <p:nvPicPr>
          <p:cNvPr id="7" name="Рисунок 6"/>
          <p:cNvPicPr>
            <a:picLocks noChangeAspect="1"/>
          </p:cNvPicPr>
          <p:nvPr/>
        </p:nvPicPr>
        <p:blipFill>
          <a:blip r:embed="rId2"/>
          <a:stretch>
            <a:fillRect/>
          </a:stretch>
        </p:blipFill>
        <p:spPr>
          <a:xfrm>
            <a:off x="7893057" y="31187"/>
            <a:ext cx="579170" cy="67671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16388" name="Прямоугольник 4"/>
          <p:cNvSpPr>
            <a:spLocks noChangeArrowheads="1"/>
          </p:cNvSpPr>
          <p:nvPr/>
        </p:nvSpPr>
        <p:spPr bwMode="auto">
          <a:xfrm>
            <a:off x="250825" y="268288"/>
            <a:ext cx="8750300" cy="400110"/>
          </a:xfrm>
          <a:prstGeom prst="rect">
            <a:avLst/>
          </a:prstGeom>
          <a:noFill/>
          <a:ln w="9525">
            <a:noFill/>
            <a:miter lim="800000"/>
            <a:headEnd/>
            <a:tailEnd/>
          </a:ln>
        </p:spPr>
        <p:txBody>
          <a:bodyPr>
            <a:spAutoFit/>
          </a:bodyPr>
          <a:lstStyle/>
          <a:p>
            <a:r>
              <a:rPr lang="ro-RO" sz="2000" dirty="0">
                <a:latin typeface="Bookman Old Style" pitchFamily="18" charset="0"/>
              </a:rPr>
              <a:t> </a:t>
            </a:r>
            <a:endParaRPr lang="ru-RU" dirty="0">
              <a:latin typeface="Book Antiqua" pitchFamily="18" charset="0"/>
            </a:endParaRPr>
          </a:p>
        </p:txBody>
      </p:sp>
      <p:sp>
        <p:nvSpPr>
          <p:cNvPr id="2" name="Скругленный прямоугольник 1"/>
          <p:cNvSpPr/>
          <p:nvPr/>
        </p:nvSpPr>
        <p:spPr>
          <a:xfrm>
            <a:off x="-180528" y="0"/>
            <a:ext cx="9289032" cy="5092030"/>
          </a:xfrm>
          <a:prstGeom prst="roundRect">
            <a:avLst/>
          </a:prstGeom>
          <a:solidFill>
            <a:schemeClr val="accent1">
              <a:alpha val="26000"/>
            </a:schemeClr>
          </a:solidFill>
          <a:effectLst>
            <a:glow rad="127000">
              <a:schemeClr val="tx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5475" indent="-177800">
              <a:spcAft>
                <a:spcPts val="0"/>
              </a:spcAft>
            </a:pPr>
            <a:r>
              <a:rPr lang="ro-RO" sz="2000" dirty="0" smtClean="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89</a:t>
            </a:r>
            <a:r>
              <a:rPr lang="ro-RO"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o-RO" sz="2000" b="1" u="sng"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Responsabilitatea pentru executarea </a:t>
            </a:r>
            <a:r>
              <a:rPr lang="ro-RO" sz="2000" u="sng"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în condiții de </a:t>
            </a:r>
            <a:r>
              <a:rPr lang="ro-RO" sz="2000" b="1" u="sng"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securitate </a:t>
            </a:r>
            <a:r>
              <a:rPr lang="ro-RO" sz="2000" u="sng"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a lucrărilor </a:t>
            </a:r>
            <a:r>
              <a:rPr lang="ro-RO"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în instalațiile electrice </a:t>
            </a:r>
            <a:r>
              <a:rPr lang="ro-RO" sz="2000" b="1" u="sng"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o poartă</a:t>
            </a:r>
            <a:r>
              <a:rPr lang="ro-RO"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a:t>
            </a:r>
            <a:endParaRPr lang="en-US"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625475" indent="-177800">
              <a:spcAft>
                <a:spcPts val="0"/>
              </a:spcAft>
            </a:pPr>
            <a:r>
              <a:rPr lang="ro-RO"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1. </a:t>
            </a:r>
            <a:r>
              <a:rPr lang="ro-RO"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emitentul autorizației </a:t>
            </a:r>
            <a:r>
              <a:rPr lang="ro-RO"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de lucru, dispoziției de lucru, persoana care aprobă lista lucrărilor executate în ordinea exploatării curente a instalațiilor electrice;</a:t>
            </a:r>
            <a:endParaRPr lang="en-US"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625475" indent="-177800">
              <a:spcAft>
                <a:spcPts val="0"/>
              </a:spcAft>
            </a:pPr>
            <a:r>
              <a:rPr lang="ro-RO"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2. </a:t>
            </a:r>
            <a:r>
              <a:rPr lang="ro-RO"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persoana care emite permisiunea </a:t>
            </a:r>
            <a:r>
              <a:rPr lang="ro-RO"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pentru pregătirea locului de muncă și pentru admiterea la lucrări în cazurile prevăzute în pct. 122;</a:t>
            </a:r>
            <a:endParaRPr lang="en-US"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268288" indent="179388">
              <a:spcAft>
                <a:spcPts val="0"/>
              </a:spcAft>
            </a:pPr>
            <a:r>
              <a:rPr lang="ro-RO"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3. </a:t>
            </a:r>
            <a:r>
              <a:rPr lang="ro-RO"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conducătorul de lucrări</a:t>
            </a:r>
            <a:r>
              <a:rPr lang="ro-RO"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a:t>
            </a:r>
            <a:endParaRPr lang="en-US"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268288" indent="179388">
              <a:spcAft>
                <a:spcPts val="0"/>
              </a:spcAft>
            </a:pPr>
            <a:r>
              <a:rPr lang="ro-RO"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4. </a:t>
            </a:r>
            <a:r>
              <a:rPr lang="ro-RO" sz="20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admitentul</a:t>
            </a:r>
            <a:r>
              <a:rPr lang="ro-RO"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a:t>
            </a:r>
            <a:endParaRPr lang="en-US"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268288" indent="179388">
              <a:spcAft>
                <a:spcPts val="0"/>
              </a:spcAft>
            </a:pPr>
            <a:r>
              <a:rPr lang="ro-RO"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5. </a:t>
            </a:r>
            <a:r>
              <a:rPr lang="ro-RO"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personalul care pregătește locul </a:t>
            </a:r>
            <a:r>
              <a:rPr lang="ro-RO"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de muncă</a:t>
            </a:r>
            <a:r>
              <a:rPr lang="ro-RO"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a:t>
            </a:r>
            <a:endParaRPr lang="en-US"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268288" indent="179388">
              <a:spcAft>
                <a:spcPts val="0"/>
              </a:spcAft>
            </a:pPr>
            <a:r>
              <a:rPr lang="ro-RO"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6. </a:t>
            </a:r>
            <a:r>
              <a:rPr lang="ro-RO"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șeful de lucrări</a:t>
            </a:r>
            <a:r>
              <a:rPr lang="ro-RO"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a:t>
            </a:r>
            <a:endParaRPr lang="en-US"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268288" indent="179388">
              <a:spcAft>
                <a:spcPts val="0"/>
              </a:spcAft>
            </a:pPr>
            <a:r>
              <a:rPr lang="ro-RO"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7. </a:t>
            </a:r>
            <a:r>
              <a:rPr lang="ro-RO"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supraveghetorul</a:t>
            </a:r>
            <a:r>
              <a:rPr lang="ro-RO"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a:t>
            </a:r>
            <a:endParaRPr lang="en-US" sz="20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268288" indent="179388"/>
            <a:r>
              <a:rPr lang="ro-RO" sz="2000" dirty="0">
                <a:solidFill>
                  <a:schemeClr val="accent6">
                    <a:lumMod val="50000"/>
                  </a:schemeClr>
                </a:solidFill>
                <a:latin typeface="Times New Roman" panose="02020603050405020304" pitchFamily="18" charset="0"/>
                <a:ea typeface="Calibri" panose="020F0502020204030204" pitchFamily="34" charset="0"/>
              </a:rPr>
              <a:t>8. </a:t>
            </a:r>
            <a:r>
              <a:rPr lang="ro-RO" sz="2000" b="1" dirty="0">
                <a:solidFill>
                  <a:srgbClr val="FF0000"/>
                </a:solidFill>
                <a:latin typeface="Times New Roman" panose="02020603050405020304" pitchFamily="18" charset="0"/>
                <a:ea typeface="Calibri" panose="020F0502020204030204" pitchFamily="34" charset="0"/>
              </a:rPr>
              <a:t>membrii formației</a:t>
            </a:r>
            <a:r>
              <a:rPr lang="ro-RO" sz="2000" dirty="0">
                <a:solidFill>
                  <a:srgbClr val="FF0000"/>
                </a:solidFill>
                <a:latin typeface="Times New Roman" panose="02020603050405020304" pitchFamily="18" charset="0"/>
                <a:ea typeface="Calibri" panose="020F0502020204030204" pitchFamily="34" charset="0"/>
              </a:rPr>
              <a:t> </a:t>
            </a:r>
            <a:r>
              <a:rPr lang="ro-RO" sz="2000" dirty="0">
                <a:solidFill>
                  <a:schemeClr val="accent6">
                    <a:lumMod val="50000"/>
                  </a:schemeClr>
                </a:solidFill>
                <a:latin typeface="Times New Roman" panose="02020603050405020304" pitchFamily="18" charset="0"/>
                <a:ea typeface="Calibri" panose="020F0502020204030204" pitchFamily="34" charset="0"/>
              </a:rPr>
              <a:t>de lucru.	</a:t>
            </a:r>
            <a:endParaRPr lang="en-US" sz="20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4139952" y="51470"/>
            <a:ext cx="579170" cy="676715"/>
          </a:xfrm>
          <a:prstGeom prst="rect">
            <a:avLst/>
          </a:prstGeom>
        </p:spPr>
      </p:pic>
      <p:pic>
        <p:nvPicPr>
          <p:cNvPr id="4" name="Picture 3">
            <a:extLst>
              <a:ext uri="{FF2B5EF4-FFF2-40B4-BE49-F238E27FC236}">
                <a16:creationId xmlns:a16="http://schemas.microsoft.com/office/drawing/2014/main" id="{27E911EF-C43C-4A87-894B-CFCCECF83BA0}"/>
              </a:ext>
            </a:extLst>
          </p:cNvPr>
          <p:cNvPicPr>
            <a:picLocks noChangeAspect="1"/>
          </p:cNvPicPr>
          <p:nvPr/>
        </p:nvPicPr>
        <p:blipFill>
          <a:blip r:embed="rId3"/>
          <a:stretch>
            <a:fillRect/>
          </a:stretch>
        </p:blipFill>
        <p:spPr>
          <a:xfrm>
            <a:off x="7203614" y="2319607"/>
            <a:ext cx="1627202" cy="1619453"/>
          </a:xfrm>
          <a:prstGeom prst="rect">
            <a:avLst/>
          </a:prstGeom>
        </p:spPr>
      </p:pic>
      <p:pic>
        <p:nvPicPr>
          <p:cNvPr id="5" name="Рисунок 4"/>
          <p:cNvPicPr>
            <a:picLocks noChangeAspect="1"/>
          </p:cNvPicPr>
          <p:nvPr/>
        </p:nvPicPr>
        <p:blipFill>
          <a:blip r:embed="rId4"/>
          <a:stretch>
            <a:fillRect/>
          </a:stretch>
        </p:blipFill>
        <p:spPr>
          <a:xfrm>
            <a:off x="-324544" y="1563638"/>
            <a:ext cx="1152128" cy="1511939"/>
          </a:xfrm>
          <a:prstGeom prst="rect">
            <a:avLst/>
          </a:prstGeom>
        </p:spPr>
      </p:pic>
      <p:pic>
        <p:nvPicPr>
          <p:cNvPr id="6" name="Рисунок 5"/>
          <p:cNvPicPr>
            <a:picLocks noChangeAspect="1"/>
          </p:cNvPicPr>
          <p:nvPr/>
        </p:nvPicPr>
        <p:blipFill>
          <a:blip r:embed="rId5"/>
          <a:stretch>
            <a:fillRect/>
          </a:stretch>
        </p:blipFill>
        <p:spPr>
          <a:xfrm>
            <a:off x="3924445" y="3970247"/>
            <a:ext cx="1079086" cy="1079086"/>
          </a:xfrm>
          <a:prstGeom prst="rect">
            <a:avLst/>
          </a:prstGeom>
        </p:spPr>
      </p:pic>
    </p:spTree>
    <p:extLst>
      <p:ext uri="{BB962C8B-B14F-4D97-AF65-F5344CB8AC3E}">
        <p14:creationId xmlns:p14="http://schemas.microsoft.com/office/powerpoint/2010/main" val="2227359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37163" y="0"/>
            <a:ext cx="9103794" cy="521836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Aft>
                <a:spcPts val="0"/>
              </a:spcAft>
            </a:pPr>
            <a:r>
              <a:rPr lang="ro-RO" sz="15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90. </a:t>
            </a:r>
            <a:r>
              <a:rPr lang="ro-RO" sz="15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Emitentul </a:t>
            </a:r>
            <a:r>
              <a:rPr lang="ro-RO" sz="1500" b="1" u="sng"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autorizaţiei</a:t>
            </a:r>
            <a:r>
              <a:rPr lang="ro-RO" sz="15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ro-RO" sz="15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de lucru, </a:t>
            </a:r>
            <a:r>
              <a:rPr lang="ro-RO" sz="15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dispoziţiei</a:t>
            </a:r>
            <a:r>
              <a:rPr lang="ro-RO" sz="15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de lucru, </a:t>
            </a:r>
            <a:r>
              <a:rPr lang="ro-RO" sz="1500" b="1" u="sng"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stabileşte</a:t>
            </a:r>
            <a:r>
              <a:rPr lang="ro-RO" sz="15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necesitatea, volumul și</a:t>
            </a:r>
            <a:r>
              <a:rPr lang="ro-RO" sz="1500" b="1" u="sng"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posibilitatea </a:t>
            </a:r>
            <a:r>
              <a:rPr lang="ro-RO" sz="15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îndeplinirii lucrărilor </a:t>
            </a:r>
            <a:r>
              <a:rPr lang="ro-RO" sz="1500" b="1" u="sng"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în condiții de securitate</a:t>
            </a:r>
            <a:r>
              <a:rPr lang="ro-RO" sz="15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5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lvl="0">
              <a:spcAft>
                <a:spcPts val="0"/>
              </a:spcAft>
            </a:pPr>
            <a:r>
              <a:rPr lang="ro-RO" sz="15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91. </a:t>
            </a:r>
            <a:r>
              <a:rPr lang="ro-RO" sz="1500" b="1" u="sng"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Emitentul </a:t>
            </a:r>
            <a:r>
              <a:rPr lang="ro-RO" sz="1500" b="1" u="sng" dirty="0" err="1">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autorizaţiei</a:t>
            </a:r>
            <a:r>
              <a:rPr lang="ro-RO" sz="1500" b="1" u="sng"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o-RO" sz="15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de lucru, dispoziției de lucru,</a:t>
            </a:r>
            <a:r>
              <a:rPr lang="ro-RO" sz="15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sz="1500" b="1" u="sng"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poartă responsabilitate </a:t>
            </a:r>
            <a:r>
              <a:rPr lang="ro-RO" sz="15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pentru:    </a:t>
            </a:r>
            <a:endParaRPr lang="en-US" sz="15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lvl="0">
              <a:spcAft>
                <a:spcPts val="0"/>
              </a:spcAft>
            </a:pPr>
            <a:r>
              <a:rPr lang="ro-RO" sz="15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1) </a:t>
            </a:r>
            <a:r>
              <a:rPr lang="ro-RO" sz="1500" b="1" u="sng"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suficiența</a:t>
            </a:r>
            <a:r>
              <a:rPr lang="ro-RO" sz="1500" b="1" u="sng"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sz="1500" b="1" u="sng" dirty="0" err="1">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şi</a:t>
            </a:r>
            <a:r>
              <a:rPr lang="ro-RO" sz="1500" b="1" u="sng"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corectitudinea măsurilor de securitate </a:t>
            </a:r>
            <a:r>
              <a:rPr lang="ro-RO" sz="15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indicate în autorizația (dispoziția) de lucru; </a:t>
            </a:r>
            <a:endParaRPr lang="en-US" sz="15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lvl="0">
              <a:spcAft>
                <a:spcPts val="0"/>
              </a:spcAft>
            </a:pPr>
            <a:r>
              <a:rPr lang="ro-RO" sz="15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2) </a:t>
            </a:r>
            <a:r>
              <a:rPr lang="ro-RO" sz="1500" b="1" u="sng"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corespunderea </a:t>
            </a:r>
            <a:r>
              <a:rPr lang="ro-RO" sz="15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nivelului de </a:t>
            </a:r>
            <a:r>
              <a:rPr lang="ro-RO" sz="1500" b="1" u="sng"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calificare a executanților</a:t>
            </a:r>
            <a:r>
              <a:rPr lang="ro-RO" sz="15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5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lvl="0">
              <a:spcAft>
                <a:spcPts val="0"/>
              </a:spcAft>
            </a:pPr>
            <a:r>
              <a:rPr lang="ro-RO" sz="15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3) </a:t>
            </a:r>
            <a:r>
              <a:rPr lang="ro-RO" sz="1500" b="1" u="sng"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corespunderea grupei de securitate electrică </a:t>
            </a:r>
            <a:r>
              <a:rPr lang="ro-RO" sz="15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 executanților </a:t>
            </a:r>
            <a:r>
              <a:rPr lang="ro-RO" sz="1500" b="1" u="sng"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cu caracterul lucrărilor </a:t>
            </a:r>
            <a:r>
              <a:rPr lang="ro-RO" sz="15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care urmează a fi executate;</a:t>
            </a:r>
            <a:endParaRPr lang="en-US" sz="15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lvl="0">
              <a:spcAft>
                <a:spcPts val="0"/>
              </a:spcAft>
            </a:pPr>
            <a:r>
              <a:rPr lang="ro-RO" sz="15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4) </a:t>
            </a:r>
            <a:r>
              <a:rPr lang="ro-RO" sz="1500" b="1" u="sng"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numărul de executanți antrenați </a:t>
            </a:r>
            <a:r>
              <a:rPr lang="ro-RO" sz="15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în formația de lucru; </a:t>
            </a:r>
            <a:endParaRPr lang="en-US" sz="15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lvl="0">
              <a:spcAft>
                <a:spcPts val="0"/>
              </a:spcAft>
            </a:pPr>
            <a:r>
              <a:rPr lang="ro-RO" sz="15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5) </a:t>
            </a:r>
            <a:r>
              <a:rPr lang="ro-RO" sz="1500" b="1" u="sng"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desemnarea persoanelor responsabile de executarea </a:t>
            </a:r>
            <a:r>
              <a:rPr lang="ro-RO" sz="15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lucrărilor în condiții de securitate;</a:t>
            </a:r>
            <a:endParaRPr lang="en-US" sz="15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lvl="0">
              <a:spcAft>
                <a:spcPts val="0"/>
              </a:spcAft>
            </a:pPr>
            <a:r>
              <a:rPr lang="ro-RO" sz="15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6) </a:t>
            </a:r>
            <a:r>
              <a:rPr lang="ro-RO" sz="1500" b="1" u="sng"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calitatea instruirii periodice a conducătorului de lucrare </a:t>
            </a:r>
            <a:r>
              <a:rPr lang="ro-RO" sz="15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(șefului de lucrare</a:t>
            </a:r>
            <a:r>
              <a:rPr lang="ro-RO" sz="15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supraveghetorului).</a:t>
            </a:r>
            <a:r>
              <a:rPr lang="ro-RO" sz="15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endParaRPr lang="en-US" sz="15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lvl="0">
              <a:spcAft>
                <a:spcPts val="0"/>
              </a:spcAft>
            </a:pPr>
            <a:r>
              <a:rPr lang="ro-RO" sz="15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92. </a:t>
            </a:r>
            <a:r>
              <a:rPr lang="ro-RO" sz="1500"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Dreptul de a emite autorizații </a:t>
            </a:r>
            <a:r>
              <a:rPr lang="ro-RO" sz="15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de lucru și dispoziții de lucru </a:t>
            </a:r>
            <a:r>
              <a:rPr lang="ro-RO" sz="1500"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se acordă personalului administrativ-tehnic </a:t>
            </a:r>
            <a:r>
              <a:rPr lang="ro-RO" sz="15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al agentului economic </a:t>
            </a:r>
            <a:r>
              <a:rPr lang="ro-RO" sz="15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şi</a:t>
            </a:r>
            <a:r>
              <a:rPr lang="ro-RO" sz="15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subdiviziunilor structurale, </a:t>
            </a:r>
            <a:r>
              <a:rPr lang="ro-RO" sz="1500"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care deține grupa de securitate electrică </a:t>
            </a:r>
            <a:r>
              <a:rPr lang="ro-RO" sz="15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 pentru efectuarea lucrărilor în instalațiile electrice cu </a:t>
            </a:r>
            <a:r>
              <a:rPr lang="ro-RO" sz="1500"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tensiune mai mare de 1000 V </a:t>
            </a:r>
            <a:r>
              <a:rPr lang="ro-RO" sz="15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și grupa de securitate electrică </a:t>
            </a:r>
            <a:r>
              <a:rPr lang="ro-RO" sz="1500"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nu mai mică de IV- </a:t>
            </a:r>
            <a:r>
              <a:rPr lang="ro-RO" sz="15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pentru instalații electrice cu </a:t>
            </a:r>
            <a:r>
              <a:rPr lang="ro-RO" sz="1500"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tensiune mai mică de 1000 V</a:t>
            </a:r>
            <a:r>
              <a:rPr lang="ro-RO" sz="15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5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lvl="0">
              <a:spcAft>
                <a:spcPts val="0"/>
              </a:spcAft>
            </a:pPr>
            <a:r>
              <a:rPr lang="ro-RO" sz="15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93. </a:t>
            </a:r>
            <a:r>
              <a:rPr lang="ro-RO" sz="1500"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În absența personalului împuternicit </a:t>
            </a:r>
            <a:r>
              <a:rPr lang="ro-RO" sz="15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cu dreptul de a emite autorizații de lucru, dispoziții de lucru, pentru efectuarea lucrărilor de prevenire a avariilor sau de lichidare a consecințelor acestora, </a:t>
            </a:r>
            <a:r>
              <a:rPr lang="ro-RO" sz="1500"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emiterea autorizației de lucru</a:t>
            </a:r>
            <a:r>
              <a:rPr lang="ro-RO" sz="15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dispoziției de lucru </a:t>
            </a:r>
            <a:r>
              <a:rPr lang="ro-RO" sz="1500"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se efectuează de către personalul operativ și operativ de reparație</a:t>
            </a:r>
            <a:r>
              <a:rPr lang="ro-RO" sz="15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care deține </a:t>
            </a:r>
            <a:r>
              <a:rPr lang="ro-RO" sz="15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grupa </a:t>
            </a:r>
            <a:r>
              <a:rPr lang="ro-RO" sz="15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de securitate electrică </a:t>
            </a:r>
            <a:r>
              <a:rPr lang="ro-RO" sz="1500"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nu mai mică de IV</a:t>
            </a:r>
            <a:r>
              <a:rPr lang="ro-RO" sz="15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5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lvl="0">
              <a:spcAft>
                <a:spcPts val="0"/>
              </a:spcAft>
            </a:pPr>
            <a:r>
              <a:rPr lang="ro-RO" sz="15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94. </a:t>
            </a:r>
            <a:r>
              <a:rPr lang="ro-RO" sz="15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Împuternicirea personalului operativ și operativ de reparație </a:t>
            </a:r>
            <a:r>
              <a:rPr lang="ro-RO" sz="15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cu dreptul de a emite </a:t>
            </a:r>
            <a:r>
              <a:rPr lang="ro-RO" sz="15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autorizaţii</a:t>
            </a:r>
            <a:r>
              <a:rPr lang="ro-RO" sz="15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de lucru și dispoziții de lucru, se confirmă </a:t>
            </a:r>
            <a:r>
              <a:rPr lang="ro-RO" sz="1500"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prin ordinul administratorului </a:t>
            </a:r>
            <a:r>
              <a:rPr lang="ro-RO" sz="1500" b="1"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agentului economic</a:t>
            </a:r>
            <a:r>
              <a:rPr lang="ro-RO" sz="15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15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alpha val="51000"/>
          </a:schemeClr>
        </a:solidFill>
        <a:effectLst/>
      </p:bgPr>
    </p:bg>
    <p:spTree>
      <p:nvGrpSpPr>
        <p:cNvPr id="1" name=""/>
        <p:cNvGrpSpPr/>
        <p:nvPr/>
      </p:nvGrpSpPr>
      <p:grpSpPr>
        <a:xfrm>
          <a:off x="0" y="0"/>
          <a:ext cx="0" cy="0"/>
          <a:chOff x="0" y="0"/>
          <a:chExt cx="0" cy="0"/>
        </a:xfrm>
      </p:grpSpPr>
      <p:sp>
        <p:nvSpPr>
          <p:cNvPr id="4" name="Скругленный прямоугольник 3"/>
          <p:cNvSpPr/>
          <p:nvPr/>
        </p:nvSpPr>
        <p:spPr>
          <a:xfrm>
            <a:off x="107504" y="87193"/>
            <a:ext cx="9036496" cy="5020022"/>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Прямоугольник 4"/>
          <p:cNvSpPr/>
          <p:nvPr/>
        </p:nvSpPr>
        <p:spPr>
          <a:xfrm>
            <a:off x="467544" y="295311"/>
            <a:ext cx="8352928" cy="4524315"/>
          </a:xfrm>
          <a:prstGeom prst="rect">
            <a:avLst/>
          </a:prstGeom>
          <a:solidFill>
            <a:schemeClr val="tx1"/>
          </a:solidFill>
        </p:spPr>
        <p:txBody>
          <a:bodyPr wrap="square">
            <a:spAutoFit/>
          </a:bodyPr>
          <a:lstStyle/>
          <a:p>
            <a:pPr algn="just">
              <a:spcAft>
                <a:spcPts val="0"/>
              </a:spcAft>
            </a:pP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95. </a:t>
            </a:r>
            <a:r>
              <a:rPr lang="ro-RO" sz="16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Persoana care emite permisiunea </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pentru pregătirea locului de muncă </a:t>
            </a:r>
            <a:r>
              <a:rPr lang="ro-RO"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şi</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pentru admiterea la lucrări </a:t>
            </a:r>
            <a:r>
              <a:rPr lang="ro-RO" sz="16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este responsabilă </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pentru:</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o-RO" sz="1600" dirty="0">
                <a:solidFill>
                  <a:schemeClr val="bg1"/>
                </a:solidFill>
                <a:latin typeface="Times New Roman" panose="02020603050405020304" pitchFamily="18" charset="0"/>
                <a:ea typeface="PMingLiU"/>
                <a:cs typeface="Times New Roman" panose="02020603050405020304" pitchFamily="18" charset="0"/>
              </a:rPr>
              <a:t>1) </a:t>
            </a:r>
            <a:r>
              <a:rPr lang="ro-RO" sz="1600" b="1" dirty="0">
                <a:solidFill>
                  <a:schemeClr val="bg1"/>
                </a:solidFill>
                <a:latin typeface="Times New Roman" panose="02020603050405020304" pitchFamily="18" charset="0"/>
                <a:ea typeface="PMingLiU"/>
                <a:cs typeface="Times New Roman" panose="02020603050405020304" pitchFamily="18" charset="0"/>
              </a:rPr>
              <a:t>corectitudinea indicațiilor de deconectare </a:t>
            </a:r>
            <a:r>
              <a:rPr lang="ro-RO" sz="1600" b="1" dirty="0" err="1">
                <a:solidFill>
                  <a:schemeClr val="bg1"/>
                </a:solidFill>
                <a:latin typeface="Times New Roman" panose="02020603050405020304" pitchFamily="18" charset="0"/>
                <a:ea typeface="PMingLiU"/>
                <a:cs typeface="Times New Roman" panose="02020603050405020304" pitchFamily="18" charset="0"/>
              </a:rPr>
              <a:t>şi</a:t>
            </a:r>
            <a:r>
              <a:rPr lang="ro-RO" sz="1600" b="1" dirty="0">
                <a:solidFill>
                  <a:schemeClr val="bg1"/>
                </a:solidFill>
                <a:latin typeface="Times New Roman" panose="02020603050405020304" pitchFamily="18" charset="0"/>
                <a:ea typeface="PMingLiU"/>
                <a:cs typeface="Times New Roman" panose="02020603050405020304" pitchFamily="18" charset="0"/>
              </a:rPr>
              <a:t> legare la pământ </a:t>
            </a:r>
            <a:r>
              <a:rPr lang="ro-RO" sz="1600" dirty="0">
                <a:solidFill>
                  <a:schemeClr val="bg1"/>
                </a:solidFill>
                <a:latin typeface="Times New Roman" panose="02020603050405020304" pitchFamily="18" charset="0"/>
                <a:ea typeface="PMingLiU"/>
                <a:cs typeface="Times New Roman" panose="02020603050405020304" pitchFamily="18" charset="0"/>
              </a:rPr>
              <a:t>a echipamentului; </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o-RO" sz="1600" dirty="0">
                <a:solidFill>
                  <a:schemeClr val="bg1"/>
                </a:solidFill>
                <a:latin typeface="Times New Roman" panose="02020603050405020304" pitchFamily="18" charset="0"/>
                <a:ea typeface="PMingLiU"/>
                <a:cs typeface="Times New Roman" panose="02020603050405020304" pitchFamily="18" charset="0"/>
              </a:rPr>
              <a:t>2) </a:t>
            </a:r>
            <a:r>
              <a:rPr lang="ro-RO" sz="1600" b="1" dirty="0">
                <a:solidFill>
                  <a:schemeClr val="bg1"/>
                </a:solidFill>
                <a:latin typeface="Times New Roman" panose="02020603050405020304" pitchFamily="18" charset="0"/>
                <a:ea typeface="PMingLiU"/>
                <a:cs typeface="Times New Roman" panose="02020603050405020304" pitchFamily="18" charset="0"/>
              </a:rPr>
              <a:t>efectuarea acțiunilor, desfășurate de sine stătător, de deconectare și de legare la pământ a echipamentului </a:t>
            </a:r>
            <a:r>
              <a:rPr lang="ro-RO" sz="1600" dirty="0">
                <a:solidFill>
                  <a:schemeClr val="bg1"/>
                </a:solidFill>
                <a:latin typeface="Times New Roman" panose="02020603050405020304" pitchFamily="18" charset="0"/>
                <a:ea typeface="PMingLiU"/>
                <a:cs typeface="Times New Roman" panose="02020603050405020304" pitchFamily="18" charset="0"/>
              </a:rPr>
              <a:t>ținând cont de schema reală a instalației și a rețelei electrice;</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o-RO" sz="1600" dirty="0">
                <a:solidFill>
                  <a:schemeClr val="bg1"/>
                </a:solidFill>
                <a:latin typeface="Times New Roman" panose="02020603050405020304" pitchFamily="18" charset="0"/>
                <a:ea typeface="PMingLiU"/>
                <a:cs typeface="Times New Roman" panose="02020603050405020304" pitchFamily="18" charset="0"/>
              </a:rPr>
              <a:t>3) </a:t>
            </a:r>
            <a:r>
              <a:rPr lang="ro-RO" sz="1600" b="1" dirty="0">
                <a:solidFill>
                  <a:schemeClr val="bg1"/>
                </a:solidFill>
                <a:latin typeface="Times New Roman" panose="02020603050405020304" pitchFamily="18" charset="0"/>
                <a:ea typeface="PMingLiU"/>
                <a:cs typeface="Times New Roman" panose="02020603050405020304" pitchFamily="18" charset="0"/>
              </a:rPr>
              <a:t>efectuarea</a:t>
            </a:r>
            <a:r>
              <a:rPr lang="ro-RO" sz="1600" dirty="0">
                <a:solidFill>
                  <a:schemeClr val="bg1"/>
                </a:solidFill>
                <a:latin typeface="Times New Roman" panose="02020603050405020304" pitchFamily="18" charset="0"/>
                <a:ea typeface="PMingLiU"/>
                <a:cs typeface="Times New Roman" panose="02020603050405020304" pitchFamily="18" charset="0"/>
              </a:rPr>
              <a:t> în condiții de securitate a </a:t>
            </a:r>
            <a:r>
              <a:rPr lang="ro-RO" sz="1600" b="1" dirty="0">
                <a:solidFill>
                  <a:schemeClr val="bg1"/>
                </a:solidFill>
                <a:latin typeface="Times New Roman" panose="02020603050405020304" pitchFamily="18" charset="0"/>
                <a:ea typeface="PMingLiU"/>
                <a:cs typeface="Times New Roman" panose="02020603050405020304" pitchFamily="18" charset="0"/>
              </a:rPr>
              <a:t>deconectării, conectării și legării la pământ </a:t>
            </a:r>
            <a:r>
              <a:rPr lang="ro-RO" sz="1600" dirty="0">
                <a:solidFill>
                  <a:schemeClr val="bg1"/>
                </a:solidFill>
                <a:latin typeface="Times New Roman" panose="02020603050405020304" pitchFamily="18" charset="0"/>
                <a:ea typeface="PMingLiU"/>
                <a:cs typeface="Times New Roman" panose="02020603050405020304" pitchFamily="18" charset="0"/>
              </a:rPr>
              <a:t>a echipamentului;</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o-RO" sz="1600" dirty="0">
                <a:solidFill>
                  <a:schemeClr val="bg1"/>
                </a:solidFill>
                <a:latin typeface="Times New Roman" panose="02020603050405020304" pitchFamily="18" charset="0"/>
                <a:ea typeface="PMingLiU"/>
                <a:cs typeface="Times New Roman" panose="02020603050405020304" pitchFamily="18" charset="0"/>
              </a:rPr>
              <a:t>4) </a:t>
            </a:r>
            <a:r>
              <a:rPr lang="ro-RO" sz="1600" b="1" dirty="0">
                <a:solidFill>
                  <a:schemeClr val="bg1"/>
                </a:solidFill>
                <a:latin typeface="Times New Roman" panose="02020603050405020304" pitchFamily="18" charset="0"/>
                <a:ea typeface="PMingLiU"/>
                <a:cs typeface="Times New Roman" panose="02020603050405020304" pitchFamily="18" charset="0"/>
              </a:rPr>
              <a:t>coordonarea timpului </a:t>
            </a:r>
            <a:r>
              <a:rPr lang="ro-RO" sz="1600" b="1" dirty="0" err="1">
                <a:solidFill>
                  <a:schemeClr val="bg1"/>
                </a:solidFill>
                <a:latin typeface="Times New Roman" panose="02020603050405020304" pitchFamily="18" charset="0"/>
                <a:ea typeface="PMingLiU"/>
                <a:cs typeface="Times New Roman" panose="02020603050405020304" pitchFamily="18" charset="0"/>
              </a:rPr>
              <a:t>şi</a:t>
            </a:r>
            <a:r>
              <a:rPr lang="ro-RO" sz="1600" b="1" dirty="0">
                <a:solidFill>
                  <a:schemeClr val="bg1"/>
                </a:solidFill>
                <a:latin typeface="Times New Roman" panose="02020603050405020304" pitchFamily="18" charset="0"/>
                <a:ea typeface="PMingLiU"/>
                <a:cs typeface="Times New Roman" panose="02020603050405020304" pitchFamily="18" charset="0"/>
              </a:rPr>
              <a:t> locului de muncă a formațiilor de lucru admise la lucrări în instalațiile electrice</a:t>
            </a:r>
            <a:r>
              <a:rPr lang="ro-RO" sz="1600" dirty="0">
                <a:solidFill>
                  <a:schemeClr val="bg1"/>
                </a:solidFill>
                <a:latin typeface="Times New Roman" panose="02020603050405020304" pitchFamily="18" charset="0"/>
                <a:ea typeface="PMingLiU"/>
                <a:cs typeface="Times New Roman" panose="02020603050405020304" pitchFamily="18" charset="0"/>
              </a:rPr>
              <a:t>;</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o-RO" sz="1600" dirty="0">
                <a:solidFill>
                  <a:schemeClr val="bg1"/>
                </a:solidFill>
                <a:latin typeface="Times New Roman" panose="02020603050405020304" pitchFamily="18" charset="0"/>
                <a:ea typeface="PMingLiU"/>
                <a:cs typeface="Times New Roman" panose="02020603050405020304" pitchFamily="18" charset="0"/>
              </a:rPr>
              <a:t>5) </a:t>
            </a:r>
            <a:r>
              <a:rPr lang="ro-RO" sz="1600" b="1" dirty="0">
                <a:solidFill>
                  <a:schemeClr val="bg1"/>
                </a:solidFill>
                <a:latin typeface="Times New Roman" panose="02020603050405020304" pitchFamily="18" charset="0"/>
                <a:ea typeface="PMingLiU"/>
                <a:cs typeface="Times New Roman" panose="02020603050405020304" pitchFamily="18" charset="0"/>
              </a:rPr>
              <a:t>corectitudinea indicațiilor date, a acțiunilor efectuate </a:t>
            </a:r>
            <a:r>
              <a:rPr lang="ro-RO" sz="1600" dirty="0">
                <a:solidFill>
                  <a:schemeClr val="bg1"/>
                </a:solidFill>
                <a:latin typeface="Times New Roman" panose="02020603050405020304" pitchFamily="18" charset="0"/>
                <a:ea typeface="PMingLiU"/>
                <a:cs typeface="Times New Roman" panose="02020603050405020304" pitchFamily="18" charset="0"/>
              </a:rPr>
              <a:t>de sine stătător </a:t>
            </a:r>
            <a:r>
              <a:rPr lang="ro-RO" sz="1600" b="1" dirty="0">
                <a:solidFill>
                  <a:schemeClr val="bg1"/>
                </a:solidFill>
                <a:latin typeface="Times New Roman" panose="02020603050405020304" pitchFamily="18" charset="0"/>
                <a:ea typeface="PMingLiU"/>
                <a:cs typeface="Times New Roman" panose="02020603050405020304" pitchFamily="18" charset="0"/>
              </a:rPr>
              <a:t>de conectare a aparatelor de comutație </a:t>
            </a:r>
            <a:r>
              <a:rPr lang="ro-RO" sz="1600" dirty="0">
                <a:solidFill>
                  <a:schemeClr val="bg1"/>
                </a:solidFill>
                <a:latin typeface="Times New Roman" panose="02020603050405020304" pitchFamily="18" charset="0"/>
                <a:ea typeface="PMingLiU"/>
                <a:cs typeface="Times New Roman" panose="02020603050405020304" pitchFamily="18" charset="0"/>
              </a:rPr>
              <a:t>în scopul excluderii posibilității de punere sub tensiune a locurilor de muncă la care au fost admise formațiile de lucru</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o-RO" sz="1600" dirty="0">
                <a:solidFill>
                  <a:schemeClr val="bg1"/>
                </a:solidFill>
                <a:latin typeface="Times New Roman" panose="02020603050405020304" pitchFamily="18" charset="0"/>
                <a:ea typeface="PMingLiU"/>
                <a:cs typeface="Times New Roman" panose="02020603050405020304" pitchFamily="18" charset="0"/>
              </a:rPr>
              <a:t>96. </a:t>
            </a:r>
            <a:r>
              <a:rPr lang="ro-RO" sz="1600" b="1" dirty="0">
                <a:solidFill>
                  <a:schemeClr val="bg1"/>
                </a:solidFill>
                <a:latin typeface="Times New Roman" panose="02020603050405020304" pitchFamily="18" charset="0"/>
                <a:ea typeface="PMingLiU"/>
                <a:cs typeface="Times New Roman" panose="02020603050405020304" pitchFamily="18" charset="0"/>
              </a:rPr>
              <a:t>Dreptul de a emite permisiunea de pregătire </a:t>
            </a:r>
            <a:r>
              <a:rPr lang="ro-RO" sz="1600" dirty="0">
                <a:solidFill>
                  <a:schemeClr val="bg1"/>
                </a:solidFill>
                <a:latin typeface="Times New Roman" panose="02020603050405020304" pitchFamily="18" charset="0"/>
                <a:ea typeface="PMingLiU"/>
                <a:cs typeface="Times New Roman" panose="02020603050405020304" pitchFamily="18" charset="0"/>
              </a:rPr>
              <a:t>a locului de muncă </a:t>
            </a:r>
            <a:r>
              <a:rPr lang="ro-RO" sz="1600" dirty="0" err="1">
                <a:solidFill>
                  <a:schemeClr val="bg1"/>
                </a:solidFill>
                <a:latin typeface="Times New Roman" panose="02020603050405020304" pitchFamily="18" charset="0"/>
                <a:ea typeface="PMingLiU"/>
                <a:cs typeface="Times New Roman" panose="02020603050405020304" pitchFamily="18" charset="0"/>
              </a:rPr>
              <a:t>şi</a:t>
            </a:r>
            <a:r>
              <a:rPr lang="ro-RO" sz="1600" dirty="0">
                <a:solidFill>
                  <a:schemeClr val="bg1"/>
                </a:solidFill>
                <a:latin typeface="Times New Roman" panose="02020603050405020304" pitchFamily="18" charset="0"/>
                <a:ea typeface="PMingLiU"/>
                <a:cs typeface="Times New Roman" panose="02020603050405020304" pitchFamily="18" charset="0"/>
              </a:rPr>
              <a:t> de admitere la lucrări în IE din sectorul electroenergetic, se acordă personalului Adm-</a:t>
            </a:r>
            <a:r>
              <a:rPr lang="ro-RO" sz="1600" dirty="0" err="1">
                <a:solidFill>
                  <a:schemeClr val="bg1"/>
                </a:solidFill>
                <a:latin typeface="Times New Roman" panose="02020603050405020304" pitchFamily="18" charset="0"/>
                <a:ea typeface="PMingLiU"/>
                <a:cs typeface="Times New Roman" panose="02020603050405020304" pitchFamily="18" charset="0"/>
              </a:rPr>
              <a:t>Teh</a:t>
            </a:r>
            <a:r>
              <a:rPr lang="ro-RO" sz="1600" dirty="0">
                <a:solidFill>
                  <a:schemeClr val="bg1"/>
                </a:solidFill>
                <a:latin typeface="Times New Roman" panose="02020603050405020304" pitchFamily="18" charset="0"/>
                <a:ea typeface="PMingLiU"/>
                <a:cs typeface="Times New Roman" panose="02020603050405020304" pitchFamily="18" charset="0"/>
              </a:rPr>
              <a:t> care deține </a:t>
            </a:r>
            <a:r>
              <a:rPr lang="ro-RO" sz="1600" b="1" dirty="0">
                <a:solidFill>
                  <a:schemeClr val="bg1"/>
                </a:solidFill>
                <a:latin typeface="Times New Roman" panose="02020603050405020304" pitchFamily="18" charset="0"/>
                <a:ea typeface="PMingLiU"/>
                <a:cs typeface="Times New Roman" panose="02020603050405020304" pitchFamily="18" charset="0"/>
              </a:rPr>
              <a:t>grupa de securitate electrică V,</a:t>
            </a:r>
            <a:r>
              <a:rPr lang="ro-RO" sz="1600" dirty="0">
                <a:solidFill>
                  <a:schemeClr val="bg1"/>
                </a:solidFill>
                <a:latin typeface="Times New Roman" panose="02020603050405020304" pitchFamily="18" charset="0"/>
                <a:ea typeface="PMingLiU"/>
                <a:cs typeface="Times New Roman" panose="02020603050405020304" pitchFamily="18" charset="0"/>
              </a:rPr>
              <a:t> </a:t>
            </a:r>
            <a:r>
              <a:rPr lang="ro-RO" sz="1600" b="1" dirty="0">
                <a:solidFill>
                  <a:schemeClr val="bg1"/>
                </a:solidFill>
                <a:latin typeface="Times New Roman" panose="02020603050405020304" pitchFamily="18" charset="0"/>
                <a:ea typeface="PMingLiU"/>
                <a:cs typeface="Times New Roman" panose="02020603050405020304" pitchFamily="18" charset="0"/>
              </a:rPr>
              <a:t>personalului operativ și operativ de reparație </a:t>
            </a:r>
            <a:r>
              <a:rPr lang="ro-RO" sz="1600" dirty="0">
                <a:solidFill>
                  <a:schemeClr val="bg1"/>
                </a:solidFill>
                <a:latin typeface="Times New Roman" panose="02020603050405020304" pitchFamily="18" charset="0"/>
                <a:ea typeface="PMingLiU"/>
                <a:cs typeface="Times New Roman" panose="02020603050405020304" pitchFamily="18" charset="0"/>
              </a:rPr>
              <a:t>cu grupa </a:t>
            </a:r>
            <a:r>
              <a:rPr lang="ro-RO" sz="1600" b="1" dirty="0">
                <a:solidFill>
                  <a:schemeClr val="bg1"/>
                </a:solidFill>
                <a:latin typeface="Times New Roman" panose="02020603050405020304" pitchFamily="18" charset="0"/>
                <a:ea typeface="PMingLiU"/>
                <a:cs typeface="Times New Roman" panose="02020603050405020304" pitchFamily="18" charset="0"/>
              </a:rPr>
              <a:t>nu mai mică de IV</a:t>
            </a:r>
            <a:r>
              <a:rPr lang="ro-RO" sz="1600" dirty="0">
                <a:solidFill>
                  <a:schemeClr val="bg1"/>
                </a:solidFill>
                <a:latin typeface="Times New Roman" panose="02020603050405020304" pitchFamily="18" charset="0"/>
                <a:ea typeface="PMingLiU"/>
                <a:cs typeface="Times New Roman" panose="02020603050405020304" pitchFamily="18" charset="0"/>
              </a:rPr>
              <a:t>. </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o-RO" sz="1600" dirty="0">
                <a:solidFill>
                  <a:schemeClr val="bg1"/>
                </a:solidFill>
                <a:latin typeface="Times New Roman" panose="02020603050405020304" pitchFamily="18" charset="0"/>
                <a:ea typeface="PMingLiU"/>
                <a:cs typeface="Times New Roman" panose="02020603050405020304" pitchFamily="18" charset="0"/>
              </a:rPr>
              <a:t>97. </a:t>
            </a:r>
            <a:r>
              <a:rPr lang="ro-RO" sz="1600" b="1" dirty="0">
                <a:solidFill>
                  <a:schemeClr val="bg1"/>
                </a:solidFill>
                <a:latin typeface="Times New Roman" panose="02020603050405020304" pitchFamily="18" charset="0"/>
                <a:ea typeface="PMingLiU"/>
                <a:cs typeface="Times New Roman" panose="02020603050405020304" pitchFamily="18" charset="0"/>
              </a:rPr>
              <a:t>Dreptul de emitere a permisiunii pentru pregătirea locului </a:t>
            </a:r>
            <a:r>
              <a:rPr lang="ro-RO" sz="1600" dirty="0">
                <a:solidFill>
                  <a:schemeClr val="bg1"/>
                </a:solidFill>
                <a:latin typeface="Times New Roman" panose="02020603050405020304" pitchFamily="18" charset="0"/>
                <a:ea typeface="PMingLiU"/>
                <a:cs typeface="Times New Roman" panose="02020603050405020304" pitchFamily="18" charset="0"/>
              </a:rPr>
              <a:t>de muncă </a:t>
            </a:r>
            <a:r>
              <a:rPr lang="ro-RO" sz="1600" dirty="0" err="1">
                <a:solidFill>
                  <a:schemeClr val="bg1"/>
                </a:solidFill>
                <a:latin typeface="Times New Roman" panose="02020603050405020304" pitchFamily="18" charset="0"/>
                <a:ea typeface="PMingLiU"/>
                <a:cs typeface="Times New Roman" panose="02020603050405020304" pitchFamily="18" charset="0"/>
              </a:rPr>
              <a:t>şi</a:t>
            </a:r>
            <a:r>
              <a:rPr lang="ro-RO" sz="1600" dirty="0">
                <a:solidFill>
                  <a:schemeClr val="bg1"/>
                </a:solidFill>
                <a:latin typeface="Times New Roman" panose="02020603050405020304" pitchFamily="18" charset="0"/>
                <a:ea typeface="PMingLiU"/>
                <a:cs typeface="Times New Roman" panose="02020603050405020304" pitchFamily="18" charset="0"/>
              </a:rPr>
              <a:t> pentru admitere la lucrări în IE a OS, se conferă lucrătorilor din rândul personalul administrativ-tehnic, în conformitate cu indicația emisă în scris.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alpha val="51000"/>
          </a:schemeClr>
        </a:solidFill>
        <a:effectLst/>
      </p:bgPr>
    </p:bg>
    <p:spTree>
      <p:nvGrpSpPr>
        <p:cNvPr id="1" name=""/>
        <p:cNvGrpSpPr/>
        <p:nvPr/>
      </p:nvGrpSpPr>
      <p:grpSpPr>
        <a:xfrm>
          <a:off x="0" y="0"/>
          <a:ext cx="0" cy="0"/>
          <a:chOff x="0" y="0"/>
          <a:chExt cx="0" cy="0"/>
        </a:xfrm>
      </p:grpSpPr>
      <p:sp>
        <p:nvSpPr>
          <p:cNvPr id="4" name="Скругленный прямоугольник 3"/>
          <p:cNvSpPr/>
          <p:nvPr/>
        </p:nvSpPr>
        <p:spPr>
          <a:xfrm>
            <a:off x="107504" y="87193"/>
            <a:ext cx="9036496" cy="5020022"/>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Прямоугольник 4"/>
          <p:cNvSpPr/>
          <p:nvPr/>
        </p:nvSpPr>
        <p:spPr>
          <a:xfrm>
            <a:off x="449288" y="1225995"/>
            <a:ext cx="8352928" cy="3354765"/>
          </a:xfrm>
          <a:prstGeom prst="rect">
            <a:avLst/>
          </a:prstGeom>
          <a:solidFill>
            <a:schemeClr val="tx1"/>
          </a:solidFill>
        </p:spPr>
        <p:txBody>
          <a:bodyPr wrap="square">
            <a:spAutoFit/>
          </a:bodyPr>
          <a:lstStyle/>
          <a:p>
            <a:pPr lvl="0">
              <a:spcAft>
                <a:spcPts val="0"/>
              </a:spcAft>
            </a:pPr>
            <a:r>
              <a:rPr lang="ro-RO" dirty="0">
                <a:solidFill>
                  <a:schemeClr val="bg1"/>
                </a:solidFill>
                <a:latin typeface="Times New Roman" panose="02020603050405020304" pitchFamily="18" charset="0"/>
                <a:ea typeface="PMingLiU"/>
                <a:cs typeface="Times New Roman" panose="02020603050405020304" pitchFamily="18" charset="0"/>
              </a:rPr>
              <a:t>98. </a:t>
            </a:r>
            <a:r>
              <a:rPr lang="ro-RO" b="1" dirty="0">
                <a:solidFill>
                  <a:schemeClr val="bg1"/>
                </a:solidFill>
                <a:latin typeface="Times New Roman" panose="02020603050405020304" pitchFamily="18" charset="0"/>
                <a:ea typeface="PMingLiU"/>
                <a:cs typeface="Times New Roman" panose="02020603050405020304" pitchFamily="18" charset="0"/>
              </a:rPr>
              <a:t>Conducătorul de lucrări </a:t>
            </a:r>
            <a:r>
              <a:rPr lang="ro-RO"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este responsabil </a:t>
            </a:r>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pentru</a:t>
            </a:r>
            <a:r>
              <a:rPr lang="ro-RO" dirty="0">
                <a:solidFill>
                  <a:schemeClr val="bg1"/>
                </a:solidFill>
                <a:latin typeface="Times New Roman" panose="02020603050405020304" pitchFamily="18" charset="0"/>
                <a:ea typeface="PMingLiU"/>
                <a:cs typeface="Times New Roman" panose="02020603050405020304" pitchFamily="18" charset="0"/>
              </a:rPr>
              <a:t>:</a:t>
            </a:r>
            <a:endPar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lvl="0">
              <a:spcAft>
                <a:spcPts val="0"/>
              </a:spcAft>
            </a:pPr>
            <a:r>
              <a:rPr lang="ro-RO" dirty="0">
                <a:solidFill>
                  <a:schemeClr val="bg1"/>
                </a:solidFill>
                <a:latin typeface="Times New Roman" panose="02020603050405020304" pitchFamily="18" charset="0"/>
                <a:ea typeface="PMingLiU"/>
                <a:cs typeface="Times New Roman" panose="02020603050405020304" pitchFamily="18" charset="0"/>
              </a:rPr>
              <a:t>1) </a:t>
            </a:r>
            <a:r>
              <a:rPr lang="ro-RO" b="1" dirty="0">
                <a:solidFill>
                  <a:schemeClr val="bg1"/>
                </a:solidFill>
                <a:latin typeface="Times New Roman" panose="02020603050405020304" pitchFamily="18" charset="0"/>
                <a:ea typeface="PMingLiU"/>
                <a:cs typeface="Times New Roman" panose="02020603050405020304" pitchFamily="18" charset="0"/>
              </a:rPr>
              <a:t>îndeplinirea tuturor măsurilor de pregătire a locului de muncă, indicate în </a:t>
            </a:r>
            <a:r>
              <a:rPr lang="ro-RO" b="1" dirty="0" err="1">
                <a:solidFill>
                  <a:schemeClr val="bg1"/>
                </a:solidFill>
                <a:latin typeface="Times New Roman" panose="02020603050405020304" pitchFamily="18" charset="0"/>
                <a:ea typeface="PMingLiU"/>
                <a:cs typeface="Times New Roman" panose="02020603050405020304" pitchFamily="18" charset="0"/>
              </a:rPr>
              <a:t>autorizaţie</a:t>
            </a:r>
            <a:r>
              <a:rPr lang="ro-RO" dirty="0">
                <a:solidFill>
                  <a:schemeClr val="bg1"/>
                </a:solidFill>
                <a:latin typeface="Times New Roman" panose="02020603050405020304" pitchFamily="18" charset="0"/>
                <a:ea typeface="PMingLiU"/>
                <a:cs typeface="Times New Roman" panose="02020603050405020304" pitchFamily="18" charset="0"/>
              </a:rPr>
              <a:t> și de suficiența lor; </a:t>
            </a:r>
            <a:endPar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lvl="0">
              <a:spcAft>
                <a:spcPts val="0"/>
              </a:spcAft>
            </a:pPr>
            <a:r>
              <a:rPr lang="ro-RO" dirty="0">
                <a:solidFill>
                  <a:schemeClr val="bg1"/>
                </a:solidFill>
                <a:latin typeface="Times New Roman" panose="02020603050405020304" pitchFamily="18" charset="0"/>
                <a:ea typeface="PMingLiU"/>
                <a:cs typeface="Times New Roman" panose="02020603050405020304" pitchFamily="18" charset="0"/>
              </a:rPr>
              <a:t>2) </a:t>
            </a:r>
            <a:r>
              <a:rPr lang="ro-RO" b="1" dirty="0">
                <a:solidFill>
                  <a:schemeClr val="bg1"/>
                </a:solidFill>
                <a:latin typeface="Times New Roman" panose="02020603050405020304" pitchFamily="18" charset="0"/>
                <a:ea typeface="PMingLiU"/>
                <a:cs typeface="Times New Roman" panose="02020603050405020304" pitchFamily="18" charset="0"/>
              </a:rPr>
              <a:t>aplicarea măsurilor suplimentare de securitate</a:t>
            </a:r>
            <a:r>
              <a:rPr lang="ro-RO" dirty="0">
                <a:solidFill>
                  <a:schemeClr val="bg1"/>
                </a:solidFill>
                <a:latin typeface="Times New Roman" panose="02020603050405020304" pitchFamily="18" charset="0"/>
                <a:ea typeface="PMingLiU"/>
                <a:cs typeface="Times New Roman" panose="02020603050405020304" pitchFamily="18" charset="0"/>
              </a:rPr>
              <a:t>, necesare conform condițiilor de executare a lucrărilor; </a:t>
            </a:r>
            <a:endPar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lvl="0">
              <a:spcAft>
                <a:spcPts val="0"/>
              </a:spcAft>
            </a:pPr>
            <a:r>
              <a:rPr lang="ro-RO" dirty="0">
                <a:solidFill>
                  <a:schemeClr val="bg1"/>
                </a:solidFill>
                <a:latin typeface="Times New Roman" panose="02020603050405020304" pitchFamily="18" charset="0"/>
                <a:ea typeface="PMingLiU"/>
                <a:cs typeface="Times New Roman" panose="02020603050405020304" pitchFamily="18" charset="0"/>
              </a:rPr>
              <a:t>3) </a:t>
            </a:r>
            <a:r>
              <a:rPr lang="ro-RO" b="1" dirty="0">
                <a:solidFill>
                  <a:schemeClr val="bg1"/>
                </a:solidFill>
                <a:latin typeface="Times New Roman" panose="02020603050405020304" pitchFamily="18" charset="0"/>
                <a:ea typeface="PMingLiU"/>
                <a:cs typeface="Times New Roman" panose="02020603050405020304" pitchFamily="18" charset="0"/>
              </a:rPr>
              <a:t>calitatea instruirii periodice a for</a:t>
            </a:r>
            <a:r>
              <a:rPr lang="ro-RO" dirty="0">
                <a:solidFill>
                  <a:schemeClr val="bg1"/>
                </a:solidFill>
                <a:latin typeface="Times New Roman" panose="02020603050405020304" pitchFamily="18" charset="0"/>
                <a:ea typeface="PMingLiU"/>
                <a:cs typeface="Times New Roman" panose="02020603050405020304" pitchFamily="18" charset="0"/>
              </a:rPr>
              <a:t>mației de lucru;</a:t>
            </a:r>
          </a:p>
          <a:p>
            <a:pPr lvl="0">
              <a:spcAft>
                <a:spcPts val="0"/>
              </a:spcAft>
            </a:pPr>
            <a:endParaRPr lang="ro-RO" dirty="0">
              <a:solidFill>
                <a:schemeClr val="bg1"/>
              </a:solidFill>
              <a:latin typeface="Times New Roman" panose="02020603050405020304" pitchFamily="18" charset="0"/>
              <a:ea typeface="PMingLiU"/>
              <a:cs typeface="Times New Roman" panose="02020603050405020304" pitchFamily="18" charset="0"/>
            </a:endParaRPr>
          </a:p>
          <a:p>
            <a:pPr>
              <a:spcAft>
                <a:spcPts val="0"/>
              </a:spcAft>
            </a:pPr>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99. </a:t>
            </a:r>
            <a:r>
              <a:rPr lang="ro-RO"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În instalațiile electrice cu tensiunea mai mare de 1000 V</a:t>
            </a:r>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în calitate de conducător de lucrări se desemnează </a:t>
            </a:r>
            <a:r>
              <a:rPr lang="ro-RO"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personalul administrativ-tehnic cu grupa </a:t>
            </a:r>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de securitate electrică </a:t>
            </a:r>
            <a:r>
              <a:rPr lang="ro-RO"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V</a:t>
            </a:r>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și cu </a:t>
            </a:r>
            <a:r>
              <a:rPr lang="ro-RO"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grupa de securitate electrică IV în instalațiile electrice cu tensiunea mai mică de 1000 V. </a:t>
            </a:r>
            <a:endParaRPr lang="en-US"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lvl="0">
              <a:spcAft>
                <a:spcPts val="0"/>
              </a:spcAft>
            </a:pPr>
            <a:endParaRPr lang="en-US"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4283968" y="74967"/>
            <a:ext cx="936104" cy="1093765"/>
          </a:xfrm>
          <a:prstGeom prst="rect">
            <a:avLst/>
          </a:prstGeom>
        </p:spPr>
      </p:pic>
      <p:pic>
        <p:nvPicPr>
          <p:cNvPr id="3" name="Picture 2">
            <a:extLst>
              <a:ext uri="{FF2B5EF4-FFF2-40B4-BE49-F238E27FC236}">
                <a16:creationId xmlns:a16="http://schemas.microsoft.com/office/drawing/2014/main" id="{C53ACD55-EFE5-4992-A87C-8424FAB9B7A0}"/>
              </a:ext>
            </a:extLst>
          </p:cNvPr>
          <p:cNvPicPr>
            <a:picLocks noChangeAspect="1"/>
          </p:cNvPicPr>
          <p:nvPr/>
        </p:nvPicPr>
        <p:blipFill>
          <a:blip r:embed="rId3"/>
          <a:stretch>
            <a:fillRect/>
          </a:stretch>
        </p:blipFill>
        <p:spPr>
          <a:xfrm>
            <a:off x="7740352" y="1563638"/>
            <a:ext cx="1717900" cy="1656184"/>
          </a:xfrm>
          <a:prstGeom prst="rect">
            <a:avLst/>
          </a:prstGeom>
        </p:spPr>
      </p:pic>
      <p:pic>
        <p:nvPicPr>
          <p:cNvPr id="6" name="Рисунок 5"/>
          <p:cNvPicPr>
            <a:picLocks noChangeAspect="1"/>
          </p:cNvPicPr>
          <p:nvPr/>
        </p:nvPicPr>
        <p:blipFill>
          <a:blip r:embed="rId4"/>
          <a:stretch>
            <a:fillRect/>
          </a:stretch>
        </p:blipFill>
        <p:spPr>
          <a:xfrm>
            <a:off x="4067944" y="4076704"/>
            <a:ext cx="1008112" cy="1008112"/>
          </a:xfrm>
          <a:prstGeom prst="rect">
            <a:avLst/>
          </a:prstGeom>
        </p:spPr>
      </p:pic>
    </p:spTree>
    <p:extLst>
      <p:ext uri="{BB962C8B-B14F-4D97-AF65-F5344CB8AC3E}">
        <p14:creationId xmlns:p14="http://schemas.microsoft.com/office/powerpoint/2010/main" val="2262132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alpha val="51000"/>
          </a:schemeClr>
        </a:solidFill>
        <a:effectLst/>
      </p:bgPr>
    </p:bg>
    <p:spTree>
      <p:nvGrpSpPr>
        <p:cNvPr id="1" name=""/>
        <p:cNvGrpSpPr/>
        <p:nvPr/>
      </p:nvGrpSpPr>
      <p:grpSpPr>
        <a:xfrm>
          <a:off x="0" y="0"/>
          <a:ext cx="0" cy="0"/>
          <a:chOff x="0" y="0"/>
          <a:chExt cx="0" cy="0"/>
        </a:xfrm>
      </p:grpSpPr>
      <p:sp>
        <p:nvSpPr>
          <p:cNvPr id="4" name="Скругленный прямоугольник 3"/>
          <p:cNvSpPr/>
          <p:nvPr/>
        </p:nvSpPr>
        <p:spPr>
          <a:xfrm>
            <a:off x="35496" y="81394"/>
            <a:ext cx="9108504" cy="5055745"/>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Прямоугольник 4"/>
          <p:cNvSpPr/>
          <p:nvPr/>
        </p:nvSpPr>
        <p:spPr>
          <a:xfrm>
            <a:off x="395536" y="339502"/>
            <a:ext cx="8496944" cy="4385816"/>
          </a:xfrm>
          <a:prstGeom prst="rect">
            <a:avLst/>
          </a:prstGeom>
          <a:solidFill>
            <a:schemeClr val="tx1"/>
          </a:solidFill>
        </p:spPr>
        <p:txBody>
          <a:bodyPr wrap="square">
            <a:spAutoFit/>
          </a:bodyPr>
          <a:lstStyle/>
          <a:p>
            <a:pPr>
              <a:spcAft>
                <a:spcPts val="0"/>
              </a:spcAft>
            </a:pPr>
            <a:r>
              <a:rPr lang="ro-RO" sz="1300" dirty="0">
                <a:solidFill>
                  <a:schemeClr val="bg1"/>
                </a:solidFill>
                <a:latin typeface="Times New Roman" panose="02020603050405020304" pitchFamily="18" charset="0"/>
                <a:ea typeface="PMingLiU"/>
                <a:cs typeface="Times New Roman" panose="02020603050405020304" pitchFamily="18" charset="0"/>
              </a:rPr>
              <a:t>100. </a:t>
            </a:r>
            <a:r>
              <a:rPr lang="ro-RO" sz="1300" b="1" dirty="0">
                <a:solidFill>
                  <a:schemeClr val="bg1"/>
                </a:solidFill>
                <a:latin typeface="Times New Roman" panose="02020603050405020304" pitchFamily="18" charset="0"/>
                <a:ea typeface="PMingLiU"/>
                <a:cs typeface="Times New Roman" panose="02020603050405020304" pitchFamily="18" charset="0"/>
              </a:rPr>
              <a:t>Conducătorul de lucrări </a:t>
            </a: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se desemnează în cazul executării lucrărilor într-o singură instalație electrică (IDD, IDÎ):</a:t>
            </a:r>
          </a:p>
          <a:p>
            <a:pPr>
              <a:spcAft>
                <a:spcPts val="0"/>
              </a:spcAft>
            </a:pPr>
            <a:endParaRPr lang="en-US" sz="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cu </a:t>
            </a:r>
            <a:r>
              <a:rPr lang="ro-RO"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utilizarea mecanismelor </a:t>
            </a:r>
            <a:r>
              <a:rPr lang="ro-RO" sz="13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şi</a:t>
            </a: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ro-RO" sz="13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maşinilor</a:t>
            </a: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de ridicat;</a:t>
            </a:r>
            <a:endParaRPr lang="en-US"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cu </a:t>
            </a:r>
            <a:r>
              <a:rPr lang="ro-RO"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deconectarea IE</a:t>
            </a: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Excepție - IE la care a fost scoasă tensiunea de pe toate părțile active;</a:t>
            </a:r>
            <a:endParaRPr lang="en-US"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LEC</a:t>
            </a: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a:t>
            </a:r>
            <a:r>
              <a:rPr lang="ro-RO"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reamplasarea cablurilor aflate sub tensiune</a:t>
            </a: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executarea </a:t>
            </a:r>
            <a:r>
              <a:rPr lang="ro-RO"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lucrărilor în construcțiile subterane </a:t>
            </a: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de cablu;</a:t>
            </a:r>
            <a:endParaRPr lang="en-US"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a:t>
            </a:r>
            <a:r>
              <a:rPr lang="ro-RO"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tăierea cablurilor și deschiderea </a:t>
            </a: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manșoanelor;</a:t>
            </a:r>
            <a:endParaRPr lang="en-US"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cu utilizarea mecanismelor și a mașinilor de ridicare în zona de protecție a LEA;</a:t>
            </a:r>
            <a:endParaRPr lang="en-US"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a:t>
            </a:r>
            <a:r>
              <a:rPr lang="ro-RO"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instalarea și demontarea stâlpilor de orice tip</a:t>
            </a: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înlocuirea elementelor stâlpilor LEA;</a:t>
            </a:r>
            <a:endParaRPr lang="en-US"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efectuarea lucrărilor în </a:t>
            </a:r>
            <a:r>
              <a:rPr lang="ro-RO"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locurile de intersecție a LEA cu alte LEA </a:t>
            </a: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și cu liniile de transport a energiei electrice;</a:t>
            </a:r>
            <a:endParaRPr lang="en-US"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a:t>
            </a:r>
            <a:r>
              <a:rPr lang="ro-RO"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conectarea LEA noi construite</a:t>
            </a: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a:t>
            </a:r>
            <a:r>
              <a:rPr lang="ro-RO"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modificarea schemei de conexiune a conductorului de gardă </a:t>
            </a: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și a conductoarelor LEA;</a:t>
            </a:r>
            <a:endParaRPr lang="en-US"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a:t>
            </a:r>
            <a:r>
              <a:rPr lang="ro-RO"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circuit deconectat al unei LEA cu mai multe circuite</a:t>
            </a: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când celelalte circuite rămân sub tensiune;</a:t>
            </a:r>
            <a:endParaRPr lang="en-US"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a:t>
            </a:r>
            <a:r>
              <a:rPr lang="ro-RO"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executarea simultană a lucrărilor în IE de către două </a:t>
            </a: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sau mai multe formații de lucru;</a:t>
            </a:r>
            <a:endParaRPr lang="en-US"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a:t>
            </a:r>
            <a:r>
              <a:rPr lang="ro-RO"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efectuarea lucrărilor pe faze separate </a:t>
            </a: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ale LEA;</a:t>
            </a:r>
            <a:endParaRPr lang="en-US"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a:t>
            </a:r>
            <a:r>
              <a:rPr lang="ro-RO"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lucrări sub tensiune indusă</a:t>
            </a: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a:t>
            </a:r>
            <a:r>
              <a:rPr lang="ro-RO"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efectuarea lucrărilor sub tensiune la părțile active</a:t>
            </a: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cu izolarea omului față de pământ;</a:t>
            </a:r>
            <a:endParaRPr lang="en-US"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sub </a:t>
            </a:r>
            <a:r>
              <a:rPr lang="ro-RO"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tensiune, cu izolarea temporară a părților active</a:t>
            </a: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pe perioada executării lucrării, fără izolarea omului de pământ;</a:t>
            </a:r>
            <a:endParaRPr lang="en-US"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a:t>
            </a:r>
            <a:r>
              <a:rPr lang="ro-RO"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efectuarea lucrărilor la echipamentele și instalațiile de telecomunicații</a:t>
            </a:r>
            <a:r>
              <a:rPr lang="ro-RO" sz="1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pentru amenajarea trecerilor peste albiile râurilor. </a:t>
            </a:r>
          </a:p>
          <a:p>
            <a:pPr lvl="0">
              <a:spcAft>
                <a:spcPts val="0"/>
              </a:spcAft>
            </a:pPr>
            <a:r>
              <a:rPr lang="ro-RO" sz="1400" dirty="0">
                <a:solidFill>
                  <a:srgbClr val="FF0000"/>
                </a:solidFill>
                <a:latin typeface="Times New Roman" panose="02020603050405020304" pitchFamily="18" charset="0"/>
                <a:ea typeface="PMingLiU"/>
              </a:rPr>
              <a:t>101. </a:t>
            </a:r>
            <a:r>
              <a:rPr lang="ro-RO" sz="1400" b="1" dirty="0">
                <a:solidFill>
                  <a:srgbClr val="FF0000"/>
                </a:solidFill>
                <a:latin typeface="Times New Roman" panose="02020603050405020304" pitchFamily="18" charset="0"/>
                <a:ea typeface="PMingLiU"/>
              </a:rPr>
              <a:t>Necesitatea desemnării conducătorului </a:t>
            </a:r>
            <a:r>
              <a:rPr lang="ro-RO" sz="1400" dirty="0">
                <a:solidFill>
                  <a:srgbClr val="FF0000"/>
                </a:solidFill>
                <a:latin typeface="Times New Roman" panose="02020603050405020304" pitchFamily="18" charset="0"/>
                <a:ea typeface="PMingLiU"/>
              </a:rPr>
              <a:t>de lucrări o stabilește </a:t>
            </a:r>
            <a:r>
              <a:rPr lang="ro-RO" sz="1400" b="1" dirty="0">
                <a:solidFill>
                  <a:srgbClr val="FF0000"/>
                </a:solidFill>
                <a:latin typeface="Times New Roman" panose="02020603050405020304" pitchFamily="18" charset="0"/>
                <a:ea typeface="PMingLiU"/>
              </a:rPr>
              <a:t>emitentul autorizației </a:t>
            </a:r>
            <a:r>
              <a:rPr lang="ro-RO" sz="1400" dirty="0">
                <a:solidFill>
                  <a:srgbClr val="FF0000"/>
                </a:solidFill>
                <a:latin typeface="Times New Roman" panose="02020603050405020304" pitchFamily="18" charset="0"/>
                <a:ea typeface="PMingLiU"/>
              </a:rPr>
              <a:t>de lucru</a:t>
            </a:r>
            <a:endParaRPr lang="en-US" sz="13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53313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85720" y="142858"/>
            <a:ext cx="8572560" cy="566309"/>
          </a:xfrm>
          <a:prstGeom prst="rect">
            <a:avLst/>
          </a:prstGeom>
        </p:spPr>
        <p:txBody>
          <a:bodyPr wrap="square">
            <a:spAutoFit/>
          </a:bodyPr>
          <a:lstStyle/>
          <a:p>
            <a:pPr>
              <a:lnSpc>
                <a:spcPct val="80000"/>
              </a:lnSpc>
              <a:spcBef>
                <a:spcPct val="20000"/>
              </a:spcBef>
              <a:buClr>
                <a:srgbClr val="0BD0D9"/>
              </a:buClr>
              <a:buSzPct val="95000"/>
            </a:pPr>
            <a:endParaRPr lang="ro-RO" sz="1600" dirty="0">
              <a:solidFill>
                <a:srgbClr val="CCFF33"/>
              </a:solidFill>
              <a:latin typeface="Times New Roman" pitchFamily="18" charset="0"/>
              <a:cs typeface="Times New Roman" pitchFamily="18" charset="0"/>
            </a:endParaRPr>
          </a:p>
          <a:p>
            <a:pPr marL="342900" indent="-342900">
              <a:lnSpc>
                <a:spcPct val="80000"/>
              </a:lnSpc>
              <a:spcBef>
                <a:spcPct val="20000"/>
              </a:spcBef>
              <a:buClr>
                <a:srgbClr val="0BD0D9"/>
              </a:buClr>
              <a:buSzPct val="95000"/>
            </a:pPr>
            <a:endParaRPr lang="ro-RO" dirty="0">
              <a:solidFill>
                <a:srgbClr val="FFC000"/>
              </a:solidFill>
              <a:latin typeface="Times New Roman" pitchFamily="18" charset="0"/>
              <a:cs typeface="Times New Roman" pitchFamily="18" charset="0"/>
            </a:endParaRPr>
          </a:p>
        </p:txBody>
      </p:sp>
      <p:sp>
        <p:nvSpPr>
          <p:cNvPr id="4" name="Овал 3"/>
          <p:cNvSpPr/>
          <p:nvPr/>
        </p:nvSpPr>
        <p:spPr>
          <a:xfrm>
            <a:off x="35496" y="0"/>
            <a:ext cx="9073008" cy="5143500"/>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68288" algn="just">
              <a:spcAft>
                <a:spcPts val="0"/>
              </a:spcAft>
            </a:pPr>
            <a:r>
              <a:rPr lang="ro-RO" sz="2000" b="1" dirty="0">
                <a:solidFill>
                  <a:schemeClr val="bg1"/>
                </a:solidFill>
                <a:latin typeface="Bookman Old Style" panose="02050604050505020204" pitchFamily="18" charset="0"/>
                <a:ea typeface="PMingLiU"/>
                <a:cs typeface="Times New Roman" panose="02020603050405020304" pitchFamily="18" charset="0"/>
              </a:rPr>
              <a:t>În conformitate cu </a:t>
            </a:r>
            <a:r>
              <a:rPr lang="ro-RO" sz="2000" b="1" dirty="0" err="1">
                <a:solidFill>
                  <a:schemeClr val="bg1"/>
                </a:solidFill>
                <a:latin typeface="Bookman Old Style" panose="02050604050505020204" pitchFamily="18" charset="0"/>
                <a:ea typeface="PMingLiU"/>
                <a:cs typeface="Times New Roman" panose="02020603050405020304" pitchFamily="18" charset="0"/>
              </a:rPr>
              <a:t>Hotărîrea</a:t>
            </a:r>
            <a:r>
              <a:rPr lang="ro-RO" sz="2000" b="1" dirty="0">
                <a:solidFill>
                  <a:schemeClr val="bg1"/>
                </a:solidFill>
                <a:latin typeface="Bookman Old Style" panose="02050604050505020204" pitchFamily="18" charset="0"/>
                <a:ea typeface="PMingLiU"/>
                <a:cs typeface="Times New Roman" panose="02020603050405020304" pitchFamily="18" charset="0"/>
              </a:rPr>
              <a:t> Consiliului de Administrație al ANRE cu nr. 394/2019 din 01.XI.2019</a:t>
            </a:r>
            <a:r>
              <a:rPr lang="ro-RO" sz="2000" b="1"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în calitate de document normativ-tehnic în domeniul energeticii a fost aprobat: </a:t>
            </a:r>
            <a:r>
              <a:rPr lang="ro-RO" sz="2400" b="1" i="1" dirty="0">
                <a:solidFill>
                  <a:srgbClr val="FF0000"/>
                </a:solidFill>
                <a:latin typeface="Times New Roman" panose="02020603050405020304" pitchFamily="18" charset="0"/>
                <a:ea typeface="PMingLiU"/>
                <a:cs typeface="Times New Roman" panose="02020603050405020304" pitchFamily="18" charset="0"/>
              </a:rPr>
              <a:t>„Norme de securitate la exploatarea instalațiilor electrice” </a:t>
            </a:r>
            <a:r>
              <a:rPr lang="ro-RO" sz="24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NE1-02:2019</a:t>
            </a:r>
            <a:r>
              <a:rPr lang="ro-RO" sz="2000" b="1" dirty="0">
                <a:solidFill>
                  <a:schemeClr val="bg1"/>
                </a:solidFill>
                <a:latin typeface="Bookman Old Style" panose="02050604050505020204" pitchFamily="18" charset="0"/>
                <a:ea typeface="Calibri" panose="020F0502020204030204" pitchFamily="34" charset="0"/>
                <a:cs typeface="Times New Roman" panose="02020603050405020304" pitchFamily="18" charset="0"/>
              </a:rPr>
              <a:t>, înregistrat la Ministerul Justiției cu nr.1524 din 13.01.2020, care a fost </a:t>
            </a:r>
            <a:r>
              <a:rPr lang="ro-RO" sz="2000" b="1" dirty="0">
                <a:solidFill>
                  <a:schemeClr val="bg1"/>
                </a:solidFill>
                <a:latin typeface="Bookman Old Style" panose="02050604050505020204" pitchFamily="18" charset="0"/>
                <a:ea typeface="PMingLiU"/>
                <a:cs typeface="Times New Roman" panose="02020603050405020304" pitchFamily="18" charset="0"/>
              </a:rPr>
              <a:t>pus în aplicare la expirarea a 6 luni de la data </a:t>
            </a:r>
            <a:r>
              <a:rPr lang="ro-MD" sz="2000" b="1" dirty="0">
                <a:solidFill>
                  <a:schemeClr val="bg1"/>
                </a:solidFill>
                <a:latin typeface="Bookman Old Style" panose="02050604050505020204" pitchFamily="18" charset="0"/>
                <a:ea typeface="PMingLiU"/>
                <a:cs typeface="Times New Roman" panose="02020603050405020304" pitchFamily="18" charset="0"/>
              </a:rPr>
              <a:t>publicării în Monitorul Oficial</a:t>
            </a:r>
            <a:r>
              <a:rPr lang="ro-MD" sz="2000" b="1" dirty="0">
                <a:solidFill>
                  <a:schemeClr val="bg1"/>
                </a:solidFill>
                <a:latin typeface="Bookman Old Style" panose="02050604050505020204" pitchFamily="18" charset="0"/>
              </a:rPr>
              <a:t> </a:t>
            </a:r>
            <a:r>
              <a:rPr lang="ro-RO" sz="2000" b="1" dirty="0">
                <a:solidFill>
                  <a:schemeClr val="bg1"/>
                </a:solidFill>
                <a:latin typeface="Bookman Old Style" panose="02050604050505020204" pitchFamily="18" charset="0"/>
              </a:rPr>
              <a:t>(</a:t>
            </a:r>
            <a:r>
              <a:rPr lang="ro-MD" sz="2000" b="1" dirty="0">
                <a:solidFill>
                  <a:schemeClr val="bg1"/>
                </a:solidFill>
                <a:latin typeface="Bookman Old Style" panose="02050604050505020204" pitchFamily="18" charset="0"/>
                <a:ea typeface="PMingLiU"/>
                <a:cs typeface="Times New Roman" panose="02020603050405020304" pitchFamily="18" charset="0"/>
              </a:rPr>
              <a:t>31.01.2020, MO nr. 24-34 art. 91).</a:t>
            </a:r>
            <a:endParaRPr lang="en-US" sz="2000" b="1" dirty="0">
              <a:solidFill>
                <a:schemeClr val="bg1"/>
              </a:solidFill>
              <a:latin typeface="Bookman Old Style" panose="02050604050505020204" pitchFamily="18" charset="0"/>
            </a:endParaRPr>
          </a:p>
          <a:p>
            <a:pPr marL="41910" indent="318135" algn="just">
              <a:spcAft>
                <a:spcPts val="0"/>
              </a:spcAft>
            </a:pPr>
            <a:r>
              <a:rPr lang="ro-RO" b="1" dirty="0">
                <a:solidFill>
                  <a:schemeClr val="bg1"/>
                </a:solidFill>
                <a:ea typeface="PMingLiU"/>
                <a:cs typeface="Times New Roman" panose="02020603050405020304" pitchFamily="18" charset="0"/>
              </a:rPr>
              <a:t> </a:t>
            </a:r>
            <a:endParaRPr lang="en-US" b="1" dirty="0">
              <a:solidFill>
                <a:schemeClr val="bg1"/>
              </a:solidFill>
              <a:effectLst/>
            </a:endParaRPr>
          </a:p>
        </p:txBody>
      </p:sp>
      <p:pic>
        <p:nvPicPr>
          <p:cNvPr id="2" name="Рисунок 1"/>
          <p:cNvPicPr>
            <a:picLocks noChangeAspect="1"/>
          </p:cNvPicPr>
          <p:nvPr/>
        </p:nvPicPr>
        <p:blipFill>
          <a:blip r:embed="rId3"/>
          <a:stretch>
            <a:fillRect/>
          </a:stretch>
        </p:blipFill>
        <p:spPr>
          <a:xfrm>
            <a:off x="4283968" y="31912"/>
            <a:ext cx="583592" cy="677255"/>
          </a:xfrm>
          <a:prstGeom prst="rect">
            <a:avLst/>
          </a:prstGeom>
        </p:spPr>
      </p:pic>
      <p:pic>
        <p:nvPicPr>
          <p:cNvPr id="3" name="Рисунок 2"/>
          <p:cNvPicPr>
            <a:picLocks noChangeAspect="1"/>
          </p:cNvPicPr>
          <p:nvPr/>
        </p:nvPicPr>
        <p:blipFill>
          <a:blip r:embed="rId4"/>
          <a:stretch>
            <a:fillRect/>
          </a:stretch>
        </p:blipFill>
        <p:spPr>
          <a:xfrm>
            <a:off x="285720" y="1779662"/>
            <a:ext cx="1012024" cy="1005927"/>
          </a:xfrm>
          <a:prstGeom prst="rect">
            <a:avLst/>
          </a:prstGeom>
        </p:spPr>
      </p:pic>
      <p:pic>
        <p:nvPicPr>
          <p:cNvPr id="5" name="Рисунок 4"/>
          <p:cNvPicPr>
            <a:picLocks noChangeAspect="1"/>
          </p:cNvPicPr>
          <p:nvPr/>
        </p:nvPicPr>
        <p:blipFill>
          <a:blip r:embed="rId4"/>
          <a:stretch>
            <a:fillRect/>
          </a:stretch>
        </p:blipFill>
        <p:spPr>
          <a:xfrm>
            <a:off x="7836488" y="1786604"/>
            <a:ext cx="1012024" cy="1005927"/>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alpha val="51000"/>
          </a:schemeClr>
        </a:solidFill>
        <a:effectLst/>
      </p:bgPr>
    </p:bg>
    <p:spTree>
      <p:nvGrpSpPr>
        <p:cNvPr id="1" name=""/>
        <p:cNvGrpSpPr/>
        <p:nvPr/>
      </p:nvGrpSpPr>
      <p:grpSpPr>
        <a:xfrm>
          <a:off x="0" y="0"/>
          <a:ext cx="0" cy="0"/>
          <a:chOff x="0" y="0"/>
          <a:chExt cx="0" cy="0"/>
        </a:xfrm>
      </p:grpSpPr>
      <p:sp>
        <p:nvSpPr>
          <p:cNvPr id="4" name="Скругленный прямоугольник 3"/>
          <p:cNvSpPr/>
          <p:nvPr/>
        </p:nvSpPr>
        <p:spPr>
          <a:xfrm>
            <a:off x="35496" y="81394"/>
            <a:ext cx="9108504" cy="5055745"/>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Прямоугольник 4"/>
          <p:cNvSpPr/>
          <p:nvPr/>
        </p:nvSpPr>
        <p:spPr>
          <a:xfrm>
            <a:off x="395536" y="339502"/>
            <a:ext cx="8496944" cy="4493538"/>
          </a:xfrm>
          <a:prstGeom prst="rect">
            <a:avLst/>
          </a:prstGeom>
          <a:solidFill>
            <a:schemeClr val="tx1"/>
          </a:solidFill>
        </p:spPr>
        <p:txBody>
          <a:bodyPr wrap="square">
            <a:spAutoFit/>
          </a:bodyPr>
          <a:lstStyle/>
          <a:p>
            <a:pPr indent="90170">
              <a:spcAft>
                <a:spcPts val="0"/>
              </a:spcAft>
            </a:pPr>
            <a:endParaRPr lang="ro-RO" sz="1700" dirty="0">
              <a:solidFill>
                <a:schemeClr val="bg1"/>
              </a:solidFill>
              <a:latin typeface="Times New Roman" panose="02020603050405020304" pitchFamily="18" charset="0"/>
              <a:ea typeface="PMingLiU"/>
              <a:cs typeface="Times New Roman" panose="02020603050405020304" pitchFamily="18" charset="0"/>
            </a:endParaRPr>
          </a:p>
          <a:p>
            <a:pPr indent="90170">
              <a:spcAft>
                <a:spcPts val="0"/>
              </a:spcAft>
            </a:pPr>
            <a:endParaRPr lang="ro-RO" sz="1700" dirty="0">
              <a:solidFill>
                <a:schemeClr val="bg1"/>
              </a:solidFill>
              <a:latin typeface="Times New Roman" panose="02020603050405020304" pitchFamily="18" charset="0"/>
              <a:ea typeface="PMingLiU"/>
              <a:cs typeface="Times New Roman" panose="02020603050405020304" pitchFamily="18" charset="0"/>
            </a:endParaRPr>
          </a:p>
          <a:p>
            <a:pPr indent="90170">
              <a:spcAft>
                <a:spcPts val="0"/>
              </a:spcAft>
            </a:pPr>
            <a:r>
              <a:rPr lang="ro-RO" sz="1700" dirty="0">
                <a:solidFill>
                  <a:schemeClr val="bg1"/>
                </a:solidFill>
                <a:latin typeface="Times New Roman" panose="02020603050405020304" pitchFamily="18" charset="0"/>
                <a:ea typeface="PMingLiU"/>
                <a:cs typeface="Times New Roman" panose="02020603050405020304" pitchFamily="18" charset="0"/>
              </a:rPr>
              <a:t>103. </a:t>
            </a:r>
            <a:r>
              <a:rPr lang="ro-RO" sz="1700" b="1" dirty="0" err="1">
                <a:solidFill>
                  <a:schemeClr val="bg1"/>
                </a:solidFill>
                <a:latin typeface="Times New Roman" panose="02020603050405020304" pitchFamily="18" charset="0"/>
                <a:ea typeface="PMingLiU"/>
                <a:cs typeface="Times New Roman" panose="02020603050405020304" pitchFamily="18" charset="0"/>
              </a:rPr>
              <a:t>Admitentul</a:t>
            </a:r>
            <a:r>
              <a:rPr lang="ro-RO" sz="1700" b="1" dirty="0">
                <a:solidFill>
                  <a:schemeClr val="bg1"/>
                </a:solidFill>
                <a:latin typeface="Times New Roman" panose="02020603050405020304" pitchFamily="18" charset="0"/>
                <a:ea typeface="PMingLiU"/>
                <a:cs typeface="Times New Roman" panose="02020603050405020304" pitchFamily="18" charset="0"/>
              </a:rPr>
              <a:t> </a:t>
            </a:r>
            <a:r>
              <a:rPr lang="ro-RO" sz="17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este responsabil </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pentru</a:t>
            </a:r>
            <a:r>
              <a:rPr lang="ro-RO" sz="1700" dirty="0">
                <a:solidFill>
                  <a:schemeClr val="bg1"/>
                </a:solidFill>
                <a:latin typeface="Times New Roman" panose="02020603050405020304" pitchFamily="18" charset="0"/>
                <a:ea typeface="PMingLiU"/>
                <a:cs typeface="Times New Roman" panose="02020603050405020304" pitchFamily="18" charset="0"/>
              </a:rPr>
              <a:t>:</a:t>
            </a:r>
            <a:endParaRPr lang="en-US"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700" b="1" dirty="0">
                <a:solidFill>
                  <a:schemeClr val="bg1"/>
                </a:solidFill>
                <a:latin typeface="Times New Roman" panose="02020603050405020304" pitchFamily="18" charset="0"/>
                <a:ea typeface="PMingLiU"/>
                <a:cs typeface="Times New Roman" panose="02020603050405020304" pitchFamily="18" charset="0"/>
              </a:rPr>
              <a:t>corectitudinea </a:t>
            </a:r>
            <a:r>
              <a:rPr lang="ro-RO" sz="1700" b="1" dirty="0" err="1">
                <a:solidFill>
                  <a:schemeClr val="bg1"/>
                </a:solidFill>
                <a:latin typeface="Times New Roman" panose="02020603050405020304" pitchFamily="18" charset="0"/>
                <a:ea typeface="PMingLiU"/>
                <a:cs typeface="Times New Roman" panose="02020603050405020304" pitchFamily="18" charset="0"/>
              </a:rPr>
              <a:t>şi</a:t>
            </a:r>
            <a:r>
              <a:rPr lang="ro-RO" sz="1700" b="1" dirty="0">
                <a:solidFill>
                  <a:schemeClr val="bg1"/>
                </a:solidFill>
                <a:latin typeface="Times New Roman" panose="02020603050405020304" pitchFamily="18" charset="0"/>
                <a:ea typeface="PMingLiU"/>
                <a:cs typeface="Times New Roman" panose="02020603050405020304" pitchFamily="18" charset="0"/>
              </a:rPr>
              <a:t> suficiența măsurilor de securitate </a:t>
            </a:r>
            <a:r>
              <a:rPr lang="ro-RO" sz="1700" dirty="0">
                <a:solidFill>
                  <a:schemeClr val="bg1"/>
                </a:solidFill>
                <a:latin typeface="Times New Roman" panose="02020603050405020304" pitchFamily="18" charset="0"/>
                <a:ea typeface="PMingLiU"/>
                <a:cs typeface="Times New Roman" panose="02020603050405020304" pitchFamily="18" charset="0"/>
              </a:rPr>
              <a:t>necesare pentru pregătirea locului de muncă </a:t>
            </a:r>
            <a:r>
              <a:rPr lang="ro-RO" sz="1700" dirty="0" err="1">
                <a:solidFill>
                  <a:schemeClr val="bg1"/>
                </a:solidFill>
                <a:latin typeface="Times New Roman" panose="02020603050405020304" pitchFamily="18" charset="0"/>
                <a:ea typeface="PMingLiU"/>
                <a:cs typeface="Times New Roman" panose="02020603050405020304" pitchFamily="18" charset="0"/>
              </a:rPr>
              <a:t>şi</a:t>
            </a:r>
            <a:r>
              <a:rPr lang="ro-RO" sz="1700" dirty="0">
                <a:solidFill>
                  <a:schemeClr val="bg1"/>
                </a:solidFill>
                <a:latin typeface="Times New Roman" panose="02020603050405020304" pitchFamily="18" charset="0"/>
                <a:ea typeface="PMingLiU"/>
                <a:cs typeface="Times New Roman" panose="02020603050405020304" pitchFamily="18" charset="0"/>
              </a:rPr>
              <a:t> conformitatea acestora cu măsurile indicate în </a:t>
            </a:r>
            <a:r>
              <a:rPr lang="ro-RO" sz="1700" dirty="0" err="1">
                <a:solidFill>
                  <a:schemeClr val="bg1"/>
                </a:solidFill>
                <a:latin typeface="Times New Roman" panose="02020603050405020304" pitchFamily="18" charset="0"/>
                <a:ea typeface="PMingLiU"/>
                <a:cs typeface="Times New Roman" panose="02020603050405020304" pitchFamily="18" charset="0"/>
              </a:rPr>
              <a:t>autorizaţia</a:t>
            </a:r>
            <a:r>
              <a:rPr lang="ro-RO" sz="1700" dirty="0">
                <a:solidFill>
                  <a:schemeClr val="bg1"/>
                </a:solidFill>
                <a:latin typeface="Times New Roman" panose="02020603050405020304" pitchFamily="18" charset="0"/>
                <a:ea typeface="PMingLiU"/>
                <a:cs typeface="Times New Roman" panose="02020603050405020304" pitchFamily="18" charset="0"/>
              </a:rPr>
              <a:t>;</a:t>
            </a:r>
            <a:endParaRPr lang="en-US"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700" b="1" dirty="0">
                <a:solidFill>
                  <a:schemeClr val="bg1"/>
                </a:solidFill>
                <a:latin typeface="Times New Roman" panose="02020603050405020304" pitchFamily="18" charset="0"/>
                <a:ea typeface="PMingLiU"/>
                <a:cs typeface="Times New Roman" panose="02020603050405020304" pitchFamily="18" charset="0"/>
              </a:rPr>
              <a:t>corectitudinea admiterii la lucru </a:t>
            </a:r>
            <a:r>
              <a:rPr lang="ro-RO" sz="1700" dirty="0">
                <a:solidFill>
                  <a:schemeClr val="bg1"/>
                </a:solidFill>
                <a:latin typeface="Times New Roman" panose="02020603050405020304" pitchFamily="18" charset="0"/>
                <a:ea typeface="PMingLiU"/>
                <a:cs typeface="Times New Roman" panose="02020603050405020304" pitchFamily="18" charset="0"/>
              </a:rPr>
              <a:t>a formației de lucru;</a:t>
            </a:r>
            <a:endParaRPr lang="en-US"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700" b="1" dirty="0">
                <a:solidFill>
                  <a:schemeClr val="bg1"/>
                </a:solidFill>
                <a:latin typeface="Times New Roman" panose="02020603050405020304" pitchFamily="18" charset="0"/>
                <a:ea typeface="PMingLiU"/>
                <a:cs typeface="Times New Roman" panose="02020603050405020304" pitchFamily="18" charset="0"/>
              </a:rPr>
              <a:t>calitatea instruirii periodice </a:t>
            </a:r>
            <a:r>
              <a:rPr lang="ro-RO" sz="1700" dirty="0">
                <a:solidFill>
                  <a:schemeClr val="bg1"/>
                </a:solidFill>
                <a:latin typeface="Times New Roman" panose="02020603050405020304" pitchFamily="18" charset="0"/>
                <a:ea typeface="PMingLiU"/>
                <a:cs typeface="Times New Roman" panose="02020603050405020304" pitchFamily="18" charset="0"/>
              </a:rPr>
              <a:t>efectuată de el.</a:t>
            </a:r>
          </a:p>
          <a:p>
            <a:pPr lvl="0">
              <a:spcAft>
                <a:spcPts val="0"/>
              </a:spcAft>
            </a:pPr>
            <a:endParaRPr lang="en-US"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indent="90170">
              <a:spcAft>
                <a:spcPts val="0"/>
              </a:spcAft>
            </a:pPr>
            <a:r>
              <a:rPr lang="ro-RO" sz="1700" dirty="0">
                <a:solidFill>
                  <a:srgbClr val="FF0000"/>
                </a:solidFill>
                <a:latin typeface="Times New Roman" panose="02020603050405020304" pitchFamily="18" charset="0"/>
                <a:ea typeface="PMingLiU"/>
                <a:cs typeface="Times New Roman" panose="02020603050405020304" pitchFamily="18" charset="0"/>
              </a:rPr>
              <a:t>104. </a:t>
            </a:r>
            <a:r>
              <a:rPr lang="ro-RO" sz="1700" b="1" dirty="0">
                <a:solidFill>
                  <a:srgbClr val="FF0000"/>
                </a:solidFill>
                <a:latin typeface="Times New Roman" panose="02020603050405020304" pitchFamily="18" charset="0"/>
                <a:ea typeface="PMingLiU"/>
                <a:cs typeface="Times New Roman" panose="02020603050405020304" pitchFamily="18" charset="0"/>
              </a:rPr>
              <a:t>Admitentul se desemnează </a:t>
            </a:r>
            <a:r>
              <a:rPr lang="ro-RO" sz="1700" dirty="0">
                <a:solidFill>
                  <a:srgbClr val="FF0000"/>
                </a:solidFill>
                <a:latin typeface="Times New Roman" panose="02020603050405020304" pitchFamily="18" charset="0"/>
                <a:ea typeface="PMingLiU"/>
                <a:cs typeface="Times New Roman" panose="02020603050405020304" pitchFamily="18" charset="0"/>
              </a:rPr>
              <a:t>din rândul personalului </a:t>
            </a:r>
            <a:r>
              <a:rPr lang="ro-RO" sz="1700" b="1" dirty="0">
                <a:solidFill>
                  <a:srgbClr val="FF0000"/>
                </a:solidFill>
                <a:latin typeface="Times New Roman" panose="02020603050405020304" pitchFamily="18" charset="0"/>
                <a:ea typeface="PMingLiU"/>
                <a:cs typeface="Times New Roman" panose="02020603050405020304" pitchFamily="18" charset="0"/>
              </a:rPr>
              <a:t>operativ sau operativ de r</a:t>
            </a:r>
            <a:r>
              <a:rPr lang="ro-RO" sz="1700" dirty="0">
                <a:solidFill>
                  <a:srgbClr val="FF0000"/>
                </a:solidFill>
                <a:latin typeface="Times New Roman" panose="02020603050405020304" pitchFamily="18" charset="0"/>
                <a:ea typeface="PMingLiU"/>
                <a:cs typeface="Times New Roman" panose="02020603050405020304" pitchFamily="18" charset="0"/>
              </a:rPr>
              <a:t>eparație, cu excepţia admiterii la lucrări la LEA, </a:t>
            </a:r>
            <a:r>
              <a:rPr lang="ro-RO" sz="1600" dirty="0">
                <a:solidFill>
                  <a:schemeClr val="bg1"/>
                </a:solidFill>
                <a:latin typeface="Times New Roman" panose="02020603050405020304" pitchFamily="18" charset="0"/>
                <a:ea typeface="Times New Roman" panose="02020603050405020304" pitchFamily="18" charset="0"/>
              </a:rPr>
              <a:t>sistemelor de gestiune tehnologică dispecerizată</a:t>
            </a:r>
            <a:r>
              <a:rPr lang="ro-RO" sz="1600" dirty="0">
                <a:solidFill>
                  <a:schemeClr val="bg1"/>
                </a:solidFill>
                <a:latin typeface="Times New Roman" panose="02020603050405020304" pitchFamily="18" charset="0"/>
                <a:ea typeface="PMingLiU"/>
                <a:cs typeface="Times New Roman" panose="02020603050405020304" pitchFamily="18" charset="0"/>
              </a:rPr>
              <a:t> SGTD, instalațiile de protecție prin relee și automatizări.</a:t>
            </a:r>
          </a:p>
          <a:p>
            <a:pPr indent="90170">
              <a:spcAft>
                <a:spcPts val="0"/>
              </a:spcAft>
            </a:pPr>
            <a:endParaRPr lang="en-US"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indent="90170">
              <a:spcAft>
                <a:spcPts val="0"/>
              </a:spcAft>
            </a:pPr>
            <a:r>
              <a:rPr lang="ro-RO" sz="1700" dirty="0">
                <a:solidFill>
                  <a:srgbClr val="FF0000"/>
                </a:solidFill>
                <a:latin typeface="Times New Roman" panose="02020603050405020304" pitchFamily="18" charset="0"/>
                <a:ea typeface="PMingLiU"/>
                <a:cs typeface="Times New Roman" panose="02020603050405020304" pitchFamily="18" charset="0"/>
              </a:rPr>
              <a:t>105. În IE cu tensiunea </a:t>
            </a:r>
            <a:r>
              <a:rPr lang="ro-RO" sz="1700" b="1" dirty="0">
                <a:solidFill>
                  <a:srgbClr val="FF0000"/>
                </a:solidFill>
                <a:latin typeface="Times New Roman" panose="02020603050405020304" pitchFamily="18" charset="0"/>
                <a:ea typeface="PMingLiU"/>
                <a:cs typeface="Times New Roman" panose="02020603050405020304" pitchFamily="18" charset="0"/>
              </a:rPr>
              <a:t>mai mare de 1000 V</a:t>
            </a:r>
            <a:r>
              <a:rPr lang="ro-RO" sz="1700" dirty="0">
                <a:solidFill>
                  <a:srgbClr val="FF0000"/>
                </a:solidFill>
                <a:latin typeface="Times New Roman" panose="02020603050405020304" pitchFamily="18" charset="0"/>
                <a:ea typeface="PMingLiU"/>
                <a:cs typeface="Times New Roman" panose="02020603050405020304" pitchFamily="18" charset="0"/>
              </a:rPr>
              <a:t>, </a:t>
            </a:r>
            <a:r>
              <a:rPr lang="ro-RO" sz="1700" b="1" dirty="0" err="1">
                <a:solidFill>
                  <a:srgbClr val="FF0000"/>
                </a:solidFill>
                <a:latin typeface="Times New Roman" panose="02020603050405020304" pitchFamily="18" charset="0"/>
                <a:ea typeface="PMingLiU"/>
                <a:cs typeface="Times New Roman" panose="02020603050405020304" pitchFamily="18" charset="0"/>
              </a:rPr>
              <a:t>admitentul</a:t>
            </a:r>
            <a:r>
              <a:rPr lang="ro-RO" sz="1700" b="1" dirty="0">
                <a:solidFill>
                  <a:srgbClr val="FF0000"/>
                </a:solidFill>
                <a:latin typeface="Times New Roman" panose="02020603050405020304" pitchFamily="18" charset="0"/>
                <a:ea typeface="PMingLiU"/>
                <a:cs typeface="Times New Roman" panose="02020603050405020304" pitchFamily="18" charset="0"/>
              </a:rPr>
              <a:t> trebuie </a:t>
            </a:r>
            <a:r>
              <a:rPr lang="ro-RO" sz="1700" dirty="0">
                <a:solidFill>
                  <a:srgbClr val="FF0000"/>
                </a:solidFill>
                <a:latin typeface="Times New Roman" panose="02020603050405020304" pitchFamily="18" charset="0"/>
                <a:ea typeface="PMingLiU"/>
                <a:cs typeface="Times New Roman" panose="02020603050405020304" pitchFamily="18" charset="0"/>
              </a:rPr>
              <a:t>să dețină grupa de securitate electrică </a:t>
            </a:r>
            <a:r>
              <a:rPr lang="ro-RO" sz="1700" b="1" dirty="0">
                <a:solidFill>
                  <a:srgbClr val="FF0000"/>
                </a:solidFill>
                <a:latin typeface="Times New Roman" panose="02020603050405020304" pitchFamily="18" charset="0"/>
                <a:ea typeface="PMingLiU"/>
                <a:cs typeface="Times New Roman" panose="02020603050405020304" pitchFamily="18" charset="0"/>
              </a:rPr>
              <a:t>nu mai mică de IV</a:t>
            </a:r>
            <a:r>
              <a:rPr lang="ro-RO" sz="1700" dirty="0">
                <a:solidFill>
                  <a:srgbClr val="FF0000"/>
                </a:solidFill>
                <a:latin typeface="Times New Roman" panose="02020603050405020304" pitchFamily="18" charset="0"/>
                <a:ea typeface="PMingLiU"/>
                <a:cs typeface="Times New Roman" panose="02020603050405020304" pitchFamily="18" charset="0"/>
              </a:rPr>
              <a:t>, iar în </a:t>
            </a:r>
            <a:r>
              <a:rPr lang="ro-RO" sz="1700" dirty="0" err="1">
                <a:solidFill>
                  <a:srgbClr val="FF0000"/>
                </a:solidFill>
                <a:latin typeface="Times New Roman" panose="02020603050405020304" pitchFamily="18" charset="0"/>
                <a:ea typeface="PMingLiU"/>
                <a:cs typeface="Times New Roman" panose="02020603050405020304" pitchFamily="18" charset="0"/>
              </a:rPr>
              <a:t>instalaţiile</a:t>
            </a:r>
            <a:r>
              <a:rPr lang="ro-RO" sz="1700" dirty="0">
                <a:solidFill>
                  <a:srgbClr val="FF0000"/>
                </a:solidFill>
                <a:latin typeface="Times New Roman" panose="02020603050405020304" pitchFamily="18" charset="0"/>
                <a:ea typeface="PMingLiU"/>
                <a:cs typeface="Times New Roman" panose="02020603050405020304" pitchFamily="18" charset="0"/>
              </a:rPr>
              <a:t> electrice cu tensiunea </a:t>
            </a:r>
            <a:r>
              <a:rPr lang="ro-RO" sz="1700" b="1" dirty="0">
                <a:solidFill>
                  <a:srgbClr val="FF0000"/>
                </a:solidFill>
                <a:latin typeface="Times New Roman" panose="02020603050405020304" pitchFamily="18" charset="0"/>
                <a:ea typeface="PMingLiU"/>
                <a:cs typeface="Times New Roman" panose="02020603050405020304" pitchFamily="18" charset="0"/>
              </a:rPr>
              <a:t>mai mică de 1000 V </a:t>
            </a:r>
            <a:r>
              <a:rPr lang="ro-RO" sz="1700" dirty="0">
                <a:solidFill>
                  <a:srgbClr val="FF0000"/>
                </a:solidFill>
                <a:latin typeface="Times New Roman" panose="02020603050405020304" pitchFamily="18" charset="0"/>
                <a:ea typeface="PMingLiU"/>
                <a:cs typeface="Times New Roman" panose="02020603050405020304" pitchFamily="18" charset="0"/>
              </a:rPr>
              <a:t>- grupa de securitate electrică </a:t>
            </a:r>
            <a:r>
              <a:rPr lang="ro-RO" sz="1700" b="1" dirty="0">
                <a:solidFill>
                  <a:srgbClr val="FF0000"/>
                </a:solidFill>
                <a:latin typeface="Times New Roman" panose="02020603050405020304" pitchFamily="18" charset="0"/>
                <a:ea typeface="PMingLiU"/>
                <a:cs typeface="Times New Roman" panose="02020603050405020304" pitchFamily="18" charset="0"/>
              </a:rPr>
              <a:t>nu mai mică de III</a:t>
            </a:r>
            <a:r>
              <a:rPr lang="ro-RO" sz="1700" dirty="0">
                <a:solidFill>
                  <a:srgbClr val="FF0000"/>
                </a:solidFill>
                <a:latin typeface="Times New Roman" panose="02020603050405020304" pitchFamily="18" charset="0"/>
                <a:ea typeface="PMingLiU"/>
                <a:cs typeface="Times New Roman" panose="02020603050405020304" pitchFamily="18" charset="0"/>
              </a:rPr>
              <a:t>.</a:t>
            </a:r>
          </a:p>
          <a:p>
            <a:pPr indent="90170">
              <a:spcAft>
                <a:spcPts val="0"/>
              </a:spcAft>
            </a:pPr>
            <a:endParaRPr lang="ro-RO" sz="1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90170">
              <a:spcAft>
                <a:spcPts val="0"/>
              </a:spcAft>
            </a:pPr>
            <a:r>
              <a:rPr lang="ro-RO" sz="1700" dirty="0">
                <a:solidFill>
                  <a:srgbClr val="FF0000"/>
                </a:solidFill>
                <a:latin typeface="Times New Roman" panose="02020603050405020304" pitchFamily="18" charset="0"/>
                <a:ea typeface="PMingLiU"/>
              </a:rPr>
              <a:t>106. </a:t>
            </a:r>
            <a:r>
              <a:rPr lang="ro-RO" sz="1700" b="1" dirty="0" err="1">
                <a:solidFill>
                  <a:srgbClr val="FF0000"/>
                </a:solidFill>
                <a:latin typeface="Times New Roman" panose="02020603050405020304" pitchFamily="18" charset="0"/>
                <a:ea typeface="PMingLiU"/>
              </a:rPr>
              <a:t>Şeful</a:t>
            </a:r>
            <a:r>
              <a:rPr lang="ro-RO" sz="1700" b="1" dirty="0">
                <a:solidFill>
                  <a:srgbClr val="FF0000"/>
                </a:solidFill>
                <a:latin typeface="Times New Roman" panose="02020603050405020304" pitchFamily="18" charset="0"/>
                <a:ea typeface="PMingLiU"/>
              </a:rPr>
              <a:t> de lucrări se desemnează </a:t>
            </a:r>
            <a:r>
              <a:rPr lang="ro-RO" sz="1700" dirty="0">
                <a:solidFill>
                  <a:srgbClr val="FF0000"/>
                </a:solidFill>
                <a:latin typeface="Times New Roman" panose="02020603050405020304" pitchFamily="18" charset="0"/>
                <a:ea typeface="PMingLiU"/>
              </a:rPr>
              <a:t>din categoria personalului electrotehnic</a:t>
            </a:r>
            <a:endParaRPr lang="en-US" sz="17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4183849" y="90524"/>
            <a:ext cx="798731" cy="897050"/>
          </a:xfrm>
          <a:prstGeom prst="rect">
            <a:avLst/>
          </a:prstGeom>
        </p:spPr>
      </p:pic>
      <p:pic>
        <p:nvPicPr>
          <p:cNvPr id="3" name="Рисунок 2"/>
          <p:cNvPicPr>
            <a:picLocks noChangeAspect="1"/>
          </p:cNvPicPr>
          <p:nvPr/>
        </p:nvPicPr>
        <p:blipFill>
          <a:blip r:embed="rId3"/>
          <a:stretch>
            <a:fillRect/>
          </a:stretch>
        </p:blipFill>
        <p:spPr>
          <a:xfrm>
            <a:off x="8244408" y="1563638"/>
            <a:ext cx="1166614" cy="1584176"/>
          </a:xfrm>
          <a:prstGeom prst="rect">
            <a:avLst/>
          </a:prstGeom>
        </p:spPr>
      </p:pic>
    </p:spTree>
    <p:extLst>
      <p:ext uri="{BB962C8B-B14F-4D97-AF65-F5344CB8AC3E}">
        <p14:creationId xmlns:p14="http://schemas.microsoft.com/office/powerpoint/2010/main" val="3278741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40206" y="123479"/>
            <a:ext cx="9068298" cy="4896544"/>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90170">
              <a:spcAft>
                <a:spcPts val="0"/>
              </a:spcAft>
            </a:pPr>
            <a:r>
              <a:rPr lang="ro-RO" sz="1600" dirty="0">
                <a:solidFill>
                  <a:schemeClr val="bg1"/>
                </a:solidFill>
                <a:latin typeface="Times New Roman" panose="02020603050405020304" pitchFamily="18" charset="0"/>
                <a:ea typeface="PMingLiU"/>
                <a:cs typeface="Times New Roman" panose="02020603050405020304" pitchFamily="18" charset="0"/>
              </a:rPr>
              <a:t>107. </a:t>
            </a:r>
            <a:r>
              <a:rPr lang="ro-RO" sz="1600" b="1" dirty="0">
                <a:solidFill>
                  <a:schemeClr val="bg1"/>
                </a:solidFill>
                <a:latin typeface="Times New Roman" panose="02020603050405020304" pitchFamily="18" charset="0"/>
                <a:ea typeface="PMingLiU"/>
                <a:cs typeface="Times New Roman" panose="02020603050405020304" pitchFamily="18" charset="0"/>
              </a:rPr>
              <a:t>Șeful de lucrări este resp</a:t>
            </a:r>
            <a:r>
              <a:rPr lang="ro-RO" sz="1600" dirty="0">
                <a:solidFill>
                  <a:schemeClr val="bg1"/>
                </a:solidFill>
                <a:latin typeface="Times New Roman" panose="02020603050405020304" pitchFamily="18" charset="0"/>
                <a:ea typeface="PMingLiU"/>
                <a:cs typeface="Times New Roman" panose="02020603050405020304" pitchFamily="18" charset="0"/>
              </a:rPr>
              <a:t>onsabil pentru:</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600" b="1" dirty="0">
                <a:solidFill>
                  <a:schemeClr val="bg1"/>
                </a:solidFill>
                <a:latin typeface="Times New Roman" panose="02020603050405020304" pitchFamily="18" charset="0"/>
                <a:ea typeface="PMingLiU"/>
                <a:cs typeface="Times New Roman" panose="02020603050405020304" pitchFamily="18" charset="0"/>
              </a:rPr>
              <a:t>corespunderea locului de muncă </a:t>
            </a:r>
            <a:r>
              <a:rPr lang="ro-RO" sz="1600" dirty="0">
                <a:solidFill>
                  <a:schemeClr val="bg1"/>
                </a:solidFill>
                <a:latin typeface="Times New Roman" panose="02020603050405020304" pitchFamily="18" charset="0"/>
                <a:ea typeface="PMingLiU"/>
                <a:cs typeface="Times New Roman" panose="02020603050405020304" pitchFamily="18" charset="0"/>
              </a:rPr>
              <a:t>pregătit măsurilor necesare și indicațiilor din </a:t>
            </a:r>
            <a:r>
              <a:rPr lang="ro-RO" sz="1600" dirty="0" err="1">
                <a:solidFill>
                  <a:schemeClr val="bg1"/>
                </a:solidFill>
                <a:latin typeface="Times New Roman" panose="02020603050405020304" pitchFamily="18" charset="0"/>
                <a:ea typeface="PMingLiU"/>
                <a:cs typeface="Times New Roman" panose="02020603050405020304" pitchFamily="18" charset="0"/>
              </a:rPr>
              <a:t>autorizaţia</a:t>
            </a:r>
            <a:r>
              <a:rPr lang="ro-RO" sz="1600" dirty="0">
                <a:solidFill>
                  <a:schemeClr val="bg1"/>
                </a:solidFill>
                <a:latin typeface="Times New Roman" panose="02020603050405020304" pitchFamily="18" charset="0"/>
                <a:ea typeface="PMingLiU"/>
                <a:cs typeface="Times New Roman" panose="02020603050405020304" pitchFamily="18" charset="0"/>
              </a:rPr>
              <a:t> de lucru;</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600" b="1" dirty="0">
                <a:solidFill>
                  <a:schemeClr val="bg1"/>
                </a:solidFill>
                <a:latin typeface="Times New Roman" panose="02020603050405020304" pitchFamily="18" charset="0"/>
                <a:ea typeface="PMingLiU"/>
                <a:cs typeface="Times New Roman" panose="02020603050405020304" pitchFamily="18" charset="0"/>
              </a:rPr>
              <a:t>calitatea instruirii periodice </a:t>
            </a:r>
            <a:r>
              <a:rPr lang="ro-RO" sz="1600" dirty="0">
                <a:solidFill>
                  <a:schemeClr val="bg1"/>
                </a:solidFill>
                <a:latin typeface="Times New Roman" panose="02020603050405020304" pitchFamily="18" charset="0"/>
                <a:ea typeface="PMingLiU"/>
                <a:cs typeface="Times New Roman" panose="02020603050405020304" pitchFamily="18" charset="0"/>
              </a:rPr>
              <a:t>a membrilor formației de lucru;</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600" b="1" dirty="0">
                <a:solidFill>
                  <a:schemeClr val="bg1"/>
                </a:solidFill>
                <a:latin typeface="Times New Roman" panose="02020603050405020304" pitchFamily="18" charset="0"/>
                <a:ea typeface="PMingLiU"/>
                <a:cs typeface="Times New Roman" panose="02020603050405020304" pitchFamily="18" charset="0"/>
              </a:rPr>
              <a:t>prezența, integritatea </a:t>
            </a:r>
            <a:r>
              <a:rPr lang="ro-RO" sz="1600" b="1" dirty="0" err="1">
                <a:solidFill>
                  <a:schemeClr val="bg1"/>
                </a:solidFill>
                <a:latin typeface="Times New Roman" panose="02020603050405020304" pitchFamily="18" charset="0"/>
                <a:ea typeface="PMingLiU"/>
                <a:cs typeface="Times New Roman" panose="02020603050405020304" pitchFamily="18" charset="0"/>
              </a:rPr>
              <a:t>şi</a:t>
            </a:r>
            <a:r>
              <a:rPr lang="ro-RO" sz="1600" b="1" dirty="0">
                <a:solidFill>
                  <a:schemeClr val="bg1"/>
                </a:solidFill>
                <a:latin typeface="Times New Roman" panose="02020603050405020304" pitchFamily="18" charset="0"/>
                <a:ea typeface="PMingLiU"/>
                <a:cs typeface="Times New Roman" panose="02020603050405020304" pitchFamily="18" charset="0"/>
              </a:rPr>
              <a:t> aplicarea corectă a mijloacelor de </a:t>
            </a:r>
            <a:r>
              <a:rPr lang="ro-RO" sz="1600" b="1" dirty="0" err="1">
                <a:solidFill>
                  <a:schemeClr val="bg1"/>
                </a:solidFill>
                <a:latin typeface="Times New Roman" panose="02020603050405020304" pitchFamily="18" charset="0"/>
                <a:ea typeface="PMingLiU"/>
                <a:cs typeface="Times New Roman" panose="02020603050405020304" pitchFamily="18" charset="0"/>
              </a:rPr>
              <a:t>protecţie</a:t>
            </a:r>
            <a:r>
              <a:rPr lang="ro-RO" sz="1600" dirty="0">
                <a:solidFill>
                  <a:schemeClr val="bg1"/>
                </a:solidFill>
                <a:latin typeface="Times New Roman" panose="02020603050405020304" pitchFamily="18" charset="0"/>
                <a:ea typeface="PMingLiU"/>
                <a:cs typeface="Times New Roman" panose="02020603050405020304" pitchFamily="18" charset="0"/>
              </a:rPr>
              <a:t>, echipamentelor </a:t>
            </a:r>
            <a:r>
              <a:rPr lang="ro-RO" sz="1600" dirty="0" err="1">
                <a:solidFill>
                  <a:schemeClr val="bg1"/>
                </a:solidFill>
                <a:latin typeface="Times New Roman" panose="02020603050405020304" pitchFamily="18" charset="0"/>
                <a:ea typeface="PMingLiU"/>
                <a:cs typeface="Times New Roman" panose="02020603050405020304" pitchFamily="18" charset="0"/>
              </a:rPr>
              <a:t>şi</a:t>
            </a:r>
            <a:r>
              <a:rPr lang="ro-RO" sz="1600" dirty="0">
                <a:solidFill>
                  <a:schemeClr val="bg1"/>
                </a:solidFill>
                <a:latin typeface="Times New Roman" panose="02020603050405020304" pitchFamily="18" charset="0"/>
                <a:ea typeface="PMingLiU"/>
                <a:cs typeface="Times New Roman" panose="02020603050405020304" pitchFamily="18" charset="0"/>
              </a:rPr>
              <a:t> dispozitivelor;</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600" b="1" dirty="0">
                <a:solidFill>
                  <a:schemeClr val="bg1"/>
                </a:solidFill>
                <a:latin typeface="Times New Roman" panose="02020603050405020304" pitchFamily="18" charset="0"/>
                <a:ea typeface="PMingLiU"/>
                <a:cs typeface="Times New Roman" panose="02020603050405020304" pitchFamily="18" charset="0"/>
              </a:rPr>
              <a:t>păstrarea la locul de muncă a barierelor de protecție</a:t>
            </a:r>
            <a:r>
              <a:rPr lang="ro-RO" sz="1600" dirty="0">
                <a:solidFill>
                  <a:schemeClr val="bg1"/>
                </a:solidFill>
                <a:latin typeface="Times New Roman" panose="02020603050405020304" pitchFamily="18" charset="0"/>
                <a:ea typeface="PMingLiU"/>
                <a:cs typeface="Times New Roman" panose="02020603050405020304" pitchFamily="18" charset="0"/>
              </a:rPr>
              <a:t>, indicatoarelor de securitate, dispozitivelor pentru legare la pământ și în scurtcircuit, dispozitivelor de încuiere;</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600" b="1" dirty="0">
                <a:solidFill>
                  <a:schemeClr val="bg1"/>
                </a:solidFill>
                <a:latin typeface="Times New Roman" panose="02020603050405020304" pitchFamily="18" charset="0"/>
                <a:ea typeface="PMingLiU"/>
                <a:cs typeface="Times New Roman" panose="02020603050405020304" pitchFamily="18" charset="0"/>
              </a:rPr>
              <a:t>executarea lucrărilor în condiții de securitate </a:t>
            </a:r>
            <a:r>
              <a:rPr lang="ro-RO" sz="1600" dirty="0" err="1">
                <a:solidFill>
                  <a:schemeClr val="bg1"/>
                </a:solidFill>
                <a:latin typeface="Times New Roman" panose="02020603050405020304" pitchFamily="18" charset="0"/>
                <a:ea typeface="PMingLiU"/>
                <a:cs typeface="Times New Roman" panose="02020603050405020304" pitchFamily="18" charset="0"/>
              </a:rPr>
              <a:t>şi</a:t>
            </a:r>
            <a:r>
              <a:rPr lang="ro-RO" sz="1600" dirty="0">
                <a:solidFill>
                  <a:schemeClr val="bg1"/>
                </a:solidFill>
                <a:latin typeface="Times New Roman" panose="02020603050405020304" pitchFamily="18" charset="0"/>
                <a:ea typeface="PMingLiU"/>
                <a:cs typeface="Times New Roman" panose="02020603050405020304" pitchFamily="18" charset="0"/>
              </a:rPr>
              <a:t> respectarea cerințelor prezentelor Norme;</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600" b="1" dirty="0">
                <a:solidFill>
                  <a:schemeClr val="bg1"/>
                </a:solidFill>
                <a:latin typeface="Times New Roman" panose="02020603050405020304" pitchFamily="18" charset="0"/>
                <a:ea typeface="PMingLiU"/>
                <a:cs typeface="Times New Roman" panose="02020603050405020304" pitchFamily="18" charset="0"/>
              </a:rPr>
              <a:t>exercitarea controlului permanent </a:t>
            </a:r>
            <a:r>
              <a:rPr lang="ro-RO" sz="1600" dirty="0">
                <a:solidFill>
                  <a:schemeClr val="bg1"/>
                </a:solidFill>
                <a:latin typeface="Times New Roman" panose="02020603050405020304" pitchFamily="18" charset="0"/>
                <a:ea typeface="PMingLiU"/>
                <a:cs typeface="Times New Roman" panose="02020603050405020304" pitchFamily="18" charset="0"/>
              </a:rPr>
              <a:t>asupra membrilor formației de lucru.</a:t>
            </a:r>
          </a:p>
          <a:p>
            <a:pPr lvl="0">
              <a:spcAft>
                <a:spcPts val="0"/>
              </a:spcAft>
            </a:pPr>
            <a:endParaRPr lang="en-US" sz="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indent="90170">
              <a:spcAft>
                <a:spcPts val="0"/>
              </a:spcAft>
            </a:pPr>
            <a:r>
              <a:rPr lang="ro-RO" sz="1600" dirty="0">
                <a:solidFill>
                  <a:schemeClr val="bg1"/>
                </a:solidFill>
                <a:latin typeface="Times New Roman" panose="02020603050405020304" pitchFamily="18" charset="0"/>
                <a:ea typeface="PMingLiU"/>
                <a:cs typeface="Times New Roman" panose="02020603050405020304" pitchFamily="18" charset="0"/>
              </a:rPr>
              <a:t>108. </a:t>
            </a:r>
            <a:r>
              <a:rPr lang="ro-RO" sz="1600" b="1" dirty="0" err="1">
                <a:solidFill>
                  <a:schemeClr val="bg1"/>
                </a:solidFill>
                <a:latin typeface="Times New Roman" panose="02020603050405020304" pitchFamily="18" charset="0"/>
                <a:ea typeface="PMingLiU"/>
                <a:cs typeface="Times New Roman" panose="02020603050405020304" pitchFamily="18" charset="0"/>
              </a:rPr>
              <a:t>Şeful</a:t>
            </a:r>
            <a:r>
              <a:rPr lang="ro-RO" sz="1600" b="1" dirty="0">
                <a:solidFill>
                  <a:schemeClr val="bg1"/>
                </a:solidFill>
                <a:latin typeface="Times New Roman" panose="02020603050405020304" pitchFamily="18" charset="0"/>
                <a:ea typeface="PMingLiU"/>
                <a:cs typeface="Times New Roman" panose="02020603050405020304" pitchFamily="18" charset="0"/>
              </a:rPr>
              <a:t> de lucrări este obligat să suspende de la executarea </a:t>
            </a:r>
            <a:r>
              <a:rPr lang="ro-RO" sz="1600" dirty="0">
                <a:solidFill>
                  <a:schemeClr val="bg1"/>
                </a:solidFill>
                <a:latin typeface="Times New Roman" panose="02020603050405020304" pitchFamily="18" charset="0"/>
                <a:ea typeface="PMingLiU"/>
                <a:cs typeface="Times New Roman" panose="02020603050405020304" pitchFamily="18" charset="0"/>
              </a:rPr>
              <a:t>lucrărilor membrii formației de lucru care se află în stare de ebrietate, de boală și care încălcă disciplina de muncă. </a:t>
            </a:r>
          </a:p>
          <a:p>
            <a:pPr indent="90170">
              <a:spcAft>
                <a:spcPts val="0"/>
              </a:spcAft>
            </a:pPr>
            <a:endParaRPr lang="en-US" sz="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indent="90170">
              <a:spcAft>
                <a:spcPts val="0"/>
              </a:spcAft>
            </a:pPr>
            <a:r>
              <a:rPr lang="ro-RO" sz="1600" dirty="0">
                <a:solidFill>
                  <a:srgbClr val="FF0000"/>
                </a:solidFill>
                <a:latin typeface="Times New Roman" panose="02020603050405020304" pitchFamily="18" charset="0"/>
                <a:ea typeface="PMingLiU"/>
                <a:cs typeface="Times New Roman" panose="02020603050405020304" pitchFamily="18" charset="0"/>
              </a:rPr>
              <a:t>109. La </a:t>
            </a:r>
            <a:r>
              <a:rPr lang="ro-RO" sz="1600" b="1" dirty="0">
                <a:solidFill>
                  <a:srgbClr val="FF0000"/>
                </a:solidFill>
                <a:latin typeface="Times New Roman" panose="02020603050405020304" pitchFamily="18" charset="0"/>
                <a:ea typeface="PMingLiU"/>
                <a:cs typeface="Times New Roman" panose="02020603050405020304" pitchFamily="18" charset="0"/>
              </a:rPr>
              <a:t>executarea lucrărilor în baza </a:t>
            </a:r>
            <a:r>
              <a:rPr lang="ro-RO" sz="1600" b="1" dirty="0" err="1">
                <a:solidFill>
                  <a:srgbClr val="FF0000"/>
                </a:solidFill>
                <a:latin typeface="Times New Roman" panose="02020603050405020304" pitchFamily="18" charset="0"/>
                <a:ea typeface="PMingLiU"/>
                <a:cs typeface="Times New Roman" panose="02020603050405020304" pitchFamily="18" charset="0"/>
              </a:rPr>
              <a:t>autorizaţiei</a:t>
            </a:r>
            <a:r>
              <a:rPr lang="ro-RO" sz="1600" b="1" dirty="0">
                <a:solidFill>
                  <a:srgbClr val="FF0000"/>
                </a:solidFill>
                <a:latin typeface="Times New Roman" panose="02020603050405020304" pitchFamily="18" charset="0"/>
                <a:ea typeface="PMingLiU"/>
                <a:cs typeface="Times New Roman" panose="02020603050405020304" pitchFamily="18" charset="0"/>
              </a:rPr>
              <a:t> </a:t>
            </a:r>
            <a:r>
              <a:rPr lang="ro-RO" sz="1600" dirty="0">
                <a:solidFill>
                  <a:srgbClr val="FF0000"/>
                </a:solidFill>
                <a:latin typeface="Times New Roman" panose="02020603050405020304" pitchFamily="18" charset="0"/>
                <a:ea typeface="PMingLiU"/>
                <a:cs typeface="Times New Roman" panose="02020603050405020304" pitchFamily="18" charset="0"/>
              </a:rPr>
              <a:t>de lucru în IE cu U </a:t>
            </a:r>
            <a:r>
              <a:rPr lang="ro-RO" sz="1600" b="1" dirty="0">
                <a:solidFill>
                  <a:srgbClr val="FF0000"/>
                </a:solidFill>
                <a:latin typeface="Times New Roman" panose="02020603050405020304" pitchFamily="18" charset="0"/>
                <a:ea typeface="PMingLiU"/>
                <a:cs typeface="Times New Roman" panose="02020603050405020304" pitchFamily="18" charset="0"/>
              </a:rPr>
              <a:t>mai mare de 1000 V, șeful de </a:t>
            </a:r>
            <a:r>
              <a:rPr lang="ro-RO" sz="1600" dirty="0">
                <a:solidFill>
                  <a:srgbClr val="FF0000"/>
                </a:solidFill>
                <a:latin typeface="Times New Roman" panose="02020603050405020304" pitchFamily="18" charset="0"/>
                <a:ea typeface="PMingLiU"/>
                <a:cs typeface="Times New Roman" panose="02020603050405020304" pitchFamily="18" charset="0"/>
              </a:rPr>
              <a:t>lucrări trebuie să dețină grupa de securitate electrică </a:t>
            </a:r>
            <a:r>
              <a:rPr lang="ro-RO" sz="1600" b="1" dirty="0">
                <a:solidFill>
                  <a:srgbClr val="FF0000"/>
                </a:solidFill>
                <a:latin typeface="Times New Roman" panose="02020603050405020304" pitchFamily="18" charset="0"/>
                <a:ea typeface="PMingLiU"/>
                <a:cs typeface="Times New Roman" panose="02020603050405020304" pitchFamily="18" charset="0"/>
              </a:rPr>
              <a:t>nu mai mică de IV</a:t>
            </a:r>
            <a:r>
              <a:rPr lang="ro-RO" sz="1600" dirty="0">
                <a:solidFill>
                  <a:srgbClr val="FF0000"/>
                </a:solidFill>
                <a:latin typeface="Times New Roman" panose="02020603050405020304" pitchFamily="18" charset="0"/>
                <a:ea typeface="PMingLiU"/>
                <a:cs typeface="Times New Roman" panose="02020603050405020304" pitchFamily="18" charset="0"/>
              </a:rPr>
              <a:t>, iar în IE cu U </a:t>
            </a:r>
            <a:r>
              <a:rPr lang="ro-RO" sz="1600" b="1" dirty="0">
                <a:solidFill>
                  <a:srgbClr val="FF0000"/>
                </a:solidFill>
                <a:latin typeface="Times New Roman" panose="02020603050405020304" pitchFamily="18" charset="0"/>
                <a:ea typeface="PMingLiU"/>
                <a:cs typeface="Times New Roman" panose="02020603050405020304" pitchFamily="18" charset="0"/>
              </a:rPr>
              <a:t>mai mică de 1000 V </a:t>
            </a:r>
            <a:r>
              <a:rPr lang="ro-RO" sz="1600" dirty="0">
                <a:solidFill>
                  <a:srgbClr val="FF0000"/>
                </a:solidFill>
                <a:latin typeface="Times New Roman" panose="02020603050405020304" pitchFamily="18" charset="0"/>
                <a:ea typeface="PMingLiU"/>
                <a:cs typeface="Times New Roman" panose="02020603050405020304" pitchFamily="18" charset="0"/>
              </a:rPr>
              <a:t>– grupa </a:t>
            </a:r>
            <a:r>
              <a:rPr lang="ro-RO" sz="1600" b="1" dirty="0">
                <a:solidFill>
                  <a:srgbClr val="FF0000"/>
                </a:solidFill>
                <a:latin typeface="Times New Roman" panose="02020603050405020304" pitchFamily="18" charset="0"/>
                <a:ea typeface="PMingLiU"/>
                <a:cs typeface="Times New Roman" panose="02020603050405020304" pitchFamily="18" charset="0"/>
              </a:rPr>
              <a:t>nu mai mică de III</a:t>
            </a:r>
            <a:r>
              <a:rPr lang="ro-RO" sz="1600" dirty="0">
                <a:solidFill>
                  <a:srgbClr val="FF0000"/>
                </a:solidFill>
                <a:latin typeface="Times New Roman" panose="02020603050405020304" pitchFamily="18" charset="0"/>
                <a:ea typeface="PMingLiU"/>
                <a:cs typeface="Times New Roman" panose="02020603050405020304" pitchFamily="18" charset="0"/>
              </a:rPr>
              <a:t>. </a:t>
            </a:r>
          </a:p>
          <a:p>
            <a:pPr indent="90170">
              <a:spcAft>
                <a:spcPts val="0"/>
              </a:spcAft>
            </a:pPr>
            <a:endParaRPr lang="en-US" sz="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indent="90170">
              <a:spcAft>
                <a:spcPts val="0"/>
              </a:spcAft>
            </a:pPr>
            <a:r>
              <a:rPr lang="ro-RO" sz="1600" dirty="0">
                <a:solidFill>
                  <a:schemeClr val="bg1"/>
                </a:solidFill>
                <a:latin typeface="Times New Roman" panose="02020603050405020304" pitchFamily="18" charset="0"/>
                <a:ea typeface="PMingLiU"/>
                <a:cs typeface="Times New Roman" panose="02020603050405020304" pitchFamily="18" charset="0"/>
              </a:rPr>
              <a:t>110. </a:t>
            </a:r>
            <a:r>
              <a:rPr lang="ro-RO" sz="1600" b="1" dirty="0">
                <a:solidFill>
                  <a:schemeClr val="bg1"/>
                </a:solidFill>
                <a:latin typeface="Times New Roman" panose="02020603050405020304" pitchFamily="18" charset="0"/>
                <a:ea typeface="PMingLiU"/>
                <a:cs typeface="Times New Roman" panose="02020603050405020304" pitchFamily="18" charset="0"/>
              </a:rPr>
              <a:t>La executarea lucrărilor în baza </a:t>
            </a:r>
            <a:r>
              <a:rPr lang="ro-RO" sz="1600" b="1" dirty="0" err="1">
                <a:solidFill>
                  <a:schemeClr val="bg1"/>
                </a:solidFill>
                <a:latin typeface="Times New Roman" panose="02020603050405020304" pitchFamily="18" charset="0"/>
                <a:ea typeface="PMingLiU"/>
                <a:cs typeface="Times New Roman" panose="02020603050405020304" pitchFamily="18" charset="0"/>
              </a:rPr>
              <a:t>dispoziţiei</a:t>
            </a:r>
            <a:r>
              <a:rPr lang="ro-RO" sz="1600" b="1" dirty="0">
                <a:solidFill>
                  <a:schemeClr val="bg1"/>
                </a:solidFill>
                <a:latin typeface="Times New Roman" panose="02020603050405020304" pitchFamily="18" charset="0"/>
                <a:ea typeface="PMingLiU"/>
                <a:cs typeface="Times New Roman" panose="02020603050405020304" pitchFamily="18" charset="0"/>
              </a:rPr>
              <a:t> de lucru</a:t>
            </a:r>
            <a:r>
              <a:rPr lang="ro-RO" sz="1600" dirty="0">
                <a:solidFill>
                  <a:schemeClr val="bg1"/>
                </a:solidFill>
                <a:latin typeface="Times New Roman" panose="02020603050405020304" pitchFamily="18" charset="0"/>
                <a:ea typeface="PMingLiU"/>
                <a:cs typeface="Times New Roman" panose="02020603050405020304" pitchFamily="18" charset="0"/>
              </a:rPr>
              <a:t>, șeful de lucrări trebuie să dețină grupa de securitate </a:t>
            </a:r>
            <a:r>
              <a:rPr lang="ro-RO" sz="1600" b="1" dirty="0">
                <a:solidFill>
                  <a:schemeClr val="bg1"/>
                </a:solidFill>
                <a:latin typeface="Times New Roman" panose="02020603050405020304" pitchFamily="18" charset="0"/>
                <a:ea typeface="PMingLiU"/>
                <a:cs typeface="Times New Roman" panose="02020603050405020304" pitchFamily="18" charset="0"/>
              </a:rPr>
              <a:t>electrică nu mai mică de III</a:t>
            </a:r>
            <a:r>
              <a:rPr lang="ro-RO" sz="1600" dirty="0">
                <a:solidFill>
                  <a:schemeClr val="bg1"/>
                </a:solidFill>
                <a:latin typeface="Times New Roman" panose="02020603050405020304" pitchFamily="18" charset="0"/>
                <a:ea typeface="PMingLiU"/>
                <a:cs typeface="Times New Roman" panose="02020603050405020304" pitchFamily="18" charset="0"/>
              </a:rPr>
              <a:t>, cu </a:t>
            </a:r>
            <a:r>
              <a:rPr lang="ro-RO" sz="1600" dirty="0" err="1">
                <a:solidFill>
                  <a:schemeClr val="bg1"/>
                </a:solidFill>
                <a:latin typeface="Times New Roman" panose="02020603050405020304" pitchFamily="18" charset="0"/>
                <a:ea typeface="PMingLiU"/>
                <a:cs typeface="Times New Roman" panose="02020603050405020304" pitchFamily="18" charset="0"/>
              </a:rPr>
              <a:t>excepţia</a:t>
            </a:r>
            <a:r>
              <a:rPr lang="ro-RO" sz="1600" dirty="0">
                <a:solidFill>
                  <a:schemeClr val="bg1"/>
                </a:solidFill>
                <a:latin typeface="Times New Roman" panose="02020603050405020304" pitchFamily="18" charset="0"/>
                <a:ea typeface="PMingLiU"/>
                <a:cs typeface="Times New Roman" panose="02020603050405020304" pitchFamily="18" charset="0"/>
              </a:rPr>
              <a:t> cazurilor </a:t>
            </a:r>
            <a:r>
              <a:rPr lang="ro-RO" sz="1600" dirty="0" err="1">
                <a:solidFill>
                  <a:schemeClr val="bg1"/>
                </a:solidFill>
                <a:latin typeface="Times New Roman" panose="02020603050405020304" pitchFamily="18" charset="0"/>
                <a:ea typeface="PMingLiU"/>
                <a:cs typeface="Times New Roman" panose="02020603050405020304" pitchFamily="18" charset="0"/>
              </a:rPr>
              <a:t>menţionate</a:t>
            </a:r>
            <a:r>
              <a:rPr lang="ro-RO" sz="1600" dirty="0">
                <a:solidFill>
                  <a:schemeClr val="bg1"/>
                </a:solidFill>
                <a:latin typeface="Times New Roman" panose="02020603050405020304" pitchFamily="18" charset="0"/>
                <a:ea typeface="PMingLiU"/>
                <a:cs typeface="Times New Roman" panose="02020603050405020304" pitchFamily="18" charset="0"/>
              </a:rPr>
              <a:t> în pct. 184, 191, 193, 207, 409, 790.</a:t>
            </a:r>
            <a:endParaRPr lang="en-US"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8188060" y="1347614"/>
            <a:ext cx="1164437" cy="2016223"/>
          </a:xfrm>
          <a:prstGeom prst="rect">
            <a:avLst/>
          </a:prstGeom>
        </p:spPr>
      </p:pic>
    </p:spTree>
    <p:extLst>
      <p:ext uri="{BB962C8B-B14F-4D97-AF65-F5344CB8AC3E}">
        <p14:creationId xmlns:p14="http://schemas.microsoft.com/office/powerpoint/2010/main" val="3131891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0" y="0"/>
            <a:ext cx="9106149" cy="5125928"/>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endParaRPr lang="ro-RO" sz="16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endPar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endParaRPr lang="ro-RO" sz="16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ro-RO" sz="16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111</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ro-RO"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Supraveghetorul trebuie să fie desemnat pentru supravegherea formațiilor de lucru</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care nu au dreptul de a lucra de sine stătător în </a:t>
            </a:r>
            <a:r>
              <a:rPr lang="ro-RO"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instalaţiile</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electrice.</a:t>
            </a:r>
          </a:p>
          <a:p>
            <a:pPr>
              <a:spcAft>
                <a:spcPts val="0"/>
              </a:spcAft>
            </a:pPr>
            <a:endParaRPr lang="en-US" sz="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112. </a:t>
            </a:r>
            <a:r>
              <a:rPr lang="ro-RO"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Supraveghetorul </a:t>
            </a:r>
            <a:r>
              <a:rPr lang="ro-RO" sz="16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este responsabil</a:t>
            </a:r>
            <a:r>
              <a:rPr lang="ro-RO" sz="1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pentru</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corespunderea locului de muncă pregătit </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măsurilor necesare pentru pregătirea locurilor de muncă și indicațiilor specifice indicate în </a:t>
            </a:r>
            <a:r>
              <a:rPr lang="ro-RO"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autorizaţia</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de lucru;</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calitatea instruirii membrilor </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formației de lucru;</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prezența </a:t>
            </a:r>
            <a:r>
              <a:rPr lang="ro-RO" sz="16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şi</a:t>
            </a:r>
            <a:r>
              <a:rPr lang="ro-RO"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păstrarea dispozitivelor de legare la pământ</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barierelor de protecție, indicatoarelor de securitate, mecanismelor de încuiat dispozitivelor de </a:t>
            </a:r>
            <a:r>
              <a:rPr lang="ro-RO"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acţionare</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instalate la locul de muncă;</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mj-lt"/>
              <a:buAutoNum type="arabicParenR"/>
            </a:pPr>
            <a:r>
              <a:rPr lang="ro-RO"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asigurarea securității membrilor formației de lucru </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contra riscurilor de natură electrică.</a:t>
            </a:r>
          </a:p>
          <a:p>
            <a:pPr lvl="0">
              <a:spcAft>
                <a:spcPts val="0"/>
              </a:spcAft>
            </a:pPr>
            <a:endParaRPr lang="en-US" sz="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ro-RO"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113. </a:t>
            </a:r>
            <a:r>
              <a:rPr lang="ro-RO" sz="1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Supraveghetor poate fi desemnat lucrătorul care </a:t>
            </a:r>
            <a:r>
              <a:rPr lang="ro-RO" sz="16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deţine</a:t>
            </a:r>
            <a:r>
              <a:rPr lang="ro-RO" sz="1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grupa </a:t>
            </a:r>
            <a:r>
              <a:rPr lang="ro-RO"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nu mai mică de III. </a:t>
            </a:r>
          </a:p>
          <a:p>
            <a:pPr>
              <a:spcAft>
                <a:spcPts val="0"/>
              </a:spcAft>
            </a:pPr>
            <a:endParaRPr lang="en-US" sz="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114. </a:t>
            </a:r>
            <a:r>
              <a:rPr lang="ro-RO"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Responsabilitatea pentru efectuarea lucrărilor în condiții de securitate</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în cazurile când riscurile de muncă sunt condiționate de procesul tehnologic la executarea lucrărilor, </a:t>
            </a:r>
            <a:r>
              <a:rPr lang="ro-RO"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o poartă șeful de lucrare, </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care este </a:t>
            </a:r>
            <a:r>
              <a:rPr lang="ro-RO"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membru al formației de lucru </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și trebuie să se afle permanent la locul de muncă. Numele de familie a acestuia se indică în rubrica „</a:t>
            </a:r>
            <a:r>
              <a:rPr lang="ro-RO"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Indicaţii</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specifice” ale </a:t>
            </a:r>
            <a:r>
              <a:rPr lang="ro-RO"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autorizaţiei</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de lucru. </a:t>
            </a:r>
          </a:p>
          <a:p>
            <a:pPr>
              <a:spcAft>
                <a:spcPts val="0"/>
              </a:spcAft>
            </a:pPr>
            <a:endParaRPr lang="en-US" sz="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ro-RO"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115. </a:t>
            </a:r>
            <a:r>
              <a:rPr lang="ro-RO" sz="1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Supraveghetorului îi este interzis să cumuleze supravegherea </a:t>
            </a:r>
            <a:r>
              <a:rPr lang="ro-RO"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cu executarea oricăror lucrări.</a:t>
            </a:r>
            <a:endParaRPr lang="en-US"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ro-RO"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3986733" y="-4631"/>
            <a:ext cx="729283" cy="843233"/>
          </a:xfrm>
          <a:prstGeom prst="rect">
            <a:avLst/>
          </a:prstGeom>
        </p:spPr>
      </p:pic>
      <p:pic>
        <p:nvPicPr>
          <p:cNvPr id="3" name="Рисунок 2"/>
          <p:cNvPicPr>
            <a:picLocks noChangeAspect="1"/>
          </p:cNvPicPr>
          <p:nvPr/>
        </p:nvPicPr>
        <p:blipFill>
          <a:blip r:embed="rId4"/>
          <a:stretch>
            <a:fillRect/>
          </a:stretch>
        </p:blipFill>
        <p:spPr>
          <a:xfrm>
            <a:off x="8270287" y="1770415"/>
            <a:ext cx="1164437" cy="1585097"/>
          </a:xfrm>
          <a:prstGeom prst="rect">
            <a:avLst/>
          </a:prstGeom>
        </p:spPr>
      </p:pic>
    </p:spTree>
    <p:extLst>
      <p:ext uri="{BB962C8B-B14F-4D97-AF65-F5344CB8AC3E}">
        <p14:creationId xmlns:p14="http://schemas.microsoft.com/office/powerpoint/2010/main" val="25839218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0" y="0"/>
            <a:ext cx="9180512" cy="51435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ro-RO" sz="1600" dirty="0">
                <a:latin typeface="Times New Roman" panose="02020603050405020304" pitchFamily="18" charset="0"/>
                <a:ea typeface="Calibri" panose="020F0502020204030204" pitchFamily="34" charset="0"/>
                <a:cs typeface="Times New Roman" panose="02020603050405020304" pitchFamily="18" charset="0"/>
              </a:rPr>
              <a:t>Șeful de lucrări, care deține grupa de securitate electrică nu mai mică de IV, din categoria personalului care deservește </a:t>
            </a:r>
            <a:r>
              <a:rPr lang="ro-RO" sz="1600" dirty="0" err="1">
                <a:latin typeface="Times New Roman" panose="02020603050405020304" pitchFamily="18" charset="0"/>
                <a:ea typeface="Calibri" panose="020F0502020204030204" pitchFamily="34" charset="0"/>
                <a:cs typeface="Times New Roman" panose="02020603050405020304" pitchFamily="18" charset="0"/>
              </a:rPr>
              <a:t>instalaţiile</a:t>
            </a:r>
            <a:r>
              <a:rPr lang="ro-RO" sz="1600" dirty="0">
                <a:latin typeface="Times New Roman" panose="02020603050405020304" pitchFamily="18" charset="0"/>
                <a:ea typeface="Calibri" panose="020F0502020204030204" pitchFamily="34" charset="0"/>
                <a:cs typeface="Times New Roman" panose="02020603050405020304" pitchFamily="18" charset="0"/>
              </a:rPr>
              <a:t> PRA etc., este în drept să cumuleze funcțiile </a:t>
            </a:r>
            <a:r>
              <a:rPr lang="ro-RO" sz="1600" dirty="0" err="1">
                <a:latin typeface="Times New Roman" panose="02020603050405020304" pitchFamily="18" charset="0"/>
                <a:ea typeface="Calibri" panose="020F0502020204030204" pitchFamily="34" charset="0"/>
                <a:cs typeface="Times New Roman" panose="02020603050405020304" pitchFamily="18" charset="0"/>
              </a:rPr>
              <a:t>admitentului</a:t>
            </a:r>
            <a:r>
              <a:rPr lang="ro-RO" sz="1600" dirty="0">
                <a:latin typeface="Times New Roman" panose="02020603050405020304" pitchFamily="18" charset="0"/>
                <a:ea typeface="Calibri" panose="020F0502020204030204" pitchFamily="34" charset="0"/>
                <a:cs typeface="Times New Roman" panose="02020603050405020304" pitchFamily="18" charset="0"/>
              </a:rPr>
              <a:t>. Șeful de lucrări determină măsurile de securitate necesare pentru pregătirea locului de muncă. Această cumulare a funcțiilor se permite dacă pentru pregătirea locului de muncă nu este necesară efectuarea deconectărilor, legării la pământ, instalarea barierelor de protecții provizorii în partea instalației electrice cu tensiunea mai mare de  1000 V.</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928860397"/>
              </p:ext>
            </p:extLst>
          </p:nvPr>
        </p:nvGraphicFramePr>
        <p:xfrm>
          <a:off x="971600" y="1711872"/>
          <a:ext cx="7416825" cy="2976063"/>
        </p:xfrm>
        <a:graphic>
          <a:graphicData uri="http://schemas.openxmlformats.org/drawingml/2006/table">
            <a:tbl>
              <a:tblPr/>
              <a:tblGrid>
                <a:gridCol w="3205577">
                  <a:extLst>
                    <a:ext uri="{9D8B030D-6E8A-4147-A177-3AD203B41FA5}">
                      <a16:colId xmlns:a16="http://schemas.microsoft.com/office/drawing/2014/main" val="1469768146"/>
                    </a:ext>
                  </a:extLst>
                </a:gridCol>
                <a:gridCol w="4211248">
                  <a:extLst>
                    <a:ext uri="{9D8B030D-6E8A-4147-A177-3AD203B41FA5}">
                      <a16:colId xmlns:a16="http://schemas.microsoft.com/office/drawing/2014/main" val="1298531111"/>
                    </a:ext>
                  </a:extLst>
                </a:gridCol>
              </a:tblGrid>
              <a:tr h="303913">
                <a:tc>
                  <a:txBody>
                    <a:bodyPr/>
                    <a:lstStyle/>
                    <a:p>
                      <a:pPr>
                        <a:lnSpc>
                          <a:spcPct val="107000"/>
                        </a:lnSpc>
                        <a:spcAft>
                          <a:spcPts val="0"/>
                        </a:spcAft>
                      </a:pPr>
                      <a:r>
                        <a:rPr lang="ro-RO"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Persoana responsabilă</a:t>
                      </a:r>
                      <a:endParaRPr lang="en-US"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305" marR="27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o-RO"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Cumularea </a:t>
                      </a:r>
                      <a:r>
                        <a:rPr lang="ro-RO" sz="1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funcţiilor</a:t>
                      </a:r>
                      <a:endParaRPr lang="en-US"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305" marR="27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6811810"/>
                  </a:ext>
                </a:extLst>
              </a:tr>
              <a:tr h="629795">
                <a:tc>
                  <a:txBody>
                    <a:bodyPr/>
                    <a:lstStyle/>
                    <a:p>
                      <a:pPr>
                        <a:lnSpc>
                          <a:spcPct val="107000"/>
                        </a:lnSpc>
                        <a:spcAft>
                          <a:spcPts val="0"/>
                        </a:spcAft>
                      </a:pPr>
                      <a:r>
                        <a:rPr lang="ro-RO"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Emitentul </a:t>
                      </a:r>
                      <a:r>
                        <a:rPr lang="ro-RO" sz="16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autorizaţiei</a:t>
                      </a:r>
                      <a:r>
                        <a:rPr lang="ro-RO"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de lucru, dispoziției de lucru</a:t>
                      </a:r>
                      <a:endParaRPr lang="en-US"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305" marR="27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07000"/>
                        </a:lnSpc>
                        <a:spcAft>
                          <a:spcPts val="0"/>
                        </a:spcAft>
                      </a:pPr>
                      <a:r>
                        <a:rPr lang="ro-RO"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Conducător de lucrări</a:t>
                      </a:r>
                      <a:r>
                        <a:rPr lang="ro-RO"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o-RO"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șef de lucrări, </a:t>
                      </a:r>
                      <a:r>
                        <a:rPr lang="ro-RO" sz="1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admitent</a:t>
                      </a:r>
                      <a:r>
                        <a:rPr lang="ro-RO"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o-RO"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(în </a:t>
                      </a:r>
                      <a:r>
                        <a:rPr lang="ro-RO" sz="16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instalaţiile</a:t>
                      </a:r>
                      <a:r>
                        <a:rPr lang="ro-RO"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electrice fără personal de serviciu)</a:t>
                      </a:r>
                      <a:endParaRPr lang="en-US"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305" marR="27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79871165"/>
                  </a:ext>
                </a:extLst>
              </a:tr>
              <a:tr h="629795">
                <a:tc>
                  <a:txBody>
                    <a:bodyPr/>
                    <a:lstStyle/>
                    <a:p>
                      <a:pPr>
                        <a:lnSpc>
                          <a:spcPct val="107000"/>
                        </a:lnSpc>
                        <a:spcAft>
                          <a:spcPts val="0"/>
                        </a:spcAft>
                      </a:pPr>
                      <a:r>
                        <a:rPr lang="ro-RO"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Conducător de lucrări</a:t>
                      </a:r>
                      <a:endParaRPr lang="en-US"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305" marR="27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07000"/>
                        </a:lnSpc>
                        <a:spcAft>
                          <a:spcPts val="0"/>
                        </a:spcAft>
                      </a:pPr>
                      <a:r>
                        <a:rPr lang="ro-RO" sz="1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Şef</a:t>
                      </a:r>
                      <a:r>
                        <a:rPr lang="ro-RO"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de lucrări, </a:t>
                      </a:r>
                      <a:r>
                        <a:rPr lang="ro-RO" sz="1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admitent</a:t>
                      </a:r>
                      <a:r>
                        <a:rPr lang="ro-RO"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o-RO"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(în </a:t>
                      </a:r>
                      <a:r>
                        <a:rPr lang="ro-RO" sz="16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instalaţiile</a:t>
                      </a:r>
                      <a:r>
                        <a:rPr lang="ro-RO"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electrice fără personal de serviciu)</a:t>
                      </a:r>
                      <a:endParaRPr lang="en-US"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305" marR="27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03191197"/>
                  </a:ext>
                </a:extLst>
              </a:tr>
              <a:tr h="629795">
                <a:tc>
                  <a:txBody>
                    <a:bodyPr/>
                    <a:lstStyle/>
                    <a:p>
                      <a:pPr>
                        <a:lnSpc>
                          <a:spcPct val="107000"/>
                        </a:lnSpc>
                        <a:spcAft>
                          <a:spcPts val="0"/>
                        </a:spcAft>
                      </a:pPr>
                      <a:r>
                        <a:rPr lang="ro-RO"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Șef de lucrări </a:t>
                      </a:r>
                      <a:r>
                        <a:rPr lang="ro-RO"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din rândul personalului operativ și operativ de </a:t>
                      </a:r>
                      <a:r>
                        <a:rPr lang="ro-RO" sz="16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reparaţii</a:t>
                      </a:r>
                      <a:endParaRPr lang="en-US"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305" marR="27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07000"/>
                        </a:lnSpc>
                        <a:spcAft>
                          <a:spcPts val="0"/>
                        </a:spcAft>
                      </a:pPr>
                      <a:r>
                        <a:rPr lang="ro-RO" sz="1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Admitent</a:t>
                      </a:r>
                      <a:r>
                        <a:rPr lang="ro-RO"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în </a:t>
                      </a:r>
                      <a:r>
                        <a:rPr lang="ro-RO" sz="16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instalaţiile</a:t>
                      </a:r>
                      <a:r>
                        <a:rPr lang="ro-RO"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electrice cu schemă simplă </a:t>
                      </a:r>
                      <a:r>
                        <a:rPr lang="ro-RO" sz="16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şi</a:t>
                      </a:r>
                      <a:r>
                        <a:rPr lang="ro-RO"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vizibilă</a:t>
                      </a:r>
                      <a:endParaRPr lang="en-US"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305" marR="27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557748889"/>
                  </a:ext>
                </a:extLst>
              </a:tr>
              <a:tr h="687022">
                <a:tc>
                  <a:txBody>
                    <a:bodyPr/>
                    <a:lstStyle/>
                    <a:p>
                      <a:pPr>
                        <a:lnSpc>
                          <a:spcPct val="107000"/>
                        </a:lnSpc>
                        <a:spcAft>
                          <a:spcPts val="0"/>
                        </a:spcAft>
                      </a:pPr>
                      <a:r>
                        <a:rPr lang="ro-RO" sz="1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Şef</a:t>
                      </a:r>
                      <a:r>
                        <a:rPr lang="ro-RO"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de lucrări cu grupa </a:t>
                      </a:r>
                      <a:r>
                        <a:rPr lang="ro-RO"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de securitate electrică IV </a:t>
                      </a:r>
                      <a:endParaRPr lang="en-US"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305" marR="27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nSpc>
                          <a:spcPct val="107000"/>
                        </a:lnSpc>
                        <a:spcAft>
                          <a:spcPts val="0"/>
                        </a:spcAft>
                      </a:pPr>
                      <a:r>
                        <a:rPr lang="ro-RO" sz="16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Admitent</a:t>
                      </a:r>
                      <a:r>
                        <a:rPr lang="ro-RO"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ro-RO"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în cazurile enumerate în pct. 893</a:t>
                      </a:r>
                      <a:r>
                        <a:rPr lang="ro-RO" sz="1600" baseline="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cînd </a:t>
                      </a:r>
                      <a:r>
                        <a:rPr lang="ro-RO" sz="1600" dirty="0">
                          <a:solidFill>
                            <a:schemeClr val="bg1"/>
                          </a:solidFill>
                          <a:effectLst/>
                          <a:latin typeface="Times New Roman" panose="02020603050405020304" pitchFamily="18" charset="0"/>
                          <a:ea typeface="Calibri" panose="020F0502020204030204" pitchFamily="34" charset="0"/>
                        </a:rPr>
                        <a:t>deservește instalaţiile</a:t>
                      </a:r>
                      <a:r>
                        <a:rPr lang="ro-RO" sz="1600" dirty="0">
                          <a:solidFill>
                            <a:schemeClr val="bg1"/>
                          </a:solidFill>
                          <a:effectLst/>
                          <a:latin typeface="Times New Roman" panose="02020603050405020304" pitchFamily="18" charset="0"/>
                          <a:ea typeface="PMingLiU" panose="02020500000000000000" pitchFamily="18" charset="-120"/>
                        </a:rPr>
                        <a:t> de protecție prin relee și automatizări </a:t>
                      </a:r>
                      <a:r>
                        <a:rPr lang="ro-RO" sz="1600" dirty="0">
                          <a:solidFill>
                            <a:schemeClr val="bg1"/>
                          </a:solidFill>
                          <a:effectLst/>
                          <a:latin typeface="Times New Roman" panose="02020603050405020304" pitchFamily="18" charset="0"/>
                          <a:ea typeface="Calibri" panose="020F0502020204030204" pitchFamily="34" charset="0"/>
                        </a:rPr>
                        <a:t>PRA ).</a:t>
                      </a:r>
                      <a:endParaRPr lang="en-US"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7305" marR="27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484618378"/>
                  </a:ext>
                </a:extLst>
              </a:tr>
            </a:tbl>
          </a:graphicData>
        </a:graphic>
      </p:graphicFrame>
      <p:sp>
        <p:nvSpPr>
          <p:cNvPr id="3" name="Rectangle 1"/>
          <p:cNvSpPr>
            <a:spLocks noChangeArrowheads="1"/>
          </p:cNvSpPr>
          <p:nvPr/>
        </p:nvSpPr>
        <p:spPr bwMode="auto">
          <a:xfrm>
            <a:off x="457200" y="568999"/>
            <a:ext cx="835292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en-US" sz="14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118. </a:t>
            </a:r>
            <a:r>
              <a:rPr kumimoji="0" lang="ro-RO" altLang="en-US"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Este </a:t>
            </a:r>
            <a:r>
              <a:rPr kumimoji="0" lang="ro-RO" altLang="en-US" b="1"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permisă una din cumulările obligațiilor persoanelor resp</a:t>
            </a:r>
            <a:r>
              <a:rPr kumimoji="0" lang="ro-RO" altLang="en-US"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onsabile pentru executarea în condiții de securitate a lucrărilor în instalații electrice, în conformitate cu cele indicate în Tabelul nr. 2. </a:t>
            </a:r>
            <a:endParaRPr kumimoji="0" lang="en-US" altLang="en-US"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a:stretch>
            <a:fillRect/>
          </a:stretch>
        </p:blipFill>
        <p:spPr>
          <a:xfrm>
            <a:off x="-191306" y="1711873"/>
            <a:ext cx="1312628" cy="2577941"/>
          </a:xfrm>
          <a:prstGeom prst="rect">
            <a:avLst/>
          </a:prstGeom>
        </p:spPr>
      </p:pic>
      <p:pic>
        <p:nvPicPr>
          <p:cNvPr id="6" name="Рисунок 5"/>
          <p:cNvPicPr>
            <a:picLocks noChangeAspect="1"/>
          </p:cNvPicPr>
          <p:nvPr/>
        </p:nvPicPr>
        <p:blipFill>
          <a:blip r:embed="rId4"/>
          <a:stretch>
            <a:fillRect/>
          </a:stretch>
        </p:blipFill>
        <p:spPr>
          <a:xfrm>
            <a:off x="3923928" y="-1509"/>
            <a:ext cx="585267" cy="676715"/>
          </a:xfrm>
          <a:prstGeom prst="rect">
            <a:avLst/>
          </a:prstGeom>
        </p:spPr>
      </p:pic>
      <p:pic>
        <p:nvPicPr>
          <p:cNvPr id="7" name="Рисунок 6"/>
          <p:cNvPicPr>
            <a:picLocks noChangeAspect="1"/>
          </p:cNvPicPr>
          <p:nvPr/>
        </p:nvPicPr>
        <p:blipFill>
          <a:blip r:embed="rId5"/>
          <a:stretch>
            <a:fillRect/>
          </a:stretch>
        </p:blipFill>
        <p:spPr>
          <a:xfrm>
            <a:off x="8260576" y="2034709"/>
            <a:ext cx="1164437" cy="1585097"/>
          </a:xfrm>
          <a:prstGeom prst="rect">
            <a:avLst/>
          </a:prstGeom>
        </p:spPr>
      </p:pic>
    </p:spTree>
    <p:extLst>
      <p:ext uri="{BB962C8B-B14F-4D97-AF65-F5344CB8AC3E}">
        <p14:creationId xmlns:p14="http://schemas.microsoft.com/office/powerpoint/2010/main" val="33165336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0" y="0"/>
            <a:ext cx="9180511" cy="51435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ro-RO" sz="1500"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Organizarea executării lucrărilor în baza </a:t>
            </a:r>
            <a:r>
              <a:rPr lang="ro-RO" sz="1500" b="1"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autorizaţiei</a:t>
            </a:r>
            <a:r>
              <a:rPr lang="ro-RO" sz="1500"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de lucru</a:t>
            </a:r>
            <a:endParaRPr lang="en-US" sz="1500" b="1"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ro-RO" sz="15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123. </a:t>
            </a:r>
            <a:r>
              <a:rPr lang="ro-RO" sz="15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Autorizația de </a:t>
            </a:r>
            <a:r>
              <a:rPr lang="ro-RO" sz="16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lucru se emite în două exemplare</a:t>
            </a:r>
            <a:r>
              <a:rPr lang="ro-RO" sz="16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iar în cazul transmiterii conținutului ei</a:t>
            </a:r>
            <a:r>
              <a:rPr lang="ro-RO"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prin telefon, radio, fax sau poșta electronică – în trei exemplare. </a:t>
            </a:r>
          </a:p>
          <a:p>
            <a:pPr>
              <a:spcAft>
                <a:spcPts val="0"/>
              </a:spcAft>
            </a:pPr>
            <a:r>
              <a:rPr lang="ro-RO" sz="16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127. </a:t>
            </a:r>
            <a:r>
              <a:rPr lang="ro-RO" sz="16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În toate cazurile, un exemplar al autorizației de lucru se înmânează șefului de lucrări</a:t>
            </a:r>
            <a:r>
              <a:rPr lang="ro-RO" sz="16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p>
          <a:p>
            <a:pPr>
              <a:spcAft>
                <a:spcPts val="0"/>
              </a:spcAft>
            </a:pPr>
            <a:r>
              <a:rPr lang="ro-RO"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130. </a:t>
            </a:r>
            <a:r>
              <a:rPr lang="ro-RO" sz="1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Nu se permite emiterea autorizației</a:t>
            </a:r>
            <a:r>
              <a:rPr lang="ro-RO"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de lucru pentru o durată de timp </a:t>
            </a:r>
            <a:r>
              <a:rPr lang="ro-RO" sz="1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mai mare de 15 zil</a:t>
            </a:r>
            <a:r>
              <a:rPr lang="ro-RO"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e calendaristice de la ziua începerii lucrării. </a:t>
            </a:r>
          </a:p>
          <a:p>
            <a:pPr>
              <a:spcAft>
                <a:spcPts val="0"/>
              </a:spcAft>
            </a:pPr>
            <a:r>
              <a:rPr lang="ro-RO" sz="16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131. </a:t>
            </a:r>
            <a:r>
              <a:rPr lang="ro-RO" sz="16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Autorizația de lucru poate fi prelungită o singură dată</a:t>
            </a:r>
            <a:r>
              <a:rPr lang="ro-RO" sz="16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pe o perioadă nu mai mare de 15 zile. </a:t>
            </a:r>
          </a:p>
          <a:p>
            <a:pPr>
              <a:spcAft>
                <a:spcPts val="0"/>
              </a:spcAft>
            </a:pP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147. </a:t>
            </a:r>
            <a:r>
              <a:rPr lang="ro-RO"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Se permite emiterea unei singure autorizații de lucru pentru executarea simultană </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sau consecutivă a lucrărilor </a:t>
            </a:r>
            <a:r>
              <a:rPr lang="ro-RO"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în diferite locuri de muncă </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 unei IE, în următoarele cazuri:</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180975" lvl="0" indent="-180975">
              <a:spcAft>
                <a:spcPts val="0"/>
              </a:spcAft>
              <a:buFont typeface="+mj-lt"/>
              <a:buAutoNum type="arabicParenR"/>
            </a:pPr>
            <a:r>
              <a:rPr lang="ro-RO"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pozarea și permutarea cablurilor de forță </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și de control, la efectuarea </a:t>
            </a:r>
            <a:r>
              <a:rPr lang="ro-RO"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măsurărilor și încercărilor </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echipamentului electric, la </a:t>
            </a:r>
            <a:r>
              <a:rPr lang="ro-RO"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verificarea dispozitivelor de protecție</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automatizări electrice; </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180975" lvl="0" indent="-180975">
              <a:spcAft>
                <a:spcPts val="0"/>
              </a:spcAft>
              <a:buFont typeface="+mj-lt"/>
              <a:buAutoNum type="arabicParenR"/>
            </a:pP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a:t>
            </a:r>
            <a:r>
              <a:rPr lang="ro-RO"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reparația aparatelor de comutație </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ale unei singure conexiuni, inclusiv și în cazul când dispozitivele de acționare se află în altă încăpere;</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180975" lvl="0" indent="-180975">
              <a:spcAft>
                <a:spcPts val="0"/>
              </a:spcAft>
              <a:buFont typeface="+mj-lt"/>
              <a:buAutoNum type="arabicParenR"/>
            </a:pP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a:t>
            </a:r>
            <a:r>
              <a:rPr lang="ro-RO"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reparația unui cablu separat</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pozat în tunelul de cablu, galerie edilitară, fântână, șanț, groapă;</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180975" lvl="0" indent="-180975">
              <a:spcAft>
                <a:spcPts val="0"/>
              </a:spcAft>
              <a:buFont typeface="+mj-lt"/>
              <a:buAutoNum type="arabicParenR"/>
            </a:pP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a:t>
            </a:r>
            <a:r>
              <a:rPr lang="ro-RO"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reparația cablurilor </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cel mult două) executată în două șanțuri sau ID și un șanț aflat în apropiere, când amplasarea locurilor de muncă permite șefului de lucrări să supravegheze membrii formației de lucru.</a:t>
            </a:r>
            <a:endPar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268288" indent="-88900">
              <a:spcAft>
                <a:spcPts val="0"/>
              </a:spcAft>
            </a:pP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În aceste cazuri se permite </a:t>
            </a:r>
            <a:r>
              <a:rPr lang="ro-RO"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repartizarea membrilor formației de lucru la diferite locuri de muncă</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ro-RO" sz="16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Transferul de la un loc de muncă la altul nu se înregistrează </a:t>
            </a:r>
            <a:r>
              <a:rPr lang="ro-RO"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în autorizația de lucru.</a:t>
            </a:r>
            <a:endParaRPr lang="en-US"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8028384" y="2147472"/>
            <a:ext cx="1441928" cy="1878290"/>
          </a:xfrm>
          <a:prstGeom prst="rect">
            <a:avLst/>
          </a:prstGeom>
        </p:spPr>
      </p:pic>
      <p:pic>
        <p:nvPicPr>
          <p:cNvPr id="3" name="Рисунок 2"/>
          <p:cNvPicPr>
            <a:picLocks noChangeAspect="1"/>
          </p:cNvPicPr>
          <p:nvPr/>
        </p:nvPicPr>
        <p:blipFill>
          <a:blip r:embed="rId4"/>
          <a:stretch>
            <a:fillRect/>
          </a:stretch>
        </p:blipFill>
        <p:spPr>
          <a:xfrm>
            <a:off x="8182204" y="483518"/>
            <a:ext cx="1020224" cy="1368152"/>
          </a:xfrm>
          <a:prstGeom prst="rect">
            <a:avLst/>
          </a:prstGeom>
        </p:spPr>
      </p:pic>
    </p:spTree>
    <p:extLst>
      <p:ext uri="{BB962C8B-B14F-4D97-AF65-F5344CB8AC3E}">
        <p14:creationId xmlns:p14="http://schemas.microsoft.com/office/powerpoint/2010/main" val="16976792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55599" y="44718"/>
            <a:ext cx="9032802" cy="5098782"/>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endParaRPr lang="ro-RO" sz="1600" dirty="0">
              <a:solidFill>
                <a:schemeClr val="bg1"/>
              </a:solidFill>
              <a:latin typeface="Times New Roman" panose="02020603050405020304" pitchFamily="18" charset="0"/>
              <a:ea typeface="Times New Roman" panose="02020603050405020304" pitchFamily="18" charset="0"/>
            </a:endParaRPr>
          </a:p>
          <a:p>
            <a:pPr algn="just">
              <a:spcAft>
                <a:spcPts val="0"/>
              </a:spcAft>
            </a:pPr>
            <a:r>
              <a:rPr lang="ro-RO" sz="1600" dirty="0">
                <a:solidFill>
                  <a:schemeClr val="bg1"/>
                </a:solidFill>
                <a:latin typeface="Times New Roman" panose="02020603050405020304" pitchFamily="18" charset="0"/>
                <a:ea typeface="Times New Roman" panose="02020603050405020304" pitchFamily="18" charset="0"/>
              </a:rPr>
              <a:t>165. </a:t>
            </a:r>
            <a:r>
              <a:rPr lang="ro-RO" sz="1600" b="1" dirty="0">
                <a:solidFill>
                  <a:schemeClr val="bg1"/>
                </a:solidFill>
                <a:latin typeface="Times New Roman" panose="02020603050405020304" pitchFamily="18" charset="0"/>
                <a:ea typeface="Times New Roman" panose="02020603050405020304" pitchFamily="18" charset="0"/>
              </a:rPr>
              <a:t>Autorizația de lucru distinctă se emite pentru fiecare LEA</a:t>
            </a:r>
            <a:r>
              <a:rPr lang="ro-RO" sz="1600" dirty="0">
                <a:solidFill>
                  <a:schemeClr val="bg1"/>
                </a:solidFill>
                <a:latin typeface="Times New Roman" panose="02020603050405020304" pitchFamily="18" charset="0"/>
                <a:ea typeface="Times New Roman" panose="02020603050405020304" pitchFamily="18" charset="0"/>
              </a:rPr>
              <a:t>, precum și pentru fiecare circuit al LEA cu mai multe circuite</a:t>
            </a:r>
            <a:r>
              <a:rPr lang="ro-RO" sz="1600" dirty="0">
                <a:solidFill>
                  <a:srgbClr val="FF0000"/>
                </a:solidFill>
                <a:latin typeface="Times New Roman" panose="02020603050405020304" pitchFamily="18" charset="0"/>
                <a:ea typeface="Times New Roman" panose="02020603050405020304" pitchFamily="18" charset="0"/>
              </a:rPr>
              <a:t>. </a:t>
            </a:r>
            <a:endParaRPr lang="en-US" sz="1600" dirty="0">
              <a:solidFill>
                <a:srgbClr val="FF0000"/>
              </a:solidFill>
              <a:latin typeface="Times New Roman" panose="02020603050405020304" pitchFamily="18" charset="0"/>
              <a:ea typeface="Times New Roman" panose="02020603050405020304" pitchFamily="18" charset="0"/>
            </a:endParaRPr>
          </a:p>
          <a:p>
            <a:pPr algn="ctr">
              <a:spcAft>
                <a:spcPts val="0"/>
              </a:spcAft>
            </a:pPr>
            <a:r>
              <a:rPr lang="ro-RO" sz="1600" b="1" dirty="0">
                <a:solidFill>
                  <a:schemeClr val="bg1"/>
                </a:solidFill>
                <a:latin typeface="Times New Roman" panose="02020603050405020304" pitchFamily="18" charset="0"/>
                <a:ea typeface="Times New Roman" panose="02020603050405020304" pitchFamily="18" charset="0"/>
              </a:rPr>
              <a:t>Organizarea executării lucrărilor în baza dispoziției de lucru</a:t>
            </a:r>
            <a:endParaRPr lang="en-US" sz="1600" dirty="0">
              <a:solidFill>
                <a:schemeClr val="bg1"/>
              </a:solidFill>
              <a:latin typeface="Times New Roman" panose="02020603050405020304" pitchFamily="18" charset="0"/>
              <a:ea typeface="Times New Roman" panose="02020603050405020304" pitchFamily="18" charset="0"/>
            </a:endParaRPr>
          </a:p>
          <a:p>
            <a:pPr algn="just">
              <a:spcAft>
                <a:spcPts val="0"/>
              </a:spcAft>
            </a:pPr>
            <a:r>
              <a:rPr lang="ro-RO" sz="1600" dirty="0">
                <a:solidFill>
                  <a:srgbClr val="FF0000"/>
                </a:solidFill>
                <a:latin typeface="Times New Roman" panose="02020603050405020304" pitchFamily="18" charset="0"/>
                <a:ea typeface="Times New Roman" panose="02020603050405020304" pitchFamily="18" charset="0"/>
              </a:rPr>
              <a:t>173. </a:t>
            </a:r>
            <a:r>
              <a:rPr lang="ro-RO" sz="1600" b="1" dirty="0">
                <a:solidFill>
                  <a:srgbClr val="FF0000"/>
                </a:solidFill>
                <a:latin typeface="Times New Roman" panose="02020603050405020304" pitchFamily="18" charset="0"/>
                <a:ea typeface="Times New Roman" panose="02020603050405020304" pitchFamily="18" charset="0"/>
              </a:rPr>
              <a:t>Dispoziția de lucru are caracter de aplicare unică</a:t>
            </a:r>
            <a:r>
              <a:rPr lang="ro-RO" sz="1600" dirty="0">
                <a:solidFill>
                  <a:srgbClr val="FF0000"/>
                </a:solidFill>
                <a:latin typeface="Times New Roman" panose="02020603050405020304" pitchFamily="18" charset="0"/>
                <a:ea typeface="Times New Roman" panose="02020603050405020304" pitchFamily="18" charset="0"/>
              </a:rPr>
              <a:t>, iar </a:t>
            </a:r>
            <a:r>
              <a:rPr lang="ro-RO" sz="1600" b="1" dirty="0">
                <a:solidFill>
                  <a:srgbClr val="FF0000"/>
                </a:solidFill>
                <a:latin typeface="Times New Roman" panose="02020603050405020304" pitchFamily="18" charset="0"/>
                <a:ea typeface="Times New Roman" panose="02020603050405020304" pitchFamily="18" charset="0"/>
              </a:rPr>
              <a:t>termenul</a:t>
            </a:r>
            <a:r>
              <a:rPr lang="ro-RO" sz="1600" dirty="0">
                <a:solidFill>
                  <a:srgbClr val="FF0000"/>
                </a:solidFill>
                <a:latin typeface="Times New Roman" panose="02020603050405020304" pitchFamily="18" charset="0"/>
                <a:ea typeface="Times New Roman" panose="02020603050405020304" pitchFamily="18" charset="0"/>
              </a:rPr>
              <a:t> de valabilitate este determinat de </a:t>
            </a:r>
            <a:r>
              <a:rPr lang="ro-RO" sz="1600" b="1" dirty="0">
                <a:solidFill>
                  <a:srgbClr val="FF0000"/>
                </a:solidFill>
                <a:latin typeface="Times New Roman" panose="02020603050405020304" pitchFamily="18" charset="0"/>
                <a:ea typeface="Times New Roman" panose="02020603050405020304" pitchFamily="18" charset="0"/>
              </a:rPr>
              <a:t>durata zilei de muncă sau a turei</a:t>
            </a:r>
            <a:r>
              <a:rPr lang="ro-RO" sz="1600" dirty="0">
                <a:solidFill>
                  <a:srgbClr val="FF0000"/>
                </a:solidFill>
                <a:latin typeface="Times New Roman" panose="02020603050405020304" pitchFamily="18" charset="0"/>
                <a:ea typeface="Times New Roman" panose="02020603050405020304" pitchFamily="18" charset="0"/>
              </a:rPr>
              <a:t>. Dispoziția de lucru se emite din nou în cazul prelungirii termenului de efectuare a lucrării, modificării condițiilor de lucru sau a componenței formației.</a:t>
            </a:r>
            <a:endParaRPr lang="en-US" sz="1600" dirty="0">
              <a:solidFill>
                <a:srgbClr val="FF0000"/>
              </a:solidFill>
              <a:latin typeface="Times New Roman" panose="02020603050405020304" pitchFamily="18" charset="0"/>
              <a:ea typeface="Times New Roman" panose="02020603050405020304" pitchFamily="18" charset="0"/>
            </a:endParaRPr>
          </a:p>
          <a:p>
            <a:pPr algn="just">
              <a:spcAft>
                <a:spcPts val="0"/>
              </a:spcAft>
            </a:pPr>
            <a:r>
              <a:rPr lang="ro-RO" sz="1600" dirty="0">
                <a:solidFill>
                  <a:schemeClr val="bg1"/>
                </a:solidFill>
                <a:latin typeface="Times New Roman" panose="02020603050405020304" pitchFamily="18" charset="0"/>
                <a:ea typeface="Times New Roman" panose="02020603050405020304" pitchFamily="18" charset="0"/>
              </a:rPr>
              <a:t>174. </a:t>
            </a:r>
            <a:r>
              <a:rPr lang="ro-RO" sz="1600" b="1" dirty="0">
                <a:solidFill>
                  <a:schemeClr val="bg1"/>
                </a:solidFill>
                <a:latin typeface="Times New Roman" panose="02020603050405020304" pitchFamily="18" charset="0"/>
                <a:ea typeface="Times New Roman" panose="02020603050405020304" pitchFamily="18" charset="0"/>
              </a:rPr>
              <a:t>În cazul pauzelor în lucru, </a:t>
            </a:r>
            <a:r>
              <a:rPr lang="ro-RO" sz="1600" dirty="0">
                <a:solidFill>
                  <a:schemeClr val="bg1"/>
                </a:solidFill>
                <a:latin typeface="Times New Roman" panose="02020603050405020304" pitchFamily="18" charset="0"/>
                <a:ea typeface="Times New Roman" panose="02020603050405020304" pitchFamily="18" charset="0"/>
              </a:rPr>
              <a:t>pe durata zilei, </a:t>
            </a:r>
            <a:r>
              <a:rPr lang="ro-RO" sz="1600" b="1" dirty="0">
                <a:solidFill>
                  <a:schemeClr val="bg1"/>
                </a:solidFill>
                <a:latin typeface="Times New Roman" panose="02020603050405020304" pitchFamily="18" charset="0"/>
                <a:ea typeface="Times New Roman" panose="02020603050405020304" pitchFamily="18" charset="0"/>
              </a:rPr>
              <a:t>admiterea repetată </a:t>
            </a:r>
            <a:r>
              <a:rPr lang="ro-RO" sz="1600" dirty="0">
                <a:solidFill>
                  <a:schemeClr val="bg1"/>
                </a:solidFill>
                <a:latin typeface="Times New Roman" panose="02020603050405020304" pitchFamily="18" charset="0"/>
                <a:ea typeface="Times New Roman" panose="02020603050405020304" pitchFamily="18" charset="0"/>
              </a:rPr>
              <a:t>se realizează de către șeful de lucrări.</a:t>
            </a:r>
            <a:endParaRPr lang="en-US" sz="1600" dirty="0">
              <a:solidFill>
                <a:schemeClr val="bg1"/>
              </a:solidFill>
              <a:latin typeface="Times New Roman" panose="02020603050405020304" pitchFamily="18" charset="0"/>
              <a:ea typeface="Times New Roman" panose="02020603050405020304" pitchFamily="18" charset="0"/>
            </a:endParaRPr>
          </a:p>
          <a:p>
            <a:pPr algn="just">
              <a:spcAft>
                <a:spcPts val="0"/>
              </a:spcAft>
            </a:pPr>
            <a:r>
              <a:rPr lang="ro-RO" sz="1600" dirty="0">
                <a:solidFill>
                  <a:schemeClr val="bg1"/>
                </a:solidFill>
                <a:latin typeface="Times New Roman" panose="02020603050405020304" pitchFamily="18" charset="0"/>
                <a:ea typeface="Times New Roman" panose="02020603050405020304" pitchFamily="18" charset="0"/>
              </a:rPr>
              <a:t>175. </a:t>
            </a:r>
            <a:r>
              <a:rPr lang="ro-RO" sz="1600" b="1" dirty="0">
                <a:solidFill>
                  <a:schemeClr val="bg1"/>
                </a:solidFill>
                <a:latin typeface="Times New Roman" panose="02020603050405020304" pitchFamily="18" charset="0"/>
                <a:ea typeface="Times New Roman" panose="02020603050405020304" pitchFamily="18" charset="0"/>
              </a:rPr>
              <a:t>Dispoziția de lucru poate fi transmisă prin telefon</a:t>
            </a:r>
            <a:r>
              <a:rPr lang="ro-RO" sz="1600" dirty="0">
                <a:solidFill>
                  <a:schemeClr val="bg1"/>
                </a:solidFill>
                <a:latin typeface="Times New Roman" panose="02020603050405020304" pitchFamily="18" charset="0"/>
                <a:ea typeface="Times New Roman" panose="02020603050405020304" pitchFamily="18" charset="0"/>
              </a:rPr>
              <a:t>, radio, telefonograma, fax sau poștă electronică. </a:t>
            </a:r>
            <a:endParaRPr lang="en-US" sz="1600" dirty="0">
              <a:solidFill>
                <a:schemeClr val="bg1"/>
              </a:solidFill>
              <a:latin typeface="Times New Roman" panose="02020603050405020304" pitchFamily="18" charset="0"/>
              <a:ea typeface="Times New Roman" panose="02020603050405020304" pitchFamily="18" charset="0"/>
            </a:endParaRPr>
          </a:p>
          <a:p>
            <a:pPr algn="just">
              <a:spcAft>
                <a:spcPts val="0"/>
              </a:spcAft>
            </a:pPr>
            <a:r>
              <a:rPr lang="ro-RO" sz="1600" dirty="0">
                <a:solidFill>
                  <a:schemeClr val="bg1"/>
                </a:solidFill>
                <a:latin typeface="Times New Roman" panose="02020603050405020304" pitchFamily="18" charset="0"/>
                <a:ea typeface="Times New Roman" panose="02020603050405020304" pitchFamily="18" charset="0"/>
              </a:rPr>
              <a:t>176. </a:t>
            </a:r>
            <a:r>
              <a:rPr lang="ro-RO" sz="1600" b="1" dirty="0">
                <a:solidFill>
                  <a:schemeClr val="bg1"/>
                </a:solidFill>
                <a:latin typeface="Times New Roman" panose="02020603050405020304" pitchFamily="18" charset="0"/>
                <a:ea typeface="Times New Roman" panose="02020603050405020304" pitchFamily="18" charset="0"/>
              </a:rPr>
              <a:t>Dispoziția de lucru se înregistrează în registrul </a:t>
            </a:r>
            <a:r>
              <a:rPr lang="ro-RO" sz="1600" dirty="0">
                <a:solidFill>
                  <a:schemeClr val="bg1"/>
                </a:solidFill>
                <a:latin typeface="Times New Roman" panose="02020603050405020304" pitchFamily="18" charset="0"/>
                <a:ea typeface="Times New Roman" panose="02020603050405020304" pitchFamily="18" charset="0"/>
              </a:rPr>
              <a:t>de evidență a lucrărilor efectuate în baza autorizațiilor de lucru și dispozițiilor de lucru. </a:t>
            </a:r>
          </a:p>
          <a:p>
            <a:pPr algn="just">
              <a:spcAft>
                <a:spcPts val="0"/>
              </a:spcAft>
            </a:pPr>
            <a:r>
              <a:rPr lang="ro-RO" sz="1600" dirty="0">
                <a:solidFill>
                  <a:schemeClr val="bg1"/>
                </a:solidFill>
                <a:latin typeface="Times New Roman" panose="02020603050405020304" pitchFamily="18" charset="0"/>
                <a:ea typeface="Times New Roman" panose="02020603050405020304" pitchFamily="18" charset="0"/>
              </a:rPr>
              <a:t>182. </a:t>
            </a:r>
            <a:r>
              <a:rPr lang="ro-RO" sz="1600" b="1" dirty="0">
                <a:solidFill>
                  <a:schemeClr val="bg1"/>
                </a:solidFill>
                <a:latin typeface="Times New Roman" panose="02020603050405020304" pitchFamily="18" charset="0"/>
                <a:ea typeface="Times New Roman" panose="02020603050405020304" pitchFamily="18" charset="0"/>
              </a:rPr>
              <a:t>În IE cu U mai mare de 1000 V, lucrările urgente cu durată nu mai mare de 1 oră, </a:t>
            </a:r>
            <a:r>
              <a:rPr lang="ro-RO" sz="1600" dirty="0">
                <a:solidFill>
                  <a:schemeClr val="bg1"/>
                </a:solidFill>
                <a:latin typeface="Times New Roman" panose="02020603050405020304" pitchFamily="18" charset="0"/>
                <a:ea typeface="Times New Roman" panose="02020603050405020304" pitchFamily="18" charset="0"/>
              </a:rPr>
              <a:t>se efectuează în baza </a:t>
            </a:r>
            <a:r>
              <a:rPr lang="ro-RO" sz="1600" b="1" dirty="0">
                <a:solidFill>
                  <a:schemeClr val="bg1"/>
                </a:solidFill>
                <a:latin typeface="Times New Roman" panose="02020603050405020304" pitchFamily="18" charset="0"/>
                <a:ea typeface="Times New Roman" panose="02020603050405020304" pitchFamily="18" charset="0"/>
              </a:rPr>
              <a:t>dispoziției de lucru</a:t>
            </a:r>
            <a:r>
              <a:rPr lang="ro-RO" sz="1600" dirty="0">
                <a:solidFill>
                  <a:schemeClr val="bg1"/>
                </a:solidFill>
                <a:latin typeface="Times New Roman" panose="02020603050405020304" pitchFamily="18" charset="0"/>
                <a:ea typeface="Times New Roman" panose="02020603050405020304" pitchFamily="18" charset="0"/>
              </a:rPr>
              <a:t>, fără timpul de pregătire a locului de muncă.</a:t>
            </a:r>
            <a:endParaRPr lang="en-US" sz="1600" dirty="0">
              <a:solidFill>
                <a:schemeClr val="bg1"/>
              </a:solidFill>
              <a:latin typeface="Times New Roman" panose="02020603050405020304" pitchFamily="18" charset="0"/>
              <a:ea typeface="Times New Roman" panose="02020603050405020304" pitchFamily="18" charset="0"/>
            </a:endParaRPr>
          </a:p>
          <a:p>
            <a:pPr algn="just">
              <a:spcAft>
                <a:spcPts val="0"/>
              </a:spcAft>
            </a:pPr>
            <a:r>
              <a:rPr lang="ro-RO" sz="1600" dirty="0">
                <a:solidFill>
                  <a:schemeClr val="bg1"/>
                </a:solidFill>
                <a:latin typeface="Times New Roman" panose="02020603050405020304" pitchFamily="18" charset="0"/>
                <a:ea typeface="Times New Roman" panose="02020603050405020304" pitchFamily="18" charset="0"/>
              </a:rPr>
              <a:t>183. </a:t>
            </a:r>
            <a:r>
              <a:rPr lang="ro-RO" sz="1600" b="1" dirty="0">
                <a:solidFill>
                  <a:schemeClr val="bg1"/>
                </a:solidFill>
                <a:latin typeface="Times New Roman" panose="02020603050405020304" pitchFamily="18" charset="0"/>
                <a:ea typeface="Times New Roman" panose="02020603050405020304" pitchFamily="18" charset="0"/>
              </a:rPr>
              <a:t>Lucrările urgente</a:t>
            </a:r>
            <a:r>
              <a:rPr lang="ro-RO" sz="1600" dirty="0">
                <a:solidFill>
                  <a:schemeClr val="bg1"/>
                </a:solidFill>
                <a:latin typeface="Times New Roman" panose="02020603050405020304" pitchFamily="18" charset="0"/>
                <a:ea typeface="Times New Roman" panose="02020603050405020304" pitchFamily="18" charset="0"/>
              </a:rPr>
              <a:t>, care urmează a fi efectuate pe o perioadă mai mare de o oră sau participarea mai mult de trei lucrători, inclusiv și a supraveghetorului, trebuie executate în baza autorizației.</a:t>
            </a:r>
            <a:endParaRPr lang="en-US" sz="1600" dirty="0">
              <a:solidFill>
                <a:schemeClr val="bg1"/>
              </a:solidFill>
              <a:latin typeface="Times New Roman" panose="02020603050405020304" pitchFamily="18" charset="0"/>
              <a:ea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4229373" y="27364"/>
            <a:ext cx="685253" cy="803353"/>
          </a:xfrm>
          <a:prstGeom prst="rect">
            <a:avLst/>
          </a:prstGeom>
        </p:spPr>
      </p:pic>
      <p:pic>
        <p:nvPicPr>
          <p:cNvPr id="3" name="Рисунок 2"/>
          <p:cNvPicPr>
            <a:picLocks noChangeAspect="1"/>
          </p:cNvPicPr>
          <p:nvPr/>
        </p:nvPicPr>
        <p:blipFill>
          <a:blip r:embed="rId4"/>
          <a:stretch>
            <a:fillRect/>
          </a:stretch>
        </p:blipFill>
        <p:spPr>
          <a:xfrm>
            <a:off x="7532963" y="-36442"/>
            <a:ext cx="1033861" cy="1024015"/>
          </a:xfrm>
          <a:prstGeom prst="rect">
            <a:avLst/>
          </a:prstGeom>
        </p:spPr>
      </p:pic>
      <p:pic>
        <p:nvPicPr>
          <p:cNvPr id="5" name="Рисунок 4"/>
          <p:cNvPicPr>
            <a:picLocks noChangeAspect="1"/>
          </p:cNvPicPr>
          <p:nvPr/>
        </p:nvPicPr>
        <p:blipFill>
          <a:blip r:embed="rId5"/>
          <a:stretch>
            <a:fillRect/>
          </a:stretch>
        </p:blipFill>
        <p:spPr>
          <a:xfrm>
            <a:off x="539552" y="-83067"/>
            <a:ext cx="1030313" cy="1024217"/>
          </a:xfrm>
          <a:prstGeom prst="rect">
            <a:avLst/>
          </a:prstGeom>
        </p:spPr>
      </p:pic>
    </p:spTree>
    <p:extLst>
      <p:ext uri="{BB962C8B-B14F-4D97-AF65-F5344CB8AC3E}">
        <p14:creationId xmlns:p14="http://schemas.microsoft.com/office/powerpoint/2010/main" val="10433557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0" y="0"/>
            <a:ext cx="9180511" cy="51435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0"/>
              </a:spcAft>
            </a:pPr>
            <a:r>
              <a:rPr lang="ro-RO" sz="1700" dirty="0">
                <a:solidFill>
                  <a:schemeClr val="bg1"/>
                </a:solidFill>
                <a:latin typeface="Times New Roman" panose="02020603050405020304" pitchFamily="18" charset="0"/>
                <a:ea typeface="Times New Roman" panose="02020603050405020304" pitchFamily="18" charset="0"/>
              </a:rPr>
              <a:t>184. La executarea lucrărilor urgente, în IE cu U mai mare de 1000 V, șeful de lucrări </a:t>
            </a:r>
            <a:r>
              <a:rPr lang="ro-RO" sz="1700" dirty="0">
                <a:solidFill>
                  <a:schemeClr val="bg1"/>
                </a:solidFill>
                <a:latin typeface="Times New Roman" panose="02020603050405020304" pitchFamily="18" charset="0"/>
                <a:ea typeface="PMingLiU"/>
              </a:rPr>
              <a:t>(supraveghetorul)</a:t>
            </a:r>
            <a:r>
              <a:rPr lang="ro-RO" sz="1700" dirty="0">
                <a:solidFill>
                  <a:schemeClr val="bg1"/>
                </a:solidFill>
                <a:latin typeface="Times New Roman" panose="02020603050405020304" pitchFamily="18" charset="0"/>
                <a:ea typeface="Times New Roman" panose="02020603050405020304" pitchFamily="18" charset="0"/>
              </a:rPr>
              <a:t>, trebuie să dețină grupa de </a:t>
            </a:r>
            <a:r>
              <a:rPr lang="ro-RO" sz="1700" dirty="0">
                <a:solidFill>
                  <a:schemeClr val="bg1"/>
                </a:solidFill>
                <a:latin typeface="Times New Roman" panose="02020603050405020304" pitchFamily="18" charset="0"/>
                <a:ea typeface="PMingLiU"/>
              </a:rPr>
              <a:t>securitate electrică</a:t>
            </a:r>
            <a:r>
              <a:rPr lang="ro-RO" sz="1700" dirty="0">
                <a:solidFill>
                  <a:schemeClr val="bg1"/>
                </a:solidFill>
                <a:latin typeface="Times New Roman" panose="02020603050405020304" pitchFamily="18" charset="0"/>
                <a:ea typeface="Times New Roman" panose="02020603050405020304" pitchFamily="18" charset="0"/>
              </a:rPr>
              <a:t> </a:t>
            </a:r>
            <a:r>
              <a:rPr lang="ro-RO" sz="1700" b="1" dirty="0">
                <a:solidFill>
                  <a:schemeClr val="bg1"/>
                </a:solidFill>
                <a:latin typeface="Times New Roman" panose="02020603050405020304" pitchFamily="18" charset="0"/>
                <a:ea typeface="Times New Roman" panose="02020603050405020304" pitchFamily="18" charset="0"/>
              </a:rPr>
              <a:t>nu mai mică de IV</a:t>
            </a:r>
            <a:r>
              <a:rPr lang="ro-RO" sz="1700" dirty="0">
                <a:solidFill>
                  <a:schemeClr val="bg1"/>
                </a:solidFill>
                <a:latin typeface="Times New Roman" panose="02020603050405020304" pitchFamily="18" charset="0"/>
                <a:ea typeface="Times New Roman" panose="02020603050405020304" pitchFamily="18" charset="0"/>
              </a:rPr>
              <a:t>, iar în IE cu U mai mică de 1000 V - grupa de securitate electrică </a:t>
            </a:r>
            <a:r>
              <a:rPr lang="ro-RO" sz="1700" b="1" dirty="0">
                <a:solidFill>
                  <a:schemeClr val="bg1"/>
                </a:solidFill>
                <a:latin typeface="Times New Roman" panose="02020603050405020304" pitchFamily="18" charset="0"/>
                <a:ea typeface="Times New Roman" panose="02020603050405020304" pitchFamily="18" charset="0"/>
              </a:rPr>
              <a:t>nu mai mică de III</a:t>
            </a:r>
            <a:r>
              <a:rPr lang="ro-RO" sz="1700" dirty="0">
                <a:solidFill>
                  <a:schemeClr val="bg1"/>
                </a:solidFill>
                <a:latin typeface="Times New Roman" panose="02020603050405020304" pitchFamily="18" charset="0"/>
                <a:ea typeface="Times New Roman" panose="02020603050405020304" pitchFamily="18" charset="0"/>
              </a:rPr>
              <a:t>. Membrii formației - grupa de </a:t>
            </a:r>
            <a:r>
              <a:rPr lang="ro-RO" sz="1700" dirty="0">
                <a:solidFill>
                  <a:schemeClr val="bg1"/>
                </a:solidFill>
                <a:latin typeface="Times New Roman" panose="02020603050405020304" pitchFamily="18" charset="0"/>
                <a:ea typeface="PMingLiU"/>
              </a:rPr>
              <a:t>securitate electrică</a:t>
            </a:r>
            <a:r>
              <a:rPr lang="ro-RO" sz="1700" dirty="0">
                <a:solidFill>
                  <a:schemeClr val="bg1"/>
                </a:solidFill>
                <a:latin typeface="Times New Roman" panose="02020603050405020304" pitchFamily="18" charset="0"/>
                <a:ea typeface="Times New Roman" panose="02020603050405020304" pitchFamily="18" charset="0"/>
              </a:rPr>
              <a:t> </a:t>
            </a:r>
            <a:r>
              <a:rPr lang="ro-RO" sz="1700" b="1" dirty="0">
                <a:solidFill>
                  <a:schemeClr val="bg1"/>
                </a:solidFill>
                <a:latin typeface="Times New Roman" panose="02020603050405020304" pitchFamily="18" charset="0"/>
                <a:ea typeface="Times New Roman" panose="02020603050405020304" pitchFamily="18" charset="0"/>
              </a:rPr>
              <a:t>nu mai mică de III</a:t>
            </a:r>
            <a:r>
              <a:rPr lang="ro-RO" sz="1700" dirty="0">
                <a:solidFill>
                  <a:schemeClr val="bg1"/>
                </a:solidFill>
                <a:latin typeface="Times New Roman" panose="02020603050405020304" pitchFamily="18" charset="0"/>
                <a:ea typeface="Times New Roman" panose="02020603050405020304" pitchFamily="18" charset="0"/>
              </a:rPr>
              <a:t>.</a:t>
            </a:r>
            <a:endParaRPr lang="en-US" sz="1700" dirty="0">
              <a:solidFill>
                <a:schemeClr val="bg1"/>
              </a:solidFill>
              <a:latin typeface="Times New Roman" panose="02020603050405020304" pitchFamily="18" charset="0"/>
              <a:ea typeface="Times New Roman" panose="02020603050405020304" pitchFamily="18" charset="0"/>
            </a:endParaRPr>
          </a:p>
          <a:p>
            <a:pPr>
              <a:lnSpc>
                <a:spcPct val="150000"/>
              </a:lnSpc>
              <a:spcAft>
                <a:spcPts val="0"/>
              </a:spcAft>
            </a:pPr>
            <a:r>
              <a:rPr lang="ro-RO" sz="1700" dirty="0">
                <a:solidFill>
                  <a:schemeClr val="bg1"/>
                </a:solidFill>
                <a:latin typeface="Times New Roman" panose="02020603050405020304" pitchFamily="18" charset="0"/>
                <a:ea typeface="Times New Roman" panose="02020603050405020304" pitchFamily="18" charset="0"/>
              </a:rPr>
              <a:t>185. Până la admiterea formației la executarea lucrărilor, urmează a fi realizate </a:t>
            </a:r>
            <a:r>
              <a:rPr lang="ro-RO" sz="1700" b="1" dirty="0">
                <a:solidFill>
                  <a:schemeClr val="bg1"/>
                </a:solidFill>
                <a:latin typeface="Times New Roman" panose="02020603050405020304" pitchFamily="18" charset="0"/>
                <a:ea typeface="Times New Roman" panose="02020603050405020304" pitchFamily="18" charset="0"/>
              </a:rPr>
              <a:t>măsurile tehnice de pregătire a locului de muncă</a:t>
            </a:r>
            <a:r>
              <a:rPr lang="ro-RO" sz="1700" dirty="0">
                <a:solidFill>
                  <a:schemeClr val="bg1"/>
                </a:solidFill>
                <a:latin typeface="Times New Roman" panose="02020603050405020304" pitchFamily="18" charset="0"/>
                <a:ea typeface="Times New Roman" panose="02020603050405020304" pitchFamily="18" charset="0"/>
              </a:rPr>
              <a:t>.</a:t>
            </a:r>
            <a:endParaRPr lang="en-US" sz="1700" dirty="0">
              <a:solidFill>
                <a:schemeClr val="bg1"/>
              </a:solidFill>
              <a:latin typeface="Times New Roman" panose="02020603050405020304" pitchFamily="18" charset="0"/>
              <a:ea typeface="Times New Roman" panose="02020603050405020304" pitchFamily="18" charset="0"/>
            </a:endParaRPr>
          </a:p>
          <a:p>
            <a:pPr>
              <a:lnSpc>
                <a:spcPct val="150000"/>
              </a:lnSpc>
              <a:spcAft>
                <a:spcPts val="0"/>
              </a:spcAft>
            </a:pPr>
            <a:r>
              <a:rPr lang="ro-RO" sz="1700" dirty="0">
                <a:solidFill>
                  <a:schemeClr val="bg1"/>
                </a:solidFill>
                <a:latin typeface="Times New Roman" panose="02020603050405020304" pitchFamily="18" charset="0"/>
                <a:ea typeface="Times New Roman" panose="02020603050405020304" pitchFamily="18" charset="0"/>
              </a:rPr>
              <a:t>186. În IE cu U </a:t>
            </a:r>
            <a:r>
              <a:rPr lang="ro-RO" sz="1700" b="1" dirty="0">
                <a:solidFill>
                  <a:schemeClr val="bg1"/>
                </a:solidFill>
                <a:latin typeface="Times New Roman" panose="02020603050405020304" pitchFamily="18" charset="0"/>
                <a:ea typeface="Times New Roman" panose="02020603050405020304" pitchFamily="18" charset="0"/>
              </a:rPr>
              <a:t>mai mare de 1000 V, în baza dispozițiilor de lucru, se execută </a:t>
            </a:r>
            <a:r>
              <a:rPr lang="ro-RO" sz="1700" dirty="0">
                <a:solidFill>
                  <a:schemeClr val="bg1"/>
                </a:solidFill>
                <a:latin typeface="Times New Roman" panose="02020603050405020304" pitchFamily="18" charset="0"/>
                <a:ea typeface="Times New Roman" panose="02020603050405020304" pitchFamily="18" charset="0"/>
              </a:rPr>
              <a:t>lucrări la:</a:t>
            </a:r>
            <a:endParaRPr lang="en-US" sz="1700" dirty="0">
              <a:solidFill>
                <a:schemeClr val="bg1"/>
              </a:solidFill>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mj-lt"/>
              <a:buAutoNum type="arabicParenR"/>
            </a:pPr>
            <a:r>
              <a:rPr lang="ro-RO" sz="1700" b="1" dirty="0">
                <a:solidFill>
                  <a:schemeClr val="bg1"/>
                </a:solidFill>
                <a:latin typeface="Times New Roman" panose="02020603050405020304" pitchFamily="18" charset="0"/>
                <a:ea typeface="Times New Roman" panose="02020603050405020304" pitchFamily="18" charset="0"/>
              </a:rPr>
              <a:t>motorul electric </a:t>
            </a:r>
            <a:r>
              <a:rPr lang="ro-RO" sz="1700" dirty="0">
                <a:solidFill>
                  <a:schemeClr val="bg1"/>
                </a:solidFill>
                <a:latin typeface="Times New Roman" panose="02020603050405020304" pitchFamily="18" charset="0"/>
                <a:ea typeface="Times New Roman" panose="02020603050405020304" pitchFamily="18" charset="0"/>
              </a:rPr>
              <a:t>de la care este deconectat cablul de alimentare cu energie electrică; </a:t>
            </a:r>
            <a:endParaRPr lang="en-US" sz="1700" dirty="0">
              <a:solidFill>
                <a:schemeClr val="bg1"/>
              </a:solidFill>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mj-lt"/>
              <a:buAutoNum type="arabicParenR"/>
            </a:pPr>
            <a:r>
              <a:rPr lang="ro-RO" sz="1700" dirty="0">
                <a:solidFill>
                  <a:schemeClr val="bg1"/>
                </a:solidFill>
                <a:latin typeface="Times New Roman" panose="02020603050405020304" pitchFamily="18" charset="0"/>
                <a:ea typeface="Times New Roman" panose="02020603050405020304" pitchFamily="18" charset="0"/>
              </a:rPr>
              <a:t>generatorul, de la bornele căruia sunt deconectate barele și cablurile; </a:t>
            </a:r>
            <a:endParaRPr lang="en-US" sz="1700" dirty="0">
              <a:solidFill>
                <a:schemeClr val="bg1"/>
              </a:solidFill>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mj-lt"/>
              <a:buAutoNum type="arabicParenR"/>
            </a:pPr>
            <a:r>
              <a:rPr lang="ro-RO" sz="1700" b="1" dirty="0">
                <a:solidFill>
                  <a:schemeClr val="bg1"/>
                </a:solidFill>
                <a:latin typeface="Times New Roman" panose="02020603050405020304" pitchFamily="18" charset="0"/>
                <a:ea typeface="Times New Roman" panose="02020603050405020304" pitchFamily="18" charset="0"/>
              </a:rPr>
              <a:t>cărucioarele extrase ale IDP</a:t>
            </a:r>
            <a:r>
              <a:rPr lang="ro-RO" sz="1700" dirty="0">
                <a:solidFill>
                  <a:schemeClr val="bg1"/>
                </a:solidFill>
                <a:latin typeface="Times New Roman" panose="02020603050405020304" pitchFamily="18" charset="0"/>
                <a:ea typeface="Times New Roman" panose="02020603050405020304" pitchFamily="18" charset="0"/>
              </a:rPr>
              <a:t>, la care sistemul </a:t>
            </a:r>
            <a:r>
              <a:rPr lang="ro-RO" sz="1700" dirty="0" err="1">
                <a:solidFill>
                  <a:schemeClr val="bg1"/>
                </a:solidFill>
                <a:latin typeface="Times New Roman" panose="02020603050405020304" pitchFamily="18" charset="0"/>
                <a:ea typeface="Times New Roman" panose="02020603050405020304" pitchFamily="18" charset="0"/>
              </a:rPr>
              <a:t>culisant</a:t>
            </a:r>
            <a:r>
              <a:rPr lang="ro-RO" sz="1700" dirty="0">
                <a:solidFill>
                  <a:schemeClr val="bg1"/>
                </a:solidFill>
                <a:latin typeface="Times New Roman" panose="02020603050405020304" pitchFamily="18" charset="0"/>
                <a:ea typeface="Times New Roman" panose="02020603050405020304" pitchFamily="18" charset="0"/>
              </a:rPr>
              <a:t> de jaluzele este încuiat cu lacăt;</a:t>
            </a:r>
            <a:endParaRPr lang="en-US" sz="1700" dirty="0">
              <a:solidFill>
                <a:schemeClr val="bg1"/>
              </a:solidFill>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mj-lt"/>
              <a:buAutoNum type="arabicParenR"/>
            </a:pPr>
            <a:r>
              <a:rPr lang="ro-RO" sz="1700" b="1" dirty="0">
                <a:solidFill>
                  <a:schemeClr val="bg1"/>
                </a:solidFill>
                <a:latin typeface="Times New Roman" panose="02020603050405020304" pitchFamily="18" charset="0"/>
                <a:ea typeface="Times New Roman" panose="02020603050405020304" pitchFamily="18" charset="0"/>
              </a:rPr>
              <a:t>părțile care nu conduc curentul electric </a:t>
            </a:r>
            <a:r>
              <a:rPr lang="ro-RO" sz="1700" dirty="0">
                <a:solidFill>
                  <a:schemeClr val="bg1"/>
                </a:solidFill>
                <a:latin typeface="Times New Roman" panose="02020603050405020304" pitchFamily="18" charset="0"/>
                <a:ea typeface="Times New Roman" panose="02020603050405020304" pitchFamily="18" charset="0"/>
              </a:rPr>
              <a:t>și care nu necesită scoaterea U și instalarea barierelor provizorii.</a:t>
            </a:r>
            <a:endParaRPr lang="en-US" sz="1700" dirty="0">
              <a:solidFill>
                <a:schemeClr val="bg1"/>
              </a:solidFill>
              <a:latin typeface="Times New Roman" panose="02020603050405020304" pitchFamily="18" charset="0"/>
              <a:ea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7993824" y="2355726"/>
            <a:ext cx="1444877" cy="1877731"/>
          </a:xfrm>
          <a:prstGeom prst="rect">
            <a:avLst/>
          </a:prstGeom>
        </p:spPr>
      </p:pic>
    </p:spTree>
    <p:extLst>
      <p:ext uri="{BB962C8B-B14F-4D97-AF65-F5344CB8AC3E}">
        <p14:creationId xmlns:p14="http://schemas.microsoft.com/office/powerpoint/2010/main" val="20229330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55600" y="0"/>
            <a:ext cx="9380127" cy="51435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spcAft>
                <a:spcPts val="0"/>
              </a:spcAft>
            </a:pPr>
            <a:r>
              <a:rPr lang="ro-RO" b="1" dirty="0">
                <a:solidFill>
                  <a:schemeClr val="bg1"/>
                </a:solidFill>
                <a:latin typeface="Times New Roman" panose="02020603050405020304" pitchFamily="18" charset="0"/>
                <a:ea typeface="Times New Roman" panose="02020603050405020304" pitchFamily="18" charset="0"/>
              </a:rPr>
              <a:t>Organizarea lucrărilor executate în ordinea exploatării curente</a:t>
            </a:r>
          </a:p>
          <a:p>
            <a:pPr>
              <a:lnSpc>
                <a:spcPct val="150000"/>
              </a:lnSpc>
              <a:spcAft>
                <a:spcPts val="0"/>
              </a:spcAft>
            </a:pPr>
            <a:r>
              <a:rPr lang="ro-RO" dirty="0">
                <a:solidFill>
                  <a:schemeClr val="bg1"/>
                </a:solidFill>
                <a:latin typeface="Times New Roman" panose="02020603050405020304" pitchFamily="18" charset="0"/>
                <a:ea typeface="Times New Roman" panose="02020603050405020304" pitchFamily="18" charset="0"/>
              </a:rPr>
              <a:t>195. </a:t>
            </a:r>
            <a:r>
              <a:rPr lang="ro-RO" b="1" dirty="0">
                <a:solidFill>
                  <a:schemeClr val="bg1"/>
                </a:solidFill>
                <a:latin typeface="Times New Roman" panose="02020603050405020304" pitchFamily="18" charset="0"/>
                <a:ea typeface="Times New Roman" panose="02020603050405020304" pitchFamily="18" charset="0"/>
              </a:rPr>
              <a:t>Lucrările de reparație cu un volum mic și lucrările de mentenanță</a:t>
            </a:r>
            <a:r>
              <a:rPr lang="ro-RO" dirty="0">
                <a:solidFill>
                  <a:schemeClr val="bg1"/>
                </a:solidFill>
                <a:latin typeface="Times New Roman" panose="02020603050405020304" pitchFamily="18" charset="0"/>
                <a:ea typeface="Times New Roman" panose="02020603050405020304" pitchFamily="18" charset="0"/>
              </a:rPr>
              <a:t>, efectuate pe durata unei ture, executate în ordinea exploatării curente, trebuie incluse în lista lucrărilor respective. </a:t>
            </a:r>
            <a:r>
              <a:rPr lang="ro-RO" b="1" dirty="0">
                <a:solidFill>
                  <a:schemeClr val="bg1"/>
                </a:solidFill>
                <a:latin typeface="Times New Roman" panose="02020603050405020304" pitchFamily="18" charset="0"/>
                <a:ea typeface="Times New Roman" panose="02020603050405020304" pitchFamily="18" charset="0"/>
              </a:rPr>
              <a:t>Lista lucrărilor se elaborează și se semnează de conducătorul tehnic </a:t>
            </a:r>
            <a:r>
              <a:rPr lang="ro-RO" dirty="0">
                <a:solidFill>
                  <a:schemeClr val="bg1"/>
                </a:solidFill>
                <a:latin typeface="Times New Roman" panose="02020603050405020304" pitchFamily="18" charset="0"/>
                <a:ea typeface="Times New Roman" panose="02020603050405020304" pitchFamily="18" charset="0"/>
              </a:rPr>
              <a:t>sau de către persoana responsabilă de gospodăria electrică, desemnată de administratorul agentului economic, cu respectarea următoarelor cerințe:</a:t>
            </a:r>
            <a:endParaRPr lang="en-US" dirty="0">
              <a:solidFill>
                <a:schemeClr val="bg1"/>
              </a:solidFill>
              <a:latin typeface="Times New Roman" panose="02020603050405020304" pitchFamily="18" charset="0"/>
              <a:ea typeface="Times New Roman" panose="02020603050405020304" pitchFamily="18" charset="0"/>
            </a:endParaRPr>
          </a:p>
          <a:p>
            <a:pPr>
              <a:lnSpc>
                <a:spcPct val="150000"/>
              </a:lnSpc>
              <a:spcAft>
                <a:spcPts val="0"/>
              </a:spcAft>
            </a:pPr>
            <a:r>
              <a:rPr lang="ro-RO" dirty="0">
                <a:solidFill>
                  <a:schemeClr val="bg1"/>
                </a:solidFill>
                <a:latin typeface="Times New Roman" panose="02020603050405020304" pitchFamily="18" charset="0"/>
                <a:ea typeface="Times New Roman" panose="02020603050405020304" pitchFamily="18" charset="0"/>
              </a:rPr>
              <a:t>1)  </a:t>
            </a:r>
            <a:r>
              <a:rPr lang="ro-RO" b="1" dirty="0">
                <a:solidFill>
                  <a:schemeClr val="bg1"/>
                </a:solidFill>
                <a:latin typeface="Times New Roman" panose="02020603050405020304" pitchFamily="18" charset="0"/>
                <a:ea typeface="Times New Roman" panose="02020603050405020304" pitchFamily="18" charset="0"/>
              </a:rPr>
              <a:t>lucrările executate în ordinea exploatării </a:t>
            </a:r>
            <a:r>
              <a:rPr lang="ro-RO" dirty="0">
                <a:solidFill>
                  <a:schemeClr val="bg1"/>
                </a:solidFill>
                <a:latin typeface="Times New Roman" panose="02020603050405020304" pitchFamily="18" charset="0"/>
                <a:ea typeface="Times New Roman" panose="02020603050405020304" pitchFamily="18" charset="0"/>
              </a:rPr>
              <a:t>curente (lista lucrărilor) se extind asupra instalațiilor electrice cu </a:t>
            </a:r>
            <a:r>
              <a:rPr lang="ro-RO" b="1" dirty="0">
                <a:solidFill>
                  <a:schemeClr val="bg1"/>
                </a:solidFill>
                <a:latin typeface="Times New Roman" panose="02020603050405020304" pitchFamily="18" charset="0"/>
                <a:ea typeface="Times New Roman" panose="02020603050405020304" pitchFamily="18" charset="0"/>
              </a:rPr>
              <a:t>tensiunea mai mică de 1000 </a:t>
            </a:r>
            <a:r>
              <a:rPr lang="ro-RO" dirty="0">
                <a:solidFill>
                  <a:schemeClr val="bg1"/>
                </a:solidFill>
                <a:latin typeface="Times New Roman" panose="02020603050405020304" pitchFamily="18" charset="0"/>
                <a:ea typeface="Times New Roman" panose="02020603050405020304" pitchFamily="18" charset="0"/>
              </a:rPr>
              <a:t>V;</a:t>
            </a:r>
            <a:endParaRPr lang="en-US" dirty="0">
              <a:solidFill>
                <a:schemeClr val="bg1"/>
              </a:solidFill>
              <a:latin typeface="Times New Roman" panose="02020603050405020304" pitchFamily="18" charset="0"/>
              <a:ea typeface="Times New Roman" panose="02020603050405020304" pitchFamily="18" charset="0"/>
            </a:endParaRPr>
          </a:p>
          <a:p>
            <a:pPr>
              <a:lnSpc>
                <a:spcPct val="150000"/>
              </a:lnSpc>
              <a:spcAft>
                <a:spcPts val="0"/>
              </a:spcAft>
            </a:pPr>
            <a:r>
              <a:rPr lang="ro-RO" dirty="0">
                <a:solidFill>
                  <a:schemeClr val="bg1"/>
                </a:solidFill>
                <a:latin typeface="Times New Roman" panose="02020603050405020304" pitchFamily="18" charset="0"/>
                <a:ea typeface="Times New Roman" panose="02020603050405020304" pitchFamily="18" charset="0"/>
              </a:rPr>
              <a:t>2)  </a:t>
            </a:r>
            <a:r>
              <a:rPr lang="ro-RO" b="1" dirty="0">
                <a:solidFill>
                  <a:schemeClr val="bg1"/>
                </a:solidFill>
                <a:latin typeface="Times New Roman" panose="02020603050405020304" pitchFamily="18" charset="0"/>
                <a:ea typeface="Times New Roman" panose="02020603050405020304" pitchFamily="18" charset="0"/>
              </a:rPr>
              <a:t>lucrările se execută de către personalul operativ sau operativ </a:t>
            </a:r>
            <a:r>
              <a:rPr lang="ro-RO" dirty="0">
                <a:solidFill>
                  <a:schemeClr val="bg1"/>
                </a:solidFill>
                <a:latin typeface="Times New Roman" panose="02020603050405020304" pitchFamily="18" charset="0"/>
                <a:ea typeface="Times New Roman" panose="02020603050405020304" pitchFamily="18" charset="0"/>
              </a:rPr>
              <a:t>de reparație la echipamentele care sunt întărite după acest personal.</a:t>
            </a:r>
            <a:endParaRPr lang="en-US" dirty="0">
              <a:solidFill>
                <a:schemeClr val="bg1"/>
              </a:solidFill>
              <a:latin typeface="Times New Roman" panose="02020603050405020304" pitchFamily="18" charset="0"/>
              <a:ea typeface="Times New Roman" panose="02020603050405020304" pitchFamily="18" charset="0"/>
            </a:endParaRPr>
          </a:p>
          <a:p>
            <a:pPr>
              <a:lnSpc>
                <a:spcPct val="150000"/>
              </a:lnSpc>
              <a:spcAft>
                <a:spcPts val="0"/>
              </a:spcAft>
            </a:pPr>
            <a:r>
              <a:rPr lang="ro-RO" dirty="0">
                <a:solidFill>
                  <a:srgbClr val="FF0000"/>
                </a:solidFill>
                <a:latin typeface="Times New Roman" panose="02020603050405020304" pitchFamily="18" charset="0"/>
                <a:ea typeface="Times New Roman" panose="02020603050405020304" pitchFamily="18" charset="0"/>
              </a:rPr>
              <a:t>196. </a:t>
            </a:r>
            <a:r>
              <a:rPr lang="ro-RO" b="1" dirty="0">
                <a:solidFill>
                  <a:srgbClr val="FF0000"/>
                </a:solidFill>
                <a:latin typeface="Times New Roman" panose="02020603050405020304" pitchFamily="18" charset="0"/>
                <a:ea typeface="Times New Roman" panose="02020603050405020304" pitchFamily="18" charset="0"/>
              </a:rPr>
              <a:t>Pregătirea locurilor de muncă se realizează de către lucrătorii </a:t>
            </a:r>
            <a:r>
              <a:rPr lang="ro-RO" dirty="0">
                <a:solidFill>
                  <a:srgbClr val="FF0000"/>
                </a:solidFill>
                <a:latin typeface="Times New Roman" panose="02020603050405020304" pitchFamily="18" charset="0"/>
                <a:ea typeface="Times New Roman" panose="02020603050405020304" pitchFamily="18" charset="0"/>
              </a:rPr>
              <a:t>care urmează să execute lucrările.</a:t>
            </a:r>
            <a:endParaRPr lang="en-US" dirty="0">
              <a:solidFill>
                <a:srgbClr val="FF0000"/>
              </a:solidFill>
              <a:latin typeface="Times New Roman" panose="02020603050405020304" pitchFamily="18" charset="0"/>
              <a:ea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8211923" y="2677656"/>
            <a:ext cx="1444877" cy="1877731"/>
          </a:xfrm>
          <a:prstGeom prst="rect">
            <a:avLst/>
          </a:prstGeom>
        </p:spPr>
      </p:pic>
    </p:spTree>
    <p:extLst>
      <p:ext uri="{BB962C8B-B14F-4D97-AF65-F5344CB8AC3E}">
        <p14:creationId xmlns:p14="http://schemas.microsoft.com/office/powerpoint/2010/main" val="42539220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0" y="0"/>
            <a:ext cx="9144000" cy="51435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80340">
              <a:spcAft>
                <a:spcPts val="0"/>
              </a:spcAft>
            </a:pPr>
            <a:r>
              <a:rPr lang="ro-RO" sz="1600" dirty="0">
                <a:solidFill>
                  <a:srgbClr val="002060"/>
                </a:solidFill>
                <a:latin typeface="Times New Roman" panose="02020603050405020304" pitchFamily="18" charset="0"/>
                <a:ea typeface="Times New Roman" panose="02020603050405020304" pitchFamily="18" charset="0"/>
              </a:rPr>
              <a:t>201. În lista </a:t>
            </a:r>
            <a:r>
              <a:rPr lang="ro-RO" sz="1600" b="1" dirty="0">
                <a:solidFill>
                  <a:srgbClr val="002060"/>
                </a:solidFill>
                <a:latin typeface="Times New Roman" panose="02020603050405020304" pitchFamily="18" charset="0"/>
                <a:ea typeface="Times New Roman" panose="02020603050405020304" pitchFamily="18" charset="0"/>
              </a:rPr>
              <a:t>lucrărilor executate în ordinea exploatării curente</a:t>
            </a:r>
            <a:r>
              <a:rPr lang="ro-RO" sz="1600" dirty="0">
                <a:solidFill>
                  <a:srgbClr val="002060"/>
                </a:solidFill>
                <a:latin typeface="Times New Roman" panose="02020603050405020304" pitchFamily="18" charset="0"/>
                <a:ea typeface="Times New Roman" panose="02020603050405020304" pitchFamily="18" charset="0"/>
              </a:rPr>
              <a:t>, pot fi incluse:  </a:t>
            </a:r>
            <a:endParaRPr lang="en-US" sz="1600" dirty="0">
              <a:solidFill>
                <a:srgbClr val="002060"/>
              </a:solidFill>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arenR"/>
            </a:pPr>
            <a:r>
              <a:rPr lang="ro-RO" sz="1600" dirty="0">
                <a:solidFill>
                  <a:srgbClr val="002060"/>
                </a:solidFill>
                <a:latin typeface="Times New Roman" panose="02020603050405020304" pitchFamily="18" charset="0"/>
                <a:ea typeface="Times New Roman" panose="02020603050405020304" pitchFamily="18" charset="0"/>
              </a:rPr>
              <a:t>lucrările în IE cu alimentare dintr-o singură direcție;</a:t>
            </a:r>
            <a:endParaRPr lang="en-US" sz="1600" dirty="0">
              <a:solidFill>
                <a:srgbClr val="002060"/>
              </a:solidFill>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arenR"/>
            </a:pPr>
            <a:r>
              <a:rPr lang="ro-RO" sz="1600" dirty="0">
                <a:solidFill>
                  <a:srgbClr val="002060"/>
                </a:solidFill>
                <a:latin typeface="Times New Roman" panose="02020603050405020304" pitchFamily="18" charset="0"/>
                <a:ea typeface="Times New Roman" panose="02020603050405020304" pitchFamily="18" charset="0"/>
              </a:rPr>
              <a:t>decuplarea și cuplarea cablului, conductoarelor motoarelor electrice și a receptoarelor electrice separate;</a:t>
            </a:r>
            <a:endParaRPr lang="en-US" sz="1600" dirty="0">
              <a:solidFill>
                <a:srgbClr val="002060"/>
              </a:solidFill>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arenR"/>
            </a:pPr>
            <a:r>
              <a:rPr lang="ro-RO" sz="1600" dirty="0">
                <a:solidFill>
                  <a:srgbClr val="002060"/>
                </a:solidFill>
                <a:latin typeface="Times New Roman" panose="02020603050405020304" pitchFamily="18" charset="0"/>
                <a:ea typeface="Times New Roman" panose="02020603050405020304" pitchFamily="18" charset="0"/>
              </a:rPr>
              <a:t>reparația întrerupătoarelor automate, demaroarelor, separatoarelor, dispozitivelor de protecție la curent diferențial rezidual (în continuare </a:t>
            </a:r>
            <a:r>
              <a:rPr lang="ro-RO" sz="1600" b="1" dirty="0">
                <a:solidFill>
                  <a:srgbClr val="002060"/>
                </a:solidFill>
                <a:latin typeface="Times New Roman" panose="02020603050405020304" pitchFamily="18" charset="0"/>
                <a:ea typeface="Times New Roman" panose="02020603050405020304" pitchFamily="18" charset="0"/>
              </a:rPr>
              <a:t>–</a:t>
            </a:r>
            <a:r>
              <a:rPr lang="ro-RO" sz="1600" dirty="0">
                <a:solidFill>
                  <a:srgbClr val="002060"/>
                </a:solidFill>
                <a:latin typeface="Times New Roman" panose="02020603050405020304" pitchFamily="18" charset="0"/>
                <a:ea typeface="Times New Roman" panose="02020603050405020304" pitchFamily="18" charset="0"/>
              </a:rPr>
              <a:t> DDR), contactoarelor, butoanelor de pornire, cu condiția instalării acestora în afara tablourilor de distribuție și asamblărilor;</a:t>
            </a:r>
            <a:endParaRPr lang="en-US" sz="1600" dirty="0">
              <a:solidFill>
                <a:srgbClr val="002060"/>
              </a:solidFill>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arenR"/>
            </a:pPr>
            <a:r>
              <a:rPr lang="ro-RO" sz="1600" dirty="0">
                <a:solidFill>
                  <a:srgbClr val="002060"/>
                </a:solidFill>
                <a:latin typeface="Times New Roman" panose="02020603050405020304" pitchFamily="18" charset="0"/>
                <a:ea typeface="Times New Roman" panose="02020603050405020304" pitchFamily="18" charset="0"/>
              </a:rPr>
              <a:t>reparația separată a receptoarelor de energie electrică, a instalațiilor inginerești din incinta clădirilor și edificiilor (motoare electrice, calorifere electrice, ventilatoare, pompe, instalații de condiționare ș.a.);</a:t>
            </a:r>
            <a:endParaRPr lang="en-US" sz="1600" dirty="0">
              <a:solidFill>
                <a:srgbClr val="002060"/>
              </a:solidFill>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arenR"/>
            </a:pPr>
            <a:r>
              <a:rPr lang="ro-RO" sz="1600" dirty="0">
                <a:solidFill>
                  <a:srgbClr val="002060"/>
                </a:solidFill>
                <a:latin typeface="Times New Roman" panose="02020603050405020304" pitchFamily="18" charset="0"/>
                <a:ea typeface="Times New Roman" panose="02020603050405020304" pitchFamily="18" charset="0"/>
              </a:rPr>
              <a:t>reparația staților magnetice amplasate separat de alte echipamente și a dispozitivelor de dirijare și ungere a rulmenților;</a:t>
            </a:r>
            <a:endParaRPr lang="en-US" sz="1600" dirty="0">
              <a:solidFill>
                <a:srgbClr val="002060"/>
              </a:solidFill>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arenR"/>
            </a:pPr>
            <a:r>
              <a:rPr lang="ro-RO" sz="1600" dirty="0">
                <a:solidFill>
                  <a:srgbClr val="002060"/>
                </a:solidFill>
                <a:latin typeface="Times New Roman" panose="02020603050405020304" pitchFamily="18" charset="0"/>
                <a:ea typeface="Times New Roman" panose="02020603050405020304" pitchFamily="18" charset="0"/>
              </a:rPr>
              <a:t>demontarea și montarea contoarelor electrice, a altor echipamente și mijloace de măsurare;</a:t>
            </a:r>
            <a:endParaRPr lang="en-US" sz="1600" dirty="0">
              <a:solidFill>
                <a:srgbClr val="002060"/>
              </a:solidFill>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arenR"/>
            </a:pPr>
            <a:r>
              <a:rPr lang="ro-RO" sz="1600" dirty="0">
                <a:solidFill>
                  <a:srgbClr val="002060"/>
                </a:solidFill>
                <a:latin typeface="Times New Roman" panose="02020603050405020304" pitchFamily="18" charset="0"/>
                <a:ea typeface="Times New Roman" panose="02020603050405020304" pitchFamily="18" charset="0"/>
              </a:rPr>
              <a:t>înlocuirea siguranțelor, reparația corpurilor și a conductoarelor rețelelor iluminatului, înlocuirea becurilor și curățarea corpurilor de iluminat amplasate la o înălțime nu mai mare de 2,5 m;</a:t>
            </a:r>
            <a:endParaRPr lang="en-US" sz="1600" dirty="0">
              <a:solidFill>
                <a:srgbClr val="002060"/>
              </a:solidFill>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arenR"/>
            </a:pPr>
            <a:r>
              <a:rPr lang="ro-RO" sz="1600" dirty="0">
                <a:solidFill>
                  <a:srgbClr val="002060"/>
                </a:solidFill>
                <a:latin typeface="Times New Roman" panose="02020603050405020304" pitchFamily="18" charset="0"/>
                <a:ea typeface="Times New Roman" panose="02020603050405020304" pitchFamily="18" charset="0"/>
              </a:rPr>
              <a:t>măsurările executate cu megohmmetrul;</a:t>
            </a:r>
            <a:endParaRPr lang="en-US" sz="1600" dirty="0">
              <a:solidFill>
                <a:srgbClr val="002060"/>
              </a:solidFill>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arenR"/>
            </a:pPr>
            <a:r>
              <a:rPr lang="ro-RO" sz="1600" dirty="0">
                <a:solidFill>
                  <a:srgbClr val="002060"/>
                </a:solidFill>
                <a:latin typeface="Times New Roman" panose="02020603050405020304" pitchFamily="18" charset="0"/>
                <a:ea typeface="Times New Roman" panose="02020603050405020304" pitchFamily="18" charset="0"/>
              </a:rPr>
              <a:t>alte lucrări executate pe teritoriul agentului economic, în încăperile de uz social sau de serviciu, etc.</a:t>
            </a:r>
            <a:endParaRPr lang="en-US" sz="1600" dirty="0">
              <a:solidFill>
                <a:srgbClr val="002060"/>
              </a:solidFill>
              <a:latin typeface="Times New Roman" panose="02020603050405020304" pitchFamily="18" charset="0"/>
              <a:ea typeface="Times New Roman" panose="02020603050405020304" pitchFamily="18" charset="0"/>
            </a:endParaRPr>
          </a:p>
          <a:p>
            <a:pPr indent="180340">
              <a:spcAft>
                <a:spcPts val="0"/>
              </a:spcAft>
            </a:pPr>
            <a:r>
              <a:rPr lang="ro-RO" sz="1600" dirty="0">
                <a:solidFill>
                  <a:srgbClr val="002060"/>
                </a:solidFill>
                <a:latin typeface="Times New Roman" panose="02020603050405020304" pitchFamily="18" charset="0"/>
                <a:ea typeface="Times New Roman" panose="02020603050405020304" pitchFamily="18" charset="0"/>
              </a:rPr>
              <a:t>Lista de lucrări enumerate poate fi completată prin ordinul administratorului agentului economic.</a:t>
            </a:r>
            <a:r>
              <a:rPr lang="ro-RO" sz="1600" dirty="0">
                <a:solidFill>
                  <a:srgbClr val="002060"/>
                </a:solidFill>
                <a:latin typeface="Times New Roman" panose="02020603050405020304" pitchFamily="18" charset="0"/>
                <a:ea typeface="PMingLiU"/>
              </a:rPr>
              <a:t> </a:t>
            </a:r>
            <a:endParaRPr lang="en-US" sz="1600" dirty="0">
              <a:solidFill>
                <a:srgbClr val="002060"/>
              </a:solidFill>
              <a:effectLst/>
              <a:latin typeface="Times New Roman" panose="02020603050405020304" pitchFamily="18" charset="0"/>
              <a:ea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7452320" y="-87474"/>
            <a:ext cx="1008112" cy="1008112"/>
          </a:xfrm>
          <a:prstGeom prst="rect">
            <a:avLst/>
          </a:prstGeom>
        </p:spPr>
      </p:pic>
      <p:pic>
        <p:nvPicPr>
          <p:cNvPr id="3" name="Рисунок 2"/>
          <p:cNvPicPr>
            <a:picLocks noChangeAspect="1"/>
          </p:cNvPicPr>
          <p:nvPr/>
        </p:nvPicPr>
        <p:blipFill>
          <a:blip r:embed="rId4"/>
          <a:stretch>
            <a:fillRect/>
          </a:stretch>
        </p:blipFill>
        <p:spPr>
          <a:xfrm>
            <a:off x="-209616" y="1200150"/>
            <a:ext cx="929318" cy="2158171"/>
          </a:xfrm>
          <a:prstGeom prst="rect">
            <a:avLst/>
          </a:prstGeom>
        </p:spPr>
      </p:pic>
    </p:spTree>
    <p:extLst>
      <p:ext uri="{BB962C8B-B14F-4D97-AF65-F5344CB8AC3E}">
        <p14:creationId xmlns:p14="http://schemas.microsoft.com/office/powerpoint/2010/main" val="40295513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0" y="0"/>
            <a:ext cx="9144000" cy="5227047"/>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80340" algn="ctr">
              <a:spcAft>
                <a:spcPts val="0"/>
              </a:spcAft>
            </a:pPr>
            <a:endParaRPr lang="ro-RO" sz="1600" b="1" dirty="0">
              <a:solidFill>
                <a:srgbClr val="002060"/>
              </a:solidFill>
              <a:latin typeface="Times New Roman" panose="02020603050405020304" pitchFamily="18" charset="0"/>
              <a:ea typeface="Times New Roman" panose="02020603050405020304" pitchFamily="18" charset="0"/>
            </a:endParaRPr>
          </a:p>
          <a:p>
            <a:pPr indent="180340" algn="ctr">
              <a:spcAft>
                <a:spcPts val="0"/>
              </a:spcAft>
            </a:pPr>
            <a:endParaRPr lang="ro-RO" sz="1600" b="1" dirty="0">
              <a:solidFill>
                <a:srgbClr val="002060"/>
              </a:solidFill>
              <a:latin typeface="Times New Roman" panose="02020603050405020304" pitchFamily="18" charset="0"/>
              <a:ea typeface="Times New Roman" panose="02020603050405020304" pitchFamily="18" charset="0"/>
            </a:endParaRPr>
          </a:p>
          <a:p>
            <a:pPr indent="180340" algn="ctr">
              <a:spcAft>
                <a:spcPts val="0"/>
              </a:spcAft>
            </a:pPr>
            <a:endParaRPr lang="ro-RO" sz="1600" b="1" dirty="0" smtClean="0">
              <a:solidFill>
                <a:srgbClr val="002060"/>
              </a:solidFill>
              <a:latin typeface="Times New Roman" panose="02020603050405020304" pitchFamily="18" charset="0"/>
              <a:ea typeface="Times New Roman" panose="02020603050405020304" pitchFamily="18" charset="0"/>
            </a:endParaRPr>
          </a:p>
          <a:p>
            <a:pPr indent="180340" algn="ctr">
              <a:spcAft>
                <a:spcPts val="0"/>
              </a:spcAft>
            </a:pPr>
            <a:r>
              <a:rPr lang="ro-RO" sz="1600" b="1" dirty="0" smtClean="0">
                <a:solidFill>
                  <a:srgbClr val="002060"/>
                </a:solidFill>
                <a:latin typeface="Times New Roman" panose="02020603050405020304" pitchFamily="18" charset="0"/>
                <a:ea typeface="Times New Roman" panose="02020603050405020304" pitchFamily="18" charset="0"/>
              </a:rPr>
              <a:t>Cerințe </a:t>
            </a:r>
            <a:r>
              <a:rPr lang="ro-RO" sz="1600" b="1" dirty="0">
                <a:solidFill>
                  <a:srgbClr val="002060"/>
                </a:solidFill>
                <a:latin typeface="Times New Roman" panose="02020603050405020304" pitchFamily="18" charset="0"/>
                <a:ea typeface="Times New Roman" panose="02020603050405020304" pitchFamily="18" charset="0"/>
              </a:rPr>
              <a:t>față de componența formației de lucru</a:t>
            </a:r>
            <a:endParaRPr lang="en-US" sz="1600" b="1" dirty="0">
              <a:solidFill>
                <a:srgbClr val="002060"/>
              </a:solidFill>
              <a:latin typeface="Times New Roman" panose="02020603050405020304" pitchFamily="18" charset="0"/>
              <a:ea typeface="Times New Roman" panose="02020603050405020304" pitchFamily="18" charset="0"/>
            </a:endParaRPr>
          </a:p>
          <a:p>
            <a:pPr indent="180340">
              <a:spcAft>
                <a:spcPts val="0"/>
              </a:spcAft>
            </a:pPr>
            <a:r>
              <a:rPr lang="ro-RO" sz="1600" dirty="0">
                <a:solidFill>
                  <a:schemeClr val="bg1"/>
                </a:solidFill>
                <a:latin typeface="Times New Roman" panose="02020603050405020304" pitchFamily="18" charset="0"/>
                <a:ea typeface="PMingLiU"/>
              </a:rPr>
              <a:t>202. Numărul </a:t>
            </a:r>
            <a:r>
              <a:rPr lang="ro-RO" sz="1600" dirty="0" err="1">
                <a:solidFill>
                  <a:schemeClr val="bg1"/>
                </a:solidFill>
                <a:latin typeface="Times New Roman" panose="02020603050405020304" pitchFamily="18" charset="0"/>
                <a:ea typeface="PMingLiU"/>
              </a:rPr>
              <a:t>şi</a:t>
            </a:r>
            <a:r>
              <a:rPr lang="ro-RO" sz="1600" dirty="0">
                <a:solidFill>
                  <a:schemeClr val="bg1"/>
                </a:solidFill>
                <a:latin typeface="Times New Roman" panose="02020603050405020304" pitchFamily="18" charset="0"/>
                <a:ea typeface="PMingLiU"/>
              </a:rPr>
              <a:t> </a:t>
            </a:r>
            <a:r>
              <a:rPr lang="ro-RO" sz="1600" dirty="0" err="1">
                <a:solidFill>
                  <a:schemeClr val="bg1"/>
                </a:solidFill>
                <a:latin typeface="Times New Roman" panose="02020603050405020304" pitchFamily="18" charset="0"/>
                <a:ea typeface="PMingLiU"/>
              </a:rPr>
              <a:t>componenţa</a:t>
            </a:r>
            <a:r>
              <a:rPr lang="ro-RO" sz="1600" dirty="0">
                <a:solidFill>
                  <a:schemeClr val="bg1"/>
                </a:solidFill>
                <a:latin typeface="Times New Roman" panose="02020603050405020304" pitchFamily="18" charset="0"/>
                <a:ea typeface="PMingLiU"/>
              </a:rPr>
              <a:t> membrilor formației de lucru, </a:t>
            </a:r>
            <a:r>
              <a:rPr lang="ro-RO" sz="1600" u="sng" dirty="0">
                <a:solidFill>
                  <a:schemeClr val="bg1"/>
                </a:solidFill>
                <a:latin typeface="Times New Roman" panose="02020603050405020304" pitchFamily="18" charset="0"/>
                <a:ea typeface="PMingLiU"/>
              </a:rPr>
              <a:t>se determină în funcție de condițiile de îndeplinire a lucrării</a:t>
            </a:r>
            <a:r>
              <a:rPr lang="ro-RO" sz="1600" dirty="0">
                <a:solidFill>
                  <a:schemeClr val="bg1"/>
                </a:solidFill>
                <a:latin typeface="Times New Roman" panose="02020603050405020304" pitchFamily="18" charset="0"/>
                <a:ea typeface="PMingLiU"/>
              </a:rPr>
              <a:t>, precum </a:t>
            </a:r>
            <a:r>
              <a:rPr lang="ro-RO" sz="1600" dirty="0" err="1">
                <a:solidFill>
                  <a:schemeClr val="bg1"/>
                </a:solidFill>
                <a:latin typeface="Times New Roman" panose="02020603050405020304" pitchFamily="18" charset="0"/>
                <a:ea typeface="PMingLiU"/>
              </a:rPr>
              <a:t>şi</a:t>
            </a:r>
            <a:r>
              <a:rPr lang="ro-RO" sz="1600" dirty="0">
                <a:solidFill>
                  <a:schemeClr val="bg1"/>
                </a:solidFill>
                <a:latin typeface="Times New Roman" panose="02020603050405020304" pitchFamily="18" charset="0"/>
                <a:ea typeface="PMingLiU"/>
              </a:rPr>
              <a:t> de posibilitatea asigurării supravegherii permanente a activităților membrilor formației de lucru de către </a:t>
            </a:r>
            <a:r>
              <a:rPr lang="ro-RO" sz="1600" dirty="0" err="1">
                <a:solidFill>
                  <a:schemeClr val="bg1"/>
                </a:solidFill>
                <a:latin typeface="Times New Roman" panose="02020603050405020304" pitchFamily="18" charset="0"/>
                <a:ea typeface="PMingLiU"/>
              </a:rPr>
              <a:t>şeful</a:t>
            </a:r>
            <a:r>
              <a:rPr lang="ro-RO" sz="1600" dirty="0">
                <a:solidFill>
                  <a:schemeClr val="bg1"/>
                </a:solidFill>
                <a:latin typeface="Times New Roman" panose="02020603050405020304" pitchFamily="18" charset="0"/>
                <a:ea typeface="PMingLiU"/>
              </a:rPr>
              <a:t> de lucrări, sau după caz, supraveghetorul.</a:t>
            </a:r>
          </a:p>
          <a:p>
            <a:pPr indent="180340">
              <a:spcAft>
                <a:spcPts val="0"/>
              </a:spcAft>
            </a:pPr>
            <a:endParaRPr lang="en-US" sz="1600" dirty="0">
              <a:solidFill>
                <a:schemeClr val="bg1"/>
              </a:solidFill>
              <a:latin typeface="Times New Roman" panose="02020603050405020304" pitchFamily="18" charset="0"/>
              <a:ea typeface="Times New Roman" panose="02020603050405020304" pitchFamily="18" charset="0"/>
            </a:endParaRPr>
          </a:p>
          <a:p>
            <a:pPr indent="180340">
              <a:spcAft>
                <a:spcPts val="0"/>
              </a:spcAft>
            </a:pPr>
            <a:r>
              <a:rPr lang="ro-RO" sz="1600" dirty="0">
                <a:solidFill>
                  <a:schemeClr val="bg1"/>
                </a:solidFill>
                <a:latin typeface="Times New Roman" panose="02020603050405020304" pitchFamily="18" charset="0"/>
                <a:ea typeface="Times New Roman" panose="02020603050405020304" pitchFamily="18" charset="0"/>
              </a:rPr>
              <a:t>203. </a:t>
            </a:r>
            <a:r>
              <a:rPr lang="ro-RO" sz="1600" u="sng" dirty="0">
                <a:solidFill>
                  <a:schemeClr val="bg1"/>
                </a:solidFill>
                <a:latin typeface="Times New Roman" panose="02020603050405020304" pitchFamily="18" charset="0"/>
                <a:ea typeface="Times New Roman" panose="02020603050405020304" pitchFamily="18" charset="0"/>
              </a:rPr>
              <a:t>Membrul </a:t>
            </a:r>
            <a:r>
              <a:rPr lang="ro-RO" sz="1600" u="sng" dirty="0">
                <a:solidFill>
                  <a:schemeClr val="bg1"/>
                </a:solidFill>
                <a:latin typeface="Times New Roman" panose="02020603050405020304" pitchFamily="18" charset="0"/>
                <a:ea typeface="PMingLiU"/>
              </a:rPr>
              <a:t>formației de lucru</a:t>
            </a:r>
            <a:r>
              <a:rPr lang="ro-RO" sz="1600" u="sng" dirty="0">
                <a:solidFill>
                  <a:schemeClr val="bg1"/>
                </a:solidFill>
                <a:latin typeface="Times New Roman" panose="02020603050405020304" pitchFamily="18" charset="0"/>
                <a:ea typeface="Times New Roman" panose="02020603050405020304" pitchFamily="18" charset="0"/>
              </a:rPr>
              <a:t> trebuie să dețină grupa de securitate </a:t>
            </a:r>
            <a:r>
              <a:rPr lang="ro-RO" sz="1600" dirty="0">
                <a:solidFill>
                  <a:schemeClr val="bg1"/>
                </a:solidFill>
                <a:latin typeface="Times New Roman" panose="02020603050405020304" pitchFamily="18" charset="0"/>
                <a:ea typeface="Times New Roman" panose="02020603050405020304" pitchFamily="18" charset="0"/>
              </a:rPr>
              <a:t>electrică nu mai mică de II, iar în cazul executării lucrărilor la LEA– nu mai mică de IV.</a:t>
            </a:r>
          </a:p>
          <a:p>
            <a:pPr indent="180340">
              <a:spcAft>
                <a:spcPts val="0"/>
              </a:spcAft>
            </a:pPr>
            <a:endParaRPr lang="en-US" sz="1600" dirty="0">
              <a:solidFill>
                <a:schemeClr val="bg1"/>
              </a:solidFill>
              <a:latin typeface="Times New Roman" panose="02020603050405020304" pitchFamily="18" charset="0"/>
              <a:ea typeface="Times New Roman" panose="02020603050405020304" pitchFamily="18" charset="0"/>
            </a:endParaRPr>
          </a:p>
          <a:p>
            <a:pPr indent="180340">
              <a:spcAft>
                <a:spcPts val="0"/>
              </a:spcAft>
            </a:pPr>
            <a:r>
              <a:rPr lang="ro-RO" sz="1600" dirty="0">
                <a:solidFill>
                  <a:schemeClr val="bg1"/>
                </a:solidFill>
                <a:latin typeface="Times New Roman" panose="02020603050405020304" pitchFamily="18" charset="0"/>
                <a:ea typeface="Times New Roman" panose="02020603050405020304" pitchFamily="18" charset="0"/>
              </a:rPr>
              <a:t>204. În componența formației de lucru, la fiecare membru, care deține grupa de securitate electrică nu mai mică de III, se permite includerea unui lucrător care deține grupa de securitate electrică I, cu condiția că numărul total de persoane cu grupa de securitate respectivă nu va fi mai mare de trei lucrători. </a:t>
            </a:r>
          </a:p>
          <a:p>
            <a:pPr indent="180340">
              <a:spcAft>
                <a:spcPts val="0"/>
              </a:spcAft>
            </a:pPr>
            <a:endParaRPr lang="ro-RO" sz="1600" dirty="0">
              <a:solidFill>
                <a:schemeClr val="bg1"/>
              </a:solidFill>
              <a:latin typeface="Times New Roman" panose="02020603050405020304" pitchFamily="18" charset="0"/>
              <a:ea typeface="Times New Roman" panose="02020603050405020304" pitchFamily="18" charset="0"/>
            </a:endParaRPr>
          </a:p>
          <a:p>
            <a:pPr indent="180340">
              <a:spcAft>
                <a:spcPts val="0"/>
              </a:spcAft>
            </a:pPr>
            <a:r>
              <a:rPr lang="ro-RO" sz="1600" dirty="0">
                <a:solidFill>
                  <a:schemeClr val="bg1"/>
                </a:solidFill>
                <a:latin typeface="Times New Roman" panose="02020603050405020304" pitchFamily="18" charset="0"/>
                <a:ea typeface="Times New Roman" panose="02020603050405020304" pitchFamily="18" charset="0"/>
              </a:rPr>
              <a:t>205. Personalul operativ</a:t>
            </a:r>
            <a:r>
              <a:rPr lang="ro-RO" sz="1600" dirty="0">
                <a:solidFill>
                  <a:schemeClr val="bg1"/>
                </a:solidFill>
                <a:latin typeface="Times New Roman" panose="02020603050405020304" pitchFamily="18" charset="0"/>
                <a:ea typeface="PMingLiU"/>
              </a:rPr>
              <a:t> </a:t>
            </a:r>
            <a:r>
              <a:rPr lang="ro-RO" sz="1600" dirty="0">
                <a:solidFill>
                  <a:schemeClr val="bg1"/>
                </a:solidFill>
                <a:latin typeface="Times New Roman" panose="02020603050405020304" pitchFamily="18" charset="0"/>
                <a:ea typeface="Times New Roman" panose="02020603050405020304" pitchFamily="18" charset="0"/>
              </a:rPr>
              <a:t>sau operativ de reparație, aflat în tură, poate fi inclus în formația de lucru cu permisiunea personalului operativ ierarhic superior, cu notarea în registrul operativ și în autorizația de lucru.</a:t>
            </a:r>
            <a:endParaRPr lang="en-US" sz="1600" dirty="0">
              <a:solidFill>
                <a:schemeClr val="bg1"/>
              </a:solidFill>
              <a:effectLst/>
              <a:latin typeface="Times New Roman" panose="02020603050405020304" pitchFamily="18" charset="0"/>
              <a:ea typeface="Times New Roman" panose="02020603050405020304" pitchFamily="18" charset="0"/>
            </a:endParaRPr>
          </a:p>
        </p:txBody>
      </p:sp>
      <p:pic>
        <p:nvPicPr>
          <p:cNvPr id="3" name="Рисунок 2"/>
          <p:cNvPicPr>
            <a:picLocks noChangeAspect="1"/>
          </p:cNvPicPr>
          <p:nvPr/>
        </p:nvPicPr>
        <p:blipFill>
          <a:blip r:embed="rId3"/>
          <a:stretch>
            <a:fillRect/>
          </a:stretch>
        </p:blipFill>
        <p:spPr>
          <a:xfrm>
            <a:off x="7027454" y="51471"/>
            <a:ext cx="1737561" cy="1148680"/>
          </a:xfrm>
          <a:prstGeom prst="rect">
            <a:avLst/>
          </a:prstGeom>
        </p:spPr>
      </p:pic>
      <p:pic>
        <p:nvPicPr>
          <p:cNvPr id="5" name="Рисунок 4"/>
          <p:cNvPicPr>
            <a:picLocks noChangeAspect="1"/>
          </p:cNvPicPr>
          <p:nvPr/>
        </p:nvPicPr>
        <p:blipFill>
          <a:blip r:embed="rId4"/>
          <a:stretch>
            <a:fillRect/>
          </a:stretch>
        </p:blipFill>
        <p:spPr>
          <a:xfrm>
            <a:off x="611560" y="43603"/>
            <a:ext cx="898835" cy="1059342"/>
          </a:xfrm>
          <a:prstGeom prst="rect">
            <a:avLst/>
          </a:prstGeom>
        </p:spPr>
      </p:pic>
      <p:pic>
        <p:nvPicPr>
          <p:cNvPr id="2" name="Рисунок 1"/>
          <p:cNvPicPr>
            <a:picLocks noChangeAspect="1"/>
          </p:cNvPicPr>
          <p:nvPr/>
        </p:nvPicPr>
        <p:blipFill>
          <a:blip r:embed="rId5"/>
          <a:stretch>
            <a:fillRect/>
          </a:stretch>
        </p:blipFill>
        <p:spPr>
          <a:xfrm>
            <a:off x="3491880" y="-56774"/>
            <a:ext cx="1152128" cy="1156363"/>
          </a:xfrm>
          <a:prstGeom prst="rect">
            <a:avLst/>
          </a:prstGeom>
        </p:spPr>
      </p:pic>
    </p:spTree>
    <p:extLst>
      <p:ext uri="{BB962C8B-B14F-4D97-AF65-F5344CB8AC3E}">
        <p14:creationId xmlns:p14="http://schemas.microsoft.com/office/powerpoint/2010/main" val="20713644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2291" name="Содержимое 2"/>
          <p:cNvSpPr txBox="1">
            <a:spLocks/>
          </p:cNvSpPr>
          <p:nvPr/>
        </p:nvSpPr>
        <p:spPr bwMode="auto">
          <a:xfrm>
            <a:off x="357188" y="1000125"/>
            <a:ext cx="8501062" cy="2300288"/>
          </a:xfrm>
          <a:prstGeom prst="rect">
            <a:avLst/>
          </a:prstGeom>
          <a:noFill/>
          <a:ln w="9525">
            <a:noFill/>
            <a:miter lim="800000"/>
            <a:headEnd/>
            <a:tailEnd/>
          </a:ln>
        </p:spPr>
        <p:txBody>
          <a:bodyPr lIns="0" rIns="18288"/>
          <a:lstStyle/>
          <a:p>
            <a:endParaRPr lang="ro-RO" sz="1700" i="1" dirty="0">
              <a:latin typeface="Bookman Old Style" pitchFamily="18" charset="0"/>
              <a:cs typeface="Times New Roman" pitchFamily="18" charset="0"/>
            </a:endParaRPr>
          </a:p>
          <a:p>
            <a:pPr>
              <a:spcBef>
                <a:spcPct val="20000"/>
              </a:spcBef>
              <a:buClr>
                <a:srgbClr val="0BD0D9"/>
              </a:buClr>
              <a:buSzPct val="95000"/>
              <a:buFont typeface="Wingdings 2" pitchFamily="18" charset="2"/>
              <a:buNone/>
            </a:pPr>
            <a:endParaRPr lang="ro-RO" sz="1700" dirty="0">
              <a:latin typeface="Bookman Old Style" pitchFamily="18" charset="0"/>
              <a:cs typeface="Times New Roman" pitchFamily="18" charset="0"/>
            </a:endParaRPr>
          </a:p>
          <a:p>
            <a:pPr>
              <a:spcBef>
                <a:spcPct val="20000"/>
              </a:spcBef>
              <a:buClr>
                <a:srgbClr val="0BD0D9"/>
              </a:buClr>
              <a:buSzPct val="95000"/>
              <a:buFont typeface="Wingdings 2" pitchFamily="18" charset="2"/>
              <a:buNone/>
            </a:pPr>
            <a:endParaRPr lang="ro-RO" sz="1700" dirty="0">
              <a:latin typeface="Bookman Old Style" pitchFamily="18" charset="0"/>
              <a:cs typeface="Times New Roman" pitchFamily="18" charset="0"/>
            </a:endParaRPr>
          </a:p>
          <a:p>
            <a:pPr>
              <a:spcBef>
                <a:spcPct val="20000"/>
              </a:spcBef>
              <a:buClr>
                <a:srgbClr val="0BD0D9"/>
              </a:buClr>
              <a:buSzPct val="95000"/>
              <a:buFont typeface="Wingdings 2" pitchFamily="18" charset="2"/>
              <a:buNone/>
            </a:pPr>
            <a:endParaRPr lang="ro-RO" sz="1700" dirty="0">
              <a:latin typeface="Bookman Old Style" pitchFamily="18" charset="0"/>
              <a:cs typeface="Times New Roman" pitchFamily="18" charset="0"/>
            </a:endParaRPr>
          </a:p>
        </p:txBody>
      </p:sp>
      <p:sp>
        <p:nvSpPr>
          <p:cNvPr id="3" name="Овал 2"/>
          <p:cNvSpPr/>
          <p:nvPr/>
        </p:nvSpPr>
        <p:spPr>
          <a:xfrm>
            <a:off x="0" y="51470"/>
            <a:ext cx="9144000" cy="509203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1910" indent="318135" algn="just">
              <a:spcAft>
                <a:spcPts val="0"/>
              </a:spcAft>
            </a:pPr>
            <a:r>
              <a:rPr lang="en-US" dirty="0">
                <a:ea typeface="PMingLiU"/>
                <a:cs typeface="Times New Roman" panose="02020603050405020304" pitchFamily="18" charset="0"/>
              </a:rPr>
              <a:t> </a:t>
            </a:r>
            <a:r>
              <a:rPr lang="ro-RO" sz="2600" b="1" dirty="0">
                <a:solidFill>
                  <a:srgbClr val="FF0000"/>
                </a:solidFill>
                <a:latin typeface="Times New Roman" panose="02020603050405020304" pitchFamily="18" charset="0"/>
                <a:ea typeface="PMingLiU"/>
                <a:cs typeface="Times New Roman" panose="02020603050405020304" pitchFamily="18" charset="0"/>
              </a:rPr>
              <a:t>În termen de 6 luni de la data </a:t>
            </a:r>
            <a:r>
              <a:rPr lang="ro-MD" sz="2600" b="1" dirty="0">
                <a:solidFill>
                  <a:srgbClr val="FF0000"/>
                </a:solidFill>
                <a:latin typeface="Times New Roman" panose="02020603050405020304" pitchFamily="18" charset="0"/>
                <a:ea typeface="PMingLiU"/>
                <a:cs typeface="Times New Roman" panose="02020603050405020304" pitchFamily="18" charset="0"/>
              </a:rPr>
              <a:t>publicării în MO </a:t>
            </a:r>
            <a:r>
              <a:rPr lang="ro-RO" sz="2600" b="1" dirty="0">
                <a:solidFill>
                  <a:srgbClr val="FF0000"/>
                </a:solidFill>
                <a:latin typeface="Times New Roman" panose="02020603050405020304" pitchFamily="18" charset="0"/>
                <a:ea typeface="PMingLiU"/>
                <a:cs typeface="Times New Roman" panose="02020603050405020304" pitchFamily="18" charset="0"/>
              </a:rPr>
              <a:t>administratorii consumatorilor </a:t>
            </a:r>
            <a:r>
              <a:rPr lang="ro-RO" sz="2600" b="1" dirty="0" err="1">
                <a:solidFill>
                  <a:srgbClr val="FF0000"/>
                </a:solidFill>
                <a:latin typeface="Times New Roman" panose="02020603050405020304" pitchFamily="18" charset="0"/>
                <a:ea typeface="PMingLiU"/>
                <a:cs typeface="Times New Roman" panose="02020603050405020304" pitchFamily="18" charset="0"/>
              </a:rPr>
              <a:t>noncasnici</a:t>
            </a:r>
            <a:r>
              <a:rPr lang="ro-RO" sz="2600" b="1" dirty="0">
                <a:solidFill>
                  <a:srgbClr val="FF0000"/>
                </a:solidFill>
                <a:latin typeface="Times New Roman" panose="02020603050405020304" pitchFamily="18" charset="0"/>
                <a:ea typeface="PMingLiU"/>
                <a:cs typeface="Times New Roman" panose="02020603050405020304" pitchFamily="18" charset="0"/>
              </a:rPr>
              <a:t> </a:t>
            </a:r>
            <a:r>
              <a:rPr lang="ro-RO" sz="2600" b="1" dirty="0" err="1">
                <a:solidFill>
                  <a:srgbClr val="FF0000"/>
                </a:solidFill>
                <a:latin typeface="Times New Roman" panose="02020603050405020304" pitchFamily="18" charset="0"/>
                <a:ea typeface="PMingLiU"/>
                <a:cs typeface="Times New Roman" panose="02020603050405020304" pitchFamily="18" charset="0"/>
              </a:rPr>
              <a:t>şi</a:t>
            </a:r>
            <a:r>
              <a:rPr lang="ro-RO" sz="2600" b="1" dirty="0">
                <a:solidFill>
                  <a:srgbClr val="FF0000"/>
                </a:solidFill>
                <a:latin typeface="Times New Roman" panose="02020603050405020304" pitchFamily="18" charset="0"/>
                <a:ea typeface="PMingLiU"/>
                <a:cs typeface="Times New Roman" panose="02020603050405020304" pitchFamily="18" charset="0"/>
              </a:rPr>
              <a:t> utilizatorii rețelelor electrice erau obligați să instruiască personalul și să realizeze verificarea neordinară a cunoștințelor personalului, cu </a:t>
            </a:r>
            <a:r>
              <a:rPr lang="ro-RO" sz="2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implementarea formelor cadru prestabilite </a:t>
            </a:r>
            <a:r>
              <a:rPr lang="ro-RO" sz="2600" b="1" dirty="0">
                <a:solidFill>
                  <a:srgbClr val="FF0000"/>
                </a:solidFill>
                <a:latin typeface="Times New Roman" panose="02020603050405020304" pitchFamily="18" charset="0"/>
                <a:ea typeface="PMingLiU"/>
                <a:cs typeface="Times New Roman" panose="02020603050405020304" pitchFamily="18" charset="0"/>
              </a:rPr>
              <a:t>conform prevederilor </a:t>
            </a:r>
            <a:r>
              <a:rPr lang="ro-RO" sz="2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documentului normativ-tehnic.</a:t>
            </a:r>
            <a:endParaRPr lang="en-US" sz="2600" b="1" dirty="0">
              <a:solidFill>
                <a:srgbClr val="FF0000"/>
              </a:solidFill>
              <a:effectLst/>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4282415" y="165813"/>
            <a:ext cx="579170" cy="676715"/>
          </a:xfrm>
          <a:prstGeom prst="rect">
            <a:avLst/>
          </a:prstGeom>
        </p:spPr>
      </p:pic>
      <p:pic>
        <p:nvPicPr>
          <p:cNvPr id="4" name="Picture 3">
            <a:extLst>
              <a:ext uri="{FF2B5EF4-FFF2-40B4-BE49-F238E27FC236}">
                <a16:creationId xmlns:a16="http://schemas.microsoft.com/office/drawing/2014/main" id="{E34325FF-0114-447B-AB87-BE17B8392420}"/>
              </a:ext>
            </a:extLst>
          </p:cNvPr>
          <p:cNvPicPr>
            <a:picLocks noChangeAspect="1"/>
          </p:cNvPicPr>
          <p:nvPr/>
        </p:nvPicPr>
        <p:blipFill>
          <a:blip r:embed="rId4"/>
          <a:stretch>
            <a:fillRect/>
          </a:stretch>
        </p:blipFill>
        <p:spPr>
          <a:xfrm>
            <a:off x="3923928" y="4010357"/>
            <a:ext cx="1081673" cy="1081673"/>
          </a:xfrm>
          <a:prstGeom prst="rect">
            <a:avLst/>
          </a:prstGeom>
          <a:gradFill>
            <a:gsLst>
              <a:gs pos="46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pic>
        <p:nvPicPr>
          <p:cNvPr id="5" name="Рисунок 4"/>
          <p:cNvPicPr>
            <a:picLocks noChangeAspect="1"/>
          </p:cNvPicPr>
          <p:nvPr/>
        </p:nvPicPr>
        <p:blipFill>
          <a:blip r:embed="rId5"/>
          <a:stretch>
            <a:fillRect/>
          </a:stretch>
        </p:blipFill>
        <p:spPr>
          <a:xfrm>
            <a:off x="323528" y="1923678"/>
            <a:ext cx="1012024" cy="1005927"/>
          </a:xfrm>
          <a:prstGeom prst="rect">
            <a:avLst/>
          </a:prstGeom>
        </p:spPr>
      </p:pic>
      <p:pic>
        <p:nvPicPr>
          <p:cNvPr id="6" name="Рисунок 5"/>
          <p:cNvPicPr>
            <a:picLocks noChangeAspect="1"/>
          </p:cNvPicPr>
          <p:nvPr/>
        </p:nvPicPr>
        <p:blipFill>
          <a:blip r:embed="rId5"/>
          <a:stretch>
            <a:fillRect/>
          </a:stretch>
        </p:blipFill>
        <p:spPr>
          <a:xfrm>
            <a:off x="7839351" y="1851670"/>
            <a:ext cx="1012024" cy="1005927"/>
          </a:xfrm>
          <a:prstGeom prst="rect">
            <a:avLst/>
          </a:prstGeom>
        </p:spPr>
      </p:pic>
    </p:spTree>
    <p:extLst>
      <p:ext uri="{BB962C8B-B14F-4D97-AF65-F5344CB8AC3E}">
        <p14:creationId xmlns:p14="http://schemas.microsoft.com/office/powerpoint/2010/main" val="4526199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0" y="0"/>
            <a:ext cx="9144000" cy="5227047"/>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80340" algn="ctr">
              <a:spcAft>
                <a:spcPts val="0"/>
              </a:spcAft>
            </a:pPr>
            <a:endParaRPr lang="ro-RO" b="1" dirty="0" smtClean="0">
              <a:solidFill>
                <a:srgbClr val="FF0000"/>
              </a:solidFill>
              <a:latin typeface="Times New Roman" panose="02020603050405020304" pitchFamily="18" charset="0"/>
              <a:ea typeface="Times New Roman" panose="02020603050405020304" pitchFamily="18" charset="0"/>
            </a:endParaRPr>
          </a:p>
          <a:p>
            <a:pPr indent="180340" algn="ctr">
              <a:spcAft>
                <a:spcPts val="0"/>
              </a:spcAft>
            </a:pPr>
            <a:endParaRPr lang="ro-RO" b="1" dirty="0">
              <a:solidFill>
                <a:srgbClr val="FF0000"/>
              </a:solidFill>
              <a:latin typeface="Times New Roman" panose="02020603050405020304" pitchFamily="18" charset="0"/>
              <a:ea typeface="Times New Roman" panose="02020603050405020304" pitchFamily="18" charset="0"/>
            </a:endParaRPr>
          </a:p>
          <a:p>
            <a:pPr indent="180340" algn="ctr">
              <a:spcAft>
                <a:spcPts val="0"/>
              </a:spcAft>
            </a:pPr>
            <a:r>
              <a:rPr lang="ro-RO" b="1" dirty="0" smtClean="0">
                <a:solidFill>
                  <a:srgbClr val="FF0000"/>
                </a:solidFill>
                <a:latin typeface="Times New Roman" panose="02020603050405020304" pitchFamily="18" charset="0"/>
                <a:ea typeface="Times New Roman" panose="02020603050405020304" pitchFamily="18" charset="0"/>
              </a:rPr>
              <a:t>Pregătirea </a:t>
            </a:r>
            <a:r>
              <a:rPr lang="ro-RO" b="1" dirty="0">
                <a:solidFill>
                  <a:srgbClr val="FF0000"/>
                </a:solidFill>
                <a:latin typeface="Times New Roman" panose="02020603050405020304" pitchFamily="18" charset="0"/>
                <a:ea typeface="Times New Roman" panose="02020603050405020304" pitchFamily="18" charset="0"/>
              </a:rPr>
              <a:t>locului de muncă și admiterea primară a formației de lucru la lucrări în baza autorizației de lucru și dispoziției de lucru</a:t>
            </a:r>
            <a:endParaRPr lang="en-US" dirty="0">
              <a:solidFill>
                <a:srgbClr val="FF0000"/>
              </a:solidFill>
              <a:latin typeface="Times New Roman" panose="02020603050405020304" pitchFamily="18" charset="0"/>
              <a:ea typeface="Times New Roman" panose="02020603050405020304" pitchFamily="18" charset="0"/>
            </a:endParaRPr>
          </a:p>
          <a:p>
            <a:pPr indent="180340">
              <a:spcAft>
                <a:spcPts val="0"/>
              </a:spcAft>
            </a:pPr>
            <a:r>
              <a:rPr lang="ro-RO" dirty="0">
                <a:solidFill>
                  <a:srgbClr val="FF0000"/>
                </a:solidFill>
                <a:latin typeface="Times New Roman" panose="02020603050405020304" pitchFamily="18" charset="0"/>
                <a:ea typeface="Times New Roman" panose="02020603050405020304" pitchFamily="18" charset="0"/>
              </a:rPr>
              <a:t>209. Se </a:t>
            </a:r>
            <a:r>
              <a:rPr lang="ro-RO" b="1" dirty="0">
                <a:solidFill>
                  <a:srgbClr val="FF0000"/>
                </a:solidFill>
                <a:latin typeface="Times New Roman" panose="02020603050405020304" pitchFamily="18" charset="0"/>
                <a:ea typeface="Times New Roman" panose="02020603050405020304" pitchFamily="18" charset="0"/>
              </a:rPr>
              <a:t>interzice modificarea măsurilor de pregătire </a:t>
            </a:r>
            <a:r>
              <a:rPr lang="ro-RO" dirty="0">
                <a:solidFill>
                  <a:srgbClr val="FF0000"/>
                </a:solidFill>
                <a:latin typeface="Times New Roman" panose="02020603050405020304" pitchFamily="18" charset="0"/>
                <a:ea typeface="Times New Roman" panose="02020603050405020304" pitchFamily="18" charset="0"/>
              </a:rPr>
              <a:t>a locului de muncă indicate în autorizație.</a:t>
            </a:r>
            <a:endParaRPr lang="en-US" dirty="0">
              <a:solidFill>
                <a:srgbClr val="FF0000"/>
              </a:solidFill>
              <a:latin typeface="Times New Roman" panose="02020603050405020304" pitchFamily="18" charset="0"/>
              <a:ea typeface="Times New Roman" panose="02020603050405020304" pitchFamily="18" charset="0"/>
            </a:endParaRPr>
          </a:p>
          <a:p>
            <a:pPr indent="180340">
              <a:spcAft>
                <a:spcPts val="0"/>
              </a:spcAft>
            </a:pPr>
            <a:r>
              <a:rPr lang="ro-RO" dirty="0">
                <a:solidFill>
                  <a:srgbClr val="FF0000"/>
                </a:solidFill>
                <a:latin typeface="Times New Roman" panose="02020603050405020304" pitchFamily="18" charset="0"/>
                <a:ea typeface="Times New Roman" panose="02020603050405020304" pitchFamily="18" charset="0"/>
              </a:rPr>
              <a:t>210. În cazul apariției suspiciunilor privind suficiența și corectitudinea măsurilor de pregătire a locului de muncă, </a:t>
            </a:r>
            <a:r>
              <a:rPr lang="ro-RO" b="1" dirty="0">
                <a:solidFill>
                  <a:srgbClr val="FF0000"/>
                </a:solidFill>
                <a:latin typeface="Times New Roman" panose="02020603050405020304" pitchFamily="18" charset="0"/>
                <a:ea typeface="Times New Roman" panose="02020603050405020304" pitchFamily="18" charset="0"/>
              </a:rPr>
              <a:t>pregătirea</a:t>
            </a:r>
            <a:r>
              <a:rPr lang="ro-RO" dirty="0">
                <a:solidFill>
                  <a:srgbClr val="FF0000"/>
                </a:solidFill>
                <a:latin typeface="Times New Roman" panose="02020603050405020304" pitchFamily="18" charset="0"/>
                <a:ea typeface="Times New Roman" panose="02020603050405020304" pitchFamily="18" charset="0"/>
              </a:rPr>
              <a:t> locurilor de muncă trebuie să fie </a:t>
            </a:r>
            <a:r>
              <a:rPr lang="ro-RO" b="1" dirty="0">
                <a:solidFill>
                  <a:srgbClr val="FF0000"/>
                </a:solidFill>
                <a:latin typeface="Times New Roman" panose="02020603050405020304" pitchFamily="18" charset="0"/>
                <a:ea typeface="Times New Roman" panose="02020603050405020304" pitchFamily="18" charset="0"/>
              </a:rPr>
              <a:t>întreruptă.</a:t>
            </a:r>
            <a:endParaRPr lang="en-US" b="1" dirty="0">
              <a:solidFill>
                <a:srgbClr val="FF0000"/>
              </a:solidFill>
              <a:latin typeface="Times New Roman" panose="02020603050405020304" pitchFamily="18" charset="0"/>
              <a:ea typeface="Times New Roman" panose="02020603050405020304" pitchFamily="18" charset="0"/>
            </a:endParaRPr>
          </a:p>
          <a:p>
            <a:pPr indent="180340">
              <a:spcAft>
                <a:spcPts val="0"/>
              </a:spcAft>
            </a:pPr>
            <a:r>
              <a:rPr lang="ro-RO" dirty="0">
                <a:solidFill>
                  <a:schemeClr val="bg1"/>
                </a:solidFill>
                <a:latin typeface="Times New Roman" panose="02020603050405020304" pitchFamily="18" charset="0"/>
                <a:ea typeface="Times New Roman" panose="02020603050405020304" pitchFamily="18" charset="0"/>
              </a:rPr>
              <a:t>211. În cazul în care </a:t>
            </a:r>
            <a:r>
              <a:rPr lang="ro-RO" b="1" dirty="0">
                <a:solidFill>
                  <a:schemeClr val="bg1"/>
                </a:solidFill>
                <a:latin typeface="Times New Roman" panose="02020603050405020304" pitchFamily="18" charset="0"/>
                <a:ea typeface="Times New Roman" panose="02020603050405020304" pitchFamily="18" charset="0"/>
              </a:rPr>
              <a:t>șeful de lucrări cumulează atribuțiile </a:t>
            </a:r>
            <a:r>
              <a:rPr lang="ro-RO" b="1" dirty="0" err="1">
                <a:solidFill>
                  <a:schemeClr val="bg1"/>
                </a:solidFill>
                <a:latin typeface="Times New Roman" panose="02020603050405020304" pitchFamily="18" charset="0"/>
                <a:ea typeface="Times New Roman" panose="02020603050405020304" pitchFamily="18" charset="0"/>
              </a:rPr>
              <a:t>admitentului</a:t>
            </a:r>
            <a:r>
              <a:rPr lang="ro-RO" dirty="0">
                <a:solidFill>
                  <a:schemeClr val="bg1"/>
                </a:solidFill>
                <a:latin typeface="Times New Roman" panose="02020603050405020304" pitchFamily="18" charset="0"/>
                <a:ea typeface="Times New Roman" panose="02020603050405020304" pitchFamily="18" charset="0"/>
              </a:rPr>
              <a:t>, </a:t>
            </a:r>
            <a:r>
              <a:rPr lang="ro-RO" b="1" dirty="0">
                <a:solidFill>
                  <a:schemeClr val="bg1"/>
                </a:solidFill>
                <a:latin typeface="Times New Roman" panose="02020603050405020304" pitchFamily="18" charset="0"/>
                <a:ea typeface="Times New Roman" panose="02020603050405020304" pitchFamily="18" charset="0"/>
              </a:rPr>
              <a:t>pregătirea locului </a:t>
            </a:r>
            <a:r>
              <a:rPr lang="ro-RO" dirty="0">
                <a:solidFill>
                  <a:schemeClr val="bg1"/>
                </a:solidFill>
                <a:latin typeface="Times New Roman" panose="02020603050405020304" pitchFamily="18" charset="0"/>
                <a:ea typeface="Times New Roman" panose="02020603050405020304" pitchFamily="18" charset="0"/>
              </a:rPr>
              <a:t>de muncă trebuie realizată </a:t>
            </a:r>
            <a:r>
              <a:rPr lang="ro-RO" b="1" dirty="0">
                <a:solidFill>
                  <a:schemeClr val="bg1"/>
                </a:solidFill>
                <a:latin typeface="Times New Roman" panose="02020603050405020304" pitchFamily="18" charset="0"/>
                <a:ea typeface="Times New Roman" panose="02020603050405020304" pitchFamily="18" charset="0"/>
              </a:rPr>
              <a:t>în prezența unui membru al </a:t>
            </a:r>
            <a:r>
              <a:rPr lang="ro-RO" b="1" dirty="0">
                <a:solidFill>
                  <a:schemeClr val="bg1"/>
                </a:solidFill>
                <a:latin typeface="Times New Roman" panose="02020603050405020304" pitchFamily="18" charset="0"/>
                <a:ea typeface="PMingLiU"/>
              </a:rPr>
              <a:t>formației </a:t>
            </a:r>
            <a:r>
              <a:rPr lang="ro-RO" dirty="0">
                <a:solidFill>
                  <a:schemeClr val="bg1"/>
                </a:solidFill>
                <a:latin typeface="Times New Roman" panose="02020603050405020304" pitchFamily="18" charset="0"/>
                <a:ea typeface="PMingLiU"/>
              </a:rPr>
              <a:t>de lucru, </a:t>
            </a:r>
            <a:r>
              <a:rPr lang="ro-RO" dirty="0">
                <a:solidFill>
                  <a:schemeClr val="bg1"/>
                </a:solidFill>
                <a:latin typeface="Times New Roman" panose="02020603050405020304" pitchFamily="18" charset="0"/>
                <a:ea typeface="Times New Roman" panose="02020603050405020304" pitchFamily="18" charset="0"/>
              </a:rPr>
              <a:t>care deține grupa nu mai mică de III.</a:t>
            </a:r>
            <a:endParaRPr lang="en-US" dirty="0">
              <a:solidFill>
                <a:schemeClr val="bg1"/>
              </a:solidFill>
              <a:latin typeface="Times New Roman" panose="02020603050405020304" pitchFamily="18" charset="0"/>
              <a:ea typeface="Times New Roman" panose="02020603050405020304" pitchFamily="18" charset="0"/>
            </a:endParaRPr>
          </a:p>
          <a:p>
            <a:pPr indent="180340">
              <a:spcAft>
                <a:spcPts val="0"/>
              </a:spcAft>
            </a:pPr>
            <a:r>
              <a:rPr lang="ro-RO" dirty="0">
                <a:solidFill>
                  <a:srgbClr val="FF0000"/>
                </a:solidFill>
                <a:latin typeface="Times New Roman" panose="02020603050405020304" pitchFamily="18" charset="0"/>
                <a:ea typeface="Times New Roman" panose="02020603050405020304" pitchFamily="18" charset="0"/>
              </a:rPr>
              <a:t>212. Până la admiterea formației de lucru, </a:t>
            </a:r>
            <a:r>
              <a:rPr lang="ro-RO" b="1" dirty="0" err="1">
                <a:solidFill>
                  <a:srgbClr val="FF0000"/>
                </a:solidFill>
                <a:latin typeface="Times New Roman" panose="02020603050405020304" pitchFamily="18" charset="0"/>
                <a:ea typeface="Times New Roman" panose="02020603050405020304" pitchFamily="18" charset="0"/>
              </a:rPr>
              <a:t>admitentul</a:t>
            </a:r>
            <a:r>
              <a:rPr lang="ro-RO" b="1" dirty="0">
                <a:solidFill>
                  <a:srgbClr val="FF0000"/>
                </a:solidFill>
                <a:latin typeface="Times New Roman" panose="02020603050405020304" pitchFamily="18" charset="0"/>
                <a:ea typeface="Times New Roman" panose="02020603050405020304" pitchFamily="18" charset="0"/>
              </a:rPr>
              <a:t> trebuie să verifice măsurile tehnice </a:t>
            </a:r>
            <a:r>
              <a:rPr lang="ro-RO" dirty="0">
                <a:solidFill>
                  <a:srgbClr val="FF0000"/>
                </a:solidFill>
                <a:latin typeface="Times New Roman" panose="02020603050405020304" pitchFamily="18" charset="0"/>
                <a:ea typeface="Times New Roman" panose="02020603050405020304" pitchFamily="18" charset="0"/>
              </a:rPr>
              <a:t>de pregătire a locului de muncă.</a:t>
            </a:r>
            <a:endParaRPr lang="en-US" dirty="0">
              <a:solidFill>
                <a:srgbClr val="FF0000"/>
              </a:solidFill>
              <a:latin typeface="Times New Roman" panose="02020603050405020304" pitchFamily="18" charset="0"/>
              <a:ea typeface="Times New Roman" panose="02020603050405020304" pitchFamily="18" charset="0"/>
            </a:endParaRPr>
          </a:p>
          <a:p>
            <a:pPr indent="180340">
              <a:spcAft>
                <a:spcPts val="0"/>
              </a:spcAft>
            </a:pPr>
            <a:r>
              <a:rPr lang="ro-RO" dirty="0">
                <a:solidFill>
                  <a:schemeClr val="bg1"/>
                </a:solidFill>
                <a:latin typeface="Times New Roman" panose="02020603050405020304" pitchFamily="18" charset="0"/>
                <a:ea typeface="Times New Roman" panose="02020603050405020304" pitchFamily="18" charset="0"/>
              </a:rPr>
              <a:t>213. Până la admiterea formației de lucru, </a:t>
            </a:r>
            <a:r>
              <a:rPr lang="ro-RO" b="1" dirty="0">
                <a:solidFill>
                  <a:schemeClr val="bg1"/>
                </a:solidFill>
                <a:latin typeface="Times New Roman" panose="02020603050405020304" pitchFamily="18" charset="0"/>
                <a:ea typeface="Times New Roman" panose="02020603050405020304" pitchFamily="18" charset="0"/>
              </a:rPr>
              <a:t>conducătorul de lucrări </a:t>
            </a:r>
            <a:r>
              <a:rPr lang="ro-RO" b="1" dirty="0" err="1">
                <a:solidFill>
                  <a:schemeClr val="bg1"/>
                </a:solidFill>
                <a:latin typeface="Times New Roman" panose="02020603050405020304" pitchFamily="18" charset="0"/>
                <a:ea typeface="Times New Roman" panose="02020603050405020304" pitchFamily="18" charset="0"/>
              </a:rPr>
              <a:t>şi</a:t>
            </a:r>
            <a:r>
              <a:rPr lang="ro-RO" b="1" dirty="0">
                <a:solidFill>
                  <a:schemeClr val="bg1"/>
                </a:solidFill>
                <a:latin typeface="Times New Roman" panose="02020603050405020304" pitchFamily="18" charset="0"/>
                <a:ea typeface="Times New Roman" panose="02020603050405020304" pitchFamily="18" charset="0"/>
              </a:rPr>
              <a:t> </a:t>
            </a:r>
            <a:r>
              <a:rPr lang="ro-RO" b="1" dirty="0" err="1">
                <a:solidFill>
                  <a:schemeClr val="bg1"/>
                </a:solidFill>
                <a:latin typeface="Times New Roman" panose="02020603050405020304" pitchFamily="18" charset="0"/>
                <a:ea typeface="Times New Roman" panose="02020603050405020304" pitchFamily="18" charset="0"/>
              </a:rPr>
              <a:t>şeful</a:t>
            </a:r>
            <a:r>
              <a:rPr lang="ro-RO" b="1" dirty="0">
                <a:solidFill>
                  <a:schemeClr val="bg1"/>
                </a:solidFill>
                <a:latin typeface="Times New Roman" panose="02020603050405020304" pitchFamily="18" charset="0"/>
                <a:ea typeface="Times New Roman" panose="02020603050405020304" pitchFamily="18" charset="0"/>
              </a:rPr>
              <a:t> de lucrări </a:t>
            </a:r>
            <a:r>
              <a:rPr lang="ro-RO" b="1" dirty="0">
                <a:solidFill>
                  <a:schemeClr val="bg1"/>
                </a:solidFill>
                <a:latin typeface="Times New Roman" panose="02020603050405020304" pitchFamily="18" charset="0"/>
                <a:ea typeface="PMingLiU"/>
              </a:rPr>
              <a:t>(supraveghetorul) </a:t>
            </a:r>
            <a:r>
              <a:rPr lang="ro-RO" b="1" dirty="0">
                <a:solidFill>
                  <a:schemeClr val="bg1"/>
                </a:solidFill>
                <a:latin typeface="Times New Roman" panose="02020603050405020304" pitchFamily="18" charset="0"/>
                <a:ea typeface="Times New Roman" panose="02020603050405020304" pitchFamily="18" charset="0"/>
              </a:rPr>
              <a:t>va solicita de la </a:t>
            </a:r>
            <a:r>
              <a:rPr lang="ro-RO" b="1" dirty="0" err="1">
                <a:solidFill>
                  <a:schemeClr val="bg1"/>
                </a:solidFill>
                <a:latin typeface="Times New Roman" panose="02020603050405020304" pitchFamily="18" charset="0"/>
                <a:ea typeface="Times New Roman" panose="02020603050405020304" pitchFamily="18" charset="0"/>
              </a:rPr>
              <a:t>admitent</a:t>
            </a:r>
            <a:r>
              <a:rPr lang="ro-RO" b="1" dirty="0">
                <a:solidFill>
                  <a:schemeClr val="bg1"/>
                </a:solidFill>
                <a:latin typeface="Times New Roman" panose="02020603050405020304" pitchFamily="18" charset="0"/>
                <a:ea typeface="Times New Roman" panose="02020603050405020304" pitchFamily="18" charset="0"/>
              </a:rPr>
              <a:t> o informație </a:t>
            </a:r>
            <a:r>
              <a:rPr lang="ro-RO" dirty="0">
                <a:solidFill>
                  <a:schemeClr val="bg1"/>
                </a:solidFill>
                <a:latin typeface="Times New Roman" panose="02020603050405020304" pitchFamily="18" charset="0"/>
                <a:ea typeface="Times New Roman" panose="02020603050405020304" pitchFamily="18" charset="0"/>
              </a:rPr>
              <a:t>cu privire la măsurile întreprinse în vederea pregătirii locului de muncă.</a:t>
            </a:r>
            <a:endParaRPr lang="en-US" dirty="0">
              <a:solidFill>
                <a:schemeClr val="bg1"/>
              </a:solidFill>
              <a:latin typeface="Times New Roman" panose="02020603050405020304" pitchFamily="18" charset="0"/>
              <a:ea typeface="Times New Roman" panose="02020603050405020304" pitchFamily="18" charset="0"/>
            </a:endParaRPr>
          </a:p>
          <a:p>
            <a:pPr indent="180340">
              <a:spcAft>
                <a:spcPts val="0"/>
              </a:spcAft>
            </a:pPr>
            <a:r>
              <a:rPr lang="ro-RO" dirty="0">
                <a:solidFill>
                  <a:srgbClr val="FF0000"/>
                </a:solidFill>
                <a:latin typeface="Times New Roman" panose="02020603050405020304" pitchFamily="18" charset="0"/>
                <a:ea typeface="Times New Roman" panose="02020603050405020304" pitchFamily="18" charset="0"/>
              </a:rPr>
              <a:t>214. </a:t>
            </a:r>
            <a:r>
              <a:rPr lang="ro-RO" b="1" dirty="0">
                <a:solidFill>
                  <a:srgbClr val="FF0000"/>
                </a:solidFill>
                <a:latin typeface="Times New Roman" panose="02020603050405020304" pitchFamily="18" charset="0"/>
                <a:ea typeface="Times New Roman" panose="02020603050405020304" pitchFamily="18" charset="0"/>
              </a:rPr>
              <a:t>Admiterea la lucru </a:t>
            </a:r>
            <a:r>
              <a:rPr lang="ro-RO" dirty="0">
                <a:solidFill>
                  <a:srgbClr val="FF0000"/>
                </a:solidFill>
                <a:latin typeface="Times New Roman" panose="02020603050405020304" pitchFamily="18" charset="0"/>
                <a:ea typeface="Times New Roman" panose="02020603050405020304" pitchFamily="18" charset="0"/>
              </a:rPr>
              <a:t>în baza autorizațiilor de lucru și dispozițiilor de lucru se realizează </a:t>
            </a:r>
            <a:r>
              <a:rPr lang="ro-RO" b="1" dirty="0">
                <a:solidFill>
                  <a:srgbClr val="FF0000"/>
                </a:solidFill>
                <a:latin typeface="Times New Roman" panose="02020603050405020304" pitchFamily="18" charset="0"/>
                <a:ea typeface="Times New Roman" panose="02020603050405020304" pitchFamily="18" charset="0"/>
              </a:rPr>
              <a:t>nemijlocit la locul de muncă</a:t>
            </a:r>
            <a:r>
              <a:rPr lang="ro-RO" dirty="0">
                <a:solidFill>
                  <a:srgbClr val="FF0000"/>
                </a:solidFill>
                <a:latin typeface="Times New Roman" panose="02020603050405020304" pitchFamily="18" charset="0"/>
                <a:ea typeface="Times New Roman" panose="02020603050405020304" pitchFamily="18" charset="0"/>
              </a:rPr>
              <a:t>.</a:t>
            </a:r>
            <a:endParaRPr lang="en-US" dirty="0">
              <a:solidFill>
                <a:srgbClr val="FF0000"/>
              </a:solidFill>
              <a:latin typeface="Times New Roman" panose="02020603050405020304" pitchFamily="18" charset="0"/>
              <a:ea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23948" y="201495"/>
            <a:ext cx="971716" cy="1237896"/>
          </a:xfrm>
          <a:prstGeom prst="rect">
            <a:avLst/>
          </a:prstGeom>
        </p:spPr>
      </p:pic>
      <p:pic>
        <p:nvPicPr>
          <p:cNvPr id="3" name="Рисунок 2"/>
          <p:cNvPicPr>
            <a:picLocks noChangeAspect="1"/>
          </p:cNvPicPr>
          <p:nvPr/>
        </p:nvPicPr>
        <p:blipFill>
          <a:blip r:embed="rId4"/>
          <a:stretch>
            <a:fillRect/>
          </a:stretch>
        </p:blipFill>
        <p:spPr>
          <a:xfrm>
            <a:off x="8491430" y="3202939"/>
            <a:ext cx="611560" cy="1161599"/>
          </a:xfrm>
          <a:prstGeom prst="rect">
            <a:avLst/>
          </a:prstGeom>
        </p:spPr>
      </p:pic>
      <p:pic>
        <p:nvPicPr>
          <p:cNvPr id="5" name="Рисунок 4"/>
          <p:cNvPicPr>
            <a:picLocks noChangeAspect="1"/>
          </p:cNvPicPr>
          <p:nvPr/>
        </p:nvPicPr>
        <p:blipFill>
          <a:blip r:embed="rId5"/>
          <a:stretch>
            <a:fillRect/>
          </a:stretch>
        </p:blipFill>
        <p:spPr>
          <a:xfrm>
            <a:off x="3923928" y="-110764"/>
            <a:ext cx="802441" cy="870180"/>
          </a:xfrm>
          <a:prstGeom prst="rect">
            <a:avLst/>
          </a:prstGeom>
        </p:spPr>
      </p:pic>
      <p:pic>
        <p:nvPicPr>
          <p:cNvPr id="6" name="Рисунок 5"/>
          <p:cNvPicPr>
            <a:picLocks noChangeAspect="1"/>
          </p:cNvPicPr>
          <p:nvPr/>
        </p:nvPicPr>
        <p:blipFill>
          <a:blip r:embed="rId6"/>
          <a:stretch>
            <a:fillRect/>
          </a:stretch>
        </p:blipFill>
        <p:spPr>
          <a:xfrm>
            <a:off x="8058402" y="987574"/>
            <a:ext cx="1477617" cy="1874748"/>
          </a:xfrm>
          <a:prstGeom prst="rect">
            <a:avLst/>
          </a:prstGeom>
        </p:spPr>
      </p:pic>
    </p:spTree>
    <p:extLst>
      <p:ext uri="{BB962C8B-B14F-4D97-AF65-F5344CB8AC3E}">
        <p14:creationId xmlns:p14="http://schemas.microsoft.com/office/powerpoint/2010/main" val="38702503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0" y="-20538"/>
            <a:ext cx="9144000" cy="5247585"/>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43025" indent="-1343025">
              <a:lnSpc>
                <a:spcPct val="107000"/>
              </a:lnSpc>
              <a:spcAft>
                <a:spcPts val="0"/>
              </a:spcAft>
            </a:pPr>
            <a:r>
              <a:rPr lang="ro-RO"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Secțiunea 11  Supravegherea în timpul executării lucrărilor, modificările în componența formației de lucru  (pct. 132-244).</a:t>
            </a:r>
            <a:endPar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1343025" indent="-1343025">
              <a:lnSpc>
                <a:spcPct val="107000"/>
              </a:lnSpc>
              <a:spcAft>
                <a:spcPts val="0"/>
              </a:spcAft>
            </a:pPr>
            <a:r>
              <a:rPr lang="ro-RO"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Secțiunea 12  Transferul la alt loc de muncă (pct. 245-250).</a:t>
            </a:r>
            <a:endPar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1343025" indent="-1343025">
              <a:lnSpc>
                <a:spcPct val="107000"/>
              </a:lnSpc>
              <a:spcAft>
                <a:spcPts val="0"/>
              </a:spcAft>
            </a:pPr>
            <a:r>
              <a:rPr lang="ro-RO"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Secțiunea 13  Înregistrarea pauzelor de muncă și admiterea repetată la lucrări  (pct. 251-260).</a:t>
            </a:r>
            <a:endPar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1343025" indent="-1343025">
              <a:lnSpc>
                <a:spcPct val="107000"/>
              </a:lnSpc>
              <a:spcAft>
                <a:spcPts val="0"/>
              </a:spcAft>
            </a:pPr>
            <a:r>
              <a:rPr lang="ro-RO"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Secțiunea 14  Finalizarea lucrării, predarea-primirea locului de muncă. Încheierea autorizației de lucru, dispoziției de lucru (pct. 261-267).</a:t>
            </a:r>
            <a:endPar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1343025" indent="-1343025">
              <a:lnSpc>
                <a:spcPct val="107000"/>
              </a:lnSpc>
              <a:spcAft>
                <a:spcPts val="0"/>
              </a:spcAft>
            </a:pPr>
            <a:r>
              <a:rPr lang="ro-RO"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Secțiunea 15  Conectarea instalației electrice după finalizarea definitivă a lucrării  (pct. 268-270).</a:t>
            </a:r>
            <a:endParaRPr lang="en-US"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46E9D7F9-9CA0-43B6-A1D9-1DCE7C8167DD}"/>
              </a:ext>
            </a:extLst>
          </p:cNvPr>
          <p:cNvPicPr>
            <a:picLocks noChangeAspect="1"/>
          </p:cNvPicPr>
          <p:nvPr/>
        </p:nvPicPr>
        <p:blipFill>
          <a:blip r:embed="rId3"/>
          <a:stretch>
            <a:fillRect/>
          </a:stretch>
        </p:blipFill>
        <p:spPr>
          <a:xfrm>
            <a:off x="7236296" y="-4257"/>
            <a:ext cx="1368152" cy="1368152"/>
          </a:xfrm>
          <a:prstGeom prst="rect">
            <a:avLst/>
          </a:prstGeom>
        </p:spPr>
      </p:pic>
      <p:pic>
        <p:nvPicPr>
          <p:cNvPr id="3" name="Рисунок 2"/>
          <p:cNvPicPr>
            <a:picLocks noChangeAspect="1"/>
          </p:cNvPicPr>
          <p:nvPr/>
        </p:nvPicPr>
        <p:blipFill>
          <a:blip r:embed="rId4"/>
          <a:stretch>
            <a:fillRect/>
          </a:stretch>
        </p:blipFill>
        <p:spPr>
          <a:xfrm>
            <a:off x="3635896" y="3562938"/>
            <a:ext cx="1656184" cy="1664109"/>
          </a:xfrm>
          <a:prstGeom prst="rect">
            <a:avLst/>
          </a:prstGeom>
        </p:spPr>
      </p:pic>
      <p:pic>
        <p:nvPicPr>
          <p:cNvPr id="5" name="Рисунок 4"/>
          <p:cNvPicPr>
            <a:picLocks noChangeAspect="1"/>
          </p:cNvPicPr>
          <p:nvPr/>
        </p:nvPicPr>
        <p:blipFill>
          <a:blip r:embed="rId5"/>
          <a:stretch>
            <a:fillRect/>
          </a:stretch>
        </p:blipFill>
        <p:spPr>
          <a:xfrm>
            <a:off x="520889" y="128265"/>
            <a:ext cx="1026775" cy="1117041"/>
          </a:xfrm>
          <a:prstGeom prst="rect">
            <a:avLst/>
          </a:prstGeom>
        </p:spPr>
      </p:pic>
    </p:spTree>
    <p:extLst>
      <p:ext uri="{BB962C8B-B14F-4D97-AF65-F5344CB8AC3E}">
        <p14:creationId xmlns:p14="http://schemas.microsoft.com/office/powerpoint/2010/main" val="40158366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2356" y="0"/>
            <a:ext cx="9146355" cy="5227047"/>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80340" algn="ctr">
              <a:spcAft>
                <a:spcPts val="0"/>
              </a:spcAft>
            </a:pPr>
            <a:r>
              <a:rPr lang="ro-RO" sz="1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Cap. III   MĂSURI TEHNICE </a:t>
            </a:r>
            <a:r>
              <a:rPr lang="ro-RO" sz="1600" b="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CARE ASIGURĂ SECURITATEA LA EXECUTAREA LUCRĂRILOR CU SCOATEREA TENSIUNII</a:t>
            </a:r>
            <a:endParaRPr lang="en-US" sz="16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indent="180340">
              <a:spcAft>
                <a:spcPts val="0"/>
              </a:spcAft>
            </a:pPr>
            <a:r>
              <a:rPr lang="ro-RO" dirty="0">
                <a:solidFill>
                  <a:schemeClr val="bg1"/>
                </a:solidFill>
                <a:latin typeface="Times New Roman" panose="02020603050405020304" pitchFamily="18" charset="0"/>
                <a:ea typeface="PMingLiU"/>
                <a:cs typeface="Times New Roman" panose="02020603050405020304" pitchFamily="18" charset="0"/>
              </a:rPr>
              <a:t>271. La pregătirea locului de muncă pentru executarea lucrărilor cu scoaterea tensiunii trebuie să fie îndeplinite </a:t>
            </a:r>
            <a:r>
              <a:rPr lang="ro-RO" b="1" dirty="0">
                <a:solidFill>
                  <a:srgbClr val="FF0000"/>
                </a:solidFill>
                <a:latin typeface="Times New Roman" panose="02020603050405020304" pitchFamily="18" charset="0"/>
                <a:ea typeface="PMingLiU"/>
                <a:cs typeface="Times New Roman" panose="02020603050405020304" pitchFamily="18" charset="0"/>
              </a:rPr>
              <a:t>următoarele măsuri tehnice</a:t>
            </a:r>
            <a:r>
              <a:rPr lang="ro-RO" dirty="0">
                <a:solidFill>
                  <a:srgbClr val="FF0000"/>
                </a:solidFill>
                <a:latin typeface="Times New Roman" panose="02020603050405020304" pitchFamily="18" charset="0"/>
                <a:ea typeface="PMingLiU"/>
                <a:cs typeface="Times New Roman" panose="02020603050405020304" pitchFamily="18" charset="0"/>
              </a:rPr>
              <a:t>: </a:t>
            </a:r>
            <a:endParaRPr lang="en-US"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spcAft>
                <a:spcPts val="0"/>
              </a:spcAft>
              <a:buFont typeface="+mj-lt"/>
              <a:buAutoNum type="arabicParenR"/>
            </a:pPr>
            <a:r>
              <a:rPr lang="ro-RO"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executarea deconectărilor necesare </a:t>
            </a:r>
            <a:r>
              <a:rPr lang="ro-RO"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şi</a:t>
            </a:r>
            <a:r>
              <a:rPr lang="ro-RO"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luarea măsurilor ce împiedică apariția tensiunii la locul de muncă în urma conectării eronate sau spontane a aparatelor de comutație;</a:t>
            </a:r>
            <a:endParaRPr lang="en-US"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spcAft>
                <a:spcPts val="0"/>
              </a:spcAft>
              <a:buFont typeface="+mj-lt"/>
              <a:buAutoNum type="arabicParenR"/>
            </a:pPr>
            <a:r>
              <a:rPr lang="ro-RO" b="1" dirty="0">
                <a:solidFill>
                  <a:srgbClr val="FF0000"/>
                </a:solidFill>
                <a:latin typeface="Times New Roman" panose="02020603050405020304" pitchFamily="18" charset="0"/>
                <a:ea typeface="PMingLiU"/>
                <a:cs typeface="Times New Roman" panose="02020603050405020304" pitchFamily="18" charset="0"/>
              </a:rPr>
              <a:t>montarea indicatoarelor de securitate </a:t>
            </a:r>
            <a:r>
              <a:rPr lang="ro-RO" dirty="0">
                <a:solidFill>
                  <a:srgbClr val="FF0000"/>
                </a:solidFill>
                <a:latin typeface="Times New Roman" panose="02020603050405020304" pitchFamily="18" charset="0"/>
                <a:ea typeface="PMingLiU"/>
                <a:cs typeface="Times New Roman" panose="02020603050405020304" pitchFamily="18" charset="0"/>
              </a:rPr>
              <a:t>cu caracter de </a:t>
            </a:r>
            <a:r>
              <a:rPr lang="ro-RO" b="1" dirty="0">
                <a:solidFill>
                  <a:srgbClr val="FF0000"/>
                </a:solidFill>
                <a:latin typeface="Times New Roman" panose="02020603050405020304" pitchFamily="18" charset="0"/>
                <a:ea typeface="PMingLiU"/>
                <a:cs typeface="Times New Roman" panose="02020603050405020304" pitchFamily="18" charset="0"/>
              </a:rPr>
              <a:t>interzicere</a:t>
            </a:r>
            <a:r>
              <a:rPr lang="ro-RO" dirty="0">
                <a:solidFill>
                  <a:srgbClr val="FF0000"/>
                </a:solidFill>
                <a:latin typeface="Times New Roman" panose="02020603050405020304" pitchFamily="18" charset="0"/>
                <a:ea typeface="PMingLiU"/>
                <a:cs typeface="Times New Roman" panose="02020603050405020304" pitchFamily="18" charset="0"/>
              </a:rPr>
              <a:t> </a:t>
            </a:r>
            <a:r>
              <a:rPr lang="ro-RO" dirty="0">
                <a:solidFill>
                  <a:schemeClr val="bg1"/>
                </a:solidFill>
                <a:latin typeface="Times New Roman" panose="02020603050405020304" pitchFamily="18" charset="0"/>
                <a:ea typeface="PMingLiU"/>
                <a:cs typeface="Times New Roman" panose="02020603050405020304" pitchFamily="18" charset="0"/>
              </a:rPr>
              <a:t>pe manivelele dispozitivelor de acționare manuală ale aparatelor de comutație și pe cheile dispozitivelor de telecomandă ;</a:t>
            </a:r>
            <a:endParaRPr lang="en-US"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spcAft>
                <a:spcPts val="0"/>
              </a:spcAft>
              <a:buFont typeface="+mj-lt"/>
              <a:buAutoNum type="arabicParenR"/>
            </a:pPr>
            <a:r>
              <a:rPr lang="ro-RO" b="1" dirty="0">
                <a:solidFill>
                  <a:srgbClr val="FF0000"/>
                </a:solidFill>
                <a:latin typeface="Times New Roman" panose="02020603050405020304" pitchFamily="18" charset="0"/>
                <a:ea typeface="PMingLiU"/>
                <a:cs typeface="Times New Roman" panose="02020603050405020304" pitchFamily="18" charset="0"/>
              </a:rPr>
              <a:t>verificarea lipsei tensiunii pe părțile active</a:t>
            </a:r>
            <a:r>
              <a:rPr lang="ro-RO" dirty="0">
                <a:solidFill>
                  <a:srgbClr val="FF0000"/>
                </a:solidFill>
                <a:latin typeface="Times New Roman" panose="02020603050405020304" pitchFamily="18" charset="0"/>
                <a:ea typeface="PMingLiU"/>
                <a:cs typeface="Times New Roman" panose="02020603050405020304" pitchFamily="18" charset="0"/>
              </a:rPr>
              <a:t>, </a:t>
            </a:r>
            <a:r>
              <a:rPr lang="ro-RO" dirty="0">
                <a:solidFill>
                  <a:schemeClr val="bg1"/>
                </a:solidFill>
                <a:latin typeface="Times New Roman" panose="02020603050405020304" pitchFamily="18" charset="0"/>
                <a:ea typeface="PMingLiU"/>
                <a:cs typeface="Times New Roman" panose="02020603050405020304" pitchFamily="18" charset="0"/>
              </a:rPr>
              <a:t>care urmează să fie legate la pământ pentru evitarea șocurilor electrice și electrocutărilor;</a:t>
            </a:r>
            <a:endParaRPr lang="en-US"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spcAft>
                <a:spcPts val="0"/>
              </a:spcAft>
              <a:buFont typeface="+mj-lt"/>
              <a:buAutoNum type="arabicParenR"/>
            </a:pPr>
            <a:r>
              <a:rPr lang="ro-RO" b="1" dirty="0">
                <a:solidFill>
                  <a:srgbClr val="FF0000"/>
                </a:solidFill>
                <a:latin typeface="Times New Roman" panose="02020603050405020304" pitchFamily="18" charset="0"/>
                <a:ea typeface="PMingLiU"/>
                <a:cs typeface="Times New Roman" panose="02020603050405020304" pitchFamily="18" charset="0"/>
              </a:rPr>
              <a:t>montarea dispozitivului pentru legarea la pământ </a:t>
            </a:r>
            <a:r>
              <a:rPr lang="ro-RO" dirty="0">
                <a:solidFill>
                  <a:schemeClr val="bg1"/>
                </a:solidFill>
                <a:latin typeface="Times New Roman" panose="02020603050405020304" pitchFamily="18" charset="0"/>
                <a:ea typeface="PMingLiU"/>
                <a:cs typeface="Times New Roman" panose="02020603050405020304" pitchFamily="18" charset="0"/>
              </a:rPr>
              <a:t>și în scurtcircuit (conectarea cuțitelor de legare la pământ, iar acolo unde ele lipsesc – montarea dispozitivelor mobile pentru legarea la pământ și în scurtcircuit);</a:t>
            </a:r>
            <a:endParaRPr lang="en-US"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spcAft>
                <a:spcPts val="0"/>
              </a:spcAft>
              <a:buFont typeface="+mj-lt"/>
              <a:buAutoNum type="arabicParenR"/>
            </a:pPr>
            <a:r>
              <a:rPr lang="ro-RO" b="1" dirty="0">
                <a:solidFill>
                  <a:srgbClr val="FF0000"/>
                </a:solidFill>
                <a:latin typeface="Times New Roman" panose="02020603050405020304" pitchFamily="18" charset="0"/>
                <a:ea typeface="PMingLiU"/>
                <a:cs typeface="Times New Roman" panose="02020603050405020304" pitchFamily="18" charset="0"/>
              </a:rPr>
              <a:t>montarea indicatoarelor „LEGAT LA PĂMÂNT”, îngrădirea</a:t>
            </a:r>
            <a:r>
              <a:rPr lang="ro-RO" dirty="0">
                <a:solidFill>
                  <a:srgbClr val="FF0000"/>
                </a:solidFill>
                <a:latin typeface="Times New Roman" panose="02020603050405020304" pitchFamily="18" charset="0"/>
                <a:ea typeface="PMingLiU"/>
                <a:cs typeface="Times New Roman" panose="02020603050405020304" pitchFamily="18" charset="0"/>
              </a:rPr>
              <a:t>, </a:t>
            </a:r>
            <a:r>
              <a:rPr lang="ro-RO" dirty="0">
                <a:solidFill>
                  <a:schemeClr val="bg1"/>
                </a:solidFill>
                <a:latin typeface="Times New Roman" panose="02020603050405020304" pitchFamily="18" charset="0"/>
                <a:ea typeface="PMingLiU"/>
                <a:cs typeface="Times New Roman" panose="02020603050405020304" pitchFamily="18" charset="0"/>
              </a:rPr>
              <a:t>în caz de necesitate, a locurilor de muncă și părților active rămase sub tensiune, cu </a:t>
            </a:r>
            <a:r>
              <a:rPr lang="ro-RO" b="1" dirty="0">
                <a:solidFill>
                  <a:schemeClr val="bg1"/>
                </a:solidFill>
                <a:latin typeface="Times New Roman" panose="02020603050405020304" pitchFamily="18" charset="0"/>
                <a:ea typeface="PMingLiU"/>
                <a:cs typeface="Times New Roman" panose="02020603050405020304" pitchFamily="18" charset="0"/>
              </a:rPr>
              <a:t>montarea indicatoarelor de securitate </a:t>
            </a:r>
            <a:r>
              <a:rPr lang="ro-RO" dirty="0">
                <a:solidFill>
                  <a:schemeClr val="bg1"/>
                </a:solidFill>
                <a:latin typeface="Times New Roman" panose="02020603050405020304" pitchFamily="18" charset="0"/>
                <a:ea typeface="PMingLiU"/>
                <a:cs typeface="Times New Roman" panose="02020603050405020304" pitchFamily="18" charset="0"/>
              </a:rPr>
              <a:t>cu caracter de </a:t>
            </a:r>
            <a:r>
              <a:rPr lang="ro-RO" b="1" dirty="0">
                <a:solidFill>
                  <a:schemeClr val="bg1"/>
                </a:solidFill>
                <a:latin typeface="Times New Roman" panose="02020603050405020304" pitchFamily="18" charset="0"/>
                <a:ea typeface="PMingLiU"/>
                <a:cs typeface="Times New Roman" panose="02020603050405020304" pitchFamily="18" charset="0"/>
              </a:rPr>
              <a:t>avertizare și prescriere</a:t>
            </a:r>
            <a:r>
              <a:rPr lang="ro-RO" dirty="0">
                <a:solidFill>
                  <a:srgbClr val="FF0000"/>
                </a:solidFill>
                <a:latin typeface="Times New Roman" panose="02020603050405020304" pitchFamily="18" charset="0"/>
                <a:ea typeface="PMingLiU"/>
                <a:cs typeface="Times New Roman" panose="02020603050405020304" pitchFamily="18" charset="0"/>
              </a:rPr>
              <a:t>.</a:t>
            </a:r>
            <a:endParaRPr lang="en-US"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A89EFC28-55D6-409B-813D-AFBFEF67664F}"/>
              </a:ext>
            </a:extLst>
          </p:cNvPr>
          <p:cNvPicPr>
            <a:picLocks noChangeAspect="1"/>
          </p:cNvPicPr>
          <p:nvPr/>
        </p:nvPicPr>
        <p:blipFill>
          <a:blip r:embed="rId3"/>
          <a:stretch>
            <a:fillRect/>
          </a:stretch>
        </p:blipFill>
        <p:spPr>
          <a:xfrm>
            <a:off x="-151862" y="1501406"/>
            <a:ext cx="756547" cy="2654520"/>
          </a:xfrm>
          <a:prstGeom prst="rect">
            <a:avLst/>
          </a:prstGeom>
        </p:spPr>
      </p:pic>
      <p:pic>
        <p:nvPicPr>
          <p:cNvPr id="3" name="Рисунок 2"/>
          <p:cNvPicPr>
            <a:picLocks noChangeAspect="1"/>
          </p:cNvPicPr>
          <p:nvPr/>
        </p:nvPicPr>
        <p:blipFill>
          <a:blip r:embed="rId4"/>
          <a:stretch>
            <a:fillRect/>
          </a:stretch>
        </p:blipFill>
        <p:spPr>
          <a:xfrm>
            <a:off x="54708" y="0"/>
            <a:ext cx="947547" cy="947547"/>
          </a:xfrm>
          <a:prstGeom prst="rect">
            <a:avLst/>
          </a:prstGeom>
        </p:spPr>
      </p:pic>
      <p:pic>
        <p:nvPicPr>
          <p:cNvPr id="5" name="Рисунок 4"/>
          <p:cNvPicPr>
            <a:picLocks noChangeAspect="1"/>
          </p:cNvPicPr>
          <p:nvPr/>
        </p:nvPicPr>
        <p:blipFill>
          <a:blip r:embed="rId5"/>
          <a:stretch>
            <a:fillRect/>
          </a:stretch>
        </p:blipFill>
        <p:spPr>
          <a:xfrm>
            <a:off x="8244408" y="1566525"/>
            <a:ext cx="1032485" cy="1941661"/>
          </a:xfrm>
          <a:prstGeom prst="rect">
            <a:avLst/>
          </a:prstGeom>
        </p:spPr>
      </p:pic>
    </p:spTree>
    <p:extLst>
      <p:ext uri="{BB962C8B-B14F-4D97-AF65-F5344CB8AC3E}">
        <p14:creationId xmlns:p14="http://schemas.microsoft.com/office/powerpoint/2010/main" val="5072328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17027" y="2981"/>
            <a:ext cx="9144000" cy="5227047"/>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43025" indent="-1074738">
              <a:lnSpc>
                <a:spcPct val="150000"/>
              </a:lnSpc>
              <a:spcAft>
                <a:spcPts val="0"/>
              </a:spcAft>
            </a:pPr>
            <a:endParaRPr lang="ro-RO" sz="1600" b="1" dirty="0" smtClean="0">
              <a:solidFill>
                <a:schemeClr val="bg1"/>
              </a:solidFill>
              <a:latin typeface="Times New Roman" panose="02020603050405020304" pitchFamily="18" charset="0"/>
              <a:ea typeface="Calibri" panose="020F0502020204030204" pitchFamily="34" charset="0"/>
            </a:endParaRPr>
          </a:p>
          <a:p>
            <a:pPr marL="1343025" indent="-1074738">
              <a:lnSpc>
                <a:spcPct val="150000"/>
              </a:lnSpc>
              <a:spcAft>
                <a:spcPts val="0"/>
              </a:spcAft>
            </a:pPr>
            <a:r>
              <a:rPr lang="ro-RO" sz="1600" b="1" dirty="0" smtClean="0">
                <a:solidFill>
                  <a:schemeClr val="bg1"/>
                </a:solidFill>
                <a:latin typeface="Times New Roman" panose="02020603050405020304" pitchFamily="18" charset="0"/>
                <a:ea typeface="Calibri" panose="020F0502020204030204" pitchFamily="34" charset="0"/>
              </a:rPr>
              <a:t>CAP</a:t>
            </a:r>
            <a:r>
              <a:rPr lang="ro-RO" sz="1600" b="1" dirty="0">
                <a:solidFill>
                  <a:schemeClr val="bg1"/>
                </a:solidFill>
                <a:latin typeface="Times New Roman" panose="02020603050405020304" pitchFamily="18" charset="0"/>
                <a:ea typeface="Calibri" panose="020F0502020204030204" pitchFamily="34" charset="0"/>
              </a:rPr>
              <a:t>. III. Secțiunea 1  Cerințe generale    (pct. 271).</a:t>
            </a:r>
            <a:endParaRPr lang="en-US" sz="1600" b="1" dirty="0">
              <a:solidFill>
                <a:schemeClr val="bg1"/>
              </a:solidFill>
              <a:latin typeface="Times New Roman" panose="02020603050405020304" pitchFamily="18" charset="0"/>
              <a:ea typeface="Calibri" panose="020F0502020204030204" pitchFamily="34" charset="0"/>
            </a:endParaRPr>
          </a:p>
          <a:p>
            <a:pPr marL="1343025" indent="-1074738">
              <a:lnSpc>
                <a:spcPct val="150000"/>
              </a:lnSpc>
              <a:spcAft>
                <a:spcPts val="0"/>
              </a:spcAft>
            </a:pPr>
            <a:r>
              <a:rPr lang="ro-RO" sz="1600" b="1" dirty="0">
                <a:solidFill>
                  <a:schemeClr val="bg1"/>
                </a:solidFill>
                <a:latin typeface="Times New Roman" panose="02020603050405020304" pitchFamily="18" charset="0"/>
                <a:ea typeface="Calibri" panose="020F0502020204030204" pitchFamily="34" charset="0"/>
              </a:rPr>
              <a:t>Secțiunea 2  Deconectări (pct. 272-285).</a:t>
            </a:r>
            <a:endParaRPr lang="en-US" sz="1600" b="1" dirty="0">
              <a:solidFill>
                <a:schemeClr val="bg1"/>
              </a:solidFill>
              <a:latin typeface="Times New Roman" panose="02020603050405020304" pitchFamily="18" charset="0"/>
              <a:ea typeface="Calibri" panose="020F0502020204030204" pitchFamily="34" charset="0"/>
            </a:endParaRPr>
          </a:p>
          <a:p>
            <a:pPr marL="1343025" indent="-1074738">
              <a:lnSpc>
                <a:spcPct val="150000"/>
              </a:lnSpc>
              <a:spcAft>
                <a:spcPts val="0"/>
              </a:spcAft>
            </a:pPr>
            <a:r>
              <a:rPr lang="ro-RO" sz="1600" b="1" dirty="0">
                <a:solidFill>
                  <a:schemeClr val="bg1"/>
                </a:solidFill>
                <a:latin typeface="Times New Roman" panose="02020603050405020304" pitchFamily="18" charset="0"/>
                <a:ea typeface="Calibri" panose="020F0502020204030204" pitchFamily="34" charset="0"/>
              </a:rPr>
              <a:t>Secțiunea 3  Montarea indicatoarelor cu caracter de interzicere  (pct. 286-292).</a:t>
            </a:r>
            <a:endParaRPr lang="en-US" sz="1600" b="1" dirty="0">
              <a:solidFill>
                <a:schemeClr val="bg1"/>
              </a:solidFill>
              <a:latin typeface="Times New Roman" panose="02020603050405020304" pitchFamily="18" charset="0"/>
              <a:ea typeface="Calibri" panose="020F0502020204030204" pitchFamily="34" charset="0"/>
            </a:endParaRPr>
          </a:p>
          <a:p>
            <a:pPr marL="1343025" indent="-1074738">
              <a:lnSpc>
                <a:spcPct val="150000"/>
              </a:lnSpc>
              <a:spcAft>
                <a:spcPts val="0"/>
              </a:spcAft>
            </a:pPr>
            <a:r>
              <a:rPr lang="ro-RO" sz="1600" b="1" dirty="0">
                <a:solidFill>
                  <a:schemeClr val="bg1"/>
                </a:solidFill>
                <a:latin typeface="Times New Roman" panose="02020603050405020304" pitchFamily="18" charset="0"/>
                <a:ea typeface="Calibri" panose="020F0502020204030204" pitchFamily="34" charset="0"/>
              </a:rPr>
              <a:t>Secțiunea 4  Verificarea lipsei tensiunii (pct. 293-307).</a:t>
            </a:r>
            <a:endParaRPr lang="en-US" sz="1600" b="1" dirty="0">
              <a:solidFill>
                <a:schemeClr val="bg1"/>
              </a:solidFill>
              <a:latin typeface="Times New Roman" panose="02020603050405020304" pitchFamily="18" charset="0"/>
              <a:ea typeface="Calibri" panose="020F0502020204030204" pitchFamily="34" charset="0"/>
            </a:endParaRPr>
          </a:p>
          <a:p>
            <a:pPr marL="1343025" indent="-1074738">
              <a:lnSpc>
                <a:spcPct val="150000"/>
              </a:lnSpc>
              <a:spcAft>
                <a:spcPts val="0"/>
              </a:spcAft>
            </a:pPr>
            <a:r>
              <a:rPr lang="ro-RO" sz="1600" b="1" dirty="0">
                <a:solidFill>
                  <a:schemeClr val="bg1"/>
                </a:solidFill>
                <a:latin typeface="Times New Roman" panose="02020603050405020304" pitchFamily="18" charset="0"/>
                <a:ea typeface="Calibri" panose="020F0502020204030204" pitchFamily="34" charset="0"/>
              </a:rPr>
              <a:t>Secțiunea 5  Instalarea dispozitivelor pentru legarea la pământ și în scurtcircuit </a:t>
            </a:r>
            <a:r>
              <a:rPr lang="ro-RO" sz="1400" b="1" dirty="0">
                <a:solidFill>
                  <a:schemeClr val="bg1"/>
                </a:solidFill>
                <a:latin typeface="Times New Roman" panose="02020603050405020304" pitchFamily="18" charset="0"/>
                <a:ea typeface="Calibri" panose="020F0502020204030204" pitchFamily="34" charset="0"/>
              </a:rPr>
              <a:t>(pct. 308-315).</a:t>
            </a:r>
            <a:endParaRPr lang="en-US" sz="1400" b="1" dirty="0">
              <a:solidFill>
                <a:schemeClr val="bg1"/>
              </a:solidFill>
              <a:latin typeface="Times New Roman" panose="02020603050405020304" pitchFamily="18" charset="0"/>
              <a:ea typeface="Calibri" panose="020F0502020204030204" pitchFamily="34" charset="0"/>
            </a:endParaRPr>
          </a:p>
          <a:p>
            <a:pPr marL="1343025" indent="-1074738">
              <a:lnSpc>
                <a:spcPct val="150000"/>
              </a:lnSpc>
              <a:spcAft>
                <a:spcPts val="0"/>
              </a:spcAft>
            </a:pPr>
            <a:r>
              <a:rPr lang="ro-RO" sz="1600" b="1" dirty="0">
                <a:solidFill>
                  <a:schemeClr val="bg1"/>
                </a:solidFill>
                <a:latin typeface="Times New Roman" panose="02020603050405020304" pitchFamily="18" charset="0"/>
                <a:ea typeface="Calibri" panose="020F0502020204030204" pitchFamily="34" charset="0"/>
              </a:rPr>
              <a:t>Secțiunea 6  Instalarea dispozitivelor pentru legarea la pământ și în scurtcircuit</a:t>
            </a:r>
            <a:endParaRPr lang="en-US" sz="1600" b="1" dirty="0">
              <a:solidFill>
                <a:schemeClr val="bg1"/>
              </a:solidFill>
              <a:latin typeface="Times New Roman" panose="02020603050405020304" pitchFamily="18" charset="0"/>
              <a:ea typeface="Calibri" panose="020F0502020204030204" pitchFamily="34" charset="0"/>
            </a:endParaRPr>
          </a:p>
          <a:p>
            <a:pPr marL="1343025" indent="-1074738">
              <a:lnSpc>
                <a:spcPct val="150000"/>
              </a:lnSpc>
              <a:spcAft>
                <a:spcPts val="0"/>
              </a:spcAft>
            </a:pPr>
            <a:r>
              <a:rPr lang="ro-RO" sz="1600" b="1" dirty="0">
                <a:solidFill>
                  <a:schemeClr val="bg1"/>
                </a:solidFill>
                <a:latin typeface="Times New Roman" panose="02020603050405020304" pitchFamily="18" charset="0"/>
                <a:ea typeface="Calibri" panose="020F0502020204030204" pitchFamily="34" charset="0"/>
              </a:rPr>
              <a:t>                     în instalațiile de distribuție (pct. 316-328).</a:t>
            </a:r>
            <a:endParaRPr lang="en-US" sz="1600" b="1" dirty="0">
              <a:solidFill>
                <a:schemeClr val="bg1"/>
              </a:solidFill>
              <a:latin typeface="Times New Roman" panose="02020603050405020304" pitchFamily="18" charset="0"/>
              <a:ea typeface="Calibri" panose="020F0502020204030204" pitchFamily="34" charset="0"/>
            </a:endParaRPr>
          </a:p>
          <a:p>
            <a:pPr marL="1343025" indent="-1074738">
              <a:lnSpc>
                <a:spcPct val="150000"/>
              </a:lnSpc>
              <a:spcAft>
                <a:spcPts val="0"/>
              </a:spcAft>
            </a:pPr>
            <a:r>
              <a:rPr lang="ro-RO" sz="1600" b="1" dirty="0">
                <a:solidFill>
                  <a:schemeClr val="bg1"/>
                </a:solidFill>
                <a:latin typeface="Times New Roman" panose="02020603050405020304" pitchFamily="18" charset="0"/>
                <a:ea typeface="Calibri" panose="020F0502020204030204" pitchFamily="34" charset="0"/>
              </a:rPr>
              <a:t>Secțiunea 7 Instalarea dispozitivelor pentru legarea la pământ și în scurtcircuit </a:t>
            </a:r>
            <a:endParaRPr lang="en-US" sz="1600" b="1" dirty="0">
              <a:solidFill>
                <a:schemeClr val="bg1"/>
              </a:solidFill>
              <a:latin typeface="Times New Roman" panose="02020603050405020304" pitchFamily="18" charset="0"/>
              <a:ea typeface="Calibri" panose="020F0502020204030204" pitchFamily="34" charset="0"/>
            </a:endParaRPr>
          </a:p>
          <a:p>
            <a:pPr marL="1343025" indent="-1074738">
              <a:lnSpc>
                <a:spcPct val="150000"/>
              </a:lnSpc>
              <a:spcAft>
                <a:spcPts val="0"/>
              </a:spcAft>
            </a:pPr>
            <a:r>
              <a:rPr lang="ro-RO" sz="1600" b="1" dirty="0">
                <a:solidFill>
                  <a:schemeClr val="bg1"/>
                </a:solidFill>
                <a:latin typeface="Times New Roman" panose="02020603050405020304" pitchFamily="18" charset="0"/>
                <a:ea typeface="Calibri" panose="020F0502020204030204" pitchFamily="34" charset="0"/>
              </a:rPr>
              <a:t>                    la linia electrică aeriană  (pct. 329-352).</a:t>
            </a:r>
            <a:endParaRPr lang="en-US" sz="1600" b="1" dirty="0">
              <a:solidFill>
                <a:schemeClr val="bg1"/>
              </a:solidFill>
              <a:latin typeface="Times New Roman" panose="02020603050405020304" pitchFamily="18" charset="0"/>
              <a:ea typeface="Calibri" panose="020F0502020204030204" pitchFamily="34" charset="0"/>
            </a:endParaRPr>
          </a:p>
          <a:p>
            <a:pPr marL="1343025" indent="-1074738">
              <a:lnSpc>
                <a:spcPct val="150000"/>
              </a:lnSpc>
              <a:spcAft>
                <a:spcPts val="0"/>
              </a:spcAft>
            </a:pPr>
            <a:r>
              <a:rPr lang="ro-RO" sz="1600" b="1" dirty="0">
                <a:solidFill>
                  <a:schemeClr val="bg1"/>
                </a:solidFill>
                <a:latin typeface="Times New Roman" panose="02020603050405020304" pitchFamily="18" charset="0"/>
                <a:ea typeface="Calibri" panose="020F0502020204030204" pitchFamily="34" charset="0"/>
              </a:rPr>
              <a:t>Secțiunea 8  Îngrădirea locului de muncă, montarea indicatoarelor de securitate  </a:t>
            </a:r>
            <a:r>
              <a:rPr lang="ro-RO" sz="1400" b="1" dirty="0">
                <a:solidFill>
                  <a:schemeClr val="bg1"/>
                </a:solidFill>
                <a:latin typeface="Times New Roman" panose="02020603050405020304" pitchFamily="18" charset="0"/>
                <a:ea typeface="Calibri" panose="020F0502020204030204" pitchFamily="34" charset="0"/>
              </a:rPr>
              <a:t>(pct. 353-371).</a:t>
            </a:r>
            <a:endParaRPr lang="en-US" sz="1400" b="1" dirty="0">
              <a:solidFill>
                <a:schemeClr val="bg1"/>
              </a:solidFill>
              <a:effectLst/>
              <a:latin typeface="Times New Roman" panose="02020603050405020304" pitchFamily="18" charset="0"/>
              <a:ea typeface="Calibri" panose="020F0502020204030204" pitchFamily="34" charset="0"/>
            </a:endParaRPr>
          </a:p>
        </p:txBody>
      </p:sp>
      <p:pic>
        <p:nvPicPr>
          <p:cNvPr id="2" name="Рисунок 1"/>
          <p:cNvPicPr>
            <a:picLocks noChangeAspect="1"/>
          </p:cNvPicPr>
          <p:nvPr/>
        </p:nvPicPr>
        <p:blipFill>
          <a:blip r:embed="rId3"/>
          <a:stretch>
            <a:fillRect/>
          </a:stretch>
        </p:blipFill>
        <p:spPr>
          <a:xfrm>
            <a:off x="7812360" y="2715766"/>
            <a:ext cx="1583426" cy="1710111"/>
          </a:xfrm>
          <a:prstGeom prst="rect">
            <a:avLst/>
          </a:prstGeom>
        </p:spPr>
      </p:pic>
      <p:pic>
        <p:nvPicPr>
          <p:cNvPr id="3" name="Рисунок 2"/>
          <p:cNvPicPr>
            <a:picLocks noChangeAspect="1"/>
          </p:cNvPicPr>
          <p:nvPr/>
        </p:nvPicPr>
        <p:blipFill>
          <a:blip r:embed="rId4"/>
          <a:stretch>
            <a:fillRect/>
          </a:stretch>
        </p:blipFill>
        <p:spPr>
          <a:xfrm>
            <a:off x="3724408" y="-12675"/>
            <a:ext cx="989634" cy="1144265"/>
          </a:xfrm>
          <a:prstGeom prst="rect">
            <a:avLst/>
          </a:prstGeom>
        </p:spPr>
      </p:pic>
      <p:pic>
        <p:nvPicPr>
          <p:cNvPr id="5" name="Рисунок 4"/>
          <p:cNvPicPr>
            <a:picLocks noChangeAspect="1"/>
          </p:cNvPicPr>
          <p:nvPr/>
        </p:nvPicPr>
        <p:blipFill>
          <a:blip r:embed="rId5"/>
          <a:stretch>
            <a:fillRect/>
          </a:stretch>
        </p:blipFill>
        <p:spPr>
          <a:xfrm>
            <a:off x="7668344" y="799990"/>
            <a:ext cx="1327550" cy="1694922"/>
          </a:xfrm>
          <a:prstGeom prst="rect">
            <a:avLst/>
          </a:prstGeom>
        </p:spPr>
      </p:pic>
    </p:spTree>
    <p:extLst>
      <p:ext uri="{BB962C8B-B14F-4D97-AF65-F5344CB8AC3E}">
        <p14:creationId xmlns:p14="http://schemas.microsoft.com/office/powerpoint/2010/main" val="28236864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0" y="0"/>
            <a:ext cx="9180512" cy="5227047"/>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43025" indent="-1074738">
              <a:lnSpc>
                <a:spcPct val="150000"/>
              </a:lnSpc>
              <a:spcAft>
                <a:spcPts val="0"/>
              </a:spcAft>
            </a:pPr>
            <a:endParaRPr lang="en-US" sz="1600" b="1" dirty="0">
              <a:solidFill>
                <a:srgbClr val="FF0000"/>
              </a:solidFill>
              <a:latin typeface="Times New Roman" panose="02020603050405020304" pitchFamily="18" charset="0"/>
              <a:ea typeface="Calibri" panose="020F0502020204030204" pitchFamily="34" charset="0"/>
            </a:endParaRPr>
          </a:p>
          <a:p>
            <a:pPr indent="180340">
              <a:spcAft>
                <a:spcPts val="0"/>
              </a:spcAft>
            </a:pPr>
            <a:r>
              <a:rPr lang="ro-RO" b="1" dirty="0">
                <a:solidFill>
                  <a:srgbClr val="FF0000"/>
                </a:solidFill>
                <a:latin typeface="Times New Roman" panose="02020603050405020304" pitchFamily="18" charset="0"/>
                <a:ea typeface="Calibri" panose="020F0502020204030204" pitchFamily="34" charset="0"/>
              </a:rPr>
              <a:t>                  </a:t>
            </a:r>
          </a:p>
          <a:p>
            <a:pPr indent="180340">
              <a:spcAft>
                <a:spcPts val="0"/>
              </a:spcAft>
            </a:pPr>
            <a:endParaRPr lang="ro-RO" b="1" dirty="0">
              <a:solidFill>
                <a:srgbClr val="FF0000"/>
              </a:solidFill>
              <a:latin typeface="Times New Roman" panose="02020603050405020304" pitchFamily="18" charset="0"/>
              <a:ea typeface="Calibri" panose="020F0502020204030204" pitchFamily="34" charset="0"/>
            </a:endParaRPr>
          </a:p>
          <a:p>
            <a:pPr indent="180340">
              <a:spcAft>
                <a:spcPts val="0"/>
              </a:spcAft>
            </a:pPr>
            <a:r>
              <a:rPr lang="ro-RO" b="1" dirty="0">
                <a:solidFill>
                  <a:srgbClr val="FF0000"/>
                </a:solidFill>
                <a:latin typeface="Times New Roman" panose="02020603050405020304" pitchFamily="18" charset="0"/>
                <a:ea typeface="Calibri" panose="020F0502020204030204" pitchFamily="34" charset="0"/>
              </a:rPr>
              <a:t>                          Secțiunea 4  Verificarea lipsei tensiunii (pct. 293-307).</a:t>
            </a:r>
            <a:r>
              <a:rPr lang="ro-RO" dirty="0">
                <a:solidFill>
                  <a:srgbClr val="FF0000"/>
                </a:solidFill>
                <a:latin typeface="Times New Roman" panose="02020603050405020304" pitchFamily="18" charset="0"/>
                <a:ea typeface="PMingLiU"/>
              </a:rPr>
              <a:t> </a:t>
            </a:r>
          </a:p>
          <a:p>
            <a:pPr indent="180340" algn="just">
              <a:spcAft>
                <a:spcPts val="0"/>
              </a:spcAft>
            </a:pPr>
            <a:r>
              <a:rPr lang="ro-RO" dirty="0">
                <a:solidFill>
                  <a:srgbClr val="FF0000"/>
                </a:solidFill>
                <a:latin typeface="Times New Roman" panose="02020603050405020304" pitchFamily="18" charset="0"/>
                <a:ea typeface="PMingLiU"/>
              </a:rPr>
              <a:t>293. Verificarea lipsei tensiunii se face cu ajutorul indicatorului de tensiune, funcționalitatea căruia trebuie verificată înainte de utilizare, </a:t>
            </a:r>
            <a:r>
              <a:rPr lang="ro-RO" dirty="0">
                <a:solidFill>
                  <a:schemeClr val="bg1"/>
                </a:solidFill>
                <a:latin typeface="Times New Roman" panose="02020603050405020304" pitchFamily="18" charset="0"/>
                <a:ea typeface="PMingLiU"/>
              </a:rPr>
              <a:t>cu ajutorul unor aparate speciale destinate pentru astfel de verificări, sau prin apropierea de părțile active, în cazul în care se știe despre aflarea lor sub tensiune.</a:t>
            </a:r>
            <a:endParaRPr lang="en-US" dirty="0">
              <a:solidFill>
                <a:schemeClr val="bg1"/>
              </a:solidFill>
              <a:latin typeface="Times New Roman" panose="02020603050405020304" pitchFamily="18" charset="0"/>
              <a:ea typeface="Times New Roman" panose="02020603050405020304" pitchFamily="18" charset="0"/>
            </a:endParaRPr>
          </a:p>
          <a:p>
            <a:pPr indent="180340" algn="just">
              <a:spcAft>
                <a:spcPts val="0"/>
              </a:spcAft>
            </a:pPr>
            <a:r>
              <a:rPr lang="ro-RO" dirty="0">
                <a:solidFill>
                  <a:srgbClr val="FF0000"/>
                </a:solidFill>
                <a:latin typeface="Times New Roman" panose="02020603050405020304" pitchFamily="18" charset="0"/>
                <a:ea typeface="PMingLiU"/>
              </a:rPr>
              <a:t>294. Daca indicatorul de tensiune, verificat prin apropierea de părțile active, a căzut sau a fost lovit, se interzice utilizarea lui fără verificarea repetată.</a:t>
            </a:r>
            <a:endParaRPr lang="en-US" dirty="0">
              <a:solidFill>
                <a:srgbClr val="FF0000"/>
              </a:solidFill>
              <a:latin typeface="Times New Roman" panose="02020603050405020304" pitchFamily="18" charset="0"/>
              <a:ea typeface="Times New Roman" panose="02020603050405020304" pitchFamily="18" charset="0"/>
            </a:endParaRPr>
          </a:p>
          <a:p>
            <a:pPr indent="180340" algn="just">
              <a:spcAft>
                <a:spcPts val="0"/>
              </a:spcAft>
            </a:pPr>
            <a:r>
              <a:rPr lang="ro-RO" dirty="0">
                <a:solidFill>
                  <a:schemeClr val="bg1"/>
                </a:solidFill>
                <a:latin typeface="Times New Roman" panose="02020603050405020304" pitchFamily="18" charset="0"/>
                <a:ea typeface="PMingLiU"/>
              </a:rPr>
              <a:t>295. În instalațiile electrice cu tensiunea mai mare de 1000 V, indicatorul trebuie să fie utilizat cu mănuși electroizolante.</a:t>
            </a:r>
            <a:endParaRPr lang="en-US" dirty="0">
              <a:solidFill>
                <a:schemeClr val="bg1"/>
              </a:solidFill>
              <a:latin typeface="Times New Roman" panose="02020603050405020304" pitchFamily="18" charset="0"/>
              <a:ea typeface="Times New Roman" panose="02020603050405020304" pitchFamily="18" charset="0"/>
            </a:endParaRPr>
          </a:p>
          <a:p>
            <a:pPr indent="180340" algn="just">
              <a:spcAft>
                <a:spcPts val="0"/>
              </a:spcAft>
            </a:pPr>
            <a:r>
              <a:rPr lang="ro-RO" dirty="0">
                <a:solidFill>
                  <a:schemeClr val="bg1"/>
                </a:solidFill>
                <a:latin typeface="Times New Roman" panose="02020603050405020304" pitchFamily="18" charset="0"/>
                <a:ea typeface="PMingLiU"/>
              </a:rPr>
              <a:t>306. În instalațiile electrice cu sistem TN cu tensiunea mai mică de 1000 V, verificarea lipsei tensiunii se va efectua între faze și între fiecare fază și carcasa instalației legată la pământ sau conductorul de protecție, inclusiv cu posibilitatea de a utiliza un voltmetru verificat în prealabil, scara căruia corespunde valorii tensiunii măsurate. Se interzice utilizarea lămpilor de control.</a:t>
            </a:r>
            <a:endParaRPr lang="en-US" dirty="0">
              <a:solidFill>
                <a:schemeClr val="bg1"/>
              </a:solidFill>
              <a:latin typeface="Times New Roman" panose="02020603050405020304" pitchFamily="18" charset="0"/>
              <a:ea typeface="Times New Roman" panose="02020603050405020304" pitchFamily="18" charset="0"/>
            </a:endParaRPr>
          </a:p>
          <a:p>
            <a:pPr marL="1343025" indent="-1074738">
              <a:lnSpc>
                <a:spcPct val="150000"/>
              </a:lnSpc>
              <a:spcAft>
                <a:spcPts val="0"/>
              </a:spcAft>
            </a:pPr>
            <a:endParaRPr lang="en-US" sz="1600" b="1" dirty="0">
              <a:solidFill>
                <a:srgbClr val="FF0000"/>
              </a:solidFill>
              <a:latin typeface="Times New Roman" panose="02020603050405020304" pitchFamily="18" charset="0"/>
              <a:ea typeface="Calibri" panose="020F0502020204030204" pitchFamily="34" charset="0"/>
            </a:endParaRPr>
          </a:p>
        </p:txBody>
      </p:sp>
      <p:pic>
        <p:nvPicPr>
          <p:cNvPr id="2" name="Picture 1">
            <a:extLst>
              <a:ext uri="{FF2B5EF4-FFF2-40B4-BE49-F238E27FC236}">
                <a16:creationId xmlns:a16="http://schemas.microsoft.com/office/drawing/2014/main" id="{E8CD94DB-13B7-4948-9B82-3F33A2188387}"/>
              </a:ext>
            </a:extLst>
          </p:cNvPr>
          <p:cNvPicPr>
            <a:picLocks noChangeAspect="1"/>
          </p:cNvPicPr>
          <p:nvPr/>
        </p:nvPicPr>
        <p:blipFill>
          <a:blip r:embed="rId3"/>
          <a:stretch>
            <a:fillRect/>
          </a:stretch>
        </p:blipFill>
        <p:spPr>
          <a:xfrm>
            <a:off x="395536" y="179547"/>
            <a:ext cx="1032346" cy="924839"/>
          </a:xfrm>
          <a:prstGeom prst="rect">
            <a:avLst/>
          </a:prstGeom>
          <a:gradFill>
            <a:gsLst>
              <a:gs pos="46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pic>
        <p:nvPicPr>
          <p:cNvPr id="3" name="Рисунок 2"/>
          <p:cNvPicPr>
            <a:picLocks noChangeAspect="1"/>
          </p:cNvPicPr>
          <p:nvPr/>
        </p:nvPicPr>
        <p:blipFill>
          <a:blip r:embed="rId4"/>
          <a:stretch>
            <a:fillRect/>
          </a:stretch>
        </p:blipFill>
        <p:spPr>
          <a:xfrm>
            <a:off x="7659482" y="1830"/>
            <a:ext cx="1274174" cy="1280271"/>
          </a:xfrm>
          <a:prstGeom prst="rect">
            <a:avLst/>
          </a:prstGeom>
        </p:spPr>
      </p:pic>
      <p:pic>
        <p:nvPicPr>
          <p:cNvPr id="5" name="Рисунок 4"/>
          <p:cNvPicPr>
            <a:picLocks noChangeAspect="1"/>
          </p:cNvPicPr>
          <p:nvPr/>
        </p:nvPicPr>
        <p:blipFill>
          <a:blip r:embed="rId5"/>
          <a:stretch>
            <a:fillRect/>
          </a:stretch>
        </p:blipFill>
        <p:spPr>
          <a:xfrm>
            <a:off x="4139952" y="0"/>
            <a:ext cx="855801" cy="1008623"/>
          </a:xfrm>
          <a:prstGeom prst="rect">
            <a:avLst/>
          </a:prstGeom>
        </p:spPr>
      </p:pic>
      <p:pic>
        <p:nvPicPr>
          <p:cNvPr id="6" name="Рисунок 5"/>
          <p:cNvPicPr>
            <a:picLocks noChangeAspect="1"/>
          </p:cNvPicPr>
          <p:nvPr/>
        </p:nvPicPr>
        <p:blipFill>
          <a:blip r:embed="rId6"/>
          <a:stretch>
            <a:fillRect/>
          </a:stretch>
        </p:blipFill>
        <p:spPr>
          <a:xfrm>
            <a:off x="4499992" y="4371105"/>
            <a:ext cx="702955" cy="896430"/>
          </a:xfrm>
          <a:prstGeom prst="rect">
            <a:avLst/>
          </a:prstGeom>
        </p:spPr>
      </p:pic>
    </p:spTree>
    <p:extLst>
      <p:ext uri="{BB962C8B-B14F-4D97-AF65-F5344CB8AC3E}">
        <p14:creationId xmlns:p14="http://schemas.microsoft.com/office/powerpoint/2010/main" val="42147728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36512" y="0"/>
            <a:ext cx="9180512" cy="5227047"/>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a:spcAft>
                <a:spcPts val="0"/>
              </a:spcAft>
            </a:pPr>
            <a:r>
              <a:rPr lang="ro-RO" sz="12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CAPITOLUL IV  </a:t>
            </a:r>
            <a:r>
              <a:rPr lang="ro-RO" sz="1200" b="1" u="sng" dirty="0" smtClean="0">
                <a:solidFill>
                  <a:srgbClr val="FF00FF"/>
                </a:solidFill>
                <a:latin typeface="Times New Roman" panose="02020603050405020304" pitchFamily="18" charset="0"/>
                <a:ea typeface="Calibri" panose="020F0502020204030204" pitchFamily="34" charset="0"/>
                <a:cs typeface="Times New Roman" panose="02020603050405020304" pitchFamily="18" charset="0"/>
              </a:rPr>
              <a:t>CERINȚE  DE  SECURITATE  LA  EXECUTARE  A  UNOR   LUCRĂRI   SPECIFICE</a:t>
            </a:r>
          </a:p>
          <a:p>
            <a:pPr>
              <a:spcAft>
                <a:spcPts val="0"/>
              </a:spcAft>
            </a:pPr>
            <a:endParaRPr lang="en-US" sz="12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1074738" indent="-1074738">
              <a:spcAft>
                <a:spcPts val="0"/>
              </a:spcAft>
            </a:pPr>
            <a:r>
              <a:rPr lang="ro-RO" sz="12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Secțiunea 1</a:t>
            </a:r>
            <a:r>
              <a:rPr lang="ro-RO"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ro-RO" sz="1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Cerințe de securitate la executarea lucrărilor în zona de </a:t>
            </a:r>
            <a:r>
              <a:rPr lang="ro-RO" sz="12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acţiune</a:t>
            </a:r>
            <a:r>
              <a:rPr lang="ro-RO" sz="1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o-RO" sz="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 </a:t>
            </a:r>
            <a:r>
              <a:rPr lang="ro-RO" sz="1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câmpurilor electrice (pct. 372-402). </a:t>
            </a:r>
            <a:endParaRPr lang="ro-RO" sz="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15000"/>
              </a:lnSpc>
              <a:spcAft>
                <a:spcPts val="0"/>
              </a:spcAft>
              <a:buSzPts val="1200"/>
              <a:tabLst>
                <a:tab pos="630555" algn="l"/>
              </a:tabLst>
            </a:pPr>
            <a:r>
              <a:rPr lang="ro-RO" sz="1200" dirty="0">
                <a:solidFill>
                  <a:schemeClr val="bg1"/>
                </a:solidFill>
                <a:latin typeface="Times New Roman" panose="02020603050405020304" pitchFamily="18" charset="0"/>
                <a:ea typeface="Times New Roman" panose="02020603050405020304" pitchFamily="18" charset="0"/>
              </a:rPr>
              <a:t>În </a:t>
            </a:r>
            <a:r>
              <a:rPr lang="ro-RO" sz="1200" dirty="0" err="1" smtClean="0">
                <a:solidFill>
                  <a:schemeClr val="bg1"/>
                </a:solidFill>
                <a:latin typeface="Times New Roman" panose="02020603050405020304" pitchFamily="18" charset="0"/>
                <a:ea typeface="Times New Roman" panose="02020603050405020304" pitchFamily="18" charset="0"/>
              </a:rPr>
              <a:t>IDDeschis</a:t>
            </a:r>
            <a:r>
              <a:rPr lang="ro-RO" sz="1200" dirty="0" smtClean="0">
                <a:solidFill>
                  <a:schemeClr val="bg1"/>
                </a:solidFill>
                <a:latin typeface="Times New Roman" panose="02020603050405020304" pitchFamily="18" charset="0"/>
                <a:ea typeface="Times New Roman" panose="02020603050405020304" pitchFamily="18" charset="0"/>
              </a:rPr>
              <a:t> </a:t>
            </a:r>
            <a:r>
              <a:rPr lang="ro-RO" sz="1200" dirty="0">
                <a:solidFill>
                  <a:schemeClr val="bg1"/>
                </a:solidFill>
                <a:latin typeface="Times New Roman" panose="02020603050405020304" pitchFamily="18" charset="0"/>
                <a:ea typeface="Times New Roman" panose="02020603050405020304" pitchFamily="18" charset="0"/>
              </a:rPr>
              <a:t>și la LEA cu tensiunea de 330 kV și mai mare trebuie să fie asigurată protecția lucrătorilor contra riscurilor legate de </a:t>
            </a:r>
            <a:r>
              <a:rPr lang="ro-RO" sz="1200" dirty="0" smtClean="0">
                <a:solidFill>
                  <a:schemeClr val="bg1"/>
                </a:solidFill>
                <a:latin typeface="Times New Roman" panose="02020603050405020304" pitchFamily="18" charset="0"/>
                <a:ea typeface="Times New Roman" panose="02020603050405020304" pitchFamily="18" charset="0"/>
              </a:rPr>
              <a:t>prezența câmpului </a:t>
            </a:r>
            <a:r>
              <a:rPr lang="ro-RO" sz="1200" dirty="0">
                <a:solidFill>
                  <a:schemeClr val="bg1"/>
                </a:solidFill>
                <a:latin typeface="Times New Roman" panose="02020603050405020304" pitchFamily="18" charset="0"/>
                <a:ea typeface="Times New Roman" panose="02020603050405020304" pitchFamily="18" charset="0"/>
              </a:rPr>
              <a:t>electric activ biologic asupra lucrătorilor, care poate provoca descărcări electrice în cazul apropierii de obiectele conductoare de curent </a:t>
            </a:r>
            <a:r>
              <a:rPr lang="ro-RO" sz="1200" dirty="0" smtClean="0">
                <a:solidFill>
                  <a:schemeClr val="bg1"/>
                </a:solidFill>
                <a:latin typeface="Times New Roman" panose="02020603050405020304" pitchFamily="18" charset="0"/>
                <a:ea typeface="Times New Roman" panose="02020603050405020304" pitchFamily="18" charset="0"/>
              </a:rPr>
              <a:t>izolate. </a:t>
            </a:r>
            <a:r>
              <a:rPr lang="ro-RO" sz="1200" dirty="0">
                <a:solidFill>
                  <a:schemeClr val="bg1"/>
                </a:solidFill>
                <a:latin typeface="Times New Roman" panose="02020603050405020304" pitchFamily="18" charset="0"/>
                <a:ea typeface="Times New Roman" panose="02020603050405020304" pitchFamily="18" charset="0"/>
              </a:rPr>
              <a:t>Nivelul limită admisibil al intensității câmpului electric (în continuare - CE) constituie 25 kV/m. </a:t>
            </a:r>
            <a:endParaRPr lang="en-US" sz="1200" dirty="0">
              <a:solidFill>
                <a:schemeClr val="bg1"/>
              </a:solidFill>
              <a:latin typeface="Calibri" panose="020F0502020204030204" pitchFamily="34" charset="0"/>
              <a:ea typeface="PMingLiU" panose="02020500000000000000"/>
            </a:endParaRPr>
          </a:p>
          <a:p>
            <a:pPr marL="1074738" indent="-1074738">
              <a:spcAft>
                <a:spcPts val="0"/>
              </a:spcAft>
            </a:pPr>
            <a:endParaRPr lang="ro-RO" sz="500" u="sng"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1074738" indent="-1074738">
              <a:spcAft>
                <a:spcPts val="0"/>
              </a:spcAft>
            </a:pPr>
            <a:r>
              <a:rPr lang="ro-RO" sz="1200" u="sng"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Secțiunea </a:t>
            </a:r>
            <a:r>
              <a:rPr lang="ro-RO" sz="12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2  </a:t>
            </a:r>
            <a:r>
              <a:rPr lang="ro-RO" sz="1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Generatoare și compensatoare sincrone  (pct. 403-411). </a:t>
            </a:r>
            <a:endParaRPr lang="ro-RO" sz="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1074738" indent="-1074738">
              <a:spcAft>
                <a:spcPts val="0"/>
              </a:spcAft>
            </a:pPr>
            <a:r>
              <a:rPr lang="ro-RO" sz="12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Sunt prevăzute unele </a:t>
            </a:r>
            <a:r>
              <a:rPr lang="ro-RO"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m</a:t>
            </a:r>
            <a:r>
              <a:rPr lang="ro-RO" sz="12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ăsuri de securitate la executarea lucrărilor de deservire, reglare, măsurări în schema Generatorului.</a:t>
            </a:r>
          </a:p>
          <a:p>
            <a:pPr marL="1074738" indent="-1074738">
              <a:spcAft>
                <a:spcPts val="0"/>
              </a:spcAft>
            </a:pPr>
            <a:endParaRPr lang="ro-RO" sz="500" u="sng"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1074738" indent="-1074738">
              <a:spcAft>
                <a:spcPts val="0"/>
              </a:spcAft>
            </a:pPr>
            <a:r>
              <a:rPr lang="ro-RO" sz="1200" u="sng"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Secțiunea </a:t>
            </a:r>
            <a:r>
              <a:rPr lang="ro-RO" sz="12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3  </a:t>
            </a:r>
            <a:r>
              <a:rPr lang="ro-RO" sz="1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Instalații de electroliză  (pct. 412-442). </a:t>
            </a:r>
            <a:endParaRPr lang="ro-RO" sz="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1074738" indent="-1074738">
              <a:spcAft>
                <a:spcPts val="0"/>
              </a:spcAft>
            </a:pPr>
            <a:r>
              <a:rPr lang="ro-RO" sz="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o-RO"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Sunt prevăzute unele măsuri de securitate la executarea lucrărilor de </a:t>
            </a:r>
            <a:r>
              <a:rPr lang="ro-RO" sz="12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exploatare și reparație a instalației de electroliză.</a:t>
            </a:r>
            <a:endParaRPr lang="en-US" sz="1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1074738" indent="-1074738">
              <a:spcAft>
                <a:spcPts val="0"/>
              </a:spcAft>
            </a:pPr>
            <a:endParaRPr lang="ro-RO" sz="500" u="sng"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1074738" indent="-1074738">
              <a:spcAft>
                <a:spcPts val="0"/>
              </a:spcAft>
            </a:pPr>
            <a:r>
              <a:rPr lang="ro-RO" sz="1200" u="sng"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Secțiunea </a:t>
            </a:r>
            <a:r>
              <a:rPr lang="ro-RO" sz="12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4  </a:t>
            </a:r>
            <a:r>
              <a:rPr lang="en-US" sz="1200" dirty="0" err="1">
                <a:solidFill>
                  <a:srgbClr val="FF0000"/>
                </a:solidFill>
                <a:latin typeface="Times New Roman" panose="02020603050405020304" pitchFamily="18" charset="0"/>
                <a:ea typeface="PMingLiU"/>
                <a:cs typeface="Times New Roman" panose="02020603050405020304" pitchFamily="18" charset="0"/>
              </a:rPr>
              <a:t>Motoare</a:t>
            </a:r>
            <a:r>
              <a:rPr lang="en-US" sz="1200" dirty="0">
                <a:solidFill>
                  <a:srgbClr val="FF0000"/>
                </a:solidFill>
                <a:latin typeface="Times New Roman" panose="02020603050405020304" pitchFamily="18" charset="0"/>
                <a:ea typeface="PMingLiU"/>
                <a:cs typeface="Times New Roman" panose="02020603050405020304" pitchFamily="18" charset="0"/>
              </a:rPr>
              <a:t> </a:t>
            </a:r>
            <a:r>
              <a:rPr lang="en-US" sz="1200" dirty="0" err="1">
                <a:solidFill>
                  <a:srgbClr val="FF0000"/>
                </a:solidFill>
                <a:latin typeface="Times New Roman" panose="02020603050405020304" pitchFamily="18" charset="0"/>
                <a:ea typeface="PMingLiU"/>
                <a:cs typeface="Times New Roman" panose="02020603050405020304" pitchFamily="18" charset="0"/>
              </a:rPr>
              <a:t>electrice</a:t>
            </a:r>
            <a:r>
              <a:rPr lang="ro-RO" sz="1200" dirty="0">
                <a:solidFill>
                  <a:srgbClr val="FF0000"/>
                </a:solidFill>
                <a:latin typeface="Times New Roman" panose="02020603050405020304" pitchFamily="18" charset="0"/>
                <a:ea typeface="PMingLiU"/>
                <a:cs typeface="Times New Roman" panose="02020603050405020304" pitchFamily="18" charset="0"/>
              </a:rPr>
              <a:t>  </a:t>
            </a:r>
            <a:r>
              <a:rPr lang="ro-RO" sz="1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(pct. 443-459</a:t>
            </a:r>
            <a:r>
              <a:rPr lang="ro-RO" sz="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p>
            <a:pPr>
              <a:spcAft>
                <a:spcPts val="0"/>
              </a:spcAft>
            </a:pPr>
            <a:r>
              <a:rPr lang="ro-RO"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Sunt prevăzute unele măsuri de securitate la </a:t>
            </a:r>
            <a:r>
              <a:rPr lang="ro-RO" sz="1200" dirty="0" smtClean="0">
                <a:solidFill>
                  <a:schemeClr val="bg1"/>
                </a:solidFill>
                <a:latin typeface="Times New Roman" panose="02020603050405020304" pitchFamily="18" charset="0"/>
                <a:ea typeface="Times New Roman" panose="02020603050405020304" pitchFamily="18" charset="0"/>
              </a:rPr>
              <a:t>executarea </a:t>
            </a:r>
            <a:r>
              <a:rPr lang="ro-RO" sz="1200" dirty="0">
                <a:solidFill>
                  <a:schemeClr val="bg1"/>
                </a:solidFill>
                <a:latin typeface="Times New Roman" panose="02020603050405020304" pitchFamily="18" charset="0"/>
                <a:ea typeface="Times New Roman" panose="02020603050405020304" pitchFamily="18" charset="0"/>
              </a:rPr>
              <a:t>lucrărilor la motorul electric sau la mecanismul acționat de acesta, </a:t>
            </a:r>
            <a:r>
              <a:rPr lang="ro-RO" sz="1200" dirty="0" smtClean="0">
                <a:solidFill>
                  <a:schemeClr val="bg1"/>
                </a:solidFill>
                <a:latin typeface="Times New Roman" panose="02020603050405020304" pitchFamily="18" charset="0"/>
                <a:ea typeface="Times New Roman" panose="02020603050405020304" pitchFamily="18" charset="0"/>
              </a:rPr>
              <a:t>ce implică </a:t>
            </a:r>
            <a:r>
              <a:rPr lang="ro-RO" sz="1200" dirty="0">
                <a:solidFill>
                  <a:schemeClr val="bg1"/>
                </a:solidFill>
                <a:latin typeface="Times New Roman" panose="02020603050405020304" pitchFamily="18" charset="0"/>
                <a:ea typeface="Times New Roman" panose="02020603050405020304" pitchFamily="18" charset="0"/>
              </a:rPr>
              <a:t>atingerea părților active sau mobile</a:t>
            </a:r>
            <a:r>
              <a:rPr lang="ro-RO" sz="1200" dirty="0" smtClean="0">
                <a:solidFill>
                  <a:schemeClr val="bg1"/>
                </a:solidFill>
                <a:latin typeface="Times New Roman" panose="02020603050405020304" pitchFamily="18" charset="0"/>
                <a:ea typeface="Times New Roman" panose="02020603050405020304" pitchFamily="18" charset="0"/>
              </a:rPr>
              <a:t>, </a:t>
            </a:r>
            <a:r>
              <a:rPr lang="ro-RO" sz="1200" dirty="0">
                <a:solidFill>
                  <a:schemeClr val="bg1"/>
                </a:solidFill>
                <a:latin typeface="Times New Roman" panose="02020603050405020304" pitchFamily="18" charset="0"/>
                <a:ea typeface="Times New Roman" panose="02020603050405020304" pitchFamily="18" charset="0"/>
              </a:rPr>
              <a:t>cu executarea măsurilor tehnice prevăzute de prezentele </a:t>
            </a:r>
            <a:r>
              <a:rPr lang="ro-RO" sz="1200" dirty="0" smtClean="0">
                <a:solidFill>
                  <a:schemeClr val="bg1"/>
                </a:solidFill>
                <a:latin typeface="Times New Roman" panose="02020603050405020304" pitchFamily="18" charset="0"/>
                <a:ea typeface="Times New Roman" panose="02020603050405020304" pitchFamily="18" charset="0"/>
              </a:rPr>
              <a:t>Norme.</a:t>
            </a:r>
            <a:endParaRPr lang="ro-RO" sz="12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1074738" indent="-1074738">
              <a:spcAft>
                <a:spcPts val="0"/>
              </a:spcAft>
            </a:pPr>
            <a:endParaRPr lang="ro-RO" sz="500" u="sng"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1074738" indent="-1074738">
              <a:spcAft>
                <a:spcPts val="0"/>
              </a:spcAft>
            </a:pPr>
            <a:r>
              <a:rPr lang="ro-RO" sz="1200" u="sng"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Secțiunea </a:t>
            </a:r>
            <a:r>
              <a:rPr lang="ro-RO" sz="12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5  </a:t>
            </a:r>
            <a:r>
              <a:rPr lang="ro-RO" sz="1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Aparate de comutație (pct. 460-473</a:t>
            </a:r>
            <a:r>
              <a:rPr lang="ro-RO" sz="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p>
            <a:pPr>
              <a:spcAft>
                <a:spcPts val="0"/>
              </a:spcAft>
            </a:pPr>
            <a:r>
              <a:rPr lang="ro-RO" sz="12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ro-RO"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Sunt prevăzute unele măsuri de securitate la </a:t>
            </a:r>
            <a:r>
              <a:rPr lang="ro-RO" sz="1200" dirty="0">
                <a:solidFill>
                  <a:prstClr val="black"/>
                </a:solidFill>
                <a:latin typeface="Times New Roman" panose="02020603050405020304" pitchFamily="18" charset="0"/>
                <a:ea typeface="Times New Roman" panose="02020603050405020304" pitchFamily="18" charset="0"/>
              </a:rPr>
              <a:t>executarea </a:t>
            </a:r>
            <a:r>
              <a:rPr lang="ro-RO" sz="1200" dirty="0" smtClean="0">
                <a:solidFill>
                  <a:schemeClr val="bg1"/>
                </a:solidFill>
                <a:latin typeface="Times New Roman" panose="02020603050405020304" pitchFamily="18" charset="0"/>
                <a:ea typeface="Times New Roman" panose="02020603050405020304" pitchFamily="18" charset="0"/>
              </a:rPr>
              <a:t>lucrărilor</a:t>
            </a:r>
            <a:r>
              <a:rPr lang="ro-RO" sz="1200" dirty="0">
                <a:solidFill>
                  <a:schemeClr val="bg1"/>
                </a:solidFill>
                <a:latin typeface="Times New Roman" panose="02020603050405020304" pitchFamily="18" charset="0"/>
                <a:ea typeface="Times New Roman" panose="02020603050405020304" pitchFamily="18" charset="0"/>
              </a:rPr>
              <a:t> la aparatul de </a:t>
            </a:r>
            <a:r>
              <a:rPr lang="ro-RO" sz="1200" dirty="0" smtClean="0">
                <a:solidFill>
                  <a:schemeClr val="bg1"/>
                </a:solidFill>
                <a:latin typeface="Times New Roman" panose="02020603050405020304" pitchFamily="18" charset="0"/>
                <a:ea typeface="Times New Roman" panose="02020603050405020304" pitchFamily="18" charset="0"/>
              </a:rPr>
              <a:t>comutație, precum și măsurile de protecție până </a:t>
            </a:r>
            <a:r>
              <a:rPr lang="ro-RO" sz="1200" dirty="0">
                <a:solidFill>
                  <a:schemeClr val="bg1"/>
                </a:solidFill>
                <a:latin typeface="Times New Roman" panose="02020603050405020304" pitchFamily="18" charset="0"/>
                <a:ea typeface="Times New Roman" panose="02020603050405020304" pitchFamily="18" charset="0"/>
              </a:rPr>
              <a:t>la admiterea la executarea lucrărilor la aparatul de comutație cu comandă de la </a:t>
            </a:r>
            <a:r>
              <a:rPr lang="ro-RO" sz="1200" dirty="0" smtClean="0">
                <a:solidFill>
                  <a:schemeClr val="bg1"/>
                </a:solidFill>
                <a:latin typeface="Times New Roman" panose="02020603050405020304" pitchFamily="18" charset="0"/>
                <a:ea typeface="Times New Roman" panose="02020603050405020304" pitchFamily="18" charset="0"/>
              </a:rPr>
              <a:t>distanță.</a:t>
            </a:r>
          </a:p>
          <a:p>
            <a:pPr>
              <a:spcAft>
                <a:spcPts val="0"/>
              </a:spcAft>
            </a:pPr>
            <a:endParaRPr lang="en-US" sz="5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1074738" indent="-1074738">
              <a:spcAft>
                <a:spcPts val="0"/>
              </a:spcAft>
            </a:pPr>
            <a:r>
              <a:rPr lang="ro-RO" sz="12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Secțiunea 6  </a:t>
            </a:r>
            <a:r>
              <a:rPr lang="ro-RO" sz="1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Instalații de distribuție prefabricate  (pct. 474-480</a:t>
            </a:r>
            <a:r>
              <a:rPr lang="ro-RO" sz="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p>
            <a:pPr lvl="0">
              <a:spcAft>
                <a:spcPts val="0"/>
              </a:spcAft>
            </a:pPr>
            <a:r>
              <a:rPr lang="ro-RO"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Sunt prevăzute unele măsuri de securitate la </a:t>
            </a:r>
            <a:r>
              <a:rPr lang="ro-RO" sz="1200" dirty="0">
                <a:solidFill>
                  <a:prstClr val="black"/>
                </a:solidFill>
                <a:latin typeface="Times New Roman" panose="02020603050405020304" pitchFamily="18" charset="0"/>
                <a:ea typeface="Times New Roman" panose="02020603050405020304" pitchFamily="18" charset="0"/>
              </a:rPr>
              <a:t>executarea lucrărilor </a:t>
            </a:r>
            <a:r>
              <a:rPr lang="ro-RO" sz="1200" dirty="0" smtClean="0">
                <a:solidFill>
                  <a:schemeClr val="bg1"/>
                </a:solidFill>
                <a:latin typeface="Times New Roman" panose="02020603050405020304" pitchFamily="18" charset="0"/>
                <a:ea typeface="Times New Roman" panose="02020603050405020304" pitchFamily="18" charset="0"/>
              </a:rPr>
              <a:t>la </a:t>
            </a:r>
            <a:r>
              <a:rPr lang="ro-RO" sz="1200" dirty="0">
                <a:solidFill>
                  <a:schemeClr val="bg1"/>
                </a:solidFill>
                <a:latin typeface="Times New Roman" panose="02020603050405020304" pitchFamily="18" charset="0"/>
                <a:ea typeface="Times New Roman" panose="02020603050405020304" pitchFamily="18" charset="0"/>
              </a:rPr>
              <a:t>utilajul montat pe cărucioare sau în compartimentul dulapului </a:t>
            </a:r>
            <a:r>
              <a:rPr lang="ro-RO" sz="1200" dirty="0" err="1" smtClean="0">
                <a:solidFill>
                  <a:schemeClr val="bg1"/>
                </a:solidFill>
                <a:latin typeface="Times New Roman" panose="02020603050405020304" pitchFamily="18" charset="0"/>
                <a:ea typeface="Times New Roman" panose="02020603050405020304" pitchFamily="18" charset="0"/>
              </a:rPr>
              <a:t>IDPrefabricat</a:t>
            </a:r>
            <a:r>
              <a:rPr lang="ro-RO" sz="1200" dirty="0" smtClean="0">
                <a:solidFill>
                  <a:schemeClr val="bg1"/>
                </a:solidFill>
                <a:latin typeface="Times New Roman" panose="02020603050405020304" pitchFamily="18" charset="0"/>
                <a:ea typeface="Times New Roman" panose="02020603050405020304" pitchFamily="18" charset="0"/>
              </a:rPr>
              <a:t>, </a:t>
            </a:r>
            <a:r>
              <a:rPr lang="ro-RO" sz="1200" dirty="0">
                <a:solidFill>
                  <a:schemeClr val="bg1"/>
                </a:solidFill>
                <a:latin typeface="Times New Roman" panose="02020603050405020304" pitchFamily="18" charset="0"/>
                <a:ea typeface="Times New Roman" panose="02020603050405020304" pitchFamily="18" charset="0"/>
              </a:rPr>
              <a:t>precum și măsurile de protecție până la admiterea la executarea </a:t>
            </a:r>
            <a:r>
              <a:rPr lang="ro-RO" sz="1200" dirty="0" smtClean="0">
                <a:solidFill>
                  <a:prstClr val="black"/>
                </a:solidFill>
                <a:latin typeface="Times New Roman" panose="02020603050405020304" pitchFamily="18" charset="0"/>
                <a:ea typeface="Times New Roman" panose="02020603050405020304" pitchFamily="18" charset="0"/>
              </a:rPr>
              <a:t>lucrărilor.</a:t>
            </a:r>
            <a:endParaRPr lang="ro-RO" sz="1200" dirty="0">
              <a:solidFill>
                <a:prstClr val="black"/>
              </a:solidFill>
              <a:latin typeface="Times New Roman" panose="02020603050405020304" pitchFamily="18" charset="0"/>
              <a:ea typeface="Times New Roman" panose="02020603050405020304" pitchFamily="18" charset="0"/>
            </a:endParaRPr>
          </a:p>
          <a:p>
            <a:pPr marL="1074738" indent="-1074738">
              <a:spcAft>
                <a:spcPts val="0"/>
              </a:spcAft>
            </a:pPr>
            <a:endParaRPr lang="ro-RO" sz="5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1074738" indent="-1074738">
              <a:spcAft>
                <a:spcPts val="0"/>
              </a:spcAft>
            </a:pPr>
            <a:r>
              <a:rPr lang="ro-RO" sz="12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Secțiunea </a:t>
            </a:r>
            <a:r>
              <a:rPr lang="ro-RO"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7  </a:t>
            </a:r>
            <a:r>
              <a:rPr lang="ro-RO" sz="1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PT aeriene și PT prefabricate (pct. 481-484</a:t>
            </a:r>
            <a:r>
              <a:rPr lang="ro-RO" sz="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p>
            <a:pPr marL="1074738" indent="-1074738">
              <a:spcAft>
                <a:spcPts val="0"/>
              </a:spcAft>
            </a:pPr>
            <a:r>
              <a:rPr lang="ro-RO" sz="12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ro-RO" sz="1200" dirty="0">
                <a:solidFill>
                  <a:schemeClr val="bg1"/>
                </a:solidFill>
                <a:latin typeface="Times New Roman" panose="02020603050405020304" pitchFamily="18" charset="0"/>
                <a:ea typeface="Times New Roman" panose="02020603050405020304" pitchFamily="18" charset="0"/>
              </a:rPr>
              <a:t>Admiterea </a:t>
            </a:r>
            <a:r>
              <a:rPr lang="ro-RO" sz="1200" dirty="0" smtClean="0">
                <a:solidFill>
                  <a:schemeClr val="bg1"/>
                </a:solidFill>
                <a:latin typeface="Times New Roman" panose="02020603050405020304" pitchFamily="18" charset="0"/>
                <a:ea typeface="Times New Roman" panose="02020603050405020304" pitchFamily="18" charset="0"/>
              </a:rPr>
              <a:t>la/ și executarea </a:t>
            </a:r>
            <a:r>
              <a:rPr lang="ro-RO" sz="1200" dirty="0">
                <a:solidFill>
                  <a:schemeClr val="bg1"/>
                </a:solidFill>
                <a:latin typeface="Times New Roman" panose="02020603050405020304" pitchFamily="18" charset="0"/>
                <a:ea typeface="Times New Roman" panose="02020603050405020304" pitchFamily="18" charset="0"/>
              </a:rPr>
              <a:t>lucrărilor la echipamentele </a:t>
            </a:r>
            <a:r>
              <a:rPr lang="ro-RO" sz="1200" dirty="0" smtClean="0">
                <a:solidFill>
                  <a:schemeClr val="bg1"/>
                </a:solidFill>
                <a:latin typeface="Times New Roman" panose="02020603050405020304" pitchFamily="18" charset="0"/>
                <a:ea typeface="Times New Roman" panose="02020603050405020304" pitchFamily="18" charset="0"/>
              </a:rPr>
              <a:t>PTA(aeriene) </a:t>
            </a:r>
            <a:r>
              <a:rPr lang="ro-RO" sz="1200" dirty="0">
                <a:solidFill>
                  <a:schemeClr val="bg1"/>
                </a:solidFill>
                <a:latin typeface="Times New Roman" panose="02020603050405020304" pitchFamily="18" charset="0"/>
                <a:ea typeface="Times New Roman" panose="02020603050405020304" pitchFamily="18" charset="0"/>
              </a:rPr>
              <a:t>și </a:t>
            </a:r>
            <a:r>
              <a:rPr lang="ro-RO" sz="1200" dirty="0" smtClean="0">
                <a:solidFill>
                  <a:schemeClr val="bg1"/>
                </a:solidFill>
                <a:latin typeface="Times New Roman" panose="02020603050405020304" pitchFamily="18" charset="0"/>
                <a:ea typeface="Times New Roman" panose="02020603050405020304" pitchFamily="18" charset="0"/>
              </a:rPr>
              <a:t>PTP(prefabricat)</a:t>
            </a:r>
          </a:p>
          <a:p>
            <a:pPr marL="1074738" indent="-1074738">
              <a:spcAft>
                <a:spcPts val="0"/>
              </a:spcAft>
            </a:pPr>
            <a:endParaRPr lang="en-US" sz="5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1074738" indent="-1074738">
              <a:spcAft>
                <a:spcPts val="0"/>
              </a:spcAft>
            </a:pPr>
            <a:r>
              <a:rPr lang="ro-RO"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Secțiunea 8  </a:t>
            </a:r>
            <a:r>
              <a:rPr lang="ro-RO" sz="12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Transformatoare de putere  (pct. 485-504). </a:t>
            </a:r>
            <a:endParaRPr lang="ro-RO" sz="1200"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ro-RO" sz="1200" dirty="0">
                <a:solidFill>
                  <a:schemeClr val="bg1"/>
                </a:solidFill>
                <a:latin typeface="Times New Roman" panose="02020603050405020304" pitchFamily="18" charset="0"/>
                <a:ea typeface="Times New Roman" panose="02020603050405020304" pitchFamily="18" charset="0"/>
              </a:rPr>
              <a:t>Inspectarea vizuală a transformatoarelor de </a:t>
            </a:r>
            <a:r>
              <a:rPr lang="ro-RO" sz="1200" dirty="0" smtClean="0">
                <a:solidFill>
                  <a:schemeClr val="bg1"/>
                </a:solidFill>
                <a:latin typeface="Times New Roman" panose="02020603050405020304" pitchFamily="18" charset="0"/>
                <a:ea typeface="Times New Roman" panose="02020603050405020304" pitchFamily="18" charset="0"/>
              </a:rPr>
              <a:t>putere, </a:t>
            </a:r>
            <a:r>
              <a:rPr lang="ro-RO" sz="1200" dirty="0">
                <a:solidFill>
                  <a:schemeClr val="bg1"/>
                </a:solidFill>
                <a:latin typeface="Times New Roman" panose="02020603050405020304" pitchFamily="18" charset="0"/>
                <a:ea typeface="Times New Roman" panose="02020603050405020304" pitchFamily="18" charset="0"/>
              </a:rPr>
              <a:t>a bobinelor de reactanță cu ulei și a bobinelor de </a:t>
            </a:r>
            <a:r>
              <a:rPr lang="ro-RO" sz="1200" dirty="0" smtClean="0">
                <a:solidFill>
                  <a:schemeClr val="bg1"/>
                </a:solidFill>
                <a:latin typeface="Times New Roman" panose="02020603050405020304" pitchFamily="18" charset="0"/>
                <a:ea typeface="Times New Roman" panose="02020603050405020304" pitchFamily="18" charset="0"/>
              </a:rPr>
              <a:t>stingere, Executarea </a:t>
            </a:r>
            <a:r>
              <a:rPr lang="ro-RO" sz="1200" dirty="0">
                <a:solidFill>
                  <a:schemeClr val="bg1"/>
                </a:solidFill>
                <a:latin typeface="Times New Roman" panose="02020603050405020304" pitchFamily="18" charset="0"/>
                <a:ea typeface="Times New Roman" panose="02020603050405020304" pitchFamily="18" charset="0"/>
              </a:rPr>
              <a:t>lucrărilor în interiorul </a:t>
            </a:r>
            <a:r>
              <a:rPr lang="ro-RO" sz="1200" dirty="0" smtClean="0">
                <a:solidFill>
                  <a:schemeClr val="bg1"/>
                </a:solidFill>
                <a:latin typeface="Times New Roman" panose="02020603050405020304" pitchFamily="18" charset="0"/>
                <a:ea typeface="Times New Roman" panose="02020603050405020304" pitchFamily="18" charset="0"/>
              </a:rPr>
              <a:t>transformatorului </a:t>
            </a:r>
            <a:r>
              <a:rPr lang="ro-RO" sz="1200" dirty="0">
                <a:solidFill>
                  <a:schemeClr val="bg1"/>
                </a:solidFill>
                <a:latin typeface="Times New Roman" panose="02020603050405020304" pitchFamily="18" charset="0"/>
                <a:ea typeface="Times New Roman" panose="02020603050405020304" pitchFamily="18" charset="0"/>
              </a:rPr>
              <a:t>(bobinei</a:t>
            </a:r>
            <a:r>
              <a:rPr lang="ro-RO" sz="1200" dirty="0" smtClean="0">
                <a:solidFill>
                  <a:schemeClr val="bg1"/>
                </a:solidFill>
                <a:latin typeface="Times New Roman" panose="02020603050405020304" pitchFamily="18" charset="0"/>
                <a:ea typeface="Times New Roman" panose="02020603050405020304" pitchFamily="18" charset="0"/>
              </a:rPr>
              <a:t>), </a:t>
            </a:r>
            <a:r>
              <a:rPr lang="ro-RO" sz="1200" dirty="0">
                <a:solidFill>
                  <a:schemeClr val="bg1"/>
                </a:solidFill>
                <a:latin typeface="Times New Roman" panose="02020603050405020304" pitchFamily="18" charset="0"/>
                <a:ea typeface="Times New Roman" panose="02020603050405020304" pitchFamily="18" charset="0"/>
              </a:rPr>
              <a:t>de regenerare a uleiului de </a:t>
            </a:r>
            <a:r>
              <a:rPr lang="ro-RO" sz="1200" dirty="0" smtClean="0">
                <a:solidFill>
                  <a:schemeClr val="bg1"/>
                </a:solidFill>
                <a:latin typeface="Times New Roman" panose="02020603050405020304" pitchFamily="18" charset="0"/>
                <a:ea typeface="Times New Roman" panose="02020603050405020304" pitchFamily="18" charset="0"/>
              </a:rPr>
              <a:t>transformator.</a:t>
            </a:r>
          </a:p>
          <a:p>
            <a:pPr>
              <a:spcAft>
                <a:spcPts val="0"/>
              </a:spcAft>
            </a:pPr>
            <a:endParaRPr lang="ro-RO" sz="5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7766082" y="1190041"/>
            <a:ext cx="1391577" cy="1391577"/>
          </a:xfrm>
          <a:prstGeom prst="rect">
            <a:avLst/>
          </a:prstGeom>
        </p:spPr>
      </p:pic>
      <p:pic>
        <p:nvPicPr>
          <p:cNvPr id="3" name="Рисунок 2"/>
          <p:cNvPicPr>
            <a:picLocks noChangeAspect="1"/>
          </p:cNvPicPr>
          <p:nvPr/>
        </p:nvPicPr>
        <p:blipFill>
          <a:blip r:embed="rId4"/>
          <a:stretch>
            <a:fillRect/>
          </a:stretch>
        </p:blipFill>
        <p:spPr>
          <a:xfrm>
            <a:off x="7884368" y="3692491"/>
            <a:ext cx="936104" cy="843811"/>
          </a:xfrm>
          <a:prstGeom prst="rect">
            <a:avLst/>
          </a:prstGeom>
        </p:spPr>
      </p:pic>
    </p:spTree>
    <p:extLst>
      <p:ext uri="{BB962C8B-B14F-4D97-AF65-F5344CB8AC3E}">
        <p14:creationId xmlns:p14="http://schemas.microsoft.com/office/powerpoint/2010/main" val="386463663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0" y="27175"/>
            <a:ext cx="9180512" cy="5227047"/>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spcAft>
                <a:spcPts val="0"/>
              </a:spcAft>
            </a:pPr>
            <a:r>
              <a:rPr lang="ro-RO" sz="1200" u="sng"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CAPITOLUL IV  </a:t>
            </a:r>
            <a:r>
              <a:rPr lang="ro-RO" sz="1200" b="1" u="sng"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CERINȚE DE SECURITATE LA EXECUTAREA UNOR LUCRĂRI SPECIFICE</a:t>
            </a:r>
            <a:endParaRPr lang="en-US" sz="1200" b="1" u="sng"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1074738" indent="-1074738">
              <a:spcAft>
                <a:spcPts val="0"/>
              </a:spcAft>
            </a:pPr>
            <a:r>
              <a:rPr lang="ro-RO" sz="12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Secțiunea 9  </a:t>
            </a:r>
            <a:r>
              <a:rPr lang="ro-RO" sz="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Transformatoare de măsură de curent  (pct. 505-507).  </a:t>
            </a:r>
          </a:p>
          <a:p>
            <a:pPr>
              <a:spcAft>
                <a:spcPts val="0"/>
              </a:spcAft>
            </a:pPr>
            <a:r>
              <a:rPr lang="ro-RO" sz="1200" dirty="0" smtClean="0">
                <a:solidFill>
                  <a:schemeClr val="bg1"/>
                </a:solidFill>
                <a:latin typeface="Times New Roman" panose="02020603050405020304" pitchFamily="18" charset="0"/>
                <a:ea typeface="Times New Roman" panose="02020603050405020304" pitchFamily="18" charset="0"/>
              </a:rPr>
              <a:t>Cerințe de securitate la Montarea circuitelor secundare, aparatelor de măsurare electrică, instalațiilor de protecție prin relee și automatizări, circuitele secundare ale transformatoarelor de curent.</a:t>
            </a:r>
          </a:p>
          <a:p>
            <a:pPr>
              <a:spcAft>
                <a:spcPts val="0"/>
              </a:spcAft>
            </a:pPr>
            <a:endParaRPr lang="ro-RO" sz="5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1074738" indent="-1074738">
              <a:spcAft>
                <a:spcPts val="0"/>
              </a:spcAft>
            </a:pPr>
            <a:r>
              <a:rPr lang="ro-RO" sz="12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Secțiunea 10  </a:t>
            </a:r>
            <a:r>
              <a:rPr lang="ro-RO" sz="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Cazane electrice (pct. 508-511). </a:t>
            </a:r>
          </a:p>
          <a:p>
            <a:pPr marL="1074738" indent="-1074738">
              <a:spcAft>
                <a:spcPts val="0"/>
              </a:spcAft>
            </a:pPr>
            <a:r>
              <a:rPr lang="ro-RO" sz="1200" dirty="0">
                <a:solidFill>
                  <a:prstClr val="black"/>
                </a:solidFill>
                <a:latin typeface="Times New Roman" panose="02020603050405020304" pitchFamily="18" charset="0"/>
                <a:ea typeface="Times New Roman" panose="02020603050405020304" pitchFamily="18" charset="0"/>
              </a:rPr>
              <a:t>Cerințe de securitate la </a:t>
            </a:r>
            <a:r>
              <a:rPr lang="ro-RO" sz="1200" dirty="0" smtClean="0">
                <a:solidFill>
                  <a:schemeClr val="bg1"/>
                </a:solidFill>
                <a:latin typeface="Times New Roman" panose="02020603050405020304" pitchFamily="18" charset="0"/>
                <a:ea typeface="Times New Roman" panose="02020603050405020304" pitchFamily="18" charset="0"/>
              </a:rPr>
              <a:t>Executarea </a:t>
            </a:r>
            <a:r>
              <a:rPr lang="ro-RO" sz="1200" dirty="0">
                <a:solidFill>
                  <a:schemeClr val="bg1"/>
                </a:solidFill>
                <a:latin typeface="Times New Roman" panose="02020603050405020304" pitchFamily="18" charset="0"/>
                <a:ea typeface="Times New Roman" panose="02020603050405020304" pitchFamily="18" charset="0"/>
              </a:rPr>
              <a:t>lucrărilor </a:t>
            </a:r>
            <a:r>
              <a:rPr lang="ro-RO" sz="1200" dirty="0" smtClean="0">
                <a:solidFill>
                  <a:schemeClr val="bg1"/>
                </a:solidFill>
                <a:latin typeface="Times New Roman" panose="02020603050405020304" pitchFamily="18" charset="0"/>
                <a:ea typeface="Times New Roman" panose="02020603050405020304" pitchFamily="18" charset="0"/>
              </a:rPr>
              <a:t>la cazanele electrice.</a:t>
            </a:r>
          </a:p>
          <a:p>
            <a:pPr marL="1074738" indent="-1074738">
              <a:spcAft>
                <a:spcPts val="0"/>
              </a:spcAft>
            </a:pPr>
            <a:endParaRPr lang="ro-RO" sz="5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1074738" indent="-1074738">
              <a:spcAft>
                <a:spcPts val="0"/>
              </a:spcAft>
            </a:pPr>
            <a:r>
              <a:rPr lang="ro-RO" sz="12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Secțiunea 11  </a:t>
            </a:r>
            <a:r>
              <a:rPr lang="ro-RO" sz="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Electrofiltre (pct. 512-518). </a:t>
            </a:r>
          </a:p>
          <a:p>
            <a:pPr marL="1074738" indent="-1074738">
              <a:spcAft>
                <a:spcPts val="0"/>
              </a:spcAft>
            </a:pPr>
            <a:r>
              <a:rPr lang="ro-RO" sz="12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ro-RO" sz="1200" dirty="0">
                <a:solidFill>
                  <a:schemeClr val="bg1"/>
                </a:solidFill>
                <a:latin typeface="Times New Roman" panose="02020603050405020304" pitchFamily="18" charset="0"/>
                <a:ea typeface="Times New Roman" panose="02020603050405020304" pitchFamily="18" charset="0"/>
              </a:rPr>
              <a:t>Inspectările vizuale și mentenanța </a:t>
            </a:r>
            <a:r>
              <a:rPr lang="ro-RO" sz="1200" dirty="0" smtClean="0">
                <a:solidFill>
                  <a:schemeClr val="bg1"/>
                </a:solidFill>
                <a:latin typeface="Times New Roman" panose="02020603050405020304" pitchFamily="18" charset="0"/>
                <a:ea typeface="Times New Roman" panose="02020603050405020304" pitchFamily="18" charset="0"/>
              </a:rPr>
              <a:t>electrofiltrelor, </a:t>
            </a:r>
            <a:r>
              <a:rPr lang="ro-RO" sz="1200" dirty="0">
                <a:solidFill>
                  <a:schemeClr val="bg1"/>
                </a:solidFill>
                <a:latin typeface="Times New Roman" panose="02020603050405020304" pitchFamily="18" charset="0"/>
                <a:ea typeface="Times New Roman" panose="02020603050405020304" pitchFamily="18" charset="0"/>
              </a:rPr>
              <a:t>executarea lucrărilor în interiorul </a:t>
            </a:r>
            <a:r>
              <a:rPr lang="ro-RO" sz="1200" dirty="0" smtClean="0">
                <a:solidFill>
                  <a:schemeClr val="bg1"/>
                </a:solidFill>
                <a:latin typeface="Times New Roman" panose="02020603050405020304" pitchFamily="18" charset="0"/>
                <a:ea typeface="Times New Roman" panose="02020603050405020304" pitchFamily="18" charset="0"/>
              </a:rPr>
              <a:t>electrofiltrelor.</a:t>
            </a:r>
          </a:p>
          <a:p>
            <a:pPr marL="1074738" indent="-1074738">
              <a:spcAft>
                <a:spcPts val="0"/>
              </a:spcAft>
            </a:pPr>
            <a:endParaRPr lang="ro-RO" sz="5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1074738" indent="-1074738">
              <a:spcAft>
                <a:spcPts val="0"/>
              </a:spcAft>
            </a:pPr>
            <a:r>
              <a:rPr lang="ro-RO" sz="12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Secțiunea 12  </a:t>
            </a:r>
            <a:r>
              <a:rPr lang="ro-RO" sz="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Baterii de acumulatoare  (pct. 519-537).</a:t>
            </a:r>
          </a:p>
          <a:p>
            <a:pPr marL="1074738" indent="-1074738">
              <a:spcAft>
                <a:spcPts val="0"/>
              </a:spcAft>
            </a:pPr>
            <a:r>
              <a:rPr lang="ro-RO" sz="1200" dirty="0">
                <a:solidFill>
                  <a:prstClr val="black"/>
                </a:solidFill>
                <a:latin typeface="Times New Roman" panose="02020603050405020304" pitchFamily="18" charset="0"/>
                <a:ea typeface="Times New Roman" panose="02020603050405020304" pitchFamily="18" charset="0"/>
              </a:rPr>
              <a:t>Cerințe de securitate </a:t>
            </a:r>
            <a:r>
              <a:rPr lang="ro-RO" sz="1200" dirty="0" smtClean="0">
                <a:solidFill>
                  <a:prstClr val="black"/>
                </a:solidFill>
                <a:latin typeface="Times New Roman" panose="02020603050405020304" pitchFamily="18" charset="0"/>
                <a:ea typeface="Times New Roman" panose="02020603050405020304" pitchFamily="18" charset="0"/>
              </a:rPr>
              <a:t>față de </a:t>
            </a:r>
            <a:r>
              <a:rPr lang="ro-RO" sz="1200" dirty="0" smtClean="0">
                <a:solidFill>
                  <a:schemeClr val="bg1"/>
                </a:solidFill>
                <a:latin typeface="Times New Roman" panose="02020603050405020304" pitchFamily="18" charset="0"/>
                <a:ea typeface="Times New Roman" panose="02020603050405020304" pitchFamily="18" charset="0"/>
              </a:rPr>
              <a:t>Încăperea </a:t>
            </a:r>
            <a:r>
              <a:rPr lang="ro-RO" sz="1200" dirty="0">
                <a:solidFill>
                  <a:schemeClr val="bg1"/>
                </a:solidFill>
                <a:latin typeface="Times New Roman" panose="02020603050405020304" pitchFamily="18" charset="0"/>
                <a:ea typeface="Times New Roman" panose="02020603050405020304" pitchFamily="18" charset="0"/>
              </a:rPr>
              <a:t>de </a:t>
            </a:r>
            <a:r>
              <a:rPr lang="ro-RO" sz="1200" dirty="0" smtClean="0">
                <a:solidFill>
                  <a:schemeClr val="bg1"/>
                </a:solidFill>
                <a:latin typeface="Times New Roman" panose="02020603050405020304" pitchFamily="18" charset="0"/>
                <a:ea typeface="Times New Roman" panose="02020603050405020304" pitchFamily="18" charset="0"/>
              </a:rPr>
              <a:t>acumulatoare, </a:t>
            </a:r>
            <a:r>
              <a:rPr lang="ro-RO" sz="1200" dirty="0">
                <a:solidFill>
                  <a:schemeClr val="bg1"/>
                </a:solidFill>
                <a:latin typeface="Times New Roman" panose="02020603050405020304" pitchFamily="18" charset="0"/>
                <a:ea typeface="Times New Roman" panose="02020603050405020304" pitchFamily="18" charset="0"/>
              </a:rPr>
              <a:t>Deservirea bateriilor de </a:t>
            </a:r>
            <a:r>
              <a:rPr lang="ro-RO" sz="1200" dirty="0" smtClean="0">
                <a:solidFill>
                  <a:schemeClr val="bg1"/>
                </a:solidFill>
                <a:latin typeface="Times New Roman" panose="02020603050405020304" pitchFamily="18" charset="0"/>
                <a:ea typeface="Times New Roman" panose="02020603050405020304" pitchFamily="18" charset="0"/>
              </a:rPr>
              <a:t>acumulatoare.</a:t>
            </a:r>
          </a:p>
          <a:p>
            <a:pPr marL="1074738" indent="-1074738">
              <a:spcAft>
                <a:spcPts val="0"/>
              </a:spcAft>
            </a:pPr>
            <a:endParaRPr lang="ro-RO" sz="5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1074738" indent="-1074738">
              <a:spcAft>
                <a:spcPts val="0"/>
              </a:spcAft>
            </a:pPr>
            <a:r>
              <a:rPr lang="ro-RO" sz="12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Secțiunea 13  </a:t>
            </a:r>
            <a:r>
              <a:rPr lang="ro-RO" sz="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Instalații de condensatoare  (pct. 538-542).</a:t>
            </a:r>
          </a:p>
          <a:p>
            <a:pPr marL="1074738" indent="-1074738">
              <a:spcAft>
                <a:spcPts val="0"/>
              </a:spcAft>
            </a:pPr>
            <a:r>
              <a:rPr lang="ro-RO" sz="1200" dirty="0">
                <a:solidFill>
                  <a:prstClr val="black"/>
                </a:solidFill>
                <a:latin typeface="Times New Roman" panose="02020603050405020304" pitchFamily="18" charset="0"/>
                <a:ea typeface="Times New Roman" panose="02020603050405020304" pitchFamily="18" charset="0"/>
              </a:rPr>
              <a:t>Cerințe de securitate la </a:t>
            </a:r>
            <a:r>
              <a:rPr lang="ro-RO" sz="1200" dirty="0" smtClean="0">
                <a:solidFill>
                  <a:schemeClr val="bg1"/>
                </a:solidFill>
                <a:latin typeface="Times New Roman" panose="02020603050405020304" pitchFamily="18" charset="0"/>
                <a:ea typeface="Times New Roman" panose="02020603050405020304" pitchFamily="18" charset="0"/>
              </a:rPr>
              <a:t>Executarea lucrărilor la instalația de condensatoare.</a:t>
            </a:r>
          </a:p>
          <a:p>
            <a:pPr marL="1074738" indent="-1074738">
              <a:spcAft>
                <a:spcPts val="0"/>
              </a:spcAft>
            </a:pPr>
            <a:endParaRPr lang="en-US" sz="5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1074738" indent="-1074738"/>
            <a:r>
              <a:rPr lang="ro-RO" sz="12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Secțiunea 14  </a:t>
            </a:r>
            <a:r>
              <a:rPr lang="ro-RO" sz="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Linii electrice în cablu (pct. 543-624).</a:t>
            </a:r>
          </a:p>
          <a:p>
            <a:r>
              <a:rPr lang="ro-RO" sz="1200" dirty="0" smtClean="0">
                <a:solidFill>
                  <a:schemeClr val="bg1"/>
                </a:solidFill>
                <a:latin typeface="Times New Roman" panose="02020603050405020304" pitchFamily="18" charset="0"/>
                <a:ea typeface="Times New Roman" panose="02020603050405020304" pitchFamily="18" charset="0"/>
              </a:rPr>
              <a:t>Lucrările </a:t>
            </a:r>
            <a:r>
              <a:rPr lang="ro-RO" sz="1200" dirty="0">
                <a:solidFill>
                  <a:schemeClr val="bg1"/>
                </a:solidFill>
                <a:latin typeface="Times New Roman" panose="02020603050405020304" pitchFamily="18" charset="0"/>
                <a:ea typeface="Times New Roman" panose="02020603050405020304" pitchFamily="18" charset="0"/>
              </a:rPr>
              <a:t>de terasament Amplasarea comunicațiilor subterane Utilizarea mașinilor de </a:t>
            </a:r>
            <a:r>
              <a:rPr lang="ro-RO" sz="1200" dirty="0" smtClean="0">
                <a:solidFill>
                  <a:schemeClr val="bg1"/>
                </a:solidFill>
                <a:latin typeface="Times New Roman" panose="02020603050405020304" pitchFamily="18" charset="0"/>
                <a:ea typeface="Times New Roman" panose="02020603050405020304" pitchFamily="18" charset="0"/>
              </a:rPr>
              <a:t>săpat, </a:t>
            </a:r>
            <a:r>
              <a:rPr lang="ro-RO" sz="1200" dirty="0" smtClean="0">
                <a:solidFill>
                  <a:srgbClr val="000000"/>
                </a:solidFill>
                <a:latin typeface="Times New Roman" panose="02020603050405020304" pitchFamily="18" charset="0"/>
                <a:ea typeface="PMingLiU"/>
              </a:rPr>
              <a:t>Suspendarea </a:t>
            </a:r>
            <a:r>
              <a:rPr lang="ro-RO" sz="1200" dirty="0">
                <a:solidFill>
                  <a:srgbClr val="000000"/>
                </a:solidFill>
                <a:latin typeface="Times New Roman" panose="02020603050405020304" pitchFamily="18" charset="0"/>
                <a:ea typeface="PMingLiU"/>
              </a:rPr>
              <a:t>și fixarea cablurilor și a </a:t>
            </a:r>
            <a:r>
              <a:rPr lang="ro-RO" sz="1200" dirty="0" smtClean="0">
                <a:solidFill>
                  <a:srgbClr val="000000"/>
                </a:solidFill>
                <a:latin typeface="Times New Roman" panose="02020603050405020304" pitchFamily="18" charset="0"/>
                <a:ea typeface="PMingLiU"/>
              </a:rPr>
              <a:t>manșoanelor, t</a:t>
            </a:r>
            <a:r>
              <a:rPr lang="ro-RO" sz="1200" dirty="0" smtClean="0">
                <a:solidFill>
                  <a:schemeClr val="bg1"/>
                </a:solidFill>
                <a:latin typeface="Times New Roman" panose="02020603050405020304" pitchFamily="18" charset="0"/>
                <a:ea typeface="Times New Roman" panose="02020603050405020304" pitchFamily="18" charset="0"/>
              </a:rPr>
              <a:t>ăierea </a:t>
            </a:r>
            <a:r>
              <a:rPr lang="ro-RO" sz="1200" dirty="0">
                <a:solidFill>
                  <a:schemeClr val="bg1"/>
                </a:solidFill>
                <a:latin typeface="Times New Roman" panose="02020603050405020304" pitchFamily="18" charset="0"/>
                <a:ea typeface="Times New Roman" panose="02020603050405020304" pitchFamily="18" charset="0"/>
              </a:rPr>
              <a:t>cablului </a:t>
            </a:r>
            <a:r>
              <a:rPr lang="ro-RO" sz="1200" dirty="0">
                <a:solidFill>
                  <a:schemeClr val="bg1"/>
                </a:solidFill>
                <a:latin typeface="Times New Roman" panose="02020603050405020304" pitchFamily="18" charset="0"/>
                <a:ea typeface="PMingLiU"/>
                <a:cs typeface="Times New Roman" panose="02020603050405020304" pitchFamily="18" charset="0"/>
              </a:rPr>
              <a:t>Pozarea și deplasarea </a:t>
            </a:r>
            <a:r>
              <a:rPr lang="ro-RO" sz="1200" dirty="0" smtClean="0">
                <a:solidFill>
                  <a:schemeClr val="bg1"/>
                </a:solidFill>
                <a:latin typeface="Times New Roman" panose="02020603050405020304" pitchFamily="18" charset="0"/>
                <a:ea typeface="PMingLiU"/>
                <a:cs typeface="Times New Roman" panose="02020603050405020304" pitchFamily="18" charset="0"/>
              </a:rPr>
              <a:t>cablurilor, </a:t>
            </a:r>
            <a:r>
              <a:rPr lang="ro-RO" sz="1200" dirty="0" smtClean="0">
                <a:solidFill>
                  <a:schemeClr val="bg1"/>
                </a:solidFill>
                <a:latin typeface="Times New Roman" panose="02020603050405020304" pitchFamily="18" charset="0"/>
                <a:ea typeface="Times New Roman" panose="02020603050405020304" pitchFamily="18" charset="0"/>
              </a:rPr>
              <a:t>Lucrările </a:t>
            </a:r>
            <a:r>
              <a:rPr lang="ro-RO" sz="1200" dirty="0">
                <a:solidFill>
                  <a:schemeClr val="bg1"/>
                </a:solidFill>
                <a:latin typeface="Times New Roman" panose="02020603050405020304" pitchFamily="18" charset="0"/>
                <a:ea typeface="Times New Roman" panose="02020603050405020304" pitchFamily="18" charset="0"/>
              </a:rPr>
              <a:t>la LEC</a:t>
            </a:r>
            <a:endParaRPr lang="en-US" sz="1200" dirty="0">
              <a:solidFill>
                <a:schemeClr val="bg1"/>
              </a:solidFill>
              <a:latin typeface="Times New Roman" panose="02020603050405020304" pitchFamily="18" charset="0"/>
              <a:ea typeface="PMingLiU"/>
              <a:cs typeface="Times New Roman" panose="02020603050405020304" pitchFamily="18" charset="0"/>
            </a:endParaRPr>
          </a:p>
          <a:p>
            <a:pPr marL="1074738" indent="-1074738"/>
            <a:endParaRPr lang="ro-RO" sz="500" dirty="0" smtClean="0">
              <a:solidFill>
                <a:schemeClr val="bg1"/>
              </a:solidFill>
              <a:latin typeface="Times New Roman" panose="02020603050405020304" pitchFamily="18" charset="0"/>
              <a:ea typeface="Calibri" panose="020F0502020204030204" pitchFamily="34" charset="0"/>
            </a:endParaRPr>
          </a:p>
          <a:p>
            <a:pPr marL="1074738" indent="-1074738"/>
            <a:r>
              <a:rPr lang="ro-RO" sz="1200" dirty="0" smtClean="0">
                <a:solidFill>
                  <a:schemeClr val="bg1"/>
                </a:solidFill>
                <a:latin typeface="Times New Roman" panose="02020603050405020304" pitchFamily="18" charset="0"/>
                <a:ea typeface="Calibri" panose="020F0502020204030204" pitchFamily="34" charset="0"/>
              </a:rPr>
              <a:t>Secțiunea 15  </a:t>
            </a:r>
            <a:r>
              <a:rPr lang="ro-RO" sz="1200" dirty="0" smtClean="0">
                <a:solidFill>
                  <a:srgbClr val="FF0000"/>
                </a:solidFill>
                <a:latin typeface="Times New Roman" panose="02020603050405020304" pitchFamily="18" charset="0"/>
                <a:ea typeface="Calibri" panose="020F0502020204030204" pitchFamily="34" charset="0"/>
              </a:rPr>
              <a:t>Linii electrice aeriene </a:t>
            </a:r>
            <a:r>
              <a:rPr lang="ro-RO" sz="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(pct. 625-757). </a:t>
            </a:r>
          </a:p>
          <a:p>
            <a:pPr algn="just"/>
            <a:r>
              <a:rPr lang="ro-RO" sz="12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Lucrările de înlocuire a elementelor stâlpului, montarea și demontarea stâlpului, </a:t>
            </a:r>
            <a:r>
              <a:rPr lang="ro-RO" sz="1200" dirty="0" smtClean="0">
                <a:solidFill>
                  <a:schemeClr val="bg1"/>
                </a:solidFill>
                <a:latin typeface="Times New Roman" panose="02020603050405020304" pitchFamily="18" charset="0"/>
                <a:ea typeface="PMingLiU"/>
                <a:cs typeface="Times New Roman" panose="02020603050405020304" pitchFamily="18" charset="0"/>
              </a:rPr>
              <a:t>la stâlpii cu suspendări comune a mai multor linii, </a:t>
            </a:r>
            <a:r>
              <a:rPr lang="ro-RO" sz="1200" dirty="0" smtClean="0">
                <a:solidFill>
                  <a:schemeClr val="bg1"/>
                </a:solidFill>
                <a:latin typeface="Times New Roman" panose="02020603050405020304" pitchFamily="18" charset="0"/>
                <a:ea typeface="Times New Roman" panose="02020603050405020304" pitchFamily="18" charset="0"/>
              </a:rPr>
              <a:t>Lucrările sub tensiune la părțile active sau în apropierea lor, </a:t>
            </a:r>
            <a:r>
              <a:rPr lang="ro-RO" sz="1200" dirty="0" smtClean="0">
                <a:solidFill>
                  <a:schemeClr val="bg1"/>
                </a:solidFill>
                <a:latin typeface="Times New Roman" panose="02020603050405020304" pitchFamily="18" charset="0"/>
                <a:ea typeface="PMingLiU"/>
                <a:cs typeface="Times New Roman" panose="02020603050405020304" pitchFamily="18" charset="0"/>
              </a:rPr>
              <a:t>Lucrările în deschiderile de intersectare cu linii electrice aeriene, </a:t>
            </a:r>
            <a:r>
              <a:rPr lang="ro-RO" sz="1200" dirty="0" smtClean="0">
                <a:solidFill>
                  <a:schemeClr val="bg1"/>
                </a:solidFill>
                <a:latin typeface="Times New Roman" panose="02020603050405020304" pitchFamily="18" charset="0"/>
                <a:ea typeface="PMingLiU"/>
              </a:rPr>
              <a:t>Lucrări la linia electrică aeriană sub tensiunea indusă, Executarea lucrărilor de reparație a LEA pe faze separate, Lucrările de curățare a traseului LEA de arbori,</a:t>
            </a:r>
            <a:r>
              <a:rPr lang="ro-RO" sz="1200" dirty="0" smtClean="0">
                <a:latin typeface="Times New Roman" panose="02020603050405020304" pitchFamily="18" charset="0"/>
                <a:ea typeface="PMingLiU"/>
              </a:rPr>
              <a:t> </a:t>
            </a:r>
            <a:r>
              <a:rPr lang="ro-RO" sz="1200" dirty="0" smtClean="0">
                <a:solidFill>
                  <a:schemeClr val="bg1"/>
                </a:solidFill>
                <a:latin typeface="Times New Roman" panose="02020603050405020304" pitchFamily="18" charset="0"/>
                <a:ea typeface="PMingLiU"/>
              </a:rPr>
              <a:t>inspectarea vizuală a LEA  </a:t>
            </a:r>
            <a:r>
              <a:rPr lang="ro-RO" sz="1200" dirty="0" smtClean="0">
                <a:solidFill>
                  <a:srgbClr val="000000"/>
                </a:solidFill>
                <a:latin typeface="Times New Roman" panose="02020603050405020304" pitchFamily="18" charset="0"/>
                <a:ea typeface="PMingLiU"/>
              </a:rPr>
              <a:t>Deservirea </a:t>
            </a:r>
            <a:r>
              <a:rPr lang="ro-RO" sz="1200" dirty="0">
                <a:solidFill>
                  <a:srgbClr val="000000"/>
                </a:solidFill>
                <a:latin typeface="Times New Roman" panose="02020603050405020304" pitchFamily="18" charset="0"/>
                <a:ea typeface="PMingLiU"/>
              </a:rPr>
              <a:t>rețelelor de iluminare </a:t>
            </a:r>
            <a:r>
              <a:rPr lang="ro-RO" sz="1200" dirty="0" smtClean="0">
                <a:solidFill>
                  <a:srgbClr val="000000"/>
                </a:solidFill>
                <a:latin typeface="Times New Roman" panose="02020603050405020304" pitchFamily="18" charset="0"/>
                <a:ea typeface="PMingLiU"/>
              </a:rPr>
              <a:t>stradală, etc</a:t>
            </a:r>
          </a:p>
          <a:p>
            <a:pPr algn="just"/>
            <a:endParaRPr lang="en-US" sz="500" dirty="0">
              <a:solidFill>
                <a:srgbClr val="000000"/>
              </a:solidFill>
              <a:latin typeface="Times New Roman" panose="02020603050405020304" pitchFamily="18" charset="0"/>
              <a:ea typeface="PMingLiU"/>
            </a:endParaRPr>
          </a:p>
          <a:p>
            <a:pPr>
              <a:lnSpc>
                <a:spcPct val="150000"/>
              </a:lnSpc>
              <a:spcAft>
                <a:spcPts val="0"/>
              </a:spcAft>
            </a:pPr>
            <a:r>
              <a:rPr lang="ro-RO" sz="1200" u="sng" dirty="0" smtClean="0">
                <a:solidFill>
                  <a:schemeClr val="bg1"/>
                </a:solidFill>
                <a:latin typeface="Times New Roman" panose="02020603050405020304" pitchFamily="18" charset="0"/>
                <a:ea typeface="Calibri" panose="020F0502020204030204" pitchFamily="34" charset="0"/>
              </a:rPr>
              <a:t>CAPITOLUL V   </a:t>
            </a:r>
            <a:r>
              <a:rPr lang="ro-RO" sz="1200" b="1" u="sng" dirty="0" smtClean="0">
                <a:solidFill>
                  <a:srgbClr val="FF0000"/>
                </a:solidFill>
                <a:latin typeface="Times New Roman" panose="02020603050405020304" pitchFamily="18" charset="0"/>
                <a:ea typeface="Calibri" panose="020F0502020204030204" pitchFamily="34" charset="0"/>
              </a:rPr>
              <a:t>ÎNCERCĂRI ȘI MĂSURĂRI </a:t>
            </a:r>
            <a:r>
              <a:rPr lang="ro-RO" sz="1200" b="1" u="sng"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(pct. 758-806).</a:t>
            </a:r>
          </a:p>
          <a:p>
            <a:pPr algn="just">
              <a:lnSpc>
                <a:spcPct val="107000"/>
              </a:lnSpc>
              <a:spcAft>
                <a:spcPts val="0"/>
              </a:spcAft>
            </a:pPr>
            <a:r>
              <a:rPr lang="ro-RO" sz="1200" dirty="0">
                <a:solidFill>
                  <a:prstClr val="black"/>
                </a:solidFill>
                <a:latin typeface="Times New Roman" panose="02020603050405020304" pitchFamily="18" charset="0"/>
                <a:ea typeface="Times New Roman" panose="02020603050405020304" pitchFamily="18" charset="0"/>
              </a:rPr>
              <a:t>Cerințe de securitate la </a:t>
            </a:r>
            <a:r>
              <a:rPr lang="ro-RO" sz="1200" dirty="0" smtClean="0">
                <a:solidFill>
                  <a:prstClr val="black"/>
                </a:solidFill>
                <a:latin typeface="Times New Roman" panose="02020603050405020304" pitchFamily="18" charset="0"/>
                <a:ea typeface="Times New Roman" panose="02020603050405020304" pitchFamily="18" charset="0"/>
              </a:rPr>
              <a:t>executarea </a:t>
            </a:r>
            <a:r>
              <a:rPr lang="ro-RO" sz="12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Încercărilor în instalațiile </a:t>
            </a:r>
            <a:r>
              <a:rPr lang="ro-RO" sz="1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electrice cu aplicarea tensiunii mărite de la sursă alternativă, Instalațiile de încercare mobile, Admiterea la lucrări finalizarea încercărilor, Lucrările cu cleștele </a:t>
            </a:r>
            <a:r>
              <a:rPr lang="ro-RO" sz="1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ampermetric</a:t>
            </a:r>
            <a:r>
              <a:rPr lang="ro-RO" sz="1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Lucrările privind efectuarea măsurărilor cu </a:t>
            </a:r>
            <a:r>
              <a:rPr lang="ro-RO" sz="12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megohmmetrul</a:t>
            </a:r>
          </a:p>
        </p:txBody>
      </p:sp>
      <p:pic>
        <p:nvPicPr>
          <p:cNvPr id="2" name="Рисунок 1"/>
          <p:cNvPicPr>
            <a:picLocks noChangeAspect="1"/>
          </p:cNvPicPr>
          <p:nvPr/>
        </p:nvPicPr>
        <p:blipFill>
          <a:blip r:embed="rId3"/>
          <a:stretch>
            <a:fillRect/>
          </a:stretch>
        </p:blipFill>
        <p:spPr>
          <a:xfrm>
            <a:off x="6876256" y="1923896"/>
            <a:ext cx="530181" cy="476849"/>
          </a:xfrm>
          <a:prstGeom prst="rect">
            <a:avLst/>
          </a:prstGeom>
        </p:spPr>
      </p:pic>
      <p:pic>
        <p:nvPicPr>
          <p:cNvPr id="3" name="Рисунок 2"/>
          <p:cNvPicPr>
            <a:picLocks noChangeAspect="1"/>
          </p:cNvPicPr>
          <p:nvPr/>
        </p:nvPicPr>
        <p:blipFill>
          <a:blip r:embed="rId4"/>
          <a:stretch>
            <a:fillRect/>
          </a:stretch>
        </p:blipFill>
        <p:spPr>
          <a:xfrm>
            <a:off x="7007385" y="1325784"/>
            <a:ext cx="1688835" cy="1696243"/>
          </a:xfrm>
          <a:prstGeom prst="rect">
            <a:avLst/>
          </a:prstGeom>
        </p:spPr>
      </p:pic>
      <p:pic>
        <p:nvPicPr>
          <p:cNvPr id="5" name="Рисунок 4"/>
          <p:cNvPicPr>
            <a:picLocks noChangeAspect="1"/>
          </p:cNvPicPr>
          <p:nvPr/>
        </p:nvPicPr>
        <p:blipFill>
          <a:blip r:embed="rId5"/>
          <a:stretch>
            <a:fillRect/>
          </a:stretch>
        </p:blipFill>
        <p:spPr>
          <a:xfrm>
            <a:off x="7295885" y="796746"/>
            <a:ext cx="1033099" cy="1038042"/>
          </a:xfrm>
          <a:prstGeom prst="rect">
            <a:avLst/>
          </a:prstGeom>
        </p:spPr>
      </p:pic>
      <p:pic>
        <p:nvPicPr>
          <p:cNvPr id="7" name="Рисунок 6"/>
          <p:cNvPicPr>
            <a:picLocks noChangeAspect="1"/>
          </p:cNvPicPr>
          <p:nvPr/>
        </p:nvPicPr>
        <p:blipFill>
          <a:blip r:embed="rId6"/>
          <a:stretch>
            <a:fillRect/>
          </a:stretch>
        </p:blipFill>
        <p:spPr>
          <a:xfrm>
            <a:off x="8431021" y="1925216"/>
            <a:ext cx="530398" cy="475529"/>
          </a:xfrm>
          <a:prstGeom prst="rect">
            <a:avLst/>
          </a:prstGeom>
        </p:spPr>
      </p:pic>
    </p:spTree>
    <p:extLst>
      <p:ext uri="{BB962C8B-B14F-4D97-AF65-F5344CB8AC3E}">
        <p14:creationId xmlns:p14="http://schemas.microsoft.com/office/powerpoint/2010/main" val="36560632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0" y="-92546"/>
            <a:ext cx="9252520" cy="5236046"/>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algn="just">
              <a:spcAft>
                <a:spcPts val="0"/>
              </a:spcAft>
            </a:pPr>
            <a:r>
              <a:rPr lang="ro-RO" sz="1200" dirty="0" smtClean="0">
                <a:solidFill>
                  <a:schemeClr val="bg1"/>
                </a:solidFill>
                <a:latin typeface="Times New Roman" panose="02020603050405020304" pitchFamily="18" charset="0"/>
                <a:ea typeface="Calibri" panose="020F0502020204030204" pitchFamily="34" charset="0"/>
              </a:rPr>
              <a:t>CAPITOLUL </a:t>
            </a:r>
            <a:r>
              <a:rPr lang="ro-RO" sz="1200" dirty="0">
                <a:solidFill>
                  <a:schemeClr val="bg1"/>
                </a:solidFill>
                <a:latin typeface="Times New Roman" panose="02020603050405020304" pitchFamily="18" charset="0"/>
                <a:ea typeface="Calibri" panose="020F0502020204030204" pitchFamily="34" charset="0"/>
              </a:rPr>
              <a:t>VI  </a:t>
            </a:r>
            <a:r>
              <a:rPr lang="ro-RO" sz="1200" b="1" dirty="0">
                <a:solidFill>
                  <a:srgbClr val="FF0000"/>
                </a:solidFill>
                <a:latin typeface="Times New Roman" panose="02020603050405020304" pitchFamily="18" charset="0"/>
                <a:ea typeface="Calibri" panose="020F0502020204030204" pitchFamily="34" charset="0"/>
              </a:rPr>
              <a:t>CURĂȚAREA ȘI SPĂLAREA IZOLATOARELOR SUB TENSIUNE (pct. 807-817</a:t>
            </a:r>
            <a:r>
              <a:rPr lang="ro-RO" sz="1200" b="1" dirty="0" smtClean="0">
                <a:solidFill>
                  <a:srgbClr val="FF0000"/>
                </a:solidFill>
                <a:latin typeface="Times New Roman" panose="02020603050405020304" pitchFamily="18" charset="0"/>
                <a:ea typeface="Calibri" panose="020F0502020204030204" pitchFamily="34" charset="0"/>
              </a:rPr>
              <a:t>).</a:t>
            </a:r>
          </a:p>
          <a:p>
            <a:pPr>
              <a:spcAft>
                <a:spcPts val="800"/>
              </a:spcAft>
            </a:pPr>
            <a:r>
              <a:rPr lang="ro-RO" sz="12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Spălarea </a:t>
            </a:r>
            <a:r>
              <a:rPr lang="ro-RO" sz="1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lanțurilor de izolatoare, izolatoarelor de susținere și izolației din porțelan a echipamentului, efectuarea spălării de pe turnul telescopic sau de la sol, Curățirea izolației fără scoaterea </a:t>
            </a:r>
            <a:r>
              <a:rPr lang="ro-RO" sz="12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tensiunii.</a:t>
            </a:r>
            <a:endParaRPr lang="en-US" sz="1200" b="1" dirty="0">
              <a:solidFill>
                <a:schemeClr val="bg1"/>
              </a:solidFill>
              <a:latin typeface="Times New Roman" panose="02020603050405020304" pitchFamily="18" charset="0"/>
              <a:ea typeface="Calibri" panose="020F0502020204030204" pitchFamily="34" charset="0"/>
            </a:endParaRPr>
          </a:p>
          <a:p>
            <a:pPr algn="just">
              <a:spcAft>
                <a:spcPts val="0"/>
              </a:spcAft>
            </a:pPr>
            <a:r>
              <a:rPr lang="ro-RO" sz="1200" dirty="0">
                <a:solidFill>
                  <a:schemeClr val="bg1"/>
                </a:solidFill>
                <a:latin typeface="Times New Roman" panose="02020603050405020304" pitchFamily="18" charset="0"/>
                <a:ea typeface="Calibri" panose="020F0502020204030204" pitchFamily="34" charset="0"/>
              </a:rPr>
              <a:t>CAPITOLUL </a:t>
            </a:r>
            <a:r>
              <a:rPr lang="ro-RO" sz="1200" dirty="0">
                <a:solidFill>
                  <a:schemeClr val="bg1"/>
                </a:solidFill>
                <a:latin typeface="Times New Roman" panose="02020603050405020304" pitchFamily="18" charset="0"/>
                <a:ea typeface="SimSun" panose="02010600030101010101" pitchFamily="2" charset="-122"/>
              </a:rPr>
              <a:t>VII  </a:t>
            </a:r>
            <a:r>
              <a:rPr lang="ro-RO" sz="1200" b="1" dirty="0">
                <a:solidFill>
                  <a:srgbClr val="FF0000"/>
                </a:solidFill>
                <a:latin typeface="Times New Roman" panose="02020603050405020304" pitchFamily="18" charset="0"/>
                <a:ea typeface="SimSun" panose="02010600030101010101" pitchFamily="2" charset="-122"/>
              </a:rPr>
              <a:t>MIJLOACE DE TELECOMUNICAȚII, DE DIRIJARE TEHNOLOGICĂ ȘI DISPECERAT</a:t>
            </a:r>
            <a:r>
              <a:rPr lang="ro-RO" sz="1200" b="1" dirty="0">
                <a:solidFill>
                  <a:srgbClr val="FF0000"/>
                </a:solidFill>
                <a:latin typeface="Times New Roman" panose="02020603050405020304" pitchFamily="18" charset="0"/>
                <a:ea typeface="Calibri" panose="020F0502020204030204" pitchFamily="34" charset="0"/>
              </a:rPr>
              <a:t> (pct. 818-888</a:t>
            </a:r>
            <a:r>
              <a:rPr lang="ro-RO" sz="1200" b="1" dirty="0" smtClean="0">
                <a:solidFill>
                  <a:srgbClr val="FF0000"/>
                </a:solidFill>
                <a:latin typeface="Times New Roman" panose="02020603050405020304" pitchFamily="18" charset="0"/>
                <a:ea typeface="Calibri" panose="020F0502020204030204" pitchFamily="34" charset="0"/>
              </a:rPr>
              <a:t>).</a:t>
            </a:r>
          </a:p>
          <a:p>
            <a:pPr algn="just">
              <a:spcAft>
                <a:spcPts val="0"/>
              </a:spcAft>
            </a:pPr>
            <a:r>
              <a:rPr lang="ro-RO" sz="1200" dirty="0" smtClean="0">
                <a:solidFill>
                  <a:srgbClr val="000000"/>
                </a:solidFill>
                <a:latin typeface="Times New Roman" panose="02020603050405020304" pitchFamily="18" charset="0"/>
                <a:ea typeface="Times New Roman" panose="02020603050405020304" pitchFamily="18" charset="0"/>
              </a:rPr>
              <a:t>Cerințe </a:t>
            </a:r>
            <a:r>
              <a:rPr lang="ro-RO" sz="1200" dirty="0">
                <a:solidFill>
                  <a:srgbClr val="000000"/>
                </a:solidFill>
                <a:latin typeface="Times New Roman" panose="02020603050405020304" pitchFamily="18" charset="0"/>
                <a:ea typeface="Times New Roman" panose="02020603050405020304" pitchFamily="18" charset="0"/>
              </a:rPr>
              <a:t>generale Linii de telecomunicații în cablu Aparatajul punctelor de amplificare </a:t>
            </a:r>
            <a:r>
              <a:rPr lang="ro-RO" sz="1200" dirty="0" smtClean="0">
                <a:solidFill>
                  <a:srgbClr val="000000"/>
                </a:solidFill>
                <a:latin typeface="Times New Roman" panose="02020603050405020304" pitchFamily="18" charset="0"/>
                <a:ea typeface="Times New Roman" panose="02020603050405020304" pitchFamily="18" charset="0"/>
              </a:rPr>
              <a:t>nedeservite</a:t>
            </a:r>
            <a:r>
              <a:rPr lang="ro-RO" sz="1200" b="1" dirty="0" smtClean="0">
                <a:solidFill>
                  <a:srgbClr val="000000"/>
                </a:solidFill>
                <a:latin typeface="Times New Roman" panose="02020603050405020304" pitchFamily="18" charset="0"/>
                <a:ea typeface="Times New Roman" panose="02020603050405020304" pitchFamily="18" charset="0"/>
              </a:rPr>
              <a:t> </a:t>
            </a:r>
            <a:r>
              <a:rPr lang="ro-RO" sz="1200" dirty="0" smtClean="0">
                <a:solidFill>
                  <a:srgbClr val="000000"/>
                </a:solidFill>
                <a:latin typeface="Times New Roman" panose="02020603050405020304" pitchFamily="18" charset="0"/>
                <a:ea typeface="Times New Roman" panose="02020603050405020304" pitchFamily="18" charset="0"/>
              </a:rPr>
              <a:t>Linii </a:t>
            </a:r>
            <a:r>
              <a:rPr lang="ro-RO" sz="1200" dirty="0">
                <a:solidFill>
                  <a:srgbClr val="000000"/>
                </a:solidFill>
                <a:latin typeface="Times New Roman" panose="02020603050405020304" pitchFamily="18" charset="0"/>
                <a:ea typeface="Times New Roman" panose="02020603050405020304" pitchFamily="18" charset="0"/>
              </a:rPr>
              <a:t>aeriene de telecomunicații Linii de radio și radiorelee Telecomunicații de frecvență înaltă prin liniile electrice aeriene Aparatajul de gestiune de dispecerat, cablurile de fibră </a:t>
            </a:r>
            <a:r>
              <a:rPr lang="ro-RO" sz="1200" dirty="0" smtClean="0">
                <a:solidFill>
                  <a:srgbClr val="000000"/>
                </a:solidFill>
                <a:latin typeface="Times New Roman" panose="02020603050405020304" pitchFamily="18" charset="0"/>
                <a:ea typeface="Times New Roman" panose="02020603050405020304" pitchFamily="18" charset="0"/>
              </a:rPr>
              <a:t>optică.</a:t>
            </a:r>
          </a:p>
          <a:p>
            <a:pPr algn="just">
              <a:spcAft>
                <a:spcPts val="0"/>
              </a:spcAft>
            </a:pPr>
            <a:endParaRPr lang="en-US" sz="500" b="1" dirty="0">
              <a:solidFill>
                <a:srgbClr val="000000"/>
              </a:solidFill>
              <a:latin typeface="Times New Roman" panose="02020603050405020304" pitchFamily="18" charset="0"/>
              <a:ea typeface="Times New Roman" panose="02020603050405020304" pitchFamily="18" charset="0"/>
            </a:endParaRPr>
          </a:p>
          <a:p>
            <a:pPr marL="1343025" indent="-1343025" algn="just">
              <a:spcAft>
                <a:spcPts val="0"/>
              </a:spcAft>
            </a:pPr>
            <a:r>
              <a:rPr lang="ro-RO" sz="1200" dirty="0" smtClean="0">
                <a:solidFill>
                  <a:schemeClr val="bg1"/>
                </a:solidFill>
                <a:latin typeface="Times New Roman" panose="02020603050405020304" pitchFamily="18" charset="0"/>
                <a:ea typeface="SimSun" panose="02010600030101010101" pitchFamily="2" charset="-122"/>
              </a:rPr>
              <a:t>CAPITOLUL </a:t>
            </a:r>
            <a:r>
              <a:rPr lang="ro-RO" sz="1200" dirty="0">
                <a:solidFill>
                  <a:schemeClr val="bg1"/>
                </a:solidFill>
                <a:latin typeface="Times New Roman" panose="02020603050405020304" pitchFamily="18" charset="0"/>
                <a:ea typeface="SimSun" panose="02010600030101010101" pitchFamily="2" charset="-122"/>
              </a:rPr>
              <a:t>VIII   </a:t>
            </a:r>
            <a:r>
              <a:rPr lang="ro-RO" sz="1200" b="1" dirty="0">
                <a:solidFill>
                  <a:srgbClr val="FF0000"/>
                </a:solidFill>
                <a:latin typeface="Times New Roman" panose="02020603050405020304" pitchFamily="18" charset="0"/>
                <a:ea typeface="SimSun" panose="02010600030101010101" pitchFamily="2" charset="-122"/>
              </a:rPr>
              <a:t>INSTALAȚII DE PROTECȚIE PRIN RELEE ȘI AUTOMATIZĂRI ELECTRICE, MIJLOACE DE MĂSURARE ȘI ECHIPAMENTE DE MĂSURARE A EE, CIRCUITE SECUNDARE </a:t>
            </a:r>
            <a:r>
              <a:rPr lang="ro-RO" sz="1200" b="1" dirty="0">
                <a:solidFill>
                  <a:srgbClr val="FF0000"/>
                </a:solidFill>
                <a:latin typeface="Times New Roman" panose="02020603050405020304" pitchFamily="18" charset="0"/>
                <a:ea typeface="Calibri" panose="020F0502020204030204" pitchFamily="34" charset="0"/>
              </a:rPr>
              <a:t>(pct. 889-901</a:t>
            </a:r>
            <a:r>
              <a:rPr lang="ro-RO" sz="1200" b="1" dirty="0" smtClean="0">
                <a:solidFill>
                  <a:srgbClr val="FF0000"/>
                </a:solidFill>
                <a:latin typeface="Times New Roman" panose="02020603050405020304" pitchFamily="18" charset="0"/>
                <a:ea typeface="Calibri" panose="020F0502020204030204" pitchFamily="34" charset="0"/>
              </a:rPr>
              <a:t>).</a:t>
            </a:r>
          </a:p>
          <a:p>
            <a:pPr algn="just">
              <a:lnSpc>
                <a:spcPct val="107000"/>
              </a:lnSpc>
              <a:spcAft>
                <a:spcPts val="0"/>
              </a:spcAft>
            </a:pPr>
            <a:r>
              <a:rPr lang="ro-RO" sz="12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Asigurarea </a:t>
            </a:r>
            <a:r>
              <a:rPr lang="ro-RO" sz="1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securității lucrărilor efectuate în circuitele echipamentelor de măsurare, instalațiilor PRA, circuitele secundare (înfășurările) ale transformatoarelor de măsurare, curent și tensiune, în schemele complicate de protecție prin relee Lucrări cu echipamentele de măsurare a energiei electrice</a:t>
            </a:r>
            <a:endParaRPr lang="en-US"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1343025" indent="-1343025" algn="just">
              <a:spcAft>
                <a:spcPts val="0"/>
              </a:spcAft>
            </a:pPr>
            <a:endParaRPr lang="en-US" sz="500" b="1" dirty="0">
              <a:solidFill>
                <a:schemeClr val="bg1"/>
              </a:solidFill>
              <a:latin typeface="Times New Roman" panose="02020603050405020304" pitchFamily="18" charset="0"/>
              <a:ea typeface="Calibri" panose="020F0502020204030204" pitchFamily="34" charset="0"/>
            </a:endParaRPr>
          </a:p>
          <a:p>
            <a:pPr marL="1343025" indent="-1343025" algn="just">
              <a:spcAft>
                <a:spcPts val="0"/>
              </a:spcAft>
            </a:pPr>
            <a:r>
              <a:rPr lang="ro-RO" sz="1200" dirty="0">
                <a:solidFill>
                  <a:schemeClr val="bg1"/>
                </a:solidFill>
                <a:latin typeface="Times New Roman" panose="02020603050405020304" pitchFamily="18" charset="0"/>
                <a:ea typeface="Calibri" panose="020F0502020204030204" pitchFamily="34" charset="0"/>
              </a:rPr>
              <a:t>CAPITOLUL IX  </a:t>
            </a:r>
            <a:r>
              <a:rPr lang="ro-RO" sz="1200" b="1" dirty="0">
                <a:solidFill>
                  <a:srgbClr val="FF0000"/>
                </a:solidFill>
                <a:latin typeface="Times New Roman" panose="02020603050405020304" pitchFamily="18" charset="0"/>
                <a:ea typeface="Calibri" panose="020F0502020204030204" pitchFamily="34" charset="0"/>
              </a:rPr>
              <a:t>PARTEA ELECTRICĂ A DISPOZITIVELOR AUTOMATIZĂRILOR TERMICE, MĂSURĂRILOR ȘI PROTECȚIILOR TERMOTEHNICE  (pct. 902-911).</a:t>
            </a:r>
          </a:p>
          <a:p>
            <a:pPr marL="1343025" indent="-1343025" algn="just">
              <a:spcAft>
                <a:spcPts val="0"/>
              </a:spcAft>
            </a:pPr>
            <a:endParaRPr lang="en-US" sz="1200" b="1" dirty="0">
              <a:solidFill>
                <a:schemeClr val="bg1"/>
              </a:solidFill>
              <a:latin typeface="Times New Roman" panose="02020603050405020304" pitchFamily="18" charset="0"/>
              <a:ea typeface="Calibri" panose="020F0502020204030204" pitchFamily="34" charset="0"/>
            </a:endParaRPr>
          </a:p>
          <a:p>
            <a:pPr marL="1343025" indent="-1343025" algn="just">
              <a:spcAft>
                <a:spcPts val="0"/>
              </a:spcAft>
            </a:pPr>
            <a:r>
              <a:rPr lang="ro-RO" sz="1200" dirty="0">
                <a:solidFill>
                  <a:schemeClr val="bg1"/>
                </a:solidFill>
                <a:latin typeface="Times New Roman" panose="02020603050405020304" pitchFamily="18" charset="0"/>
                <a:ea typeface="Calibri" panose="020F0502020204030204" pitchFamily="34" charset="0"/>
              </a:rPr>
              <a:t>CAPITOLUL X  </a:t>
            </a:r>
            <a:r>
              <a:rPr lang="ro-RO" sz="1200" b="1" dirty="0">
                <a:solidFill>
                  <a:srgbClr val="FF0000"/>
                </a:solidFill>
                <a:latin typeface="Times New Roman" panose="02020603050405020304" pitchFamily="18" charset="0"/>
                <a:ea typeface="Calibri" panose="020F0502020204030204" pitchFamily="34" charset="0"/>
              </a:rPr>
              <a:t>SCULE ELECTRICE ȘI LĂMPI ELECTRICE PORTABILE, MAȘINI ELECTRICE MANUALE, TRANSFORMATOARE DE SEPARARE  (pct. 912-928).</a:t>
            </a:r>
          </a:p>
          <a:p>
            <a:pPr algn="just">
              <a:spcAft>
                <a:spcPts val="0"/>
              </a:spcAft>
            </a:pPr>
            <a:r>
              <a:rPr lang="ro-RO" sz="1200" dirty="0" smtClean="0">
                <a:solidFill>
                  <a:schemeClr val="bg1"/>
                </a:solidFill>
                <a:latin typeface="Times New Roman" panose="02020603050405020304" pitchFamily="18" charset="0"/>
                <a:ea typeface="Times New Roman" panose="02020603050405020304" pitchFamily="18" charset="0"/>
              </a:rPr>
              <a:t>Cerințe față de sculele </a:t>
            </a:r>
            <a:r>
              <a:rPr lang="ro-RO" sz="1200" dirty="0">
                <a:solidFill>
                  <a:schemeClr val="bg1"/>
                </a:solidFill>
                <a:latin typeface="Times New Roman" panose="02020603050405020304" pitchFamily="18" charset="0"/>
                <a:ea typeface="Times New Roman" panose="02020603050405020304" pitchFamily="18" charset="0"/>
              </a:rPr>
              <a:t>electrice și lămpile portabile, mașinile electrice manuale, transformatoarele de separare și alt echipament auxiliar </a:t>
            </a:r>
            <a:r>
              <a:rPr lang="ro-RO" sz="1200" dirty="0" smtClean="0">
                <a:solidFill>
                  <a:schemeClr val="bg1"/>
                </a:solidFill>
                <a:latin typeface="Times New Roman" panose="02020603050405020304" pitchFamily="18" charset="0"/>
                <a:ea typeface="Times New Roman" panose="02020603050405020304" pitchFamily="18" charset="0"/>
              </a:rPr>
              <a:t>ce se </a:t>
            </a:r>
            <a:r>
              <a:rPr lang="ro-RO" sz="1200" dirty="0">
                <a:solidFill>
                  <a:schemeClr val="bg1"/>
                </a:solidFill>
                <a:latin typeface="Times New Roman" panose="02020603050405020304" pitchFamily="18" charset="0"/>
                <a:ea typeface="Times New Roman" panose="02020603050405020304" pitchFamily="18" charset="0"/>
              </a:rPr>
              <a:t>utilizează la executarea lucrărilor </a:t>
            </a:r>
            <a:r>
              <a:rPr lang="ro-RO" sz="1200" dirty="0" smtClean="0">
                <a:solidFill>
                  <a:schemeClr val="bg1"/>
                </a:solidFill>
                <a:latin typeface="Times New Roman" panose="02020603050405020304" pitchFamily="18" charset="0"/>
                <a:ea typeface="Times New Roman" panose="02020603050405020304" pitchFamily="18" charset="0"/>
              </a:rPr>
              <a:t>în IE</a:t>
            </a:r>
          </a:p>
          <a:p>
            <a:pPr algn="just">
              <a:spcAft>
                <a:spcPts val="0"/>
              </a:spcAft>
            </a:pPr>
            <a:endParaRPr lang="en-US" sz="1200" b="1" dirty="0">
              <a:solidFill>
                <a:schemeClr val="bg1"/>
              </a:solidFill>
              <a:latin typeface="Times New Roman" panose="02020603050405020304" pitchFamily="18" charset="0"/>
              <a:ea typeface="Calibri" panose="020F0502020204030204" pitchFamily="34" charset="0"/>
            </a:endParaRPr>
          </a:p>
          <a:p>
            <a:pPr marL="1343025" indent="-1343025" algn="just">
              <a:spcAft>
                <a:spcPts val="0"/>
              </a:spcAft>
            </a:pPr>
            <a:r>
              <a:rPr lang="ro-RO" sz="1200" dirty="0">
                <a:solidFill>
                  <a:schemeClr val="bg1"/>
                </a:solidFill>
                <a:latin typeface="Times New Roman" panose="02020603050405020304" pitchFamily="18" charset="0"/>
                <a:ea typeface="Calibri" panose="020F0502020204030204" pitchFamily="34" charset="0"/>
              </a:rPr>
              <a:t>CAPITOLUL XI  </a:t>
            </a:r>
            <a:r>
              <a:rPr lang="ro-RO" sz="1200" b="1" dirty="0">
                <a:solidFill>
                  <a:srgbClr val="FF0000"/>
                </a:solidFill>
                <a:latin typeface="Times New Roman" panose="02020603050405020304" pitchFamily="18" charset="0"/>
                <a:ea typeface="Calibri" panose="020F0502020204030204" pitchFamily="34" charset="0"/>
              </a:rPr>
              <a:t>LUCRĂRI ÎN IE CU UTILIZAREA AUTOMOBILELOR, MAȘINILOR DE RIDICAT, MECANISMELOR ȘI SCĂRILOR (pct. 929-952).</a:t>
            </a:r>
            <a:r>
              <a:rPr lang="ro-RO"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ro-RO" sz="16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600"/>
              </a:spcBef>
              <a:spcAft>
                <a:spcPts val="0"/>
              </a:spcAft>
              <a:tabLst>
                <a:tab pos="630555" algn="l"/>
              </a:tabLst>
            </a:pPr>
            <a:r>
              <a:rPr lang="ro-RO" sz="1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Cerințe față de Lucrările cu utilizarea mașinilor de ridicare și a mecanismelor, ce se execută în instalațiile </a:t>
            </a:r>
            <a:r>
              <a:rPr lang="ro-RO" sz="12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electrice</a:t>
            </a:r>
            <a:endParaRPr lang="en-US" sz="1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8069952" y="-83416"/>
            <a:ext cx="652415" cy="652415"/>
          </a:xfrm>
          <a:prstGeom prst="rect">
            <a:avLst/>
          </a:prstGeom>
        </p:spPr>
      </p:pic>
      <p:pic>
        <p:nvPicPr>
          <p:cNvPr id="3" name="Рисунок 2"/>
          <p:cNvPicPr>
            <a:picLocks noChangeAspect="1"/>
          </p:cNvPicPr>
          <p:nvPr/>
        </p:nvPicPr>
        <p:blipFill>
          <a:blip r:embed="rId4"/>
          <a:stretch>
            <a:fillRect/>
          </a:stretch>
        </p:blipFill>
        <p:spPr>
          <a:xfrm>
            <a:off x="543116" y="-171733"/>
            <a:ext cx="628292" cy="628292"/>
          </a:xfrm>
          <a:prstGeom prst="rect">
            <a:avLst/>
          </a:prstGeom>
        </p:spPr>
      </p:pic>
      <p:pic>
        <p:nvPicPr>
          <p:cNvPr id="5" name="Рисунок 4"/>
          <p:cNvPicPr>
            <a:picLocks noChangeAspect="1"/>
          </p:cNvPicPr>
          <p:nvPr/>
        </p:nvPicPr>
        <p:blipFill>
          <a:blip r:embed="rId5"/>
          <a:stretch>
            <a:fillRect/>
          </a:stretch>
        </p:blipFill>
        <p:spPr>
          <a:xfrm>
            <a:off x="7962334" y="4388145"/>
            <a:ext cx="641267" cy="576761"/>
          </a:xfrm>
          <a:prstGeom prst="rect">
            <a:avLst/>
          </a:prstGeom>
        </p:spPr>
      </p:pic>
      <p:pic>
        <p:nvPicPr>
          <p:cNvPr id="6" name="Рисунок 5"/>
          <p:cNvPicPr>
            <a:picLocks noChangeAspect="1"/>
          </p:cNvPicPr>
          <p:nvPr/>
        </p:nvPicPr>
        <p:blipFill>
          <a:blip r:embed="rId6"/>
          <a:stretch>
            <a:fillRect/>
          </a:stretch>
        </p:blipFill>
        <p:spPr>
          <a:xfrm>
            <a:off x="4381328" y="-113811"/>
            <a:ext cx="478704" cy="570370"/>
          </a:xfrm>
          <a:prstGeom prst="rect">
            <a:avLst/>
          </a:prstGeom>
        </p:spPr>
      </p:pic>
    </p:spTree>
    <p:extLst>
      <p:ext uri="{BB962C8B-B14F-4D97-AF65-F5344CB8AC3E}">
        <p14:creationId xmlns:p14="http://schemas.microsoft.com/office/powerpoint/2010/main" val="155422060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0" y="0"/>
            <a:ext cx="9032802" cy="5227047"/>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endParaRPr lang="ro-RO" sz="1400" b="1" u="sng" dirty="0">
              <a:solidFill>
                <a:srgbClr val="002060"/>
              </a:solidFill>
              <a:latin typeface="Times New Roman" panose="02020603050405020304" pitchFamily="18" charset="0"/>
              <a:ea typeface="Calibri" panose="020F0502020204030204" pitchFamily="34" charset="0"/>
            </a:endParaRPr>
          </a:p>
          <a:p>
            <a:pPr algn="ctr">
              <a:spcAft>
                <a:spcPts val="0"/>
              </a:spcAft>
            </a:pPr>
            <a:endParaRPr lang="ro-RO" sz="1400" b="1" u="sng" dirty="0">
              <a:solidFill>
                <a:srgbClr val="002060"/>
              </a:solidFill>
              <a:latin typeface="Times New Roman" panose="02020603050405020304" pitchFamily="18" charset="0"/>
              <a:ea typeface="Calibri" panose="020F0502020204030204" pitchFamily="34" charset="0"/>
            </a:endParaRPr>
          </a:p>
          <a:p>
            <a:pPr algn="ctr">
              <a:spcAft>
                <a:spcPts val="0"/>
              </a:spcAft>
            </a:pPr>
            <a:r>
              <a:rPr lang="ro-RO" sz="1400" b="1" u="sng" dirty="0">
                <a:solidFill>
                  <a:srgbClr val="002060"/>
                </a:solidFill>
                <a:latin typeface="Times New Roman" panose="02020603050405020304" pitchFamily="18" charset="0"/>
                <a:ea typeface="Calibri" panose="020F0502020204030204" pitchFamily="34" charset="0"/>
              </a:rPr>
              <a:t>CAPITOLUL XII  ORGANIZAREA LUCRULUI PERSONALULUI DELEGAT (pct. 953-968</a:t>
            </a:r>
            <a:r>
              <a:rPr lang="ro-RO" sz="1600" b="1" u="sng" dirty="0">
                <a:solidFill>
                  <a:srgbClr val="002060"/>
                </a:solidFill>
                <a:latin typeface="Times New Roman" panose="02020603050405020304" pitchFamily="18" charset="0"/>
                <a:ea typeface="Calibri" panose="020F0502020204030204" pitchFamily="34" charset="0"/>
              </a:rPr>
              <a:t>).</a:t>
            </a:r>
          </a:p>
          <a:p>
            <a:pPr indent="180340">
              <a:spcAft>
                <a:spcPts val="0"/>
              </a:spcAft>
            </a:pPr>
            <a:r>
              <a:rPr lang="ro-RO" sz="1500" dirty="0">
                <a:solidFill>
                  <a:srgbClr val="FF0000"/>
                </a:solidFill>
                <a:latin typeface="Times New Roman" panose="02020603050405020304" pitchFamily="18" charset="0"/>
                <a:ea typeface="PMingLiU"/>
              </a:rPr>
              <a:t>953. </a:t>
            </a:r>
            <a:r>
              <a:rPr lang="ro-RO" sz="1500" b="1" dirty="0">
                <a:solidFill>
                  <a:srgbClr val="FF0000"/>
                </a:solidFill>
                <a:latin typeface="Times New Roman" panose="02020603050405020304" pitchFamily="18" charset="0"/>
                <a:ea typeface="PMingLiU"/>
              </a:rPr>
              <a:t>Personalul delegat include personalul agenților economici</a:t>
            </a:r>
            <a:r>
              <a:rPr lang="ro-RO" sz="1500" dirty="0">
                <a:solidFill>
                  <a:srgbClr val="FF0000"/>
                </a:solidFill>
                <a:latin typeface="Times New Roman" panose="02020603050405020304" pitchFamily="18" charset="0"/>
                <a:ea typeface="PMingLiU"/>
              </a:rPr>
              <a:t>, delegați pentru executarea lucrărilor în instalațiile electrice care nu aparține întreprinderilor – proprietari ai instalațiilor electrice.</a:t>
            </a:r>
            <a:endParaRPr lang="en-US" sz="1500" dirty="0">
              <a:solidFill>
                <a:srgbClr val="FF0000"/>
              </a:solidFill>
              <a:latin typeface="Times New Roman" panose="02020603050405020304" pitchFamily="18" charset="0"/>
              <a:ea typeface="Times New Roman" panose="02020603050405020304" pitchFamily="18" charset="0"/>
            </a:endParaRPr>
          </a:p>
          <a:p>
            <a:pPr indent="180340">
              <a:spcAft>
                <a:spcPts val="0"/>
              </a:spcAft>
            </a:pPr>
            <a:r>
              <a:rPr lang="ro-RO" sz="1500" dirty="0">
                <a:solidFill>
                  <a:srgbClr val="002060"/>
                </a:solidFill>
                <a:latin typeface="Times New Roman" panose="02020603050405020304" pitchFamily="18" charset="0"/>
                <a:ea typeface="PMingLiU"/>
              </a:rPr>
              <a:t>955. </a:t>
            </a:r>
            <a:r>
              <a:rPr lang="ro-RO" sz="1500" b="1" dirty="0">
                <a:solidFill>
                  <a:srgbClr val="002060"/>
                </a:solidFill>
                <a:latin typeface="Times New Roman" panose="02020603050405020304" pitchFamily="18" charset="0"/>
                <a:ea typeface="PMingLiU"/>
              </a:rPr>
              <a:t>Personalul delegat trebuie să dispună în permanență de talonul de au</a:t>
            </a:r>
            <a:r>
              <a:rPr lang="ro-RO" sz="1500" dirty="0">
                <a:solidFill>
                  <a:srgbClr val="002060"/>
                </a:solidFill>
                <a:latin typeface="Times New Roman" panose="02020603050405020304" pitchFamily="18" charset="0"/>
                <a:ea typeface="PMingLiU"/>
              </a:rPr>
              <a:t>torizare, conform modelului stabilit de prezentele Norme.</a:t>
            </a:r>
            <a:endParaRPr lang="en-US" sz="1500" dirty="0">
              <a:solidFill>
                <a:srgbClr val="002060"/>
              </a:solidFill>
              <a:latin typeface="Times New Roman" panose="02020603050405020304" pitchFamily="18" charset="0"/>
              <a:ea typeface="Times New Roman" panose="02020603050405020304" pitchFamily="18" charset="0"/>
            </a:endParaRPr>
          </a:p>
          <a:p>
            <a:pPr indent="180340">
              <a:spcAft>
                <a:spcPts val="0"/>
              </a:spcAft>
            </a:pPr>
            <a:r>
              <a:rPr lang="ro-RO" sz="1500" dirty="0">
                <a:solidFill>
                  <a:srgbClr val="FF0000"/>
                </a:solidFill>
                <a:latin typeface="Times New Roman" panose="02020603050405020304" pitchFamily="18" charset="0"/>
                <a:ea typeface="PMingLiU"/>
              </a:rPr>
              <a:t>956. </a:t>
            </a:r>
            <a:r>
              <a:rPr lang="ro-RO" sz="1500" b="1" dirty="0">
                <a:solidFill>
                  <a:srgbClr val="FF0000"/>
                </a:solidFill>
                <a:latin typeface="Times New Roman" panose="02020603050405020304" pitchFamily="18" charset="0"/>
                <a:ea typeface="PMingLiU"/>
              </a:rPr>
              <a:t>Agentul economic care a delegat personalul</a:t>
            </a:r>
            <a:r>
              <a:rPr lang="ro-RO" sz="1500" dirty="0">
                <a:solidFill>
                  <a:srgbClr val="FF0000"/>
                </a:solidFill>
                <a:latin typeface="Times New Roman" panose="02020603050405020304" pitchFamily="18" charset="0"/>
                <a:ea typeface="PMingLiU"/>
              </a:rPr>
              <a:t>, </a:t>
            </a:r>
            <a:r>
              <a:rPr lang="ro-RO" sz="1500" b="1" dirty="0">
                <a:solidFill>
                  <a:srgbClr val="FF0000"/>
                </a:solidFill>
                <a:latin typeface="Times New Roman" panose="02020603050405020304" pitchFamily="18" charset="0"/>
                <a:ea typeface="PMingLiU"/>
              </a:rPr>
              <a:t>trebuie să indice </a:t>
            </a:r>
            <a:r>
              <a:rPr lang="ro-RO" sz="1500" dirty="0">
                <a:solidFill>
                  <a:srgbClr val="FF0000"/>
                </a:solidFill>
                <a:latin typeface="Times New Roman" panose="02020603050405020304" pitchFamily="18" charset="0"/>
                <a:ea typeface="PMingLiU"/>
              </a:rPr>
              <a:t>în scrisoarea de însoțire </a:t>
            </a:r>
            <a:r>
              <a:rPr lang="ro-RO" sz="1500" b="1" dirty="0">
                <a:solidFill>
                  <a:srgbClr val="FF0000"/>
                </a:solidFill>
                <a:latin typeface="Times New Roman" panose="02020603050405020304" pitchFamily="18" charset="0"/>
                <a:ea typeface="PMingLiU"/>
              </a:rPr>
              <a:t>scopul </a:t>
            </a:r>
            <a:r>
              <a:rPr lang="ro-RO" sz="1500" dirty="0">
                <a:solidFill>
                  <a:srgbClr val="FF0000"/>
                </a:solidFill>
                <a:latin typeface="Times New Roman" panose="02020603050405020304" pitchFamily="18" charset="0"/>
                <a:ea typeface="PMingLiU"/>
              </a:rPr>
              <a:t>delegării, persoanele cărora li se acordă </a:t>
            </a:r>
            <a:r>
              <a:rPr lang="ro-RO" sz="1500" b="1" dirty="0">
                <a:solidFill>
                  <a:srgbClr val="FF0000"/>
                </a:solidFill>
                <a:latin typeface="Times New Roman" panose="02020603050405020304" pitchFamily="18" charset="0"/>
                <a:ea typeface="PMingLiU"/>
              </a:rPr>
              <a:t>dreptul de emitere a autorizațiilor </a:t>
            </a:r>
            <a:r>
              <a:rPr lang="ro-RO" sz="1500" dirty="0">
                <a:solidFill>
                  <a:srgbClr val="FF0000"/>
                </a:solidFill>
                <a:latin typeface="Times New Roman" panose="02020603050405020304" pitchFamily="18" charset="0"/>
                <a:ea typeface="PMingLiU"/>
              </a:rPr>
              <a:t>de lucru, persoanele împuternicite cu </a:t>
            </a:r>
            <a:r>
              <a:rPr lang="ro-RO" sz="1500" b="1" dirty="0">
                <a:solidFill>
                  <a:srgbClr val="FF0000"/>
                </a:solidFill>
                <a:latin typeface="Times New Roman" panose="02020603050405020304" pitchFamily="18" charset="0"/>
                <a:ea typeface="PMingLiU"/>
              </a:rPr>
              <a:t>dreptul de a fi conducători de lucrări, șefi de lucrări</a:t>
            </a:r>
            <a:r>
              <a:rPr lang="ro-RO" sz="1500" dirty="0">
                <a:solidFill>
                  <a:srgbClr val="FF0000"/>
                </a:solidFill>
                <a:latin typeface="Times New Roman" panose="02020603050405020304" pitchFamily="18" charset="0"/>
                <a:ea typeface="PMingLiU"/>
              </a:rPr>
              <a:t>, membri ai formației de lucru și să confirme grupele de securitate electrică a acestui personal.</a:t>
            </a:r>
            <a:endParaRPr lang="en-US" sz="1500" dirty="0">
              <a:solidFill>
                <a:srgbClr val="FF0000"/>
              </a:solidFill>
              <a:latin typeface="Times New Roman" panose="02020603050405020304" pitchFamily="18" charset="0"/>
              <a:ea typeface="Times New Roman" panose="02020603050405020304" pitchFamily="18" charset="0"/>
            </a:endParaRPr>
          </a:p>
          <a:p>
            <a:pPr indent="180340">
              <a:spcAft>
                <a:spcPts val="0"/>
              </a:spcAft>
            </a:pPr>
            <a:r>
              <a:rPr lang="ro-RO" sz="1500" dirty="0">
                <a:solidFill>
                  <a:srgbClr val="002060"/>
                </a:solidFill>
                <a:latin typeface="Times New Roman" panose="02020603050405020304" pitchFamily="18" charset="0"/>
                <a:ea typeface="PMingLiU"/>
              </a:rPr>
              <a:t>957. La sosirea la locul destinației, </a:t>
            </a:r>
            <a:r>
              <a:rPr lang="ro-RO" sz="1500" b="1" dirty="0">
                <a:solidFill>
                  <a:srgbClr val="002060"/>
                </a:solidFill>
                <a:latin typeface="Times New Roman" panose="02020603050405020304" pitchFamily="18" charset="0"/>
                <a:ea typeface="PMingLiU"/>
              </a:rPr>
              <a:t>personalul delegat este obligat să fie supus instruirilor </a:t>
            </a:r>
            <a:r>
              <a:rPr lang="ro-RO" sz="1500" dirty="0">
                <a:solidFill>
                  <a:srgbClr val="002060"/>
                </a:solidFill>
                <a:latin typeface="Times New Roman" panose="02020603050405020304" pitchFamily="18" charset="0"/>
                <a:ea typeface="PMingLiU"/>
              </a:rPr>
              <a:t>cu privire la securitatea și sănătatea în muncă, să facă </a:t>
            </a:r>
            <a:r>
              <a:rPr lang="ro-RO" sz="1500" b="1" dirty="0">
                <a:solidFill>
                  <a:srgbClr val="002060"/>
                </a:solidFill>
                <a:latin typeface="Times New Roman" panose="02020603050405020304" pitchFamily="18" charset="0"/>
                <a:ea typeface="PMingLiU"/>
              </a:rPr>
              <a:t>cunoștință cu schema electrică </a:t>
            </a:r>
            <a:r>
              <a:rPr lang="ro-RO" sz="1500" dirty="0">
                <a:solidFill>
                  <a:srgbClr val="002060"/>
                </a:solidFill>
                <a:latin typeface="Times New Roman" panose="02020603050405020304" pitchFamily="18" charset="0"/>
                <a:ea typeface="PMingLiU"/>
              </a:rPr>
              <a:t>și </a:t>
            </a:r>
            <a:r>
              <a:rPr lang="ro-RO" sz="1500" b="1" dirty="0">
                <a:solidFill>
                  <a:srgbClr val="002060"/>
                </a:solidFill>
                <a:latin typeface="Times New Roman" panose="02020603050405020304" pitchFamily="18" charset="0"/>
                <a:ea typeface="PMingLiU"/>
              </a:rPr>
              <a:t>particularitățile instalației </a:t>
            </a:r>
            <a:r>
              <a:rPr lang="ro-RO" sz="1500" dirty="0">
                <a:solidFill>
                  <a:srgbClr val="002060"/>
                </a:solidFill>
                <a:latin typeface="Times New Roman" panose="02020603050405020304" pitchFamily="18" charset="0"/>
                <a:ea typeface="PMingLiU"/>
              </a:rPr>
              <a:t>electrice la care urmează a fi executate lucrări, iar personalului căruia i se oferă dreptul de a emite autorizații de lucru, de a îndeplini atribuțiile conducătorului de lucrări și șefului de lucrări fiind obligați să fie supuși instruirii cu privire la schema de alimentare cu energie electrică a IE. </a:t>
            </a:r>
            <a:endParaRPr lang="en-US" sz="1500" dirty="0">
              <a:solidFill>
                <a:srgbClr val="002060"/>
              </a:solidFill>
              <a:latin typeface="Times New Roman" panose="02020603050405020304" pitchFamily="18" charset="0"/>
              <a:ea typeface="Times New Roman" panose="02020603050405020304" pitchFamily="18" charset="0"/>
            </a:endParaRPr>
          </a:p>
          <a:p>
            <a:pPr indent="180340">
              <a:spcAft>
                <a:spcPts val="0"/>
              </a:spcAft>
            </a:pPr>
            <a:r>
              <a:rPr lang="ro-RO" sz="1500" dirty="0">
                <a:solidFill>
                  <a:srgbClr val="FF0000"/>
                </a:solidFill>
                <a:latin typeface="Times New Roman" panose="02020603050405020304" pitchFamily="18" charset="0"/>
                <a:ea typeface="PMingLiU"/>
              </a:rPr>
              <a:t>960. </a:t>
            </a:r>
            <a:r>
              <a:rPr lang="ro-RO" sz="1500" b="1" dirty="0">
                <a:solidFill>
                  <a:srgbClr val="FF0000"/>
                </a:solidFill>
                <a:latin typeface="Times New Roman" panose="02020603050405020304" pitchFamily="18" charset="0"/>
                <a:ea typeface="PMingLiU"/>
              </a:rPr>
              <a:t>Acordarea personalului delegat a dreptului de executare </a:t>
            </a:r>
            <a:r>
              <a:rPr lang="ro-RO" sz="1500" dirty="0">
                <a:solidFill>
                  <a:srgbClr val="FF0000"/>
                </a:solidFill>
                <a:latin typeface="Times New Roman" panose="02020603050405020304" pitchFamily="18" charset="0"/>
                <a:ea typeface="PMingLiU"/>
              </a:rPr>
              <a:t>a lucrărilor în IE existente în calitate de emitenți de autorizații de lucru, </a:t>
            </a:r>
            <a:r>
              <a:rPr lang="ro-RO" sz="1500" dirty="0">
                <a:solidFill>
                  <a:schemeClr val="bg1"/>
                </a:solidFill>
                <a:latin typeface="Times New Roman" panose="02020603050405020304" pitchFamily="18" charset="0"/>
                <a:ea typeface="PMingLiU"/>
              </a:rPr>
              <a:t>conducători de lucrări și șefi de lucrări, supraveghetori, membri ai formației de lucru de lucru, </a:t>
            </a:r>
            <a:r>
              <a:rPr lang="ro-RO" sz="1500" b="1" dirty="0">
                <a:solidFill>
                  <a:srgbClr val="FF0000"/>
                </a:solidFill>
                <a:latin typeface="Times New Roman" panose="02020603050405020304" pitchFamily="18" charset="0"/>
                <a:ea typeface="PMingLiU"/>
              </a:rPr>
              <a:t>poate fi confirmat de către administratorul </a:t>
            </a:r>
            <a:r>
              <a:rPr lang="ro-RO" sz="1500" dirty="0">
                <a:solidFill>
                  <a:srgbClr val="FF0000"/>
                </a:solidFill>
                <a:latin typeface="Times New Roman" panose="02020603050405020304" pitchFamily="18" charset="0"/>
                <a:ea typeface="Times New Roman" panose="02020603050405020304" pitchFamily="18" charset="0"/>
              </a:rPr>
              <a:t>agentului economic</a:t>
            </a:r>
            <a:r>
              <a:rPr lang="ro-RO" sz="1500" dirty="0">
                <a:solidFill>
                  <a:srgbClr val="FF0000"/>
                </a:solidFill>
                <a:latin typeface="Times New Roman" panose="02020603050405020304" pitchFamily="18" charset="0"/>
                <a:ea typeface="PMingLiU"/>
              </a:rPr>
              <a:t> – </a:t>
            </a:r>
            <a:r>
              <a:rPr lang="ro-RO" sz="1500" b="1" dirty="0">
                <a:solidFill>
                  <a:srgbClr val="FF0000"/>
                </a:solidFill>
                <a:latin typeface="Times New Roman" panose="02020603050405020304" pitchFamily="18" charset="0"/>
                <a:ea typeface="PMingLiU"/>
              </a:rPr>
              <a:t>proprietarul IE</a:t>
            </a:r>
            <a:r>
              <a:rPr lang="ro-RO" sz="1500" dirty="0">
                <a:solidFill>
                  <a:srgbClr val="FF0000"/>
                </a:solidFill>
                <a:latin typeface="Times New Roman" panose="02020603050405020304" pitchFamily="18" charset="0"/>
                <a:ea typeface="PMingLiU"/>
              </a:rPr>
              <a:t>, </a:t>
            </a:r>
            <a:r>
              <a:rPr lang="ro-RO" sz="1500" b="1" dirty="0">
                <a:solidFill>
                  <a:srgbClr val="FF0000"/>
                </a:solidFill>
                <a:latin typeface="Times New Roman" panose="02020603050405020304" pitchFamily="18" charset="0"/>
                <a:ea typeface="PMingLiU"/>
              </a:rPr>
              <a:t>prin rezoluția consemnată pe scrisoarea </a:t>
            </a:r>
            <a:r>
              <a:rPr lang="ro-RO" sz="1500" b="1" dirty="0">
                <a:solidFill>
                  <a:srgbClr val="FF0000"/>
                </a:solidFill>
                <a:latin typeface="Times New Roman" panose="02020603050405020304" pitchFamily="18" charset="0"/>
                <a:ea typeface="Times New Roman" panose="02020603050405020304" pitchFamily="18" charset="0"/>
              </a:rPr>
              <a:t>întreprinderii</a:t>
            </a:r>
            <a:r>
              <a:rPr lang="ro-RO" sz="1500" b="1" dirty="0">
                <a:solidFill>
                  <a:srgbClr val="FF0000"/>
                </a:solidFill>
                <a:latin typeface="Times New Roman" panose="02020603050405020304" pitchFamily="18" charset="0"/>
                <a:ea typeface="PMingLiU"/>
              </a:rPr>
              <a:t> </a:t>
            </a:r>
            <a:r>
              <a:rPr lang="ro-RO" sz="1500" dirty="0">
                <a:solidFill>
                  <a:srgbClr val="FF0000"/>
                </a:solidFill>
                <a:latin typeface="Times New Roman" panose="02020603050405020304" pitchFamily="18" charset="0"/>
                <a:ea typeface="PMingLiU"/>
              </a:rPr>
              <a:t>care a delegat personalul sau </a:t>
            </a:r>
            <a:r>
              <a:rPr lang="ro-RO" sz="1500" b="1" dirty="0">
                <a:solidFill>
                  <a:srgbClr val="FF0000"/>
                </a:solidFill>
                <a:latin typeface="Times New Roman" panose="02020603050405020304" pitchFamily="18" charset="0"/>
                <a:ea typeface="PMingLiU"/>
              </a:rPr>
              <a:t>prin ordinul </a:t>
            </a:r>
            <a:r>
              <a:rPr lang="ro-RO" sz="1500" b="1" dirty="0">
                <a:solidFill>
                  <a:srgbClr val="FF0000"/>
                </a:solidFill>
                <a:latin typeface="Times New Roman" panose="02020603050405020304" pitchFamily="18" charset="0"/>
                <a:ea typeface="Times New Roman" panose="02020603050405020304" pitchFamily="18" charset="0"/>
              </a:rPr>
              <a:t>agentului </a:t>
            </a:r>
            <a:r>
              <a:rPr lang="ro-RO" sz="1500" dirty="0">
                <a:solidFill>
                  <a:srgbClr val="FF0000"/>
                </a:solidFill>
                <a:latin typeface="Times New Roman" panose="02020603050405020304" pitchFamily="18" charset="0"/>
                <a:ea typeface="Times New Roman" panose="02020603050405020304" pitchFamily="18" charset="0"/>
              </a:rPr>
              <a:t>economic</a:t>
            </a:r>
            <a:r>
              <a:rPr lang="ro-RO" sz="1500" dirty="0">
                <a:solidFill>
                  <a:srgbClr val="FF0000"/>
                </a:solidFill>
                <a:latin typeface="Times New Roman" panose="02020603050405020304" pitchFamily="18" charset="0"/>
                <a:ea typeface="PMingLiU"/>
              </a:rPr>
              <a:t>.</a:t>
            </a:r>
            <a:endParaRPr lang="en-US" sz="1500" dirty="0">
              <a:solidFill>
                <a:srgbClr val="FF0000"/>
              </a:solidFill>
              <a:latin typeface="Times New Roman" panose="02020603050405020304" pitchFamily="18" charset="0"/>
              <a:ea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7092280" y="15289"/>
            <a:ext cx="1110280" cy="734159"/>
          </a:xfrm>
          <a:prstGeom prst="rect">
            <a:avLst/>
          </a:prstGeom>
        </p:spPr>
      </p:pic>
      <p:pic>
        <p:nvPicPr>
          <p:cNvPr id="3" name="Рисунок 2"/>
          <p:cNvPicPr>
            <a:picLocks noChangeAspect="1"/>
          </p:cNvPicPr>
          <p:nvPr/>
        </p:nvPicPr>
        <p:blipFill>
          <a:blip r:embed="rId4"/>
          <a:stretch>
            <a:fillRect/>
          </a:stretch>
        </p:blipFill>
        <p:spPr>
          <a:xfrm>
            <a:off x="1835696" y="17763"/>
            <a:ext cx="573074" cy="682811"/>
          </a:xfrm>
          <a:prstGeom prst="rect">
            <a:avLst/>
          </a:prstGeom>
        </p:spPr>
      </p:pic>
    </p:spTree>
    <p:extLst>
      <p:ext uri="{BB962C8B-B14F-4D97-AF65-F5344CB8AC3E}">
        <p14:creationId xmlns:p14="http://schemas.microsoft.com/office/powerpoint/2010/main" val="19900160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0" y="0"/>
            <a:ext cx="9180512" cy="5227047"/>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ro-RO" sz="1400" b="1" u="sng" dirty="0">
                <a:solidFill>
                  <a:schemeClr val="bg1"/>
                </a:solidFill>
                <a:latin typeface="Times New Roman" panose="02020603050405020304" pitchFamily="18" charset="0"/>
                <a:ea typeface="Calibri" panose="020F0502020204030204" pitchFamily="34" charset="0"/>
              </a:rPr>
              <a:t>CAPITOLUL XII  ORGANIZAREA LUCRULUI PERSONALULUI DELEGAT (pct. 953-968</a:t>
            </a:r>
            <a:r>
              <a:rPr lang="ro-RO" sz="1600" b="1" u="sng" dirty="0">
                <a:solidFill>
                  <a:schemeClr val="bg1"/>
                </a:solidFill>
                <a:latin typeface="Times New Roman" panose="02020603050405020304" pitchFamily="18" charset="0"/>
                <a:ea typeface="Calibri" panose="020F0502020204030204" pitchFamily="34" charset="0"/>
              </a:rPr>
              <a:t>).</a:t>
            </a:r>
          </a:p>
          <a:p>
            <a:pPr indent="180340">
              <a:spcAft>
                <a:spcPts val="0"/>
              </a:spcAft>
            </a:pPr>
            <a:r>
              <a:rPr lang="ro-RO" sz="1600" dirty="0">
                <a:solidFill>
                  <a:schemeClr val="bg1"/>
                </a:solidFill>
                <a:latin typeface="Times New Roman" panose="02020603050405020304" pitchFamily="18" charset="0"/>
                <a:ea typeface="PMingLiU"/>
              </a:rPr>
              <a:t>963. </a:t>
            </a:r>
            <a:r>
              <a:rPr lang="ro-RO" sz="1600" b="1" dirty="0">
                <a:solidFill>
                  <a:schemeClr val="bg1"/>
                </a:solidFill>
                <a:latin typeface="Times New Roman" panose="02020603050405020304" pitchFamily="18" charset="0"/>
                <a:ea typeface="PMingLiU"/>
              </a:rPr>
              <a:t>Agentul economic care a delegat personalul este responsabil </a:t>
            </a:r>
            <a:r>
              <a:rPr lang="ro-RO" sz="1600" dirty="0">
                <a:solidFill>
                  <a:schemeClr val="bg1"/>
                </a:solidFill>
                <a:latin typeface="Times New Roman" panose="02020603050405020304" pitchFamily="18" charset="0"/>
                <a:ea typeface="PMingLiU"/>
              </a:rPr>
              <a:t>pentru corespunderea grupelor de securitate electrică și a drepturilor atribuite personalului delegat, acordate conform pct. 956. </a:t>
            </a:r>
            <a:endParaRPr lang="en-US" sz="1600" dirty="0">
              <a:solidFill>
                <a:schemeClr val="bg1"/>
              </a:solidFill>
              <a:latin typeface="Times New Roman" panose="02020603050405020304" pitchFamily="18" charset="0"/>
              <a:ea typeface="Times New Roman" panose="02020603050405020304" pitchFamily="18" charset="0"/>
            </a:endParaRPr>
          </a:p>
          <a:p>
            <a:pPr indent="180340">
              <a:spcAft>
                <a:spcPts val="0"/>
              </a:spcAft>
            </a:pPr>
            <a:r>
              <a:rPr lang="ro-RO" sz="1600" dirty="0">
                <a:solidFill>
                  <a:schemeClr val="bg1"/>
                </a:solidFill>
                <a:latin typeface="Times New Roman" panose="02020603050405020304" pitchFamily="18" charset="0"/>
                <a:ea typeface="PMingLiU"/>
              </a:rPr>
              <a:t>964. </a:t>
            </a:r>
            <a:r>
              <a:rPr lang="ro-RO" sz="1600" b="1" dirty="0">
                <a:solidFill>
                  <a:schemeClr val="bg1"/>
                </a:solidFill>
                <a:latin typeface="Times New Roman" panose="02020603050405020304" pitchFamily="18" charset="0"/>
                <a:ea typeface="PMingLiU"/>
              </a:rPr>
              <a:t>Agentul economic, în instalațiile electrice ale căruia se execută </a:t>
            </a:r>
            <a:r>
              <a:rPr lang="ro-RO" sz="1600" dirty="0">
                <a:solidFill>
                  <a:schemeClr val="bg1"/>
                </a:solidFill>
                <a:latin typeface="Times New Roman" panose="02020603050405020304" pitchFamily="18" charset="0"/>
                <a:ea typeface="PMingLiU"/>
              </a:rPr>
              <a:t>lucrări de către personalul delegat, poartă responsabilitate </a:t>
            </a:r>
            <a:r>
              <a:rPr lang="ro-RO" sz="1600" b="1" dirty="0">
                <a:solidFill>
                  <a:schemeClr val="bg1"/>
                </a:solidFill>
                <a:latin typeface="Times New Roman" panose="02020603050405020304" pitchFamily="18" charset="0"/>
                <a:ea typeface="PMingLiU"/>
              </a:rPr>
              <a:t>pentru respectarea măsurilor de securitate</a:t>
            </a:r>
            <a:r>
              <a:rPr lang="ro-RO" sz="1600" dirty="0">
                <a:solidFill>
                  <a:schemeClr val="bg1"/>
                </a:solidFill>
                <a:latin typeface="Times New Roman" panose="02020603050405020304" pitchFamily="18" charset="0"/>
                <a:ea typeface="PMingLiU"/>
              </a:rPr>
              <a:t>, care asigură protecția lucrătorilor contra șocurilor electrice și electrocutărilor cauzate de tensiunea de lucru și indusă a instalației electrice, precum și pentru corectitudinea admiterii personalului la executarea lucrărilor.</a:t>
            </a:r>
            <a:endParaRPr lang="en-US" sz="1600" dirty="0">
              <a:solidFill>
                <a:schemeClr val="bg1"/>
              </a:solidFill>
              <a:latin typeface="Times New Roman" panose="02020603050405020304" pitchFamily="18" charset="0"/>
              <a:ea typeface="Times New Roman" panose="02020603050405020304" pitchFamily="18" charset="0"/>
            </a:endParaRPr>
          </a:p>
          <a:p>
            <a:pPr indent="180340">
              <a:spcAft>
                <a:spcPts val="0"/>
              </a:spcAft>
            </a:pPr>
            <a:r>
              <a:rPr lang="ro-RO" sz="1600" dirty="0">
                <a:solidFill>
                  <a:schemeClr val="bg1"/>
                </a:solidFill>
                <a:latin typeface="Times New Roman" panose="02020603050405020304" pitchFamily="18" charset="0"/>
                <a:ea typeface="PMingLiU"/>
              </a:rPr>
              <a:t>965. </a:t>
            </a:r>
            <a:r>
              <a:rPr lang="ro-RO" sz="1600" b="1" dirty="0">
                <a:solidFill>
                  <a:schemeClr val="bg1"/>
                </a:solidFill>
                <a:latin typeface="Times New Roman" panose="02020603050405020304" pitchFamily="18" charset="0"/>
                <a:ea typeface="PMingLiU"/>
              </a:rPr>
              <a:t>Pregătirea locului de muncă și admiterea personalului delegat la lucrări în IE se efectuează în conformitate cu prezentele Norm</a:t>
            </a:r>
            <a:r>
              <a:rPr lang="ro-RO" sz="1600" dirty="0">
                <a:solidFill>
                  <a:schemeClr val="bg1"/>
                </a:solidFill>
                <a:latin typeface="Times New Roman" panose="02020603050405020304" pitchFamily="18" charset="0"/>
                <a:ea typeface="PMingLiU"/>
              </a:rPr>
              <a:t>e de către personalul </a:t>
            </a:r>
            <a:r>
              <a:rPr lang="ro-RO" sz="1600" dirty="0">
                <a:solidFill>
                  <a:schemeClr val="bg1"/>
                </a:solidFill>
                <a:latin typeface="Times New Roman" panose="02020603050405020304" pitchFamily="18" charset="0"/>
                <a:ea typeface="Times New Roman" panose="02020603050405020304" pitchFamily="18" charset="0"/>
              </a:rPr>
              <a:t>agentului economic</a:t>
            </a:r>
            <a:r>
              <a:rPr lang="ro-RO" sz="1600" dirty="0">
                <a:solidFill>
                  <a:schemeClr val="bg1"/>
                </a:solidFill>
                <a:latin typeface="Times New Roman" panose="02020603050405020304" pitchFamily="18" charset="0"/>
                <a:ea typeface="PMingLiU"/>
              </a:rPr>
              <a:t>, în IE ale căruia se execută lucrările.</a:t>
            </a:r>
            <a:endParaRPr lang="en-US" sz="1600" dirty="0">
              <a:solidFill>
                <a:schemeClr val="bg1"/>
              </a:solidFill>
              <a:latin typeface="Times New Roman" panose="02020603050405020304" pitchFamily="18" charset="0"/>
              <a:ea typeface="Times New Roman" panose="02020603050405020304" pitchFamily="18" charset="0"/>
            </a:endParaRPr>
          </a:p>
          <a:p>
            <a:pPr indent="180340">
              <a:spcAft>
                <a:spcPts val="0"/>
              </a:spcAft>
            </a:pPr>
            <a:r>
              <a:rPr lang="ro-RO" sz="1600" dirty="0">
                <a:solidFill>
                  <a:schemeClr val="bg1"/>
                </a:solidFill>
                <a:latin typeface="Times New Roman" panose="02020603050405020304" pitchFamily="18" charset="0"/>
                <a:ea typeface="PMingLiU"/>
              </a:rPr>
              <a:t>967. Agenților economici, a căror IE sunt deservite permanent de către lucrătorii agenților economici care prestează servicii de deservire, li </a:t>
            </a:r>
            <a:r>
              <a:rPr lang="ro-RO" sz="1600" b="1" dirty="0">
                <a:solidFill>
                  <a:schemeClr val="bg1"/>
                </a:solidFill>
                <a:latin typeface="Times New Roman" panose="02020603050405020304" pitchFamily="18" charset="0"/>
                <a:ea typeface="PMingLiU"/>
              </a:rPr>
              <a:t>se permite să acorde </a:t>
            </a:r>
            <a:r>
              <a:rPr lang="ro-RO" sz="1600" dirty="0">
                <a:solidFill>
                  <a:schemeClr val="bg1"/>
                </a:solidFill>
                <a:latin typeface="Times New Roman" panose="02020603050405020304" pitchFamily="18" charset="0"/>
                <a:ea typeface="PMingLiU"/>
              </a:rPr>
              <a:t>acestor lucrători </a:t>
            </a:r>
            <a:r>
              <a:rPr lang="ro-RO" sz="1600" b="1" dirty="0">
                <a:solidFill>
                  <a:schemeClr val="bg1"/>
                </a:solidFill>
                <a:latin typeface="Times New Roman" panose="02020603050405020304" pitchFamily="18" charset="0"/>
                <a:ea typeface="PMingLiU"/>
              </a:rPr>
              <a:t>drepturile personalului operativ de reparații.</a:t>
            </a:r>
            <a:endParaRPr lang="en-US" sz="1600" b="1" dirty="0">
              <a:solidFill>
                <a:schemeClr val="bg1"/>
              </a:solidFill>
              <a:latin typeface="Times New Roman" panose="02020603050405020304" pitchFamily="18" charset="0"/>
              <a:ea typeface="Times New Roman" panose="02020603050405020304" pitchFamily="18" charset="0"/>
            </a:endParaRPr>
          </a:p>
          <a:p>
            <a:pPr indent="180340">
              <a:spcAft>
                <a:spcPts val="0"/>
              </a:spcAft>
            </a:pPr>
            <a:r>
              <a:rPr lang="ro-RO" sz="1600" dirty="0">
                <a:solidFill>
                  <a:schemeClr val="bg1"/>
                </a:solidFill>
                <a:latin typeface="Times New Roman" panose="02020603050405020304" pitchFamily="18" charset="0"/>
                <a:ea typeface="PMingLiU"/>
              </a:rPr>
              <a:t>968. </a:t>
            </a:r>
            <a:r>
              <a:rPr lang="ro-RO" sz="1600" b="1" dirty="0">
                <a:solidFill>
                  <a:schemeClr val="bg1"/>
                </a:solidFill>
                <a:latin typeface="Times New Roman" panose="02020603050405020304" pitchFamily="18" charset="0"/>
                <a:ea typeface="PMingLiU"/>
              </a:rPr>
              <a:t>Lucrările la IE existente sunt executate </a:t>
            </a:r>
            <a:r>
              <a:rPr lang="ro-RO" sz="1600" dirty="0">
                <a:solidFill>
                  <a:schemeClr val="bg1"/>
                </a:solidFill>
                <a:latin typeface="Times New Roman" panose="02020603050405020304" pitchFamily="18" charset="0"/>
                <a:ea typeface="PMingLiU"/>
              </a:rPr>
              <a:t>de către personalul delegat în </a:t>
            </a:r>
            <a:r>
              <a:rPr lang="ro-RO" sz="1600" b="1" dirty="0">
                <a:solidFill>
                  <a:schemeClr val="bg1"/>
                </a:solidFill>
                <a:latin typeface="Times New Roman" panose="02020603050405020304" pitchFamily="18" charset="0"/>
                <a:ea typeface="PMingLiU"/>
              </a:rPr>
              <a:t>baza autorizațiilor de lucru si dispozițiilor de lucr</a:t>
            </a:r>
            <a:r>
              <a:rPr lang="ro-RO" sz="1600" dirty="0">
                <a:solidFill>
                  <a:schemeClr val="bg1"/>
                </a:solidFill>
                <a:latin typeface="Times New Roman" panose="02020603050405020304" pitchFamily="18" charset="0"/>
                <a:ea typeface="PMingLiU"/>
              </a:rPr>
              <a:t>u, iar dacă personalului delegat i se acordă </a:t>
            </a:r>
            <a:r>
              <a:rPr lang="ro-RO" sz="1600" b="1" dirty="0">
                <a:solidFill>
                  <a:schemeClr val="bg1"/>
                </a:solidFill>
                <a:latin typeface="Times New Roman" panose="02020603050405020304" pitchFamily="18" charset="0"/>
                <a:ea typeface="PMingLiU"/>
              </a:rPr>
              <a:t>dreptul personalului operativ de reparați</a:t>
            </a:r>
            <a:r>
              <a:rPr lang="ro-RO" sz="1600" dirty="0">
                <a:solidFill>
                  <a:schemeClr val="bg1"/>
                </a:solidFill>
                <a:latin typeface="Times New Roman" panose="02020603050405020304" pitchFamily="18" charset="0"/>
                <a:ea typeface="PMingLiU"/>
              </a:rPr>
              <a:t>i, lucrările pot fi </a:t>
            </a:r>
            <a:r>
              <a:rPr lang="ro-RO" sz="1600" b="1" dirty="0">
                <a:solidFill>
                  <a:schemeClr val="bg1"/>
                </a:solidFill>
                <a:latin typeface="Times New Roman" panose="02020603050405020304" pitchFamily="18" charset="0"/>
                <a:ea typeface="PMingLiU"/>
              </a:rPr>
              <a:t>executate și în ordinea exploatării </a:t>
            </a:r>
            <a:r>
              <a:rPr lang="ro-RO" sz="1600" dirty="0">
                <a:solidFill>
                  <a:schemeClr val="bg1"/>
                </a:solidFill>
                <a:latin typeface="Times New Roman" panose="02020603050405020304" pitchFamily="18" charset="0"/>
                <a:ea typeface="PMingLiU"/>
              </a:rPr>
              <a:t>curente.</a:t>
            </a:r>
            <a:endParaRPr lang="en-US" sz="1600" dirty="0">
              <a:effectLst/>
              <a:latin typeface="Times New Roman" panose="02020603050405020304" pitchFamily="18" charset="0"/>
              <a:ea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3995936" y="4413169"/>
            <a:ext cx="890093" cy="890093"/>
          </a:xfrm>
          <a:prstGeom prst="rect">
            <a:avLst/>
          </a:prstGeom>
        </p:spPr>
      </p:pic>
      <p:pic>
        <p:nvPicPr>
          <p:cNvPr id="3" name="Рисунок 2"/>
          <p:cNvPicPr>
            <a:picLocks noChangeAspect="1"/>
          </p:cNvPicPr>
          <p:nvPr/>
        </p:nvPicPr>
        <p:blipFill>
          <a:blip r:embed="rId4"/>
          <a:stretch>
            <a:fillRect/>
          </a:stretch>
        </p:blipFill>
        <p:spPr>
          <a:xfrm>
            <a:off x="7673387" y="48045"/>
            <a:ext cx="1017727" cy="672807"/>
          </a:xfrm>
          <a:prstGeom prst="rect">
            <a:avLst/>
          </a:prstGeom>
        </p:spPr>
      </p:pic>
      <p:pic>
        <p:nvPicPr>
          <p:cNvPr id="5" name="Рисунок 4"/>
          <p:cNvPicPr>
            <a:picLocks noChangeAspect="1"/>
          </p:cNvPicPr>
          <p:nvPr/>
        </p:nvPicPr>
        <p:blipFill>
          <a:blip r:embed="rId5"/>
          <a:stretch>
            <a:fillRect/>
          </a:stretch>
        </p:blipFill>
        <p:spPr>
          <a:xfrm>
            <a:off x="251520" y="48045"/>
            <a:ext cx="792088" cy="795878"/>
          </a:xfrm>
          <a:prstGeom prst="rect">
            <a:avLst/>
          </a:prstGeom>
        </p:spPr>
      </p:pic>
      <p:pic>
        <p:nvPicPr>
          <p:cNvPr id="6" name="Рисунок 5"/>
          <p:cNvPicPr>
            <a:picLocks noChangeAspect="1"/>
          </p:cNvPicPr>
          <p:nvPr/>
        </p:nvPicPr>
        <p:blipFill>
          <a:blip r:embed="rId6"/>
          <a:stretch>
            <a:fillRect/>
          </a:stretch>
        </p:blipFill>
        <p:spPr>
          <a:xfrm>
            <a:off x="4013988" y="20641"/>
            <a:ext cx="576037" cy="678901"/>
          </a:xfrm>
          <a:prstGeom prst="rect">
            <a:avLst/>
          </a:prstGeom>
        </p:spPr>
      </p:pic>
      <p:pic>
        <p:nvPicPr>
          <p:cNvPr id="11" name="Рисунок 10"/>
          <p:cNvPicPr>
            <a:picLocks noChangeAspect="1"/>
          </p:cNvPicPr>
          <p:nvPr/>
        </p:nvPicPr>
        <p:blipFill>
          <a:blip r:embed="rId5"/>
          <a:stretch>
            <a:fillRect/>
          </a:stretch>
        </p:blipFill>
        <p:spPr>
          <a:xfrm>
            <a:off x="251520" y="36187"/>
            <a:ext cx="792088" cy="795878"/>
          </a:xfrm>
          <a:prstGeom prst="rect">
            <a:avLst/>
          </a:prstGeom>
        </p:spPr>
      </p:pic>
    </p:spTree>
    <p:extLst>
      <p:ext uri="{BB962C8B-B14F-4D97-AF65-F5344CB8AC3E}">
        <p14:creationId xmlns:p14="http://schemas.microsoft.com/office/powerpoint/2010/main" val="1357745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2291" name="Содержимое 2"/>
          <p:cNvSpPr txBox="1">
            <a:spLocks/>
          </p:cNvSpPr>
          <p:nvPr/>
        </p:nvSpPr>
        <p:spPr bwMode="auto">
          <a:xfrm>
            <a:off x="357188" y="1000125"/>
            <a:ext cx="8501062" cy="2300288"/>
          </a:xfrm>
          <a:prstGeom prst="rect">
            <a:avLst/>
          </a:prstGeom>
          <a:noFill/>
          <a:ln w="9525">
            <a:noFill/>
            <a:miter lim="800000"/>
            <a:headEnd/>
            <a:tailEnd/>
          </a:ln>
        </p:spPr>
        <p:txBody>
          <a:bodyPr lIns="0" rIns="18288"/>
          <a:lstStyle/>
          <a:p>
            <a:endParaRPr lang="ro-RO" sz="1700" i="1" dirty="0">
              <a:latin typeface="Bookman Old Style" pitchFamily="18" charset="0"/>
              <a:cs typeface="Times New Roman" pitchFamily="18" charset="0"/>
            </a:endParaRPr>
          </a:p>
          <a:p>
            <a:pPr>
              <a:spcBef>
                <a:spcPct val="20000"/>
              </a:spcBef>
              <a:buClr>
                <a:srgbClr val="0BD0D9"/>
              </a:buClr>
              <a:buSzPct val="95000"/>
              <a:buFont typeface="Wingdings 2" pitchFamily="18" charset="2"/>
              <a:buNone/>
            </a:pPr>
            <a:endParaRPr lang="ro-RO" sz="1700" dirty="0">
              <a:latin typeface="Bookman Old Style" pitchFamily="18" charset="0"/>
              <a:cs typeface="Times New Roman" pitchFamily="18" charset="0"/>
            </a:endParaRPr>
          </a:p>
          <a:p>
            <a:pPr>
              <a:spcBef>
                <a:spcPct val="20000"/>
              </a:spcBef>
              <a:buClr>
                <a:srgbClr val="0BD0D9"/>
              </a:buClr>
              <a:buSzPct val="95000"/>
              <a:buFont typeface="Wingdings 2" pitchFamily="18" charset="2"/>
              <a:buNone/>
            </a:pPr>
            <a:endParaRPr lang="ro-RO" sz="1700" dirty="0">
              <a:latin typeface="Bookman Old Style" pitchFamily="18" charset="0"/>
              <a:cs typeface="Times New Roman" pitchFamily="18" charset="0"/>
            </a:endParaRPr>
          </a:p>
          <a:p>
            <a:pPr>
              <a:spcBef>
                <a:spcPct val="20000"/>
              </a:spcBef>
              <a:buClr>
                <a:srgbClr val="0BD0D9"/>
              </a:buClr>
              <a:buSzPct val="95000"/>
              <a:buFont typeface="Wingdings 2" pitchFamily="18" charset="2"/>
              <a:buNone/>
            </a:pPr>
            <a:endParaRPr lang="ro-RO" sz="1700" dirty="0">
              <a:latin typeface="Bookman Old Style" pitchFamily="18" charset="0"/>
              <a:cs typeface="Times New Roman" pitchFamily="18" charset="0"/>
            </a:endParaRPr>
          </a:p>
        </p:txBody>
      </p:sp>
      <p:sp>
        <p:nvSpPr>
          <p:cNvPr id="3" name="Овал 2"/>
          <p:cNvSpPr/>
          <p:nvPr/>
        </p:nvSpPr>
        <p:spPr>
          <a:xfrm>
            <a:off x="-180528" y="-92546"/>
            <a:ext cx="9505056" cy="54006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ro-RO" sz="1700" dirty="0">
                <a:solidFill>
                  <a:schemeClr val="bg2">
                    <a:lumMod val="50000"/>
                  </a:schemeClr>
                </a:solidFill>
                <a:latin typeface="Times New Roman" panose="02020603050405020304" pitchFamily="18" charset="0"/>
                <a:ea typeface="PMingLiU"/>
                <a:cs typeface="Times New Roman" panose="02020603050405020304" pitchFamily="18" charset="0"/>
              </a:rPr>
              <a:t>           La </a:t>
            </a:r>
            <a:r>
              <a:rPr lang="ro-RO" sz="17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baza elaborării documentului normativ-tehnic a servit:</a:t>
            </a:r>
          </a:p>
          <a:p>
            <a:pPr algn="just">
              <a:spcAft>
                <a:spcPts val="0"/>
              </a:spcAft>
            </a:pPr>
            <a:r>
              <a:rPr lang="ru-RU" sz="17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1700" b="1"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1. </a:t>
            </a:r>
            <a:r>
              <a:rPr lang="ro-RO" sz="1700" b="1"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"Правила техники безопасности при эксплуатации электроустановок„   </a:t>
            </a:r>
            <a:r>
              <a:rPr lang="ru-RU" sz="14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Издание второе, переработанное и дополненное,  М</a:t>
            </a:r>
            <a:r>
              <a:rPr lang="ro-RO" sz="14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198</a:t>
            </a:r>
            <a:r>
              <a:rPr lang="ro-RO" sz="14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5</a:t>
            </a:r>
          </a:p>
          <a:p>
            <a:pPr algn="ctr">
              <a:spcAft>
                <a:spcPts val="0"/>
              </a:spcAft>
            </a:pPr>
            <a:r>
              <a:rPr lang="ro-RO" sz="1600" dirty="0">
                <a:solidFill>
                  <a:srgbClr val="FF0000"/>
                </a:solidFill>
                <a:latin typeface="Times New Roman" panose="02020603050405020304" pitchFamily="18" charset="0"/>
                <a:ea typeface="Calibri" panose="020F0502020204030204" pitchFamily="34" charset="0"/>
              </a:rPr>
              <a:t>normativ pentru întreprinderile din complexul energetic</a:t>
            </a:r>
            <a:endParaRPr lang="ro-RO"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sz="17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2. </a:t>
            </a:r>
            <a:r>
              <a:rPr lang="ro-RO" sz="1700" b="1"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"Правила техники безопасности при эксплуатации электроустановок потребителей„ </a:t>
            </a:r>
            <a:r>
              <a:rPr lang="ro-RO" sz="14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4-е издание, переработанное и дополненное, с изменениями</a:t>
            </a:r>
            <a:r>
              <a:rPr lang="ru-RU" sz="14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14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М</a:t>
            </a:r>
            <a:r>
              <a:rPr lang="ro-RO" sz="14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198</a:t>
            </a:r>
            <a:r>
              <a:rPr lang="ro-RO" sz="1400"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4</a:t>
            </a:r>
          </a:p>
          <a:p>
            <a:pPr algn="ctr">
              <a:spcAft>
                <a:spcPts val="0"/>
              </a:spcAft>
            </a:pPr>
            <a:r>
              <a:rPr lang="ro-RO" sz="1600" dirty="0">
                <a:solidFill>
                  <a:srgbClr val="FF0000"/>
                </a:solidFill>
                <a:latin typeface="Times New Roman" panose="02020603050405020304" pitchFamily="18" charset="0"/>
                <a:ea typeface="Calibri" panose="020F0502020204030204" pitchFamily="34" charset="0"/>
              </a:rPr>
              <a:t>normativ pentru consumatorii de energie electrică</a:t>
            </a:r>
            <a:endParaRPr lang="ro-RO"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o-RO" sz="17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și  </a:t>
            </a:r>
          </a:p>
          <a:p>
            <a:pPr algn="just">
              <a:spcAft>
                <a:spcPts val="0"/>
              </a:spcAft>
            </a:pPr>
            <a:r>
              <a:rPr lang="ro-RO" sz="1600" b="1"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ПРАВИЛА ТЕХНИКИ БЕЗОПАСНОСТИ ПРИ ЭКСПЛУАТАЦИИ ЭЛЕКТРОУСТАНОВОК</a:t>
            </a:r>
            <a:r>
              <a:rPr lang="ro-RO" sz="16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o-RO" sz="17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ИКС ПР-048-</a:t>
            </a:r>
            <a:r>
              <a:rPr lang="ro-RO" sz="1700" b="1"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2016</a:t>
            </a:r>
          </a:p>
          <a:p>
            <a:pPr algn="just">
              <a:spcAft>
                <a:spcPts val="0"/>
              </a:spcAft>
            </a:pPr>
            <a:r>
              <a:rPr lang="ro-RO" sz="1700" u="sng"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Acest DNT a fost elaborat și aprobat în a. 2016  de </a:t>
            </a:r>
            <a:r>
              <a:rPr lang="ro-RO"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Consiliul Electroenergetic al Țărilor CSI </a:t>
            </a:r>
            <a:r>
              <a:rPr lang="ro-RO" sz="1700" u="sng"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cu participarea organelor de supraveghere energetice de stat al țărilor CSI (inclusiv Moldova)</a:t>
            </a:r>
          </a:p>
          <a:p>
            <a:pPr algn="just">
              <a:lnSpc>
                <a:spcPct val="107000"/>
              </a:lnSpc>
              <a:spcAft>
                <a:spcPts val="0"/>
              </a:spcAft>
              <a:tabLst>
                <a:tab pos="223520" algn="l"/>
                <a:tab pos="831215" algn="l"/>
                <a:tab pos="5940425" algn="l"/>
              </a:tabLst>
            </a:pP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precum și </a:t>
            </a:r>
            <a:r>
              <a:rPr lang="ro-RO" sz="17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Standardul european </a:t>
            </a:r>
            <a:r>
              <a:rPr lang="ro-RO" sz="17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EN 50110-1 „Operation of electrical installations</a:t>
            </a:r>
            <a:r>
              <a:rPr lang="ro-RO" sz="17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Part 1: General requirements” din anul 2013.</a:t>
            </a:r>
          </a:p>
          <a:p>
            <a:pPr marL="41910" indent="318135" algn="just">
              <a:spcAft>
                <a:spcPts val="0"/>
              </a:spcAft>
            </a:pPr>
            <a:endParaRPr lang="en-US" sz="1600" b="1" dirty="0">
              <a:solidFill>
                <a:schemeClr val="accent1">
                  <a:lumMod val="50000"/>
                </a:schemeClr>
              </a:solidFill>
              <a:effectLst/>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4392019" y="-92546"/>
            <a:ext cx="493028" cy="576064"/>
          </a:xfrm>
          <a:prstGeom prst="rect">
            <a:avLst/>
          </a:prstGeom>
        </p:spPr>
      </p:pic>
      <p:pic>
        <p:nvPicPr>
          <p:cNvPr id="4" name="Рисунок 3"/>
          <p:cNvPicPr>
            <a:picLocks noChangeAspect="1"/>
          </p:cNvPicPr>
          <p:nvPr/>
        </p:nvPicPr>
        <p:blipFill>
          <a:blip r:embed="rId3"/>
          <a:stretch>
            <a:fillRect/>
          </a:stretch>
        </p:blipFill>
        <p:spPr>
          <a:xfrm>
            <a:off x="4392019" y="4587974"/>
            <a:ext cx="579170" cy="676715"/>
          </a:xfrm>
          <a:prstGeom prst="rect">
            <a:avLst/>
          </a:prstGeom>
        </p:spPr>
      </p:pic>
      <p:pic>
        <p:nvPicPr>
          <p:cNvPr id="5" name="Рисунок 4"/>
          <p:cNvPicPr>
            <a:picLocks noChangeAspect="1"/>
          </p:cNvPicPr>
          <p:nvPr/>
        </p:nvPicPr>
        <p:blipFill>
          <a:blip r:embed="rId4"/>
          <a:stretch>
            <a:fillRect/>
          </a:stretch>
        </p:blipFill>
        <p:spPr>
          <a:xfrm>
            <a:off x="163783" y="1996478"/>
            <a:ext cx="1012024" cy="1005927"/>
          </a:xfrm>
          <a:prstGeom prst="rect">
            <a:avLst/>
          </a:prstGeom>
        </p:spPr>
      </p:pic>
      <p:pic>
        <p:nvPicPr>
          <p:cNvPr id="6" name="Рисунок 5"/>
          <p:cNvPicPr>
            <a:picLocks noChangeAspect="1"/>
          </p:cNvPicPr>
          <p:nvPr/>
        </p:nvPicPr>
        <p:blipFill>
          <a:blip r:embed="rId4"/>
          <a:stretch>
            <a:fillRect/>
          </a:stretch>
        </p:blipFill>
        <p:spPr>
          <a:xfrm>
            <a:off x="8039631" y="1996479"/>
            <a:ext cx="1012024" cy="1005927"/>
          </a:xfrm>
          <a:prstGeom prst="rect">
            <a:avLst/>
          </a:prstGeom>
        </p:spPr>
      </p:pic>
    </p:spTree>
    <p:extLst>
      <p:ext uri="{BB962C8B-B14F-4D97-AF65-F5344CB8AC3E}">
        <p14:creationId xmlns:p14="http://schemas.microsoft.com/office/powerpoint/2010/main" val="289241397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0" y="18525"/>
            <a:ext cx="9144000" cy="5227047"/>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80340" algn="ctr">
              <a:spcAft>
                <a:spcPts val="0"/>
              </a:spcAft>
            </a:pPr>
            <a:r>
              <a:rPr lang="ro-RO" sz="1400" b="1" dirty="0">
                <a:solidFill>
                  <a:srgbClr val="002060"/>
                </a:solidFill>
                <a:latin typeface="Times New Roman" panose="02020603050405020304" pitchFamily="18" charset="0"/>
                <a:ea typeface="Times New Roman" panose="02020603050405020304" pitchFamily="18" charset="0"/>
              </a:rPr>
              <a:t>CAPITOLUL XIII</a:t>
            </a:r>
            <a:endParaRPr lang="en-US" sz="1400" b="1" dirty="0">
              <a:solidFill>
                <a:srgbClr val="002060"/>
              </a:solidFill>
              <a:latin typeface="Times New Roman" panose="02020603050405020304" pitchFamily="18" charset="0"/>
              <a:ea typeface="Times New Roman" panose="02020603050405020304" pitchFamily="18" charset="0"/>
            </a:endParaRPr>
          </a:p>
          <a:p>
            <a:pPr indent="180340" algn="ctr">
              <a:spcAft>
                <a:spcPts val="0"/>
              </a:spcAft>
            </a:pPr>
            <a:r>
              <a:rPr lang="ro-RO" sz="1400" b="1" dirty="0">
                <a:solidFill>
                  <a:srgbClr val="002060"/>
                </a:solidFill>
                <a:latin typeface="Times New Roman" panose="02020603050405020304" pitchFamily="18" charset="0"/>
                <a:ea typeface="Times New Roman" panose="02020603050405020304" pitchFamily="18" charset="0"/>
              </a:rPr>
              <a:t>ADMITEREA PERSONALULUI ÎNTREPRINDERILOR DE CONSTRUCȚII–</a:t>
            </a:r>
            <a:r>
              <a:rPr lang="ro-RO" sz="1400" b="1" dirty="0">
                <a:solidFill>
                  <a:srgbClr val="002060"/>
                </a:solidFill>
                <a:latin typeface="Times New Roman" panose="02020603050405020304" pitchFamily="18" charset="0"/>
                <a:ea typeface="PMingLiU"/>
              </a:rPr>
              <a:t>MONTAJ ȘI DE PROIECTĂRI LA LUCRĂRI ÎN INSTALAȚIILE ELECTRICE ÎN FUNCȚIUNE ȘI ÎN ZONA DE PROTECȚIE A LINIILOR ELECTRICE</a:t>
            </a:r>
            <a:endParaRPr lang="en-US" sz="1400" b="1" dirty="0">
              <a:solidFill>
                <a:srgbClr val="002060"/>
              </a:solidFill>
              <a:latin typeface="Times New Roman" panose="02020603050405020304" pitchFamily="18" charset="0"/>
              <a:ea typeface="Times New Roman" panose="02020603050405020304" pitchFamily="18" charset="0"/>
            </a:endParaRPr>
          </a:p>
          <a:p>
            <a:pPr indent="180340">
              <a:spcAft>
                <a:spcPts val="0"/>
              </a:spcAft>
            </a:pPr>
            <a:r>
              <a:rPr lang="ro-RO" sz="1400" dirty="0">
                <a:solidFill>
                  <a:schemeClr val="bg1"/>
                </a:solidFill>
                <a:latin typeface="Times New Roman" panose="02020603050405020304" pitchFamily="18" charset="0"/>
                <a:ea typeface="PMingLiU"/>
              </a:rPr>
              <a:t>969. </a:t>
            </a:r>
            <a:r>
              <a:rPr lang="ro-RO" sz="1400" b="1" dirty="0">
                <a:solidFill>
                  <a:schemeClr val="bg1"/>
                </a:solidFill>
                <a:latin typeface="Times New Roman" panose="02020603050405020304" pitchFamily="18" charset="0"/>
                <a:ea typeface="PMingLiU"/>
              </a:rPr>
              <a:t>Lucrările de construcții-montaj</a:t>
            </a:r>
            <a:r>
              <a:rPr lang="ro-RO" sz="1400" dirty="0">
                <a:solidFill>
                  <a:schemeClr val="bg1"/>
                </a:solidFill>
                <a:latin typeface="Times New Roman" panose="02020603050405020304" pitchFamily="18" charset="0"/>
                <a:ea typeface="PMingLiU"/>
              </a:rPr>
              <a:t>, de reparații și reglare pe teritoriul </a:t>
            </a:r>
            <a:r>
              <a:rPr lang="ro-RO" sz="1400" dirty="0">
                <a:solidFill>
                  <a:schemeClr val="bg1"/>
                </a:solidFill>
                <a:latin typeface="Times New Roman" panose="02020603050405020304" pitchFamily="18" charset="0"/>
                <a:ea typeface="Times New Roman" panose="02020603050405020304" pitchFamily="18" charset="0"/>
              </a:rPr>
              <a:t>agentului economic</a:t>
            </a:r>
            <a:r>
              <a:rPr lang="ro-RO" sz="1400" dirty="0">
                <a:solidFill>
                  <a:schemeClr val="bg1"/>
                </a:solidFill>
                <a:latin typeface="Times New Roman" panose="02020603050405020304" pitchFamily="18" charset="0"/>
                <a:ea typeface="PMingLiU"/>
              </a:rPr>
              <a:t> – proprietar al instalațiilor electrice, trebuie executate în temeiul unui contract sau acord încheiat în scris cu întreprinderea de construcții-montaj. </a:t>
            </a:r>
            <a:r>
              <a:rPr lang="ro-RO" sz="1400" b="1" dirty="0">
                <a:solidFill>
                  <a:schemeClr val="bg1"/>
                </a:solidFill>
                <a:latin typeface="Times New Roman" panose="02020603050405020304" pitchFamily="18" charset="0"/>
                <a:ea typeface="PMingLiU"/>
              </a:rPr>
              <a:t>Personalul ÎCM se consideră ca personal delegat</a:t>
            </a:r>
            <a:r>
              <a:rPr lang="ro-RO" sz="1400" dirty="0">
                <a:solidFill>
                  <a:schemeClr val="bg1"/>
                </a:solidFill>
                <a:latin typeface="Times New Roman" panose="02020603050405020304" pitchFamily="18" charset="0"/>
                <a:ea typeface="PMingLiU"/>
              </a:rPr>
              <a:t>.</a:t>
            </a:r>
            <a:endParaRPr lang="en-US" sz="1400" dirty="0">
              <a:solidFill>
                <a:schemeClr val="bg1"/>
              </a:solidFill>
              <a:latin typeface="Times New Roman" panose="02020603050405020304" pitchFamily="18" charset="0"/>
              <a:ea typeface="Times New Roman" panose="02020603050405020304" pitchFamily="18" charset="0"/>
            </a:endParaRPr>
          </a:p>
          <a:p>
            <a:pPr indent="180340">
              <a:spcAft>
                <a:spcPts val="0"/>
              </a:spcAft>
            </a:pPr>
            <a:r>
              <a:rPr lang="ro-RO" sz="1400" dirty="0">
                <a:solidFill>
                  <a:schemeClr val="bg1"/>
                </a:solidFill>
                <a:latin typeface="Times New Roman" panose="02020603050405020304" pitchFamily="18" charset="0"/>
                <a:ea typeface="PMingLiU"/>
              </a:rPr>
              <a:t>970. Până la începerea lucrărilor </a:t>
            </a:r>
            <a:r>
              <a:rPr lang="ro-RO" sz="1400" b="1" dirty="0">
                <a:solidFill>
                  <a:schemeClr val="bg1"/>
                </a:solidFill>
                <a:latin typeface="Times New Roman" panose="02020603050405020304" pitchFamily="18" charset="0"/>
                <a:ea typeface="PMingLiU"/>
              </a:rPr>
              <a:t>ÎCM trebuie să prezinte lista personalului care deține dreptul de a emite </a:t>
            </a:r>
            <a:r>
              <a:rPr lang="ro-RO" sz="1400" dirty="0">
                <a:solidFill>
                  <a:schemeClr val="bg1"/>
                </a:solidFill>
                <a:latin typeface="Times New Roman" panose="02020603050405020304" pitchFamily="18" charset="0"/>
                <a:ea typeface="PMingLiU"/>
              </a:rPr>
              <a:t>autorizații de lucru și dreptul de a exercita funcțiile de conducători de lucrări, cu indicarea numelor, prenumelor, funcțiilor pe care le dețin, </a:t>
            </a:r>
            <a:r>
              <a:rPr lang="ro-RO" sz="1400" b="1" dirty="0">
                <a:solidFill>
                  <a:schemeClr val="bg1"/>
                </a:solidFill>
                <a:latin typeface="Times New Roman" panose="02020603050405020304" pitchFamily="18" charset="0"/>
                <a:ea typeface="PMingLiU"/>
              </a:rPr>
              <a:t>grupelor de securitate </a:t>
            </a:r>
            <a:r>
              <a:rPr lang="ro-RO" sz="1400" dirty="0">
                <a:solidFill>
                  <a:schemeClr val="bg1"/>
                </a:solidFill>
                <a:latin typeface="Times New Roman" panose="02020603050405020304" pitchFamily="18" charset="0"/>
                <a:ea typeface="PMingLiU"/>
              </a:rPr>
              <a:t>electrică. </a:t>
            </a:r>
            <a:endParaRPr lang="en-US" sz="1400" dirty="0">
              <a:solidFill>
                <a:schemeClr val="bg1"/>
              </a:solidFill>
              <a:latin typeface="Times New Roman" panose="02020603050405020304" pitchFamily="18" charset="0"/>
              <a:ea typeface="Times New Roman" panose="02020603050405020304" pitchFamily="18" charset="0"/>
            </a:endParaRPr>
          </a:p>
          <a:p>
            <a:pPr indent="180340">
              <a:spcAft>
                <a:spcPts val="0"/>
              </a:spcAft>
            </a:pPr>
            <a:r>
              <a:rPr lang="ro-RO" sz="1400" dirty="0">
                <a:solidFill>
                  <a:schemeClr val="bg1"/>
                </a:solidFill>
                <a:latin typeface="Times New Roman" panose="02020603050405020304" pitchFamily="18" charset="0"/>
                <a:ea typeface="PMingLiU"/>
              </a:rPr>
              <a:t>974. </a:t>
            </a:r>
            <a:r>
              <a:rPr lang="ro-RO" sz="1400" b="1" dirty="0">
                <a:solidFill>
                  <a:schemeClr val="bg1"/>
                </a:solidFill>
                <a:latin typeface="Times New Roman" panose="02020603050405020304" pitchFamily="18" charset="0"/>
                <a:ea typeface="PMingLiU"/>
              </a:rPr>
              <a:t>Responsabilitatea pentru respectarea măsurilor, care asigură securitatea executării lucrărilor</a:t>
            </a:r>
            <a:r>
              <a:rPr lang="ro-RO" sz="1400" dirty="0">
                <a:solidFill>
                  <a:schemeClr val="bg1"/>
                </a:solidFill>
                <a:latin typeface="Times New Roman" panose="02020603050405020304" pitchFamily="18" charset="0"/>
                <a:ea typeface="PMingLiU"/>
              </a:rPr>
              <a:t>, prevăzute în actul de admitere, o poartă </a:t>
            </a:r>
            <a:r>
              <a:rPr lang="ro-RO" sz="1400" b="1" dirty="0">
                <a:solidFill>
                  <a:schemeClr val="bg1"/>
                </a:solidFill>
                <a:latin typeface="Times New Roman" panose="02020603050405020304" pitchFamily="18" charset="0"/>
                <a:ea typeface="PMingLiU"/>
              </a:rPr>
              <a:t>conducătorii ÎCM și ai </a:t>
            </a:r>
            <a:r>
              <a:rPr lang="ro-RO" sz="1400" b="1" dirty="0">
                <a:solidFill>
                  <a:schemeClr val="bg1"/>
                </a:solidFill>
                <a:latin typeface="Times New Roman" panose="02020603050405020304" pitchFamily="18" charset="0"/>
                <a:ea typeface="Times New Roman" panose="02020603050405020304" pitchFamily="18" charset="0"/>
              </a:rPr>
              <a:t>agentului economic</a:t>
            </a:r>
            <a:r>
              <a:rPr lang="ro-RO" sz="1400" b="1" dirty="0">
                <a:solidFill>
                  <a:schemeClr val="bg1"/>
                </a:solidFill>
                <a:latin typeface="Times New Roman" panose="02020603050405020304" pitchFamily="18" charset="0"/>
                <a:ea typeface="PMingLiU"/>
              </a:rPr>
              <a:t> – proprietar </a:t>
            </a:r>
            <a:r>
              <a:rPr lang="ro-RO" sz="1400" dirty="0">
                <a:solidFill>
                  <a:schemeClr val="bg1"/>
                </a:solidFill>
                <a:latin typeface="Times New Roman" panose="02020603050405020304" pitchFamily="18" charset="0"/>
                <a:ea typeface="PMingLiU"/>
              </a:rPr>
              <a:t>al instalațiilor electrice.</a:t>
            </a:r>
            <a:endParaRPr lang="en-US" sz="1400" dirty="0">
              <a:solidFill>
                <a:schemeClr val="bg1"/>
              </a:solidFill>
              <a:latin typeface="Times New Roman" panose="02020603050405020304" pitchFamily="18" charset="0"/>
              <a:ea typeface="Times New Roman" panose="02020603050405020304" pitchFamily="18" charset="0"/>
            </a:endParaRPr>
          </a:p>
          <a:p>
            <a:pPr indent="180340">
              <a:spcAft>
                <a:spcPts val="0"/>
              </a:spcAft>
            </a:pPr>
            <a:r>
              <a:rPr lang="ro-RO" sz="1400" dirty="0">
                <a:solidFill>
                  <a:schemeClr val="bg1"/>
                </a:solidFill>
                <a:latin typeface="Times New Roman" panose="02020603050405020304" pitchFamily="18" charset="0"/>
                <a:ea typeface="PMingLiU"/>
              </a:rPr>
              <a:t>975. La sosirea la locul executării lucrărilor, </a:t>
            </a:r>
            <a:r>
              <a:rPr lang="ro-RO" sz="1400" b="1" dirty="0">
                <a:solidFill>
                  <a:schemeClr val="bg1"/>
                </a:solidFill>
                <a:latin typeface="Times New Roman" panose="02020603050405020304" pitchFamily="18" charset="0"/>
                <a:ea typeface="PMingLiU"/>
              </a:rPr>
              <a:t>personalul ÎCM este obligat să fie supus instruirilor cu privire </a:t>
            </a:r>
            <a:r>
              <a:rPr lang="ro-RO" sz="1400" dirty="0">
                <a:solidFill>
                  <a:schemeClr val="bg1"/>
                </a:solidFill>
                <a:latin typeface="Times New Roman" panose="02020603050405020304" pitchFamily="18" charset="0"/>
                <a:ea typeface="PMingLiU"/>
              </a:rPr>
              <a:t>la securitatea și sănătatea în muncă, ținând cont de specificul local. Personalul ÎCM trebuie să fie supuși suplimentar instruirii cu privire la schemele instalațiilor electrice. </a:t>
            </a:r>
            <a:endParaRPr lang="en-US" sz="1400" dirty="0">
              <a:solidFill>
                <a:schemeClr val="bg1"/>
              </a:solidFill>
              <a:latin typeface="Times New Roman" panose="02020603050405020304" pitchFamily="18" charset="0"/>
              <a:ea typeface="Times New Roman" panose="02020603050405020304" pitchFamily="18" charset="0"/>
            </a:endParaRPr>
          </a:p>
          <a:p>
            <a:pPr indent="180340">
              <a:spcAft>
                <a:spcPts val="0"/>
              </a:spcAft>
            </a:pPr>
            <a:r>
              <a:rPr lang="ro-RO" sz="1400" dirty="0">
                <a:solidFill>
                  <a:schemeClr val="bg1"/>
                </a:solidFill>
                <a:latin typeface="Times New Roman" panose="02020603050405020304" pitchFamily="18" charset="0"/>
                <a:ea typeface="PMingLiU"/>
              </a:rPr>
              <a:t>976. Faptul instruirii la locul de muncă se notifică în </a:t>
            </a:r>
            <a:r>
              <a:rPr lang="ro-RO" sz="1400" b="1" dirty="0">
                <a:solidFill>
                  <a:schemeClr val="bg1"/>
                </a:solidFill>
                <a:latin typeface="Times New Roman" panose="02020603050405020304" pitchFamily="18" charset="0"/>
                <a:ea typeface="PMingLiU"/>
              </a:rPr>
              <a:t>autorizația de lucru de către emitentul </a:t>
            </a:r>
            <a:r>
              <a:rPr lang="ro-RO" sz="1400" dirty="0">
                <a:solidFill>
                  <a:schemeClr val="bg1"/>
                </a:solidFill>
                <a:latin typeface="Times New Roman" panose="02020603050405020304" pitchFamily="18" charset="0"/>
                <a:ea typeface="PMingLiU"/>
              </a:rPr>
              <a:t>autorizației de lucru.</a:t>
            </a:r>
            <a:endParaRPr lang="en-US" sz="1400" dirty="0">
              <a:solidFill>
                <a:schemeClr val="bg1"/>
              </a:solidFill>
              <a:latin typeface="Times New Roman" panose="02020603050405020304" pitchFamily="18" charset="0"/>
              <a:ea typeface="Times New Roman" panose="02020603050405020304" pitchFamily="18" charset="0"/>
            </a:endParaRPr>
          </a:p>
          <a:p>
            <a:pPr indent="180340">
              <a:spcAft>
                <a:spcPts val="0"/>
              </a:spcAft>
            </a:pPr>
            <a:r>
              <a:rPr lang="ro-RO" sz="1400" dirty="0">
                <a:solidFill>
                  <a:schemeClr val="bg1"/>
                </a:solidFill>
                <a:latin typeface="Times New Roman" panose="02020603050405020304" pitchFamily="18" charset="0"/>
                <a:ea typeface="PMingLiU"/>
              </a:rPr>
              <a:t>977. Lucrările de construcție-montaj, de reparație și de reglare pe teritoriul </a:t>
            </a:r>
            <a:r>
              <a:rPr lang="ro-RO" sz="1400" dirty="0">
                <a:solidFill>
                  <a:schemeClr val="bg1"/>
                </a:solidFill>
                <a:latin typeface="Times New Roman" panose="02020603050405020304" pitchFamily="18" charset="0"/>
                <a:ea typeface="Times New Roman" panose="02020603050405020304" pitchFamily="18" charset="0"/>
              </a:rPr>
              <a:t>agentului economic</a:t>
            </a:r>
            <a:r>
              <a:rPr lang="ro-RO" sz="1400" dirty="0">
                <a:solidFill>
                  <a:schemeClr val="bg1"/>
                </a:solidFill>
                <a:latin typeface="Times New Roman" panose="02020603050405020304" pitchFamily="18" charset="0"/>
                <a:ea typeface="PMingLiU"/>
              </a:rPr>
              <a:t>, se execută în baza autorizației de lucru, emise de către angajații responsabili ai ÎCM conform formei-cadru stabilite de NCM A.08.02:2014 “Securitatea și sănătatea muncii în </a:t>
            </a:r>
            <a:r>
              <a:rPr lang="ro-RO" sz="1400" dirty="0" err="1">
                <a:solidFill>
                  <a:schemeClr val="bg1"/>
                </a:solidFill>
                <a:latin typeface="Times New Roman" panose="02020603050405020304" pitchFamily="18" charset="0"/>
                <a:ea typeface="PMingLiU"/>
              </a:rPr>
              <a:t>construcţii</a:t>
            </a:r>
            <a:r>
              <a:rPr lang="ro-RO" sz="1400" dirty="0">
                <a:solidFill>
                  <a:schemeClr val="bg1"/>
                </a:solidFill>
                <a:latin typeface="Times New Roman" panose="02020603050405020304" pitchFamily="18" charset="0"/>
                <a:ea typeface="PMingLiU"/>
              </a:rPr>
              <a:t>”.</a:t>
            </a:r>
            <a:endParaRPr lang="en-US" sz="1400" dirty="0">
              <a:solidFill>
                <a:schemeClr val="bg1"/>
              </a:solidFill>
              <a:latin typeface="Times New Roman" panose="02020603050405020304" pitchFamily="18" charset="0"/>
              <a:ea typeface="Times New Roman" panose="02020603050405020304" pitchFamily="18" charset="0"/>
            </a:endParaRPr>
          </a:p>
          <a:p>
            <a:pPr indent="180340">
              <a:spcAft>
                <a:spcPts val="0"/>
              </a:spcAft>
            </a:pPr>
            <a:r>
              <a:rPr lang="ro-RO" sz="1400" dirty="0">
                <a:solidFill>
                  <a:schemeClr val="bg1"/>
                </a:solidFill>
                <a:latin typeface="Times New Roman" panose="02020603050405020304" pitchFamily="18" charset="0"/>
                <a:ea typeface="PMingLiU"/>
              </a:rPr>
              <a:t>978. Locul de muncă </a:t>
            </a:r>
            <a:r>
              <a:rPr lang="ro-RO" sz="1400" b="1" dirty="0">
                <a:solidFill>
                  <a:schemeClr val="bg1"/>
                </a:solidFill>
                <a:latin typeface="Times New Roman" panose="02020603050405020304" pitchFamily="18" charset="0"/>
                <a:ea typeface="PMingLiU"/>
              </a:rPr>
              <a:t>pentru executarea lucrărilor de construcție-montaj se pregătește, la solicitarea ÎCM, de către personalul </a:t>
            </a:r>
            <a:r>
              <a:rPr lang="ro-RO" sz="1400" b="1" dirty="0">
                <a:solidFill>
                  <a:schemeClr val="bg1"/>
                </a:solidFill>
                <a:latin typeface="Times New Roman" panose="02020603050405020304" pitchFamily="18" charset="0"/>
                <a:ea typeface="Times New Roman" panose="02020603050405020304" pitchFamily="18" charset="0"/>
              </a:rPr>
              <a:t>agentului economic</a:t>
            </a:r>
            <a:r>
              <a:rPr lang="ro-RO" sz="1400" b="1" dirty="0">
                <a:solidFill>
                  <a:schemeClr val="bg1"/>
                </a:solidFill>
                <a:latin typeface="Times New Roman" panose="02020603050405020304" pitchFamily="18" charset="0"/>
                <a:ea typeface="PMingLiU"/>
              </a:rPr>
              <a:t> </a:t>
            </a:r>
            <a:r>
              <a:rPr lang="ro-RO" sz="1400" dirty="0">
                <a:solidFill>
                  <a:schemeClr val="bg1"/>
                </a:solidFill>
                <a:latin typeface="Times New Roman" panose="02020603050405020304" pitchFamily="18" charset="0"/>
                <a:ea typeface="PMingLiU"/>
              </a:rPr>
              <a:t>– proprietar al instalațiilor electrice.</a:t>
            </a:r>
            <a:endParaRPr lang="en-US" sz="1400" dirty="0">
              <a:solidFill>
                <a:schemeClr val="bg1"/>
              </a:solidFill>
              <a:latin typeface="Times New Roman" panose="02020603050405020304" pitchFamily="18" charset="0"/>
              <a:ea typeface="Times New Roman" panose="02020603050405020304" pitchFamily="18" charset="0"/>
            </a:endParaRPr>
          </a:p>
          <a:p>
            <a:pPr indent="180340">
              <a:spcAft>
                <a:spcPts val="0"/>
              </a:spcAft>
            </a:pPr>
            <a:r>
              <a:rPr lang="ro-RO" sz="1600" dirty="0">
                <a:latin typeface="Times New Roman" panose="02020603050405020304" pitchFamily="18" charset="0"/>
                <a:ea typeface="PMingLiU"/>
              </a:rPr>
              <a:t>.</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969093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0" y="0"/>
            <a:ext cx="9144000" cy="5227047"/>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15000"/>
              </a:lnSpc>
              <a:spcAft>
                <a:spcPts val="0"/>
              </a:spcAft>
              <a:buSzPts val="1200"/>
              <a:tabLst>
                <a:tab pos="630555" algn="l"/>
              </a:tabLst>
            </a:pPr>
            <a:r>
              <a:rPr lang="ro-RO" sz="2800" dirty="0">
                <a:solidFill>
                  <a:srgbClr val="FF0000"/>
                </a:solidFill>
                <a:latin typeface="Times New Roman" panose="02020603050405020304" pitchFamily="18" charset="0"/>
                <a:ea typeface="PMingLiU"/>
              </a:rPr>
              <a:t>992. </a:t>
            </a:r>
            <a:r>
              <a:rPr lang="ro-RO" sz="2800" b="1" u="sng" dirty="0">
                <a:solidFill>
                  <a:srgbClr val="FF0000"/>
                </a:solidFill>
                <a:latin typeface="Times New Roman" panose="02020603050405020304" pitchFamily="18" charset="0"/>
                <a:ea typeface="PMingLiU"/>
              </a:rPr>
              <a:t>Valorile numerice adoptate </a:t>
            </a:r>
            <a:r>
              <a:rPr lang="ro-RO" sz="2800" dirty="0">
                <a:solidFill>
                  <a:srgbClr val="FF0000"/>
                </a:solidFill>
                <a:latin typeface="Times New Roman" panose="02020603050405020304" pitchFamily="18" charset="0"/>
                <a:ea typeface="PMingLiU"/>
              </a:rPr>
              <a:t>în prezentele Norme cu indicarea sintagmei </a:t>
            </a:r>
            <a:r>
              <a:rPr lang="ro-RO" sz="2800" b="1" dirty="0">
                <a:solidFill>
                  <a:srgbClr val="FF0000"/>
                </a:solidFill>
                <a:latin typeface="Times New Roman" panose="02020603050405020304" pitchFamily="18" charset="0"/>
                <a:ea typeface="PMingLiU"/>
              </a:rPr>
              <a:t>„</a:t>
            </a:r>
            <a:r>
              <a:rPr lang="ro-RO" sz="2800" b="1" u="sng" dirty="0">
                <a:solidFill>
                  <a:srgbClr val="FF0000"/>
                </a:solidFill>
                <a:latin typeface="Times New Roman" panose="02020603050405020304" pitchFamily="18" charset="0"/>
                <a:ea typeface="PMingLiU"/>
              </a:rPr>
              <a:t>nu mai mic de“, </a:t>
            </a:r>
            <a:r>
              <a:rPr lang="ro-RO" sz="2800" b="1" dirty="0">
                <a:solidFill>
                  <a:srgbClr val="FF0000"/>
                </a:solidFill>
                <a:latin typeface="Times New Roman" panose="02020603050405020304" pitchFamily="18" charset="0"/>
                <a:ea typeface="PMingLiU"/>
              </a:rPr>
              <a:t>sunt cele mai mici valori </a:t>
            </a:r>
            <a:r>
              <a:rPr lang="ro-RO" sz="2800" dirty="0">
                <a:solidFill>
                  <a:srgbClr val="FF0000"/>
                </a:solidFill>
                <a:latin typeface="Times New Roman" panose="02020603050405020304" pitchFamily="18" charset="0"/>
                <a:ea typeface="PMingLiU"/>
              </a:rPr>
              <a:t>ale indicelui de referință, iar valorile numerice indicate cu sintagma </a:t>
            </a:r>
            <a:r>
              <a:rPr lang="ro-RO" sz="2800" b="1" u="sng" dirty="0">
                <a:solidFill>
                  <a:srgbClr val="FF0000"/>
                </a:solidFill>
                <a:latin typeface="Times New Roman" panose="02020603050405020304" pitchFamily="18" charset="0"/>
                <a:ea typeface="PMingLiU"/>
              </a:rPr>
              <a:t>„mai mică de“ </a:t>
            </a:r>
            <a:r>
              <a:rPr lang="ro-RO" sz="2800" dirty="0">
                <a:solidFill>
                  <a:srgbClr val="FF0000"/>
                </a:solidFill>
                <a:latin typeface="Times New Roman" panose="02020603050405020304" pitchFamily="18" charset="0"/>
                <a:ea typeface="PMingLiU"/>
              </a:rPr>
              <a:t>se consideră inclusiv </a:t>
            </a:r>
            <a:r>
              <a:rPr lang="ro-RO" sz="2800" b="1" dirty="0">
                <a:solidFill>
                  <a:srgbClr val="FF0000"/>
                </a:solidFill>
                <a:latin typeface="Times New Roman" panose="02020603050405020304" pitchFamily="18" charset="0"/>
                <a:ea typeface="PMingLiU"/>
              </a:rPr>
              <a:t>valoarea indicelui de referință</a:t>
            </a:r>
            <a:r>
              <a:rPr lang="ro-RO" sz="2800" dirty="0">
                <a:solidFill>
                  <a:srgbClr val="FF0000"/>
                </a:solidFill>
                <a:latin typeface="Times New Roman" panose="02020603050405020304" pitchFamily="18" charset="0"/>
                <a:ea typeface="PMingLiU"/>
              </a:rPr>
              <a:t>.</a:t>
            </a:r>
            <a:endParaRPr lang="en-US" sz="2800" dirty="0">
              <a:solidFill>
                <a:srgbClr val="FF0000"/>
              </a:solidFill>
              <a:effectLst/>
              <a:latin typeface="Calibri" panose="020F0502020204030204" pitchFamily="34" charset="0"/>
              <a:ea typeface="PMingLiU"/>
            </a:endParaRPr>
          </a:p>
        </p:txBody>
      </p:sp>
      <p:pic>
        <p:nvPicPr>
          <p:cNvPr id="2" name="Picture 1">
            <a:extLst>
              <a:ext uri="{FF2B5EF4-FFF2-40B4-BE49-F238E27FC236}">
                <a16:creationId xmlns:a16="http://schemas.microsoft.com/office/drawing/2014/main" id="{5B133B01-BE47-4678-9DBC-F7D130E9A587}"/>
              </a:ext>
            </a:extLst>
          </p:cNvPr>
          <p:cNvPicPr>
            <a:picLocks noChangeAspect="1"/>
          </p:cNvPicPr>
          <p:nvPr/>
        </p:nvPicPr>
        <p:blipFill>
          <a:blip r:embed="rId3"/>
          <a:stretch>
            <a:fillRect/>
          </a:stretch>
        </p:blipFill>
        <p:spPr>
          <a:xfrm>
            <a:off x="6084168" y="3283282"/>
            <a:ext cx="2145978" cy="1860218"/>
          </a:xfrm>
          <a:prstGeom prst="rect">
            <a:avLst/>
          </a:prstGeom>
        </p:spPr>
      </p:pic>
      <p:pic>
        <p:nvPicPr>
          <p:cNvPr id="3" name="Рисунок 2"/>
          <p:cNvPicPr>
            <a:picLocks noChangeAspect="1"/>
          </p:cNvPicPr>
          <p:nvPr/>
        </p:nvPicPr>
        <p:blipFill>
          <a:blip r:embed="rId4"/>
          <a:stretch>
            <a:fillRect/>
          </a:stretch>
        </p:blipFill>
        <p:spPr>
          <a:xfrm>
            <a:off x="1115616" y="122916"/>
            <a:ext cx="1080120" cy="1272999"/>
          </a:xfrm>
          <a:prstGeom prst="rect">
            <a:avLst/>
          </a:prstGeom>
        </p:spPr>
      </p:pic>
    </p:spTree>
    <p:extLst>
      <p:ext uri="{BB962C8B-B14F-4D97-AF65-F5344CB8AC3E}">
        <p14:creationId xmlns:p14="http://schemas.microsoft.com/office/powerpoint/2010/main" val="36352121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0" y="0"/>
            <a:ext cx="9144000" cy="5227047"/>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ro-RO" sz="1100" dirty="0">
                <a:solidFill>
                  <a:srgbClr val="FF0000"/>
                </a:solidFill>
                <a:latin typeface="Times New Roman" panose="02020603050405020304" pitchFamily="18" charset="0"/>
                <a:ea typeface="Times New Roman" panose="02020603050405020304" pitchFamily="18" charset="0"/>
              </a:rPr>
              <a:t>Anexa nr.1 la Norme </a:t>
            </a:r>
            <a:endParaRPr lang="en-US" sz="1100" dirty="0">
              <a:solidFill>
                <a:srgbClr val="FF0000"/>
              </a:solidFill>
              <a:latin typeface="Times New Roman" panose="02020603050405020304" pitchFamily="18" charset="0"/>
              <a:ea typeface="Times New Roman" panose="02020603050405020304" pitchFamily="18" charset="0"/>
            </a:endParaRPr>
          </a:p>
          <a:p>
            <a:pPr>
              <a:spcAft>
                <a:spcPts val="0"/>
              </a:spcAft>
            </a:pPr>
            <a:r>
              <a:rPr lang="ro-RO" sz="1100" b="1" dirty="0">
                <a:solidFill>
                  <a:srgbClr val="FF0000"/>
                </a:solidFill>
                <a:latin typeface="Times New Roman" panose="02020603050405020304" pitchFamily="18" charset="0"/>
                <a:ea typeface="Times New Roman" panose="02020603050405020304" pitchFamily="18" charset="0"/>
              </a:rPr>
              <a:t>GRUPELE DE SECURITATE ELECTRICĂ A PERSONALULUI ELECTROTEHNIC </a:t>
            </a:r>
            <a:r>
              <a:rPr lang="ro-RO" sz="1100" b="1" dirty="0" smtClean="0">
                <a:solidFill>
                  <a:srgbClr val="FF0000"/>
                </a:solidFill>
                <a:latin typeface="Times New Roman" panose="02020603050405020304" pitchFamily="18" charset="0"/>
                <a:ea typeface="Times New Roman" panose="02020603050405020304" pitchFamily="18" charset="0"/>
              </a:rPr>
              <a:t>ȘI </a:t>
            </a:r>
            <a:r>
              <a:rPr lang="ro-RO" sz="1100" b="1" dirty="0">
                <a:solidFill>
                  <a:srgbClr val="FF0000"/>
                </a:solidFill>
                <a:latin typeface="Times New Roman" panose="02020603050405020304" pitchFamily="18" charset="0"/>
                <a:ea typeface="Times New Roman" panose="02020603050405020304" pitchFamily="18" charset="0"/>
              </a:rPr>
              <a:t>CONDIȚIILE DE ATRIBUIRE A </a:t>
            </a:r>
            <a:r>
              <a:rPr lang="ro-RO" sz="1100" b="1" dirty="0" smtClean="0">
                <a:solidFill>
                  <a:srgbClr val="FF0000"/>
                </a:solidFill>
                <a:latin typeface="Times New Roman" panose="02020603050405020304" pitchFamily="18" charset="0"/>
                <a:ea typeface="Times New Roman" panose="02020603050405020304" pitchFamily="18" charset="0"/>
              </a:rPr>
              <a:t>LOR</a:t>
            </a:r>
          </a:p>
          <a:p>
            <a:pPr>
              <a:spcAft>
                <a:spcPts val="0"/>
              </a:spcAft>
            </a:pPr>
            <a:r>
              <a:rPr lang="ro-RO" sz="1100" u="sng" dirty="0" smtClean="0">
                <a:solidFill>
                  <a:schemeClr val="bg1"/>
                </a:solidFill>
                <a:latin typeface="Times New Roman" panose="02020603050405020304" pitchFamily="18" charset="0"/>
                <a:ea typeface="Times New Roman" panose="02020603050405020304" pitchFamily="18" charset="0"/>
              </a:rPr>
              <a:t>Persoanele numai cu studii gimnaziale sau liceale nu mai pot obține Grupa V de securitate electrică</a:t>
            </a:r>
          </a:p>
          <a:p>
            <a:pPr>
              <a:spcAft>
                <a:spcPts val="0"/>
              </a:spcAft>
            </a:pPr>
            <a:r>
              <a:rPr lang="ro-RO" sz="1100" dirty="0" smtClean="0">
                <a:solidFill>
                  <a:srgbClr val="000000"/>
                </a:solidFill>
                <a:latin typeface="Times New Roman" panose="02020603050405020304" pitchFamily="18" charset="0"/>
                <a:ea typeface="PMingLiU" panose="02020500000000000000"/>
              </a:rPr>
              <a:t>Grupa </a:t>
            </a:r>
            <a:r>
              <a:rPr lang="ro-RO" sz="1100" dirty="0">
                <a:solidFill>
                  <a:srgbClr val="000000"/>
                </a:solidFill>
                <a:latin typeface="Times New Roman" panose="02020603050405020304" pitchFamily="18" charset="0"/>
                <a:ea typeface="PMingLiU" panose="02020500000000000000"/>
              </a:rPr>
              <a:t>de securitate electrică III poate fi atribuită doar lucrătorilor care au atins vârsta de </a:t>
            </a:r>
            <a:r>
              <a:rPr lang="ro-RO" sz="1100" dirty="0" smtClean="0">
                <a:solidFill>
                  <a:srgbClr val="000000"/>
                </a:solidFill>
                <a:latin typeface="Times New Roman" panose="02020603050405020304" pitchFamily="18" charset="0"/>
                <a:ea typeface="PMingLiU" panose="02020500000000000000"/>
              </a:rPr>
              <a:t>18 </a:t>
            </a:r>
            <a:r>
              <a:rPr lang="ro-RO" sz="1100" dirty="0">
                <a:solidFill>
                  <a:srgbClr val="000000"/>
                </a:solidFill>
                <a:latin typeface="Times New Roman" panose="02020603050405020304" pitchFamily="18" charset="0"/>
                <a:ea typeface="PMingLiU" panose="02020500000000000000"/>
              </a:rPr>
              <a:t>ani.</a:t>
            </a:r>
            <a:endParaRPr lang="en-US" sz="1100" dirty="0">
              <a:solidFill>
                <a:srgbClr val="000000"/>
              </a:solidFill>
              <a:latin typeface="Times New Roman" panose="02020603050405020304" pitchFamily="18" charset="0"/>
              <a:ea typeface="PMingLiU" panose="02020500000000000000"/>
            </a:endParaRPr>
          </a:p>
          <a:p>
            <a:pPr algn="ctr">
              <a:spcAft>
                <a:spcPts val="0"/>
              </a:spcAft>
            </a:pPr>
            <a:r>
              <a:rPr lang="ro-RO" sz="1100" dirty="0" smtClean="0">
                <a:solidFill>
                  <a:srgbClr val="FF0000"/>
                </a:solidFill>
                <a:latin typeface="Times New Roman" panose="02020603050405020304" pitchFamily="18" charset="0"/>
                <a:ea typeface="PMingLiU"/>
              </a:rPr>
              <a:t>Anexa </a:t>
            </a:r>
            <a:r>
              <a:rPr lang="ro-RO" sz="1100" dirty="0">
                <a:solidFill>
                  <a:srgbClr val="FF0000"/>
                </a:solidFill>
                <a:latin typeface="Times New Roman" panose="02020603050405020304" pitchFamily="18" charset="0"/>
                <a:ea typeface="PMingLiU"/>
              </a:rPr>
              <a:t>nr. 2</a:t>
            </a:r>
            <a:endParaRPr lang="en-US" sz="1100" dirty="0">
              <a:solidFill>
                <a:srgbClr val="FF0000"/>
              </a:solidFill>
              <a:latin typeface="Times New Roman" panose="02020603050405020304" pitchFamily="18" charset="0"/>
              <a:ea typeface="Times New Roman" panose="02020603050405020304" pitchFamily="18" charset="0"/>
            </a:endParaRPr>
          </a:p>
          <a:p>
            <a:pPr>
              <a:spcAft>
                <a:spcPts val="0"/>
              </a:spcAft>
            </a:pPr>
            <a:r>
              <a:rPr lang="ro-RO" sz="1100" b="1" dirty="0">
                <a:solidFill>
                  <a:srgbClr val="FF0000"/>
                </a:solidFill>
                <a:latin typeface="Times New Roman" panose="02020603050405020304" pitchFamily="18" charset="0"/>
                <a:ea typeface="PMingLiU"/>
              </a:rPr>
              <a:t>PROCEDURA DE ACORDARE A GRUPEI DE SECURITATE </a:t>
            </a:r>
            <a:r>
              <a:rPr lang="ro-RO" sz="1100" b="1" dirty="0" smtClean="0">
                <a:solidFill>
                  <a:srgbClr val="FF0000"/>
                </a:solidFill>
                <a:latin typeface="Times New Roman" panose="02020603050405020304" pitchFamily="18" charset="0"/>
                <a:ea typeface="PMingLiU"/>
              </a:rPr>
              <a:t>ELECTRICĂ</a:t>
            </a:r>
          </a:p>
          <a:p>
            <a:pPr marR="17145" algn="just">
              <a:lnSpc>
                <a:spcPct val="115000"/>
              </a:lnSpc>
              <a:spcAft>
                <a:spcPts val="0"/>
              </a:spcAft>
            </a:pPr>
            <a:r>
              <a:rPr lang="ro-RO" sz="11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1. Procedura </a:t>
            </a:r>
            <a:r>
              <a:rPr lang="ro-RO" sz="1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de acordare a grupei de securitate </a:t>
            </a:r>
            <a:r>
              <a:rPr lang="ro-RO" sz="11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electrică </a:t>
            </a:r>
            <a:r>
              <a:rPr lang="ro-RO" sz="11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stabilește condițiile de acordare, reperfectare, suspendare </a:t>
            </a:r>
            <a:r>
              <a:rPr lang="ro-RO" sz="1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 grupei de securitate electrică</a:t>
            </a:r>
            <a:endParaRPr lang="en-US" sz="1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R="17145" lvl="0" algn="just">
              <a:lnSpc>
                <a:spcPct val="115000"/>
              </a:lnSpc>
              <a:spcAft>
                <a:spcPts val="0"/>
              </a:spcAft>
              <a:buFont typeface="+mj-lt"/>
              <a:buAutoNum type="arabicPeriod" startAt="6"/>
              <a:tabLst>
                <a:tab pos="90170" algn="l"/>
                <a:tab pos="180340" algn="l"/>
              </a:tabLst>
            </a:pPr>
            <a:r>
              <a:rPr lang="ro-RO" sz="1100" spc="-5" dirty="0" smtClean="0">
                <a:solidFill>
                  <a:schemeClr val="bg1"/>
                </a:solidFill>
                <a:latin typeface="Times New Roman" panose="02020603050405020304" pitchFamily="18" charset="0"/>
                <a:ea typeface="PMingLiU" panose="02020500000000000000"/>
                <a:cs typeface="Times New Roman" panose="02020603050405020304" pitchFamily="18" charset="0"/>
              </a:rPr>
              <a:t> </a:t>
            </a:r>
            <a:r>
              <a:rPr lang="ro-RO" sz="1100" u="sng" spc="-5" dirty="0" smtClean="0">
                <a:solidFill>
                  <a:schemeClr val="bg1"/>
                </a:solidFill>
                <a:latin typeface="Times New Roman" panose="02020603050405020304" pitchFamily="18" charset="0"/>
                <a:ea typeface="PMingLiU" panose="02020500000000000000"/>
                <a:cs typeface="Times New Roman" panose="02020603050405020304" pitchFamily="18" charset="0"/>
              </a:rPr>
              <a:t>Administratorii </a:t>
            </a:r>
            <a:r>
              <a:rPr lang="ro-RO" sz="1100" spc="-5" dirty="0">
                <a:solidFill>
                  <a:schemeClr val="bg1"/>
                </a:solidFill>
                <a:latin typeface="Times New Roman" panose="02020603050405020304" pitchFamily="18" charset="0"/>
                <a:ea typeface="PMingLiU" panose="02020500000000000000"/>
                <a:cs typeface="Times New Roman" panose="02020603050405020304" pitchFamily="18" charset="0"/>
              </a:rPr>
              <a:t>întreprinderilor, organizațiilor și instituțiilor, precum și a subdiviziunilor, </a:t>
            </a:r>
            <a:r>
              <a:rPr lang="ro-RO" sz="1100" b="1" u="sng" spc="-5" dirty="0">
                <a:solidFill>
                  <a:schemeClr val="bg1"/>
                </a:solidFill>
                <a:latin typeface="Times New Roman" panose="02020603050405020304" pitchFamily="18" charset="0"/>
                <a:ea typeface="PMingLiU" panose="02020500000000000000"/>
                <a:cs typeface="Times New Roman" panose="02020603050405020304" pitchFamily="18" charset="0"/>
              </a:rPr>
              <a:t>poartă răspundere pentru organizarea atestării periodice </a:t>
            </a:r>
            <a:r>
              <a:rPr lang="ro-RO" sz="1100" spc="-5" dirty="0">
                <a:solidFill>
                  <a:schemeClr val="bg1"/>
                </a:solidFill>
                <a:latin typeface="Times New Roman" panose="02020603050405020304" pitchFamily="18" charset="0"/>
                <a:ea typeface="PMingLiU" panose="02020500000000000000"/>
                <a:cs typeface="Times New Roman" panose="02020603050405020304" pitchFamily="18" charset="0"/>
              </a:rPr>
              <a:t>a </a:t>
            </a:r>
            <a:r>
              <a:rPr lang="ro-RO" sz="1100" dirty="0">
                <a:solidFill>
                  <a:schemeClr val="bg1"/>
                </a:solidFill>
                <a:latin typeface="Times New Roman" panose="02020603050405020304" pitchFamily="18" charset="0"/>
                <a:ea typeface="PMingLiU" panose="02020500000000000000"/>
                <a:cs typeface="Times New Roman" panose="02020603050405020304" pitchFamily="18" charset="0"/>
              </a:rPr>
              <a:t>personalului electrotehnic din subordine.</a:t>
            </a:r>
            <a:endParaRPr lang="en-US" sz="1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R="17145" lvl="0" algn="just">
              <a:lnSpc>
                <a:spcPct val="115000"/>
              </a:lnSpc>
              <a:spcAft>
                <a:spcPts val="0"/>
              </a:spcAft>
              <a:buFont typeface="+mj-lt"/>
              <a:buAutoNum type="arabicPeriod" startAt="6"/>
              <a:tabLst>
                <a:tab pos="90170" algn="l"/>
                <a:tab pos="180340" algn="l"/>
              </a:tabLst>
            </a:pPr>
            <a:r>
              <a:rPr lang="ro-RO" sz="11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ro-RO" sz="1100" u="sng"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Acordarea </a:t>
            </a:r>
            <a:r>
              <a:rPr lang="ro-RO" sz="11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grupei </a:t>
            </a:r>
            <a:r>
              <a:rPr lang="ro-RO" sz="1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de securitate electrică </a:t>
            </a:r>
            <a:r>
              <a:rPr lang="ro-RO" sz="11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este confirmată prin talonul de </a:t>
            </a:r>
            <a:r>
              <a:rPr lang="ro-RO" sz="1100" u="sng"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autorizare</a:t>
            </a:r>
            <a:r>
              <a:rPr lang="ro-RO" sz="11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1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R="17145" algn="just">
              <a:lnSpc>
                <a:spcPct val="115000"/>
              </a:lnSpc>
              <a:spcAft>
                <a:spcPts val="0"/>
              </a:spcAft>
              <a:tabLst>
                <a:tab pos="90170" algn="l"/>
                <a:tab pos="270510" algn="l"/>
              </a:tabLst>
            </a:pPr>
            <a:r>
              <a:rPr lang="ro-RO" sz="1100" dirty="0">
                <a:solidFill>
                  <a:schemeClr val="bg1"/>
                </a:solidFill>
                <a:latin typeface="Times New Roman" panose="02020603050405020304" pitchFamily="18" charset="0"/>
                <a:ea typeface="PMingLiU" panose="02020500000000000000"/>
                <a:cs typeface="Times New Roman" panose="02020603050405020304" pitchFamily="18" charset="0"/>
              </a:rPr>
              <a:t>10.	</a:t>
            </a:r>
            <a:r>
              <a:rPr lang="ro-RO" sz="1100" u="sng" dirty="0">
                <a:solidFill>
                  <a:schemeClr val="bg1"/>
                </a:solidFill>
                <a:latin typeface="Times New Roman" panose="02020603050405020304" pitchFamily="18" charset="0"/>
                <a:ea typeface="PMingLiU" panose="02020500000000000000"/>
                <a:cs typeface="Times New Roman" panose="02020603050405020304" pitchFamily="18" charset="0"/>
              </a:rPr>
              <a:t>Acordarea grupei de securitate electrică </a:t>
            </a:r>
            <a:r>
              <a:rPr lang="ro-RO" sz="1100" dirty="0">
                <a:solidFill>
                  <a:schemeClr val="bg1"/>
                </a:solidFill>
                <a:latin typeface="Times New Roman" panose="02020603050405020304" pitchFamily="18" charset="0"/>
                <a:ea typeface="PMingLiU" panose="02020500000000000000"/>
                <a:cs typeface="Times New Roman" panose="02020603050405020304" pitchFamily="18" charset="0"/>
              </a:rPr>
              <a:t>se efectuează de către </a:t>
            </a:r>
            <a:r>
              <a:rPr lang="ro-RO" sz="1100" u="sng" dirty="0">
                <a:solidFill>
                  <a:schemeClr val="bg1"/>
                </a:solidFill>
                <a:latin typeface="Times New Roman" panose="02020603050405020304" pitchFamily="18" charset="0"/>
                <a:ea typeface="PMingLiU" panose="02020500000000000000"/>
                <a:cs typeface="Times New Roman" panose="02020603050405020304" pitchFamily="18" charset="0"/>
              </a:rPr>
              <a:t>Comisiile teritoriale de examinare </a:t>
            </a:r>
            <a:r>
              <a:rPr lang="ro-RO" sz="1100" dirty="0">
                <a:solidFill>
                  <a:schemeClr val="bg1"/>
                </a:solidFill>
                <a:latin typeface="Times New Roman" panose="02020603050405020304" pitchFamily="18" charset="0"/>
                <a:ea typeface="PMingLiU" panose="02020500000000000000"/>
                <a:cs typeface="Times New Roman" panose="02020603050405020304" pitchFamily="18" charset="0"/>
              </a:rPr>
              <a:t>ale Agenției Naționale pentru Reglementare în </a:t>
            </a:r>
            <a:r>
              <a:rPr lang="ro-RO" sz="1100" dirty="0" smtClean="0">
                <a:solidFill>
                  <a:schemeClr val="bg1"/>
                </a:solidFill>
                <a:latin typeface="Times New Roman" panose="02020603050405020304" pitchFamily="18" charset="0"/>
                <a:ea typeface="PMingLiU" panose="02020500000000000000"/>
                <a:cs typeface="Times New Roman" panose="02020603050405020304" pitchFamily="18" charset="0"/>
              </a:rPr>
              <a:t>Energetică </a:t>
            </a:r>
            <a:r>
              <a:rPr lang="ro-RO" sz="1100" dirty="0">
                <a:solidFill>
                  <a:schemeClr val="bg1"/>
                </a:solidFill>
                <a:latin typeface="Times New Roman" panose="02020603050405020304" pitchFamily="18" charset="0"/>
                <a:ea typeface="PMingLiU" panose="02020500000000000000"/>
                <a:cs typeface="Times New Roman" panose="02020603050405020304" pitchFamily="18" charset="0"/>
              </a:rPr>
              <a:t>și </a:t>
            </a:r>
            <a:r>
              <a:rPr lang="ro-RO" sz="1100" u="sng" dirty="0">
                <a:solidFill>
                  <a:schemeClr val="bg1"/>
                </a:solidFill>
                <a:latin typeface="Times New Roman" panose="02020603050405020304" pitchFamily="18" charset="0"/>
                <a:ea typeface="PMingLiU" panose="02020500000000000000"/>
                <a:cs typeface="Times New Roman" panose="02020603050405020304" pitchFamily="18" charset="0"/>
              </a:rPr>
              <a:t>comisiile din cadrul agenților economici</a:t>
            </a:r>
            <a:r>
              <a:rPr lang="ro-RO" sz="1100" dirty="0">
                <a:solidFill>
                  <a:schemeClr val="bg1"/>
                </a:solidFill>
                <a:latin typeface="Times New Roman" panose="02020603050405020304" pitchFamily="18" charset="0"/>
                <a:ea typeface="PMingLiU" panose="02020500000000000000"/>
                <a:cs typeface="Times New Roman" panose="02020603050405020304" pitchFamily="18" charset="0"/>
              </a:rPr>
              <a:t>.</a:t>
            </a:r>
            <a:endParaRPr lang="en-US" sz="1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R="17145" algn="just">
              <a:lnSpc>
                <a:spcPct val="115000"/>
              </a:lnSpc>
              <a:spcAft>
                <a:spcPts val="0"/>
              </a:spcAft>
              <a:tabLst>
                <a:tab pos="90170" algn="l"/>
                <a:tab pos="270510" algn="l"/>
              </a:tabLst>
            </a:pPr>
            <a:r>
              <a:rPr lang="ro-RO" sz="1100" dirty="0">
                <a:solidFill>
                  <a:schemeClr val="bg1"/>
                </a:solidFill>
                <a:latin typeface="Times New Roman" panose="02020603050405020304" pitchFamily="18" charset="0"/>
                <a:ea typeface="PMingLiU" panose="02020500000000000000"/>
                <a:cs typeface="Times New Roman" panose="02020603050405020304" pitchFamily="18" charset="0"/>
              </a:rPr>
              <a:t>11.	</a:t>
            </a:r>
            <a:r>
              <a:rPr lang="ro-RO" sz="1100" u="sng" dirty="0">
                <a:solidFill>
                  <a:schemeClr val="bg1"/>
                </a:solidFill>
                <a:latin typeface="Times New Roman" panose="02020603050405020304" pitchFamily="18" charset="0"/>
                <a:ea typeface="PMingLiU" panose="02020500000000000000"/>
                <a:cs typeface="Times New Roman" panose="02020603050405020304" pitchFamily="18" charset="0"/>
              </a:rPr>
              <a:t>Comisiile întreprinderilor electroenergetice/termoenergetice </a:t>
            </a:r>
            <a:r>
              <a:rPr lang="ro-RO" sz="1100" dirty="0">
                <a:solidFill>
                  <a:schemeClr val="bg1"/>
                </a:solidFill>
                <a:latin typeface="Times New Roman" panose="02020603050405020304" pitchFamily="18" charset="0"/>
                <a:ea typeface="PMingLiU" panose="02020500000000000000"/>
                <a:cs typeface="Times New Roman" panose="02020603050405020304" pitchFamily="18" charset="0"/>
              </a:rPr>
              <a:t>și ale agenților economici, care prestează servicii de </a:t>
            </a:r>
            <a:r>
              <a:rPr lang="ro-RO" sz="1100" u="sng" dirty="0">
                <a:solidFill>
                  <a:schemeClr val="bg1"/>
                </a:solidFill>
                <a:latin typeface="Times New Roman" panose="02020603050405020304" pitchFamily="18" charset="0"/>
                <a:ea typeface="PMingLiU" panose="02020500000000000000"/>
                <a:cs typeface="Times New Roman" panose="02020603050405020304" pitchFamily="18" charset="0"/>
              </a:rPr>
              <a:t>deservire a obiectelor energetice </a:t>
            </a:r>
            <a:r>
              <a:rPr lang="ro-RO" sz="1100" dirty="0">
                <a:solidFill>
                  <a:schemeClr val="bg1"/>
                </a:solidFill>
                <a:latin typeface="Times New Roman" panose="02020603050405020304" pitchFamily="18" charset="0"/>
                <a:ea typeface="PMingLiU" panose="02020500000000000000"/>
                <a:cs typeface="Times New Roman" panose="02020603050405020304" pitchFamily="18" charset="0"/>
              </a:rPr>
              <a:t>din cadrul întreprinderilor din complexul energetic, </a:t>
            </a:r>
            <a:r>
              <a:rPr lang="ro-RO" sz="1100" u="sng" dirty="0">
                <a:solidFill>
                  <a:schemeClr val="bg1"/>
                </a:solidFill>
                <a:latin typeface="Times New Roman" panose="02020603050405020304" pitchFamily="18" charset="0"/>
                <a:ea typeface="PMingLiU" panose="02020500000000000000"/>
                <a:cs typeface="Times New Roman" panose="02020603050405020304" pitchFamily="18" charset="0"/>
              </a:rPr>
              <a:t>sunt autorizate de către Comisia de examinare a A</a:t>
            </a:r>
            <a:r>
              <a:rPr lang="ro-RO" sz="1100" dirty="0">
                <a:solidFill>
                  <a:schemeClr val="bg1"/>
                </a:solidFill>
                <a:latin typeface="Times New Roman" panose="02020603050405020304" pitchFamily="18" charset="0"/>
                <a:ea typeface="PMingLiU" panose="02020500000000000000"/>
                <a:cs typeface="Times New Roman" panose="02020603050405020304" pitchFamily="18" charset="0"/>
              </a:rPr>
              <a:t>genției.</a:t>
            </a:r>
            <a:endParaRPr lang="en-US" sz="1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R="17145" algn="just">
              <a:lnSpc>
                <a:spcPct val="115000"/>
              </a:lnSpc>
              <a:spcAft>
                <a:spcPts val="0"/>
              </a:spcAft>
              <a:tabLst>
                <a:tab pos="90170" algn="l"/>
                <a:tab pos="270510" algn="l"/>
              </a:tabLst>
            </a:pPr>
            <a:r>
              <a:rPr lang="ro-RO" sz="1100" dirty="0">
                <a:solidFill>
                  <a:schemeClr val="bg1"/>
                </a:solidFill>
                <a:latin typeface="Times New Roman" panose="02020603050405020304" pitchFamily="18" charset="0"/>
                <a:ea typeface="PMingLiU" panose="02020500000000000000"/>
                <a:cs typeface="Times New Roman" panose="02020603050405020304" pitchFamily="18" charset="0"/>
              </a:rPr>
              <a:t>12.	</a:t>
            </a:r>
            <a:r>
              <a:rPr lang="ro-RO" sz="1100" u="sng" dirty="0">
                <a:solidFill>
                  <a:schemeClr val="bg1"/>
                </a:solidFill>
                <a:latin typeface="Times New Roman" panose="02020603050405020304" pitchFamily="18" charset="0"/>
                <a:ea typeface="PMingLiU" panose="02020500000000000000"/>
                <a:cs typeface="Times New Roman" panose="02020603050405020304" pitchFamily="18" charset="0"/>
              </a:rPr>
              <a:t>Membrii comisiilor din cadrul agenților economici sunt autorizați de către comisiile teritoriale ale Agenției</a:t>
            </a:r>
            <a:r>
              <a:rPr lang="ro-RO" sz="1100" dirty="0">
                <a:solidFill>
                  <a:schemeClr val="bg1"/>
                </a:solidFill>
                <a:latin typeface="Times New Roman" panose="02020603050405020304" pitchFamily="18" charset="0"/>
                <a:ea typeface="PMingLiU" panose="02020500000000000000"/>
                <a:cs typeface="Times New Roman" panose="02020603050405020304" pitchFamily="18" charset="0"/>
              </a:rPr>
              <a:t>.</a:t>
            </a:r>
            <a:endParaRPr lang="en-US" sz="1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R="17145" algn="just">
              <a:lnSpc>
                <a:spcPct val="115000"/>
              </a:lnSpc>
              <a:spcAft>
                <a:spcPts val="0"/>
              </a:spcAft>
              <a:tabLst>
                <a:tab pos="90170" algn="l"/>
                <a:tab pos="270510" algn="l"/>
              </a:tabLst>
            </a:pPr>
            <a:r>
              <a:rPr lang="ro-RO" sz="1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36. </a:t>
            </a:r>
            <a:r>
              <a:rPr lang="ro-RO" sz="11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Verificarea neordinară </a:t>
            </a:r>
            <a:r>
              <a:rPr lang="ro-RO" sz="1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 cunoștințelor personalului electrotehnic – cazurile.</a:t>
            </a:r>
            <a:endParaRPr lang="en-US" sz="1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R="17145" algn="just">
              <a:lnSpc>
                <a:spcPct val="115000"/>
              </a:lnSpc>
              <a:spcAft>
                <a:spcPts val="0"/>
              </a:spcAft>
              <a:tabLst>
                <a:tab pos="90170" algn="l"/>
                <a:tab pos="270510" algn="l"/>
              </a:tabLst>
            </a:pP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38. </a:t>
            </a:r>
            <a:r>
              <a:rPr lang="en-US" sz="1100" u="sng" dirty="0" err="1">
                <a:solidFill>
                  <a:schemeClr val="bg1"/>
                </a:solidFill>
                <a:latin typeface="Times New Roman" panose="02020603050405020304" pitchFamily="18" charset="0"/>
                <a:ea typeface="PMingLiU" panose="02020500000000000000"/>
                <a:cs typeface="Times New Roman" panose="02020603050405020304" pitchFamily="18" charset="0"/>
              </a:rPr>
              <a:t>Grupa</a:t>
            </a:r>
            <a:r>
              <a:rPr lang="en-US" sz="1100" u="sng" dirty="0">
                <a:solidFill>
                  <a:schemeClr val="bg1"/>
                </a:solidFill>
                <a:latin typeface="Times New Roman" panose="02020603050405020304" pitchFamily="18" charset="0"/>
                <a:ea typeface="PMingLiU" panose="02020500000000000000"/>
                <a:cs typeface="Times New Roman" panose="02020603050405020304" pitchFamily="18" charset="0"/>
              </a:rPr>
              <a:t> de </a:t>
            </a:r>
            <a:r>
              <a:rPr lang="en-US" sz="1100" u="sng" dirty="0" err="1">
                <a:solidFill>
                  <a:schemeClr val="bg1"/>
                </a:solidFill>
                <a:latin typeface="Times New Roman" panose="02020603050405020304" pitchFamily="18" charset="0"/>
                <a:ea typeface="PMingLiU" panose="02020500000000000000"/>
                <a:cs typeface="Times New Roman" panose="02020603050405020304" pitchFamily="18" charset="0"/>
              </a:rPr>
              <a:t>securitate</a:t>
            </a:r>
            <a:r>
              <a:rPr lang="en-US" sz="1100" u="sng" dirty="0">
                <a:solidFill>
                  <a:schemeClr val="bg1"/>
                </a:solidFill>
                <a:latin typeface="Times New Roman" panose="02020603050405020304" pitchFamily="18" charset="0"/>
                <a:ea typeface="PMingLiU" panose="02020500000000000000"/>
                <a:cs typeface="Times New Roman" panose="02020603050405020304" pitchFamily="18" charset="0"/>
              </a:rPr>
              <a:t> </a:t>
            </a:r>
            <a:r>
              <a:rPr lang="en-US" sz="1100" u="sng" dirty="0" err="1">
                <a:solidFill>
                  <a:schemeClr val="bg1"/>
                </a:solidFill>
                <a:latin typeface="Times New Roman" panose="02020603050405020304" pitchFamily="18" charset="0"/>
                <a:ea typeface="PMingLiU" panose="02020500000000000000"/>
                <a:cs typeface="Times New Roman" panose="02020603050405020304" pitchFamily="18" charset="0"/>
              </a:rPr>
              <a:t>electrică</a:t>
            </a:r>
            <a:r>
              <a:rPr lang="en-US" sz="1100" u="sng" dirty="0">
                <a:solidFill>
                  <a:schemeClr val="bg1"/>
                </a:solidFill>
                <a:latin typeface="Times New Roman" panose="02020603050405020304" pitchFamily="18" charset="0"/>
                <a:ea typeface="PMingLiU" panose="02020500000000000000"/>
                <a:cs typeface="Times New Roman" panose="02020603050405020304" pitchFamily="18" charset="0"/>
              </a:rPr>
              <a:t> I </a:t>
            </a: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se </a:t>
            </a:r>
            <a:r>
              <a:rPr lang="en-US" sz="1100" dirty="0" err="1">
                <a:solidFill>
                  <a:schemeClr val="bg1"/>
                </a:solidFill>
                <a:latin typeface="Times New Roman" panose="02020603050405020304" pitchFamily="18" charset="0"/>
                <a:ea typeface="PMingLiU" panose="02020500000000000000"/>
                <a:cs typeface="Times New Roman" panose="02020603050405020304" pitchFamily="18" charset="0"/>
              </a:rPr>
              <a:t>acordă</a:t>
            </a: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 </a:t>
            </a:r>
            <a:r>
              <a:rPr lang="en-US" sz="1100" dirty="0" err="1">
                <a:solidFill>
                  <a:schemeClr val="bg1"/>
                </a:solidFill>
                <a:latin typeface="Times New Roman" panose="02020603050405020304" pitchFamily="18" charset="0"/>
                <a:ea typeface="PMingLiU" panose="02020500000000000000"/>
                <a:cs typeface="Times New Roman" panose="02020603050405020304" pitchFamily="18" charset="0"/>
              </a:rPr>
              <a:t>personalului</a:t>
            </a: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 </a:t>
            </a:r>
            <a:r>
              <a:rPr lang="en-US" sz="1100" dirty="0" err="1">
                <a:solidFill>
                  <a:schemeClr val="bg1"/>
                </a:solidFill>
                <a:latin typeface="Times New Roman" panose="02020603050405020304" pitchFamily="18" charset="0"/>
                <a:ea typeface="PMingLiU" panose="02020500000000000000"/>
                <a:cs typeface="Times New Roman" panose="02020603050405020304" pitchFamily="18" charset="0"/>
              </a:rPr>
              <a:t>neelectrotehnic</a:t>
            </a: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 al </a:t>
            </a:r>
            <a:r>
              <a:rPr lang="en-US" sz="1100" dirty="0" err="1">
                <a:solidFill>
                  <a:schemeClr val="bg1"/>
                </a:solidFill>
                <a:latin typeface="Times New Roman" panose="02020603050405020304" pitchFamily="18" charset="0"/>
                <a:ea typeface="PMingLiU" panose="02020500000000000000"/>
                <a:cs typeface="Times New Roman" panose="02020603050405020304" pitchFamily="18" charset="0"/>
              </a:rPr>
              <a:t>agentului</a:t>
            </a: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 economic.</a:t>
            </a:r>
            <a:endParaRPr lang="en-US" sz="1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R="17145" algn="just">
              <a:lnSpc>
                <a:spcPct val="115000"/>
              </a:lnSpc>
              <a:spcAft>
                <a:spcPts val="0"/>
              </a:spcAft>
              <a:tabLst>
                <a:tab pos="90170" algn="l"/>
                <a:tab pos="270510" algn="l"/>
              </a:tabLst>
            </a:pP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52. </a:t>
            </a:r>
            <a:r>
              <a:rPr lang="en-US" sz="1100" dirty="0" err="1">
                <a:solidFill>
                  <a:schemeClr val="bg1"/>
                </a:solidFill>
                <a:latin typeface="Times New Roman" panose="02020603050405020304" pitchFamily="18" charset="0"/>
                <a:ea typeface="PMingLiU" panose="02020500000000000000"/>
                <a:cs typeface="Times New Roman" panose="02020603050405020304" pitchFamily="18" charset="0"/>
              </a:rPr>
              <a:t>Candidatului</a:t>
            </a: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 care a </a:t>
            </a:r>
            <a:r>
              <a:rPr lang="en-US" sz="1100" dirty="0" err="1">
                <a:solidFill>
                  <a:schemeClr val="bg1"/>
                </a:solidFill>
                <a:latin typeface="Times New Roman" panose="02020603050405020304" pitchFamily="18" charset="0"/>
                <a:ea typeface="PMingLiU" panose="02020500000000000000"/>
                <a:cs typeface="Times New Roman" panose="02020603050405020304" pitchFamily="18" charset="0"/>
              </a:rPr>
              <a:t>promovat</a:t>
            </a: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 </a:t>
            </a:r>
            <a:r>
              <a:rPr lang="en-US" sz="1100" dirty="0" err="1">
                <a:solidFill>
                  <a:schemeClr val="bg1"/>
                </a:solidFill>
                <a:latin typeface="Times New Roman" panose="02020603050405020304" pitchFamily="18" charset="0"/>
                <a:ea typeface="PMingLiU" panose="02020500000000000000"/>
                <a:cs typeface="Times New Roman" panose="02020603050405020304" pitchFamily="18" charset="0"/>
              </a:rPr>
              <a:t>examenul</a:t>
            </a: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 </a:t>
            </a:r>
            <a:r>
              <a:rPr lang="en-US" sz="1100" dirty="0" err="1">
                <a:solidFill>
                  <a:schemeClr val="bg1"/>
                </a:solidFill>
                <a:latin typeface="Times New Roman" panose="02020603050405020304" pitchFamily="18" charset="0"/>
                <a:ea typeface="PMingLiU" panose="02020500000000000000"/>
                <a:cs typeface="Times New Roman" panose="02020603050405020304" pitchFamily="18" charset="0"/>
              </a:rPr>
              <a:t>i</a:t>
            </a: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 se </a:t>
            </a:r>
            <a:r>
              <a:rPr lang="en-US" sz="1100" dirty="0" err="1">
                <a:solidFill>
                  <a:schemeClr val="bg1"/>
                </a:solidFill>
                <a:latin typeface="Times New Roman" panose="02020603050405020304" pitchFamily="18" charset="0"/>
                <a:ea typeface="PMingLiU" panose="02020500000000000000"/>
                <a:cs typeface="Times New Roman" panose="02020603050405020304" pitchFamily="18" charset="0"/>
              </a:rPr>
              <a:t>acordă</a:t>
            </a: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 </a:t>
            </a:r>
            <a:r>
              <a:rPr lang="en-US" sz="1100" dirty="0" err="1">
                <a:solidFill>
                  <a:schemeClr val="bg1"/>
                </a:solidFill>
                <a:latin typeface="Times New Roman" panose="02020603050405020304" pitchFamily="18" charset="0"/>
                <a:ea typeface="PMingLiU" panose="02020500000000000000"/>
                <a:cs typeface="Times New Roman" panose="02020603050405020304" pitchFamily="18" charset="0"/>
              </a:rPr>
              <a:t>grupa</a:t>
            </a: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 de </a:t>
            </a:r>
            <a:r>
              <a:rPr lang="en-US" sz="1100" dirty="0" err="1">
                <a:solidFill>
                  <a:schemeClr val="bg1"/>
                </a:solidFill>
                <a:latin typeface="Times New Roman" panose="02020603050405020304" pitchFamily="18" charset="0"/>
                <a:ea typeface="PMingLiU" panose="02020500000000000000"/>
                <a:cs typeface="Times New Roman" panose="02020603050405020304" pitchFamily="18" charset="0"/>
              </a:rPr>
              <a:t>securitate</a:t>
            </a: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 </a:t>
            </a:r>
            <a:r>
              <a:rPr lang="en-US" sz="1100" dirty="0" err="1">
                <a:solidFill>
                  <a:schemeClr val="bg1"/>
                </a:solidFill>
                <a:latin typeface="Times New Roman" panose="02020603050405020304" pitchFamily="18" charset="0"/>
                <a:ea typeface="PMingLiU" panose="02020500000000000000"/>
                <a:cs typeface="Times New Roman" panose="02020603050405020304" pitchFamily="18" charset="0"/>
              </a:rPr>
              <a:t>electrică</a:t>
            </a: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 </a:t>
            </a:r>
            <a:r>
              <a:rPr lang="en-US" sz="1100" dirty="0" err="1">
                <a:solidFill>
                  <a:schemeClr val="bg1"/>
                </a:solidFill>
                <a:latin typeface="Times New Roman" panose="02020603050405020304" pitchFamily="18" charset="0"/>
                <a:ea typeface="PMingLiU" panose="02020500000000000000"/>
                <a:cs typeface="Times New Roman" panose="02020603050405020304" pitchFamily="18" charset="0"/>
              </a:rPr>
              <a:t>și</a:t>
            </a: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 se </a:t>
            </a:r>
            <a:r>
              <a:rPr lang="en-US" sz="1100" dirty="0" err="1">
                <a:solidFill>
                  <a:schemeClr val="bg1"/>
                </a:solidFill>
                <a:latin typeface="Times New Roman" panose="02020603050405020304" pitchFamily="18" charset="0"/>
                <a:ea typeface="PMingLiU" panose="02020500000000000000"/>
                <a:cs typeface="Times New Roman" panose="02020603050405020304" pitchFamily="18" charset="0"/>
              </a:rPr>
              <a:t>eliberează</a:t>
            </a: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 </a:t>
            </a:r>
            <a:r>
              <a:rPr lang="en-US" sz="1100" dirty="0" err="1">
                <a:solidFill>
                  <a:schemeClr val="bg1"/>
                </a:solidFill>
                <a:latin typeface="Times New Roman" panose="02020603050405020304" pitchFamily="18" charset="0"/>
                <a:ea typeface="PMingLiU" panose="02020500000000000000"/>
                <a:cs typeface="Times New Roman" panose="02020603050405020304" pitchFamily="18" charset="0"/>
              </a:rPr>
              <a:t>talonul</a:t>
            </a: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 de </a:t>
            </a:r>
            <a:r>
              <a:rPr lang="en-US" sz="1100" dirty="0" err="1">
                <a:solidFill>
                  <a:schemeClr val="bg1"/>
                </a:solidFill>
                <a:latin typeface="Times New Roman" panose="02020603050405020304" pitchFamily="18" charset="0"/>
                <a:ea typeface="PMingLiU" panose="02020500000000000000"/>
                <a:cs typeface="Times New Roman" panose="02020603050405020304" pitchFamily="18" charset="0"/>
              </a:rPr>
              <a:t>autorizare</a:t>
            </a: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 conform </a:t>
            </a:r>
            <a:r>
              <a:rPr lang="en-US" sz="1100" dirty="0" err="1">
                <a:solidFill>
                  <a:schemeClr val="bg1"/>
                </a:solidFill>
                <a:latin typeface="Times New Roman" panose="02020603050405020304" pitchFamily="18" charset="0"/>
                <a:ea typeface="PMingLiU" panose="02020500000000000000"/>
                <a:cs typeface="Times New Roman" panose="02020603050405020304" pitchFamily="18" charset="0"/>
              </a:rPr>
              <a:t>modelului</a:t>
            </a: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 </a:t>
            </a:r>
            <a:r>
              <a:rPr lang="en-US" sz="1100" dirty="0" err="1">
                <a:solidFill>
                  <a:schemeClr val="bg1"/>
                </a:solidFill>
                <a:latin typeface="Times New Roman" panose="02020603050405020304" pitchFamily="18" charset="0"/>
                <a:ea typeface="PMingLiU" panose="02020500000000000000"/>
                <a:cs typeface="Times New Roman" panose="02020603050405020304" pitchFamily="18" charset="0"/>
              </a:rPr>
              <a:t>stabilit</a:t>
            </a:r>
            <a:r>
              <a:rPr lang="en-US" sz="1100" dirty="0">
                <a:solidFill>
                  <a:schemeClr val="bg1"/>
                </a:solidFill>
                <a:latin typeface="Times New Roman" panose="02020603050405020304" pitchFamily="18" charset="0"/>
                <a:ea typeface="PMingLiU" panose="02020500000000000000"/>
                <a:cs typeface="Times New Roman" panose="02020603050405020304" pitchFamily="18" charset="0"/>
              </a:rPr>
              <a:t>.</a:t>
            </a:r>
            <a:endParaRPr lang="en-US" sz="1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R="17145" algn="just">
              <a:lnSpc>
                <a:spcPct val="115000"/>
              </a:lnSpc>
              <a:spcAft>
                <a:spcPts val="0"/>
              </a:spcAft>
              <a:tabLst>
                <a:tab pos="90170" algn="l"/>
                <a:tab pos="270510" algn="l"/>
              </a:tabLst>
            </a:pPr>
            <a:r>
              <a:rPr lang="ro-RO" sz="1100" dirty="0">
                <a:solidFill>
                  <a:schemeClr val="bg1"/>
                </a:solidFill>
                <a:latin typeface="Times New Roman" panose="02020603050405020304" pitchFamily="18" charset="0"/>
                <a:ea typeface="PMingLiU" panose="02020500000000000000"/>
                <a:cs typeface="Times New Roman" panose="02020603050405020304" pitchFamily="18" charset="0"/>
              </a:rPr>
              <a:t>            </a:t>
            </a:r>
            <a:r>
              <a:rPr lang="ru-RU" sz="1100" dirty="0" err="1">
                <a:solidFill>
                  <a:schemeClr val="bg1"/>
                </a:solidFill>
                <a:latin typeface="Times New Roman" panose="02020603050405020304" pitchFamily="18" charset="0"/>
                <a:ea typeface="PMingLiU" panose="02020500000000000000"/>
                <a:cs typeface="Times New Roman" panose="02020603050405020304" pitchFamily="18" charset="0"/>
              </a:rPr>
              <a:t>Suspendarea</a:t>
            </a:r>
            <a:r>
              <a:rPr lang="ru-RU" sz="1100" dirty="0">
                <a:solidFill>
                  <a:schemeClr val="bg1"/>
                </a:solidFill>
                <a:latin typeface="Times New Roman" panose="02020603050405020304" pitchFamily="18" charset="0"/>
                <a:ea typeface="PMingLiU" panose="02020500000000000000"/>
                <a:cs typeface="Times New Roman" panose="02020603050405020304" pitchFamily="18" charset="0"/>
              </a:rPr>
              <a:t> </a:t>
            </a:r>
            <a:r>
              <a:rPr lang="ru-RU" sz="1100" dirty="0" err="1">
                <a:solidFill>
                  <a:schemeClr val="bg1"/>
                </a:solidFill>
                <a:latin typeface="Times New Roman" panose="02020603050405020304" pitchFamily="18" charset="0"/>
                <a:ea typeface="PMingLiU" panose="02020500000000000000"/>
                <a:cs typeface="Times New Roman" panose="02020603050405020304" pitchFamily="18" charset="0"/>
              </a:rPr>
              <a:t>talonului</a:t>
            </a:r>
            <a:r>
              <a:rPr lang="ru-RU" sz="1100" dirty="0">
                <a:solidFill>
                  <a:schemeClr val="bg1"/>
                </a:solidFill>
                <a:latin typeface="Times New Roman" panose="02020603050405020304" pitchFamily="18" charset="0"/>
                <a:ea typeface="PMingLiU" panose="02020500000000000000"/>
                <a:cs typeface="Times New Roman" panose="02020603050405020304" pitchFamily="18" charset="0"/>
              </a:rPr>
              <a:t> </a:t>
            </a:r>
            <a:r>
              <a:rPr lang="ru-RU" sz="1100" dirty="0" err="1">
                <a:solidFill>
                  <a:schemeClr val="bg1"/>
                </a:solidFill>
                <a:latin typeface="Times New Roman" panose="02020603050405020304" pitchFamily="18" charset="0"/>
                <a:ea typeface="PMingLiU" panose="02020500000000000000"/>
                <a:cs typeface="Times New Roman" panose="02020603050405020304" pitchFamily="18" charset="0"/>
              </a:rPr>
              <a:t>de</a:t>
            </a:r>
            <a:r>
              <a:rPr lang="ru-RU" sz="1100" dirty="0">
                <a:solidFill>
                  <a:schemeClr val="bg1"/>
                </a:solidFill>
                <a:latin typeface="Times New Roman" panose="02020603050405020304" pitchFamily="18" charset="0"/>
                <a:ea typeface="PMingLiU" panose="02020500000000000000"/>
                <a:cs typeface="Times New Roman" panose="02020603050405020304" pitchFamily="18" charset="0"/>
              </a:rPr>
              <a:t> </a:t>
            </a:r>
            <a:r>
              <a:rPr lang="ru-RU" sz="1100" dirty="0" err="1" smtClean="0">
                <a:solidFill>
                  <a:schemeClr val="bg1"/>
                </a:solidFill>
                <a:latin typeface="Times New Roman" panose="02020603050405020304" pitchFamily="18" charset="0"/>
                <a:ea typeface="PMingLiU" panose="02020500000000000000"/>
                <a:cs typeface="Times New Roman" panose="02020603050405020304" pitchFamily="18" charset="0"/>
              </a:rPr>
              <a:t>autorizare</a:t>
            </a:r>
            <a:r>
              <a:rPr lang="ro-RO" sz="1100" dirty="0" smtClean="0">
                <a:solidFill>
                  <a:schemeClr val="bg1"/>
                </a:solidFill>
                <a:latin typeface="Times New Roman" panose="02020603050405020304" pitchFamily="18" charset="0"/>
                <a:ea typeface="PMingLiU" panose="02020500000000000000"/>
                <a:cs typeface="Times New Roman" panose="02020603050405020304" pitchFamily="18" charset="0"/>
              </a:rPr>
              <a:t>.</a:t>
            </a:r>
            <a:endParaRPr lang="en-US" sz="1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ctr">
              <a:spcAft>
                <a:spcPts val="0"/>
              </a:spcAft>
            </a:pPr>
            <a:r>
              <a:rPr lang="ro-RO" sz="1100" dirty="0" smtClean="0">
                <a:solidFill>
                  <a:srgbClr val="FF0000"/>
                </a:solidFill>
                <a:latin typeface="Times New Roman" panose="02020603050405020304" pitchFamily="18" charset="0"/>
                <a:ea typeface="PMingLiU"/>
              </a:rPr>
              <a:t>Anexa </a:t>
            </a:r>
            <a:r>
              <a:rPr lang="ro-RO" sz="1100" dirty="0">
                <a:solidFill>
                  <a:srgbClr val="FF0000"/>
                </a:solidFill>
                <a:latin typeface="Times New Roman" panose="02020603050405020304" pitchFamily="18" charset="0"/>
                <a:ea typeface="PMingLiU"/>
              </a:rPr>
              <a:t>nr. 3</a:t>
            </a:r>
            <a:endParaRPr lang="en-US" sz="1100" dirty="0">
              <a:solidFill>
                <a:srgbClr val="FF0000"/>
              </a:solidFill>
              <a:latin typeface="Times New Roman" panose="02020603050405020304" pitchFamily="18" charset="0"/>
              <a:ea typeface="Times New Roman" panose="02020603050405020304" pitchFamily="18" charset="0"/>
            </a:endParaRPr>
          </a:p>
          <a:p>
            <a:pPr>
              <a:spcAft>
                <a:spcPts val="0"/>
              </a:spcAft>
            </a:pPr>
            <a:r>
              <a:rPr lang="ro-RO" sz="1100" b="1" dirty="0">
                <a:solidFill>
                  <a:schemeClr val="bg1"/>
                </a:solidFill>
                <a:latin typeface="Times New Roman" panose="02020603050405020304" pitchFamily="18" charset="0"/>
                <a:ea typeface="PMingLiU"/>
              </a:rPr>
              <a:t>MODEL DE CERERE PRIVIND ACORDAREA GRUPEI DE SECURITATE ELECTRICĂ </a:t>
            </a:r>
            <a:endParaRPr lang="en-US" sz="1100" dirty="0">
              <a:solidFill>
                <a:schemeClr val="bg1"/>
              </a:solidFill>
              <a:latin typeface="Times New Roman" panose="02020603050405020304" pitchFamily="18" charset="0"/>
              <a:ea typeface="Times New Roman" panose="02020603050405020304" pitchFamily="18" charset="0"/>
            </a:endParaRPr>
          </a:p>
          <a:p>
            <a:pPr algn="ctr">
              <a:spcAft>
                <a:spcPts val="0"/>
              </a:spcAft>
            </a:pPr>
            <a:r>
              <a:rPr lang="ro-RO" sz="1100" dirty="0">
                <a:solidFill>
                  <a:srgbClr val="FF0000"/>
                </a:solidFill>
                <a:latin typeface="Times New Roman" panose="02020603050405020304" pitchFamily="18" charset="0"/>
                <a:ea typeface="PMingLiU"/>
              </a:rPr>
              <a:t>Anexa nr. 4</a:t>
            </a:r>
            <a:endParaRPr lang="en-US" sz="1100" dirty="0">
              <a:solidFill>
                <a:srgbClr val="FF0000"/>
              </a:solidFill>
              <a:latin typeface="Times New Roman" panose="02020603050405020304" pitchFamily="18" charset="0"/>
              <a:ea typeface="Times New Roman" panose="02020603050405020304" pitchFamily="18" charset="0"/>
            </a:endParaRPr>
          </a:p>
          <a:p>
            <a:pPr>
              <a:spcAft>
                <a:spcPts val="0"/>
              </a:spcAft>
            </a:pPr>
            <a:r>
              <a:rPr lang="ro-RO" sz="1100" b="1" dirty="0">
                <a:solidFill>
                  <a:schemeClr val="bg1"/>
                </a:solidFill>
                <a:latin typeface="Times New Roman" panose="02020603050405020304" pitchFamily="18" charset="0"/>
                <a:ea typeface="SimSun" panose="02010600030101010101" pitchFamily="2" charset="-122"/>
              </a:rPr>
              <a:t>REGISTRUL DE EVIDENȚĂ A VERIFICĂRII CUNOŞTINŢELOR PERSONALULUI LA GRUPA DE SECURITATE ELECTRICĂ </a:t>
            </a:r>
            <a:endParaRPr lang="en-US" sz="1100" dirty="0">
              <a:solidFill>
                <a:schemeClr val="bg1"/>
              </a:solidFill>
              <a:latin typeface="Times New Roman" panose="02020603050405020304" pitchFamily="18" charset="0"/>
              <a:ea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7688108" y="715431"/>
            <a:ext cx="1008112" cy="1008112"/>
          </a:xfrm>
          <a:prstGeom prst="rect">
            <a:avLst/>
          </a:prstGeom>
        </p:spPr>
      </p:pic>
      <p:pic>
        <p:nvPicPr>
          <p:cNvPr id="3" name="Рисунок 2"/>
          <p:cNvPicPr>
            <a:picLocks noChangeAspect="1"/>
          </p:cNvPicPr>
          <p:nvPr/>
        </p:nvPicPr>
        <p:blipFill>
          <a:blip r:embed="rId3"/>
          <a:stretch>
            <a:fillRect/>
          </a:stretch>
        </p:blipFill>
        <p:spPr>
          <a:xfrm>
            <a:off x="7688108" y="2744197"/>
            <a:ext cx="1080120" cy="1080120"/>
          </a:xfrm>
          <a:prstGeom prst="rect">
            <a:avLst/>
          </a:prstGeom>
        </p:spPr>
      </p:pic>
      <p:pic>
        <p:nvPicPr>
          <p:cNvPr id="6" name="Рисунок 5"/>
          <p:cNvPicPr>
            <a:picLocks noChangeAspect="1"/>
          </p:cNvPicPr>
          <p:nvPr/>
        </p:nvPicPr>
        <p:blipFill>
          <a:blip r:embed="rId4"/>
          <a:stretch>
            <a:fillRect/>
          </a:stretch>
        </p:blipFill>
        <p:spPr>
          <a:xfrm>
            <a:off x="1547664" y="1436"/>
            <a:ext cx="576064" cy="680075"/>
          </a:xfrm>
          <a:prstGeom prst="rect">
            <a:avLst/>
          </a:prstGeom>
        </p:spPr>
      </p:pic>
      <p:pic>
        <p:nvPicPr>
          <p:cNvPr id="7" name="Рисунок 6"/>
          <p:cNvPicPr>
            <a:picLocks noChangeAspect="1"/>
          </p:cNvPicPr>
          <p:nvPr/>
        </p:nvPicPr>
        <p:blipFill>
          <a:blip r:embed="rId5"/>
          <a:stretch>
            <a:fillRect/>
          </a:stretch>
        </p:blipFill>
        <p:spPr>
          <a:xfrm>
            <a:off x="6559412" y="17922"/>
            <a:ext cx="573074" cy="682811"/>
          </a:xfrm>
          <a:prstGeom prst="rect">
            <a:avLst/>
          </a:prstGeom>
        </p:spPr>
      </p:pic>
    </p:spTree>
    <p:extLst>
      <p:ext uri="{BB962C8B-B14F-4D97-AF65-F5344CB8AC3E}">
        <p14:creationId xmlns:p14="http://schemas.microsoft.com/office/powerpoint/2010/main" val="39710538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0" y="0"/>
            <a:ext cx="9144000" cy="5227047"/>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ro-RO" sz="1100" dirty="0" smtClean="0">
                <a:solidFill>
                  <a:srgbClr val="FF0000"/>
                </a:solidFill>
                <a:latin typeface="Times New Roman" panose="02020603050405020304" pitchFamily="18" charset="0"/>
                <a:ea typeface="PMingLiU"/>
              </a:rPr>
              <a:t>Anexa </a:t>
            </a:r>
            <a:r>
              <a:rPr lang="ro-RO" sz="1100" dirty="0">
                <a:solidFill>
                  <a:srgbClr val="FF0000"/>
                </a:solidFill>
                <a:latin typeface="Times New Roman" panose="02020603050405020304" pitchFamily="18" charset="0"/>
                <a:ea typeface="PMingLiU"/>
              </a:rPr>
              <a:t>nr. 5</a:t>
            </a:r>
            <a:endParaRPr lang="en-US" sz="1100" dirty="0">
              <a:solidFill>
                <a:srgbClr val="FF0000"/>
              </a:solidFill>
              <a:latin typeface="Times New Roman" panose="02020603050405020304" pitchFamily="18" charset="0"/>
              <a:ea typeface="Times New Roman" panose="02020603050405020304" pitchFamily="18" charset="0"/>
            </a:endParaRPr>
          </a:p>
          <a:p>
            <a:pPr>
              <a:spcAft>
                <a:spcPts val="0"/>
              </a:spcAft>
            </a:pPr>
            <a:r>
              <a:rPr lang="ro-RO" sz="1100" b="1" dirty="0">
                <a:solidFill>
                  <a:srgbClr val="FF0000"/>
                </a:solidFill>
                <a:latin typeface="Times New Roman" panose="02020603050405020304" pitchFamily="18" charset="0"/>
                <a:ea typeface="SimSun" panose="02010600030101010101" pitchFamily="2" charset="-122"/>
              </a:rPr>
              <a:t>MODEL TALON DE AUTORIZARE LA GRUPA DE SECURITATE </a:t>
            </a:r>
            <a:r>
              <a:rPr lang="ro-RO" sz="1100" b="1" dirty="0" smtClean="0">
                <a:solidFill>
                  <a:srgbClr val="FF0000"/>
                </a:solidFill>
                <a:latin typeface="Times New Roman" panose="02020603050405020304" pitchFamily="18" charset="0"/>
                <a:ea typeface="SimSun" panose="02010600030101010101" pitchFamily="2" charset="-122"/>
              </a:rPr>
              <a:t>ELECTRICĂ</a:t>
            </a:r>
          </a:p>
          <a:p>
            <a:pPr>
              <a:spcAft>
                <a:spcPts val="0"/>
              </a:spcAft>
            </a:pPr>
            <a:endParaRPr lang="ro-RO" sz="1100" dirty="0" smtClean="0">
              <a:solidFill>
                <a:srgbClr val="FF0000"/>
              </a:solidFill>
              <a:latin typeface="Times New Roman" panose="02020603050405020304" pitchFamily="18" charset="0"/>
              <a:ea typeface="Times New Roman" panose="02020603050405020304" pitchFamily="18" charset="0"/>
            </a:endParaRPr>
          </a:p>
          <a:p>
            <a:pPr>
              <a:spcAft>
                <a:spcPts val="0"/>
              </a:spcAft>
            </a:pPr>
            <a:endParaRPr lang="ro-RO" sz="1100" dirty="0">
              <a:solidFill>
                <a:srgbClr val="FF0000"/>
              </a:solidFill>
              <a:latin typeface="Times New Roman" panose="02020603050405020304" pitchFamily="18" charset="0"/>
              <a:ea typeface="Times New Roman" panose="02020603050405020304" pitchFamily="18" charset="0"/>
            </a:endParaRPr>
          </a:p>
          <a:p>
            <a:pPr>
              <a:spcAft>
                <a:spcPts val="0"/>
              </a:spcAft>
            </a:pPr>
            <a:endParaRPr lang="ro-RO" sz="1100" dirty="0" smtClean="0">
              <a:solidFill>
                <a:srgbClr val="FF0000"/>
              </a:solidFill>
              <a:latin typeface="Times New Roman" panose="02020603050405020304" pitchFamily="18" charset="0"/>
              <a:ea typeface="Times New Roman" panose="02020603050405020304" pitchFamily="18" charset="0"/>
            </a:endParaRPr>
          </a:p>
          <a:p>
            <a:pPr>
              <a:spcAft>
                <a:spcPts val="0"/>
              </a:spcAft>
            </a:pPr>
            <a:endParaRPr lang="ro-RO" sz="1100" dirty="0">
              <a:solidFill>
                <a:srgbClr val="FF0000"/>
              </a:solidFill>
              <a:latin typeface="Times New Roman" panose="02020603050405020304" pitchFamily="18" charset="0"/>
              <a:ea typeface="Times New Roman" panose="02020603050405020304" pitchFamily="18" charset="0"/>
            </a:endParaRPr>
          </a:p>
          <a:p>
            <a:pPr>
              <a:spcAft>
                <a:spcPts val="0"/>
              </a:spcAft>
            </a:pPr>
            <a:endParaRPr lang="ro-RO" sz="1100" dirty="0" smtClean="0">
              <a:solidFill>
                <a:srgbClr val="FF0000"/>
              </a:solidFill>
              <a:latin typeface="Times New Roman" panose="02020603050405020304" pitchFamily="18" charset="0"/>
              <a:ea typeface="Times New Roman" panose="02020603050405020304" pitchFamily="18" charset="0"/>
            </a:endParaRPr>
          </a:p>
          <a:p>
            <a:pPr>
              <a:spcAft>
                <a:spcPts val="0"/>
              </a:spcAft>
            </a:pPr>
            <a:endParaRPr lang="ro-RO" sz="1100" dirty="0" smtClean="0">
              <a:solidFill>
                <a:srgbClr val="FF0000"/>
              </a:solidFill>
              <a:latin typeface="Times New Roman" panose="02020603050405020304" pitchFamily="18" charset="0"/>
              <a:ea typeface="Times New Roman" panose="02020603050405020304" pitchFamily="18" charset="0"/>
            </a:endParaRPr>
          </a:p>
          <a:p>
            <a:pPr>
              <a:spcAft>
                <a:spcPts val="0"/>
              </a:spcAft>
            </a:pPr>
            <a:endParaRPr lang="ro-RO" sz="1100" dirty="0">
              <a:solidFill>
                <a:srgbClr val="FF0000"/>
              </a:solidFill>
              <a:latin typeface="Times New Roman" panose="02020603050405020304" pitchFamily="18" charset="0"/>
              <a:ea typeface="Times New Roman" panose="02020603050405020304" pitchFamily="18" charset="0"/>
            </a:endParaRPr>
          </a:p>
          <a:p>
            <a:pPr>
              <a:spcAft>
                <a:spcPts val="0"/>
              </a:spcAft>
            </a:pPr>
            <a:endParaRPr lang="ro-RO" sz="1100" dirty="0" smtClean="0">
              <a:solidFill>
                <a:srgbClr val="FF0000"/>
              </a:solidFill>
              <a:latin typeface="Times New Roman" panose="02020603050405020304" pitchFamily="18" charset="0"/>
              <a:ea typeface="Times New Roman" panose="02020603050405020304" pitchFamily="18" charset="0"/>
            </a:endParaRPr>
          </a:p>
          <a:p>
            <a:pPr>
              <a:spcAft>
                <a:spcPts val="0"/>
              </a:spcAft>
            </a:pPr>
            <a:endParaRPr lang="ro-RO" sz="1100" dirty="0">
              <a:solidFill>
                <a:srgbClr val="FF0000"/>
              </a:solidFill>
              <a:latin typeface="Times New Roman" panose="02020603050405020304" pitchFamily="18" charset="0"/>
              <a:ea typeface="Times New Roman" panose="02020603050405020304" pitchFamily="18" charset="0"/>
            </a:endParaRPr>
          </a:p>
          <a:p>
            <a:pPr>
              <a:spcAft>
                <a:spcPts val="0"/>
              </a:spcAft>
            </a:pPr>
            <a:endParaRPr lang="ro-RO" sz="1100" dirty="0" smtClean="0">
              <a:solidFill>
                <a:srgbClr val="FF0000"/>
              </a:solidFill>
              <a:latin typeface="Times New Roman" panose="02020603050405020304" pitchFamily="18" charset="0"/>
              <a:ea typeface="Times New Roman" panose="02020603050405020304" pitchFamily="18" charset="0"/>
            </a:endParaRPr>
          </a:p>
          <a:p>
            <a:pPr>
              <a:spcAft>
                <a:spcPts val="0"/>
              </a:spcAft>
            </a:pPr>
            <a:endParaRPr lang="ro-RO" sz="1100" dirty="0">
              <a:solidFill>
                <a:srgbClr val="FF0000"/>
              </a:solidFill>
              <a:latin typeface="Times New Roman" panose="02020603050405020304" pitchFamily="18" charset="0"/>
              <a:ea typeface="Times New Roman" panose="02020603050405020304" pitchFamily="18" charset="0"/>
            </a:endParaRPr>
          </a:p>
          <a:p>
            <a:pPr>
              <a:spcAft>
                <a:spcPts val="0"/>
              </a:spcAft>
            </a:pPr>
            <a:endParaRPr lang="ro-RO" sz="1100" dirty="0" smtClean="0">
              <a:solidFill>
                <a:srgbClr val="FF0000"/>
              </a:solidFill>
              <a:latin typeface="Times New Roman" panose="02020603050405020304" pitchFamily="18" charset="0"/>
              <a:ea typeface="Times New Roman" panose="02020603050405020304" pitchFamily="18" charset="0"/>
            </a:endParaRPr>
          </a:p>
          <a:p>
            <a:pPr>
              <a:spcAft>
                <a:spcPts val="0"/>
              </a:spcAft>
            </a:pPr>
            <a:endParaRPr lang="ro-RO" sz="1100" dirty="0">
              <a:solidFill>
                <a:srgbClr val="FF0000"/>
              </a:solidFill>
              <a:latin typeface="Times New Roman" panose="02020603050405020304" pitchFamily="18" charset="0"/>
              <a:ea typeface="Times New Roman" panose="02020603050405020304" pitchFamily="18" charset="0"/>
            </a:endParaRPr>
          </a:p>
          <a:p>
            <a:pPr>
              <a:spcAft>
                <a:spcPts val="0"/>
              </a:spcAft>
            </a:pPr>
            <a:endParaRPr lang="ro-RO" sz="1100" dirty="0" smtClean="0">
              <a:solidFill>
                <a:srgbClr val="FF0000"/>
              </a:solidFill>
              <a:latin typeface="Times New Roman" panose="02020603050405020304" pitchFamily="18" charset="0"/>
              <a:ea typeface="Times New Roman" panose="02020603050405020304" pitchFamily="18" charset="0"/>
            </a:endParaRPr>
          </a:p>
          <a:p>
            <a:pPr>
              <a:spcAft>
                <a:spcPts val="0"/>
              </a:spcAft>
            </a:pPr>
            <a:endParaRPr lang="ro-RO" sz="1100" dirty="0">
              <a:solidFill>
                <a:schemeClr val="bg1"/>
              </a:solidFill>
              <a:latin typeface="Times New Roman" panose="02020603050405020304" pitchFamily="18" charset="0"/>
              <a:ea typeface="Times New Roman" panose="02020603050405020304" pitchFamily="18" charset="0"/>
            </a:endParaRPr>
          </a:p>
          <a:p>
            <a:pPr>
              <a:spcAft>
                <a:spcPts val="0"/>
              </a:spcAft>
            </a:pPr>
            <a:endParaRPr lang="ro-RO" sz="1100" dirty="0" smtClean="0">
              <a:solidFill>
                <a:schemeClr val="bg1"/>
              </a:solidFill>
              <a:latin typeface="Times New Roman" panose="02020603050405020304" pitchFamily="18" charset="0"/>
              <a:ea typeface="Times New Roman" panose="02020603050405020304" pitchFamily="18" charset="0"/>
            </a:endParaRPr>
          </a:p>
          <a:p>
            <a:pPr>
              <a:spcAft>
                <a:spcPts val="0"/>
              </a:spcAft>
            </a:pPr>
            <a:endParaRPr lang="ro-RO" sz="1100" dirty="0">
              <a:solidFill>
                <a:schemeClr val="bg1"/>
              </a:solidFill>
              <a:latin typeface="Times New Roman" panose="02020603050405020304" pitchFamily="18" charset="0"/>
              <a:ea typeface="Times New Roman" panose="02020603050405020304" pitchFamily="18" charset="0"/>
            </a:endParaRPr>
          </a:p>
          <a:p>
            <a:pPr>
              <a:spcAft>
                <a:spcPts val="0"/>
              </a:spcAft>
            </a:pPr>
            <a:endParaRPr lang="ro-RO" sz="1100" dirty="0" smtClean="0">
              <a:solidFill>
                <a:schemeClr val="bg1"/>
              </a:solidFill>
              <a:latin typeface="Times New Roman" panose="02020603050405020304" pitchFamily="18" charset="0"/>
              <a:ea typeface="Times New Roman" panose="02020603050405020304" pitchFamily="18" charset="0"/>
            </a:endParaRPr>
          </a:p>
          <a:p>
            <a:pPr>
              <a:spcAft>
                <a:spcPts val="0"/>
              </a:spcAft>
            </a:pPr>
            <a:endParaRPr lang="ro-RO" sz="1100" dirty="0">
              <a:solidFill>
                <a:schemeClr val="bg1"/>
              </a:solidFill>
              <a:latin typeface="Times New Roman" panose="02020603050405020304" pitchFamily="18" charset="0"/>
              <a:ea typeface="Times New Roman" panose="02020603050405020304" pitchFamily="18" charset="0"/>
            </a:endParaRPr>
          </a:p>
          <a:p>
            <a:pPr>
              <a:spcAft>
                <a:spcPts val="0"/>
              </a:spcAft>
            </a:pPr>
            <a:endParaRPr lang="ro-RO" sz="1100" dirty="0">
              <a:solidFill>
                <a:schemeClr val="bg1"/>
              </a:solidFill>
              <a:latin typeface="Times New Roman" panose="02020603050405020304" pitchFamily="18" charset="0"/>
              <a:ea typeface="Times New Roman" panose="02020603050405020304" pitchFamily="18" charset="0"/>
            </a:endParaRPr>
          </a:p>
          <a:p>
            <a:pPr>
              <a:spcAft>
                <a:spcPts val="0"/>
              </a:spcAft>
            </a:pPr>
            <a:endParaRPr lang="ro-RO" sz="1100" dirty="0" smtClean="0">
              <a:solidFill>
                <a:schemeClr val="bg1"/>
              </a:solidFill>
              <a:latin typeface="Times New Roman" panose="02020603050405020304" pitchFamily="18" charset="0"/>
              <a:ea typeface="Times New Roman" panose="02020603050405020304" pitchFamily="18" charset="0"/>
            </a:endParaRPr>
          </a:p>
          <a:p>
            <a:pPr>
              <a:spcAft>
                <a:spcPts val="0"/>
              </a:spcAft>
            </a:pPr>
            <a:endParaRPr lang="ro-RO" sz="1100" dirty="0" smtClean="0">
              <a:solidFill>
                <a:schemeClr val="bg1"/>
              </a:solidFill>
              <a:latin typeface="Times New Roman" panose="02020603050405020304" pitchFamily="18" charset="0"/>
              <a:ea typeface="Times New Roman" panose="02020603050405020304" pitchFamily="18" charset="0"/>
            </a:endParaRPr>
          </a:p>
          <a:p>
            <a:pPr>
              <a:spcAft>
                <a:spcPts val="0"/>
              </a:spcAft>
            </a:pPr>
            <a:endParaRPr lang="ro-RO" sz="1100" dirty="0" smtClean="0">
              <a:solidFill>
                <a:schemeClr val="bg1"/>
              </a:solidFill>
              <a:latin typeface="Times New Roman" panose="02020603050405020304" pitchFamily="18" charset="0"/>
              <a:ea typeface="Times New Roman" panose="02020603050405020304" pitchFamily="18" charset="0"/>
            </a:endParaRPr>
          </a:p>
          <a:p>
            <a:pPr>
              <a:spcAft>
                <a:spcPts val="0"/>
              </a:spcAft>
            </a:pPr>
            <a:endParaRPr lang="en-US" sz="1100" dirty="0">
              <a:solidFill>
                <a:schemeClr val="bg1"/>
              </a:solidFill>
              <a:latin typeface="Times New Roman" panose="02020603050405020304" pitchFamily="18" charset="0"/>
              <a:ea typeface="Times New Roman" panose="02020603050405020304" pitchFamily="18" charset="0"/>
            </a:endParaRPr>
          </a:p>
          <a:p>
            <a:pPr>
              <a:lnSpc>
                <a:spcPct val="107000"/>
              </a:lnSpc>
              <a:spcAft>
                <a:spcPts val="0"/>
              </a:spcAft>
            </a:pPr>
            <a:r>
              <a:rPr lang="ro-RO" sz="9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Note: </a:t>
            </a:r>
            <a:r>
              <a:rPr lang="ro-RO" sz="900"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Talonul de autorizare emis de Agenție va conține și stema Agenției.</a:t>
            </a:r>
            <a:r>
              <a:rPr lang="ro-RO" sz="9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endParaRPr lang="en-US" sz="9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o-RO" sz="900"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În cazul eliberării talonului de autorizare către Agenție, se exclude rândul „Administratorul agentului economic”, iar semnătura </a:t>
            </a:r>
            <a:endParaRPr lang="en-US" sz="9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o-RO" sz="900"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președintelui Comisiei se confirmă prin ștampilă.</a:t>
            </a:r>
            <a:endParaRPr lang="en-US" sz="9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ctr">
              <a:spcAft>
                <a:spcPts val="0"/>
              </a:spcAft>
            </a:pPr>
            <a:r>
              <a:rPr lang="ro-RO" sz="1100" dirty="0" smtClean="0">
                <a:solidFill>
                  <a:schemeClr val="bg1"/>
                </a:solidFill>
                <a:latin typeface="Times New Roman" panose="02020603050405020304" pitchFamily="18" charset="0"/>
                <a:ea typeface="PMingLiU"/>
              </a:rPr>
              <a:t>Anexa </a:t>
            </a:r>
            <a:r>
              <a:rPr lang="ro-RO" sz="1100" dirty="0">
                <a:solidFill>
                  <a:schemeClr val="bg1"/>
                </a:solidFill>
                <a:latin typeface="Times New Roman" panose="02020603050405020304" pitchFamily="18" charset="0"/>
                <a:ea typeface="PMingLiU"/>
              </a:rPr>
              <a:t>nr. 6</a:t>
            </a:r>
            <a:endParaRPr lang="en-US" sz="1100" dirty="0">
              <a:solidFill>
                <a:schemeClr val="bg1"/>
              </a:solidFill>
              <a:latin typeface="Times New Roman" panose="02020603050405020304" pitchFamily="18" charset="0"/>
              <a:ea typeface="Times New Roman" panose="02020603050405020304" pitchFamily="18" charset="0"/>
            </a:endParaRPr>
          </a:p>
          <a:p>
            <a:pPr>
              <a:spcAft>
                <a:spcPts val="0"/>
              </a:spcAft>
            </a:pPr>
            <a:r>
              <a:rPr lang="ro-RO" sz="1100" b="1" dirty="0" smtClean="0">
                <a:solidFill>
                  <a:schemeClr val="bg1"/>
                </a:solidFill>
                <a:latin typeface="Times New Roman" panose="02020603050405020304" pitchFamily="18" charset="0"/>
                <a:ea typeface="PMingLiU"/>
              </a:rPr>
              <a:t>                                AUTORIZAȚIE </a:t>
            </a:r>
            <a:r>
              <a:rPr lang="ro-RO" sz="1100" b="1" dirty="0">
                <a:solidFill>
                  <a:schemeClr val="bg1"/>
                </a:solidFill>
                <a:latin typeface="Times New Roman" panose="02020603050405020304" pitchFamily="18" charset="0"/>
                <a:ea typeface="PMingLiU"/>
              </a:rPr>
              <a:t>DE LUCRU PENTRU LUCRĂRI ÎN INSTALAȚIILE </a:t>
            </a:r>
            <a:r>
              <a:rPr lang="ro-RO" sz="1100" b="1" dirty="0" smtClean="0">
                <a:solidFill>
                  <a:schemeClr val="bg1"/>
                </a:solidFill>
                <a:latin typeface="Times New Roman" panose="02020603050405020304" pitchFamily="18" charset="0"/>
                <a:ea typeface="PMingLiU"/>
              </a:rPr>
              <a:t>ELECTRICE</a:t>
            </a:r>
            <a:endParaRPr lang="en-US" sz="1100" dirty="0">
              <a:solidFill>
                <a:schemeClr val="bg1"/>
              </a:solidFill>
              <a:latin typeface="Times New Roman" panose="02020603050405020304" pitchFamily="18" charset="0"/>
              <a:ea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8133718" y="865744"/>
            <a:ext cx="890093" cy="890093"/>
          </a:xfrm>
          <a:prstGeom prst="rect">
            <a:avLst/>
          </a:prstGeom>
        </p:spPr>
      </p:pic>
      <p:pic>
        <p:nvPicPr>
          <p:cNvPr id="3" name="Рисунок 2"/>
          <p:cNvPicPr>
            <a:picLocks noChangeAspect="1"/>
          </p:cNvPicPr>
          <p:nvPr/>
        </p:nvPicPr>
        <p:blipFill>
          <a:blip r:embed="rId3"/>
          <a:stretch>
            <a:fillRect/>
          </a:stretch>
        </p:blipFill>
        <p:spPr>
          <a:xfrm>
            <a:off x="8155560" y="2803538"/>
            <a:ext cx="890093" cy="890093"/>
          </a:xfrm>
          <a:prstGeom prst="rect">
            <a:avLst/>
          </a:prstGeom>
        </p:spPr>
      </p:pic>
      <p:pic>
        <p:nvPicPr>
          <p:cNvPr id="11" name="Рисунок 10"/>
          <p:cNvPicPr>
            <a:picLocks noChangeAspect="1"/>
          </p:cNvPicPr>
          <p:nvPr/>
        </p:nvPicPr>
        <p:blipFill>
          <a:blip r:embed="rId4" cstate="hqprint">
            <a:lum bright="-71000" contrast="39000"/>
            <a:extLst>
              <a:ext uri="{28A0092B-C50C-407E-A947-70E740481C1C}">
                <a14:useLocalDpi xmlns:a14="http://schemas.microsoft.com/office/drawing/2010/main"/>
              </a:ext>
            </a:extLst>
          </a:blip>
          <a:stretch>
            <a:fillRect/>
          </a:stretch>
        </p:blipFill>
        <p:spPr>
          <a:xfrm>
            <a:off x="281274" y="375641"/>
            <a:ext cx="8460555" cy="2362804"/>
          </a:xfrm>
          <a:prstGeom prst="rect">
            <a:avLst/>
          </a:prstGeom>
          <a:noFill/>
        </p:spPr>
      </p:pic>
      <p:pic>
        <p:nvPicPr>
          <p:cNvPr id="12" name="Рисунок 11"/>
          <p:cNvPicPr>
            <a:picLocks noChangeAspect="1"/>
          </p:cNvPicPr>
          <p:nvPr/>
        </p:nvPicPr>
        <p:blipFill>
          <a:blip r:embed="rId5">
            <a:lum bright="-35000" contrast="28000"/>
          </a:blip>
          <a:stretch>
            <a:fillRect/>
          </a:stretch>
        </p:blipFill>
        <p:spPr>
          <a:xfrm>
            <a:off x="400499" y="2492990"/>
            <a:ext cx="8341330" cy="2137691"/>
          </a:xfrm>
          <a:prstGeom prst="rect">
            <a:avLst/>
          </a:prstGeom>
        </p:spPr>
      </p:pic>
    </p:spTree>
    <p:extLst>
      <p:ext uri="{BB962C8B-B14F-4D97-AF65-F5344CB8AC3E}">
        <p14:creationId xmlns:p14="http://schemas.microsoft.com/office/powerpoint/2010/main" val="33544321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0" y="0"/>
            <a:ext cx="9144000" cy="5227047"/>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endParaRPr lang="ro-RO" sz="1100" dirty="0" smtClean="0">
              <a:solidFill>
                <a:schemeClr val="bg1"/>
              </a:solidFill>
              <a:latin typeface="Times New Roman" panose="02020603050405020304" pitchFamily="18" charset="0"/>
              <a:ea typeface="PMingLiU"/>
            </a:endParaRPr>
          </a:p>
          <a:p>
            <a:pPr algn="ctr">
              <a:spcAft>
                <a:spcPts val="0"/>
              </a:spcAft>
            </a:pPr>
            <a:endParaRPr lang="ro-RO" sz="1100" dirty="0">
              <a:solidFill>
                <a:schemeClr val="bg1"/>
              </a:solidFill>
              <a:latin typeface="Times New Roman" panose="02020603050405020304" pitchFamily="18" charset="0"/>
              <a:ea typeface="PMingLiU"/>
            </a:endParaRPr>
          </a:p>
          <a:p>
            <a:pPr algn="ctr">
              <a:spcAft>
                <a:spcPts val="0"/>
              </a:spcAft>
            </a:pPr>
            <a:r>
              <a:rPr lang="ro-RO" sz="1100" dirty="0" smtClean="0">
                <a:solidFill>
                  <a:schemeClr val="bg1"/>
                </a:solidFill>
                <a:latin typeface="Times New Roman" panose="02020603050405020304" pitchFamily="18" charset="0"/>
                <a:ea typeface="PMingLiU"/>
              </a:rPr>
              <a:t>Anexa </a:t>
            </a:r>
            <a:r>
              <a:rPr lang="ro-RO" sz="1100" dirty="0">
                <a:solidFill>
                  <a:schemeClr val="bg1"/>
                </a:solidFill>
                <a:latin typeface="Times New Roman" panose="02020603050405020304" pitchFamily="18" charset="0"/>
                <a:ea typeface="PMingLiU"/>
              </a:rPr>
              <a:t>nr. 7</a:t>
            </a:r>
            <a:endParaRPr lang="en-US" sz="1100" dirty="0">
              <a:solidFill>
                <a:schemeClr val="bg1"/>
              </a:solidFill>
              <a:latin typeface="Times New Roman" panose="02020603050405020304" pitchFamily="18" charset="0"/>
              <a:ea typeface="Times New Roman" panose="02020603050405020304" pitchFamily="18" charset="0"/>
            </a:endParaRPr>
          </a:p>
          <a:p>
            <a:pPr>
              <a:spcAft>
                <a:spcPts val="0"/>
              </a:spcAft>
            </a:pPr>
            <a:r>
              <a:rPr lang="ro-RO" sz="1100" b="1" dirty="0">
                <a:solidFill>
                  <a:schemeClr val="bg1"/>
                </a:solidFill>
                <a:latin typeface="Times New Roman" panose="02020603050405020304" pitchFamily="18" charset="0"/>
                <a:ea typeface="PMingLiU"/>
              </a:rPr>
              <a:t>FORMA – CADRU A REGISTRULUI PENTRU EVIDENȚA LUCRĂRILOR EXECUTATE ÎN INSTALAȚIILE ELECTRICE ÎN BAZA AUTORIZAȚIILOR ȘI DISPOZIȚIILOR DE LUCRU</a:t>
            </a:r>
            <a:endParaRPr lang="en-US" sz="1100" dirty="0">
              <a:solidFill>
                <a:schemeClr val="bg1"/>
              </a:solidFill>
              <a:latin typeface="Times New Roman" panose="02020603050405020304" pitchFamily="18" charset="0"/>
              <a:ea typeface="Times New Roman" panose="02020603050405020304" pitchFamily="18" charset="0"/>
            </a:endParaRPr>
          </a:p>
          <a:p>
            <a:pPr algn="ctr">
              <a:spcAft>
                <a:spcPts val="0"/>
              </a:spcAft>
            </a:pPr>
            <a:endParaRPr lang="ro-RO" sz="1100" dirty="0">
              <a:solidFill>
                <a:schemeClr val="bg1"/>
              </a:solidFill>
              <a:latin typeface="Times New Roman" panose="02020603050405020304" pitchFamily="18" charset="0"/>
              <a:ea typeface="PMingLiU"/>
            </a:endParaRPr>
          </a:p>
          <a:p>
            <a:pPr algn="ctr">
              <a:spcAft>
                <a:spcPts val="0"/>
              </a:spcAft>
            </a:pPr>
            <a:r>
              <a:rPr lang="ro-RO" sz="1100" dirty="0" smtClean="0">
                <a:solidFill>
                  <a:schemeClr val="bg1"/>
                </a:solidFill>
                <a:latin typeface="Times New Roman" panose="02020603050405020304" pitchFamily="18" charset="0"/>
                <a:ea typeface="PMingLiU"/>
              </a:rPr>
              <a:t>Anexa </a:t>
            </a:r>
            <a:r>
              <a:rPr lang="ro-RO" sz="1100" dirty="0">
                <a:solidFill>
                  <a:schemeClr val="bg1"/>
                </a:solidFill>
                <a:latin typeface="Times New Roman" panose="02020603050405020304" pitchFamily="18" charset="0"/>
                <a:ea typeface="PMingLiU"/>
              </a:rPr>
              <a:t>nr. 8</a:t>
            </a:r>
            <a:endParaRPr lang="en-US" sz="1100" dirty="0">
              <a:solidFill>
                <a:schemeClr val="bg1"/>
              </a:solidFill>
              <a:latin typeface="Times New Roman" panose="02020603050405020304" pitchFamily="18" charset="0"/>
              <a:ea typeface="Times New Roman" panose="02020603050405020304" pitchFamily="18" charset="0"/>
            </a:endParaRPr>
          </a:p>
          <a:p>
            <a:pPr>
              <a:spcAft>
                <a:spcPts val="0"/>
              </a:spcAft>
            </a:pPr>
            <a:r>
              <a:rPr lang="ro-RO" sz="1100" b="1" dirty="0">
                <a:solidFill>
                  <a:schemeClr val="bg1"/>
                </a:solidFill>
                <a:latin typeface="Times New Roman" panose="02020603050405020304" pitchFamily="18" charset="0"/>
                <a:ea typeface="PMingLiU"/>
              </a:rPr>
              <a:t>Act de admitere pentru realizarea lucrărilor pe teritoriul întreprinderilor electroenergetice  (sector, subdiviziune</a:t>
            </a:r>
            <a:r>
              <a:rPr lang="ro-RO" sz="1100" dirty="0">
                <a:solidFill>
                  <a:schemeClr val="bg1"/>
                </a:solidFill>
                <a:latin typeface="Times New Roman" panose="02020603050405020304" pitchFamily="18" charset="0"/>
                <a:ea typeface="PMingLiU"/>
              </a:rPr>
              <a:t>)</a:t>
            </a:r>
            <a:endParaRPr lang="en-US" sz="1100" dirty="0">
              <a:solidFill>
                <a:schemeClr val="bg1"/>
              </a:solidFill>
              <a:latin typeface="Times New Roman" panose="02020603050405020304" pitchFamily="18" charset="0"/>
              <a:ea typeface="Times New Roman" panose="02020603050405020304" pitchFamily="18" charset="0"/>
            </a:endParaRPr>
          </a:p>
          <a:p>
            <a:pPr algn="ctr">
              <a:spcAft>
                <a:spcPts val="0"/>
              </a:spcAft>
            </a:pPr>
            <a:endParaRPr lang="ro-RO" sz="1100" dirty="0" smtClean="0">
              <a:solidFill>
                <a:schemeClr val="bg1"/>
              </a:solidFill>
              <a:latin typeface="Times New Roman" panose="02020603050405020304" pitchFamily="18" charset="0"/>
              <a:ea typeface="PMingLiU"/>
            </a:endParaRPr>
          </a:p>
          <a:p>
            <a:pPr algn="ctr">
              <a:spcAft>
                <a:spcPts val="0"/>
              </a:spcAft>
            </a:pPr>
            <a:endParaRPr lang="ro-RO" sz="1100" dirty="0">
              <a:solidFill>
                <a:schemeClr val="bg1"/>
              </a:solidFill>
              <a:latin typeface="Times New Roman" panose="02020603050405020304" pitchFamily="18" charset="0"/>
              <a:ea typeface="PMingLiU"/>
            </a:endParaRPr>
          </a:p>
          <a:p>
            <a:pPr algn="ctr">
              <a:spcAft>
                <a:spcPts val="0"/>
              </a:spcAft>
            </a:pPr>
            <a:r>
              <a:rPr lang="ro-RO" sz="1100" dirty="0" smtClean="0">
                <a:solidFill>
                  <a:schemeClr val="bg1"/>
                </a:solidFill>
                <a:latin typeface="Times New Roman" panose="02020603050405020304" pitchFamily="18" charset="0"/>
                <a:ea typeface="PMingLiU"/>
              </a:rPr>
              <a:t>Anexa </a:t>
            </a:r>
            <a:r>
              <a:rPr lang="ro-RO" sz="1100" dirty="0">
                <a:solidFill>
                  <a:schemeClr val="bg1"/>
                </a:solidFill>
                <a:latin typeface="Times New Roman" panose="02020603050405020304" pitchFamily="18" charset="0"/>
                <a:ea typeface="PMingLiU"/>
              </a:rPr>
              <a:t>nr. 9</a:t>
            </a:r>
            <a:endParaRPr lang="en-US" sz="1100" dirty="0">
              <a:solidFill>
                <a:schemeClr val="bg1"/>
              </a:solidFill>
              <a:latin typeface="Times New Roman" panose="02020603050405020304" pitchFamily="18" charset="0"/>
              <a:ea typeface="Times New Roman" panose="02020603050405020304" pitchFamily="18" charset="0"/>
            </a:endParaRPr>
          </a:p>
          <a:p>
            <a:pPr>
              <a:spcAft>
                <a:spcPts val="0"/>
              </a:spcAft>
            </a:pPr>
            <a:r>
              <a:rPr lang="ro-RO" sz="1100" b="1" dirty="0">
                <a:solidFill>
                  <a:schemeClr val="bg1"/>
                </a:solidFill>
                <a:latin typeface="Times New Roman" panose="02020603050405020304" pitchFamily="18" charset="0"/>
                <a:ea typeface="PMingLiU"/>
              </a:rPr>
              <a:t>REGISTRUL DE EVIDENȚĂ A VERIFICĂRII CUNOŞTINŢELOR PERSONALULUI ELECTROTEHNIC ȘI ELECTROTEHNOLOGIC</a:t>
            </a:r>
            <a:endParaRPr lang="en-US" sz="1100" dirty="0">
              <a:solidFill>
                <a:schemeClr val="bg1"/>
              </a:solidFill>
              <a:latin typeface="Times New Roman" panose="02020603050405020304" pitchFamily="18" charset="0"/>
              <a:ea typeface="Times New Roman" panose="02020603050405020304" pitchFamily="18" charset="0"/>
            </a:endParaRPr>
          </a:p>
          <a:p>
            <a:pPr algn="ctr">
              <a:spcAft>
                <a:spcPts val="0"/>
              </a:spcAft>
            </a:pPr>
            <a:endParaRPr lang="ro-RO" sz="1100" dirty="0">
              <a:solidFill>
                <a:schemeClr val="bg1"/>
              </a:solidFill>
              <a:latin typeface="Times New Roman" panose="02020603050405020304" pitchFamily="18" charset="0"/>
              <a:ea typeface="PMingLiU"/>
            </a:endParaRPr>
          </a:p>
          <a:p>
            <a:pPr algn="ctr">
              <a:spcAft>
                <a:spcPts val="0"/>
              </a:spcAft>
            </a:pPr>
            <a:r>
              <a:rPr lang="ro-RO" sz="1100" dirty="0" smtClean="0">
                <a:solidFill>
                  <a:schemeClr val="bg1"/>
                </a:solidFill>
                <a:latin typeface="Times New Roman" panose="02020603050405020304" pitchFamily="18" charset="0"/>
                <a:ea typeface="PMingLiU"/>
              </a:rPr>
              <a:t>Anexa </a:t>
            </a:r>
            <a:r>
              <a:rPr lang="ro-RO" sz="1100" dirty="0">
                <a:solidFill>
                  <a:schemeClr val="bg1"/>
                </a:solidFill>
                <a:latin typeface="Times New Roman" panose="02020603050405020304" pitchFamily="18" charset="0"/>
                <a:ea typeface="PMingLiU"/>
              </a:rPr>
              <a:t>nr. 10</a:t>
            </a:r>
            <a:endParaRPr lang="en-US" sz="1100" dirty="0">
              <a:solidFill>
                <a:schemeClr val="bg1"/>
              </a:solidFill>
              <a:latin typeface="Times New Roman" panose="02020603050405020304" pitchFamily="18" charset="0"/>
              <a:ea typeface="Times New Roman" panose="02020603050405020304" pitchFamily="18" charset="0"/>
            </a:endParaRPr>
          </a:p>
          <a:p>
            <a:pPr>
              <a:spcAft>
                <a:spcPts val="0"/>
              </a:spcAft>
            </a:pPr>
            <a:r>
              <a:rPr lang="ro-RO" sz="1100" b="1" dirty="0">
                <a:solidFill>
                  <a:schemeClr val="bg1"/>
                </a:solidFill>
                <a:latin typeface="Times New Roman" panose="02020603050405020304" pitchFamily="18" charset="0"/>
                <a:ea typeface="PMingLiU"/>
              </a:rPr>
              <a:t>REGISTRUL DE EVIDENȚĂ A VERIFICĂRII CUNOŞTINŢELOR PERSONALULUI ELECTROTEHNIC AL ÎNTREPRINDERILOR </a:t>
            </a:r>
            <a:r>
              <a:rPr lang="ro-RO" sz="1100" b="1" dirty="0" smtClean="0">
                <a:solidFill>
                  <a:schemeClr val="bg1"/>
                </a:solidFill>
                <a:latin typeface="Times New Roman" panose="02020603050405020304" pitchFamily="18" charset="0"/>
                <a:ea typeface="PMingLiU"/>
              </a:rPr>
              <a:t>ELECTROENERGETICE</a:t>
            </a:r>
            <a:endParaRPr lang="ro-RO" sz="1100" dirty="0" smtClean="0">
              <a:solidFill>
                <a:schemeClr val="bg1"/>
              </a:solidFill>
              <a:latin typeface="Times New Roman" panose="02020603050405020304" pitchFamily="18" charset="0"/>
              <a:ea typeface="PMingLiU"/>
            </a:endParaRPr>
          </a:p>
          <a:p>
            <a:pPr algn="ctr">
              <a:spcAft>
                <a:spcPts val="0"/>
              </a:spcAft>
            </a:pPr>
            <a:endParaRPr lang="ro-RO" sz="1100" dirty="0">
              <a:solidFill>
                <a:schemeClr val="bg1"/>
              </a:solidFill>
              <a:latin typeface="Times New Roman" panose="02020603050405020304" pitchFamily="18" charset="0"/>
              <a:ea typeface="PMingLiU"/>
            </a:endParaRPr>
          </a:p>
          <a:p>
            <a:pPr algn="ctr">
              <a:spcAft>
                <a:spcPts val="0"/>
              </a:spcAft>
            </a:pPr>
            <a:r>
              <a:rPr lang="ro-RO" sz="1100" dirty="0" smtClean="0">
                <a:solidFill>
                  <a:schemeClr val="bg1"/>
                </a:solidFill>
                <a:latin typeface="Times New Roman" panose="02020603050405020304" pitchFamily="18" charset="0"/>
                <a:ea typeface="PMingLiU"/>
              </a:rPr>
              <a:t>Anexa </a:t>
            </a:r>
            <a:r>
              <a:rPr lang="ro-RO" sz="1100" dirty="0">
                <a:solidFill>
                  <a:schemeClr val="bg1"/>
                </a:solidFill>
                <a:latin typeface="Times New Roman" panose="02020603050405020304" pitchFamily="18" charset="0"/>
                <a:ea typeface="PMingLiU"/>
              </a:rPr>
              <a:t>nr. 11</a:t>
            </a:r>
            <a:endParaRPr lang="en-US" sz="1100" dirty="0">
              <a:solidFill>
                <a:schemeClr val="bg1"/>
              </a:solidFill>
              <a:latin typeface="Times New Roman" panose="02020603050405020304" pitchFamily="18" charset="0"/>
              <a:ea typeface="Times New Roman" panose="02020603050405020304" pitchFamily="18" charset="0"/>
            </a:endParaRPr>
          </a:p>
          <a:p>
            <a:pPr>
              <a:spcAft>
                <a:spcPts val="0"/>
              </a:spcAft>
            </a:pPr>
            <a:r>
              <a:rPr lang="ro-RO" sz="1100" b="1" dirty="0">
                <a:solidFill>
                  <a:schemeClr val="bg1"/>
                </a:solidFill>
                <a:latin typeface="Times New Roman" panose="02020603050405020304" pitchFamily="18" charset="0"/>
                <a:ea typeface="PMingLiU"/>
              </a:rPr>
              <a:t>PROCESUL-VERBAL DE VERIFICARE A CUNOȘTINȚELOR NORMELOR DE SECURITATE LA EXPLOATAREA INSTALAȚIILOR ELECTRICE</a:t>
            </a:r>
            <a:endParaRPr lang="en-US" sz="1100" dirty="0">
              <a:solidFill>
                <a:schemeClr val="bg1"/>
              </a:solidFill>
              <a:latin typeface="Times New Roman" panose="02020603050405020304" pitchFamily="18" charset="0"/>
              <a:ea typeface="Times New Roman" panose="02020603050405020304" pitchFamily="18" charset="0"/>
            </a:endParaRPr>
          </a:p>
          <a:p>
            <a:pPr algn="ctr">
              <a:spcAft>
                <a:spcPts val="0"/>
              </a:spcAft>
            </a:pPr>
            <a:endParaRPr lang="ro-RO" sz="1100" dirty="0">
              <a:solidFill>
                <a:schemeClr val="bg1"/>
              </a:solidFill>
              <a:latin typeface="Times New Roman" panose="02020603050405020304" pitchFamily="18" charset="0"/>
              <a:ea typeface="PMingLiU"/>
            </a:endParaRPr>
          </a:p>
          <a:p>
            <a:pPr algn="ctr">
              <a:spcAft>
                <a:spcPts val="0"/>
              </a:spcAft>
            </a:pPr>
            <a:r>
              <a:rPr lang="ro-RO" sz="1100" dirty="0" smtClean="0">
                <a:solidFill>
                  <a:schemeClr val="bg1"/>
                </a:solidFill>
                <a:latin typeface="Times New Roman" panose="02020603050405020304" pitchFamily="18" charset="0"/>
                <a:ea typeface="PMingLiU"/>
              </a:rPr>
              <a:t>Anexa </a:t>
            </a:r>
            <a:r>
              <a:rPr lang="ro-RO" sz="1100" dirty="0">
                <a:solidFill>
                  <a:schemeClr val="bg1"/>
                </a:solidFill>
                <a:latin typeface="Times New Roman" panose="02020603050405020304" pitchFamily="18" charset="0"/>
                <a:ea typeface="PMingLiU"/>
              </a:rPr>
              <a:t>nr. 12</a:t>
            </a:r>
            <a:endParaRPr lang="en-US" sz="1100" dirty="0">
              <a:solidFill>
                <a:schemeClr val="bg1"/>
              </a:solidFill>
              <a:latin typeface="Times New Roman" panose="02020603050405020304" pitchFamily="18" charset="0"/>
              <a:ea typeface="Times New Roman" panose="02020603050405020304" pitchFamily="18" charset="0"/>
            </a:endParaRPr>
          </a:p>
          <a:p>
            <a:r>
              <a:rPr lang="ro-RO" sz="1100" b="1" dirty="0">
                <a:solidFill>
                  <a:schemeClr val="bg1"/>
                </a:solidFill>
                <a:latin typeface="Times New Roman" panose="02020603050405020304" pitchFamily="18" charset="0"/>
                <a:ea typeface="PMingLiU"/>
              </a:rPr>
              <a:t>LISTA LUCRĂRILOR EXECUTATE ÎN ORDINEA EXPLOATĂRII CURENTE</a:t>
            </a:r>
            <a:r>
              <a:rPr lang="ro-RO" sz="1100" dirty="0">
                <a:solidFill>
                  <a:schemeClr val="bg1"/>
                </a:solidFill>
                <a:latin typeface="Times New Roman" panose="02020603050405020304" pitchFamily="18" charset="0"/>
                <a:ea typeface="PMingLiU"/>
              </a:rPr>
              <a:t>.</a:t>
            </a:r>
            <a:endParaRPr lang="en-US" sz="1100" dirty="0">
              <a:solidFill>
                <a:schemeClr val="bg1"/>
              </a:solidFill>
              <a:effectLst/>
              <a:latin typeface="Times New Roman" panose="02020603050405020304" pitchFamily="18" charset="0"/>
              <a:ea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7812952" y="1162163"/>
            <a:ext cx="890093" cy="890093"/>
          </a:xfrm>
          <a:prstGeom prst="rect">
            <a:avLst/>
          </a:prstGeom>
        </p:spPr>
      </p:pic>
      <p:pic>
        <p:nvPicPr>
          <p:cNvPr id="3" name="Рисунок 2"/>
          <p:cNvPicPr>
            <a:picLocks noChangeAspect="1"/>
          </p:cNvPicPr>
          <p:nvPr/>
        </p:nvPicPr>
        <p:blipFill>
          <a:blip r:embed="rId3"/>
          <a:stretch>
            <a:fillRect/>
          </a:stretch>
        </p:blipFill>
        <p:spPr>
          <a:xfrm>
            <a:off x="7821248" y="3671541"/>
            <a:ext cx="890093" cy="890093"/>
          </a:xfrm>
          <a:prstGeom prst="rect">
            <a:avLst/>
          </a:prstGeom>
        </p:spPr>
      </p:pic>
      <p:pic>
        <p:nvPicPr>
          <p:cNvPr id="5" name="Рисунок 4"/>
          <p:cNvPicPr>
            <a:picLocks noChangeAspect="1"/>
          </p:cNvPicPr>
          <p:nvPr/>
        </p:nvPicPr>
        <p:blipFill>
          <a:blip r:embed="rId4"/>
          <a:stretch>
            <a:fillRect/>
          </a:stretch>
        </p:blipFill>
        <p:spPr>
          <a:xfrm>
            <a:off x="4355976" y="20970"/>
            <a:ext cx="792088" cy="935104"/>
          </a:xfrm>
          <a:prstGeom prst="rect">
            <a:avLst/>
          </a:prstGeom>
        </p:spPr>
      </p:pic>
    </p:spTree>
    <p:extLst>
      <p:ext uri="{BB962C8B-B14F-4D97-AF65-F5344CB8AC3E}">
        <p14:creationId xmlns:p14="http://schemas.microsoft.com/office/powerpoint/2010/main" val="40826054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0" y="0"/>
            <a:ext cx="9144000" cy="5227047"/>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17780" indent="180340" algn="just">
              <a:lnSpc>
                <a:spcPct val="115000"/>
              </a:lnSpc>
              <a:spcAft>
                <a:spcPts val="600"/>
              </a:spcAft>
              <a:tabLst>
                <a:tab pos="30480" algn="l"/>
                <a:tab pos="90170" algn="l"/>
                <a:tab pos="223520" algn="l"/>
              </a:tabLst>
            </a:pPr>
            <a:r>
              <a:rPr lang="ro-RO" sz="2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Respectarea întocmai a prevederilor „Normelor de securitate la exploatarea instalațiilor electrice” va asigura:</a:t>
            </a:r>
          </a:p>
          <a:p>
            <a:pPr marR="17780" indent="180340" algn="just">
              <a:lnSpc>
                <a:spcPct val="115000"/>
              </a:lnSpc>
              <a:spcAft>
                <a:spcPts val="600"/>
              </a:spcAft>
              <a:tabLst>
                <a:tab pos="30480" algn="l"/>
                <a:tab pos="90170" algn="l"/>
                <a:tab pos="223520" algn="l"/>
              </a:tabLst>
            </a:pPr>
            <a:r>
              <a:rPr lang="ro-RO" sz="2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organizarea în condiții de securitate a lucrărillor în IE; </a:t>
            </a:r>
          </a:p>
          <a:p>
            <a:pPr marR="17780" indent="180340" algn="just">
              <a:lnSpc>
                <a:spcPct val="115000"/>
              </a:lnSpc>
              <a:spcAft>
                <a:spcPts val="600"/>
              </a:spcAft>
              <a:tabLst>
                <a:tab pos="30480" algn="l"/>
                <a:tab pos="90170" algn="l"/>
                <a:tab pos="223520" algn="l"/>
              </a:tabLst>
            </a:pPr>
            <a:r>
              <a:rPr lang="ro-RO" sz="2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reducerea numărului avariilor, accidentelor, incendiilor și electrocutărilor;</a:t>
            </a:r>
          </a:p>
          <a:p>
            <a:pPr marR="17780" indent="180340" algn="just">
              <a:lnSpc>
                <a:spcPct val="115000"/>
              </a:lnSpc>
              <a:spcAft>
                <a:spcPts val="600"/>
              </a:spcAft>
              <a:tabLst>
                <a:tab pos="30480" algn="l"/>
                <a:tab pos="90170" algn="l"/>
                <a:tab pos="223520" algn="l"/>
              </a:tabLst>
            </a:pPr>
            <a:r>
              <a:rPr lang="ro-RO" sz="2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instruirea și autorizarea personalului electrotehnic, etc</a:t>
            </a:r>
          </a:p>
          <a:p>
            <a:pPr marR="17780" indent="180340" algn="just">
              <a:lnSpc>
                <a:spcPct val="115000"/>
              </a:lnSpc>
              <a:spcAft>
                <a:spcPts val="600"/>
              </a:spcAft>
              <a:tabLst>
                <a:tab pos="30480" algn="l"/>
                <a:tab pos="90170" algn="l"/>
                <a:tab pos="223520" algn="l"/>
              </a:tabLst>
            </a:pPr>
            <a:endParaRPr lang="ro-RO" sz="2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ctr"/>
            <a:r>
              <a:rPr lang="ro-RO" sz="2400" b="1" u="sng" dirty="0">
                <a:solidFill>
                  <a:srgbClr val="FF0000"/>
                </a:solidFill>
                <a:latin typeface="Open Sans"/>
              </a:rPr>
              <a:t>    </a:t>
            </a:r>
            <a:r>
              <a:rPr lang="ro-RO" sz="2400" b="1" u="sng" dirty="0">
                <a:solidFill>
                  <a:srgbClr val="FF0000"/>
                </a:solidFill>
                <a:latin typeface="Bookman Old Style" panose="02050604050505020204" pitchFamily="18" charset="0"/>
              </a:rPr>
              <a:t>Protejați-vă pe sine și pe colegi!</a:t>
            </a:r>
          </a:p>
          <a:p>
            <a:pPr marR="17780" indent="180340" algn="just">
              <a:lnSpc>
                <a:spcPct val="115000"/>
              </a:lnSpc>
              <a:spcAft>
                <a:spcPts val="600"/>
              </a:spcAft>
              <a:tabLst>
                <a:tab pos="30480" algn="l"/>
                <a:tab pos="90170" algn="l"/>
                <a:tab pos="223520" algn="l"/>
              </a:tabLst>
            </a:pPr>
            <a:endParaRPr lang="ro-RO" sz="20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3707904" y="3989353"/>
            <a:ext cx="1872208" cy="1237694"/>
          </a:xfrm>
          <a:prstGeom prst="rect">
            <a:avLst/>
          </a:prstGeom>
        </p:spPr>
      </p:pic>
      <p:pic>
        <p:nvPicPr>
          <p:cNvPr id="3" name="Рисунок 2"/>
          <p:cNvPicPr>
            <a:picLocks noChangeAspect="1"/>
          </p:cNvPicPr>
          <p:nvPr/>
        </p:nvPicPr>
        <p:blipFill>
          <a:blip r:embed="rId4"/>
          <a:stretch>
            <a:fillRect/>
          </a:stretch>
        </p:blipFill>
        <p:spPr>
          <a:xfrm>
            <a:off x="3982968" y="73118"/>
            <a:ext cx="877064" cy="1033683"/>
          </a:xfrm>
          <a:prstGeom prst="rect">
            <a:avLst/>
          </a:prstGeom>
        </p:spPr>
      </p:pic>
      <p:pic>
        <p:nvPicPr>
          <p:cNvPr id="6" name="Рисунок 5"/>
          <p:cNvPicPr>
            <a:picLocks noChangeAspect="1"/>
          </p:cNvPicPr>
          <p:nvPr/>
        </p:nvPicPr>
        <p:blipFill>
          <a:blip r:embed="rId5"/>
          <a:stretch>
            <a:fillRect/>
          </a:stretch>
        </p:blipFill>
        <p:spPr>
          <a:xfrm>
            <a:off x="596506" y="3993764"/>
            <a:ext cx="792549" cy="792549"/>
          </a:xfrm>
          <a:prstGeom prst="rect">
            <a:avLst/>
          </a:prstGeom>
        </p:spPr>
      </p:pic>
      <p:pic>
        <p:nvPicPr>
          <p:cNvPr id="7" name="Рисунок 6"/>
          <p:cNvPicPr>
            <a:picLocks noChangeAspect="1"/>
          </p:cNvPicPr>
          <p:nvPr/>
        </p:nvPicPr>
        <p:blipFill>
          <a:blip r:embed="rId5"/>
          <a:stretch>
            <a:fillRect/>
          </a:stretch>
        </p:blipFill>
        <p:spPr>
          <a:xfrm>
            <a:off x="7992603" y="3993764"/>
            <a:ext cx="792549" cy="792549"/>
          </a:xfrm>
          <a:prstGeom prst="rect">
            <a:avLst/>
          </a:prstGeom>
        </p:spPr>
      </p:pic>
    </p:spTree>
    <p:extLst>
      <p:ext uri="{BB962C8B-B14F-4D97-AF65-F5344CB8AC3E}">
        <p14:creationId xmlns:p14="http://schemas.microsoft.com/office/powerpoint/2010/main" val="275312247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4242" y="2859782"/>
            <a:ext cx="7283152" cy="628650"/>
          </a:xfrm>
        </p:spPr>
        <p:txBody>
          <a:bodyPr>
            <a:noAutofit/>
          </a:bodyPr>
          <a:lstStyle/>
          <a:p>
            <a:pPr eaLnBrk="1" fontAlgn="auto" hangingPunct="1">
              <a:spcAft>
                <a:spcPts val="0"/>
              </a:spcAft>
              <a:defRPr/>
            </a:pPr>
            <a:r>
              <a:rPr lang="ro-RO" dirty="0">
                <a:latin typeface="Times New Roman" pitchFamily="18" charset="0"/>
                <a:cs typeface="Times New Roman" pitchFamily="18" charset="0"/>
              </a:rPr>
              <a:t>Mulțumim pentru atenție </a:t>
            </a:r>
            <a:r>
              <a:rPr lang="ro-RO" sz="4800" dirty="0"/>
              <a:t>!</a:t>
            </a:r>
            <a:endParaRPr lang="en-US" sz="4800" dirty="0"/>
          </a:p>
        </p:txBody>
      </p:sp>
      <p:pic>
        <p:nvPicPr>
          <p:cNvPr id="3" name="Рисунок 2"/>
          <p:cNvPicPr>
            <a:picLocks noChangeAspect="1"/>
          </p:cNvPicPr>
          <p:nvPr/>
        </p:nvPicPr>
        <p:blipFill>
          <a:blip r:embed="rId2"/>
          <a:stretch>
            <a:fillRect/>
          </a:stretch>
        </p:blipFill>
        <p:spPr>
          <a:xfrm>
            <a:off x="3865462" y="898529"/>
            <a:ext cx="1540711" cy="1800200"/>
          </a:xfrm>
          <a:prstGeom prst="rect">
            <a:avLst/>
          </a:prstGeom>
        </p:spPr>
      </p:pic>
      <p:sp>
        <p:nvSpPr>
          <p:cNvPr id="4" name="Прямоугольник 3"/>
          <p:cNvSpPr/>
          <p:nvPr/>
        </p:nvSpPr>
        <p:spPr>
          <a:xfrm>
            <a:off x="1259632" y="123478"/>
            <a:ext cx="7272808" cy="446276"/>
          </a:xfrm>
          <a:prstGeom prst="rect">
            <a:avLst/>
          </a:prstGeom>
        </p:spPr>
        <p:txBody>
          <a:bodyPr wrap="square">
            <a:spAutoFit/>
          </a:bodyPr>
          <a:lstStyle/>
          <a:p>
            <a:pPr marL="3810" lvl="0" algn="ctr" fontAlgn="auto">
              <a:lnSpc>
                <a:spcPct val="115000"/>
              </a:lnSpc>
              <a:spcBef>
                <a:spcPts val="0"/>
              </a:spcBef>
              <a:spcAft>
                <a:spcPts val="0"/>
              </a:spcAft>
              <a:tabLst>
                <a:tab pos="3075940" algn="ctr"/>
                <a:tab pos="6152515" algn="r"/>
                <a:tab pos="6152515" algn="r"/>
              </a:tabLst>
            </a:pPr>
            <a:r>
              <a:rPr lang="ro-RO" sz="2000" b="1" dirty="0">
                <a:solidFill>
                  <a:srgbClr val="C3F2FD"/>
                </a:solidFill>
                <a:latin typeface="Bookman Old Style" panose="02050604050505020204" pitchFamily="18" charset="0"/>
                <a:ea typeface="Calibri"/>
                <a:cs typeface="Times New Roman" pitchFamily="18" charset="0"/>
              </a:rPr>
              <a:t>Agenția Națională pentru Reglementare în Energetică</a:t>
            </a:r>
            <a:endParaRPr lang="en-US" sz="2000" dirty="0">
              <a:solidFill>
                <a:srgbClr val="C3F2FD"/>
              </a:solidFill>
              <a:latin typeface="Bookman Old Style" panose="02050604050505020204" pitchFamily="18" charset="0"/>
              <a:ea typeface="Calibri"/>
              <a:cs typeface="Times New Roman" pitchFamily="18" charset="0"/>
            </a:endParaRPr>
          </a:p>
        </p:txBody>
      </p:sp>
      <p:pic>
        <p:nvPicPr>
          <p:cNvPr id="6" name="Picture 5">
            <a:extLst>
              <a:ext uri="{FF2B5EF4-FFF2-40B4-BE49-F238E27FC236}">
                <a16:creationId xmlns:a16="http://schemas.microsoft.com/office/drawing/2014/main" id="{67D3D9E4-923D-4B1D-98CE-1E85C4129671}"/>
              </a:ext>
            </a:extLst>
          </p:cNvPr>
          <p:cNvPicPr>
            <a:picLocks noChangeAspect="1"/>
          </p:cNvPicPr>
          <p:nvPr/>
        </p:nvPicPr>
        <p:blipFill>
          <a:blip r:embed="rId3"/>
          <a:stretch>
            <a:fillRect/>
          </a:stretch>
        </p:blipFill>
        <p:spPr>
          <a:xfrm>
            <a:off x="467543" y="3729519"/>
            <a:ext cx="1121512" cy="1121512"/>
          </a:xfrm>
          <a:prstGeom prst="rect">
            <a:avLst/>
          </a:prstGeom>
        </p:spPr>
      </p:pic>
      <p:pic>
        <p:nvPicPr>
          <p:cNvPr id="8" name="Picture 7">
            <a:extLst>
              <a:ext uri="{FF2B5EF4-FFF2-40B4-BE49-F238E27FC236}">
                <a16:creationId xmlns:a16="http://schemas.microsoft.com/office/drawing/2014/main" id="{9603FCFA-DF0B-46FA-B28C-E3C320CF639F}"/>
              </a:ext>
            </a:extLst>
          </p:cNvPr>
          <p:cNvPicPr>
            <a:picLocks noChangeAspect="1"/>
          </p:cNvPicPr>
          <p:nvPr/>
        </p:nvPicPr>
        <p:blipFill>
          <a:blip r:embed="rId4"/>
          <a:stretch>
            <a:fillRect/>
          </a:stretch>
        </p:blipFill>
        <p:spPr>
          <a:xfrm>
            <a:off x="7812360" y="3729519"/>
            <a:ext cx="1116277" cy="1116277"/>
          </a:xfrm>
          <a:prstGeom prst="rect">
            <a:avLst/>
          </a:prstGeom>
        </p:spPr>
      </p:pic>
      <p:pic>
        <p:nvPicPr>
          <p:cNvPr id="11" name="Picture 10">
            <a:extLst>
              <a:ext uri="{FF2B5EF4-FFF2-40B4-BE49-F238E27FC236}">
                <a16:creationId xmlns:a16="http://schemas.microsoft.com/office/drawing/2014/main" id="{09B2C8D8-58C7-45F1-977A-C16BD83067C3}"/>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xmlns="" r:id="rId6"/>
              </a:ext>
            </a:extLst>
          </a:blip>
          <a:srcRect/>
          <a:stretch/>
        </p:blipFill>
        <p:spPr>
          <a:xfrm>
            <a:off x="7406309" y="1413690"/>
            <a:ext cx="1147313" cy="11473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3">
            <a:extLst>
              <a:ext uri="{FF2B5EF4-FFF2-40B4-BE49-F238E27FC236}">
                <a16:creationId xmlns:a16="http://schemas.microsoft.com/office/drawing/2014/main" id="{8504D6DE-2504-42EC-801A-FC2871AAC6C8}"/>
              </a:ext>
            </a:extLst>
          </p:cNvPr>
          <p:cNvPicPr>
            <a:picLocks noChangeAspect="1"/>
          </p:cNvPicPr>
          <p:nvPr/>
        </p:nvPicPr>
        <p:blipFill>
          <a:blip r:embed="rId7"/>
          <a:stretch>
            <a:fillRect/>
          </a:stretch>
        </p:blipFill>
        <p:spPr>
          <a:xfrm>
            <a:off x="3707904" y="3424399"/>
            <a:ext cx="2448272" cy="1823400"/>
          </a:xfrm>
          <a:prstGeom prst="rect">
            <a:avLst/>
          </a:prstGeom>
        </p:spPr>
      </p:pic>
      <p:pic>
        <p:nvPicPr>
          <p:cNvPr id="17" name="Picture 16">
            <a:extLst>
              <a:ext uri="{FF2B5EF4-FFF2-40B4-BE49-F238E27FC236}">
                <a16:creationId xmlns:a16="http://schemas.microsoft.com/office/drawing/2014/main" id="{DF32165D-5F7E-41CC-BE53-FB4DBE04DDC3}"/>
              </a:ext>
            </a:extLst>
          </p:cNvPr>
          <p:cNvPicPr>
            <a:picLocks noChangeAspect="1"/>
          </p:cNvPicPr>
          <p:nvPr/>
        </p:nvPicPr>
        <p:blipFill>
          <a:blip r:embed="rId8"/>
          <a:stretch>
            <a:fillRect/>
          </a:stretch>
        </p:blipFill>
        <p:spPr>
          <a:xfrm>
            <a:off x="467544" y="1366310"/>
            <a:ext cx="1457070" cy="963251"/>
          </a:xfrm>
          <a:prstGeom prst="rect">
            <a:avLst/>
          </a:prstGeom>
        </p:spPr>
      </p:pic>
      <p:pic>
        <p:nvPicPr>
          <p:cNvPr id="5" name="Рисунок 4"/>
          <p:cNvPicPr>
            <a:picLocks noChangeAspect="1"/>
          </p:cNvPicPr>
          <p:nvPr/>
        </p:nvPicPr>
        <p:blipFill>
          <a:blip r:embed="rId9"/>
          <a:stretch>
            <a:fillRect/>
          </a:stretch>
        </p:blipFill>
        <p:spPr>
          <a:xfrm>
            <a:off x="71269" y="105980"/>
            <a:ext cx="792549" cy="792549"/>
          </a:xfrm>
          <a:prstGeom prst="rect">
            <a:avLst/>
          </a:prstGeom>
        </p:spPr>
      </p:pic>
      <p:pic>
        <p:nvPicPr>
          <p:cNvPr id="7" name="Рисунок 6"/>
          <p:cNvPicPr>
            <a:picLocks noChangeAspect="1"/>
          </p:cNvPicPr>
          <p:nvPr/>
        </p:nvPicPr>
        <p:blipFill>
          <a:blip r:embed="rId9"/>
          <a:stretch>
            <a:fillRect/>
          </a:stretch>
        </p:blipFill>
        <p:spPr>
          <a:xfrm>
            <a:off x="8507832" y="105979"/>
            <a:ext cx="792549" cy="792549"/>
          </a:xfrm>
          <a:prstGeom prst="rect">
            <a:avLst/>
          </a:prstGeom>
        </p:spPr>
      </p:pic>
    </p:spTree>
    <p:extLst>
      <p:ext uri="{BB962C8B-B14F-4D97-AF65-F5344CB8AC3E}">
        <p14:creationId xmlns:p14="http://schemas.microsoft.com/office/powerpoint/2010/main" val="41161512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3044" y="0"/>
            <a:ext cx="9255563" cy="521836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tabLst>
                <a:tab pos="223520" algn="l"/>
                <a:tab pos="831215" algn="l"/>
                <a:tab pos="5940425" algn="l"/>
              </a:tabLst>
            </a:pPr>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Totodată în procesul de </a:t>
            </a:r>
            <a:r>
              <a:rPr lang="ro-RO"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elaborare </a:t>
            </a:r>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 Normelor au fost studiate și introduse unele cerințe din documentele similare din țările vecine: </a:t>
            </a:r>
          </a:p>
          <a:p>
            <a:pPr marL="342900" lvl="0" indent="-342900" algn="just">
              <a:lnSpc>
                <a:spcPct val="107000"/>
              </a:lnSpc>
              <a:spcAft>
                <a:spcPts val="0"/>
              </a:spcAft>
              <a:buFont typeface="+mj-lt"/>
              <a:buAutoNum type="arabicParenR"/>
              <a:tabLst>
                <a:tab pos="223520" algn="l"/>
                <a:tab pos="645160" algn="l"/>
                <a:tab pos="5940425" algn="l"/>
              </a:tabLst>
            </a:pPr>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NSPM 65 „</a:t>
            </a:r>
            <a:r>
              <a:rPr lang="ro-RO"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Instrucțiuni proprii de securitate a muncii pentru instalații electrice in exploatare”</a:t>
            </a:r>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România, anul 2006; </a:t>
            </a:r>
          </a:p>
          <a:p>
            <a:pPr marL="342900" lvl="0" indent="-342900" algn="just">
              <a:lnSpc>
                <a:spcPct val="107000"/>
              </a:lnSpc>
              <a:spcAft>
                <a:spcPts val="0"/>
              </a:spcAft>
              <a:buFont typeface="+mj-lt"/>
              <a:buAutoNum type="arabicParenR"/>
              <a:tabLst>
                <a:tab pos="223520" algn="l"/>
                <a:tab pos="645160" algn="l"/>
                <a:tab pos="5940425" algn="l"/>
              </a:tabLst>
            </a:pPr>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NSSM 111 „</a:t>
            </a:r>
            <a:r>
              <a:rPr lang="ro-RO"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Norme specifice de securitate a muncii la utilizarea energiei electrice în medii normale</a:t>
            </a:r>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România, anul 2006; </a:t>
            </a:r>
          </a:p>
          <a:p>
            <a:pPr marL="342900" lvl="0" indent="-342900" algn="just">
              <a:lnSpc>
                <a:spcPct val="107000"/>
              </a:lnSpc>
              <a:spcAft>
                <a:spcPts val="0"/>
              </a:spcAft>
              <a:buFont typeface="+mj-lt"/>
              <a:buAutoNum type="arabicParenR"/>
              <a:tabLst>
                <a:tab pos="223520" algn="l"/>
                <a:tab pos="645160" algn="l"/>
                <a:tab pos="5940425" algn="l"/>
              </a:tabLst>
            </a:pPr>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ro-RO"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Правила по охране труда при эксплуатации электроустановок”</a:t>
            </a:r>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Rusia, a. 2016; </a:t>
            </a:r>
          </a:p>
          <a:p>
            <a:pPr marL="342900" lvl="0" indent="-342900" algn="just">
              <a:lnSpc>
                <a:spcPct val="107000"/>
              </a:lnSpc>
              <a:spcAft>
                <a:spcPts val="0"/>
              </a:spcAft>
              <a:buFont typeface="+mj-lt"/>
              <a:buAutoNum type="arabicParenR"/>
              <a:tabLst>
                <a:tab pos="223520" algn="l"/>
                <a:tab pos="645160" algn="l"/>
                <a:tab pos="5940425" algn="l"/>
              </a:tabLst>
            </a:pPr>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ТКП 427-2012 (02230) „</a:t>
            </a:r>
            <a:r>
              <a:rPr lang="ro-RO"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Правила Техники безопасности при Эксплуатации Электроустановок” </a:t>
            </a:r>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Bielorusia, anul 2012; </a:t>
            </a:r>
          </a:p>
          <a:p>
            <a:pPr marL="342900" lvl="0" indent="-342900" algn="just">
              <a:lnSpc>
                <a:spcPct val="107000"/>
              </a:lnSpc>
              <a:spcAft>
                <a:spcPts val="0"/>
              </a:spcAft>
              <a:buFont typeface="+mj-lt"/>
              <a:buAutoNum type="arabicParenR"/>
              <a:tabLst>
                <a:tab pos="223520" algn="l"/>
                <a:tab pos="645160" algn="l"/>
                <a:tab pos="5940425" algn="l"/>
              </a:tabLst>
            </a:pPr>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НПАОП 40.1-1.01-97 „</a:t>
            </a:r>
            <a:r>
              <a:rPr lang="ro-RO"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Правила безопасной эксплуатации электроустановок” </a:t>
            </a:r>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Ucraina, anul 1997.</a:t>
            </a:r>
          </a:p>
          <a:p>
            <a:pPr algn="just"/>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Astfel </a:t>
            </a:r>
            <a:r>
              <a:rPr lang="ro-RO"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Normele de securitate la exploatarea instalațiilor electrice</a:t>
            </a:r>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reprezintă un document integru, adaptat la cerințele actuale, implicând experiența </a:t>
            </a:r>
            <a:r>
              <a:rPr lang="ro-RO"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altor țări în </a:t>
            </a:r>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domeniul securității în procesul de exploatare a instalațiilor electrice, cuprinzând inclusiv și cerințe ale </a:t>
            </a:r>
            <a:r>
              <a:rPr lang="ro-RO"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standardului european EN 50110-1 </a:t>
            </a:r>
            <a:r>
              <a:rPr lang="ro-RO"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„Operation of electrical installations - Part 1: General requirements” din anul 2013, </a:t>
            </a:r>
            <a:r>
              <a:rPr lang="ro-RO"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care stă la baza normelor de securitate din </a:t>
            </a:r>
            <a:r>
              <a:rPr lang="ro-RO" b="1" u="sng"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țările </a:t>
            </a:r>
            <a:r>
              <a:rPr lang="ro-RO"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Uniunii europene.</a:t>
            </a:r>
            <a:endParaRPr lang="en-US"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95124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85720" y="142858"/>
            <a:ext cx="8572560" cy="566309"/>
          </a:xfrm>
          <a:prstGeom prst="rect">
            <a:avLst/>
          </a:prstGeom>
        </p:spPr>
        <p:txBody>
          <a:bodyPr wrap="square">
            <a:spAutoFit/>
          </a:bodyPr>
          <a:lstStyle/>
          <a:p>
            <a:pPr>
              <a:lnSpc>
                <a:spcPct val="80000"/>
              </a:lnSpc>
              <a:spcBef>
                <a:spcPct val="20000"/>
              </a:spcBef>
              <a:buClr>
                <a:srgbClr val="0BD0D9"/>
              </a:buClr>
              <a:buSzPct val="95000"/>
            </a:pPr>
            <a:endParaRPr lang="ro-RO" sz="1600" dirty="0">
              <a:solidFill>
                <a:srgbClr val="CCFF33"/>
              </a:solidFill>
              <a:latin typeface="Times New Roman" pitchFamily="18" charset="0"/>
              <a:cs typeface="Times New Roman" pitchFamily="18" charset="0"/>
            </a:endParaRPr>
          </a:p>
          <a:p>
            <a:pPr marL="342900" indent="-342900">
              <a:lnSpc>
                <a:spcPct val="80000"/>
              </a:lnSpc>
              <a:spcBef>
                <a:spcPct val="20000"/>
              </a:spcBef>
              <a:buClr>
                <a:srgbClr val="0BD0D9"/>
              </a:buClr>
              <a:buSzPct val="95000"/>
            </a:pPr>
            <a:endParaRPr lang="ro-RO" dirty="0">
              <a:solidFill>
                <a:srgbClr val="FFC000"/>
              </a:solidFill>
              <a:latin typeface="Times New Roman" pitchFamily="18" charset="0"/>
              <a:cs typeface="Times New Roman" pitchFamily="18" charset="0"/>
            </a:endParaRPr>
          </a:p>
        </p:txBody>
      </p:sp>
      <p:sp>
        <p:nvSpPr>
          <p:cNvPr id="4" name="Овал 3"/>
          <p:cNvSpPr/>
          <p:nvPr/>
        </p:nvSpPr>
        <p:spPr>
          <a:xfrm>
            <a:off x="-252536" y="0"/>
            <a:ext cx="9649072" cy="5143500"/>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lvl="0" indent="180975" algn="just" defTabSz="896938">
              <a:lnSpc>
                <a:spcPct val="115000"/>
              </a:lnSpc>
              <a:spcAft>
                <a:spcPts val="0"/>
              </a:spcAft>
              <a:tabLst>
                <a:tab pos="8069263" algn="l"/>
              </a:tabLst>
            </a:pPr>
            <a:r>
              <a:rPr lang="ro-RO" sz="20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Pînă la aprobarea documentului normativ-tehnic în domeniul energeticii </a:t>
            </a:r>
            <a:r>
              <a:rPr lang="ro-RO" sz="2000" b="1" dirty="0">
                <a:solidFill>
                  <a:schemeClr val="bg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NE1-02:2019 „Norme de securitate la exploatarea instalațiilor electrice” </a:t>
            </a:r>
            <a:r>
              <a:rPr lang="ro-RO" sz="2000" b="1" u="sng"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Agenția a plasat spre </a:t>
            </a:r>
            <a:r>
              <a:rPr lang="ro-RO" sz="2000" b="1" u="sng" dirty="0" smtClean="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consultare</a:t>
            </a:r>
            <a:r>
              <a:rPr lang="ro-RO" sz="2000" dirty="0" smtClean="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o-RO" sz="20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pe pagina sa web </a:t>
            </a:r>
            <a:r>
              <a:rPr lang="ro-RO" sz="16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a:t>
            </a:r>
            <a:r>
              <a:rPr lang="ro-RO" sz="16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xmlns="" val="tx"/>
                    </a:ext>
                  </a:extLst>
                </a:hlinkClick>
              </a:rPr>
              <a:t>www.anre.md</a:t>
            </a:r>
            <a:r>
              <a:rPr lang="ro-RO" sz="16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 la rubrica Transparența decizională/Consultări Publice) </a:t>
            </a:r>
            <a:r>
              <a:rPr lang="ro-RO" sz="20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proiectul Normelor menționate și Nota Informativă, iar ulterior și Analiza Impactului de Reglementare. </a:t>
            </a:r>
          </a:p>
          <a:p>
            <a:pPr marL="87313" lvl="0" indent="180975" algn="just" defTabSz="896938">
              <a:lnSpc>
                <a:spcPct val="115000"/>
              </a:lnSpc>
              <a:spcAft>
                <a:spcPts val="0"/>
              </a:spcAft>
              <a:tabLst>
                <a:tab pos="8069263" algn="l"/>
              </a:tabLst>
            </a:pPr>
            <a:r>
              <a:rPr lang="ro-RO" sz="20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Toți doritorii </a:t>
            </a:r>
            <a:r>
              <a:rPr lang="ro-RO" sz="2000" dirty="0" smtClean="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au </a:t>
            </a:r>
            <a:r>
              <a:rPr lang="ro-RO" sz="20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avut </a:t>
            </a:r>
            <a:r>
              <a:rPr lang="ro-RO" sz="2000" u="sng"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posibilitatea studierii documentului respectiv şi înaintarea propunerilor </a:t>
            </a:r>
            <a:r>
              <a:rPr lang="ro-RO" sz="2000" dirty="0">
                <a:solidFill>
                  <a:schemeClr val="bg2">
                    <a:lumMod val="50000"/>
                  </a:schemeClr>
                </a:solidFill>
                <a:latin typeface="Times New Roman" panose="02020603050405020304" pitchFamily="18" charset="0"/>
                <a:ea typeface="Calibri" panose="020F0502020204030204" pitchFamily="34" charset="0"/>
                <a:cs typeface="Times New Roman" panose="02020603050405020304" pitchFamily="18" charset="0"/>
              </a:rPr>
              <a:t>și obiecțiilor, inclusiv prin poșta electronică, la adresa electronică indicată pe site. </a:t>
            </a:r>
          </a:p>
        </p:txBody>
      </p:sp>
      <p:pic>
        <p:nvPicPr>
          <p:cNvPr id="2" name="Рисунок 1"/>
          <p:cNvPicPr>
            <a:picLocks noChangeAspect="1"/>
          </p:cNvPicPr>
          <p:nvPr/>
        </p:nvPicPr>
        <p:blipFill>
          <a:blip r:embed="rId4"/>
          <a:stretch>
            <a:fillRect/>
          </a:stretch>
        </p:blipFill>
        <p:spPr>
          <a:xfrm>
            <a:off x="4139953" y="73065"/>
            <a:ext cx="863520" cy="1008956"/>
          </a:xfrm>
          <a:prstGeom prst="rect">
            <a:avLst/>
          </a:prstGeom>
        </p:spPr>
      </p:pic>
      <p:pic>
        <p:nvPicPr>
          <p:cNvPr id="5" name="Picture 4">
            <a:extLst>
              <a:ext uri="{FF2B5EF4-FFF2-40B4-BE49-F238E27FC236}">
                <a16:creationId xmlns:a16="http://schemas.microsoft.com/office/drawing/2014/main" id="{F07B5766-2D6D-4A24-9125-AD65C3E19102}"/>
              </a:ext>
            </a:extLst>
          </p:cNvPr>
          <p:cNvPicPr>
            <a:picLocks noChangeAspect="1"/>
          </p:cNvPicPr>
          <p:nvPr/>
        </p:nvPicPr>
        <p:blipFill>
          <a:blip r:embed="rId5"/>
          <a:stretch>
            <a:fillRect/>
          </a:stretch>
        </p:blipFill>
        <p:spPr>
          <a:xfrm>
            <a:off x="3923928" y="4093496"/>
            <a:ext cx="1656184" cy="1094883"/>
          </a:xfrm>
          <a:prstGeom prst="rect">
            <a:avLst/>
          </a:prstGeom>
        </p:spPr>
      </p:pic>
      <p:pic>
        <p:nvPicPr>
          <p:cNvPr id="3" name="Рисунок 2"/>
          <p:cNvPicPr>
            <a:picLocks noChangeAspect="1"/>
          </p:cNvPicPr>
          <p:nvPr/>
        </p:nvPicPr>
        <p:blipFill>
          <a:blip r:embed="rId6"/>
          <a:stretch>
            <a:fillRect/>
          </a:stretch>
        </p:blipFill>
        <p:spPr>
          <a:xfrm>
            <a:off x="179512" y="1995686"/>
            <a:ext cx="1012024" cy="1005927"/>
          </a:xfrm>
          <a:prstGeom prst="rect">
            <a:avLst/>
          </a:prstGeom>
        </p:spPr>
      </p:pic>
      <p:pic>
        <p:nvPicPr>
          <p:cNvPr id="7" name="Рисунок 6"/>
          <p:cNvPicPr>
            <a:picLocks noChangeAspect="1"/>
          </p:cNvPicPr>
          <p:nvPr/>
        </p:nvPicPr>
        <p:blipFill>
          <a:blip r:embed="rId6"/>
          <a:stretch>
            <a:fillRect/>
          </a:stretch>
        </p:blipFill>
        <p:spPr>
          <a:xfrm>
            <a:off x="8152601" y="1913130"/>
            <a:ext cx="1012024" cy="1005927"/>
          </a:xfrm>
          <a:prstGeom prst="rect">
            <a:avLst/>
          </a:prstGeom>
        </p:spPr>
      </p:pic>
    </p:spTree>
    <p:extLst>
      <p:ext uri="{BB962C8B-B14F-4D97-AF65-F5344CB8AC3E}">
        <p14:creationId xmlns:p14="http://schemas.microsoft.com/office/powerpoint/2010/main" val="41354690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94000"/>
          </a:schemeClr>
        </a:solidFill>
        <a:effectLst/>
      </p:bgPr>
    </p:bg>
    <p:spTree>
      <p:nvGrpSpPr>
        <p:cNvPr id="1" name=""/>
        <p:cNvGrpSpPr/>
        <p:nvPr/>
      </p:nvGrpSpPr>
      <p:grpSpPr>
        <a:xfrm>
          <a:off x="0" y="0"/>
          <a:ext cx="0" cy="0"/>
          <a:chOff x="0" y="0"/>
          <a:chExt cx="0" cy="0"/>
        </a:xfrm>
      </p:grpSpPr>
      <p:sp>
        <p:nvSpPr>
          <p:cNvPr id="22530"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sp>
        <p:nvSpPr>
          <p:cNvPr id="22531" name="Содержимое 2"/>
          <p:cNvSpPr txBox="1">
            <a:spLocks/>
          </p:cNvSpPr>
          <p:nvPr/>
        </p:nvSpPr>
        <p:spPr bwMode="auto">
          <a:xfrm>
            <a:off x="461910" y="1493838"/>
            <a:ext cx="8229600" cy="3292475"/>
          </a:xfrm>
          <a:prstGeom prst="rect">
            <a:avLst/>
          </a:prstGeom>
          <a:noFill/>
          <a:ln w="9525">
            <a:noFill/>
            <a:miter lim="800000"/>
            <a:headEnd/>
            <a:tailEnd/>
          </a:ln>
        </p:spPr>
        <p:txBody>
          <a:bodyPr lIns="0" rIns="18288"/>
          <a:lstStyle/>
          <a:p>
            <a:pPr algn="r">
              <a:spcBef>
                <a:spcPct val="20000"/>
              </a:spcBef>
              <a:buClr>
                <a:srgbClr val="0BD0D9"/>
              </a:buClr>
              <a:buSzPct val="95000"/>
              <a:buFont typeface="Wingdings 2" pitchFamily="18" charset="2"/>
              <a:buNone/>
            </a:pPr>
            <a:endParaRPr lang="en-US" sz="2600">
              <a:latin typeface="Franklin Gothic Book" pitchFamily="34" charset="0"/>
            </a:endParaRPr>
          </a:p>
        </p:txBody>
      </p:sp>
      <p:sp>
        <p:nvSpPr>
          <p:cNvPr id="22532" name="Rectangle 1"/>
          <p:cNvSpPr>
            <a:spLocks noChangeArrowheads="1"/>
          </p:cNvSpPr>
          <p:nvPr/>
        </p:nvSpPr>
        <p:spPr bwMode="auto">
          <a:xfrm>
            <a:off x="0" y="2492990"/>
            <a:ext cx="9144000" cy="369332"/>
          </a:xfrm>
          <a:prstGeom prst="rect">
            <a:avLst/>
          </a:prstGeom>
          <a:noFill/>
          <a:ln w="9525">
            <a:noFill/>
            <a:miter lim="800000"/>
            <a:headEnd/>
            <a:tailEnd/>
          </a:ln>
        </p:spPr>
        <p:txBody>
          <a:bodyPr wrap="square" anchor="ctr">
            <a:spAutoFit/>
          </a:bodyPr>
          <a:lstStyle/>
          <a:p>
            <a:r>
              <a:rPr lang="ro-RO" dirty="0">
                <a:latin typeface="Franklin Gothic Book" pitchFamily="34" charset="0"/>
              </a:rPr>
              <a:t>   </a:t>
            </a:r>
            <a:r>
              <a:rPr lang="ro-RO" dirty="0"/>
              <a:t>            </a:t>
            </a:r>
            <a:endParaRPr lang="ro-RO" sz="1700" dirty="0">
              <a:latin typeface="Bookman Old Style" pitchFamily="18" charset="0"/>
            </a:endParaRPr>
          </a:p>
        </p:txBody>
      </p:sp>
      <p:sp>
        <p:nvSpPr>
          <p:cNvPr id="4" name="Скругленный прямоугольник 3"/>
          <p:cNvSpPr/>
          <p:nvPr/>
        </p:nvSpPr>
        <p:spPr>
          <a:xfrm>
            <a:off x="37163" y="0"/>
            <a:ext cx="9103794" cy="521836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0"/>
              </a:spcAft>
              <a:tabLst>
                <a:tab pos="223520" algn="l"/>
                <a:tab pos="831215" algn="l"/>
                <a:tab pos="5940425" algn="l"/>
              </a:tabLst>
            </a:pP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ro-RO" sz="17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tabLst>
                <a:tab pos="223520" algn="l"/>
                <a:tab pos="831215" algn="l"/>
                <a:tab pos="5940425" algn="l"/>
              </a:tabLst>
            </a:pPr>
            <a:endPar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tabLst>
                <a:tab pos="223520" algn="l"/>
                <a:tab pos="831215" algn="l"/>
                <a:tab pos="5940425" algn="l"/>
              </a:tabLst>
            </a:pPr>
            <a:r>
              <a:rPr lang="ro-RO" sz="17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În </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cadrul consultărilor publice </a:t>
            </a:r>
            <a:r>
              <a:rPr lang="ro-RO" sz="17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au fost prezentate avize </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de către următoarele instituții:</a:t>
            </a:r>
          </a:p>
          <a:p>
            <a:pPr marR="17780" indent="180340" algn="just">
              <a:lnSpc>
                <a:spcPct val="107000"/>
              </a:lnSpc>
              <a:spcAft>
                <a:spcPts val="0"/>
              </a:spcAft>
              <a:tabLst>
                <a:tab pos="30480" algn="l"/>
                <a:tab pos="87630" algn="l"/>
                <a:tab pos="223520" algn="l"/>
                <a:tab pos="831215" algn="l"/>
                <a:tab pos="5940425" algn="l"/>
              </a:tabLst>
            </a:pPr>
            <a:r>
              <a:rPr lang="ro-RO" sz="17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1. Institutul de Standardizare din Moldova – </a:t>
            </a:r>
            <a:r>
              <a:rPr lang="ro-RO" sz="17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5 propuneri, </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cu avizare pozitivă;</a:t>
            </a:r>
          </a:p>
          <a:p>
            <a:pPr marR="17780" indent="180340" algn="just">
              <a:lnSpc>
                <a:spcPct val="107000"/>
              </a:lnSpc>
              <a:spcAft>
                <a:spcPts val="0"/>
              </a:spcAft>
              <a:tabLst>
                <a:tab pos="30480" algn="l"/>
                <a:tab pos="87630" algn="l"/>
                <a:tab pos="223520" algn="l"/>
                <a:tab pos="831215" algn="l"/>
                <a:tab pos="5940425" algn="l"/>
              </a:tabLst>
            </a:pPr>
            <a:r>
              <a:rPr lang="ro-RO" sz="17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2. Agenția pentru Supraveghere Tehnică – </a:t>
            </a:r>
            <a:r>
              <a:rPr lang="ro-RO" sz="17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1 propunere</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cu avizare pozitivă;</a:t>
            </a:r>
          </a:p>
          <a:p>
            <a:pPr marR="17780" indent="180340" algn="just">
              <a:lnSpc>
                <a:spcPct val="107000"/>
              </a:lnSpc>
              <a:spcAft>
                <a:spcPts val="0"/>
              </a:spcAft>
              <a:tabLst>
                <a:tab pos="30480" algn="l"/>
                <a:tab pos="87630" algn="l"/>
                <a:tab pos="223520" algn="l"/>
                <a:tab pos="831215" algn="l"/>
                <a:tab pos="5940425" algn="l"/>
              </a:tabLst>
            </a:pPr>
            <a:r>
              <a:rPr lang="ro-RO" sz="17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3. Ministerul Economiei și Infrastructurii – </a:t>
            </a:r>
            <a:r>
              <a:rPr lang="ro-RO" sz="17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8 propuneri</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cu avizare pozitivă;</a:t>
            </a:r>
          </a:p>
          <a:p>
            <a:pPr marR="17780" indent="180340" algn="just">
              <a:lnSpc>
                <a:spcPct val="107000"/>
              </a:lnSpc>
              <a:spcAft>
                <a:spcPts val="0"/>
              </a:spcAft>
              <a:tabLst>
                <a:tab pos="30480" algn="l"/>
                <a:tab pos="87630" algn="l"/>
                <a:tab pos="223520" algn="l"/>
                <a:tab pos="831215" algn="l"/>
                <a:tab pos="5940425" algn="l"/>
              </a:tabLst>
            </a:pPr>
            <a:r>
              <a:rPr lang="ro-RO" sz="17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4. </a:t>
            </a:r>
            <a:r>
              <a:rPr lang="ro-RO" sz="17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Inspectoratul General pentru Situații de Urgență – </a:t>
            </a:r>
            <a:r>
              <a:rPr lang="ro-RO" sz="17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2 propuneri</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cu avizare pozitivă;</a:t>
            </a:r>
          </a:p>
          <a:p>
            <a:pPr indent="197485" algn="just">
              <a:lnSpc>
                <a:spcPct val="107000"/>
              </a:lnSpc>
              <a:spcAft>
                <a:spcPts val="0"/>
              </a:spcAft>
              <a:tabLst>
                <a:tab pos="223520" algn="l"/>
                <a:tab pos="831215" algn="l"/>
                <a:tab pos="5940425" algn="l"/>
              </a:tabLst>
            </a:pPr>
            <a:r>
              <a:rPr lang="ro-RO" sz="17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5. S.A. “Termoelectrica” – </a:t>
            </a:r>
            <a:r>
              <a:rPr lang="ro-RO" sz="17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12 propuneri, </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cu avizare pozitivă. </a:t>
            </a:r>
          </a:p>
          <a:p>
            <a:pPr marR="17780" indent="180340" algn="just">
              <a:lnSpc>
                <a:spcPct val="107000"/>
              </a:lnSpc>
              <a:spcAft>
                <a:spcPts val="0"/>
              </a:spcAft>
              <a:tabLst>
                <a:tab pos="30480" algn="l"/>
                <a:tab pos="87630" algn="l"/>
                <a:tab pos="223520" algn="l"/>
                <a:tab pos="831215" algn="l"/>
                <a:tab pos="5940425" algn="l"/>
              </a:tabLst>
            </a:pPr>
            <a:r>
              <a:rPr lang="ro-RO" sz="17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6. S.A. “Moldelectrica” – </a:t>
            </a:r>
            <a:r>
              <a:rPr lang="ro-RO" sz="17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65 propuneri,</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cu avizare pozitivă.</a:t>
            </a:r>
          </a:p>
          <a:p>
            <a:pPr marR="17780" indent="180340" algn="just">
              <a:lnSpc>
                <a:spcPct val="107000"/>
              </a:lnSpc>
              <a:spcAft>
                <a:spcPts val="0"/>
              </a:spcAft>
              <a:tabLst>
                <a:tab pos="30480" algn="l"/>
                <a:tab pos="87630" algn="l"/>
                <a:tab pos="223520" algn="l"/>
                <a:tab pos="831215" algn="l"/>
                <a:tab pos="5940425" algn="l"/>
              </a:tabLst>
            </a:pPr>
            <a:r>
              <a:rPr lang="ro-RO" sz="17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7. ÎCS “RED Union Fenosa” S.A. – </a:t>
            </a:r>
            <a:r>
              <a:rPr lang="ro-RO" sz="17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24 propuneri</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cu avizare pozitivă. </a:t>
            </a:r>
          </a:p>
          <a:p>
            <a:pPr marR="17780" indent="180340" algn="just">
              <a:lnSpc>
                <a:spcPct val="107000"/>
              </a:lnSpc>
              <a:spcAft>
                <a:spcPts val="0"/>
              </a:spcAft>
              <a:tabLst>
                <a:tab pos="30480" algn="l"/>
                <a:tab pos="87630" algn="l"/>
                <a:tab pos="223520" algn="l"/>
                <a:tab pos="831215" algn="l"/>
                <a:tab pos="5940425" algn="l"/>
              </a:tabLst>
            </a:pPr>
            <a:r>
              <a:rPr lang="ro-RO" sz="17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8. Confederația Națională a Sindicatelor - </a:t>
            </a:r>
            <a:r>
              <a:rPr lang="ro-RO" sz="17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0 propuneri</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cu avizare pozitivă</a:t>
            </a:r>
            <a:r>
              <a:rPr lang="ro-RO" sz="17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R="17780" indent="180340" algn="just">
              <a:lnSpc>
                <a:spcPct val="107000"/>
              </a:lnSpc>
              <a:spcAft>
                <a:spcPts val="0"/>
              </a:spcAft>
              <a:tabLst>
                <a:tab pos="30480" algn="l"/>
                <a:tab pos="87630" algn="l"/>
                <a:tab pos="223520" algn="l"/>
                <a:tab pos="831215" algn="l"/>
                <a:tab pos="5940425" algn="l"/>
              </a:tabLst>
            </a:pPr>
            <a:r>
              <a:rPr lang="ro-RO" sz="17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9. Institutul de Energetică al Academiei de Științe a </a:t>
            </a:r>
            <a:r>
              <a:rPr lang="ro-RO" sz="1700" b="1" i="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RM </a:t>
            </a:r>
            <a:r>
              <a:rPr lang="ro-RO" sz="17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ro-RO" sz="17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0 propuneri</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cu avizare pozitivă</a:t>
            </a:r>
            <a:r>
              <a:rPr lang="ro-RO" sz="17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R="17780" indent="180340" algn="just">
              <a:lnSpc>
                <a:spcPct val="107000"/>
              </a:lnSpc>
              <a:spcAft>
                <a:spcPts val="0"/>
              </a:spcAft>
              <a:tabLst>
                <a:tab pos="30480" algn="l"/>
                <a:tab pos="87630" algn="l"/>
                <a:tab pos="223520" algn="l"/>
                <a:tab pos="831215" algn="l"/>
                <a:tab pos="5940425" algn="l"/>
              </a:tabLst>
            </a:pPr>
            <a:r>
              <a:rPr lang="ro-RO" sz="17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10. S.A. “RED Nord” – </a:t>
            </a:r>
            <a:r>
              <a:rPr lang="ro-RO" sz="17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0 propuneri</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cu avizare pozitivă</a:t>
            </a:r>
            <a:r>
              <a:rPr lang="ro-RO" sz="17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R="17780" indent="180340" algn="just">
              <a:lnSpc>
                <a:spcPct val="107000"/>
              </a:lnSpc>
              <a:spcAft>
                <a:spcPts val="0"/>
              </a:spcAft>
              <a:tabLst>
                <a:tab pos="30480" algn="l"/>
                <a:tab pos="87630" algn="l"/>
                <a:tab pos="223520" algn="l"/>
                <a:tab pos="831215" algn="l"/>
                <a:tab pos="5940425" algn="l"/>
              </a:tabLst>
            </a:pPr>
            <a:r>
              <a:rPr lang="ro-RO" sz="17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11. S.A. „Apă-Canal Chișinău” – </a:t>
            </a:r>
            <a:r>
              <a:rPr lang="ro-RO" sz="17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0 propuneri</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cu avizare pozitivă</a:t>
            </a:r>
            <a:r>
              <a:rPr lang="ro-RO" sz="17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R="17780" indent="180340" algn="just">
              <a:lnSpc>
                <a:spcPct val="107000"/>
              </a:lnSpc>
              <a:spcAft>
                <a:spcPts val="0"/>
              </a:spcAft>
              <a:tabLst>
                <a:tab pos="30480" algn="l"/>
                <a:tab pos="87630" algn="l"/>
                <a:tab pos="223520" algn="l"/>
                <a:tab pos="831215" algn="l"/>
                <a:tab pos="5940425" algn="l"/>
              </a:tabLst>
            </a:pPr>
            <a:r>
              <a:rPr lang="ro-RO" sz="17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12. Universitatea Tehnică a Republicii Moldova – </a:t>
            </a:r>
            <a:r>
              <a:rPr lang="ro-RO" sz="17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0 propuneri</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cu avizare pozitivă</a:t>
            </a:r>
            <a:r>
              <a:rPr lang="ro-RO" sz="17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tabLst>
                <a:tab pos="223520" algn="l"/>
                <a:tab pos="831215" algn="l"/>
                <a:tab pos="5940425" algn="l"/>
              </a:tabLst>
            </a:pPr>
            <a:r>
              <a:rPr lang="ro-RO" sz="17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13. Nodul Hidroenergetic Costești – </a:t>
            </a:r>
            <a:r>
              <a:rPr lang="ro-RO" sz="17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0 propuneri</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cu avizare pozitivă</a:t>
            </a:r>
            <a:r>
              <a:rPr lang="ro-RO" sz="17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0"/>
              </a:spcAft>
              <a:tabLst>
                <a:tab pos="223520" algn="l"/>
                <a:tab pos="831215" algn="l"/>
                <a:tab pos="5940425" algn="l"/>
              </a:tabLst>
            </a:pPr>
            <a:r>
              <a:rPr lang="ro-RO" sz="17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În </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total </a:t>
            </a:r>
            <a:r>
              <a:rPr lang="ro-RO" sz="17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au fost prezentate avize cu </a:t>
            </a:r>
            <a:r>
              <a:rPr lang="ro-RO" sz="17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un număr total de </a:t>
            </a:r>
            <a:r>
              <a:rPr lang="ro-RO" sz="17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117 propuneri</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Din ele au fost </a:t>
            </a:r>
            <a:r>
              <a:rPr lang="ro-RO" sz="17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acceptate 61 </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de propuneri, </a:t>
            </a:r>
            <a:r>
              <a:rPr lang="ro-RO" sz="1700" b="1"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acceptate parțial 16 </a:t>
            </a:r>
            <a:r>
              <a:rPr lang="ro-RO" sz="17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propuneri, </a:t>
            </a:r>
            <a:r>
              <a:rPr lang="ro-RO" sz="17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iar 37 de propuneri nu au fost acceptate.</a:t>
            </a:r>
          </a:p>
          <a:p>
            <a:pPr marR="17780" indent="180340" algn="just">
              <a:lnSpc>
                <a:spcPct val="107000"/>
              </a:lnSpc>
              <a:spcAft>
                <a:spcPts val="0"/>
              </a:spcAft>
              <a:tabLst>
                <a:tab pos="30480" algn="l"/>
                <a:tab pos="87630" algn="l"/>
                <a:tab pos="223520" algn="l"/>
                <a:tab pos="831215" algn="l"/>
                <a:tab pos="5940425" algn="l"/>
              </a:tabLst>
            </a:pPr>
            <a:endParaRPr lang="ro-RO"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4112247" y="27001"/>
            <a:ext cx="493819" cy="573074"/>
          </a:xfrm>
          <a:prstGeom prst="rect">
            <a:avLst/>
          </a:prstGeom>
        </p:spPr>
      </p:pic>
      <p:pic>
        <p:nvPicPr>
          <p:cNvPr id="3" name="Рисунок 2"/>
          <p:cNvPicPr>
            <a:picLocks noChangeAspect="1"/>
          </p:cNvPicPr>
          <p:nvPr/>
        </p:nvPicPr>
        <p:blipFill>
          <a:blip r:embed="rId3"/>
          <a:stretch>
            <a:fillRect/>
          </a:stretch>
        </p:blipFill>
        <p:spPr>
          <a:xfrm>
            <a:off x="7524328" y="1957100"/>
            <a:ext cx="1012024" cy="1005927"/>
          </a:xfrm>
          <a:prstGeom prst="rect">
            <a:avLst/>
          </a:prstGeom>
        </p:spPr>
      </p:pic>
    </p:spTree>
    <p:extLst>
      <p:ext uri="{BB962C8B-B14F-4D97-AF65-F5344CB8AC3E}">
        <p14:creationId xmlns:p14="http://schemas.microsoft.com/office/powerpoint/2010/main" val="2578656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85720" y="142858"/>
            <a:ext cx="8572560" cy="566309"/>
          </a:xfrm>
          <a:prstGeom prst="rect">
            <a:avLst/>
          </a:prstGeom>
        </p:spPr>
        <p:txBody>
          <a:bodyPr wrap="square">
            <a:spAutoFit/>
          </a:bodyPr>
          <a:lstStyle/>
          <a:p>
            <a:pPr>
              <a:lnSpc>
                <a:spcPct val="80000"/>
              </a:lnSpc>
              <a:spcBef>
                <a:spcPct val="20000"/>
              </a:spcBef>
              <a:buClr>
                <a:srgbClr val="0BD0D9"/>
              </a:buClr>
              <a:buSzPct val="95000"/>
            </a:pPr>
            <a:endParaRPr lang="ro-RO" sz="1600" dirty="0">
              <a:solidFill>
                <a:srgbClr val="CCFF33"/>
              </a:solidFill>
              <a:latin typeface="Times New Roman" pitchFamily="18" charset="0"/>
              <a:cs typeface="Times New Roman" pitchFamily="18" charset="0"/>
            </a:endParaRPr>
          </a:p>
          <a:p>
            <a:pPr marL="342900" indent="-342900">
              <a:lnSpc>
                <a:spcPct val="80000"/>
              </a:lnSpc>
              <a:spcBef>
                <a:spcPct val="20000"/>
              </a:spcBef>
              <a:buClr>
                <a:srgbClr val="0BD0D9"/>
              </a:buClr>
              <a:buSzPct val="95000"/>
            </a:pPr>
            <a:endParaRPr lang="ro-RO" dirty="0">
              <a:solidFill>
                <a:srgbClr val="FFC000"/>
              </a:solidFill>
              <a:latin typeface="Times New Roman" pitchFamily="18" charset="0"/>
              <a:cs typeface="Times New Roman" pitchFamily="18" charset="0"/>
            </a:endParaRPr>
          </a:p>
        </p:txBody>
      </p:sp>
      <p:sp>
        <p:nvSpPr>
          <p:cNvPr id="4" name="Овал 3"/>
          <p:cNvSpPr/>
          <p:nvPr/>
        </p:nvSpPr>
        <p:spPr>
          <a:xfrm>
            <a:off x="-252536" y="-27798"/>
            <a:ext cx="9649072" cy="5263844"/>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15000"/>
              </a:lnSpc>
              <a:spcBef>
                <a:spcPts val="600"/>
              </a:spcBef>
              <a:spcAft>
                <a:spcPts val="0"/>
              </a:spcAft>
              <a:buSzPts val="1200"/>
              <a:tabLst>
                <a:tab pos="450215" algn="l"/>
              </a:tabLst>
            </a:pPr>
            <a:r>
              <a:rPr lang="ro-RO"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r>
              <a:rPr lang="ro-RO" b="1"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Norme</a:t>
            </a:r>
            <a:r>
              <a:rPr lang="ro-RO"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de securitate la exploatarea instalațiilor electrice” NE1-02:2019 cuprind </a:t>
            </a:r>
            <a:r>
              <a:rPr lang="ro-RO" sz="2000" b="1"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prevederi minime </a:t>
            </a:r>
            <a:r>
              <a:rPr lang="ro-RO"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de bază pentru </a:t>
            </a:r>
            <a:r>
              <a:rPr lang="ro-RO" b="1"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desfășurarea</a:t>
            </a:r>
            <a:r>
              <a:rPr lang="ro-RO"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în condiții de </a:t>
            </a:r>
            <a:r>
              <a:rPr lang="ro-RO" b="1"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securitate</a:t>
            </a:r>
            <a:r>
              <a:rPr lang="ro-RO"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 </a:t>
            </a:r>
            <a:r>
              <a:rPr lang="ro-RO" b="1"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activităților în instalațiile el</a:t>
            </a:r>
            <a:r>
              <a:rPr lang="ro-RO"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ectrice și </a:t>
            </a:r>
            <a:r>
              <a:rPr lang="ro-RO" sz="2000" b="1" u="sng" dirty="0">
                <a:solidFill>
                  <a:schemeClr val="accent2"/>
                </a:solidFill>
                <a:latin typeface="Times New Roman" panose="02020603050405020304" pitchFamily="18" charset="0"/>
                <a:ea typeface="PMingLiU"/>
                <a:cs typeface="Times New Roman" panose="02020603050405020304" pitchFamily="18" charset="0"/>
              </a:rPr>
              <a:t>sunt obligatorii</a:t>
            </a:r>
            <a:r>
              <a:rPr lang="ro-RO" b="1" dirty="0">
                <a:solidFill>
                  <a:schemeClr val="accent2"/>
                </a:solidFill>
                <a:latin typeface="Times New Roman" panose="02020603050405020304" pitchFamily="18" charset="0"/>
                <a:ea typeface="PMingLiU"/>
                <a:cs typeface="Times New Roman" panose="02020603050405020304" pitchFamily="18" charset="0"/>
              </a:rPr>
              <a:t> </a:t>
            </a:r>
            <a:r>
              <a:rPr lang="ro-RO" b="1" dirty="0">
                <a:solidFill>
                  <a:srgbClr val="FF0000"/>
                </a:solidFill>
                <a:latin typeface="Times New Roman" panose="02020603050405020304" pitchFamily="18" charset="0"/>
                <a:ea typeface="PMingLiU"/>
                <a:cs typeface="Times New Roman" panose="02020603050405020304" pitchFamily="18" charset="0"/>
              </a:rPr>
              <a:t>pentru </a:t>
            </a:r>
            <a:r>
              <a:rPr lang="ro-RO" b="1" u="sng" dirty="0">
                <a:solidFill>
                  <a:srgbClr val="FF0000"/>
                </a:solidFill>
                <a:latin typeface="Times New Roman" panose="02020603050405020304" pitchFamily="18" charset="0"/>
                <a:ea typeface="PMingLiU"/>
                <a:cs typeface="Times New Roman" panose="02020603050405020304" pitchFamily="18" charset="0"/>
              </a:rPr>
              <a:t>executanții de lucrări </a:t>
            </a:r>
            <a:r>
              <a:rPr lang="ro-RO" b="1" dirty="0">
                <a:solidFill>
                  <a:srgbClr val="FF0000"/>
                </a:solidFill>
                <a:latin typeface="Times New Roman" panose="02020603050405020304" pitchFamily="18" charset="0"/>
                <a:ea typeface="PMingLiU"/>
                <a:cs typeface="Times New Roman" panose="02020603050405020304" pitchFamily="18" charset="0"/>
              </a:rPr>
              <a:t>în instalații electrice indiferent de nivelul lor de tensiune, precum și </a:t>
            </a:r>
            <a:r>
              <a:rPr lang="ro-RO" b="1" u="sng" dirty="0">
                <a:solidFill>
                  <a:srgbClr val="FF0000"/>
                </a:solidFill>
                <a:latin typeface="Times New Roman" panose="02020603050405020304" pitchFamily="18" charset="0"/>
                <a:ea typeface="PMingLiU"/>
                <a:cs typeface="Times New Roman" panose="02020603050405020304" pitchFamily="18" charset="0"/>
              </a:rPr>
              <a:t>pentru </a:t>
            </a:r>
            <a:r>
              <a:rPr lang="ro-RO" b="1"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angajatori </a:t>
            </a:r>
            <a:r>
              <a:rPr lang="ro-RO"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(persoane fizice și juridice, indiferent de forma de proprietate), care desfășoară </a:t>
            </a:r>
            <a:r>
              <a:rPr lang="ro-RO" b="1"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activități de proiectare, mentenanță </a:t>
            </a:r>
            <a:r>
              <a:rPr lang="ro-RO"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 instalațiilor electrice existente, care </a:t>
            </a:r>
            <a:r>
              <a:rPr lang="ro-RO" b="1"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execută manevre operative</a:t>
            </a:r>
            <a:r>
              <a:rPr lang="ro-RO"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în aceste instalații, organizează și execută </a:t>
            </a:r>
            <a:r>
              <a:rPr lang="ro-RO" b="1" u="sng"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lucrări de construcție, montare, reglare, reparație, încercări și măsurări</a:t>
            </a:r>
            <a:r>
              <a:rPr lang="ro-RO"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și pentru specialiștii din cadrul organului supravegherii energetice de stat.</a:t>
            </a:r>
            <a:endParaRPr lang="en-US" b="1" dirty="0">
              <a:solidFill>
                <a:srgbClr val="FF0000"/>
              </a:solidFill>
              <a:latin typeface="Times New Roman" panose="02020603050405020304" pitchFamily="18" charset="0"/>
              <a:ea typeface="PMingLiU"/>
              <a:cs typeface="Times New Roman" panose="02020603050405020304" pitchFamily="18" charset="0"/>
            </a:endParaRPr>
          </a:p>
          <a:p>
            <a:pPr marL="41910" indent="318135" algn="just">
              <a:spcAft>
                <a:spcPts val="0"/>
              </a:spcAft>
            </a:pPr>
            <a:r>
              <a:rPr lang="ro-RO" b="1" dirty="0">
                <a:solidFill>
                  <a:schemeClr val="bg1"/>
                </a:solidFill>
                <a:ea typeface="PMingLiU"/>
                <a:cs typeface="Times New Roman" panose="02020603050405020304" pitchFamily="18" charset="0"/>
              </a:rPr>
              <a:t> </a:t>
            </a:r>
            <a:endParaRPr lang="en-US" b="1" dirty="0">
              <a:solidFill>
                <a:schemeClr val="bg1"/>
              </a:solidFill>
              <a:effectLst/>
            </a:endParaRPr>
          </a:p>
        </p:txBody>
      </p:sp>
      <p:pic>
        <p:nvPicPr>
          <p:cNvPr id="2" name="Рисунок 1"/>
          <p:cNvPicPr>
            <a:picLocks noChangeAspect="1"/>
          </p:cNvPicPr>
          <p:nvPr/>
        </p:nvPicPr>
        <p:blipFill>
          <a:blip r:embed="rId3"/>
          <a:stretch>
            <a:fillRect/>
          </a:stretch>
        </p:blipFill>
        <p:spPr>
          <a:xfrm>
            <a:off x="4230850" y="-27798"/>
            <a:ext cx="701190" cy="819286"/>
          </a:xfrm>
          <a:prstGeom prst="rect">
            <a:avLst/>
          </a:prstGeom>
        </p:spPr>
      </p:pic>
      <p:pic>
        <p:nvPicPr>
          <p:cNvPr id="5" name="Рисунок 4"/>
          <p:cNvPicPr>
            <a:picLocks noChangeAspect="1"/>
          </p:cNvPicPr>
          <p:nvPr/>
        </p:nvPicPr>
        <p:blipFill>
          <a:blip r:embed="rId4"/>
          <a:stretch>
            <a:fillRect/>
          </a:stretch>
        </p:blipFill>
        <p:spPr>
          <a:xfrm>
            <a:off x="4031940" y="4213970"/>
            <a:ext cx="1080119" cy="1086221"/>
          </a:xfrm>
          <a:prstGeom prst="rect">
            <a:avLst/>
          </a:prstGeom>
        </p:spPr>
      </p:pic>
      <p:pic>
        <p:nvPicPr>
          <p:cNvPr id="3" name="Рисунок 2"/>
          <p:cNvPicPr>
            <a:picLocks noChangeAspect="1"/>
          </p:cNvPicPr>
          <p:nvPr/>
        </p:nvPicPr>
        <p:blipFill>
          <a:blip r:embed="rId5"/>
          <a:stretch>
            <a:fillRect/>
          </a:stretch>
        </p:blipFill>
        <p:spPr>
          <a:xfrm>
            <a:off x="0" y="1966679"/>
            <a:ext cx="1012024" cy="1005927"/>
          </a:xfrm>
          <a:prstGeom prst="rect">
            <a:avLst/>
          </a:prstGeom>
        </p:spPr>
      </p:pic>
      <p:pic>
        <p:nvPicPr>
          <p:cNvPr id="7" name="Рисунок 6"/>
          <p:cNvPicPr>
            <a:picLocks noChangeAspect="1"/>
          </p:cNvPicPr>
          <p:nvPr/>
        </p:nvPicPr>
        <p:blipFill>
          <a:blip r:embed="rId5"/>
          <a:stretch>
            <a:fillRect/>
          </a:stretch>
        </p:blipFill>
        <p:spPr>
          <a:xfrm>
            <a:off x="8108094" y="1923678"/>
            <a:ext cx="1012024" cy="1005927"/>
          </a:xfrm>
          <a:prstGeom prst="rect">
            <a:avLst/>
          </a:prstGeom>
        </p:spPr>
      </p:pic>
    </p:spTree>
    <p:extLst>
      <p:ext uri="{BB962C8B-B14F-4D97-AF65-F5344CB8AC3E}">
        <p14:creationId xmlns:p14="http://schemas.microsoft.com/office/powerpoint/2010/main" val="3262534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338" name="Содержимое 2"/>
          <p:cNvSpPr txBox="1">
            <a:spLocks/>
          </p:cNvSpPr>
          <p:nvPr/>
        </p:nvSpPr>
        <p:spPr bwMode="auto">
          <a:xfrm>
            <a:off x="457200" y="1200150"/>
            <a:ext cx="8229600" cy="3586163"/>
          </a:xfrm>
          <a:prstGeom prst="rect">
            <a:avLst/>
          </a:prstGeom>
          <a:noFill/>
          <a:ln w="9525">
            <a:noFill/>
            <a:miter lim="800000"/>
            <a:headEnd/>
            <a:tailEnd/>
          </a:ln>
        </p:spPr>
        <p:txBody>
          <a:bodyPr lIns="0" rIns="18288"/>
          <a:lstStyle/>
          <a:p>
            <a:pPr algn="ctr">
              <a:spcBef>
                <a:spcPct val="20000"/>
              </a:spcBef>
              <a:buClr>
                <a:srgbClr val="0BD0D9"/>
              </a:buClr>
              <a:buSzPct val="95000"/>
              <a:buFont typeface="Wingdings 2" pitchFamily="18" charset="2"/>
              <a:buNone/>
            </a:pPr>
            <a:endParaRPr lang="ro-RO" sz="1900">
              <a:latin typeface="Franklin Gothic Book" pitchFamily="34" charset="0"/>
            </a:endParaRPr>
          </a:p>
        </p:txBody>
      </p:sp>
      <p:pic>
        <p:nvPicPr>
          <p:cNvPr id="2" name="Рисунок 1"/>
          <p:cNvPicPr>
            <a:picLocks noChangeAspect="1"/>
          </p:cNvPicPr>
          <p:nvPr/>
        </p:nvPicPr>
        <p:blipFill>
          <a:blip r:embed="rId3"/>
          <a:stretch>
            <a:fillRect/>
          </a:stretch>
        </p:blipFill>
        <p:spPr>
          <a:xfrm>
            <a:off x="139824" y="339502"/>
            <a:ext cx="8864352" cy="4608511"/>
          </a:xfrm>
          <a:prstGeom prst="rect">
            <a:avLst/>
          </a:prstGeom>
        </p:spPr>
      </p:pic>
      <p:sp>
        <p:nvSpPr>
          <p:cNvPr id="3" name="Прямоугольник 2"/>
          <p:cNvSpPr/>
          <p:nvPr/>
        </p:nvSpPr>
        <p:spPr>
          <a:xfrm>
            <a:off x="0" y="0"/>
            <a:ext cx="9144000" cy="5426742"/>
          </a:xfrm>
          <a:prstGeom prst="rect">
            <a:avLst/>
          </a:prstGeom>
          <a:solidFill>
            <a:schemeClr val="bg2">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marL="1255713" indent="-1255713" algn="just">
              <a:lnSpc>
                <a:spcPct val="107000"/>
              </a:lnSpc>
              <a:spcAft>
                <a:spcPts val="0"/>
              </a:spcAft>
              <a:tabLst>
                <a:tab pos="270510" algn="l"/>
              </a:tabLst>
            </a:pPr>
            <a:r>
              <a:rPr lang="ro-RO" sz="1300" b="1" u="sng"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CAPITOLUL I</a:t>
            </a:r>
            <a:r>
              <a:rPr lang="ro-RO" sz="13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o-RO" sz="13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DISPOZIȚII GENERALE </a:t>
            </a:r>
            <a:r>
              <a:rPr lang="ro-RO" sz="11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(pct. 1-87).</a:t>
            </a:r>
          </a:p>
          <a:p>
            <a:pPr marL="1255713" indent="-1255713" algn="just">
              <a:lnSpc>
                <a:spcPct val="107000"/>
              </a:lnSpc>
              <a:spcAft>
                <a:spcPts val="0"/>
              </a:spcAft>
              <a:tabLst>
                <a:tab pos="270510" algn="l"/>
              </a:tabLst>
            </a:pPr>
            <a:endParaRPr lang="en-US" sz="5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1255713" indent="-1255713">
              <a:lnSpc>
                <a:spcPct val="107000"/>
              </a:lnSpc>
              <a:spcAft>
                <a:spcPts val="0"/>
              </a:spcAft>
              <a:tabLst>
                <a:tab pos="270510" algn="l"/>
              </a:tabLst>
            </a:pPr>
            <a:r>
              <a:rPr lang="ro-RO" sz="1300" b="1" u="sng"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CAPITOLUL II</a:t>
            </a:r>
            <a:r>
              <a:rPr lang="ro-RO" sz="13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o-RO" sz="13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MĂSURI ORGANIZATORICE CARE ASIGURĂ SECURITATEA LUCRĂRILOR  </a:t>
            </a:r>
            <a:r>
              <a:rPr lang="ro-RO" sz="11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(pct. 88-270).</a:t>
            </a:r>
          </a:p>
          <a:p>
            <a:pPr marL="1255713" indent="-1255713">
              <a:lnSpc>
                <a:spcPct val="107000"/>
              </a:lnSpc>
              <a:spcAft>
                <a:spcPts val="0"/>
              </a:spcAft>
              <a:tabLst>
                <a:tab pos="270510" algn="l"/>
              </a:tabLst>
            </a:pPr>
            <a:endParaRPr lang="en-US" sz="5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1255713" indent="-1255713" algn="just">
              <a:lnSpc>
                <a:spcPct val="107000"/>
              </a:lnSpc>
              <a:spcAft>
                <a:spcPts val="0"/>
              </a:spcAft>
              <a:tabLst>
                <a:tab pos="270510" algn="l"/>
              </a:tabLst>
            </a:pPr>
            <a:r>
              <a:rPr lang="ro-RO" sz="1300" b="1" u="sng"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CAPITOUL III  </a:t>
            </a:r>
            <a:r>
              <a:rPr lang="ro-RO" sz="13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MĂSURI TEHNICE CARE ASIGURĂ SECURITATEA LA EXECUTAREA LUCRĂRILOR CU SCOATEREA TENSIUNII </a:t>
            </a:r>
            <a:r>
              <a:rPr lang="ro-RO" sz="11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(pct. 271-371).</a:t>
            </a:r>
          </a:p>
          <a:p>
            <a:pPr marL="1255713" indent="-1255713" algn="just">
              <a:lnSpc>
                <a:spcPct val="107000"/>
              </a:lnSpc>
              <a:spcAft>
                <a:spcPts val="0"/>
              </a:spcAft>
              <a:tabLst>
                <a:tab pos="270510" algn="l"/>
              </a:tabLst>
            </a:pPr>
            <a:endParaRPr lang="en-US" sz="4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1255713" indent="-1255713" algn="just">
              <a:lnSpc>
                <a:spcPct val="107000"/>
              </a:lnSpc>
              <a:spcAft>
                <a:spcPts val="0"/>
              </a:spcAft>
              <a:tabLst>
                <a:tab pos="270510" algn="l"/>
              </a:tabLst>
            </a:pPr>
            <a:r>
              <a:rPr lang="ro-RO" sz="1300" b="1" u="sng"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CAPITOLUL IV</a:t>
            </a:r>
            <a:r>
              <a:rPr lang="ro-RO" sz="13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o-RO" sz="13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CERINȚE DE SECURITATE LA EXECUTAREA UNOR LUCRĂRI SPECIFICE </a:t>
            </a:r>
            <a:r>
              <a:rPr lang="ro-RO" sz="11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(pct. 372-757).</a:t>
            </a:r>
          </a:p>
          <a:p>
            <a:pPr marL="1255713" indent="-1255713" algn="just">
              <a:lnSpc>
                <a:spcPct val="107000"/>
              </a:lnSpc>
              <a:spcAft>
                <a:spcPts val="0"/>
              </a:spcAft>
              <a:tabLst>
                <a:tab pos="270510" algn="l"/>
              </a:tabLst>
            </a:pPr>
            <a:endParaRPr lang="en-US" sz="4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1255713" indent="-1255713" algn="just">
              <a:lnSpc>
                <a:spcPct val="107000"/>
              </a:lnSpc>
              <a:spcAft>
                <a:spcPts val="0"/>
              </a:spcAft>
              <a:tabLst>
                <a:tab pos="270510" algn="l"/>
              </a:tabLst>
            </a:pPr>
            <a:r>
              <a:rPr lang="ro-RO" sz="1300" b="1" u="sng"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CAPITOLUL V</a:t>
            </a:r>
            <a:r>
              <a:rPr lang="ro-RO" sz="13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o-RO" sz="13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ÎNCERCĂRI ȘI MĂSURĂRI  </a:t>
            </a:r>
            <a:r>
              <a:rPr lang="ro-RO" sz="11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(pct. 758-806).</a:t>
            </a:r>
          </a:p>
          <a:p>
            <a:pPr marL="1255713" indent="-1255713" algn="just">
              <a:lnSpc>
                <a:spcPct val="107000"/>
              </a:lnSpc>
              <a:spcAft>
                <a:spcPts val="0"/>
              </a:spcAft>
              <a:tabLst>
                <a:tab pos="270510" algn="l"/>
              </a:tabLst>
            </a:pPr>
            <a:endParaRPr lang="en-US" sz="4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1255713" indent="-1255713" algn="just">
              <a:lnSpc>
                <a:spcPct val="107000"/>
              </a:lnSpc>
              <a:spcAft>
                <a:spcPts val="0"/>
              </a:spcAft>
              <a:tabLst>
                <a:tab pos="270510" algn="l"/>
              </a:tabLst>
            </a:pPr>
            <a:r>
              <a:rPr lang="ro-RO" sz="1300" b="1" u="sng"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CAPITOLUL VI</a:t>
            </a:r>
            <a:r>
              <a:rPr lang="ro-RO" sz="13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o-RO" sz="13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CURĂȚAREA ȘI SPĂLAREA IZOLATOARELOR SUB TENSIUNE </a:t>
            </a:r>
            <a:r>
              <a:rPr lang="ro-RO" sz="11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(pct. 807-817).</a:t>
            </a:r>
          </a:p>
          <a:p>
            <a:pPr marL="1255713" indent="-1255713" algn="just">
              <a:lnSpc>
                <a:spcPct val="107000"/>
              </a:lnSpc>
              <a:spcAft>
                <a:spcPts val="0"/>
              </a:spcAft>
              <a:tabLst>
                <a:tab pos="270510" algn="l"/>
              </a:tabLst>
            </a:pPr>
            <a:endParaRPr lang="en-US" sz="4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1255713" indent="-1255713" algn="just">
              <a:lnSpc>
                <a:spcPct val="107000"/>
              </a:lnSpc>
              <a:spcAft>
                <a:spcPts val="0"/>
              </a:spcAft>
              <a:tabLst>
                <a:tab pos="270510" algn="l"/>
              </a:tabLst>
            </a:pPr>
            <a:r>
              <a:rPr lang="ro-RO" sz="1300" b="1" u="sng"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CAPITOLUL </a:t>
            </a:r>
            <a:r>
              <a:rPr lang="ro-RO" sz="1300" b="1" u="sng" dirty="0">
                <a:solidFill>
                  <a:schemeClr val="accent3">
                    <a:lumMod val="50000"/>
                  </a:schemeClr>
                </a:solidFill>
                <a:latin typeface="Times New Roman" panose="02020603050405020304" pitchFamily="18" charset="0"/>
                <a:ea typeface="SimSun" panose="02010600030101010101" pitchFamily="2" charset="-122"/>
                <a:cs typeface="Times New Roman" panose="02020603050405020304" pitchFamily="18" charset="0"/>
              </a:rPr>
              <a:t>VII</a:t>
            </a:r>
            <a:r>
              <a:rPr lang="ro-RO" sz="1300" b="1" dirty="0">
                <a:solidFill>
                  <a:schemeClr val="accent3">
                    <a:lumMod val="50000"/>
                  </a:schemeClr>
                </a:solidFill>
                <a:latin typeface="Times New Roman" panose="02020603050405020304" pitchFamily="18" charset="0"/>
                <a:ea typeface="SimSun" panose="02010600030101010101" pitchFamily="2" charset="-122"/>
                <a:cs typeface="Times New Roman" panose="02020603050405020304" pitchFamily="18" charset="0"/>
              </a:rPr>
              <a:t>  </a:t>
            </a:r>
            <a:r>
              <a:rPr lang="ro-RO" sz="12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MIJLOACE DE TELECOMUNICAȚII, DE DIRIJARE TEHNOLOGICĂ ȘI DE DISPECERAT </a:t>
            </a:r>
            <a:r>
              <a:rPr lang="ro-RO" sz="11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(pct. 818-888).</a:t>
            </a:r>
          </a:p>
          <a:p>
            <a:pPr marL="1255713" indent="-1255713" algn="just">
              <a:lnSpc>
                <a:spcPct val="107000"/>
              </a:lnSpc>
              <a:spcAft>
                <a:spcPts val="0"/>
              </a:spcAft>
              <a:tabLst>
                <a:tab pos="270510" algn="l"/>
              </a:tabLst>
            </a:pPr>
            <a:endParaRPr lang="en-US" sz="4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1255713" indent="-1255713" algn="just">
              <a:lnSpc>
                <a:spcPct val="107000"/>
              </a:lnSpc>
              <a:spcAft>
                <a:spcPts val="0"/>
              </a:spcAft>
              <a:tabLst>
                <a:tab pos="270510" algn="l"/>
              </a:tabLst>
            </a:pPr>
            <a:r>
              <a:rPr lang="ro-RO" sz="1300" b="1" u="sng" dirty="0">
                <a:solidFill>
                  <a:schemeClr val="accent3">
                    <a:lumMod val="50000"/>
                  </a:schemeClr>
                </a:solidFill>
                <a:latin typeface="Times New Roman" panose="02020603050405020304" pitchFamily="18" charset="0"/>
                <a:ea typeface="SimSun" panose="02010600030101010101" pitchFamily="2" charset="-122"/>
                <a:cs typeface="Times New Roman" panose="02020603050405020304" pitchFamily="18" charset="0"/>
              </a:rPr>
              <a:t>CAPITOLUL VIII</a:t>
            </a:r>
            <a:r>
              <a:rPr lang="ro-RO" sz="1300" b="1" dirty="0">
                <a:solidFill>
                  <a:schemeClr val="accent3">
                    <a:lumMod val="50000"/>
                  </a:schemeClr>
                </a:solidFill>
                <a:latin typeface="Times New Roman" panose="02020603050405020304" pitchFamily="18" charset="0"/>
                <a:ea typeface="SimSun" panose="02010600030101010101" pitchFamily="2" charset="-122"/>
                <a:cs typeface="Times New Roman" panose="02020603050405020304" pitchFamily="18" charset="0"/>
              </a:rPr>
              <a:t>  </a:t>
            </a:r>
            <a:r>
              <a:rPr lang="ro-RO" sz="12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INSTALAȚII DE PROTECȚIE PRIN RELEE ȘI AUTOMATIZĂRI ELECTRICE, MIJLOACE DE MĂSURARE ȘI ECHIPAMENTE DE MĂSURARE A ENERGIEI ELECTRICE, CIRCUITE SECUNDARE </a:t>
            </a:r>
            <a:r>
              <a:rPr lang="ro-RO" sz="11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(pct. 889-901).</a:t>
            </a:r>
          </a:p>
          <a:p>
            <a:pPr marL="1255713" indent="-1255713" algn="just">
              <a:lnSpc>
                <a:spcPct val="107000"/>
              </a:lnSpc>
              <a:spcAft>
                <a:spcPts val="0"/>
              </a:spcAft>
              <a:tabLst>
                <a:tab pos="270510" algn="l"/>
              </a:tabLst>
            </a:pPr>
            <a:endParaRPr lang="en-US" sz="4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1255713" indent="-1255713" algn="just">
              <a:lnSpc>
                <a:spcPct val="107000"/>
              </a:lnSpc>
              <a:spcAft>
                <a:spcPts val="0"/>
              </a:spcAft>
              <a:tabLst>
                <a:tab pos="270510" algn="l"/>
              </a:tabLst>
            </a:pPr>
            <a:r>
              <a:rPr lang="ro-RO" sz="1300" b="1" u="sng"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CAPITOLUL IX</a:t>
            </a:r>
            <a:r>
              <a:rPr lang="ro-RO" sz="13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o-RO" sz="13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PARTEA ELECTRICĂ A DISPOZITIVELOR AUTOMATIZĂRILOR TERMICE, MĂSURĂRILOR ȘI PROTECȚIILOR TERMOTEHNICE  </a:t>
            </a:r>
            <a:r>
              <a:rPr lang="ro-RO" sz="11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(pct. 902-911).</a:t>
            </a:r>
          </a:p>
          <a:p>
            <a:pPr marL="1255713" indent="-1255713" algn="just">
              <a:lnSpc>
                <a:spcPct val="107000"/>
              </a:lnSpc>
              <a:spcAft>
                <a:spcPts val="0"/>
              </a:spcAft>
              <a:tabLst>
                <a:tab pos="270510" algn="l"/>
              </a:tabLst>
            </a:pPr>
            <a:endParaRPr lang="en-US" sz="5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1255713" indent="-1255713" algn="just">
              <a:lnSpc>
                <a:spcPct val="107000"/>
              </a:lnSpc>
              <a:spcAft>
                <a:spcPts val="0"/>
              </a:spcAft>
              <a:tabLst>
                <a:tab pos="270510" algn="l"/>
              </a:tabLst>
            </a:pPr>
            <a:r>
              <a:rPr lang="ro-RO" sz="1300" b="1" u="sng"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CAPITOLUL X</a:t>
            </a:r>
            <a:r>
              <a:rPr lang="ro-RO" sz="13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o-RO" sz="13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SCULE ELECTRICE ȘI LĂMPI ELECTRICE PORTABILE, MAȘINI ELECTRICE MANUALE, TRANSFORMATOARE DE SEPARARE  </a:t>
            </a:r>
            <a:r>
              <a:rPr lang="ro-RO" sz="11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(pct. 912-928).</a:t>
            </a:r>
          </a:p>
          <a:p>
            <a:pPr marL="1255713" indent="-1255713" algn="just">
              <a:lnSpc>
                <a:spcPct val="107000"/>
              </a:lnSpc>
              <a:spcAft>
                <a:spcPts val="0"/>
              </a:spcAft>
              <a:tabLst>
                <a:tab pos="270510" algn="l"/>
              </a:tabLst>
            </a:pPr>
            <a:endParaRPr lang="en-US" sz="4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1255713" indent="-1255713" algn="just">
              <a:lnSpc>
                <a:spcPct val="107000"/>
              </a:lnSpc>
              <a:spcAft>
                <a:spcPts val="0"/>
              </a:spcAft>
              <a:tabLst>
                <a:tab pos="270510" algn="l"/>
              </a:tabLst>
            </a:pPr>
            <a:r>
              <a:rPr lang="ro-RO" sz="1300" b="1" u="sng"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CAPITOLUL XI</a:t>
            </a:r>
            <a:r>
              <a:rPr lang="ro-RO" sz="13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o-RO" sz="13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LUCRĂRI ÎN INSTALATIILE ELECTRICE CU UTILIZAREA AUTOMOBILELOR, MAȘINILOR DE RIDICAT, MECANISMELOR ȘI SCĂRILOR </a:t>
            </a:r>
            <a:r>
              <a:rPr lang="ro-RO" sz="11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(pct. 929-952).</a:t>
            </a:r>
          </a:p>
          <a:p>
            <a:pPr marL="1255713" indent="-1255713" algn="just">
              <a:lnSpc>
                <a:spcPct val="107000"/>
              </a:lnSpc>
              <a:spcAft>
                <a:spcPts val="0"/>
              </a:spcAft>
              <a:tabLst>
                <a:tab pos="270510" algn="l"/>
              </a:tabLst>
            </a:pPr>
            <a:endParaRPr lang="en-US" sz="4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1255713" indent="-1255713">
              <a:lnSpc>
                <a:spcPct val="107000"/>
              </a:lnSpc>
              <a:spcAft>
                <a:spcPts val="0"/>
              </a:spcAft>
              <a:tabLst>
                <a:tab pos="270510" algn="l"/>
              </a:tabLst>
            </a:pPr>
            <a:r>
              <a:rPr lang="ro-RO" sz="1300" b="1" u="sng"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CAPITOLUL XII</a:t>
            </a:r>
            <a:r>
              <a:rPr lang="ro-RO" sz="13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o-RO" sz="13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ORGANIZAREA LUCRULUI PERSONALULUI DELEGAT </a:t>
            </a:r>
            <a:r>
              <a:rPr lang="ro-RO" sz="11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(pct. 953-968).</a:t>
            </a:r>
          </a:p>
          <a:p>
            <a:pPr marL="1255713" indent="-1255713">
              <a:lnSpc>
                <a:spcPct val="107000"/>
              </a:lnSpc>
              <a:spcAft>
                <a:spcPts val="0"/>
              </a:spcAft>
              <a:tabLst>
                <a:tab pos="270510" algn="l"/>
              </a:tabLst>
            </a:pPr>
            <a:endParaRPr lang="en-US" sz="4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1255713" indent="-1255713" algn="just">
              <a:lnSpc>
                <a:spcPct val="107000"/>
              </a:lnSpc>
              <a:spcAft>
                <a:spcPts val="0"/>
              </a:spcAft>
              <a:tabLst>
                <a:tab pos="270510" algn="l"/>
              </a:tabLst>
            </a:pPr>
            <a:r>
              <a:rPr lang="ro-RO" sz="1300" b="1" u="sng"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CAPITOLUL XIII</a:t>
            </a:r>
            <a:r>
              <a:rPr lang="ro-RO" sz="13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o-RO" sz="13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ADMITEREA PERSONALULUI ÎNTREPRINDERILOR DE CONSTRUCȚII–</a:t>
            </a:r>
            <a:r>
              <a:rPr lang="ro-RO" sz="1300" b="1" dirty="0">
                <a:solidFill>
                  <a:srgbClr val="FF0000"/>
                </a:solidFill>
                <a:latin typeface="Times New Roman" panose="02020603050405020304" pitchFamily="18" charset="0"/>
                <a:ea typeface="PMingLiU"/>
                <a:cs typeface="Times New Roman" panose="02020603050405020304" pitchFamily="18" charset="0"/>
              </a:rPr>
              <a:t>MONTAJ ȘI DE PROIECTĂRI LA LUCRĂRI ÎN INSTALAȚIILE ELECTRICE ÎN FUNCȚIUNE ȘI ÎN ZONA DE PROTECȚIE A LINIILOR ELECTRICE </a:t>
            </a:r>
            <a:r>
              <a:rPr lang="ro-RO" sz="11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(pct. 969-992</a:t>
            </a:r>
            <a:r>
              <a:rPr lang="ro-RO" sz="1100" b="1" dirty="0" smtClean="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a:t>
            </a:r>
          </a:p>
          <a:p>
            <a:pPr marL="1255713" indent="-1255713" algn="just">
              <a:lnSpc>
                <a:spcPct val="107000"/>
              </a:lnSpc>
              <a:spcAft>
                <a:spcPts val="0"/>
              </a:spcAft>
              <a:tabLst>
                <a:tab pos="270510" algn="l"/>
              </a:tabLst>
            </a:pPr>
            <a:r>
              <a:rPr lang="ro-RO" sz="14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ș</a:t>
            </a:r>
            <a:r>
              <a:rPr lang="ro-RO" sz="1400" b="1" dirty="0" smtClean="0">
                <a:solidFill>
                  <a:schemeClr val="accent3">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i 12 Anexe</a:t>
            </a:r>
            <a:endParaRPr lang="en-US" sz="1400" b="1" dirty="0">
              <a:solidFill>
                <a:schemeClr val="accent3">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Начальная">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7206</TotalTime>
  <Words>7675</Words>
  <Application>Microsoft Office PowerPoint</Application>
  <PresentationFormat>Экран (16:9)</PresentationFormat>
  <Paragraphs>557</Paragraphs>
  <Slides>46</Slides>
  <Notes>34</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46</vt:i4>
      </vt:variant>
    </vt:vector>
  </HeadingPairs>
  <TitlesOfParts>
    <vt:vector size="58" baseType="lpstr">
      <vt:lpstr>SimSun</vt:lpstr>
      <vt:lpstr>Arial</vt:lpstr>
      <vt:lpstr>Book Antiqua</vt:lpstr>
      <vt:lpstr>Bookman Old Style</vt:lpstr>
      <vt:lpstr>Calibri</vt:lpstr>
      <vt:lpstr>Franklin Gothic Book</vt:lpstr>
      <vt:lpstr>Franklin Gothic Medium</vt:lpstr>
      <vt:lpstr>Open Sans</vt:lpstr>
      <vt:lpstr>PMingLiU</vt:lpstr>
      <vt:lpstr>Times New Roman</vt:lpstr>
      <vt:lpstr>Wingdings 2</vt:lpstr>
      <vt:lpstr>Трек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Mulțumim pentru atenție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VR</dc:creator>
  <cp:lastModifiedBy>Visarion Cotofana</cp:lastModifiedBy>
  <cp:revision>363</cp:revision>
  <dcterms:created xsi:type="dcterms:W3CDTF">2015-05-22T10:16:50Z</dcterms:created>
  <dcterms:modified xsi:type="dcterms:W3CDTF">2020-11-02T09:14:36Z</dcterms:modified>
</cp:coreProperties>
</file>