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16"/>
  </p:notesMasterIdLst>
  <p:handoutMasterIdLst>
    <p:handoutMasterId r:id="rId17"/>
  </p:handoutMasterIdLst>
  <p:sldIdLst>
    <p:sldId id="280" r:id="rId2"/>
    <p:sldId id="295" r:id="rId3"/>
    <p:sldId id="296" r:id="rId4"/>
    <p:sldId id="298" r:id="rId5"/>
    <p:sldId id="300" r:id="rId6"/>
    <p:sldId id="301" r:id="rId7"/>
    <p:sldId id="302" r:id="rId8"/>
    <p:sldId id="303" r:id="rId9"/>
    <p:sldId id="304" r:id="rId10"/>
    <p:sldId id="305" r:id="rId11"/>
    <p:sldId id="306" r:id="rId12"/>
    <p:sldId id="307" r:id="rId13"/>
    <p:sldId id="308" r:id="rId14"/>
    <p:sldId id="299" r:id="rId15"/>
  </p:sldIdLst>
  <p:sldSz cx="9144000" cy="6858000" type="screen4x3"/>
  <p:notesSz cx="6735763" cy="9866313"/>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2E"/>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730" autoAdjust="0"/>
  </p:normalViewPr>
  <p:slideViewPr>
    <p:cSldViewPr snapToGrid="0">
      <p:cViewPr varScale="1">
        <p:scale>
          <a:sx n="56" d="100"/>
          <a:sy n="56" d="100"/>
        </p:scale>
        <p:origin x="90" y="240"/>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9BF33-5024-48F3-BCF0-4F3A637D4484}"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ru-RU"/>
        </a:p>
      </dgm:t>
    </dgm:pt>
    <dgm:pt modelId="{21A817E5-C57B-40D9-B6B1-47179C91F8F8}">
      <dgm:prSet phldrT="[Текст]"/>
      <dgm:spPr/>
      <dgm:t>
        <a:bodyPr/>
        <a:lstStyle/>
        <a:p>
          <a:r>
            <a:rPr lang="ru-RU" dirty="0" smtClean="0"/>
            <a:t>Качественные особенности бухгалтерского учета</a:t>
          </a:r>
          <a:endParaRPr lang="ru-RU" dirty="0"/>
        </a:p>
      </dgm:t>
    </dgm:pt>
    <dgm:pt modelId="{74B0714E-3B11-44A8-8E1A-CA35AFC65313}" type="parTrans" cxnId="{CC460E7B-4BC8-47DC-BC2F-94AE84812A17}">
      <dgm:prSet/>
      <dgm:spPr/>
      <dgm:t>
        <a:bodyPr/>
        <a:lstStyle/>
        <a:p>
          <a:endParaRPr lang="ru-RU"/>
        </a:p>
      </dgm:t>
    </dgm:pt>
    <dgm:pt modelId="{9BAE915E-11C7-4A91-A6A8-CD2BE1F94A4E}" type="sibTrans" cxnId="{CC460E7B-4BC8-47DC-BC2F-94AE84812A17}">
      <dgm:prSet/>
      <dgm:spPr/>
      <dgm:t>
        <a:bodyPr/>
        <a:lstStyle/>
        <a:p>
          <a:endParaRPr lang="ru-RU"/>
        </a:p>
      </dgm:t>
    </dgm:pt>
    <dgm:pt modelId="{D37F7C22-2F98-472E-9DF7-D1BDDFA17A43}">
      <dgm:prSet phldrT="[Текст]" custT="1"/>
      <dgm:spPr/>
      <dgm:t>
        <a:bodyPr/>
        <a:lstStyle/>
        <a:p>
          <a:r>
            <a:rPr lang="ru-RU" sz="2000" dirty="0" smtClean="0"/>
            <a:t>Разборчивость</a:t>
          </a:r>
          <a:endParaRPr lang="ru-RU" sz="2000" dirty="0"/>
        </a:p>
      </dgm:t>
    </dgm:pt>
    <dgm:pt modelId="{4FE4E3B6-6E68-42D8-9D54-9D6FEF9D699D}" type="parTrans" cxnId="{63792F84-8FBD-458D-BC31-D23AFCF0153D}">
      <dgm:prSet/>
      <dgm:spPr/>
      <dgm:t>
        <a:bodyPr/>
        <a:lstStyle/>
        <a:p>
          <a:endParaRPr lang="ru-RU"/>
        </a:p>
      </dgm:t>
    </dgm:pt>
    <dgm:pt modelId="{BEEAAABF-8C48-4E83-B1CB-C02D173BCD46}" type="sibTrans" cxnId="{63792F84-8FBD-458D-BC31-D23AFCF0153D}">
      <dgm:prSet/>
      <dgm:spPr/>
      <dgm:t>
        <a:bodyPr/>
        <a:lstStyle/>
        <a:p>
          <a:endParaRPr lang="ru-RU"/>
        </a:p>
      </dgm:t>
    </dgm:pt>
    <dgm:pt modelId="{FC23EDBA-5CF3-48F9-8AF8-1B3159642648}">
      <dgm:prSet phldrT="[Текст]" custT="1"/>
      <dgm:spPr/>
      <dgm:t>
        <a:bodyPr/>
        <a:lstStyle/>
        <a:p>
          <a:r>
            <a:rPr lang="ru-RU" sz="2000" dirty="0" smtClean="0"/>
            <a:t>правдоподобие</a:t>
          </a:r>
          <a:endParaRPr lang="ru-RU" sz="2000" dirty="0"/>
        </a:p>
      </dgm:t>
    </dgm:pt>
    <dgm:pt modelId="{55F6A17A-BFF1-4C2A-9F97-53B5CC0CCDCC}" type="parTrans" cxnId="{00FA40DA-304C-4BA9-94B2-C8F196AA8D43}">
      <dgm:prSet/>
      <dgm:spPr/>
      <dgm:t>
        <a:bodyPr/>
        <a:lstStyle/>
        <a:p>
          <a:endParaRPr lang="ru-RU"/>
        </a:p>
      </dgm:t>
    </dgm:pt>
    <dgm:pt modelId="{713C574E-F66E-41B7-80CF-0366E97B1150}" type="sibTrans" cxnId="{00FA40DA-304C-4BA9-94B2-C8F196AA8D43}">
      <dgm:prSet/>
      <dgm:spPr/>
      <dgm:t>
        <a:bodyPr/>
        <a:lstStyle/>
        <a:p>
          <a:endParaRPr lang="ru-RU"/>
        </a:p>
      </dgm:t>
    </dgm:pt>
    <dgm:pt modelId="{7FFED7C4-E7B1-473E-BA49-7DDA5E353E7F}">
      <dgm:prSet phldrT="[Текст]" custT="1"/>
      <dgm:spPr/>
      <dgm:t>
        <a:bodyPr/>
        <a:lstStyle/>
        <a:p>
          <a:r>
            <a:rPr lang="ru-RU" sz="2000" dirty="0" smtClean="0"/>
            <a:t>уместность</a:t>
          </a:r>
          <a:endParaRPr lang="ru-RU" sz="2000" dirty="0"/>
        </a:p>
      </dgm:t>
    </dgm:pt>
    <dgm:pt modelId="{5E86E05A-D666-43E2-BAB0-E181307BE4F9}" type="parTrans" cxnId="{96BEC6A3-050F-4E70-8819-7B811CBFFD78}">
      <dgm:prSet/>
      <dgm:spPr/>
      <dgm:t>
        <a:bodyPr/>
        <a:lstStyle/>
        <a:p>
          <a:endParaRPr lang="ru-RU"/>
        </a:p>
      </dgm:t>
    </dgm:pt>
    <dgm:pt modelId="{40B7FFA8-6122-4012-9F53-E67621818E95}" type="sibTrans" cxnId="{96BEC6A3-050F-4E70-8819-7B811CBFFD78}">
      <dgm:prSet/>
      <dgm:spPr/>
      <dgm:t>
        <a:bodyPr/>
        <a:lstStyle/>
        <a:p>
          <a:endParaRPr lang="ru-RU"/>
        </a:p>
      </dgm:t>
    </dgm:pt>
    <dgm:pt modelId="{49C930B1-C2A9-4997-B5B2-6BDDA620F828}">
      <dgm:prSet phldrT="[Текст]" custT="1"/>
      <dgm:spPr/>
      <dgm:t>
        <a:bodyPr/>
        <a:lstStyle/>
        <a:p>
          <a:r>
            <a:rPr lang="ru-RU" sz="2000" dirty="0" smtClean="0"/>
            <a:t>сопоставимость</a:t>
          </a:r>
          <a:endParaRPr lang="ru-RU" sz="2000" dirty="0"/>
        </a:p>
      </dgm:t>
    </dgm:pt>
    <dgm:pt modelId="{14DAC34C-2039-4248-A419-3E433B19CF93}" type="parTrans" cxnId="{CCFDC150-826E-46D5-969D-9F7E0F5F5C8F}">
      <dgm:prSet/>
      <dgm:spPr/>
      <dgm:t>
        <a:bodyPr/>
        <a:lstStyle/>
        <a:p>
          <a:endParaRPr lang="ru-RU"/>
        </a:p>
      </dgm:t>
    </dgm:pt>
    <dgm:pt modelId="{7AC2EACE-CC8E-4605-A007-CCB4CD9DBA52}" type="sibTrans" cxnId="{CCFDC150-826E-46D5-969D-9F7E0F5F5C8F}">
      <dgm:prSet/>
      <dgm:spPr/>
      <dgm:t>
        <a:bodyPr/>
        <a:lstStyle/>
        <a:p>
          <a:endParaRPr lang="ru-RU"/>
        </a:p>
      </dgm:t>
    </dgm:pt>
    <dgm:pt modelId="{18A3C403-D523-43D1-A186-4A6515A9B132}" type="pres">
      <dgm:prSet presAssocID="{6F09BF33-5024-48F3-BCF0-4F3A637D4484}" presName="Name0" presStyleCnt="0">
        <dgm:presLayoutVars>
          <dgm:chMax val="1"/>
          <dgm:dir/>
          <dgm:animLvl val="ctr"/>
          <dgm:resizeHandles val="exact"/>
        </dgm:presLayoutVars>
      </dgm:prSet>
      <dgm:spPr/>
      <dgm:t>
        <a:bodyPr/>
        <a:lstStyle/>
        <a:p>
          <a:endParaRPr lang="ru-RU"/>
        </a:p>
      </dgm:t>
    </dgm:pt>
    <dgm:pt modelId="{54278B03-68D1-40AD-B931-A81F3F007E6C}" type="pres">
      <dgm:prSet presAssocID="{21A817E5-C57B-40D9-B6B1-47179C91F8F8}" presName="centerShape" presStyleLbl="node0" presStyleIdx="0" presStyleCnt="1"/>
      <dgm:spPr/>
      <dgm:t>
        <a:bodyPr/>
        <a:lstStyle/>
        <a:p>
          <a:endParaRPr lang="ru-RU"/>
        </a:p>
      </dgm:t>
    </dgm:pt>
    <dgm:pt modelId="{D0BEF303-462F-4FA1-8900-B31C72ECD00C}" type="pres">
      <dgm:prSet presAssocID="{D37F7C22-2F98-472E-9DF7-D1BDDFA17A43}" presName="node" presStyleLbl="node1" presStyleIdx="0" presStyleCnt="4" custScaleX="139712" custScaleY="137923">
        <dgm:presLayoutVars>
          <dgm:bulletEnabled val="1"/>
        </dgm:presLayoutVars>
      </dgm:prSet>
      <dgm:spPr/>
      <dgm:t>
        <a:bodyPr/>
        <a:lstStyle/>
        <a:p>
          <a:endParaRPr lang="ru-RU"/>
        </a:p>
      </dgm:t>
    </dgm:pt>
    <dgm:pt modelId="{F14977B3-784E-4768-8FED-7949A7E5112B}" type="pres">
      <dgm:prSet presAssocID="{D37F7C22-2F98-472E-9DF7-D1BDDFA17A43}" presName="dummy" presStyleCnt="0"/>
      <dgm:spPr/>
    </dgm:pt>
    <dgm:pt modelId="{DF80602F-C946-4051-BA5C-43325A70333F}" type="pres">
      <dgm:prSet presAssocID="{BEEAAABF-8C48-4E83-B1CB-C02D173BCD46}" presName="sibTrans" presStyleLbl="sibTrans2D1" presStyleIdx="0" presStyleCnt="4"/>
      <dgm:spPr/>
      <dgm:t>
        <a:bodyPr/>
        <a:lstStyle/>
        <a:p>
          <a:endParaRPr lang="ru-RU"/>
        </a:p>
      </dgm:t>
    </dgm:pt>
    <dgm:pt modelId="{F51AB08D-8699-4F55-9C64-14858B161863}" type="pres">
      <dgm:prSet presAssocID="{FC23EDBA-5CF3-48F9-8AF8-1B3159642648}" presName="node" presStyleLbl="node1" presStyleIdx="1" presStyleCnt="4" custScaleX="142763" custScaleY="134300" custRadScaleRad="105274" custRadScaleInc="-1496">
        <dgm:presLayoutVars>
          <dgm:bulletEnabled val="1"/>
        </dgm:presLayoutVars>
      </dgm:prSet>
      <dgm:spPr/>
      <dgm:t>
        <a:bodyPr/>
        <a:lstStyle/>
        <a:p>
          <a:endParaRPr lang="ru-RU"/>
        </a:p>
      </dgm:t>
    </dgm:pt>
    <dgm:pt modelId="{BB57D6F7-9BCC-40B0-9332-EE3A01D5D5A2}" type="pres">
      <dgm:prSet presAssocID="{FC23EDBA-5CF3-48F9-8AF8-1B3159642648}" presName="dummy" presStyleCnt="0"/>
      <dgm:spPr/>
    </dgm:pt>
    <dgm:pt modelId="{7C3836F4-9C20-48E3-91BD-55D205182A0A}" type="pres">
      <dgm:prSet presAssocID="{713C574E-F66E-41B7-80CF-0366E97B1150}" presName="sibTrans" presStyleLbl="sibTrans2D1" presStyleIdx="1" presStyleCnt="4"/>
      <dgm:spPr/>
      <dgm:t>
        <a:bodyPr/>
        <a:lstStyle/>
        <a:p>
          <a:endParaRPr lang="ru-RU"/>
        </a:p>
      </dgm:t>
    </dgm:pt>
    <dgm:pt modelId="{85707C3A-0148-459E-903F-DC89EB483294}" type="pres">
      <dgm:prSet presAssocID="{7FFED7C4-E7B1-473E-BA49-7DDA5E353E7F}" presName="node" presStyleLbl="node1" presStyleIdx="2" presStyleCnt="4" custScaleX="164208" custScaleY="145730">
        <dgm:presLayoutVars>
          <dgm:bulletEnabled val="1"/>
        </dgm:presLayoutVars>
      </dgm:prSet>
      <dgm:spPr/>
      <dgm:t>
        <a:bodyPr/>
        <a:lstStyle/>
        <a:p>
          <a:endParaRPr lang="ru-RU"/>
        </a:p>
      </dgm:t>
    </dgm:pt>
    <dgm:pt modelId="{6CF62DBA-C453-46F2-BB84-B0DF59CE4188}" type="pres">
      <dgm:prSet presAssocID="{7FFED7C4-E7B1-473E-BA49-7DDA5E353E7F}" presName="dummy" presStyleCnt="0"/>
      <dgm:spPr/>
    </dgm:pt>
    <dgm:pt modelId="{581F7FBD-3907-4AA4-8504-F9F12BEDA578}" type="pres">
      <dgm:prSet presAssocID="{40B7FFA8-6122-4012-9F53-E67621818E95}" presName="sibTrans" presStyleLbl="sibTrans2D1" presStyleIdx="2" presStyleCnt="4"/>
      <dgm:spPr/>
      <dgm:t>
        <a:bodyPr/>
        <a:lstStyle/>
        <a:p>
          <a:endParaRPr lang="ru-RU"/>
        </a:p>
      </dgm:t>
    </dgm:pt>
    <dgm:pt modelId="{0ABB2313-8091-4796-A300-A597608ABD26}" type="pres">
      <dgm:prSet presAssocID="{49C930B1-C2A9-4997-B5B2-6BDDA620F828}" presName="node" presStyleLbl="node1" presStyleIdx="3" presStyleCnt="4" custScaleX="138745" custScaleY="135772" custRadScaleRad="94733" custRadScaleInc="1662">
        <dgm:presLayoutVars>
          <dgm:bulletEnabled val="1"/>
        </dgm:presLayoutVars>
      </dgm:prSet>
      <dgm:spPr/>
      <dgm:t>
        <a:bodyPr/>
        <a:lstStyle/>
        <a:p>
          <a:endParaRPr lang="ru-RU"/>
        </a:p>
      </dgm:t>
    </dgm:pt>
    <dgm:pt modelId="{6B7411CA-A312-412E-8355-5FE783405845}" type="pres">
      <dgm:prSet presAssocID="{49C930B1-C2A9-4997-B5B2-6BDDA620F828}" presName="dummy" presStyleCnt="0"/>
      <dgm:spPr/>
    </dgm:pt>
    <dgm:pt modelId="{B899AE74-86EC-49AC-8567-2ED812661780}" type="pres">
      <dgm:prSet presAssocID="{7AC2EACE-CC8E-4605-A007-CCB4CD9DBA52}" presName="sibTrans" presStyleLbl="sibTrans2D1" presStyleIdx="3" presStyleCnt="4"/>
      <dgm:spPr/>
      <dgm:t>
        <a:bodyPr/>
        <a:lstStyle/>
        <a:p>
          <a:endParaRPr lang="ru-RU"/>
        </a:p>
      </dgm:t>
    </dgm:pt>
  </dgm:ptLst>
  <dgm:cxnLst>
    <dgm:cxn modelId="{2DED32D5-CA9D-4316-A9D1-1B40D05117D9}" type="presOf" srcId="{40B7FFA8-6122-4012-9F53-E67621818E95}" destId="{581F7FBD-3907-4AA4-8504-F9F12BEDA578}" srcOrd="0" destOrd="0" presId="urn:microsoft.com/office/officeart/2005/8/layout/radial6"/>
    <dgm:cxn modelId="{00FA40DA-304C-4BA9-94B2-C8F196AA8D43}" srcId="{21A817E5-C57B-40D9-B6B1-47179C91F8F8}" destId="{FC23EDBA-5CF3-48F9-8AF8-1B3159642648}" srcOrd="1" destOrd="0" parTransId="{55F6A17A-BFF1-4C2A-9F97-53B5CC0CCDCC}" sibTransId="{713C574E-F66E-41B7-80CF-0366E97B1150}"/>
    <dgm:cxn modelId="{96BEC6A3-050F-4E70-8819-7B811CBFFD78}" srcId="{21A817E5-C57B-40D9-B6B1-47179C91F8F8}" destId="{7FFED7C4-E7B1-473E-BA49-7DDA5E353E7F}" srcOrd="2" destOrd="0" parTransId="{5E86E05A-D666-43E2-BAB0-E181307BE4F9}" sibTransId="{40B7FFA8-6122-4012-9F53-E67621818E95}"/>
    <dgm:cxn modelId="{CCFDC150-826E-46D5-969D-9F7E0F5F5C8F}" srcId="{21A817E5-C57B-40D9-B6B1-47179C91F8F8}" destId="{49C930B1-C2A9-4997-B5B2-6BDDA620F828}" srcOrd="3" destOrd="0" parTransId="{14DAC34C-2039-4248-A419-3E433B19CF93}" sibTransId="{7AC2EACE-CC8E-4605-A007-CCB4CD9DBA52}"/>
    <dgm:cxn modelId="{1AA830FF-D56A-48DB-889F-6D0B0978E9D3}" type="presOf" srcId="{713C574E-F66E-41B7-80CF-0366E97B1150}" destId="{7C3836F4-9C20-48E3-91BD-55D205182A0A}" srcOrd="0" destOrd="0" presId="urn:microsoft.com/office/officeart/2005/8/layout/radial6"/>
    <dgm:cxn modelId="{494A82E1-EF46-484D-A3B0-97CE2483758A}" type="presOf" srcId="{21A817E5-C57B-40D9-B6B1-47179C91F8F8}" destId="{54278B03-68D1-40AD-B931-A81F3F007E6C}" srcOrd="0" destOrd="0" presId="urn:microsoft.com/office/officeart/2005/8/layout/radial6"/>
    <dgm:cxn modelId="{BEAC2570-6FF9-43CA-8BF3-7C5B0D1C905C}" type="presOf" srcId="{7FFED7C4-E7B1-473E-BA49-7DDA5E353E7F}" destId="{85707C3A-0148-459E-903F-DC89EB483294}" srcOrd="0" destOrd="0" presId="urn:microsoft.com/office/officeart/2005/8/layout/radial6"/>
    <dgm:cxn modelId="{F87D7BCE-DF21-4EE7-B56A-CC5369D1F4E8}" type="presOf" srcId="{49C930B1-C2A9-4997-B5B2-6BDDA620F828}" destId="{0ABB2313-8091-4796-A300-A597608ABD26}" srcOrd="0" destOrd="0" presId="urn:microsoft.com/office/officeart/2005/8/layout/radial6"/>
    <dgm:cxn modelId="{D70CDDF9-9943-4268-AF69-871C46EF1371}" type="presOf" srcId="{6F09BF33-5024-48F3-BCF0-4F3A637D4484}" destId="{18A3C403-D523-43D1-A186-4A6515A9B132}" srcOrd="0" destOrd="0" presId="urn:microsoft.com/office/officeart/2005/8/layout/radial6"/>
    <dgm:cxn modelId="{24BACE9D-58B6-4275-B95E-359BA7A067E2}" type="presOf" srcId="{FC23EDBA-5CF3-48F9-8AF8-1B3159642648}" destId="{F51AB08D-8699-4F55-9C64-14858B161863}" srcOrd="0" destOrd="0" presId="urn:microsoft.com/office/officeart/2005/8/layout/radial6"/>
    <dgm:cxn modelId="{63792F84-8FBD-458D-BC31-D23AFCF0153D}" srcId="{21A817E5-C57B-40D9-B6B1-47179C91F8F8}" destId="{D37F7C22-2F98-472E-9DF7-D1BDDFA17A43}" srcOrd="0" destOrd="0" parTransId="{4FE4E3B6-6E68-42D8-9D54-9D6FEF9D699D}" sibTransId="{BEEAAABF-8C48-4E83-B1CB-C02D173BCD46}"/>
    <dgm:cxn modelId="{CF0D585C-914B-4C3B-91EB-3ABFB1498EEE}" type="presOf" srcId="{BEEAAABF-8C48-4E83-B1CB-C02D173BCD46}" destId="{DF80602F-C946-4051-BA5C-43325A70333F}" srcOrd="0" destOrd="0" presId="urn:microsoft.com/office/officeart/2005/8/layout/radial6"/>
    <dgm:cxn modelId="{CC460E7B-4BC8-47DC-BC2F-94AE84812A17}" srcId="{6F09BF33-5024-48F3-BCF0-4F3A637D4484}" destId="{21A817E5-C57B-40D9-B6B1-47179C91F8F8}" srcOrd="0" destOrd="0" parTransId="{74B0714E-3B11-44A8-8E1A-CA35AFC65313}" sibTransId="{9BAE915E-11C7-4A91-A6A8-CD2BE1F94A4E}"/>
    <dgm:cxn modelId="{040B2003-0EA6-4DEA-B6A8-A083689D45D1}" type="presOf" srcId="{7AC2EACE-CC8E-4605-A007-CCB4CD9DBA52}" destId="{B899AE74-86EC-49AC-8567-2ED812661780}" srcOrd="0" destOrd="0" presId="urn:microsoft.com/office/officeart/2005/8/layout/radial6"/>
    <dgm:cxn modelId="{3A154CB9-010F-40DF-B344-003B52F848E2}" type="presOf" srcId="{D37F7C22-2F98-472E-9DF7-D1BDDFA17A43}" destId="{D0BEF303-462F-4FA1-8900-B31C72ECD00C}" srcOrd="0" destOrd="0" presId="urn:microsoft.com/office/officeart/2005/8/layout/radial6"/>
    <dgm:cxn modelId="{03CFCB99-E695-4F23-877A-88DF061DC84E}" type="presParOf" srcId="{18A3C403-D523-43D1-A186-4A6515A9B132}" destId="{54278B03-68D1-40AD-B931-A81F3F007E6C}" srcOrd="0" destOrd="0" presId="urn:microsoft.com/office/officeart/2005/8/layout/radial6"/>
    <dgm:cxn modelId="{E6AB9CEB-6ECE-435F-999F-00471A51EBE1}" type="presParOf" srcId="{18A3C403-D523-43D1-A186-4A6515A9B132}" destId="{D0BEF303-462F-4FA1-8900-B31C72ECD00C}" srcOrd="1" destOrd="0" presId="urn:microsoft.com/office/officeart/2005/8/layout/radial6"/>
    <dgm:cxn modelId="{5B8BF12B-8568-41C3-A168-6A241B7344AE}" type="presParOf" srcId="{18A3C403-D523-43D1-A186-4A6515A9B132}" destId="{F14977B3-784E-4768-8FED-7949A7E5112B}" srcOrd="2" destOrd="0" presId="urn:microsoft.com/office/officeart/2005/8/layout/radial6"/>
    <dgm:cxn modelId="{75E6B7AA-68C1-4068-8F5E-22608532F3BB}" type="presParOf" srcId="{18A3C403-D523-43D1-A186-4A6515A9B132}" destId="{DF80602F-C946-4051-BA5C-43325A70333F}" srcOrd="3" destOrd="0" presId="urn:microsoft.com/office/officeart/2005/8/layout/radial6"/>
    <dgm:cxn modelId="{BA7BB7DE-9095-4A13-A5D7-FFE8E546E9CF}" type="presParOf" srcId="{18A3C403-D523-43D1-A186-4A6515A9B132}" destId="{F51AB08D-8699-4F55-9C64-14858B161863}" srcOrd="4" destOrd="0" presId="urn:microsoft.com/office/officeart/2005/8/layout/radial6"/>
    <dgm:cxn modelId="{C3C6564C-D78D-4BA5-9C30-4FBC21CAEB78}" type="presParOf" srcId="{18A3C403-D523-43D1-A186-4A6515A9B132}" destId="{BB57D6F7-9BCC-40B0-9332-EE3A01D5D5A2}" srcOrd="5" destOrd="0" presId="urn:microsoft.com/office/officeart/2005/8/layout/radial6"/>
    <dgm:cxn modelId="{BDF4CA74-296D-44AD-82AF-19667AF22B86}" type="presParOf" srcId="{18A3C403-D523-43D1-A186-4A6515A9B132}" destId="{7C3836F4-9C20-48E3-91BD-55D205182A0A}" srcOrd="6" destOrd="0" presId="urn:microsoft.com/office/officeart/2005/8/layout/radial6"/>
    <dgm:cxn modelId="{D0B0A8E3-BEBF-468E-8E94-347340B0EEF5}" type="presParOf" srcId="{18A3C403-D523-43D1-A186-4A6515A9B132}" destId="{85707C3A-0148-459E-903F-DC89EB483294}" srcOrd="7" destOrd="0" presId="urn:microsoft.com/office/officeart/2005/8/layout/radial6"/>
    <dgm:cxn modelId="{D229E72A-5F5C-477A-AE71-F3B764E113F4}" type="presParOf" srcId="{18A3C403-D523-43D1-A186-4A6515A9B132}" destId="{6CF62DBA-C453-46F2-BB84-B0DF59CE4188}" srcOrd="8" destOrd="0" presId="urn:microsoft.com/office/officeart/2005/8/layout/radial6"/>
    <dgm:cxn modelId="{9D4A7C8A-AEB4-4028-A2D3-6F6161016641}" type="presParOf" srcId="{18A3C403-D523-43D1-A186-4A6515A9B132}" destId="{581F7FBD-3907-4AA4-8504-F9F12BEDA578}" srcOrd="9" destOrd="0" presId="urn:microsoft.com/office/officeart/2005/8/layout/radial6"/>
    <dgm:cxn modelId="{EDA0256B-445A-453B-8301-BF09CF4D0F79}" type="presParOf" srcId="{18A3C403-D523-43D1-A186-4A6515A9B132}" destId="{0ABB2313-8091-4796-A300-A597608ABD26}" srcOrd="10" destOrd="0" presId="urn:microsoft.com/office/officeart/2005/8/layout/radial6"/>
    <dgm:cxn modelId="{55BF8EFD-8049-47A0-BD3E-7765114661BF}" type="presParOf" srcId="{18A3C403-D523-43D1-A186-4A6515A9B132}" destId="{6B7411CA-A312-412E-8355-5FE783405845}" srcOrd="11" destOrd="0" presId="urn:microsoft.com/office/officeart/2005/8/layout/radial6"/>
    <dgm:cxn modelId="{0C8E3EE8-1F1D-483C-87D1-827A2C4E8BCD}" type="presParOf" srcId="{18A3C403-D523-43D1-A186-4A6515A9B132}" destId="{B899AE74-86EC-49AC-8567-2ED812661780}" srcOrd="12"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9AE74-86EC-49AC-8567-2ED812661780}">
      <dsp:nvSpPr>
        <dsp:cNvPr id="0" name=""/>
        <dsp:cNvSpPr/>
      </dsp:nvSpPr>
      <dsp:spPr>
        <a:xfrm>
          <a:off x="2377031" y="532028"/>
          <a:ext cx="3722960" cy="3722960"/>
        </a:xfrm>
        <a:prstGeom prst="blockArc">
          <a:avLst>
            <a:gd name="adj1" fmla="val 10823566"/>
            <a:gd name="adj2" fmla="val 16018807"/>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1F7FBD-3907-4AA4-8504-F9F12BEDA578}">
      <dsp:nvSpPr>
        <dsp:cNvPr id="0" name=""/>
        <dsp:cNvSpPr/>
      </dsp:nvSpPr>
      <dsp:spPr>
        <a:xfrm>
          <a:off x="2376989" y="537076"/>
          <a:ext cx="3722960" cy="3722960"/>
        </a:xfrm>
        <a:prstGeom prst="blockArc">
          <a:avLst>
            <a:gd name="adj1" fmla="val 5581114"/>
            <a:gd name="adj2" fmla="val 1083311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3836F4-9C20-48E3-91BD-55D205182A0A}">
      <dsp:nvSpPr>
        <dsp:cNvPr id="0" name=""/>
        <dsp:cNvSpPr/>
      </dsp:nvSpPr>
      <dsp:spPr>
        <a:xfrm>
          <a:off x="2377161" y="537085"/>
          <a:ext cx="3722960" cy="3722960"/>
        </a:xfrm>
        <a:prstGeom prst="blockArc">
          <a:avLst>
            <a:gd name="adj1" fmla="val 21566865"/>
            <a:gd name="adj2" fmla="val 558144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80602F-C946-4051-BA5C-43325A70333F}">
      <dsp:nvSpPr>
        <dsp:cNvPr id="0" name=""/>
        <dsp:cNvSpPr/>
      </dsp:nvSpPr>
      <dsp:spPr>
        <a:xfrm>
          <a:off x="2377120" y="532023"/>
          <a:ext cx="3722960" cy="3722960"/>
        </a:xfrm>
        <a:prstGeom prst="blockArc">
          <a:avLst>
            <a:gd name="adj1" fmla="val 16018639"/>
            <a:gd name="adj2" fmla="val 21576435"/>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278B03-68D1-40AD-B931-A81F3F007E6C}">
      <dsp:nvSpPr>
        <dsp:cNvPr id="0" name=""/>
        <dsp:cNvSpPr/>
      </dsp:nvSpPr>
      <dsp:spPr>
        <a:xfrm>
          <a:off x="3285595" y="1538908"/>
          <a:ext cx="1714250" cy="171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t>Качественные особенности бухгалтерского учета</a:t>
          </a:r>
          <a:endParaRPr lang="ru-RU" sz="1300" kern="1200" dirty="0"/>
        </a:p>
      </dsp:txBody>
      <dsp:txXfrm>
        <a:off x="3536641" y="1789954"/>
        <a:ext cx="1212158" cy="1212158"/>
      </dsp:txXfrm>
    </dsp:sp>
    <dsp:sp modelId="{D0BEF303-462F-4FA1-8900-B31C72ECD00C}">
      <dsp:nvSpPr>
        <dsp:cNvPr id="0" name=""/>
        <dsp:cNvSpPr/>
      </dsp:nvSpPr>
      <dsp:spPr>
        <a:xfrm>
          <a:off x="3304465" y="-249768"/>
          <a:ext cx="1676509" cy="16550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Разборчивость</a:t>
          </a:r>
          <a:endParaRPr lang="ru-RU" sz="2000" kern="1200" dirty="0"/>
        </a:p>
      </dsp:txBody>
      <dsp:txXfrm>
        <a:off x="3549984" y="-7393"/>
        <a:ext cx="1185471" cy="1170291"/>
      </dsp:txXfrm>
    </dsp:sp>
    <dsp:sp modelId="{F51AB08D-8699-4F55-9C64-14858B161863}">
      <dsp:nvSpPr>
        <dsp:cNvPr id="0" name=""/>
        <dsp:cNvSpPr/>
      </dsp:nvSpPr>
      <dsp:spPr>
        <a:xfrm>
          <a:off x="5200278" y="1575256"/>
          <a:ext cx="1713120" cy="16115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правдоподобие</a:t>
          </a:r>
          <a:endParaRPr lang="ru-RU" sz="2000" kern="1200" dirty="0"/>
        </a:p>
      </dsp:txBody>
      <dsp:txXfrm>
        <a:off x="5451159" y="1811264"/>
        <a:ext cx="1211358" cy="1139550"/>
      </dsp:txXfrm>
    </dsp:sp>
    <dsp:sp modelId="{85707C3A-0148-459E-903F-DC89EB483294}">
      <dsp:nvSpPr>
        <dsp:cNvPr id="0" name=""/>
        <dsp:cNvSpPr/>
      </dsp:nvSpPr>
      <dsp:spPr>
        <a:xfrm>
          <a:off x="3157492" y="3339952"/>
          <a:ext cx="1970454" cy="17487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уместность</a:t>
          </a:r>
          <a:endParaRPr lang="ru-RU" sz="2000" kern="1200" dirty="0"/>
        </a:p>
      </dsp:txBody>
      <dsp:txXfrm>
        <a:off x="3446058" y="3596047"/>
        <a:ext cx="1393322" cy="1236533"/>
      </dsp:txXfrm>
    </dsp:sp>
    <dsp:sp modelId="{0ABB2313-8091-4796-A300-A597608ABD26}">
      <dsp:nvSpPr>
        <dsp:cNvPr id="0" name=""/>
        <dsp:cNvSpPr/>
      </dsp:nvSpPr>
      <dsp:spPr>
        <a:xfrm>
          <a:off x="1587820" y="1566428"/>
          <a:ext cx="1664905" cy="16292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kern="1200" dirty="0" smtClean="0"/>
            <a:t>сопоставимость</a:t>
          </a:r>
          <a:endParaRPr lang="ru-RU" sz="2000" kern="1200" dirty="0"/>
        </a:p>
      </dsp:txBody>
      <dsp:txXfrm>
        <a:off x="1831640" y="1805023"/>
        <a:ext cx="1177265" cy="115204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898102" y="4686696"/>
            <a:ext cx="4939560" cy="4439447"/>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06/12/2017</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06/12/2017</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06/12/2017</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4.png"/><Relationship Id="rId7" Type="http://schemas.openxmlformats.org/officeDocument/2006/relationships/diagramData" Target="../diagrams/data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microsoft.com/office/2007/relationships/diagramDrawing" Target="../diagrams/drawing1.xml"/><Relationship Id="rId5" Type="http://schemas.openxmlformats.org/officeDocument/2006/relationships/image" Target="../media/image6.png"/><Relationship Id="rId10" Type="http://schemas.openxmlformats.org/officeDocument/2006/relationships/diagramColors" Target="../diagrams/colors1.xml"/><Relationship Id="rId4" Type="http://schemas.openxmlformats.org/officeDocument/2006/relationships/image" Target="../media/image5.png"/><Relationship Id="rId9"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4.png"/><Relationship Id="rId7" Type="http://schemas.openxmlformats.org/officeDocument/2006/relationships/image" Target="../media/image9.jpeg"/><Relationship Id="rId12" Type="http://schemas.openxmlformats.org/officeDocument/2006/relationships/hyperlink" Target="http://www.ifcaac.amac.md/"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3.png"/><Relationship Id="rId5" Type="http://schemas.openxmlformats.org/officeDocument/2006/relationships/image" Target="../media/image6.png"/><Relationship Id="rId10" Type="http://schemas.openxmlformats.org/officeDocument/2006/relationships/image" Target="../media/image12.jpeg"/><Relationship Id="rId4" Type="http://schemas.openxmlformats.org/officeDocument/2006/relationships/image" Target="../media/image5.png"/><Relationship Id="rId9"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pPr algn="ctr"/>
            <a:r>
              <a:rPr lang="ru-RU" b="1" dirty="0">
                <a:solidFill>
                  <a:srgbClr val="002060"/>
                </a:solidFill>
              </a:rPr>
              <a:t>Учебный курс для сотрудников операторов </a:t>
            </a:r>
            <a:r>
              <a:rPr lang="en-US" b="1" dirty="0" smtClean="0">
                <a:solidFill>
                  <a:srgbClr val="002060"/>
                </a:solidFill>
              </a:rPr>
              <a:t/>
            </a:r>
            <a:br>
              <a:rPr lang="en-US" b="1" dirty="0" smtClean="0">
                <a:solidFill>
                  <a:srgbClr val="002060"/>
                </a:solidFill>
              </a:rPr>
            </a:br>
            <a:r>
              <a:rPr lang="ro-RO" b="1" dirty="0" smtClean="0">
                <a:solidFill>
                  <a:srgbClr val="002060"/>
                </a:solidFill>
              </a:rPr>
              <a:t>„Apă-Canal”</a:t>
            </a:r>
            <a:r>
              <a:rPr lang="ro-RO" dirty="0" smtClean="0">
                <a:solidFill>
                  <a:srgbClr val="002060"/>
                </a:solidFill>
              </a:rPr>
              <a:t/>
            </a:r>
            <a:br>
              <a:rPr lang="ro-RO" dirty="0" smtClean="0">
                <a:solidFill>
                  <a:srgbClr val="002060"/>
                </a:solidFill>
              </a:rPr>
            </a:br>
            <a:r>
              <a:rPr lang="ro-RO" dirty="0" smtClean="0">
                <a:solidFill>
                  <a:srgbClr val="002060"/>
                </a:solidFill>
              </a:rPr>
              <a:t/>
            </a:r>
            <a:br>
              <a:rPr lang="ro-RO" dirty="0" smtClean="0">
                <a:solidFill>
                  <a:srgbClr val="002060"/>
                </a:solidFill>
              </a:rPr>
            </a:br>
            <a:r>
              <a:rPr lang="ru-RU" b="1" dirty="0">
                <a:solidFill>
                  <a:srgbClr val="FF0000"/>
                </a:solidFill>
              </a:rPr>
              <a:t>Модуль 13: </a:t>
            </a:r>
            <a:r>
              <a:rPr lang="ru-RU" b="1" dirty="0">
                <a:solidFill>
                  <a:schemeClr val="tx1"/>
                </a:solidFill>
              </a:rPr>
              <a:t>Актуальные проблемы учета и налогообложения транспортных средств и механизмов. Налоговые изменения в Республике Молдова на 2017 год</a:t>
            </a:r>
            <a:r>
              <a:rPr lang="ro-RO" b="1" dirty="0" smtClean="0">
                <a:solidFill>
                  <a:srgbClr val="002060"/>
                </a:solidFill>
              </a:rPr>
              <a:t>.</a:t>
            </a:r>
            <a:r>
              <a:rPr lang="en-US" b="1" dirty="0" smtClean="0">
                <a:solidFill>
                  <a:srgbClr val="002060"/>
                </a:solidFill>
              </a:rPr>
              <a:t/>
            </a:r>
            <a:br>
              <a:rPr lang="en-US" b="1" dirty="0" smtClean="0">
                <a:solidFill>
                  <a:srgbClr val="002060"/>
                </a:solidFill>
              </a:rPr>
            </a:br>
            <a:r>
              <a:rPr lang="ro-RO" b="1" dirty="0" smtClean="0">
                <a:solidFill>
                  <a:srgbClr val="002060"/>
                </a:solidFill>
              </a:rPr>
              <a:t/>
            </a:r>
            <a:br>
              <a:rPr lang="ro-RO" b="1" dirty="0" smtClean="0">
                <a:solidFill>
                  <a:srgbClr val="002060"/>
                </a:solidFill>
              </a:rPr>
            </a:br>
            <a:r>
              <a:rPr lang="ru-RU" altLang="en-US" sz="2000" b="1" dirty="0">
                <a:solidFill>
                  <a:srgbClr val="FF0000"/>
                </a:solidFill>
              </a:rPr>
              <a:t>Сессия 1: </a:t>
            </a:r>
            <a:r>
              <a:rPr lang="ru-RU" altLang="en-US" sz="2000" b="1" dirty="0" smtClean="0">
                <a:solidFill>
                  <a:schemeClr val="tx1"/>
                </a:solidFill>
              </a:rPr>
              <a:t> Законодательная основа учета</a:t>
            </a:r>
            <a:r>
              <a:rPr lang="en-US" dirty="0" smtClean="0">
                <a:solidFill>
                  <a:srgbClr val="000F2E"/>
                </a:solidFill>
                <a:latin typeface="Times New Roman" panose="02020603050405020304" pitchFamily="18" charset="0"/>
                <a:cs typeface="Times New Roman" panose="02020603050405020304" pitchFamily="18" charset="0"/>
              </a:rPr>
              <a:t/>
            </a:r>
            <a:br>
              <a:rPr lang="en-US" dirty="0" smtClean="0">
                <a:solidFill>
                  <a:srgbClr val="000F2E"/>
                </a:solidFill>
                <a:latin typeface="Times New Roman" panose="02020603050405020304" pitchFamily="18" charset="0"/>
                <a:cs typeface="Times New Roman" panose="02020603050405020304" pitchFamily="18" charset="0"/>
              </a:rPr>
            </a:br>
            <a:r>
              <a:rPr lang="ro-RO" b="1" dirty="0" smtClean="0">
                <a:solidFill>
                  <a:srgbClr val="000F2E"/>
                </a:solidFill>
              </a:rPr>
              <a:t/>
            </a:r>
            <a:br>
              <a:rPr lang="ro-RO" b="1" dirty="0" smtClean="0">
                <a:solidFill>
                  <a:srgbClr val="000F2E"/>
                </a:solidFill>
              </a:rPr>
            </a:br>
            <a:r>
              <a:rPr lang="ro-RO" sz="1800" b="1" i="1" dirty="0">
                <a:solidFill>
                  <a:srgbClr val="002060"/>
                </a:solidFill>
              </a:rPr>
              <a:t>Expert conf. univ. dr. </a:t>
            </a:r>
            <a:r>
              <a:rPr lang="en-US" sz="1800" b="1" i="1" dirty="0">
                <a:solidFill>
                  <a:srgbClr val="002060"/>
                </a:solidFill>
              </a:rPr>
              <a:t>Margareta V</a:t>
            </a:r>
            <a:r>
              <a:rPr lang="ro-RO" sz="1800" b="1" i="1" dirty="0">
                <a:solidFill>
                  <a:srgbClr val="002060"/>
                </a:solidFill>
              </a:rPr>
              <a:t>îrcolici</a:t>
            </a:r>
            <a:r>
              <a:rPr lang="ro-RO" sz="1800" b="1" dirty="0">
                <a:solidFill>
                  <a:srgbClr val="002060"/>
                </a:solidFill>
              </a:rPr>
              <a:t/>
            </a:r>
            <a:br>
              <a:rPr lang="ro-RO" sz="1800" b="1" dirty="0">
                <a:solidFill>
                  <a:srgbClr val="002060"/>
                </a:solidFill>
              </a:rPr>
            </a:br>
            <a:r>
              <a:rPr lang="en-US" sz="1800" b="1" i="1" dirty="0">
                <a:solidFill>
                  <a:srgbClr val="002060"/>
                </a:solidFill>
              </a:rPr>
              <a:t>lector superior </a:t>
            </a:r>
            <a:r>
              <a:rPr lang="en-US" sz="1800" b="1" dirty="0">
                <a:solidFill>
                  <a:srgbClr val="002060"/>
                </a:solidFill>
              </a:rPr>
              <a:t>Lidia </a:t>
            </a:r>
            <a:r>
              <a:rPr lang="en-US" sz="1800" b="1" dirty="0" err="1">
                <a:solidFill>
                  <a:srgbClr val="002060"/>
                </a:solidFill>
              </a:rPr>
              <a:t>Surdu</a:t>
            </a:r>
            <a:r>
              <a:rPr lang="ro-RO" sz="1600" b="1">
                <a:solidFill>
                  <a:srgbClr val="002060"/>
                </a:solidFill>
              </a:rPr>
              <a:t/>
            </a:r>
            <a:br>
              <a:rPr lang="ro-RO" sz="1600" b="1">
                <a:solidFill>
                  <a:srgbClr val="002060"/>
                </a:solidFill>
              </a:rPr>
            </a:br>
            <a:r>
              <a:rPr lang="ro-RO" sz="1600" b="1" dirty="0" smtClean="0">
                <a:solidFill>
                  <a:srgbClr val="002060"/>
                </a:solidFill>
              </a:rPr>
              <a:t/>
            </a:r>
            <a:br>
              <a:rPr lang="ro-RO" sz="1600" b="1" dirty="0" smtClean="0">
                <a:solidFill>
                  <a:srgbClr val="002060"/>
                </a:solidFill>
              </a:rPr>
            </a:br>
            <a:r>
              <a:rPr lang="ro-RO" sz="1600" b="1" dirty="0" smtClean="0">
                <a:solidFill>
                  <a:srgbClr val="002060"/>
                </a:solidFill>
              </a:rPr>
              <a:t>28-29-30 </a:t>
            </a:r>
            <a:r>
              <a:rPr lang="ru-RU" sz="1600" b="1" dirty="0">
                <a:solidFill>
                  <a:srgbClr val="002060"/>
                </a:solidFill>
              </a:rPr>
              <a:t>ноябрь </a:t>
            </a:r>
            <a:r>
              <a:rPr lang="ro-RO" sz="1600" b="1" dirty="0" smtClean="0">
                <a:solidFill>
                  <a:srgbClr val="002060"/>
                </a:solidFill>
              </a:rPr>
              <a:t>2017, </a:t>
            </a:r>
            <a:r>
              <a:rPr lang="ru-RU" sz="1600" b="1" dirty="0">
                <a:solidFill>
                  <a:srgbClr val="002060"/>
                </a:solidFill>
              </a:rPr>
              <a:t>Кишинев</a:t>
            </a: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7258493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p:txBody>
          <a:bodyPr/>
          <a:lstStyle/>
          <a:p>
            <a:r>
              <a:rPr lang="en-US" sz="2200" b="1" dirty="0" smtClean="0">
                <a:solidFill>
                  <a:schemeClr val="tx1"/>
                </a:solidFill>
              </a:rPr>
              <a:t>   </a:t>
            </a:r>
            <a:endParaRPr lang="ro-RO" sz="2200" dirty="0">
              <a:solidFill>
                <a:schemeClr val="tx1"/>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2" name="Объект 1"/>
          <p:cNvSpPr>
            <a:spLocks noGrp="1"/>
          </p:cNvSpPr>
          <p:nvPr>
            <p:ph idx="1"/>
          </p:nvPr>
        </p:nvSpPr>
        <p:spPr>
          <a:xfrm>
            <a:off x="179882" y="1532623"/>
            <a:ext cx="8280118" cy="4731377"/>
          </a:xfrm>
        </p:spPr>
        <p:txBody>
          <a:bodyPr/>
          <a:lstStyle/>
          <a:p>
            <a:pPr marL="0" indent="0">
              <a:buNone/>
            </a:pPr>
            <a:r>
              <a:rPr lang="en-US" sz="2000" dirty="0" smtClean="0">
                <a:solidFill>
                  <a:schemeClr val="tx1"/>
                </a:solidFill>
              </a:rPr>
              <a:t>-</a:t>
            </a:r>
            <a:r>
              <a:rPr lang="vi-VN" sz="2000" dirty="0" smtClean="0">
                <a:solidFill>
                  <a:schemeClr val="tx1"/>
                </a:solidFill>
              </a:rPr>
              <a:t> </a:t>
            </a:r>
            <a:r>
              <a:rPr lang="ru-RU" sz="2000" dirty="0">
                <a:solidFill>
                  <a:schemeClr val="tx1"/>
                </a:solidFill>
              </a:rPr>
              <a:t>Закон об </a:t>
            </a:r>
            <a:r>
              <a:rPr lang="ru-RU" sz="2000" dirty="0" smtClean="0">
                <a:solidFill>
                  <a:schemeClr val="tx1"/>
                </a:solidFill>
              </a:rPr>
              <a:t>учете</a:t>
            </a:r>
            <a:r>
              <a:rPr lang="en-US" sz="2000" dirty="0" smtClean="0">
                <a:solidFill>
                  <a:schemeClr val="tx1"/>
                </a:solidFill>
              </a:rPr>
              <a:t> </a:t>
            </a:r>
            <a:r>
              <a:rPr lang="vi-VN" sz="2000" dirty="0" smtClean="0">
                <a:solidFill>
                  <a:schemeClr val="tx1"/>
                </a:solidFill>
              </a:rPr>
              <a:t>(MO </a:t>
            </a:r>
            <a:r>
              <a:rPr lang="vi-VN" sz="2000" dirty="0">
                <a:solidFill>
                  <a:schemeClr val="tx1"/>
                </a:solidFill>
              </a:rPr>
              <a:t>nr. 90-93, 2007); </a:t>
            </a:r>
            <a:endParaRPr lang="en-US" sz="2000" dirty="0" smtClean="0">
              <a:solidFill>
                <a:schemeClr val="tx1"/>
              </a:solidFill>
            </a:endParaRPr>
          </a:p>
          <a:p>
            <a:pPr marL="0" indent="0">
              <a:buNone/>
            </a:pPr>
            <a:r>
              <a:rPr lang="en-US" sz="2000" dirty="0">
                <a:solidFill>
                  <a:schemeClr val="tx1"/>
                </a:solidFill>
              </a:rPr>
              <a:t>-</a:t>
            </a:r>
            <a:r>
              <a:rPr lang="vi-VN" sz="2000" dirty="0" smtClean="0">
                <a:solidFill>
                  <a:schemeClr val="tx1"/>
                </a:solidFill>
              </a:rPr>
              <a:t> </a:t>
            </a:r>
            <a:r>
              <a:rPr lang="ru-RU" sz="2000" dirty="0">
                <a:solidFill>
                  <a:schemeClr val="tx1"/>
                </a:solidFill>
              </a:rPr>
              <a:t>Национальные стандарты бухгалтерского учета</a:t>
            </a:r>
            <a:r>
              <a:rPr lang="vi-VN" sz="2000" dirty="0" smtClean="0">
                <a:solidFill>
                  <a:schemeClr val="tx1"/>
                </a:solidFill>
              </a:rPr>
              <a:t>; </a:t>
            </a:r>
            <a:endParaRPr lang="en-US" sz="2000" dirty="0" smtClean="0">
              <a:solidFill>
                <a:schemeClr val="tx1"/>
              </a:solidFill>
            </a:endParaRPr>
          </a:p>
          <a:p>
            <a:pPr marL="0" indent="0">
              <a:buNone/>
            </a:pPr>
            <a:r>
              <a:rPr lang="en-US" sz="2000" dirty="0">
                <a:solidFill>
                  <a:schemeClr val="tx1"/>
                </a:solidFill>
              </a:rPr>
              <a:t>-</a:t>
            </a:r>
            <a:r>
              <a:rPr lang="vi-VN" sz="2000" dirty="0" smtClean="0">
                <a:solidFill>
                  <a:schemeClr val="tx1"/>
                </a:solidFill>
              </a:rPr>
              <a:t> </a:t>
            </a:r>
            <a:r>
              <a:rPr lang="ru-RU" sz="2000" dirty="0">
                <a:solidFill>
                  <a:schemeClr val="tx1"/>
                </a:solidFill>
              </a:rPr>
              <a:t>Комментарии к национальным стандартам бухгалтерского учета</a:t>
            </a:r>
            <a:r>
              <a:rPr lang="vi-VN" sz="2000" dirty="0" smtClean="0">
                <a:solidFill>
                  <a:schemeClr val="tx1"/>
                </a:solidFill>
              </a:rPr>
              <a:t>;</a:t>
            </a:r>
            <a:endParaRPr lang="en-US" sz="2000" dirty="0" smtClean="0">
              <a:solidFill>
                <a:schemeClr val="tx1"/>
              </a:solidFill>
            </a:endParaRPr>
          </a:p>
          <a:p>
            <a:pPr marL="0" indent="0">
              <a:buNone/>
            </a:pPr>
            <a:r>
              <a:rPr lang="vi-VN" sz="2000" dirty="0" smtClean="0">
                <a:solidFill>
                  <a:schemeClr val="tx1"/>
                </a:solidFill>
              </a:rPr>
              <a:t> </a:t>
            </a:r>
            <a:r>
              <a:rPr lang="en-US" sz="2000" dirty="0" smtClean="0">
                <a:solidFill>
                  <a:schemeClr val="tx1"/>
                </a:solidFill>
              </a:rPr>
              <a:t>-</a:t>
            </a:r>
            <a:r>
              <a:rPr lang="vi-VN" sz="2000" dirty="0" smtClean="0">
                <a:solidFill>
                  <a:schemeClr val="tx1"/>
                </a:solidFill>
              </a:rPr>
              <a:t> </a:t>
            </a:r>
            <a:r>
              <a:rPr lang="ru-RU" sz="2000" dirty="0" smtClean="0">
                <a:solidFill>
                  <a:schemeClr val="tx1"/>
                </a:solidFill>
              </a:rPr>
              <a:t>План счетов экономической </a:t>
            </a:r>
            <a:r>
              <a:rPr lang="ru-RU" sz="2000" dirty="0">
                <a:solidFill>
                  <a:schemeClr val="tx1"/>
                </a:solidFill>
              </a:rPr>
              <a:t>и финансовой деятельности предприятий</a:t>
            </a:r>
            <a:r>
              <a:rPr lang="vi-VN" sz="2000" dirty="0" smtClean="0">
                <a:solidFill>
                  <a:schemeClr val="tx1"/>
                </a:solidFill>
              </a:rPr>
              <a:t>;</a:t>
            </a:r>
            <a:endParaRPr lang="en-US" sz="2000" dirty="0" smtClean="0">
              <a:solidFill>
                <a:schemeClr val="tx1"/>
              </a:solidFill>
            </a:endParaRPr>
          </a:p>
          <a:p>
            <a:pPr marL="0" indent="0">
              <a:buNone/>
            </a:pPr>
            <a:r>
              <a:rPr lang="vi-VN" sz="2000" dirty="0" smtClean="0">
                <a:solidFill>
                  <a:schemeClr val="tx1"/>
                </a:solidFill>
              </a:rPr>
              <a:t> </a:t>
            </a:r>
            <a:r>
              <a:rPr lang="en-US" sz="2000" dirty="0" smtClean="0">
                <a:solidFill>
                  <a:schemeClr val="tx1"/>
                </a:solidFill>
              </a:rPr>
              <a:t>-</a:t>
            </a:r>
            <a:r>
              <a:rPr lang="vi-VN" sz="2000" dirty="0" smtClean="0">
                <a:solidFill>
                  <a:schemeClr val="tx1"/>
                </a:solidFill>
              </a:rPr>
              <a:t> </a:t>
            </a:r>
            <a:r>
              <a:rPr lang="ru-RU" sz="2000" dirty="0">
                <a:solidFill>
                  <a:schemeClr val="tx1"/>
                </a:solidFill>
              </a:rPr>
              <a:t>Инструкции, письма и другие учебные документы, выданные Министерством финансов Республики Молдова</a:t>
            </a:r>
            <a:r>
              <a:rPr lang="vi-VN" sz="2000" dirty="0" smtClean="0">
                <a:solidFill>
                  <a:schemeClr val="tx1"/>
                </a:solidFill>
              </a:rPr>
              <a:t>; </a:t>
            </a:r>
            <a:endParaRPr lang="en-US" sz="2000" dirty="0" smtClean="0">
              <a:solidFill>
                <a:schemeClr val="tx1"/>
              </a:solidFill>
            </a:endParaRPr>
          </a:p>
          <a:p>
            <a:pPr marL="0" indent="0">
              <a:buNone/>
            </a:pPr>
            <a:r>
              <a:rPr lang="en-US" sz="2000" dirty="0">
                <a:solidFill>
                  <a:schemeClr val="tx1"/>
                </a:solidFill>
              </a:rPr>
              <a:t>-</a:t>
            </a:r>
            <a:r>
              <a:rPr lang="vi-VN" sz="2000" dirty="0" smtClean="0">
                <a:solidFill>
                  <a:schemeClr val="tx1"/>
                </a:solidFill>
              </a:rPr>
              <a:t> </a:t>
            </a:r>
            <a:r>
              <a:rPr lang="ru-RU" sz="2000" dirty="0">
                <a:solidFill>
                  <a:schemeClr val="tx1"/>
                </a:solidFill>
              </a:rPr>
              <a:t>Налоговый </a:t>
            </a:r>
            <a:r>
              <a:rPr lang="ru-RU" sz="2000" dirty="0" smtClean="0">
                <a:solidFill>
                  <a:schemeClr val="tx1"/>
                </a:solidFill>
              </a:rPr>
              <a:t>кодекс</a:t>
            </a:r>
            <a:r>
              <a:rPr lang="vi-VN" sz="2000" dirty="0" smtClean="0">
                <a:solidFill>
                  <a:schemeClr val="tx1"/>
                </a:solidFill>
              </a:rPr>
              <a:t>; </a:t>
            </a:r>
            <a:endParaRPr lang="en-US" sz="2000" dirty="0" smtClean="0">
              <a:solidFill>
                <a:schemeClr val="tx1"/>
              </a:solidFill>
            </a:endParaRPr>
          </a:p>
          <a:p>
            <a:pPr marL="0" indent="0">
              <a:buNone/>
            </a:pPr>
            <a:r>
              <a:rPr lang="en-US" sz="2000" dirty="0">
                <a:solidFill>
                  <a:schemeClr val="tx1"/>
                </a:solidFill>
              </a:rPr>
              <a:t>-</a:t>
            </a:r>
            <a:r>
              <a:rPr lang="vi-VN" sz="2000" dirty="0" smtClean="0">
                <a:solidFill>
                  <a:schemeClr val="tx1"/>
                </a:solidFill>
              </a:rPr>
              <a:t> </a:t>
            </a:r>
            <a:r>
              <a:rPr lang="ru-RU" sz="2000" dirty="0">
                <a:solidFill>
                  <a:schemeClr val="tx1"/>
                </a:solidFill>
              </a:rPr>
              <a:t>Закон о бюджете</a:t>
            </a:r>
            <a:r>
              <a:rPr lang="vi-VN" sz="2000" dirty="0" smtClean="0">
                <a:solidFill>
                  <a:schemeClr val="tx1"/>
                </a:solidFill>
              </a:rPr>
              <a:t>.</a:t>
            </a:r>
            <a:endParaRPr lang="ru-RU" sz="20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222589633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5"/>
          <p:cNvSpPr>
            <a:spLocks noGrp="1"/>
          </p:cNvSpPr>
          <p:nvPr>
            <p:ph type="title"/>
          </p:nvPr>
        </p:nvSpPr>
        <p:spPr/>
        <p:txBody>
          <a:bodyPr/>
          <a:lstStyle/>
          <a:p>
            <a:r>
              <a:rPr lang="en-US" sz="2200" b="1" dirty="0" smtClean="0">
                <a:solidFill>
                  <a:schemeClr val="tx1"/>
                </a:solidFill>
              </a:rPr>
              <a:t>   </a:t>
            </a:r>
            <a:endParaRPr lang="ro-RO" sz="2200" dirty="0">
              <a:solidFill>
                <a:schemeClr val="tx1"/>
              </a:solidFill>
            </a:endParaRPr>
          </a:p>
        </p:txBody>
      </p:sp>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2" name="Объект 1"/>
          <p:cNvSpPr>
            <a:spLocks noGrp="1"/>
          </p:cNvSpPr>
          <p:nvPr>
            <p:ph idx="1"/>
          </p:nvPr>
        </p:nvSpPr>
        <p:spPr>
          <a:xfrm>
            <a:off x="269823" y="1813810"/>
            <a:ext cx="8190177" cy="4450190"/>
          </a:xfrm>
        </p:spPr>
        <p:txBody>
          <a:bodyPr/>
          <a:lstStyle/>
          <a:p>
            <a:r>
              <a:rPr lang="ru-RU" sz="3200" b="1" dirty="0">
                <a:solidFill>
                  <a:srgbClr val="002060"/>
                </a:solidFill>
              </a:rPr>
              <a:t>Основные принципы бухгалтерского </a:t>
            </a:r>
            <a:r>
              <a:rPr lang="ru-RU" sz="3200" b="1" dirty="0" smtClean="0">
                <a:solidFill>
                  <a:srgbClr val="002060"/>
                </a:solidFill>
              </a:rPr>
              <a:t>учета</a:t>
            </a:r>
            <a:r>
              <a:rPr lang="en-US" sz="3200" b="1" dirty="0" smtClean="0">
                <a:solidFill>
                  <a:srgbClr val="002060"/>
                </a:solidFill>
              </a:rPr>
              <a:t>:</a:t>
            </a:r>
          </a:p>
          <a:p>
            <a:pPr marL="457200" indent="-457200">
              <a:buFont typeface="Arial" panose="020B0604020202020204" pitchFamily="34" charset="0"/>
              <a:buChar char="•"/>
            </a:pPr>
            <a:r>
              <a:rPr lang="ru-RU" sz="3200" dirty="0" smtClean="0">
                <a:solidFill>
                  <a:schemeClr val="tx1"/>
                </a:solidFill>
              </a:rPr>
              <a:t>Постоянство методов</a:t>
            </a:r>
            <a:r>
              <a:rPr lang="en-US" sz="3200" dirty="0" smtClean="0">
                <a:solidFill>
                  <a:schemeClr val="tx1"/>
                </a:solidFill>
              </a:rPr>
              <a:t>;</a:t>
            </a:r>
          </a:p>
          <a:p>
            <a:pPr marL="457200" indent="-457200">
              <a:buFont typeface="Arial" panose="020B0604020202020204" pitchFamily="34" charset="0"/>
              <a:buChar char="•"/>
            </a:pPr>
            <a:r>
              <a:rPr lang="ru-RU" sz="3200" dirty="0" smtClean="0">
                <a:solidFill>
                  <a:schemeClr val="tx1"/>
                </a:solidFill>
              </a:rPr>
              <a:t>Непрерывность </a:t>
            </a:r>
            <a:r>
              <a:rPr lang="ru-RU" sz="3200" dirty="0">
                <a:solidFill>
                  <a:schemeClr val="tx1"/>
                </a:solidFill>
              </a:rPr>
              <a:t>деятельности</a:t>
            </a:r>
            <a:r>
              <a:rPr lang="en-US" sz="3200" dirty="0" smtClean="0">
                <a:solidFill>
                  <a:schemeClr val="tx1"/>
                </a:solidFill>
              </a:rPr>
              <a:t>;</a:t>
            </a:r>
          </a:p>
          <a:p>
            <a:pPr marL="457200" indent="-457200">
              <a:buFont typeface="Arial" panose="020B0604020202020204" pitchFamily="34" charset="0"/>
              <a:buChar char="•"/>
            </a:pPr>
            <a:r>
              <a:rPr lang="ru-RU" sz="3200" dirty="0" smtClean="0">
                <a:solidFill>
                  <a:schemeClr val="tx1"/>
                </a:solidFill>
              </a:rPr>
              <a:t>Последовательность</a:t>
            </a:r>
            <a:r>
              <a:rPr lang="en-US" sz="3200" dirty="0" smtClean="0">
                <a:solidFill>
                  <a:schemeClr val="tx1"/>
                </a:solidFill>
              </a:rPr>
              <a:t>;</a:t>
            </a:r>
          </a:p>
          <a:p>
            <a:pPr marL="457200" indent="-457200">
              <a:buFont typeface="Arial" panose="020B0604020202020204" pitchFamily="34" charset="0"/>
              <a:buChar char="•"/>
            </a:pPr>
            <a:r>
              <a:rPr lang="ru-RU" sz="3200" dirty="0">
                <a:solidFill>
                  <a:schemeClr val="tx1"/>
                </a:solidFill>
              </a:rPr>
              <a:t>Разделение активов и обязательств</a:t>
            </a:r>
            <a:r>
              <a:rPr lang="en-US" sz="3200" dirty="0" smtClean="0">
                <a:solidFill>
                  <a:schemeClr val="tx1"/>
                </a:solidFill>
              </a:rPr>
              <a:t>;</a:t>
            </a:r>
          </a:p>
          <a:p>
            <a:pPr marL="457200" indent="-457200">
              <a:buFont typeface="Arial" panose="020B0604020202020204" pitchFamily="34" charset="0"/>
              <a:buChar char="•"/>
            </a:pPr>
            <a:r>
              <a:rPr lang="ru-RU" sz="3200" dirty="0">
                <a:solidFill>
                  <a:schemeClr val="tx1"/>
                </a:solidFill>
              </a:rPr>
              <a:t>Учет по методу начисления</a:t>
            </a:r>
            <a:r>
              <a:rPr lang="en-US" sz="3200" dirty="0" smtClean="0">
                <a:solidFill>
                  <a:schemeClr val="tx1"/>
                </a:solidFill>
              </a:rPr>
              <a:t>.</a:t>
            </a:r>
            <a:endParaRPr lang="ru-RU" sz="3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225192014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en-US" sz="2200" b="1" dirty="0" smtClean="0">
                <a:solidFill>
                  <a:schemeClr val="tx1"/>
                </a:solidFill>
              </a:rPr>
              <a:t>   </a:t>
            </a:r>
            <a:endParaRPr lang="ro-RO" sz="2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graphicFrame>
        <p:nvGraphicFramePr>
          <p:cNvPr id="2" name="Схема 1"/>
          <p:cNvGraphicFramePr/>
          <p:nvPr>
            <p:extLst>
              <p:ext uri="{D42A27DB-BD31-4B8C-83A1-F6EECF244321}">
                <p14:modId xmlns:p14="http://schemas.microsoft.com/office/powerpoint/2010/main" val="3033812423"/>
              </p:ext>
            </p:extLst>
          </p:nvPr>
        </p:nvGraphicFramePr>
        <p:xfrm>
          <a:off x="399737" y="1286401"/>
          <a:ext cx="8309548" cy="48389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063099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2" name="Объект 1"/>
          <p:cNvSpPr>
            <a:spLocks noGrp="1"/>
          </p:cNvSpPr>
          <p:nvPr>
            <p:ph idx="1"/>
          </p:nvPr>
        </p:nvSpPr>
        <p:spPr>
          <a:xfrm>
            <a:off x="684000" y="1796902"/>
            <a:ext cx="7776000" cy="4467098"/>
          </a:xfrm>
        </p:spPr>
        <p:txBody>
          <a:bodyPr/>
          <a:lstStyle/>
          <a:p>
            <a:pPr marL="0" indent="0">
              <a:buNone/>
            </a:pPr>
            <a:r>
              <a:rPr lang="ru-RU" sz="3200" b="1" dirty="0" smtClean="0">
                <a:solidFill>
                  <a:srgbClr val="002060"/>
                </a:solidFill>
              </a:rPr>
              <a:t>Методы применения данных принципов в нашей отрасли</a:t>
            </a:r>
            <a:r>
              <a:rPr lang="en-US" sz="3200" b="1" dirty="0" smtClean="0">
                <a:solidFill>
                  <a:srgbClr val="002060"/>
                </a:solidFill>
              </a:rPr>
              <a:t>:</a:t>
            </a:r>
            <a:endParaRPr lang="ru-RU" sz="3200" b="1" dirty="0" smtClean="0">
              <a:solidFill>
                <a:srgbClr val="002060"/>
              </a:solidFill>
            </a:endParaRPr>
          </a:p>
          <a:p>
            <a:pPr marL="0" indent="0">
              <a:buNone/>
            </a:pPr>
            <a:r>
              <a:rPr lang="ru-RU" sz="3200" b="1" dirty="0" smtClean="0">
                <a:solidFill>
                  <a:srgbClr val="002060"/>
                </a:solidFill>
              </a:rPr>
              <a:t>-</a:t>
            </a:r>
          </a:p>
          <a:p>
            <a:pPr marL="0" indent="0">
              <a:buNone/>
            </a:pPr>
            <a:r>
              <a:rPr lang="ru-RU" sz="3200" b="1" dirty="0" smtClean="0">
                <a:solidFill>
                  <a:srgbClr val="002060"/>
                </a:solidFill>
              </a:rPr>
              <a:t>-</a:t>
            </a:r>
          </a:p>
          <a:p>
            <a:pPr marL="0" indent="0">
              <a:buNone/>
            </a:pPr>
            <a:r>
              <a:rPr lang="ru-RU" sz="3200" b="1" dirty="0">
                <a:solidFill>
                  <a:srgbClr val="002060"/>
                </a:solidFill>
              </a:rPr>
              <a:t>-</a:t>
            </a:r>
            <a:endParaRPr lang="en-US" sz="3200" b="1" dirty="0" smtClean="0">
              <a:solidFill>
                <a:srgbClr val="002060"/>
              </a:solidFill>
            </a:endParaRPr>
          </a:p>
          <a:p>
            <a:pPr marL="0" indent="0">
              <a:buNone/>
            </a:pPr>
            <a:endParaRPr lang="ru-RU"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
        <p:nvSpPr>
          <p:cNvPr id="5" name="Заголовок 4"/>
          <p:cNvSpPr>
            <a:spLocks noGrp="1"/>
          </p:cNvSpPr>
          <p:nvPr>
            <p:ph type="title"/>
          </p:nvPr>
        </p:nvSpPr>
        <p:spPr>
          <a:xfrm>
            <a:off x="684000" y="1483199"/>
            <a:ext cx="7776000" cy="345601"/>
          </a:xfrm>
        </p:spPr>
        <p:txBody>
          <a:bodyPr/>
          <a:lstStyle/>
          <a:p>
            <a:r>
              <a:rPr lang="ru-RU" dirty="0" smtClean="0"/>
              <a:t>Применение</a:t>
            </a:r>
            <a:endParaRPr lang="ru-RU" dirty="0"/>
          </a:p>
        </p:txBody>
      </p:sp>
    </p:spTree>
    <p:extLst>
      <p:ext uri="{BB962C8B-B14F-4D97-AF65-F5344CB8AC3E}">
        <p14:creationId xmlns:p14="http://schemas.microsoft.com/office/powerpoint/2010/main" val="344728236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
        <p:nvSpPr>
          <p:cNvPr id="14" name="Fußzeilenplatzhalter 2"/>
          <p:cNvSpPr txBox="1">
            <a:spLocks/>
          </p:cNvSpPr>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ctr" rtl="0" eaLnBrk="0" fontAlgn="base" hangingPunct="0">
              <a:spcBef>
                <a:spcPct val="0"/>
              </a:spcBef>
              <a:spcAft>
                <a:spcPct val="0"/>
              </a:spcAft>
              <a:defRPr sz="1000" b="1" kern="1200" spc="70" baseline="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de-DE" smtClean="0"/>
              <a:t>XXX</a:t>
            </a:r>
            <a:endParaRPr lang="de-DE"/>
          </a:p>
        </p:txBody>
      </p:sp>
      <p:sp>
        <p:nvSpPr>
          <p:cNvPr id="15" name="Datumsplatzhalter 3"/>
          <p:cNvSpPr txBox="1">
            <a:spLocks/>
          </p:cNvSpPr>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l" rtl="0" eaLnBrk="0" fontAlgn="base" hangingPunct="0">
              <a:spcBef>
                <a:spcPct val="0"/>
              </a:spcBef>
              <a:spcAft>
                <a:spcPct val="0"/>
              </a:spcAft>
              <a:defRPr sz="1000" b="0" kern="120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fld id="{1A768533-9F5A-4A96-B8F6-9A95114E0856}" type="datetime1">
              <a:rPr lang="en-GB" smtClean="0">
                <a:cs typeface="Arial" charset="0"/>
              </a:rPr>
              <a:pPr/>
              <a:t>06/12/2017</a:t>
            </a:fld>
            <a:endParaRPr lang="de-DE">
              <a:cs typeface="Arial" charset="0"/>
            </a:endParaRPr>
          </a:p>
        </p:txBody>
      </p:sp>
      <p:sp>
        <p:nvSpPr>
          <p:cNvPr id="16" name="Inhaltsplatzhalter 8"/>
          <p:cNvSpPr txBox="1">
            <a:spLocks/>
          </p:cNvSpPr>
          <p:nvPr/>
        </p:nvSpPr>
        <p:spPr>
          <a:xfrm>
            <a:off x="2433908" y="1620411"/>
            <a:ext cx="6262254" cy="2074863"/>
          </a:xfrm>
          <a:prstGeom prst="rect">
            <a:avLst/>
          </a:prstGeom>
        </p:spPr>
        <p:txBody>
          <a:bodyPr/>
          <a:lstStyle/>
          <a:p>
            <a:pPr algn="ctr">
              <a:spcAft>
                <a:spcPts val="600"/>
              </a:spcAft>
            </a:pPr>
            <a:endParaRPr lang="en-US" sz="2000" dirty="0">
              <a:solidFill>
                <a:srgbClr val="534B3E"/>
              </a:solidFill>
            </a:endParaRPr>
          </a:p>
          <a:p>
            <a:pPr algn="ctr">
              <a:spcAft>
                <a:spcPts val="600"/>
              </a:spcAft>
            </a:pPr>
            <a:endParaRPr lang="en-US" sz="2000" dirty="0">
              <a:solidFill>
                <a:srgbClr val="534B3E"/>
              </a:solidFill>
            </a:endParaRPr>
          </a:p>
          <a:p>
            <a:pPr>
              <a:spcAft>
                <a:spcPts val="300"/>
              </a:spcAft>
            </a:pPr>
            <a:r>
              <a:rPr lang="ru-RU" sz="2800">
                <a:solidFill>
                  <a:srgbClr val="534B3E"/>
                </a:solidFill>
              </a:rPr>
              <a:t>Благодарю за внимание.</a:t>
            </a:r>
            <a:endParaRPr lang="en-GB" sz="1000" dirty="0">
              <a:solidFill>
                <a:srgbClr val="534B3E"/>
              </a:solidFill>
            </a:endParaRPr>
          </a:p>
        </p:txBody>
      </p:sp>
      <p:sp>
        <p:nvSpPr>
          <p:cNvPr id="17" name="Textfeld 9"/>
          <p:cNvSpPr txBox="1">
            <a:spLocks noChangeArrowheads="1"/>
          </p:cNvSpPr>
          <p:nvPr/>
        </p:nvSpPr>
        <p:spPr bwMode="auto">
          <a:xfrm>
            <a:off x="427153" y="5399463"/>
            <a:ext cx="1371600" cy="215900"/>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Proiect co-finanțat de</a:t>
            </a:r>
            <a:endParaRPr lang="en-GB" sz="800" b="0" dirty="0">
              <a:solidFill>
                <a:schemeClr val="tx2">
                  <a:lumMod val="75000"/>
                </a:schemeClr>
              </a:solidFill>
            </a:endParaRPr>
          </a:p>
        </p:txBody>
      </p:sp>
      <p:pic>
        <p:nvPicPr>
          <p:cNvPr id="18" name="Picture 11" descr="F:\Branding\EU\jaune.jpg"/>
          <p:cNvPicPr>
            <a:picLocks noChangeAspect="1" noChangeArrowheads="1"/>
          </p:cNvPicPr>
          <p:nvPr/>
        </p:nvPicPr>
        <p:blipFill>
          <a:blip r:embed="rId7"/>
          <a:srcRect/>
          <a:stretch>
            <a:fillRect/>
          </a:stretch>
        </p:blipFill>
        <p:spPr bwMode="auto">
          <a:xfrm>
            <a:off x="491056" y="5624205"/>
            <a:ext cx="1365250" cy="927100"/>
          </a:xfrm>
          <a:prstGeom prst="rect">
            <a:avLst/>
          </a:prstGeom>
          <a:noFill/>
          <a:ln w="9525">
            <a:noFill/>
            <a:miter lim="800000"/>
            <a:headEnd/>
            <a:tailEnd/>
          </a:ln>
        </p:spPr>
      </p:pic>
      <p:pic>
        <p:nvPicPr>
          <p:cNvPr id="19" name="Picture 11" descr="H:\bn4.jpg"/>
          <p:cNvPicPr>
            <a:picLocks noChangeAspect="1" noChangeArrowheads="1"/>
          </p:cNvPicPr>
          <p:nvPr/>
        </p:nvPicPr>
        <p:blipFill>
          <a:blip r:embed="rId8"/>
          <a:srcRect/>
          <a:stretch>
            <a:fillRect/>
          </a:stretch>
        </p:blipFill>
        <p:spPr bwMode="auto">
          <a:xfrm>
            <a:off x="2046511" y="5590073"/>
            <a:ext cx="1016000" cy="1025525"/>
          </a:xfrm>
          <a:prstGeom prst="rect">
            <a:avLst/>
          </a:prstGeom>
          <a:noFill/>
          <a:ln w="9525">
            <a:noFill/>
            <a:miter lim="800000"/>
            <a:headEnd/>
            <a:tailEnd/>
          </a:ln>
        </p:spPr>
      </p:pic>
      <p:pic>
        <p:nvPicPr>
          <p:cNvPr id="20" name="Picture 1"/>
          <p:cNvPicPr>
            <a:picLocks noChangeAspect="1"/>
          </p:cNvPicPr>
          <p:nvPr/>
        </p:nvPicPr>
        <p:blipFill>
          <a:blip r:embed="rId9"/>
          <a:srcRect/>
          <a:stretch>
            <a:fillRect/>
          </a:stretch>
        </p:blipFill>
        <p:spPr bwMode="auto">
          <a:xfrm>
            <a:off x="5258991" y="5624205"/>
            <a:ext cx="1639887" cy="957262"/>
          </a:xfrm>
          <a:prstGeom prst="rect">
            <a:avLst/>
          </a:prstGeom>
          <a:noFill/>
          <a:ln w="9525">
            <a:noFill/>
            <a:miter lim="800000"/>
            <a:headEnd/>
            <a:tailEnd/>
          </a:ln>
        </p:spPr>
      </p:pic>
      <p:sp>
        <p:nvSpPr>
          <p:cNvPr id="21" name="Textfeld 9"/>
          <p:cNvSpPr txBox="1">
            <a:spLocks noChangeArrowheads="1"/>
          </p:cNvSpPr>
          <p:nvPr/>
        </p:nvSpPr>
        <p:spPr bwMode="auto">
          <a:xfrm>
            <a:off x="6898878" y="5383151"/>
            <a:ext cx="1147762" cy="214313"/>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In cooperare cu</a:t>
            </a:r>
            <a:endParaRPr lang="ro-RO" sz="800" b="0" dirty="0">
              <a:solidFill>
                <a:schemeClr val="tx2">
                  <a:lumMod val="75000"/>
                </a:schemeClr>
              </a:solidFill>
            </a:endParaRPr>
          </a:p>
        </p:txBody>
      </p:sp>
      <p:pic>
        <p:nvPicPr>
          <p:cNvPr id="22" name="Picture 21"/>
          <p:cNvPicPr/>
          <p:nvPr/>
        </p:nvPicPr>
        <p:blipFill>
          <a:blip r:embed="rId10" cstate="print">
            <a:extLst>
              <a:ext uri="{28A0092B-C50C-407E-A947-70E740481C1C}">
                <a14:useLocalDpi xmlns:a14="http://schemas.microsoft.com/office/drawing/2010/main" val="0"/>
              </a:ext>
            </a:extLst>
          </a:blip>
          <a:stretch>
            <a:fillRect/>
          </a:stretch>
        </p:blipFill>
        <p:spPr>
          <a:xfrm>
            <a:off x="7752045" y="5540701"/>
            <a:ext cx="1071880" cy="1071880"/>
          </a:xfrm>
          <a:prstGeom prst="rect">
            <a:avLst/>
          </a:prstGeom>
        </p:spPr>
      </p:pic>
      <p:pic>
        <p:nvPicPr>
          <p:cNvPr id="23" name="Picture 22" descr="D:\Users\Desktop\logotype.png"/>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2716" y="5818037"/>
            <a:ext cx="1958975" cy="569595"/>
          </a:xfrm>
          <a:prstGeom prst="rect">
            <a:avLst/>
          </a:prstGeom>
          <a:noFill/>
          <a:ln>
            <a:noFill/>
          </a:ln>
        </p:spPr>
      </p:pic>
      <p:sp>
        <p:nvSpPr>
          <p:cNvPr id="24" name="CasetăText 1"/>
          <p:cNvSpPr txBox="1"/>
          <p:nvPr/>
        </p:nvSpPr>
        <p:spPr>
          <a:xfrm>
            <a:off x="1856306" y="3145976"/>
            <a:ext cx="5361912" cy="1723549"/>
          </a:xfrm>
          <a:prstGeom prst="rect">
            <a:avLst/>
          </a:prstGeom>
          <a:noFill/>
        </p:spPr>
        <p:txBody>
          <a:bodyPr wrap="square" rtlCol="0">
            <a:spAutoFit/>
          </a:bodyPr>
          <a:lstStyle/>
          <a:p>
            <a:pPr algn="ctr"/>
            <a:r>
              <a:rPr lang="ro-RO" sz="1400" b="0" u="sng" dirty="0" smtClean="0">
                <a:solidFill>
                  <a:schemeClr val="bg2">
                    <a:lumMod val="25000"/>
                  </a:schemeClr>
                </a:solidFill>
                <a:latin typeface="+mn-lt"/>
                <a:hlinkClick r:id="rId12"/>
              </a:rPr>
              <a:t>www.ifcaac.amac.md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ifcaac@fua.utm.md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77-38 22</a:t>
            </a:r>
          </a:p>
          <a:p>
            <a:pPr algn="ctr"/>
            <a:r>
              <a:rPr lang="ro-RO" sz="1400" b="0" dirty="0">
                <a:solidFill>
                  <a:schemeClr val="bg2">
                    <a:lumMod val="25000"/>
                  </a:schemeClr>
                </a:solidFill>
                <a:latin typeface="+mn-lt"/>
              </a:rPr>
              <a:t> </a:t>
            </a:r>
          </a:p>
          <a:p>
            <a:pPr algn="ctr"/>
            <a:r>
              <a:rPr lang="ro-RO" sz="1400" b="0" u="sng">
                <a:solidFill>
                  <a:srgbClr val="7030A0"/>
                </a:solidFill>
                <a:latin typeface="+mn-lt"/>
              </a:rPr>
              <a:t>www.amac.md</a:t>
            </a:r>
            <a:r>
              <a:rPr lang="ro-RO" sz="1400" b="0">
                <a:solidFill>
                  <a:srgbClr val="7030A0"/>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apacanal@yandex.ru</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28-84-33</a:t>
            </a:r>
          </a:p>
          <a:p>
            <a:pPr algn="ctr"/>
            <a:endParaRPr lang="ro-RO" sz="800" b="0" dirty="0">
              <a:solidFill>
                <a:schemeClr val="bg2">
                  <a:lumMod val="25000"/>
                </a:schemeClr>
              </a:solidFill>
              <a:latin typeface="+mn-lt"/>
            </a:endParaRPr>
          </a:p>
        </p:txBody>
      </p:sp>
    </p:spTree>
    <p:extLst>
      <p:ext uri="{BB962C8B-B14F-4D97-AF65-F5344CB8AC3E}">
        <p14:creationId xmlns:p14="http://schemas.microsoft.com/office/powerpoint/2010/main" val="13673734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ru-RU" sz="3200" b="1" dirty="0" smtClean="0">
                <a:solidFill>
                  <a:srgbClr val="002060"/>
                </a:solidFill>
              </a:rPr>
              <a:t>Цели </a:t>
            </a:r>
            <a:r>
              <a:rPr lang="en-US" sz="3200" b="1" dirty="0" smtClean="0">
                <a:solidFill>
                  <a:srgbClr val="002060"/>
                </a:solidFill>
              </a:rPr>
              <a:t>:</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dirty="0" smtClean="0">
                <a:solidFill>
                  <a:schemeClr val="tx1"/>
                </a:solidFill>
              </a:rPr>
              <a:t>O1 </a:t>
            </a:r>
            <a:r>
              <a:rPr lang="ru-RU" sz="3200" dirty="0">
                <a:solidFill>
                  <a:schemeClr val="tx1"/>
                </a:solidFill>
              </a:rPr>
              <a:t>Понятие, задачи и функции учета</a:t>
            </a:r>
            <a:r>
              <a:rPr lang="en-US" sz="3200" dirty="0" smtClean="0">
                <a:solidFill>
                  <a:schemeClr val="tx1"/>
                </a:solidFill>
              </a:rPr>
              <a:t>;</a:t>
            </a:r>
            <a:br>
              <a:rPr lang="en-US" sz="3200" dirty="0" smtClean="0">
                <a:solidFill>
                  <a:schemeClr val="tx1"/>
                </a:solidFill>
              </a:rPr>
            </a:br>
            <a:r>
              <a:rPr lang="en-US" sz="3200" dirty="0" smtClean="0">
                <a:solidFill>
                  <a:schemeClr val="tx1"/>
                </a:solidFill>
              </a:rPr>
              <a:t>O</a:t>
            </a:r>
            <a:r>
              <a:rPr lang="vi-VN" sz="3200" dirty="0" smtClean="0">
                <a:solidFill>
                  <a:schemeClr val="tx1"/>
                </a:solidFill>
              </a:rPr>
              <a:t>2 </a:t>
            </a:r>
            <a:r>
              <a:rPr lang="ru-RU" sz="3200" dirty="0">
                <a:solidFill>
                  <a:schemeClr val="tx1"/>
                </a:solidFill>
              </a:rPr>
              <a:t>Финансовый и управленческий учет</a:t>
            </a:r>
            <a:r>
              <a:rPr lang="en-US" sz="3200" dirty="0" smtClean="0">
                <a:solidFill>
                  <a:schemeClr val="tx1"/>
                </a:solidFill>
              </a:rPr>
              <a:t>;</a:t>
            </a:r>
            <a:br>
              <a:rPr lang="en-US" sz="3200" dirty="0" smtClean="0">
                <a:solidFill>
                  <a:schemeClr val="tx1"/>
                </a:solidFill>
              </a:rPr>
            </a:br>
            <a:r>
              <a:rPr lang="en-US" sz="3200" dirty="0" smtClean="0">
                <a:solidFill>
                  <a:schemeClr val="tx1"/>
                </a:solidFill>
              </a:rPr>
              <a:t>O</a:t>
            </a:r>
            <a:r>
              <a:rPr lang="vi-VN" sz="3200" dirty="0" smtClean="0">
                <a:solidFill>
                  <a:schemeClr val="tx1"/>
                </a:solidFill>
              </a:rPr>
              <a:t>3 </a:t>
            </a:r>
            <a:r>
              <a:rPr lang="ru-RU" sz="3200" dirty="0">
                <a:solidFill>
                  <a:schemeClr val="tx1"/>
                </a:solidFill>
              </a:rPr>
              <a:t>Нормативная база учета</a:t>
            </a:r>
            <a:r>
              <a:rPr lang="en-US" sz="3200" dirty="0" smtClean="0">
                <a:solidFill>
                  <a:schemeClr val="tx1"/>
                </a:solidFill>
              </a:rPr>
              <a:t>;</a:t>
            </a:r>
            <a:br>
              <a:rPr lang="en-US" sz="3200" dirty="0" smtClean="0">
                <a:solidFill>
                  <a:schemeClr val="tx1"/>
                </a:solidFill>
              </a:rPr>
            </a:br>
            <a:r>
              <a:rPr lang="en-US" sz="3200" dirty="0" smtClean="0">
                <a:solidFill>
                  <a:schemeClr val="tx1"/>
                </a:solidFill>
              </a:rPr>
              <a:t>O</a:t>
            </a:r>
            <a:r>
              <a:rPr lang="vi-VN" sz="3200" dirty="0" smtClean="0">
                <a:solidFill>
                  <a:schemeClr val="tx1"/>
                </a:solidFill>
              </a:rPr>
              <a:t>4 </a:t>
            </a:r>
            <a:r>
              <a:rPr lang="ru-RU" sz="3200" dirty="0">
                <a:solidFill>
                  <a:schemeClr val="tx1"/>
                </a:solidFill>
              </a:rPr>
              <a:t>Основные принципы бухгалтерского учета</a:t>
            </a:r>
            <a:r>
              <a:rPr lang="en-US" sz="3200" dirty="0" smtClean="0">
                <a:solidFill>
                  <a:schemeClr val="tx1"/>
                </a:solidFill>
              </a:rPr>
              <a:t>.</a:t>
            </a:r>
            <a:endParaRPr lang="ro-RO" sz="3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424810750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ru-RU" sz="3200" b="1" dirty="0">
                <a:solidFill>
                  <a:srgbClr val="002060"/>
                </a:solidFill>
              </a:rPr>
              <a:t>Понятие, задачи и функции учета </a:t>
            </a:r>
            <a:r>
              <a:rPr lang="en-US" sz="3200" b="1" dirty="0" smtClean="0">
                <a:solidFill>
                  <a:srgbClr val="002060"/>
                </a:solidFill>
              </a:rPr>
              <a:t>:</a:t>
            </a:r>
            <a:br>
              <a:rPr lang="en-US" sz="3200" b="1" dirty="0" smtClean="0">
                <a:solidFill>
                  <a:srgbClr val="002060"/>
                </a:solidFill>
              </a:rPr>
            </a:br>
            <a:r>
              <a:rPr lang="en-US" sz="3200" dirty="0">
                <a:solidFill>
                  <a:schemeClr val="tx1"/>
                </a:solidFill>
              </a:rPr>
              <a:t/>
            </a:r>
            <a:br>
              <a:rPr lang="en-US" sz="3200" dirty="0">
                <a:solidFill>
                  <a:schemeClr val="tx1"/>
                </a:solidFill>
              </a:rPr>
            </a:br>
            <a:r>
              <a:rPr lang="en-US" sz="3200" dirty="0" smtClean="0">
                <a:solidFill>
                  <a:schemeClr val="tx1"/>
                </a:solidFill>
              </a:rPr>
              <a:t> </a:t>
            </a:r>
            <a:r>
              <a:rPr lang="ru-RU" sz="3200" b="1" i="1" dirty="0">
                <a:solidFill>
                  <a:schemeClr val="tx1"/>
                </a:solidFill>
              </a:rPr>
              <a:t>Учет </a:t>
            </a:r>
            <a:r>
              <a:rPr lang="ru-RU" sz="3200" i="1" dirty="0">
                <a:solidFill>
                  <a:schemeClr val="tx1"/>
                </a:solidFill>
              </a:rPr>
              <a:t>представляет собой систему сбора, обработки и передачи информации различным пользователям информации</a:t>
            </a:r>
            <a:r>
              <a:rPr lang="en-US" sz="3200" dirty="0" smtClean="0">
                <a:solidFill>
                  <a:schemeClr val="tx1"/>
                </a:solidFill>
              </a:rPr>
              <a:t>. </a:t>
            </a:r>
            <a:endParaRPr lang="ro-RO" sz="3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pic>
        <p:nvPicPr>
          <p:cNvPr id="2" name="Рисунок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81768" y="4430530"/>
            <a:ext cx="2943225" cy="1714500"/>
          </a:xfrm>
          <a:prstGeom prst="rect">
            <a:avLst/>
          </a:prstGeom>
        </p:spPr>
      </p:pic>
    </p:spTree>
    <p:extLst>
      <p:ext uri="{BB962C8B-B14F-4D97-AF65-F5344CB8AC3E}">
        <p14:creationId xmlns:p14="http://schemas.microsoft.com/office/powerpoint/2010/main" val="411954109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ru-RU" b="1" dirty="0">
                <a:solidFill>
                  <a:srgbClr val="002060"/>
                </a:solidFill>
              </a:rPr>
              <a:t>Функции учета </a:t>
            </a:r>
            <a:r>
              <a:rPr lang="en-US" b="1" dirty="0" smtClean="0">
                <a:solidFill>
                  <a:srgbClr val="002060"/>
                </a:solidFill>
              </a:rPr>
              <a:t>:</a:t>
            </a:r>
            <a:br>
              <a:rPr lang="en-US" b="1" dirty="0" smtClean="0">
                <a:solidFill>
                  <a:srgbClr val="002060"/>
                </a:solidFill>
              </a:rPr>
            </a:br>
            <a:r>
              <a:rPr lang="en-US" b="1" dirty="0" smtClean="0">
                <a:solidFill>
                  <a:srgbClr val="002060"/>
                </a:solidFill>
              </a:rPr>
              <a:t/>
            </a:r>
            <a:br>
              <a:rPr lang="en-US" b="1" dirty="0" smtClean="0">
                <a:solidFill>
                  <a:srgbClr val="002060"/>
                </a:solidFill>
              </a:rPr>
            </a:br>
            <a:r>
              <a:rPr lang="en-US" dirty="0" smtClean="0">
                <a:solidFill>
                  <a:srgbClr val="002060"/>
                </a:solidFill>
              </a:rPr>
              <a:t>1. </a:t>
            </a:r>
            <a:r>
              <a:rPr lang="ru-RU" b="1" i="1" dirty="0">
                <a:solidFill>
                  <a:srgbClr val="002060"/>
                </a:solidFill>
              </a:rPr>
              <a:t>Функция записи </a:t>
            </a:r>
            <a:r>
              <a:rPr lang="ru-RU" i="1" dirty="0">
                <a:solidFill>
                  <a:srgbClr val="002060"/>
                </a:solidFill>
              </a:rPr>
              <a:t>и обработки данных состоит в записи в соответствии со своими собственными принципами и правилами процессов и экономических явлений, происходящих на предприятиях и выражающих ценность</a:t>
            </a:r>
            <a:r>
              <a:rPr lang="vi-VN" dirty="0" smtClean="0">
                <a:solidFill>
                  <a:srgbClr val="002060"/>
                </a:solidFill>
              </a:rPr>
              <a:t>.</a:t>
            </a:r>
            <a:r>
              <a:rPr lang="vi-VN" dirty="0">
                <a:solidFill>
                  <a:srgbClr val="002060"/>
                </a:solidFill>
              </a:rPr>
              <a:t/>
            </a:r>
            <a:br>
              <a:rPr lang="vi-VN" dirty="0">
                <a:solidFill>
                  <a:srgbClr val="002060"/>
                </a:solidFill>
              </a:rPr>
            </a:br>
            <a:r>
              <a:rPr lang="en-US" dirty="0" smtClean="0">
                <a:solidFill>
                  <a:srgbClr val="002060"/>
                </a:solidFill>
              </a:rPr>
              <a:t>2. </a:t>
            </a:r>
            <a:r>
              <a:rPr lang="ru-RU" b="1" i="1" dirty="0">
                <a:solidFill>
                  <a:srgbClr val="002060"/>
                </a:solidFill>
              </a:rPr>
              <a:t>Функция учетной информации </a:t>
            </a:r>
            <a:r>
              <a:rPr lang="ru-RU" i="1" dirty="0">
                <a:solidFill>
                  <a:srgbClr val="002060"/>
                </a:solidFill>
              </a:rPr>
              <a:t>состоит в предоставлении информации о структуре и динамике имущества, финансовой ситуации и результатах, полученных для обоснования решений</a:t>
            </a:r>
            <a:r>
              <a:rPr lang="vi-VN" dirty="0" smtClean="0">
                <a:solidFill>
                  <a:srgbClr val="002060"/>
                </a:solidFill>
              </a:rPr>
              <a:t>.</a:t>
            </a:r>
            <a:r>
              <a:rPr lang="vi-VN" dirty="0">
                <a:solidFill>
                  <a:srgbClr val="002060"/>
                </a:solidFill>
              </a:rPr>
              <a:t/>
            </a:r>
            <a:br>
              <a:rPr lang="vi-VN" dirty="0">
                <a:solidFill>
                  <a:srgbClr val="002060"/>
                </a:solidFill>
              </a:rPr>
            </a:br>
            <a:endParaRPr lang="ro-RO"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8364264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en-US" sz="2000" dirty="0">
                <a:solidFill>
                  <a:srgbClr val="002060"/>
                </a:solidFill>
              </a:rPr>
              <a:t>3. </a:t>
            </a:r>
            <a:r>
              <a:rPr lang="ru-RU" sz="2000" b="1" i="1" dirty="0">
                <a:solidFill>
                  <a:srgbClr val="002060"/>
                </a:solidFill>
              </a:rPr>
              <a:t>Функция управления </a:t>
            </a:r>
            <a:r>
              <a:rPr lang="ru-RU" sz="2000" i="1" dirty="0">
                <a:solidFill>
                  <a:srgbClr val="002060"/>
                </a:solidFill>
              </a:rPr>
              <a:t>связана с информационной функцией. Он заключается в проверке с помощью учетной информации, как сохранить и использовать материальные и денежные ценности, управление ресурсами, контроль соблюдения финансовой дисциплины и т. Д</a:t>
            </a:r>
            <a:r>
              <a:rPr lang="ru-RU" sz="2000" b="1" i="1" dirty="0">
                <a:solidFill>
                  <a:srgbClr val="002060"/>
                </a:solidFill>
              </a:rPr>
              <a:t>.</a:t>
            </a:r>
            <a:r>
              <a:rPr lang="vi-VN" sz="2000" dirty="0" smtClean="0">
                <a:solidFill>
                  <a:srgbClr val="002060"/>
                </a:solidFill>
              </a:rPr>
              <a:t>.</a:t>
            </a:r>
            <a:r>
              <a:rPr lang="vi-VN" sz="2000" dirty="0">
                <a:solidFill>
                  <a:srgbClr val="002060"/>
                </a:solidFill>
              </a:rPr>
              <a:t/>
            </a:r>
            <a:br>
              <a:rPr lang="vi-VN" sz="2000" dirty="0">
                <a:solidFill>
                  <a:srgbClr val="002060"/>
                </a:solidFill>
              </a:rPr>
            </a:br>
            <a:r>
              <a:rPr lang="en-US" sz="2000" dirty="0">
                <a:solidFill>
                  <a:srgbClr val="002060"/>
                </a:solidFill>
              </a:rPr>
              <a:t>4. </a:t>
            </a:r>
            <a:r>
              <a:rPr lang="ru-RU" sz="2000" b="1" i="1" dirty="0">
                <a:solidFill>
                  <a:srgbClr val="002060"/>
                </a:solidFill>
              </a:rPr>
              <a:t>Юридическая функция.</a:t>
            </a:r>
            <a:r>
              <a:rPr lang="ru-RU" sz="2000" i="1" dirty="0">
                <a:solidFill>
                  <a:srgbClr val="002060"/>
                </a:solidFill>
              </a:rPr>
              <a:t> Бухгалтерские данные и первичные документы служат средством доказательства, чтобы доказать реальность некоторых экономических операций, с тем чтобы установить родовую ответственность за понесенные убытки. Они помогают решать судебные </a:t>
            </a:r>
            <a:r>
              <a:rPr lang="ru-RU" sz="2000" i="1" dirty="0" smtClean="0">
                <a:solidFill>
                  <a:srgbClr val="002060"/>
                </a:solidFill>
              </a:rPr>
              <a:t>процессы</a:t>
            </a:r>
            <a:r>
              <a:rPr lang="en-US" sz="2000" i="1" dirty="0" smtClean="0">
                <a:solidFill>
                  <a:srgbClr val="002060"/>
                </a:solidFill>
              </a:rPr>
              <a:t/>
            </a:r>
            <a:br>
              <a:rPr lang="en-US" sz="2000" i="1" dirty="0" smtClean="0">
                <a:solidFill>
                  <a:srgbClr val="002060"/>
                </a:solidFill>
              </a:rPr>
            </a:br>
            <a:r>
              <a:rPr lang="en-US" sz="2000" dirty="0" smtClean="0">
                <a:solidFill>
                  <a:srgbClr val="002060"/>
                </a:solidFill>
              </a:rPr>
              <a:t>5. </a:t>
            </a:r>
            <a:r>
              <a:rPr lang="ru-RU" sz="2000" b="1" i="1" dirty="0">
                <a:solidFill>
                  <a:srgbClr val="002060"/>
                </a:solidFill>
              </a:rPr>
              <a:t>Предиктивная функция. </a:t>
            </a:r>
            <a:r>
              <a:rPr lang="ru-RU" sz="2000" i="1" dirty="0">
                <a:solidFill>
                  <a:srgbClr val="002060"/>
                </a:solidFill>
              </a:rPr>
              <a:t>Информация бухгалтерской отчетности используется для определения будущих тенденций экономических явлений и процессов</a:t>
            </a:r>
            <a:r>
              <a:rPr lang="vi-VN" sz="2000" dirty="0" smtClean="0">
                <a:solidFill>
                  <a:srgbClr val="002060"/>
                </a:solidFill>
              </a:rPr>
              <a:t>.</a:t>
            </a:r>
            <a:r>
              <a:rPr lang="en-US" sz="1600" dirty="0">
                <a:solidFill>
                  <a:srgbClr val="002060"/>
                </a:solidFill>
              </a:rPr>
              <a:t/>
            </a:r>
            <a:br>
              <a:rPr lang="en-US" sz="1600" dirty="0">
                <a:solidFill>
                  <a:srgbClr val="002060"/>
                </a:solidFill>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43319521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ru-RU" sz="3200" b="1" dirty="0">
                <a:solidFill>
                  <a:srgbClr val="002060"/>
                </a:solidFill>
              </a:rPr>
              <a:t>Финансовый учет и управленческий </a:t>
            </a:r>
            <a:r>
              <a:rPr lang="ru-RU" sz="3200" b="1" dirty="0" smtClean="0">
                <a:solidFill>
                  <a:srgbClr val="002060"/>
                </a:solidFill>
              </a:rPr>
              <a:t>учет</a:t>
            </a:r>
            <a:r>
              <a:rPr lang="en-US" sz="3200" b="1" dirty="0" smtClean="0">
                <a:solidFill>
                  <a:srgbClr val="002060"/>
                </a:solidFill>
              </a:rPr>
              <a:t>:</a:t>
            </a:r>
            <a:r>
              <a:rPr lang="en-US" sz="2200" b="1" dirty="0" smtClean="0">
                <a:solidFill>
                  <a:srgbClr val="002060"/>
                </a:solidFill>
              </a:rPr>
              <a:t/>
            </a:r>
            <a:br>
              <a:rPr lang="en-US" sz="2200" b="1" dirty="0" smtClean="0">
                <a:solidFill>
                  <a:srgbClr val="002060"/>
                </a:solidFill>
              </a:rPr>
            </a:br>
            <a:r>
              <a:rPr lang="en-US" sz="2200" dirty="0" smtClean="0">
                <a:solidFill>
                  <a:schemeClr val="tx1"/>
                </a:solidFill>
              </a:rPr>
              <a:t>- </a:t>
            </a:r>
            <a:r>
              <a:rPr lang="ru-RU" sz="2200" dirty="0">
                <a:solidFill>
                  <a:schemeClr val="tx1"/>
                </a:solidFill>
              </a:rPr>
              <a:t>В отличие от финансовой отчетности, которая организована на основе действующих нормативных и законодательных актов, управленческие счета действуют на основе правил, установленных предприятием в соответствии с их собственными потребностями</a:t>
            </a:r>
            <a:r>
              <a:rPr lang="vi-VN" sz="2200" dirty="0" smtClean="0">
                <a:solidFill>
                  <a:schemeClr val="tx1"/>
                </a:solidFill>
              </a:rPr>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t>
            </a:r>
            <a:r>
              <a:rPr lang="ru-RU" sz="2200" dirty="0">
                <a:solidFill>
                  <a:schemeClr val="tx1"/>
                </a:solidFill>
              </a:rPr>
              <a:t>Факт разделения счетов на финансовых и управленческих счетах не указывает на наличие двух учетных записей и различных записей на предприятии. На предприятии существует только одна система учета, но она построена таким образом, что путем перегруппировки исходных данных всех пользователей эта информация будет доступна, чтобы помочь им принять правильные решения</a:t>
            </a:r>
            <a:r>
              <a:rPr lang="vi-VN" sz="2200" dirty="0" smtClean="0">
                <a:solidFill>
                  <a:schemeClr val="tx1"/>
                </a:solidFill>
              </a:rPr>
              <a:t>.</a:t>
            </a:r>
            <a:endParaRPr lang="ro-RO" sz="2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271806565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532624"/>
            <a:ext cx="8839199" cy="4728852"/>
          </a:xfrm>
        </p:spPr>
        <p:txBody>
          <a:bodyPr/>
          <a:lstStyle/>
          <a:p>
            <a:r>
              <a:rPr lang="en-US" sz="1600" b="1" dirty="0" smtClean="0">
                <a:solidFill>
                  <a:srgbClr val="002060"/>
                </a:solidFill>
              </a:rPr>
              <a:t/>
            </a:r>
            <a:br>
              <a:rPr lang="en-US" sz="1600" b="1" dirty="0" smtClean="0">
                <a:solidFill>
                  <a:srgbClr val="002060"/>
                </a:solidFill>
              </a:rPr>
            </a:br>
            <a:r>
              <a:rPr lang="en-US" sz="1600" b="1" dirty="0" smtClean="0">
                <a:solidFill>
                  <a:srgbClr val="002060"/>
                </a:solidFill>
              </a:rPr>
              <a:t>   </a:t>
            </a:r>
            <a:r>
              <a:rPr lang="ru-RU" sz="2200" b="1" i="1" dirty="0">
                <a:solidFill>
                  <a:schemeClr val="tx1"/>
                </a:solidFill>
              </a:rPr>
              <a:t>Финансовая </a:t>
            </a:r>
            <a:r>
              <a:rPr lang="ru-RU" sz="2200" b="1" i="1" dirty="0" smtClean="0">
                <a:solidFill>
                  <a:schemeClr val="tx1"/>
                </a:solidFill>
              </a:rPr>
              <a:t>отчетность: </a:t>
            </a:r>
            <a:br>
              <a:rPr lang="ru-RU" sz="2200" b="1" i="1" dirty="0" smtClean="0">
                <a:solidFill>
                  <a:schemeClr val="tx1"/>
                </a:solidFill>
              </a:rPr>
            </a:br>
            <a:r>
              <a:rPr lang="ru-RU" sz="2200" b="1" i="1" dirty="0" smtClean="0">
                <a:solidFill>
                  <a:schemeClr val="tx1"/>
                </a:solidFill>
              </a:rPr>
              <a:t/>
            </a:r>
            <a:br>
              <a:rPr lang="ru-RU" sz="2200" b="1" i="1" dirty="0" smtClean="0">
                <a:solidFill>
                  <a:schemeClr val="tx1"/>
                </a:solidFill>
              </a:rPr>
            </a:br>
            <a:r>
              <a:rPr lang="ru-RU" sz="2200" b="1" i="1" dirty="0" smtClean="0">
                <a:solidFill>
                  <a:schemeClr val="tx1"/>
                </a:solidFill>
              </a:rPr>
              <a:t>* </a:t>
            </a:r>
            <a:r>
              <a:rPr lang="ru-RU" sz="2200" i="1" dirty="0" smtClean="0">
                <a:solidFill>
                  <a:schemeClr val="tx1"/>
                </a:solidFill>
              </a:rPr>
              <a:t>отражение</a:t>
            </a:r>
            <a:r>
              <a:rPr lang="ru-RU" sz="2200" b="1" i="1" dirty="0" smtClean="0">
                <a:solidFill>
                  <a:schemeClr val="tx1"/>
                </a:solidFill>
              </a:rPr>
              <a:t> </a:t>
            </a:r>
            <a:r>
              <a:rPr lang="ru-RU" sz="2000" i="1" dirty="0" smtClean="0">
                <a:solidFill>
                  <a:schemeClr val="tx1"/>
                </a:solidFill>
              </a:rPr>
              <a:t>имущества </a:t>
            </a:r>
            <a:r>
              <a:rPr lang="ru-RU" sz="2000" i="1" dirty="0">
                <a:solidFill>
                  <a:schemeClr val="tx1"/>
                </a:solidFill>
              </a:rPr>
              <a:t>и </a:t>
            </a:r>
            <a:r>
              <a:rPr lang="ru-RU" sz="2000" i="1" dirty="0" smtClean="0">
                <a:solidFill>
                  <a:schemeClr val="tx1"/>
                </a:solidFill>
              </a:rPr>
              <a:t>результатов, </a:t>
            </a:r>
            <a:br>
              <a:rPr lang="ru-RU" sz="2000" i="1" dirty="0" smtClean="0">
                <a:solidFill>
                  <a:schemeClr val="tx1"/>
                </a:solidFill>
              </a:rPr>
            </a:br>
            <a:r>
              <a:rPr lang="ru-RU" sz="2000" i="1" dirty="0" smtClean="0">
                <a:solidFill>
                  <a:schemeClr val="tx1"/>
                </a:solidFill>
              </a:rPr>
              <a:t/>
            </a:r>
            <a:br>
              <a:rPr lang="ru-RU" sz="2000" i="1" dirty="0" smtClean="0">
                <a:solidFill>
                  <a:schemeClr val="tx1"/>
                </a:solidFill>
              </a:rPr>
            </a:br>
            <a:r>
              <a:rPr lang="ru-RU" sz="2000" i="1" dirty="0" smtClean="0">
                <a:solidFill>
                  <a:schemeClr val="tx1"/>
                </a:solidFill>
              </a:rPr>
              <a:t>* цель -  оценка элементов </a:t>
            </a:r>
            <a:r>
              <a:rPr lang="ru-RU" sz="2000" i="1" dirty="0">
                <a:solidFill>
                  <a:schemeClr val="tx1"/>
                </a:solidFill>
              </a:rPr>
              <a:t>предприятия</a:t>
            </a:r>
            <a:r>
              <a:rPr lang="ru-RU" sz="2000" i="1" dirty="0" smtClean="0">
                <a:solidFill>
                  <a:schemeClr val="tx1"/>
                </a:solidFill>
              </a:rPr>
              <a:t>,</a:t>
            </a:r>
            <a:br>
              <a:rPr lang="ru-RU" sz="2000" i="1" dirty="0" smtClean="0">
                <a:solidFill>
                  <a:schemeClr val="tx1"/>
                </a:solidFill>
              </a:rPr>
            </a:br>
            <a:r>
              <a:rPr lang="ru-RU" sz="2000" i="1" dirty="0" smtClean="0">
                <a:solidFill>
                  <a:schemeClr val="tx1"/>
                </a:solidFill>
              </a:rPr>
              <a:t/>
            </a:r>
            <a:br>
              <a:rPr lang="ru-RU" sz="2000" i="1" dirty="0" smtClean="0">
                <a:solidFill>
                  <a:schemeClr val="tx1"/>
                </a:solidFill>
              </a:rPr>
            </a:br>
            <a:r>
              <a:rPr lang="ru-RU" sz="2000" i="1" dirty="0" smtClean="0">
                <a:solidFill>
                  <a:schemeClr val="tx1"/>
                </a:solidFill>
              </a:rPr>
              <a:t>*  </a:t>
            </a:r>
            <a:r>
              <a:rPr lang="ru-RU" sz="2000" i="1" dirty="0">
                <a:solidFill>
                  <a:schemeClr val="tx1"/>
                </a:solidFill>
              </a:rPr>
              <a:t>установление окончательных результатов </a:t>
            </a:r>
            <a:r>
              <a:rPr lang="ru-RU" sz="2000" i="1" dirty="0" smtClean="0">
                <a:solidFill>
                  <a:schemeClr val="tx1"/>
                </a:solidFill>
              </a:rPr>
              <a:t/>
            </a:r>
            <a:br>
              <a:rPr lang="ru-RU" sz="2000" i="1" dirty="0" smtClean="0">
                <a:solidFill>
                  <a:schemeClr val="tx1"/>
                </a:solidFill>
              </a:rPr>
            </a:br>
            <a:r>
              <a:rPr lang="ru-RU" sz="2000" i="1" dirty="0" smtClean="0">
                <a:solidFill>
                  <a:schemeClr val="tx1"/>
                </a:solidFill>
              </a:rPr>
              <a:t/>
            </a:r>
            <a:br>
              <a:rPr lang="ru-RU" sz="2000" i="1" dirty="0" smtClean="0">
                <a:solidFill>
                  <a:schemeClr val="tx1"/>
                </a:solidFill>
              </a:rPr>
            </a:br>
            <a:r>
              <a:rPr lang="ru-RU" sz="2000" i="1" dirty="0" smtClean="0">
                <a:solidFill>
                  <a:schemeClr val="tx1"/>
                </a:solidFill>
              </a:rPr>
              <a:t>* проведение </a:t>
            </a:r>
            <a:r>
              <a:rPr lang="ru-RU" sz="2000" i="1" dirty="0">
                <a:solidFill>
                  <a:schemeClr val="tx1"/>
                </a:solidFill>
              </a:rPr>
              <a:t>предварительных работ по составлению финансовых отчетов, инвентаризации, проверочные балансы </a:t>
            </a:r>
            <a:r>
              <a:rPr lang="ru-RU" sz="2000" i="1" dirty="0" smtClean="0">
                <a:solidFill>
                  <a:schemeClr val="tx1"/>
                </a:solidFill>
              </a:rPr>
              <a:t>,ОСВ и </a:t>
            </a:r>
            <a:r>
              <a:rPr lang="ru-RU" sz="2000" i="1" dirty="0">
                <a:solidFill>
                  <a:schemeClr val="tx1"/>
                </a:solidFill>
              </a:rPr>
              <a:t>т. д</a:t>
            </a:r>
            <a:r>
              <a:rPr lang="ru-RU" sz="2000" i="1" dirty="0" smtClean="0">
                <a:solidFill>
                  <a:schemeClr val="tx1"/>
                </a:solidFill>
              </a:rPr>
              <a:t>.,</a:t>
            </a:r>
            <a:br>
              <a:rPr lang="ru-RU" sz="2000" i="1" dirty="0" smtClean="0">
                <a:solidFill>
                  <a:schemeClr val="tx1"/>
                </a:solidFill>
              </a:rPr>
            </a:br>
            <a:r>
              <a:rPr lang="ru-RU" sz="2000" i="1" dirty="0" smtClean="0">
                <a:solidFill>
                  <a:schemeClr val="tx1"/>
                </a:solidFill>
              </a:rPr>
              <a:t> </a:t>
            </a:r>
            <a:br>
              <a:rPr lang="ru-RU" sz="2000" i="1" dirty="0" smtClean="0">
                <a:solidFill>
                  <a:schemeClr val="tx1"/>
                </a:solidFill>
              </a:rPr>
            </a:br>
            <a:r>
              <a:rPr lang="ru-RU" sz="2000" i="1" dirty="0" smtClean="0">
                <a:solidFill>
                  <a:schemeClr val="tx1"/>
                </a:solidFill>
              </a:rPr>
              <a:t>* предоставление </a:t>
            </a:r>
            <a:r>
              <a:rPr lang="ru-RU" sz="2000" i="1" dirty="0">
                <a:solidFill>
                  <a:schemeClr val="tx1"/>
                </a:solidFill>
              </a:rPr>
              <a:t>финансовых </a:t>
            </a:r>
            <a:r>
              <a:rPr lang="ru-RU" sz="2000" i="1" dirty="0" smtClean="0">
                <a:solidFill>
                  <a:schemeClr val="tx1"/>
                </a:solidFill>
              </a:rPr>
              <a:t>отчетов</a:t>
            </a:r>
            <a:r>
              <a:rPr lang="ru-RU" sz="2000" i="1" dirty="0">
                <a:solidFill>
                  <a:schemeClr val="tx1"/>
                </a:solidFill>
              </a:rPr>
              <a:t> </a:t>
            </a:r>
            <a:r>
              <a:rPr lang="ru-RU" sz="2000" i="1" dirty="0" smtClean="0">
                <a:solidFill>
                  <a:schemeClr val="tx1"/>
                </a:solidFill>
              </a:rPr>
              <a:t>по назначению</a:t>
            </a:r>
            <a:endParaRPr lang="ro-RO" sz="20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2532715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en-US" sz="2200" b="1" dirty="0" smtClean="0">
                <a:solidFill>
                  <a:schemeClr val="tx1"/>
                </a:solidFill>
              </a:rPr>
              <a:t>   </a:t>
            </a:r>
            <a:r>
              <a:rPr lang="ru-RU" sz="2200" b="1" i="1" dirty="0">
                <a:solidFill>
                  <a:schemeClr val="tx1"/>
                </a:solidFill>
              </a:rPr>
              <a:t>Управление или управленческий учет </a:t>
            </a:r>
            <a:r>
              <a:rPr lang="ru-RU" sz="2200" i="1" dirty="0">
                <a:solidFill>
                  <a:schemeClr val="tx1"/>
                </a:solidFill>
              </a:rPr>
              <a:t>регистрирует информацию, необходимую для оценки прогресса внутренней работы, строгий и систематический контроль за использованием ресурсов во внутреннем бизнесе. Как правило, он учитывает расчет производственных издержек на продукцию, услуги, работы или деятельность, определение определенных аналитических результатов на уровне производственных подразделений по типу продукции, предоставление информации для бюджетирования, предоставление информации для определения эффективности (рентабельности, производительности и т. Д.). ) различных производственных подразделений (секторов, секций, семинаров), управления и принятия решений.</a:t>
            </a:r>
            <a:endParaRPr lang="ro-RO" sz="22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8188934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06/12/2017</a:t>
            </a:fld>
            <a:endParaRPr lang="en-GB" noProof="0" dirty="0"/>
          </a:p>
        </p:txBody>
      </p:sp>
      <p:sp>
        <p:nvSpPr>
          <p:cNvPr id="7" name="Titel 15"/>
          <p:cNvSpPr>
            <a:spLocks noGrp="1"/>
          </p:cNvSpPr>
          <p:nvPr>
            <p:ph type="title"/>
          </p:nvPr>
        </p:nvSpPr>
        <p:spPr>
          <a:xfrm>
            <a:off x="148741" y="1845308"/>
            <a:ext cx="8839199" cy="4416167"/>
          </a:xfrm>
        </p:spPr>
        <p:txBody>
          <a:bodyPr/>
          <a:lstStyle/>
          <a:p>
            <a:r>
              <a:rPr lang="ru-RU" sz="3200" b="1" dirty="0" smtClean="0">
                <a:solidFill>
                  <a:srgbClr val="002060"/>
                </a:solidFill>
              </a:rPr>
              <a:t>Нормативно-регламентирующая система</a:t>
            </a:r>
            <a:r>
              <a:rPr lang="en-US" sz="3200" b="1" dirty="0" smtClean="0">
                <a:solidFill>
                  <a:srgbClr val="002060"/>
                </a:solidFill>
              </a:rPr>
              <a:t>:</a:t>
            </a:r>
            <a:br>
              <a:rPr lang="en-US" sz="3200" b="1" dirty="0" smtClean="0">
                <a:solidFill>
                  <a:srgbClr val="002060"/>
                </a:solidFill>
              </a:rPr>
            </a:br>
            <a:r>
              <a:rPr lang="ru-RU" sz="3200" b="1" dirty="0" smtClean="0">
                <a:solidFill>
                  <a:srgbClr val="002060"/>
                </a:solidFill>
              </a:rPr>
              <a:t>- </a:t>
            </a:r>
            <a:r>
              <a:rPr lang="ru-RU" sz="2000" dirty="0" smtClean="0">
                <a:solidFill>
                  <a:schemeClr val="tx1"/>
                </a:solidFill>
              </a:rPr>
              <a:t>законодательные </a:t>
            </a:r>
            <a:r>
              <a:rPr lang="ru-RU" sz="2000" dirty="0">
                <a:solidFill>
                  <a:schemeClr val="tx1"/>
                </a:solidFill>
              </a:rPr>
              <a:t>и нормативные акты, </a:t>
            </a:r>
            <a:r>
              <a:rPr lang="ru-RU" sz="2000" dirty="0" smtClean="0">
                <a:solidFill>
                  <a:schemeClr val="tx1"/>
                </a:solidFill>
              </a:rPr>
              <a:t/>
            </a:r>
            <a:br>
              <a:rPr lang="ru-RU" sz="2000" dirty="0" smtClean="0">
                <a:solidFill>
                  <a:schemeClr val="tx1"/>
                </a:solidFill>
              </a:rPr>
            </a:br>
            <a:r>
              <a:rPr lang="ru-RU" sz="2000" dirty="0" smtClean="0">
                <a:solidFill>
                  <a:schemeClr val="tx1"/>
                </a:solidFill>
              </a:rPr>
              <a:t>Это </a:t>
            </a:r>
            <a:r>
              <a:rPr lang="ru-RU" sz="2000" dirty="0">
                <a:solidFill>
                  <a:schemeClr val="tx1"/>
                </a:solidFill>
              </a:rPr>
              <a:t>обеспечивает </a:t>
            </a:r>
            <a:r>
              <a:rPr lang="ru-RU" sz="2000" dirty="0" smtClean="0">
                <a:solidFill>
                  <a:schemeClr val="tx1"/>
                </a:solidFill>
              </a:rPr>
              <a:t>унифицированный </a:t>
            </a:r>
            <a:r>
              <a:rPr lang="ru-RU" sz="2000" dirty="0">
                <a:solidFill>
                  <a:schemeClr val="tx1"/>
                </a:solidFill>
              </a:rPr>
              <a:t>мониторинг и отчетность по экономическим и финансовым показателям, </a:t>
            </a:r>
            <a:r>
              <a:rPr lang="ru-RU" sz="2000" dirty="0" smtClean="0">
                <a:solidFill>
                  <a:schemeClr val="tx1"/>
                </a:solidFill>
              </a:rPr>
              <a:t/>
            </a:r>
            <a:br>
              <a:rPr lang="ru-RU" sz="2000" dirty="0" smtClean="0">
                <a:solidFill>
                  <a:schemeClr val="tx1"/>
                </a:solidFill>
              </a:rPr>
            </a:br>
            <a:r>
              <a:rPr lang="ru-RU" sz="2000" dirty="0" smtClean="0">
                <a:solidFill>
                  <a:schemeClr val="tx1"/>
                </a:solidFill>
              </a:rPr>
              <a:t>- унифицированная  терминология </a:t>
            </a:r>
            <a:br>
              <a:rPr lang="ru-RU" sz="2000" dirty="0" smtClean="0">
                <a:solidFill>
                  <a:schemeClr val="tx1"/>
                </a:solidFill>
              </a:rPr>
            </a:br>
            <a:r>
              <a:rPr lang="ru-RU" sz="2000" dirty="0" smtClean="0">
                <a:solidFill>
                  <a:schemeClr val="tx1"/>
                </a:solidFill>
              </a:rPr>
              <a:t>- основан </a:t>
            </a:r>
            <a:r>
              <a:rPr lang="ru-RU" sz="2000" dirty="0">
                <a:solidFill>
                  <a:schemeClr val="tx1"/>
                </a:solidFill>
              </a:rPr>
              <a:t>на определенных общих правилах для всех предприятий</a:t>
            </a:r>
            <a:r>
              <a:rPr lang="ru-RU" sz="2000" dirty="0" smtClean="0">
                <a:solidFill>
                  <a:schemeClr val="tx1"/>
                </a:solidFill>
              </a:rPr>
              <a:t>,</a:t>
            </a:r>
            <a:br>
              <a:rPr lang="ru-RU" sz="2000" dirty="0" smtClean="0">
                <a:solidFill>
                  <a:schemeClr val="tx1"/>
                </a:solidFill>
              </a:rPr>
            </a:br>
            <a:r>
              <a:rPr lang="ru-RU" sz="2000" dirty="0">
                <a:solidFill>
                  <a:schemeClr val="tx1"/>
                </a:solidFill>
              </a:rPr>
              <a:t/>
            </a:r>
            <a:br>
              <a:rPr lang="ru-RU" sz="2000" dirty="0">
                <a:solidFill>
                  <a:schemeClr val="tx1"/>
                </a:solidFill>
              </a:rPr>
            </a:br>
            <a:r>
              <a:rPr lang="ru-RU" sz="2000" dirty="0" smtClean="0">
                <a:solidFill>
                  <a:schemeClr val="tx1"/>
                </a:solidFill>
              </a:rPr>
              <a:t> Специфика отрасли: ……</a:t>
            </a:r>
            <a:endParaRPr lang="ro-RO" sz="2000"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t/>
            </a:r>
            <a:br>
              <a:rPr lang="ro-RO" altLang="ro-RO" sz="400"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ИНСТИТУТ НЕПРЕРЫВНОЙ ПОДГОТОВКИ В ОБЛАСТИ ВОДОСНАБЖЕНИЯ И КАНАЛИЗАЦИИ</a:t>
            </a:r>
            <a:r>
              <a:rPr lang="en-US"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 , </a:t>
            </a:r>
            <a:r>
              <a:rPr lang="ru-RU" altLang="ro-RO" sz="900" b="0" dirty="0">
                <a:solidFill>
                  <a:srgbClr val="A6A6A6"/>
                </a:solidFill>
                <a:latin typeface="Arial" panose="020B0604020202020204" pitchFamily="34" charset="0"/>
                <a:ea typeface="Calibri" panose="020F0502020204030204" pitchFamily="34" charset="0"/>
                <a:cs typeface="Calibri" panose="020F0502020204030204" pitchFamily="34" charset="0"/>
              </a:rPr>
              <a:t>ДЛЯ ЧЛЕНОВ АССОЦИАЦИИ «МОЛДОВА АПĂ-КАНАЛ»</a:t>
            </a:r>
            <a:endParaRPr lang="ro-RO" altLang="ro-RO" sz="18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97047683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1730</TotalTime>
  <Words>326</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Narrow</vt:lpstr>
      <vt:lpstr>Calibri</vt:lpstr>
      <vt:lpstr>Times New Roman</vt:lpstr>
      <vt:lpstr>GIZ_Banner_Kopfzeile-Ausland (3)</vt:lpstr>
      <vt:lpstr>Учебный курс для сотрудников операторов  „Apă-Canal”  Модуль 13: Актуальные проблемы учета и налогообложения транспортных средств и механизмов. Налоговые изменения в Республике Молдова на 2017 год.  Сессия 1:  Законодательная основа учета  Expert conf. univ. dr. Margareta Vîrcolici lector superior Lidia Surdu  28-29-30 ноябрь 2017, Кишинев</vt:lpstr>
      <vt:lpstr>Цели :  O1 Понятие, задачи и функции учета; O2 Финансовый и управленческий учет; O3 Нормативная база учета; O4 Основные принципы бухгалтерского учета.</vt:lpstr>
      <vt:lpstr>Понятие, задачи и функции учета :   Учет представляет собой систему сбора, обработки и передачи информации различным пользователям информации. </vt:lpstr>
      <vt:lpstr>Функции учета :  1. Функция записи и обработки данных состоит в записи в соответствии со своими собственными принципами и правилами процессов и экономических явлений, происходящих на предприятиях и выражающих ценность. 2. Функция учетной информации состоит в предоставлении информации о структуре и динамике имущества, финансовой ситуации и результатах, полученных для обоснования решений. </vt:lpstr>
      <vt:lpstr>3. Функция управления связана с информационной функцией. Он заключается в проверке с помощью учетной информации, как сохранить и использовать материальные и денежные ценности, управление ресурсами, контроль соблюдения финансовой дисциплины и т. Д.. 4. Юридическая функция. Бухгалтерские данные и первичные документы служат средством доказательства, чтобы доказать реальность некоторых экономических операций, с тем чтобы установить родовую ответственность за понесенные убытки. Они помогают решать судебные процессы 5. Предиктивная функция. Информация бухгалтерской отчетности используется для определения будущих тенденций экономических явлений и процессов. </vt:lpstr>
      <vt:lpstr>Финансовый учет и управленческий учет: - В отличие от финансовой отчетности, которая организована на основе действующих нормативных и законодательных актов, управленческие счета действуют на основе правил, установленных предприятием в соответствии с их собственными потребностями.  - Факт разделения счетов на финансовых и управленческих счетах не указывает на наличие двух учетных записей и различных записей на предприятии. На предприятии существует только одна система учета, но она построена таким образом, что путем перегруппировки исходных данных всех пользователей эта информация будет доступна, чтобы помочь им принять правильные решения.</vt:lpstr>
      <vt:lpstr>    Финансовая отчетность:   * отражение имущества и результатов,   * цель -  оценка элементов предприятия,  *  установление окончательных результатов   * проведение предварительных работ по составлению финансовых отчетов, инвентаризации, проверочные балансы ,ОСВ и т. д.,   * предоставление финансовых отчетов по назначению</vt:lpstr>
      <vt:lpstr>   Управление или управленческий учет регистрирует информацию, необходимую для оценки прогресса внутренней работы, строгий и систематический контроль за использованием ресурсов во внутреннем бизнесе. Как правило, он учитывает расчет производственных издержек на продукцию, услуги, работы или деятельность, определение определенных аналитических результатов на уровне производственных подразделений по типу продукции, предоставление информации для бюджетирования, предоставление информации для определения эффективности (рентабельности, производительности и т. Д.). ) различных производственных подразделений (секторов, секций, семинаров), управления и принятия решений.</vt:lpstr>
      <vt:lpstr>Нормативно-регламентирующая система: - законодательные и нормативные акты,  Это обеспечивает унифицированный мониторинг и отчетность по экономическим и финансовым показателям,  - унифицированная  терминология  - основан на определенных общих правилах для всех предприятий,   Специфика отрасли: ……</vt:lpstr>
      <vt:lpstr>   </vt:lpstr>
      <vt:lpstr>   </vt:lpstr>
      <vt:lpstr>   </vt:lpstr>
      <vt:lpstr>Применение</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Admin</cp:lastModifiedBy>
  <cp:revision>174</cp:revision>
  <cp:lastPrinted>2017-06-05T10:38:21Z</cp:lastPrinted>
  <dcterms:created xsi:type="dcterms:W3CDTF">2013-09-05T11:54:56Z</dcterms:created>
  <dcterms:modified xsi:type="dcterms:W3CDTF">2017-12-06T07:47:29Z</dcterms:modified>
</cp:coreProperties>
</file>