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6"/>
  </p:notesMasterIdLst>
  <p:handoutMasterIdLst>
    <p:handoutMasterId r:id="rId17"/>
  </p:handoutMasterIdLst>
  <p:sldIdLst>
    <p:sldId id="256" r:id="rId3"/>
    <p:sldId id="315" r:id="rId4"/>
    <p:sldId id="310" r:id="rId5"/>
    <p:sldId id="318" r:id="rId6"/>
    <p:sldId id="305" r:id="rId7"/>
    <p:sldId id="275" r:id="rId8"/>
    <p:sldId id="320" r:id="rId9"/>
    <p:sldId id="323" r:id="rId10"/>
    <p:sldId id="319" r:id="rId11"/>
    <p:sldId id="302" r:id="rId12"/>
    <p:sldId id="324" r:id="rId13"/>
    <p:sldId id="317" r:id="rId14"/>
    <p:sldId id="325" r:id="rId15"/>
  </p:sldIdLst>
  <p:sldSz cx="9144000" cy="6858000" type="screen4x3"/>
  <p:notesSz cx="68580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D39"/>
    <a:srgbClr val="006838"/>
    <a:srgbClr val="377479"/>
    <a:srgbClr val="66CCFF"/>
    <a:srgbClr val="3399FF"/>
    <a:srgbClr val="304ED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il luminos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Stil tematic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1880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8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2421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884028" y="0"/>
            <a:ext cx="2972421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873A3-FE13-4487-93F0-6C7D53BDD8E9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2" y="9428273"/>
            <a:ext cx="2972421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884028" y="9428273"/>
            <a:ext cx="2972421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B8DE0-6FCB-487D-A2C2-C35E3135D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26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93EEB16-2657-4EC7-959C-2F967FCB74A7}" type="datetimeFigureOut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ro-RO" noProof="0" smtClean="0"/>
              <a:t>Clic pentru editare stiluri text Coordonator</a:t>
            </a:r>
          </a:p>
          <a:p>
            <a:pPr lvl="1"/>
            <a:r>
              <a:rPr lang="ro-RO" noProof="0" smtClean="0"/>
              <a:t>Al doilea nivel</a:t>
            </a:r>
          </a:p>
          <a:p>
            <a:pPr lvl="2"/>
            <a:r>
              <a:rPr lang="ro-RO" noProof="0" smtClean="0"/>
              <a:t>Al treilea nivel</a:t>
            </a:r>
          </a:p>
          <a:p>
            <a:pPr lvl="3"/>
            <a:r>
              <a:rPr lang="ro-RO" noProof="0" smtClean="0"/>
              <a:t>Al patrulea nivel</a:t>
            </a:r>
          </a:p>
          <a:p>
            <a:pPr lvl="4"/>
            <a:r>
              <a:rPr lang="ro-RO" noProof="0" smtClean="0"/>
              <a:t>Al cincilea nivel</a:t>
            </a:r>
            <a:endParaRPr lang="en-US" noProof="0" smtClean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71800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4" y="9428584"/>
            <a:ext cx="2971800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4435388-5FA1-46A0-868F-DB14B15FC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46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435388-5FA1-46A0-868F-DB14B15FCB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52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435388-5FA1-46A0-868F-DB14B15FCB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5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ubstituent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2923FD-0CC6-45DE-9DD9-69D074F776A2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o-RO" smtClean="0"/>
              <a:t>Clic pentru a edita stilul de subtitlu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8E189-AD57-4E8E-A017-3DA56FA65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6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649D6-A421-43D8-A9FD-C4A78D317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3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EAD3-101A-4220-85D5-CC61C32DB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069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3D8FF-BAE0-4C1B-BCA8-8A9A859B5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425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u și diagram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diagramă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D2070-15C0-4AF3-BB60-6BC608DAB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514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25/10/2017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1017593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25/10/2017</a:t>
            </a:fld>
            <a:endParaRPr lang="en-GB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336583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25/10/2017</a:t>
            </a:fld>
            <a:endParaRPr lang="en-GB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682391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25/10/2017</a:t>
            </a:fld>
            <a:endParaRPr lang="en-GB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3229897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25/10/2017</a:t>
            </a:fld>
            <a:endParaRPr lang="en-GB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1465207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25/10/2017</a:t>
            </a:fld>
            <a:endParaRPr lang="en-GB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1895808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A7989-1256-4BE2-A5A2-E5C2F5273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376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25/10/2017</a:t>
            </a:fld>
            <a:endParaRPr lang="en-GB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</p:spTree>
    <p:extLst>
      <p:ext uri="{BB962C8B-B14F-4D97-AF65-F5344CB8AC3E}">
        <p14:creationId xmlns:p14="http://schemas.microsoft.com/office/powerpoint/2010/main" val="3096137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78DDF-7E3E-4366-B8D0-C39B61FAA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39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6DE60-CB28-4560-8C7B-D50130A7F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19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D3BA2-ABDA-477C-8C7E-E7F30C3DA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00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3B89D-04F4-4D4C-A253-97B72801A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7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C0B82-18B9-4E1F-9C1A-57EAF5216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64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38372-2773-4E2C-87FD-68526B4DE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46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96EA7-2688-4A6B-BFA2-90460967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69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B5928D5-39FE-4855-994E-792FEDDE0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pPr eaLnBrk="0" hangingPunct="0"/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pPr eaLnBrk="0" hangingPunct="0"/>
            <a:fld id="{0F9A5078-6F60-49E2-B50D-11C30D454C38}" type="datetime1">
              <a:rPr lang="en-GB" smtClean="0"/>
              <a:pPr eaLnBrk="0" hangingPunct="0"/>
              <a:t>25/10/2017</a:t>
            </a:fld>
            <a:endParaRPr lang="en-GB" dirty="0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add title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3829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www.serviciilocale.md/" TargetMode="External"/><Relationship Id="rId7" Type="http://schemas.openxmlformats.org/officeDocument/2006/relationships/image" Target="../media/image23.jpeg"/><Relationship Id="rId2" Type="http://schemas.openxmlformats.org/officeDocument/2006/relationships/hyperlink" Target="http://www.giz.de/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power poin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260648"/>
            <a:ext cx="7772400" cy="576064"/>
          </a:xfrm>
        </p:spPr>
        <p:txBody>
          <a:bodyPr/>
          <a:lstStyle/>
          <a:p>
            <a:pPr eaLnBrk="1" hangingPunct="1"/>
            <a:r>
              <a:rPr lang="ro-RO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115616" y="404665"/>
            <a:ext cx="6624737" cy="3456384"/>
          </a:xfrm>
        </p:spPr>
        <p:txBody>
          <a:bodyPr/>
          <a:lstStyle/>
          <a:p>
            <a:r>
              <a:rPr lang="ro-RO" sz="3600" dirty="0"/>
              <a:t>Lecții învățate în procesul de atragere și implementare a proiectelor de investiții de către SA ”</a:t>
            </a:r>
            <a:r>
              <a:rPr lang="ro-RO" sz="3600" dirty="0" err="1"/>
              <a:t>Apă-Canal</a:t>
            </a:r>
            <a:r>
              <a:rPr lang="ro-RO" sz="3600" dirty="0"/>
              <a:t>” Cahul.</a:t>
            </a:r>
          </a:p>
          <a:p>
            <a:pPr algn="l"/>
            <a:endParaRPr lang="ro-RO" sz="2400" dirty="0" smtClean="0">
              <a:solidFill>
                <a:srgbClr val="233D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o-RO" sz="2400" dirty="0" smtClean="0">
              <a:solidFill>
                <a:srgbClr val="233D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 descr="logo-web-72d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793" y="5661248"/>
            <a:ext cx="1181222" cy="108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D:\My Pictures\foto Apa Canal Cahul\IMG_20140327_1309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6"/>
          <a:stretch/>
        </p:blipFill>
        <p:spPr bwMode="auto">
          <a:xfrm>
            <a:off x="2489554" y="4603893"/>
            <a:ext cx="2960549" cy="2114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My Pictures\foto Apa Canal Cahul\IMG_20150812_142556 - Cop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732" y="5165375"/>
            <a:ext cx="2487423" cy="1642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s\Desktop\foto serv, harti, tabele date\slide_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6" y="3933056"/>
            <a:ext cx="2182326" cy="2896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994122"/>
          </a:xfrm>
        </p:spPr>
        <p:txBody>
          <a:bodyPr/>
          <a:lstStyle/>
          <a:p>
            <a:pPr eaLnBrk="1" hangingPunct="1"/>
            <a:r>
              <a:rPr lang="en-US" altLang="ru-RU" sz="2400" b="1" kern="1200" dirty="0">
                <a:solidFill>
                  <a:schemeClr val="tx1"/>
                </a:solidFill>
                <a:latin typeface="Arial" charset="0"/>
              </a:rPr>
              <a:t>RECOMAND</a:t>
            </a:r>
            <a:r>
              <a:rPr lang="ro-MO" altLang="ru-RU" sz="2400" b="1" kern="1200" dirty="0">
                <a:solidFill>
                  <a:schemeClr val="tx1"/>
                </a:solidFill>
                <a:latin typeface="Arial" charset="0"/>
              </a:rPr>
              <a:t>Ă</a:t>
            </a:r>
            <a:r>
              <a:rPr lang="en-US" altLang="ru-RU" sz="2400" b="1" kern="1200" dirty="0">
                <a:solidFill>
                  <a:schemeClr val="tx1"/>
                </a:solidFill>
                <a:latin typeface="Arial" charset="0"/>
              </a:rPr>
              <a:t>RI </a:t>
            </a:r>
            <a:r>
              <a:rPr lang="ro-RO" altLang="ru-RU" sz="2400" b="1" kern="1200" dirty="0">
                <a:solidFill>
                  <a:schemeClr val="tx1"/>
                </a:solidFill>
                <a:latin typeface="Arial" charset="0"/>
              </a:rPr>
              <a:t>PENTRU OPERATORI</a:t>
            </a:r>
            <a:endParaRPr lang="ru-RU" alt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352308" cy="3724126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AutoNum type="arabicPeriod"/>
              <a:defRPr/>
            </a:pPr>
            <a:r>
              <a:rPr lang="en-US" altLang="ru-RU" sz="2000" dirty="0" smtClean="0">
                <a:ea typeface="+mj-ea"/>
                <a:cs typeface="+mj-cs"/>
              </a:rPr>
              <a:t>  </a:t>
            </a:r>
            <a:r>
              <a:rPr lang="en-US" altLang="ru-RU" sz="2000" dirty="0" err="1" smtClean="0">
                <a:ea typeface="+mj-ea"/>
                <a:cs typeface="+mj-cs"/>
              </a:rPr>
              <a:t>Instituirea</a:t>
            </a:r>
            <a:r>
              <a:rPr lang="en-US" altLang="ru-RU" sz="2000" dirty="0" smtClean="0">
                <a:ea typeface="+mj-ea"/>
                <a:cs typeface="+mj-cs"/>
              </a:rPr>
              <a:t> </a:t>
            </a:r>
            <a:r>
              <a:rPr lang="en-US" altLang="ru-RU" sz="2000" dirty="0">
                <a:ea typeface="+mj-ea"/>
                <a:cs typeface="+mj-cs"/>
              </a:rPr>
              <a:t>Unit</a:t>
            </a:r>
            <a:r>
              <a:rPr lang="ro-MO" altLang="ru-RU" sz="2000" dirty="0" err="1">
                <a:ea typeface="+mj-ea"/>
                <a:cs typeface="+mj-cs"/>
              </a:rPr>
              <a:t>ăț</a:t>
            </a:r>
            <a:r>
              <a:rPr lang="en-US" altLang="ru-RU" sz="2000" dirty="0">
                <a:ea typeface="+mj-ea"/>
                <a:cs typeface="+mj-cs"/>
              </a:rPr>
              <a:t>iii de </a:t>
            </a:r>
            <a:r>
              <a:rPr lang="en-US" altLang="ru-RU" sz="2000" dirty="0" err="1">
                <a:ea typeface="+mj-ea"/>
                <a:cs typeface="+mj-cs"/>
              </a:rPr>
              <a:t>atragere</a:t>
            </a:r>
            <a:r>
              <a:rPr lang="en-US" altLang="ru-RU" sz="2000" dirty="0">
                <a:ea typeface="+mj-ea"/>
                <a:cs typeface="+mj-cs"/>
              </a:rPr>
              <a:t> </a:t>
            </a:r>
            <a:r>
              <a:rPr lang="ro-RO" altLang="ru-RU" sz="2000" dirty="0">
                <a:ea typeface="+mj-ea"/>
                <a:cs typeface="+mj-cs"/>
              </a:rPr>
              <a:t>a</a:t>
            </a:r>
            <a:r>
              <a:rPr lang="en-US" altLang="ru-RU" sz="2000" dirty="0">
                <a:ea typeface="+mj-ea"/>
                <a:cs typeface="+mj-cs"/>
              </a:rPr>
              <a:t> </a:t>
            </a:r>
            <a:r>
              <a:rPr lang="en-US" altLang="ru-RU" sz="2000" dirty="0" err="1">
                <a:ea typeface="+mj-ea"/>
                <a:cs typeface="+mj-cs"/>
              </a:rPr>
              <a:t>investi</a:t>
            </a:r>
            <a:r>
              <a:rPr lang="ro-MO" altLang="ru-RU" sz="2000" dirty="0">
                <a:ea typeface="+mj-ea"/>
                <a:cs typeface="+mj-cs"/>
              </a:rPr>
              <a:t>ț</a:t>
            </a:r>
            <a:r>
              <a:rPr lang="en-US" altLang="ru-RU" sz="2000" dirty="0">
                <a:ea typeface="+mj-ea"/>
                <a:cs typeface="+mj-cs"/>
              </a:rPr>
              <a:t>ii</a:t>
            </a:r>
            <a:r>
              <a:rPr lang="ro-RO" altLang="ru-RU" sz="2000" dirty="0">
                <a:ea typeface="+mj-ea"/>
                <a:cs typeface="+mj-cs"/>
              </a:rPr>
              <a:t>lor</a:t>
            </a:r>
            <a:r>
              <a:rPr lang="en-US" altLang="ru-RU" sz="2000" dirty="0">
                <a:ea typeface="+mj-ea"/>
                <a:cs typeface="+mj-cs"/>
              </a:rPr>
              <a:t> </a:t>
            </a:r>
            <a:r>
              <a:rPr lang="en-US" altLang="ru-RU" sz="2000" dirty="0" err="1">
                <a:ea typeface="+mj-ea"/>
                <a:cs typeface="+mj-cs"/>
              </a:rPr>
              <a:t>si</a:t>
            </a:r>
            <a:r>
              <a:rPr lang="en-US" altLang="ru-RU" sz="2000" dirty="0">
                <a:ea typeface="+mj-ea"/>
                <a:cs typeface="+mj-cs"/>
              </a:rPr>
              <a:t> </a:t>
            </a:r>
            <a:r>
              <a:rPr lang="en-US" altLang="ru-RU" sz="2000" dirty="0" err="1">
                <a:ea typeface="+mj-ea"/>
                <a:cs typeface="+mj-cs"/>
              </a:rPr>
              <a:t>Implementare</a:t>
            </a:r>
            <a:r>
              <a:rPr lang="en-US" altLang="ru-RU" sz="2000" dirty="0">
                <a:ea typeface="+mj-ea"/>
                <a:cs typeface="+mj-cs"/>
              </a:rPr>
              <a:t> a </a:t>
            </a:r>
            <a:r>
              <a:rPr lang="en-US" altLang="ru-RU" sz="2000" dirty="0" err="1">
                <a:ea typeface="+mj-ea"/>
                <a:cs typeface="+mj-cs"/>
              </a:rPr>
              <a:t>proiectelor</a:t>
            </a:r>
            <a:r>
              <a:rPr lang="en-US" altLang="ru-RU" sz="2000" dirty="0">
                <a:ea typeface="+mj-ea"/>
                <a:cs typeface="+mj-cs"/>
              </a:rPr>
              <a:t> in </a:t>
            </a:r>
            <a:r>
              <a:rPr lang="en-US" altLang="ru-RU" sz="2000" dirty="0" err="1">
                <a:ea typeface="+mj-ea"/>
                <a:cs typeface="+mj-cs"/>
              </a:rPr>
              <a:t>organigrama</a:t>
            </a:r>
            <a:r>
              <a:rPr lang="en-US" altLang="ru-RU" sz="2000" dirty="0">
                <a:ea typeface="+mj-ea"/>
                <a:cs typeface="+mj-cs"/>
              </a:rPr>
              <a:t> </a:t>
            </a:r>
            <a:r>
              <a:rPr lang="ro-MO" altLang="ru-RU" sz="2000" dirty="0">
                <a:ea typeface="+mj-ea"/>
                <a:cs typeface="+mj-cs"/>
              </a:rPr>
              <a:t>î</a:t>
            </a:r>
            <a:r>
              <a:rPr lang="en-US" altLang="ru-RU" sz="2000" dirty="0" err="1">
                <a:ea typeface="+mj-ea"/>
                <a:cs typeface="+mj-cs"/>
              </a:rPr>
              <a:t>ntreprinderii</a:t>
            </a:r>
            <a:r>
              <a:rPr lang="ro-RO" altLang="ru-RU" sz="2000" dirty="0" smtClean="0">
                <a:ea typeface="+mj-ea"/>
                <a:cs typeface="+mj-cs"/>
              </a:rPr>
              <a:t>,</a:t>
            </a:r>
            <a:endParaRPr lang="en-US" altLang="ru-RU" sz="2000" dirty="0" smtClean="0">
              <a:ea typeface="+mj-ea"/>
              <a:cs typeface="+mj-cs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altLang="ru-RU" sz="2000" dirty="0">
                <a:ea typeface="+mj-ea"/>
                <a:cs typeface="+mj-cs"/>
              </a:rPr>
              <a:t/>
            </a:r>
            <a:br>
              <a:rPr lang="en-US" altLang="ru-RU" sz="2000" dirty="0">
                <a:ea typeface="+mj-ea"/>
                <a:cs typeface="+mj-cs"/>
              </a:rPr>
            </a:br>
            <a:r>
              <a:rPr lang="en-US" altLang="ru-RU" sz="2000" dirty="0">
                <a:ea typeface="+mj-ea"/>
                <a:cs typeface="+mj-cs"/>
              </a:rPr>
              <a:t>2. </a:t>
            </a:r>
            <a:r>
              <a:rPr lang="ro-RO" altLang="ru-RU" sz="2000" dirty="0">
                <a:ea typeface="+mj-ea"/>
                <a:cs typeface="+mj-cs"/>
              </a:rPr>
              <a:t> Organizarea atestării tehnico-profesională a minimum 1 specialist pentru activitatea de Responsabil Tehnic la lucrări specializate și instalații aferente construcțiilor în domeniul: Instalații și rețele exterioare de alimentare cu apă și canalizare</a:t>
            </a:r>
            <a:r>
              <a:rPr lang="ro-RO" altLang="ru-RU" sz="2000" dirty="0" smtClean="0">
                <a:ea typeface="+mj-ea"/>
                <a:cs typeface="+mj-cs"/>
              </a:rPr>
              <a:t>;</a:t>
            </a:r>
            <a:endParaRPr lang="en-US" altLang="ru-RU" sz="2000" dirty="0" smtClean="0">
              <a:ea typeface="+mj-ea"/>
              <a:cs typeface="+mj-cs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o-RO" altLang="ru-RU" sz="2000" dirty="0">
                <a:ea typeface="+mj-ea"/>
                <a:cs typeface="+mj-cs"/>
              </a:rPr>
              <a:t/>
            </a:r>
            <a:br>
              <a:rPr lang="ro-RO" altLang="ru-RU" sz="2000" dirty="0">
                <a:ea typeface="+mj-ea"/>
                <a:cs typeface="+mj-cs"/>
              </a:rPr>
            </a:br>
            <a:r>
              <a:rPr lang="en-US" altLang="ru-RU" sz="2000" dirty="0">
                <a:ea typeface="+mj-ea"/>
                <a:cs typeface="+mj-cs"/>
              </a:rPr>
              <a:t>3.  </a:t>
            </a:r>
            <a:r>
              <a:rPr lang="ro-RO" altLang="ru-RU" sz="2000" dirty="0">
                <a:ea typeface="+mj-ea"/>
                <a:cs typeface="+mj-cs"/>
              </a:rPr>
              <a:t>Analiza gradului de </a:t>
            </a:r>
            <a:r>
              <a:rPr lang="ro-RO" altLang="ru-RU" sz="2000" dirty="0" err="1">
                <a:ea typeface="+mj-ea"/>
                <a:cs typeface="+mj-cs"/>
              </a:rPr>
              <a:t>criticitate</a:t>
            </a:r>
            <a:r>
              <a:rPr lang="ro-RO" altLang="ru-RU" sz="2000" dirty="0">
                <a:ea typeface="+mj-ea"/>
                <a:cs typeface="+mj-cs"/>
              </a:rPr>
              <a:t> a rețelelor și instalațiilor pentru formarea necesităților de înlocuire, extindere și calculul necesarului de investiții;</a:t>
            </a:r>
            <a:r>
              <a:rPr lang="ro-RO" altLang="ru-RU" sz="1800" dirty="0">
                <a:solidFill>
                  <a:srgbClr val="6E6452"/>
                </a:solidFill>
                <a:ea typeface="+mj-ea"/>
                <a:cs typeface="+mj-cs"/>
              </a:rPr>
              <a:t/>
            </a:r>
            <a:br>
              <a:rPr lang="ro-RO" altLang="ru-RU" sz="1800" dirty="0">
                <a:solidFill>
                  <a:srgbClr val="6E6452"/>
                </a:solidFill>
                <a:ea typeface="+mj-ea"/>
                <a:cs typeface="+mj-cs"/>
              </a:rPr>
            </a:b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642938" y="1340768"/>
            <a:ext cx="7993062" cy="0"/>
          </a:xfrm>
          <a:prstGeom prst="line">
            <a:avLst/>
          </a:prstGeom>
          <a:noFill/>
          <a:ln w="76200">
            <a:solidFill>
              <a:srgbClr val="0068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5" name="Picture 15" descr="logo-web-72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68950"/>
            <a:ext cx="10795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01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994122"/>
          </a:xfrm>
        </p:spPr>
        <p:txBody>
          <a:bodyPr/>
          <a:lstStyle/>
          <a:p>
            <a:pPr eaLnBrk="1" hangingPunct="1"/>
            <a:r>
              <a:rPr lang="en-US" altLang="ru-RU" sz="2400" b="1" kern="1200" dirty="0">
                <a:solidFill>
                  <a:schemeClr val="tx1"/>
                </a:solidFill>
                <a:latin typeface="Arial" charset="0"/>
              </a:rPr>
              <a:t>RECOMAND</a:t>
            </a:r>
            <a:r>
              <a:rPr lang="ro-MO" altLang="ru-RU" sz="2400" b="1" kern="1200" dirty="0">
                <a:solidFill>
                  <a:schemeClr val="tx1"/>
                </a:solidFill>
                <a:latin typeface="Arial" charset="0"/>
              </a:rPr>
              <a:t>Ă</a:t>
            </a:r>
            <a:r>
              <a:rPr lang="en-US" altLang="ru-RU" sz="2400" b="1" kern="1200" dirty="0">
                <a:solidFill>
                  <a:schemeClr val="tx1"/>
                </a:solidFill>
                <a:latin typeface="Arial" charset="0"/>
              </a:rPr>
              <a:t>RI </a:t>
            </a:r>
            <a:r>
              <a:rPr lang="ro-RO" altLang="ru-RU" sz="2400" b="1" kern="1200" dirty="0">
                <a:solidFill>
                  <a:schemeClr val="tx1"/>
                </a:solidFill>
                <a:latin typeface="Arial" charset="0"/>
              </a:rPr>
              <a:t>PENTRU OPERATORI</a:t>
            </a:r>
            <a:endParaRPr lang="ru-RU" alt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352308" cy="3724126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AutoNum type="arabicPeriod" startAt="4"/>
              <a:defRPr/>
            </a:pPr>
            <a:r>
              <a:rPr lang="en-US" altLang="ru-RU" sz="2000" dirty="0" smtClean="0"/>
              <a:t>  </a:t>
            </a:r>
            <a:r>
              <a:rPr lang="ro-RO" altLang="ru-RU" sz="2000" dirty="0" smtClean="0"/>
              <a:t>Participarea </a:t>
            </a:r>
            <a:r>
              <a:rPr lang="ro-RO" altLang="ru-RU" sz="2000" dirty="0"/>
              <a:t>activă la procesul de elaborare a Caietului de sarcini pentru elaborarea </a:t>
            </a:r>
            <a:r>
              <a:rPr lang="en-US" altLang="ru-RU" sz="2000" dirty="0" err="1"/>
              <a:t>Planului</a:t>
            </a:r>
            <a:r>
              <a:rPr lang="en-US" altLang="ru-RU" sz="2000" dirty="0"/>
              <a:t> general de </a:t>
            </a:r>
            <a:r>
              <a:rPr lang="en-US" altLang="ru-RU" sz="2000" dirty="0" err="1"/>
              <a:t>Alimentare</a:t>
            </a:r>
            <a:r>
              <a:rPr lang="en-US" altLang="ru-RU" sz="2000" dirty="0"/>
              <a:t> cu </a:t>
            </a:r>
            <a:r>
              <a:rPr lang="en-US" altLang="ru-RU" sz="2000" dirty="0" err="1"/>
              <a:t>Apa</a:t>
            </a:r>
            <a:r>
              <a:rPr lang="en-US" altLang="ru-RU" sz="2000" dirty="0"/>
              <a:t> </a:t>
            </a:r>
            <a:r>
              <a:rPr lang="en-US" altLang="ru-RU" sz="2000" dirty="0" err="1"/>
              <a:t>si</a:t>
            </a:r>
            <a:r>
              <a:rPr lang="en-US" altLang="ru-RU" sz="2000" dirty="0"/>
              <a:t> de </a:t>
            </a:r>
            <a:r>
              <a:rPr lang="en-US" altLang="ru-RU" sz="2000" dirty="0" err="1"/>
              <a:t>Canalizare</a:t>
            </a:r>
            <a:r>
              <a:rPr lang="en-US" altLang="ru-RU" sz="2000" dirty="0"/>
              <a:t> (</a:t>
            </a:r>
            <a:r>
              <a:rPr lang="ro-RO" altLang="ru-RU" sz="2000" dirty="0"/>
              <a:t>Master Planului</a:t>
            </a:r>
            <a:r>
              <a:rPr lang="en-US" altLang="ru-RU" sz="2000" dirty="0"/>
              <a:t>)</a:t>
            </a:r>
            <a:r>
              <a:rPr lang="ro-RO" altLang="ru-RU" sz="2000" dirty="0"/>
              <a:t>, </a:t>
            </a:r>
            <a:r>
              <a:rPr lang="ro-RO" altLang="ru-RU" sz="2000" dirty="0" err="1"/>
              <a:t>Studi</a:t>
            </a:r>
            <a:r>
              <a:rPr lang="en-US" altLang="ru-RU" sz="2000" dirty="0" err="1"/>
              <a:t>ilor</a:t>
            </a:r>
            <a:r>
              <a:rPr lang="ro-RO" altLang="ru-RU" sz="2000" dirty="0"/>
              <a:t> de Fezabilitate, executarea proiect</a:t>
            </a:r>
            <a:r>
              <a:rPr lang="en-US" altLang="ru-RU" sz="2000" dirty="0" err="1"/>
              <a:t>elor</a:t>
            </a:r>
            <a:r>
              <a:rPr lang="en-US" altLang="ru-RU" sz="2000" dirty="0"/>
              <a:t> </a:t>
            </a:r>
            <a:r>
              <a:rPr lang="ro-RO" altLang="ru-RU" sz="2000" dirty="0"/>
              <a:t>de execuție și participarea în procesul de selecție a Operator</a:t>
            </a:r>
            <a:r>
              <a:rPr lang="en-US" altLang="ru-RU" sz="2000" dirty="0" err="1"/>
              <a:t>ilor</a:t>
            </a:r>
            <a:r>
              <a:rPr lang="en-US" altLang="ru-RU" sz="2000" dirty="0"/>
              <a:t> </a:t>
            </a:r>
            <a:r>
              <a:rPr lang="ro-RO" altLang="ru-RU" sz="2000" dirty="0"/>
              <a:t> economic</a:t>
            </a:r>
            <a:r>
              <a:rPr lang="en-US" altLang="ru-RU" sz="2000" dirty="0" err="1"/>
              <a:t>i</a:t>
            </a:r>
            <a:r>
              <a:rPr lang="ro-RO" altLang="ru-RU" sz="2000" dirty="0"/>
              <a:t> care v</a:t>
            </a:r>
            <a:r>
              <a:rPr lang="en-US" altLang="ru-RU" sz="2000" dirty="0"/>
              <a:t>or</a:t>
            </a:r>
            <a:r>
              <a:rPr lang="ro-RO" altLang="ru-RU" sz="2000" dirty="0"/>
              <a:t> realiza </a:t>
            </a:r>
            <a:r>
              <a:rPr lang="en-US" altLang="ru-RU" sz="2000" dirty="0" err="1"/>
              <a:t>lucr</a:t>
            </a:r>
            <a:r>
              <a:rPr lang="ro-MO" altLang="ru-RU" sz="2000" dirty="0"/>
              <a:t>ă</a:t>
            </a:r>
            <a:r>
              <a:rPr lang="en-US" altLang="ru-RU" sz="2000" dirty="0" err="1"/>
              <a:t>ri</a:t>
            </a:r>
            <a:r>
              <a:rPr lang="en-US" altLang="ru-RU" sz="2000" dirty="0"/>
              <a:t> de </a:t>
            </a:r>
            <a:r>
              <a:rPr lang="ro-RO" altLang="ru-RU" sz="2000" dirty="0" err="1"/>
              <a:t>construcți</a:t>
            </a:r>
            <a:r>
              <a:rPr lang="en-US" altLang="ru-RU" sz="2000" dirty="0" err="1"/>
              <a:t>i</a:t>
            </a:r>
            <a:r>
              <a:rPr lang="ro-RO" altLang="ru-RU" sz="2000" dirty="0" smtClean="0"/>
              <a:t>;</a:t>
            </a:r>
            <a:endParaRPr lang="en-US" altLang="ru-RU" sz="2000" dirty="0" smtClean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o-RO" altLang="ru-RU" sz="2000" dirty="0"/>
              <a:t/>
            </a:r>
            <a:br>
              <a:rPr lang="ro-RO" altLang="ru-RU" sz="2000" dirty="0"/>
            </a:br>
            <a:r>
              <a:rPr lang="en-US" altLang="ru-RU" sz="2000" dirty="0"/>
              <a:t>5.  </a:t>
            </a:r>
            <a:r>
              <a:rPr lang="ro-RO" altLang="ru-RU" sz="2000" dirty="0"/>
              <a:t>Monitorizarea procesului de construcție, completarea documentației de execuție a investiției și completarea Cărții de calitate a construcției, capitolul D</a:t>
            </a:r>
            <a:r>
              <a:rPr lang="ro-RO" altLang="ru-RU" sz="2000" dirty="0" smtClean="0"/>
              <a:t>.</a:t>
            </a:r>
            <a:endParaRPr lang="en-US" altLang="ru-RU" sz="2000" dirty="0" smtClean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o-RO" altLang="ru-RU" sz="2000" dirty="0"/>
              <a:t/>
            </a:r>
            <a:br>
              <a:rPr lang="ro-RO" altLang="ru-RU" sz="2000" dirty="0"/>
            </a:br>
            <a:r>
              <a:rPr lang="en-US" altLang="ru-RU" sz="2000" dirty="0"/>
              <a:t>6.  </a:t>
            </a:r>
            <a:r>
              <a:rPr lang="ro-RO" altLang="ru-RU" sz="2000" dirty="0"/>
              <a:t>Dezvoltarea unui Program de întreținere și </a:t>
            </a:r>
            <a:r>
              <a:rPr lang="ro-RO" altLang="ru-RU" sz="2000" dirty="0" err="1"/>
              <a:t>mentenanță</a:t>
            </a:r>
            <a:r>
              <a:rPr lang="ro-RO" altLang="ru-RU" sz="2000" dirty="0"/>
              <a:t> cu scopul prelungirii durabilității sistemului.</a:t>
            </a:r>
            <a:r>
              <a:rPr lang="ro-RO" altLang="ru-RU" sz="1800" dirty="0">
                <a:solidFill>
                  <a:srgbClr val="6E6452"/>
                </a:solidFill>
                <a:ea typeface="+mj-ea"/>
                <a:cs typeface="+mj-cs"/>
              </a:rPr>
              <a:t/>
            </a:r>
            <a:br>
              <a:rPr lang="ro-RO" altLang="ru-RU" sz="1800" dirty="0">
                <a:solidFill>
                  <a:srgbClr val="6E6452"/>
                </a:solidFill>
                <a:ea typeface="+mj-ea"/>
                <a:cs typeface="+mj-cs"/>
              </a:rPr>
            </a:b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642938" y="1340768"/>
            <a:ext cx="7993062" cy="0"/>
          </a:xfrm>
          <a:prstGeom prst="line">
            <a:avLst/>
          </a:prstGeom>
          <a:noFill/>
          <a:ln w="76200">
            <a:solidFill>
              <a:srgbClr val="0068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5" name="Picture 15" descr="logo-web-72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68950"/>
            <a:ext cx="10795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49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ower poin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u 1"/>
          <p:cNvSpPr>
            <a:spLocks noGrp="1"/>
          </p:cNvSpPr>
          <p:nvPr>
            <p:ph type="title"/>
          </p:nvPr>
        </p:nvSpPr>
        <p:spPr>
          <a:xfrm>
            <a:off x="684213" y="1916113"/>
            <a:ext cx="7416800" cy="2520950"/>
          </a:xfrm>
        </p:spPr>
        <p:txBody>
          <a:bodyPr/>
          <a:lstStyle/>
          <a:p>
            <a:pPr algn="r">
              <a:defRPr/>
            </a:pPr>
            <a:r>
              <a:rPr lang="ro-RO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Mulțumim pentru atenție!</a:t>
            </a:r>
            <a:endParaRPr lang="en-US" sz="4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12292" name="Substituent conținut 1"/>
          <p:cNvSpPr>
            <a:spLocks noGrp="1"/>
          </p:cNvSpPr>
          <p:nvPr>
            <p:ph idx="1"/>
          </p:nvPr>
        </p:nvSpPr>
        <p:spPr>
          <a:xfrm>
            <a:off x="611188" y="4595813"/>
            <a:ext cx="8291512" cy="5762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www.apacanalcahul.md</a:t>
            </a:r>
          </a:p>
        </p:txBody>
      </p:sp>
      <p:pic>
        <p:nvPicPr>
          <p:cNvPr id="12293" name="Picture 15" descr="logo-web-72d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172075"/>
            <a:ext cx="151130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2075"/>
            <a:ext cx="91440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277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/>
              <a:pPr/>
              <a:t>25/10/2017</a:t>
            </a:fld>
            <a:endParaRPr lang="de-DE" dirty="0"/>
          </a:p>
        </p:txBody>
      </p:sp>
      <p:sp>
        <p:nvSpPr>
          <p:cNvPr id="6" name="Inhaltsplatzhalter 7"/>
          <p:cNvSpPr txBox="1">
            <a:spLocks/>
          </p:cNvSpPr>
          <p:nvPr/>
        </p:nvSpPr>
        <p:spPr>
          <a:xfrm>
            <a:off x="684213" y="2108200"/>
            <a:ext cx="4481512" cy="2609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b="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În calitate de entitate federală</a:t>
            </a:r>
            <a:r>
              <a:rPr lang="en-GB" sz="1050" b="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, </a:t>
            </a:r>
            <a:r>
              <a:rPr lang="ro-RO" sz="1050" b="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GIZ sprijină atingerea obiectivelor Guvernului Germaniei de cooperare internațională și dezvoltare durabilă. 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Publicat de</a:t>
            </a:r>
            <a:r>
              <a:rPr lang="en-GB" sz="1050" b="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/>
            </a:r>
            <a:br>
              <a:rPr lang="en-GB" sz="1050" b="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</a:br>
            <a:r>
              <a:rPr lang="en-GB" sz="1050" b="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Deutsche </a:t>
            </a:r>
            <a:r>
              <a:rPr lang="de-DE" sz="1050" b="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Gesellschaft für</a:t>
            </a:r>
            <a:br>
              <a:rPr lang="de-DE" sz="1050" b="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</a:br>
            <a:r>
              <a:rPr lang="de-DE" sz="1050" b="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Internationale Zusammenarbeit </a:t>
            </a:r>
            <a:r>
              <a:rPr lang="en-GB" sz="1050" b="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(GIZ) GmbH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b="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Oficii înregistrate</a:t>
            </a:r>
            <a:r>
              <a:rPr lang="en-GB" sz="1050" b="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, Bonn </a:t>
            </a:r>
            <a:r>
              <a:rPr lang="ro-RO" sz="1050" b="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și</a:t>
            </a:r>
            <a:r>
              <a:rPr lang="en-GB" sz="1050" b="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 Eschborn, German</a:t>
            </a:r>
            <a:r>
              <a:rPr lang="ro-RO" sz="1050" b="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ia</a:t>
            </a:r>
            <a:endParaRPr lang="en-GB" sz="1050" b="0" dirty="0" smtClean="0">
              <a:solidFill>
                <a:srgbClr val="6E6452">
                  <a:lumMod val="75000"/>
                </a:srgbClr>
              </a:solidFill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b="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Proiectul ”Modernizarea serviciilor publice locale în Republica Moldova”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50" b="0" dirty="0" err="1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Chișinău</a:t>
            </a:r>
            <a:r>
              <a:rPr lang="en-GB" sz="1050" b="0" dirty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, </a:t>
            </a:r>
            <a:r>
              <a:rPr lang="ro-RO" sz="1050" b="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str. </a:t>
            </a:r>
            <a:r>
              <a:rPr lang="en-GB" sz="1050" b="0" dirty="0" err="1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Bernardazzi</a:t>
            </a:r>
            <a:r>
              <a:rPr lang="en-GB" sz="1050" b="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 </a:t>
            </a:r>
            <a:r>
              <a:rPr lang="ro-RO" sz="1050" b="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66</a:t>
            </a:r>
            <a:endParaRPr lang="en-GB" sz="1050" b="0" dirty="0">
              <a:solidFill>
                <a:srgbClr val="6E6452">
                  <a:lumMod val="75000"/>
                </a:srgbClr>
              </a:solidFill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tabLst>
                <a:tab pos="180975" algn="l"/>
              </a:tabLst>
              <a:defRPr/>
            </a:pPr>
            <a:r>
              <a:rPr lang="en-GB" sz="1050" b="0" dirty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T  + 373 22 22-83-19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tabLst>
                <a:tab pos="180975" algn="l"/>
              </a:tabLst>
              <a:defRPr/>
            </a:pPr>
            <a:r>
              <a:rPr lang="en-GB" sz="1050" b="0" dirty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F  + 373 22 </a:t>
            </a:r>
            <a:r>
              <a:rPr lang="en-GB" sz="1050" b="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00-02-38</a:t>
            </a:r>
            <a:br>
              <a:rPr lang="en-GB" sz="1050" b="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</a:br>
            <a:r>
              <a:rPr lang="en-GB" sz="1050" b="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I	</a:t>
            </a:r>
            <a:r>
              <a:rPr lang="en-GB" sz="1050" b="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  <a:hlinkClick r:id="rId2"/>
              </a:rPr>
              <a:t>www.giz.de</a:t>
            </a:r>
            <a:r>
              <a:rPr lang="en-GB" sz="1050" b="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, </a:t>
            </a:r>
            <a:r>
              <a:rPr lang="en-GB" sz="1050" b="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  <a:hlinkClick r:id="rId3"/>
              </a:rPr>
              <a:t>www.serviciilocale.md</a:t>
            </a:r>
            <a:r>
              <a:rPr lang="en-GB" sz="1050" b="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de-DE" sz="1200" dirty="0" smtClean="0">
              <a:solidFill>
                <a:srgbClr val="6E6452">
                  <a:lumMod val="75000"/>
                </a:srgbClr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de-DE" sz="1200" dirty="0" smtClean="0">
              <a:solidFill>
                <a:srgbClr val="6E6452">
                  <a:lumMod val="75000"/>
                </a:srgbClr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de-DE" sz="1200" dirty="0" smtClean="0">
              <a:solidFill>
                <a:srgbClr val="6E6452">
                  <a:lumMod val="75000"/>
                </a:srgbClr>
              </a:solidFill>
            </a:endParaRPr>
          </a:p>
          <a:p>
            <a:pPr>
              <a:defRPr/>
            </a:pPr>
            <a:endParaRPr lang="de-DE" sz="1200" dirty="0">
              <a:solidFill>
                <a:srgbClr val="6E6452">
                  <a:lumMod val="75000"/>
                </a:srgbClr>
              </a:solidFill>
            </a:endParaRPr>
          </a:p>
        </p:txBody>
      </p:sp>
      <p:sp>
        <p:nvSpPr>
          <p:cNvPr id="7" name="Inhaltsplatzhalter 8"/>
          <p:cNvSpPr txBox="1">
            <a:spLocks/>
          </p:cNvSpPr>
          <p:nvPr/>
        </p:nvSpPr>
        <p:spPr>
          <a:xfrm>
            <a:off x="5467350" y="2108200"/>
            <a:ext cx="3005138" cy="381476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  <a:defRPr/>
            </a:pPr>
            <a:r>
              <a:rPr lang="en-GB" sz="1050" dirty="0" err="1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Autori</a:t>
            </a:r>
            <a:r>
              <a:rPr lang="en-GB" sz="105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: </a:t>
            </a:r>
            <a:r>
              <a:rPr lang="en-GB" sz="1050" dirty="0" err="1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Sergiu</a:t>
            </a:r>
            <a:r>
              <a:rPr lang="en-GB" sz="105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 </a:t>
            </a:r>
            <a:r>
              <a:rPr lang="en-GB" sz="1050" dirty="0" err="1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Plesca</a:t>
            </a:r>
            <a:r>
              <a:rPr lang="en-GB" sz="105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, consultant GIZ</a:t>
            </a:r>
          </a:p>
          <a:p>
            <a:pPr algn="l">
              <a:spcAft>
                <a:spcPts val="600"/>
              </a:spcAft>
              <a:defRPr/>
            </a:pPr>
            <a:r>
              <a:rPr lang="en-GB" sz="1050" dirty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 </a:t>
            </a:r>
            <a:r>
              <a:rPr lang="en-GB" sz="105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            </a:t>
            </a:r>
            <a:r>
              <a:rPr lang="en-GB" sz="105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Pavel </a:t>
            </a:r>
            <a:r>
              <a:rPr lang="en-GB" sz="1050" dirty="0" err="1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Panus</a:t>
            </a:r>
            <a:r>
              <a:rPr lang="en-GB" sz="105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, expert national </a:t>
            </a:r>
            <a:r>
              <a:rPr lang="en-GB" sz="105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AAC</a:t>
            </a:r>
          </a:p>
          <a:p>
            <a:pPr algn="l">
              <a:spcAft>
                <a:spcPts val="600"/>
              </a:spcAft>
              <a:defRPr/>
            </a:pPr>
            <a:r>
              <a:rPr lang="en-GB" sz="105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             </a:t>
            </a:r>
            <a:r>
              <a:rPr lang="en-GB" sz="1050" dirty="0" err="1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Bondari</a:t>
            </a:r>
            <a:r>
              <a:rPr lang="en-GB" sz="105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 </a:t>
            </a:r>
            <a:r>
              <a:rPr lang="en-GB" sz="1050" dirty="0" err="1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Oxana</a:t>
            </a:r>
            <a:r>
              <a:rPr lang="en-GB" sz="105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, manager de </a:t>
            </a:r>
            <a:r>
              <a:rPr lang="en-GB" sz="1050" dirty="0" err="1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>proiect</a:t>
            </a:r>
            <a:r>
              <a:rPr lang="en-GB" sz="105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  <a:t/>
            </a:r>
            <a:br>
              <a:rPr lang="en-GB" sz="1050" dirty="0" smtClean="0">
                <a:solidFill>
                  <a:srgbClr val="6E6452">
                    <a:lumMod val="75000"/>
                  </a:srgbClr>
                </a:solidFill>
                <a:cs typeface="Arial" pitchFamily="34" charset="0"/>
              </a:rPr>
            </a:br>
            <a:endParaRPr lang="en-GB" sz="1050" dirty="0" smtClean="0">
              <a:solidFill>
                <a:srgbClr val="6E6452">
                  <a:lumMod val="75000"/>
                </a:srgbClr>
              </a:solidFill>
              <a:cs typeface="Arial" pitchFamily="34" charset="0"/>
            </a:endParaRPr>
          </a:p>
          <a:p>
            <a:pPr algn="l">
              <a:defRPr/>
            </a:pPr>
            <a:endParaRPr lang="en-GB" sz="1050" dirty="0">
              <a:solidFill>
                <a:srgbClr val="6E6452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679155" y="5435213"/>
            <a:ext cx="11477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o-RO" sz="800" b="0" dirty="0" smtClean="0">
                <a:solidFill>
                  <a:srgbClr val="6E6452">
                    <a:lumMod val="75000"/>
                  </a:srgbClr>
                </a:solidFill>
              </a:rPr>
              <a:t>Proiect cofinanțat de </a:t>
            </a:r>
            <a:endParaRPr lang="en-GB" sz="800" b="0" dirty="0">
              <a:solidFill>
                <a:srgbClr val="6E6452">
                  <a:lumMod val="75000"/>
                </a:srgbClr>
              </a:solidFill>
            </a:endParaRPr>
          </a:p>
        </p:txBody>
      </p:sp>
      <p:pic>
        <p:nvPicPr>
          <p:cNvPr id="14" name="Picture 2" descr="D:\docs\desktop\ELdZ_Mol_cmyk_r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D:\Laura\Laura GIZ\Branding\GIZ\logo swed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588" y="5542369"/>
            <a:ext cx="10255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F:\Branding\EU\jaun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177" y="5624864"/>
            <a:ext cx="1364521" cy="92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H:\bn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93" y="5586319"/>
            <a:ext cx="10160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5"/>
          <p:cNvSpPr txBox="1"/>
          <p:nvPr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Implementat de</a:t>
            </a:r>
            <a:endParaRPr lang="en-GB" sz="8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feld 9"/>
          <p:cNvSpPr txBox="1">
            <a:spLocks noChangeArrowheads="1"/>
          </p:cNvSpPr>
          <p:nvPr/>
        </p:nvSpPr>
        <p:spPr bwMode="auto">
          <a:xfrm>
            <a:off x="6923160" y="5453299"/>
            <a:ext cx="11477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o-RO" sz="800" b="0" dirty="0" smtClean="0">
                <a:solidFill>
                  <a:srgbClr val="6E6452">
                    <a:lumMod val="75000"/>
                  </a:srgbClr>
                </a:solidFill>
              </a:rPr>
              <a:t>În cooperare cu</a:t>
            </a:r>
            <a:endParaRPr lang="en-GB" sz="800" b="0" dirty="0">
              <a:solidFill>
                <a:srgbClr val="6E6452">
                  <a:lumMod val="75000"/>
                </a:srgbClr>
              </a:solidFill>
            </a:endParaRPr>
          </a:p>
        </p:txBody>
      </p:sp>
      <p:pic>
        <p:nvPicPr>
          <p:cNvPr id="1026" name="Picture 2" descr="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19" y="5847169"/>
            <a:ext cx="1876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26" y="5624864"/>
            <a:ext cx="1638014" cy="95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26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wer poin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848872" cy="1656184"/>
          </a:xfrm>
        </p:spPr>
        <p:txBody>
          <a:bodyPr/>
          <a:lstStyle/>
          <a:p>
            <a:pPr eaLnBrk="1" hangingPunct="1"/>
            <a:r>
              <a:rPr lang="ro-RO" alt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Scopul general al proiectelor implementate</a:t>
            </a:r>
            <a:endParaRPr lang="ru-RU" altLang="en-US" sz="3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91" name="Picture 5" descr="logo-web-72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52996"/>
            <a:ext cx="1152128" cy="105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reptunghi 3"/>
          <p:cNvSpPr/>
          <p:nvPr/>
        </p:nvSpPr>
        <p:spPr>
          <a:xfrm>
            <a:off x="3491880" y="1656422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marL="0" indent="0" algn="ctr">
              <a:buNone/>
            </a:pPr>
            <a:r>
              <a:rPr lang="ro-RO" dirty="0"/>
              <a:t>Îmbunătățirea condițiilor de prestare a serviciilor publice de alimentare cu apă potabilă și de canalizare în </a:t>
            </a:r>
            <a:r>
              <a:rPr lang="en-US" dirty="0"/>
              <a:t>r-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err="1"/>
              <a:t>Cahul</a:t>
            </a:r>
            <a:r>
              <a:rPr lang="ro-RO" dirty="0"/>
              <a:t> de către un singur operator regional.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7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dirty="0"/>
              <a:t>Parcursul de dezvoltare a proiectelor </a:t>
            </a:r>
            <a:r>
              <a:rPr lang="ro-RO" sz="3600" dirty="0"/>
              <a:t>de investiții:</a:t>
            </a:r>
            <a:endParaRPr lang="ru-RU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4625" indent="0">
              <a:lnSpc>
                <a:spcPct val="150000"/>
              </a:lnSpc>
              <a:buNone/>
            </a:pPr>
            <a:r>
              <a:rPr lang="ro-RO" b="1" dirty="0" smtClean="0"/>
              <a:t>I.  Planificare </a:t>
            </a:r>
            <a:r>
              <a:rPr lang="en-US" b="1" dirty="0"/>
              <a:t/>
            </a:r>
            <a:br>
              <a:rPr lang="en-US" b="1" dirty="0"/>
            </a:br>
            <a:r>
              <a:rPr lang="ro-RO" b="1" dirty="0"/>
              <a:t>II. Implementare </a:t>
            </a:r>
            <a:r>
              <a:rPr lang="en-US" b="1" dirty="0"/>
              <a:t/>
            </a:r>
            <a:br>
              <a:rPr lang="en-US" b="1" dirty="0"/>
            </a:br>
            <a:r>
              <a:rPr lang="ro-RO" b="1" dirty="0"/>
              <a:t>I</a:t>
            </a:r>
            <a:r>
              <a:rPr lang="en-US" b="1" dirty="0"/>
              <a:t>II</a:t>
            </a:r>
            <a:r>
              <a:rPr lang="ro-RO" b="1" dirty="0"/>
              <a:t>. Finalizare</a:t>
            </a:r>
            <a:endParaRPr lang="en-US" dirty="0"/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598454" y="1484784"/>
            <a:ext cx="7993062" cy="0"/>
          </a:xfrm>
          <a:prstGeom prst="line">
            <a:avLst/>
          </a:prstGeom>
          <a:noFill/>
          <a:ln w="76200">
            <a:solidFill>
              <a:srgbClr val="0068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5" name="Picture 15" descr="logo-web-72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68950"/>
            <a:ext cx="10795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My Pictures\foto Apa Canal Cahul\IMG_20150812_142556 -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05434"/>
            <a:ext cx="2487423" cy="1642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My Pictures\foto Apa Canal Cahul\IMG_48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598" y="4795951"/>
            <a:ext cx="2531024" cy="1814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D:\My Pictures\foto Apa Canal Cahul\IMG_20140327_13091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6"/>
          <a:stretch/>
        </p:blipFill>
        <p:spPr bwMode="auto">
          <a:xfrm>
            <a:off x="101422" y="4511595"/>
            <a:ext cx="2960549" cy="2114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2396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z="3600" b="1" dirty="0"/>
              <a:t>I. Planificare</a:t>
            </a:r>
            <a:endParaRPr lang="ru-RU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174625" indent="0">
              <a:lnSpc>
                <a:spcPct val="150000"/>
              </a:lnSpc>
              <a:buNone/>
            </a:pPr>
            <a:r>
              <a:rPr lang="ro-RO" sz="1800" b="1" dirty="0">
                <a:ea typeface="+mj-ea"/>
                <a:cs typeface="+mj-cs"/>
              </a:rPr>
              <a:t>SA”</a:t>
            </a:r>
            <a:r>
              <a:rPr lang="en-US" sz="1800" b="1" dirty="0" err="1">
                <a:ea typeface="+mj-ea"/>
                <a:cs typeface="+mj-cs"/>
              </a:rPr>
              <a:t>Apa</a:t>
            </a:r>
            <a:r>
              <a:rPr lang="ro-RO" sz="1800" b="1" dirty="0">
                <a:ea typeface="+mj-ea"/>
                <a:cs typeface="+mj-cs"/>
              </a:rPr>
              <a:t>-</a:t>
            </a:r>
            <a:r>
              <a:rPr lang="en-US" sz="1800" b="1" dirty="0">
                <a:ea typeface="+mj-ea"/>
                <a:cs typeface="+mj-cs"/>
              </a:rPr>
              <a:t>Canal </a:t>
            </a:r>
            <a:r>
              <a:rPr lang="en-US" sz="1800" b="1" dirty="0" err="1">
                <a:ea typeface="+mj-ea"/>
                <a:cs typeface="+mj-cs"/>
              </a:rPr>
              <a:t>Cahul</a:t>
            </a:r>
            <a:r>
              <a:rPr lang="ro-RO" sz="1800" b="1" dirty="0">
                <a:ea typeface="+mj-ea"/>
                <a:cs typeface="+mj-cs"/>
              </a:rPr>
              <a:t>”</a:t>
            </a:r>
            <a:r>
              <a:rPr lang="en-US" sz="1800" b="1" dirty="0">
                <a:ea typeface="+mj-ea"/>
                <a:cs typeface="+mj-cs"/>
              </a:rPr>
              <a:t> a </a:t>
            </a:r>
            <a:r>
              <a:rPr lang="en-US" sz="1800" b="1" dirty="0" err="1">
                <a:ea typeface="+mj-ea"/>
                <a:cs typeface="+mj-cs"/>
              </a:rPr>
              <a:t>fost</a:t>
            </a:r>
            <a:r>
              <a:rPr lang="en-US" sz="1800" b="1" dirty="0">
                <a:ea typeface="+mj-ea"/>
                <a:cs typeface="+mj-cs"/>
              </a:rPr>
              <a:t> </a:t>
            </a:r>
            <a:r>
              <a:rPr lang="en-US" sz="1800" b="1" dirty="0" err="1">
                <a:ea typeface="+mj-ea"/>
                <a:cs typeface="+mj-cs"/>
              </a:rPr>
              <a:t>implicat</a:t>
            </a:r>
            <a:r>
              <a:rPr lang="ro-RO" sz="1800" b="1" dirty="0">
                <a:ea typeface="+mj-ea"/>
                <a:cs typeface="+mj-cs"/>
              </a:rPr>
              <a:t>ă</a:t>
            </a:r>
            <a:r>
              <a:rPr lang="en-US" sz="1800" b="1" dirty="0">
                <a:ea typeface="+mj-ea"/>
                <a:cs typeface="+mj-cs"/>
              </a:rPr>
              <a:t> </a:t>
            </a:r>
            <a:r>
              <a:rPr lang="en-US" sz="1800" b="1" dirty="0" err="1">
                <a:ea typeface="+mj-ea"/>
                <a:cs typeface="+mj-cs"/>
              </a:rPr>
              <a:t>activ</a:t>
            </a:r>
            <a:r>
              <a:rPr lang="en-US" sz="1800" b="1" dirty="0">
                <a:ea typeface="+mj-ea"/>
                <a:cs typeface="+mj-cs"/>
              </a:rPr>
              <a:t> </a:t>
            </a:r>
            <a:r>
              <a:rPr lang="ro-RO" sz="1800" b="1" dirty="0">
                <a:ea typeface="+mj-ea"/>
                <a:cs typeface="+mj-cs"/>
              </a:rPr>
              <a:t>în</a:t>
            </a:r>
            <a:r>
              <a:rPr lang="en-US" sz="1800" b="1" dirty="0">
                <a:ea typeface="+mj-ea"/>
                <a:cs typeface="+mj-cs"/>
              </a:rPr>
              <a:t> </a:t>
            </a:r>
            <a:r>
              <a:rPr lang="en-US" sz="1800" b="1" dirty="0" err="1">
                <a:ea typeface="+mj-ea"/>
                <a:cs typeface="+mj-cs"/>
              </a:rPr>
              <a:t>procesul</a:t>
            </a:r>
            <a:r>
              <a:rPr lang="en-US" sz="1800" b="1" dirty="0">
                <a:ea typeface="+mj-ea"/>
                <a:cs typeface="+mj-cs"/>
              </a:rPr>
              <a:t> de </a:t>
            </a:r>
            <a:r>
              <a:rPr lang="en-US" sz="1800" b="1" dirty="0" err="1">
                <a:ea typeface="+mj-ea"/>
                <a:cs typeface="+mj-cs"/>
              </a:rPr>
              <a:t>elaborare</a:t>
            </a:r>
            <a:r>
              <a:rPr lang="en-US" sz="1800" b="1" dirty="0">
                <a:ea typeface="+mj-ea"/>
                <a:cs typeface="+mj-cs"/>
              </a:rPr>
              <a:t> a </a:t>
            </a:r>
            <a:r>
              <a:rPr lang="en-US" sz="1800" b="1" dirty="0" err="1">
                <a:ea typeface="+mj-ea"/>
                <a:cs typeface="+mj-cs"/>
              </a:rPr>
              <a:t>documentelor</a:t>
            </a:r>
            <a:r>
              <a:rPr lang="en-US" sz="1800" b="1" dirty="0">
                <a:ea typeface="+mj-ea"/>
                <a:cs typeface="+mj-cs"/>
              </a:rPr>
              <a:t> de </a:t>
            </a:r>
            <a:r>
              <a:rPr lang="en-US" sz="1800" b="1" dirty="0" err="1">
                <a:ea typeface="+mj-ea"/>
                <a:cs typeface="+mj-cs"/>
              </a:rPr>
              <a:t>planificare</a:t>
            </a:r>
            <a:r>
              <a:rPr lang="en-US" sz="1800" b="1" dirty="0">
                <a:ea typeface="+mj-ea"/>
                <a:cs typeface="+mj-cs"/>
              </a:rPr>
              <a:t> de sector</a:t>
            </a:r>
            <a:r>
              <a:rPr lang="ro-RO" sz="1800" b="1" dirty="0">
                <a:ea typeface="+mj-ea"/>
                <a:cs typeface="+mj-cs"/>
              </a:rPr>
              <a:t>,</a:t>
            </a:r>
            <a:r>
              <a:rPr lang="en-US" sz="1800" b="1" dirty="0">
                <a:ea typeface="+mj-ea"/>
                <a:cs typeface="+mj-cs"/>
              </a:rPr>
              <a:t> la </a:t>
            </a:r>
            <a:r>
              <a:rPr lang="en-US" sz="1800" b="1" dirty="0" err="1">
                <a:ea typeface="+mj-ea"/>
                <a:cs typeface="+mj-cs"/>
              </a:rPr>
              <a:t>nivel</a:t>
            </a:r>
            <a:r>
              <a:rPr lang="en-US" sz="1800" b="1" dirty="0">
                <a:ea typeface="+mj-ea"/>
                <a:cs typeface="+mj-cs"/>
              </a:rPr>
              <a:t> de APL</a:t>
            </a:r>
            <a:r>
              <a:rPr lang="ro-RO" sz="1800" b="1" dirty="0">
                <a:ea typeface="+mj-ea"/>
                <a:cs typeface="+mj-cs"/>
              </a:rPr>
              <a:t> </a:t>
            </a:r>
            <a:r>
              <a:rPr lang="en-US" sz="1800" b="1" dirty="0">
                <a:ea typeface="+mj-ea"/>
                <a:cs typeface="+mj-cs"/>
              </a:rPr>
              <a:t>II </a:t>
            </a:r>
            <a:r>
              <a:rPr lang="en-US" sz="1800" b="1" dirty="0" err="1">
                <a:ea typeface="+mj-ea"/>
                <a:cs typeface="+mj-cs"/>
              </a:rPr>
              <a:t>si</a:t>
            </a:r>
            <a:r>
              <a:rPr lang="en-US" sz="1800" b="1" dirty="0">
                <a:ea typeface="+mj-ea"/>
                <a:cs typeface="+mj-cs"/>
              </a:rPr>
              <a:t> APL I din </a:t>
            </a:r>
            <a:r>
              <a:rPr lang="en-US" sz="1800" b="1" dirty="0" err="1">
                <a:ea typeface="+mj-ea"/>
                <a:cs typeface="+mj-cs"/>
              </a:rPr>
              <a:t>Cahul</a:t>
            </a:r>
            <a:r>
              <a:rPr lang="en-US" sz="1800" b="1" dirty="0">
                <a:ea typeface="+mj-ea"/>
                <a:cs typeface="+mj-cs"/>
              </a:rPr>
              <a:t/>
            </a:r>
            <a:br>
              <a:rPr lang="en-US" sz="1800" b="1" dirty="0">
                <a:ea typeface="+mj-ea"/>
                <a:cs typeface="+mj-cs"/>
              </a:rPr>
            </a:br>
            <a:r>
              <a:rPr lang="en-US" sz="1800" dirty="0">
                <a:ea typeface="+mj-ea"/>
                <a:cs typeface="+mj-cs"/>
              </a:rPr>
              <a:t>a) </a:t>
            </a:r>
            <a:r>
              <a:rPr lang="en-US" sz="1800" dirty="0" err="1">
                <a:ea typeface="+mj-ea"/>
                <a:cs typeface="+mj-cs"/>
              </a:rPr>
              <a:t>Strategia</a:t>
            </a:r>
            <a:r>
              <a:rPr lang="en-US" sz="1800" dirty="0">
                <a:ea typeface="+mj-ea"/>
                <a:cs typeface="+mj-cs"/>
              </a:rPr>
              <a:t> de </a:t>
            </a:r>
            <a:r>
              <a:rPr lang="en-US" sz="1800" dirty="0" err="1">
                <a:ea typeface="+mj-ea"/>
                <a:cs typeface="+mj-cs"/>
              </a:rPr>
              <a:t>Dezvoltare</a:t>
            </a:r>
            <a:r>
              <a:rPr lang="en-US" sz="1800" dirty="0">
                <a:ea typeface="+mj-ea"/>
                <a:cs typeface="+mj-cs"/>
              </a:rPr>
              <a:t> Socio-Economic</a:t>
            </a:r>
            <a:r>
              <a:rPr lang="ro-MO" sz="1800" dirty="0">
                <a:ea typeface="+mj-ea"/>
                <a:cs typeface="+mj-cs"/>
              </a:rPr>
              <a:t>ă</a:t>
            </a:r>
            <a:r>
              <a:rPr lang="en-US" sz="1800" dirty="0">
                <a:ea typeface="+mj-ea"/>
                <a:cs typeface="+mj-cs"/>
              </a:rPr>
              <a:t> a </a:t>
            </a:r>
            <a:r>
              <a:rPr lang="en-US" sz="1800" dirty="0" err="1">
                <a:ea typeface="+mj-ea"/>
                <a:cs typeface="+mj-cs"/>
              </a:rPr>
              <a:t>raionului</a:t>
            </a:r>
            <a:r>
              <a:rPr lang="en-US" sz="1800" dirty="0">
                <a:ea typeface="+mj-ea"/>
                <a:cs typeface="+mj-cs"/>
              </a:rPr>
              <a:t> </a:t>
            </a:r>
            <a:r>
              <a:rPr lang="en-US" sz="1800" dirty="0" err="1">
                <a:ea typeface="+mj-ea"/>
                <a:cs typeface="+mj-cs"/>
              </a:rPr>
              <a:t>Cahul</a:t>
            </a:r>
            <a:r>
              <a:rPr lang="en-US" sz="1800" dirty="0">
                <a:ea typeface="+mj-ea"/>
                <a:cs typeface="+mj-cs"/>
              </a:rPr>
              <a:t>, </a:t>
            </a:r>
            <a:r>
              <a:rPr lang="en-US" sz="1800" dirty="0" err="1">
                <a:ea typeface="+mj-ea"/>
                <a:cs typeface="+mj-cs"/>
              </a:rPr>
              <a:t>capitolul</a:t>
            </a:r>
            <a:r>
              <a:rPr lang="en-US" sz="1800" dirty="0">
                <a:ea typeface="+mj-ea"/>
                <a:cs typeface="+mj-cs"/>
              </a:rPr>
              <a:t> AAC</a:t>
            </a:r>
            <a:br>
              <a:rPr lang="en-US" sz="1800" dirty="0">
                <a:ea typeface="+mj-ea"/>
                <a:cs typeface="+mj-cs"/>
              </a:rPr>
            </a:br>
            <a:r>
              <a:rPr lang="en-US" sz="1800" dirty="0">
                <a:ea typeface="+mj-ea"/>
                <a:cs typeface="+mj-cs"/>
              </a:rPr>
              <a:t>b)  </a:t>
            </a:r>
            <a:r>
              <a:rPr lang="en-US" sz="1800" dirty="0" err="1">
                <a:ea typeface="+mj-ea"/>
                <a:cs typeface="+mj-cs"/>
              </a:rPr>
              <a:t>Planurile</a:t>
            </a:r>
            <a:r>
              <a:rPr lang="en-US" sz="1800" dirty="0">
                <a:ea typeface="+mj-ea"/>
                <a:cs typeface="+mj-cs"/>
              </a:rPr>
              <a:t> </a:t>
            </a:r>
            <a:r>
              <a:rPr lang="en-US" sz="1800" dirty="0" err="1">
                <a:ea typeface="+mj-ea"/>
                <a:cs typeface="+mj-cs"/>
              </a:rPr>
              <a:t>loca</a:t>
            </a:r>
            <a:r>
              <a:rPr lang="ro-RO" sz="1800" dirty="0">
                <a:ea typeface="+mj-ea"/>
                <a:cs typeface="+mj-cs"/>
              </a:rPr>
              <a:t>l</a:t>
            </a:r>
            <a:r>
              <a:rPr lang="en-US" sz="1800" dirty="0">
                <a:ea typeface="+mj-ea"/>
                <a:cs typeface="+mj-cs"/>
              </a:rPr>
              <a:t>e de </a:t>
            </a:r>
            <a:r>
              <a:rPr lang="en-US" sz="1800" dirty="0" err="1">
                <a:ea typeface="+mj-ea"/>
                <a:cs typeface="+mj-cs"/>
              </a:rPr>
              <a:t>dezvoltare</a:t>
            </a:r>
            <a:r>
              <a:rPr lang="en-US" sz="1800" dirty="0">
                <a:ea typeface="+mj-ea"/>
                <a:cs typeface="+mj-cs"/>
              </a:rPr>
              <a:t> a </a:t>
            </a:r>
            <a:r>
              <a:rPr lang="en-US" sz="1800" dirty="0" err="1">
                <a:ea typeface="+mj-ea"/>
                <a:cs typeface="+mj-cs"/>
              </a:rPr>
              <a:t>sectorului</a:t>
            </a:r>
            <a:r>
              <a:rPr lang="en-US" sz="1800" dirty="0">
                <a:ea typeface="+mj-ea"/>
                <a:cs typeface="+mj-cs"/>
              </a:rPr>
              <a:t> AAC din </a:t>
            </a:r>
            <a:r>
              <a:rPr lang="en-US" sz="1800" dirty="0" err="1">
                <a:ea typeface="+mj-ea"/>
                <a:cs typeface="+mj-cs"/>
              </a:rPr>
              <a:t>localit</a:t>
            </a:r>
            <a:r>
              <a:rPr lang="ro-RO" sz="1800" dirty="0" err="1">
                <a:ea typeface="+mj-ea"/>
                <a:cs typeface="+mj-cs"/>
              </a:rPr>
              <a:t>ăț</a:t>
            </a:r>
            <a:r>
              <a:rPr lang="en-US" sz="1800" dirty="0" err="1">
                <a:ea typeface="+mj-ea"/>
                <a:cs typeface="+mj-cs"/>
              </a:rPr>
              <a:t>ile</a:t>
            </a:r>
            <a:r>
              <a:rPr lang="en-US" sz="1800" dirty="0">
                <a:ea typeface="+mj-ea"/>
                <a:cs typeface="+mj-cs"/>
              </a:rPr>
              <a:t>:</a:t>
            </a:r>
            <a:br>
              <a:rPr lang="en-US" sz="1800" dirty="0">
                <a:ea typeface="+mj-ea"/>
                <a:cs typeface="+mj-cs"/>
              </a:rPr>
            </a:br>
            <a:r>
              <a:rPr lang="en-US" sz="1800" dirty="0">
                <a:ea typeface="+mj-ea"/>
                <a:cs typeface="+mj-cs"/>
              </a:rPr>
              <a:t>-  or. </a:t>
            </a:r>
            <a:r>
              <a:rPr lang="en-US" sz="1800" dirty="0" err="1">
                <a:ea typeface="+mj-ea"/>
                <a:cs typeface="+mj-cs"/>
              </a:rPr>
              <a:t>Cahul</a:t>
            </a:r>
            <a:r>
              <a:rPr lang="en-US" sz="1800" dirty="0">
                <a:ea typeface="+mj-ea"/>
                <a:cs typeface="+mj-cs"/>
              </a:rPr>
              <a:t/>
            </a:r>
            <a:br>
              <a:rPr lang="en-US" sz="1800" dirty="0">
                <a:ea typeface="+mj-ea"/>
                <a:cs typeface="+mj-cs"/>
              </a:rPr>
            </a:br>
            <a:r>
              <a:rPr lang="en-US" sz="1800" dirty="0">
                <a:ea typeface="+mj-ea"/>
                <a:cs typeface="+mj-cs"/>
              </a:rPr>
              <a:t>-   s. Ro</a:t>
            </a:r>
            <a:r>
              <a:rPr lang="ro-MO" sz="1800" dirty="0">
                <a:ea typeface="+mj-ea"/>
                <a:cs typeface="+mj-cs"/>
              </a:rPr>
              <a:t>ș</a:t>
            </a:r>
            <a:r>
              <a:rPr lang="en-US" sz="1800" dirty="0">
                <a:ea typeface="+mj-ea"/>
                <a:cs typeface="+mj-cs"/>
              </a:rPr>
              <a:t>u;</a:t>
            </a:r>
            <a:br>
              <a:rPr lang="en-US" sz="1800" dirty="0">
                <a:ea typeface="+mj-ea"/>
                <a:cs typeface="+mj-cs"/>
              </a:rPr>
            </a:br>
            <a:r>
              <a:rPr lang="en-US" sz="1800" dirty="0">
                <a:ea typeface="+mj-ea"/>
                <a:cs typeface="+mj-cs"/>
              </a:rPr>
              <a:t>-   com. Manta;</a:t>
            </a:r>
            <a:br>
              <a:rPr lang="en-US" sz="1800" dirty="0">
                <a:ea typeface="+mj-ea"/>
                <a:cs typeface="+mj-cs"/>
              </a:rPr>
            </a:br>
            <a:r>
              <a:rPr lang="en-US" sz="1800" dirty="0">
                <a:ea typeface="+mj-ea"/>
                <a:cs typeface="+mj-cs"/>
              </a:rPr>
              <a:t>-   s. </a:t>
            </a:r>
            <a:r>
              <a:rPr lang="en-US" sz="1800" dirty="0" err="1">
                <a:ea typeface="+mj-ea"/>
                <a:cs typeface="+mj-cs"/>
              </a:rPr>
              <a:t>Crihana</a:t>
            </a:r>
            <a:r>
              <a:rPr lang="en-US" sz="1800" dirty="0">
                <a:ea typeface="+mj-ea"/>
                <a:cs typeface="+mj-cs"/>
              </a:rPr>
              <a:t> </a:t>
            </a:r>
            <a:r>
              <a:rPr lang="en-US" sz="1800" dirty="0" err="1">
                <a:ea typeface="+mj-ea"/>
                <a:cs typeface="+mj-cs"/>
              </a:rPr>
              <a:t>Veche</a:t>
            </a:r>
            <a:r>
              <a:rPr lang="en-US" sz="1800" dirty="0">
                <a:ea typeface="+mj-ea"/>
                <a:cs typeface="+mj-cs"/>
              </a:rPr>
              <a:t>;</a:t>
            </a:r>
            <a:br>
              <a:rPr lang="en-US" sz="1800" dirty="0">
                <a:ea typeface="+mj-ea"/>
                <a:cs typeface="+mj-cs"/>
              </a:rPr>
            </a:br>
            <a:r>
              <a:rPr lang="en-US" sz="1800" dirty="0">
                <a:ea typeface="+mj-ea"/>
                <a:cs typeface="+mj-cs"/>
              </a:rPr>
              <a:t>-  com. </a:t>
            </a:r>
            <a:r>
              <a:rPr lang="en-US" sz="1800" dirty="0" err="1">
                <a:ea typeface="+mj-ea"/>
                <a:cs typeface="+mj-cs"/>
              </a:rPr>
              <a:t>Lebedenco</a:t>
            </a:r>
            <a:r>
              <a:rPr lang="en-US" sz="1800" dirty="0">
                <a:ea typeface="+mj-ea"/>
                <a:cs typeface="+mj-cs"/>
              </a:rPr>
              <a:t/>
            </a:r>
            <a:br>
              <a:rPr lang="en-US" sz="1800" dirty="0">
                <a:ea typeface="+mj-ea"/>
                <a:cs typeface="+mj-cs"/>
              </a:rPr>
            </a:br>
            <a:r>
              <a:rPr lang="en-US" sz="1800" dirty="0">
                <a:ea typeface="+mj-ea"/>
                <a:cs typeface="+mj-cs"/>
              </a:rPr>
              <a:t>c) </a:t>
            </a:r>
            <a:r>
              <a:rPr lang="it-IT" sz="1800" dirty="0">
                <a:ea typeface="+mj-ea"/>
                <a:cs typeface="+mj-cs"/>
              </a:rPr>
              <a:t>Studiu de fezabilitate al raionului Cahul, componenta aprovizionare cu apă și canalizare </a:t>
            </a:r>
            <a:r>
              <a:rPr lang="en-US" sz="1800" dirty="0">
                <a:solidFill>
                  <a:srgbClr val="6E6452"/>
                </a:solidFill>
                <a:ea typeface="+mj-ea"/>
                <a:cs typeface="+mj-cs"/>
              </a:rPr>
              <a:t/>
            </a:r>
            <a:br>
              <a:rPr lang="en-US" sz="1800" dirty="0">
                <a:solidFill>
                  <a:srgbClr val="6E6452"/>
                </a:solidFill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598454" y="1340768"/>
            <a:ext cx="7993062" cy="0"/>
          </a:xfrm>
          <a:prstGeom prst="line">
            <a:avLst/>
          </a:prstGeom>
          <a:noFill/>
          <a:ln w="76200">
            <a:solidFill>
              <a:srgbClr val="0068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5" name="Picture 15" descr="logo-web-72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68950"/>
            <a:ext cx="10795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59210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wer poin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171399"/>
            <a:ext cx="913447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611560" y="274638"/>
            <a:ext cx="7488832" cy="130026"/>
          </a:xfrm>
        </p:spPr>
        <p:txBody>
          <a:bodyPr/>
          <a:lstStyle/>
          <a:p>
            <a:pPr eaLnBrk="1" hangingPunct="1"/>
            <a:endParaRPr lang="ru-RU" alt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1" name="Picture 5" descr="logo-web-72d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134" y="5713064"/>
            <a:ext cx="977974" cy="89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stituent conținut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o-RO" sz="2800" dirty="0" smtClean="0"/>
          </a:p>
          <a:p>
            <a:pPr marL="0" indent="0">
              <a:buNone/>
            </a:pPr>
            <a:endParaRPr lang="ro-RO" sz="2800" dirty="0"/>
          </a:p>
          <a:p>
            <a:pPr marL="0" indent="0">
              <a:buNone/>
            </a:pPr>
            <a:endParaRPr lang="ro-RO" sz="2800" dirty="0" smtClean="0"/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44" y="1034907"/>
            <a:ext cx="4100261" cy="538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36366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994122"/>
          </a:xfrm>
        </p:spPr>
        <p:txBody>
          <a:bodyPr/>
          <a:lstStyle/>
          <a:p>
            <a:pPr eaLnBrk="1" hangingPunct="1"/>
            <a:r>
              <a:rPr lang="ro-RO" sz="3600" b="1" dirty="0"/>
              <a:t>II. Implementare</a:t>
            </a:r>
            <a:endParaRPr lang="ru-RU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352308" cy="5004345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ro-RO" sz="1900" b="1" dirty="0" smtClean="0">
                <a:ea typeface="+mj-ea"/>
                <a:cs typeface="+mj-cs"/>
              </a:rPr>
              <a:t>SA </a:t>
            </a:r>
            <a:r>
              <a:rPr lang="ro-RO" sz="1900" b="1" dirty="0">
                <a:ea typeface="+mj-ea"/>
                <a:cs typeface="+mj-cs"/>
              </a:rPr>
              <a:t>”</a:t>
            </a:r>
            <a:r>
              <a:rPr lang="en-US" sz="1900" b="1" dirty="0" err="1">
                <a:ea typeface="+mj-ea"/>
                <a:cs typeface="+mj-cs"/>
              </a:rPr>
              <a:t>Ap</a:t>
            </a:r>
            <a:r>
              <a:rPr lang="ro-RO" sz="1900" b="1" dirty="0" err="1">
                <a:ea typeface="+mj-ea"/>
                <a:cs typeface="+mj-cs"/>
              </a:rPr>
              <a:t>ă-</a:t>
            </a:r>
            <a:r>
              <a:rPr lang="en-US" sz="1900" b="1" dirty="0">
                <a:ea typeface="+mj-ea"/>
                <a:cs typeface="+mj-cs"/>
              </a:rPr>
              <a:t>Canal</a:t>
            </a:r>
            <a:r>
              <a:rPr lang="ro-RO" sz="1900" b="1" dirty="0">
                <a:ea typeface="+mj-ea"/>
                <a:cs typeface="+mj-cs"/>
              </a:rPr>
              <a:t>”</a:t>
            </a:r>
            <a:r>
              <a:rPr lang="en-US" sz="1900" b="1" dirty="0">
                <a:ea typeface="+mj-ea"/>
                <a:cs typeface="+mj-cs"/>
              </a:rPr>
              <a:t> </a:t>
            </a:r>
            <a:r>
              <a:rPr lang="en-US" sz="1900" b="1" dirty="0" err="1">
                <a:ea typeface="+mj-ea"/>
                <a:cs typeface="+mj-cs"/>
              </a:rPr>
              <a:t>Cahul</a:t>
            </a:r>
            <a:r>
              <a:rPr lang="en-US" sz="1900" b="1" dirty="0">
                <a:ea typeface="+mj-ea"/>
                <a:cs typeface="+mj-cs"/>
              </a:rPr>
              <a:t> </a:t>
            </a:r>
            <a:r>
              <a:rPr lang="ro-RO" sz="1900" b="1" dirty="0">
                <a:ea typeface="+mj-ea"/>
                <a:cs typeface="+mj-cs"/>
              </a:rPr>
              <a:t> </a:t>
            </a:r>
            <a:r>
              <a:rPr lang="ro-MO" sz="1900" b="1" dirty="0">
                <a:ea typeface="+mj-ea"/>
                <a:cs typeface="+mj-cs"/>
              </a:rPr>
              <a:t>a participat și s-a implicat nemijlocit la</a:t>
            </a:r>
            <a:r>
              <a:rPr lang="en-US" sz="1900" b="1" dirty="0">
                <a:ea typeface="+mj-ea"/>
                <a:cs typeface="+mj-cs"/>
              </a:rPr>
              <a:t>:</a:t>
            </a:r>
            <a:br>
              <a:rPr lang="en-US" sz="1900" b="1" dirty="0">
                <a:ea typeface="+mj-ea"/>
                <a:cs typeface="+mj-cs"/>
              </a:rPr>
            </a:br>
            <a:r>
              <a:rPr lang="ro-MO" sz="1900" b="1" dirty="0">
                <a:ea typeface="+mj-ea"/>
                <a:cs typeface="+mj-cs"/>
              </a:rPr>
              <a:t/>
            </a:r>
            <a:br>
              <a:rPr lang="ro-MO" sz="1900" b="1" dirty="0">
                <a:ea typeface="+mj-ea"/>
                <a:cs typeface="+mj-cs"/>
              </a:rPr>
            </a:br>
            <a:r>
              <a:rPr lang="en-US" sz="1900" dirty="0">
                <a:ea typeface="+mj-ea"/>
                <a:cs typeface="+mj-cs"/>
              </a:rPr>
              <a:t>a) </a:t>
            </a:r>
            <a:r>
              <a:rPr lang="en-US" sz="1900" dirty="0" err="1">
                <a:ea typeface="+mj-ea"/>
                <a:cs typeface="+mj-cs"/>
              </a:rPr>
              <a:t>elaborarea</a:t>
            </a:r>
            <a:r>
              <a:rPr lang="en-US" sz="1900" dirty="0">
                <a:ea typeface="+mj-ea"/>
                <a:cs typeface="+mj-cs"/>
              </a:rPr>
              <a:t> </a:t>
            </a:r>
            <a:r>
              <a:rPr lang="en-US" sz="1900" dirty="0" err="1">
                <a:ea typeface="+mj-ea"/>
                <a:cs typeface="+mj-cs"/>
              </a:rPr>
              <a:t>caietului</a:t>
            </a:r>
            <a:r>
              <a:rPr lang="en-US" sz="1900" dirty="0">
                <a:ea typeface="+mj-ea"/>
                <a:cs typeface="+mj-cs"/>
              </a:rPr>
              <a:t> de </a:t>
            </a:r>
            <a:r>
              <a:rPr lang="en-US" sz="1900" dirty="0" err="1">
                <a:ea typeface="+mj-ea"/>
                <a:cs typeface="+mj-cs"/>
              </a:rPr>
              <a:t>sarcini</a:t>
            </a:r>
            <a:r>
              <a:rPr lang="en-US" sz="1900" dirty="0">
                <a:ea typeface="+mj-ea"/>
                <a:cs typeface="+mj-cs"/>
              </a:rPr>
              <a:t> </a:t>
            </a:r>
            <a:r>
              <a:rPr lang="en-US" sz="1900" dirty="0" err="1">
                <a:ea typeface="+mj-ea"/>
                <a:cs typeface="+mj-cs"/>
              </a:rPr>
              <a:t>pentru</a:t>
            </a:r>
            <a:r>
              <a:rPr lang="en-US" sz="1900" dirty="0">
                <a:ea typeface="+mj-ea"/>
                <a:cs typeface="+mj-cs"/>
              </a:rPr>
              <a:t> </a:t>
            </a:r>
            <a:r>
              <a:rPr lang="en-US" sz="1900" dirty="0" err="1">
                <a:ea typeface="+mj-ea"/>
                <a:cs typeface="+mj-cs"/>
              </a:rPr>
              <a:t>serviciile</a:t>
            </a:r>
            <a:r>
              <a:rPr lang="en-US" sz="1900" dirty="0">
                <a:ea typeface="+mj-ea"/>
                <a:cs typeface="+mj-cs"/>
              </a:rPr>
              <a:t> de </a:t>
            </a:r>
            <a:r>
              <a:rPr lang="en-US" sz="1900" dirty="0" err="1">
                <a:ea typeface="+mj-ea"/>
                <a:cs typeface="+mj-cs"/>
              </a:rPr>
              <a:t>proiectare</a:t>
            </a:r>
            <a:r>
              <a:rPr lang="en-US" sz="1900" dirty="0">
                <a:ea typeface="+mj-ea"/>
                <a:cs typeface="+mj-cs"/>
              </a:rPr>
              <a:t> a m</a:t>
            </a:r>
            <a:r>
              <a:rPr lang="ro-MO" sz="1900" dirty="0">
                <a:ea typeface="+mj-ea"/>
                <a:cs typeface="+mj-cs"/>
              </a:rPr>
              <a:t>ă</a:t>
            </a:r>
            <a:r>
              <a:rPr lang="en-US" sz="1900" dirty="0" err="1">
                <a:ea typeface="+mj-ea"/>
                <a:cs typeface="+mj-cs"/>
              </a:rPr>
              <a:t>surilor</a:t>
            </a:r>
            <a:r>
              <a:rPr lang="en-US" sz="1900" dirty="0">
                <a:ea typeface="+mj-ea"/>
                <a:cs typeface="+mj-cs"/>
              </a:rPr>
              <a:t> </a:t>
            </a:r>
            <a:r>
              <a:rPr lang="en-US" sz="1900" dirty="0" err="1">
                <a:ea typeface="+mj-ea"/>
                <a:cs typeface="+mj-cs"/>
              </a:rPr>
              <a:t>investi</a:t>
            </a:r>
            <a:r>
              <a:rPr lang="ro-MO" sz="1900" dirty="0">
                <a:ea typeface="+mj-ea"/>
                <a:cs typeface="+mj-cs"/>
              </a:rPr>
              <a:t>ț</a:t>
            </a:r>
            <a:r>
              <a:rPr lang="en-US" sz="1900" dirty="0" err="1">
                <a:ea typeface="+mj-ea"/>
                <a:cs typeface="+mj-cs"/>
              </a:rPr>
              <a:t>ionale</a:t>
            </a:r>
            <a:r>
              <a:rPr lang="en-US" sz="1900" dirty="0">
                <a:ea typeface="+mj-ea"/>
                <a:cs typeface="+mj-cs"/>
              </a:rPr>
              <a:t> de </a:t>
            </a:r>
            <a:r>
              <a:rPr lang="en-US" sz="1900" dirty="0" err="1">
                <a:ea typeface="+mj-ea"/>
                <a:cs typeface="+mj-cs"/>
              </a:rPr>
              <a:t>alimentare</a:t>
            </a:r>
            <a:r>
              <a:rPr lang="en-US" sz="1900" dirty="0">
                <a:ea typeface="+mj-ea"/>
                <a:cs typeface="+mj-cs"/>
              </a:rPr>
              <a:t> cu </a:t>
            </a:r>
            <a:r>
              <a:rPr lang="en-US" sz="1900" dirty="0" err="1">
                <a:ea typeface="+mj-ea"/>
                <a:cs typeface="+mj-cs"/>
              </a:rPr>
              <a:t>ap</a:t>
            </a:r>
            <a:r>
              <a:rPr lang="ro-MO" sz="1900" dirty="0">
                <a:ea typeface="+mj-ea"/>
                <a:cs typeface="+mj-cs"/>
              </a:rPr>
              <a:t>ă</a:t>
            </a:r>
            <a:r>
              <a:rPr lang="en-US" sz="1900" dirty="0">
                <a:ea typeface="+mj-ea"/>
                <a:cs typeface="+mj-cs"/>
              </a:rPr>
              <a:t> </a:t>
            </a:r>
            <a:r>
              <a:rPr lang="ro-MO" sz="1900" dirty="0">
                <a:ea typeface="+mj-ea"/>
                <a:cs typeface="+mj-cs"/>
              </a:rPr>
              <a:t>ș</a:t>
            </a:r>
            <a:r>
              <a:rPr lang="en-US" sz="1900" dirty="0" err="1">
                <a:ea typeface="+mj-ea"/>
                <a:cs typeface="+mj-cs"/>
              </a:rPr>
              <a:t>i</a:t>
            </a:r>
            <a:r>
              <a:rPr lang="en-US" sz="1900" dirty="0">
                <a:ea typeface="+mj-ea"/>
                <a:cs typeface="+mj-cs"/>
              </a:rPr>
              <a:t> de </a:t>
            </a:r>
            <a:r>
              <a:rPr lang="en-US" sz="1900" dirty="0" err="1">
                <a:ea typeface="+mj-ea"/>
                <a:cs typeface="+mj-cs"/>
              </a:rPr>
              <a:t>canalizare</a:t>
            </a:r>
            <a:r>
              <a:rPr lang="en-US" sz="1900" dirty="0">
                <a:ea typeface="+mj-ea"/>
                <a:cs typeface="+mj-cs"/>
              </a:rPr>
              <a:t> din </a:t>
            </a:r>
            <a:r>
              <a:rPr lang="en-US" sz="1900" dirty="0" err="1">
                <a:ea typeface="+mj-ea"/>
                <a:cs typeface="+mj-cs"/>
              </a:rPr>
              <a:t>localit</a:t>
            </a:r>
            <a:r>
              <a:rPr lang="ro-RO" sz="1900" dirty="0" err="1">
                <a:ea typeface="+mj-ea"/>
                <a:cs typeface="+mj-cs"/>
              </a:rPr>
              <a:t>ăț</a:t>
            </a:r>
            <a:r>
              <a:rPr lang="en-US" sz="1900" dirty="0" err="1">
                <a:ea typeface="+mj-ea"/>
                <a:cs typeface="+mj-cs"/>
              </a:rPr>
              <a:t>ile</a:t>
            </a:r>
            <a:r>
              <a:rPr lang="en-US" sz="1900" dirty="0">
                <a:ea typeface="+mj-ea"/>
                <a:cs typeface="+mj-cs"/>
              </a:rPr>
              <a:t> Ro</a:t>
            </a:r>
            <a:r>
              <a:rPr lang="ro-MO" sz="1900" dirty="0">
                <a:ea typeface="+mj-ea"/>
                <a:cs typeface="+mj-cs"/>
              </a:rPr>
              <a:t>ș</a:t>
            </a:r>
            <a:r>
              <a:rPr lang="en-US" sz="1900" dirty="0">
                <a:ea typeface="+mj-ea"/>
                <a:cs typeface="+mj-cs"/>
              </a:rPr>
              <a:t>u, Manta</a:t>
            </a:r>
            <a:r>
              <a:rPr lang="ro-RO" sz="1900" dirty="0">
                <a:ea typeface="+mj-ea"/>
                <a:cs typeface="+mj-cs"/>
              </a:rPr>
              <a:t>,</a:t>
            </a:r>
            <a:r>
              <a:rPr lang="en-US" sz="1900" dirty="0">
                <a:ea typeface="+mj-ea"/>
                <a:cs typeface="+mj-cs"/>
              </a:rPr>
              <a:t> </a:t>
            </a:r>
            <a:r>
              <a:rPr lang="en-US" sz="1900" dirty="0" err="1">
                <a:ea typeface="+mj-ea"/>
                <a:cs typeface="+mj-cs"/>
              </a:rPr>
              <a:t>Crihana</a:t>
            </a:r>
            <a:r>
              <a:rPr lang="en-US" sz="1900" dirty="0">
                <a:ea typeface="+mj-ea"/>
                <a:cs typeface="+mj-cs"/>
              </a:rPr>
              <a:t> </a:t>
            </a:r>
            <a:r>
              <a:rPr lang="en-US" sz="1900" dirty="0" err="1">
                <a:ea typeface="+mj-ea"/>
                <a:cs typeface="+mj-cs"/>
              </a:rPr>
              <a:t>Veche</a:t>
            </a:r>
            <a:r>
              <a:rPr lang="en-US" sz="1900" dirty="0">
                <a:ea typeface="+mj-ea"/>
                <a:cs typeface="+mj-cs"/>
              </a:rPr>
              <a:t>, </a:t>
            </a:r>
            <a:r>
              <a:rPr lang="en-US" sz="1900" dirty="0" err="1">
                <a:ea typeface="+mj-ea"/>
                <a:cs typeface="+mj-cs"/>
              </a:rPr>
              <a:t>Lebedenco</a:t>
            </a:r>
            <a:r>
              <a:rPr lang="en-US" sz="1900" dirty="0">
                <a:ea typeface="+mj-ea"/>
                <a:cs typeface="+mj-cs"/>
              </a:rPr>
              <a:t>, </a:t>
            </a:r>
            <a:r>
              <a:rPr lang="en-US" sz="1900" dirty="0" err="1">
                <a:ea typeface="+mj-ea"/>
                <a:cs typeface="+mj-cs"/>
              </a:rPr>
              <a:t>Pel</a:t>
            </a:r>
            <a:r>
              <a:rPr lang="ro-RO" sz="1900" dirty="0">
                <a:ea typeface="+mj-ea"/>
                <a:cs typeface="+mj-cs"/>
              </a:rPr>
              <a:t>i</a:t>
            </a:r>
            <a:r>
              <a:rPr lang="en-US" sz="1900" dirty="0" err="1">
                <a:ea typeface="+mj-ea"/>
                <a:cs typeface="+mj-cs"/>
              </a:rPr>
              <a:t>nei</a:t>
            </a:r>
            <a:r>
              <a:rPr lang="en-US" sz="1900" dirty="0">
                <a:ea typeface="+mj-ea"/>
                <a:cs typeface="+mj-cs"/>
              </a:rPr>
              <a:t>, Gav</a:t>
            </a:r>
            <a:r>
              <a:rPr lang="ro-MO" sz="1900" dirty="0">
                <a:ea typeface="+mj-ea"/>
                <a:cs typeface="+mj-cs"/>
              </a:rPr>
              <a:t>ă</a:t>
            </a:r>
            <a:r>
              <a:rPr lang="en-US" sz="1900" dirty="0" err="1">
                <a:ea typeface="+mj-ea"/>
                <a:cs typeface="+mj-cs"/>
              </a:rPr>
              <a:t>noasa</a:t>
            </a:r>
            <a:r>
              <a:rPr lang="en-US" sz="1900" dirty="0">
                <a:ea typeface="+mj-ea"/>
                <a:cs typeface="+mj-cs"/>
              </a:rPr>
              <a:t> </a:t>
            </a:r>
            <a:r>
              <a:rPr lang="en-US" sz="1900" dirty="0" err="1">
                <a:ea typeface="+mj-ea"/>
                <a:cs typeface="+mj-cs"/>
              </a:rPr>
              <a:t>si</a:t>
            </a:r>
            <a:r>
              <a:rPr lang="en-US" sz="1900" dirty="0">
                <a:ea typeface="+mj-ea"/>
                <a:cs typeface="+mj-cs"/>
              </a:rPr>
              <a:t> </a:t>
            </a:r>
            <a:r>
              <a:rPr lang="en-US" sz="1900" dirty="0" err="1">
                <a:ea typeface="+mj-ea"/>
                <a:cs typeface="+mj-cs"/>
              </a:rPr>
              <a:t>Alexandru</a:t>
            </a:r>
            <a:r>
              <a:rPr lang="en-US" sz="1900" dirty="0">
                <a:ea typeface="+mj-ea"/>
                <a:cs typeface="+mj-cs"/>
              </a:rPr>
              <a:t> Ion </a:t>
            </a:r>
            <a:r>
              <a:rPr lang="en-US" sz="1900" dirty="0" err="1">
                <a:ea typeface="+mj-ea"/>
                <a:cs typeface="+mj-cs"/>
              </a:rPr>
              <a:t>Cuza</a:t>
            </a:r>
            <a:r>
              <a:rPr lang="ro-RO" sz="1900" dirty="0">
                <a:ea typeface="+mj-ea"/>
                <a:cs typeface="+mj-cs"/>
              </a:rPr>
              <a:t>;</a:t>
            </a:r>
            <a:br>
              <a:rPr lang="ro-RO" sz="1900" dirty="0">
                <a:ea typeface="+mj-ea"/>
                <a:cs typeface="+mj-cs"/>
              </a:rPr>
            </a:br>
            <a:r>
              <a:rPr lang="en-US" sz="1900" dirty="0">
                <a:ea typeface="+mj-ea"/>
                <a:cs typeface="+mj-cs"/>
              </a:rPr>
              <a:t/>
            </a:r>
            <a:br>
              <a:rPr lang="en-US" sz="1900" dirty="0">
                <a:ea typeface="+mj-ea"/>
                <a:cs typeface="+mj-cs"/>
              </a:rPr>
            </a:br>
            <a:r>
              <a:rPr lang="en-US" sz="1900" dirty="0">
                <a:ea typeface="+mj-ea"/>
                <a:cs typeface="+mj-cs"/>
              </a:rPr>
              <a:t>b) </a:t>
            </a:r>
            <a:r>
              <a:rPr lang="ro-MO" sz="1900" dirty="0">
                <a:ea typeface="+mj-ea"/>
                <a:cs typeface="+mj-cs"/>
              </a:rPr>
              <a:t>activitatea </a:t>
            </a:r>
            <a:r>
              <a:rPr lang="en-US" sz="1900" dirty="0" err="1">
                <a:ea typeface="+mj-ea"/>
                <a:cs typeface="+mj-cs"/>
              </a:rPr>
              <a:t>grupul</a:t>
            </a:r>
            <a:r>
              <a:rPr lang="ro-MO" sz="1900" dirty="0">
                <a:ea typeface="+mj-ea"/>
                <a:cs typeface="+mj-cs"/>
              </a:rPr>
              <a:t>ui</a:t>
            </a:r>
            <a:r>
              <a:rPr lang="en-US" sz="1900" dirty="0">
                <a:ea typeface="+mj-ea"/>
                <a:cs typeface="+mj-cs"/>
              </a:rPr>
              <a:t> de </a:t>
            </a:r>
            <a:r>
              <a:rPr lang="en-US" sz="1900" dirty="0" err="1">
                <a:ea typeface="+mj-ea"/>
                <a:cs typeface="+mj-cs"/>
              </a:rPr>
              <a:t>lucru</a:t>
            </a:r>
            <a:r>
              <a:rPr lang="en-US" sz="1900" dirty="0">
                <a:ea typeface="+mj-ea"/>
                <a:cs typeface="+mj-cs"/>
              </a:rPr>
              <a:t> de </a:t>
            </a:r>
            <a:r>
              <a:rPr lang="en-US" sz="1900" dirty="0" err="1">
                <a:ea typeface="+mj-ea"/>
                <a:cs typeface="+mj-cs"/>
              </a:rPr>
              <a:t>achizi</a:t>
            </a:r>
            <a:r>
              <a:rPr lang="ro-MO" sz="1900" dirty="0">
                <a:ea typeface="+mj-ea"/>
                <a:cs typeface="+mj-cs"/>
              </a:rPr>
              <a:t>ți</a:t>
            </a:r>
            <a:r>
              <a:rPr lang="en-US" sz="1900" dirty="0" err="1">
                <a:ea typeface="+mj-ea"/>
                <a:cs typeface="+mj-cs"/>
              </a:rPr>
              <a:t>i</a:t>
            </a:r>
            <a:r>
              <a:rPr lang="en-US" sz="1900" dirty="0">
                <a:ea typeface="+mj-ea"/>
                <a:cs typeface="+mj-cs"/>
              </a:rPr>
              <a:t> </a:t>
            </a:r>
            <a:r>
              <a:rPr lang="en-US" sz="1900" dirty="0" err="1">
                <a:ea typeface="+mj-ea"/>
                <a:cs typeface="+mj-cs"/>
              </a:rPr>
              <a:t>publice</a:t>
            </a:r>
            <a:r>
              <a:rPr lang="en-US" sz="1900" dirty="0">
                <a:ea typeface="+mj-ea"/>
                <a:cs typeface="+mj-cs"/>
              </a:rPr>
              <a:t> in </a:t>
            </a:r>
            <a:r>
              <a:rPr lang="en-US" sz="1900" dirty="0" err="1">
                <a:ea typeface="+mj-ea"/>
                <a:cs typeface="+mj-cs"/>
              </a:rPr>
              <a:t>cadrul</a:t>
            </a:r>
            <a:r>
              <a:rPr lang="en-US" sz="1900" dirty="0">
                <a:ea typeface="+mj-ea"/>
                <a:cs typeface="+mj-cs"/>
              </a:rPr>
              <a:t> </a:t>
            </a:r>
            <a:r>
              <a:rPr lang="en-US" sz="1900" dirty="0" err="1">
                <a:ea typeface="+mj-ea"/>
                <a:cs typeface="+mj-cs"/>
              </a:rPr>
              <a:t>licita</a:t>
            </a:r>
            <a:r>
              <a:rPr lang="ro-MO" sz="1900" dirty="0">
                <a:ea typeface="+mj-ea"/>
                <a:cs typeface="+mj-cs"/>
              </a:rPr>
              <a:t>ți</a:t>
            </a:r>
            <a:r>
              <a:rPr lang="en-US" sz="1900" dirty="0" err="1">
                <a:ea typeface="+mj-ea"/>
                <a:cs typeface="+mj-cs"/>
              </a:rPr>
              <a:t>ilor</a:t>
            </a:r>
            <a:r>
              <a:rPr lang="en-US" sz="1900" dirty="0">
                <a:ea typeface="+mj-ea"/>
                <a:cs typeface="+mj-cs"/>
              </a:rPr>
              <a:t> </a:t>
            </a:r>
            <a:r>
              <a:rPr lang="en-US" sz="1900" dirty="0" err="1">
                <a:ea typeface="+mj-ea"/>
                <a:cs typeface="+mj-cs"/>
              </a:rPr>
              <a:t>organizate</a:t>
            </a:r>
            <a:r>
              <a:rPr lang="en-US" sz="1900" dirty="0">
                <a:ea typeface="+mj-ea"/>
                <a:cs typeface="+mj-cs"/>
              </a:rPr>
              <a:t> de APL </a:t>
            </a:r>
            <a:r>
              <a:rPr lang="en-US" sz="1900" dirty="0" err="1">
                <a:ea typeface="+mj-ea"/>
                <a:cs typeface="+mj-cs"/>
              </a:rPr>
              <a:t>si</a:t>
            </a:r>
            <a:r>
              <a:rPr lang="en-US" sz="1900" dirty="0">
                <a:ea typeface="+mj-ea"/>
                <a:cs typeface="+mj-cs"/>
              </a:rPr>
              <a:t> ADR </a:t>
            </a:r>
            <a:r>
              <a:rPr lang="en-US" sz="1900" dirty="0" err="1">
                <a:ea typeface="+mj-ea"/>
                <a:cs typeface="+mj-cs"/>
              </a:rPr>
              <a:t>Sud</a:t>
            </a:r>
            <a:r>
              <a:rPr lang="en-US" sz="1900" dirty="0">
                <a:ea typeface="+mj-ea"/>
                <a:cs typeface="+mj-cs"/>
              </a:rPr>
              <a:t> </a:t>
            </a:r>
            <a:r>
              <a:rPr lang="en-US" sz="1900" dirty="0" err="1">
                <a:ea typeface="+mj-ea"/>
                <a:cs typeface="+mj-cs"/>
              </a:rPr>
              <a:t>pentru</a:t>
            </a:r>
            <a:r>
              <a:rPr lang="en-US" sz="1900" dirty="0">
                <a:ea typeface="+mj-ea"/>
                <a:cs typeface="+mj-cs"/>
              </a:rPr>
              <a:t> </a:t>
            </a:r>
            <a:r>
              <a:rPr lang="en-US" sz="1900" dirty="0" err="1">
                <a:ea typeface="+mj-ea"/>
                <a:cs typeface="+mj-cs"/>
              </a:rPr>
              <a:t>contractarea</a:t>
            </a:r>
            <a:r>
              <a:rPr lang="en-US" sz="1900" dirty="0">
                <a:ea typeface="+mj-ea"/>
                <a:cs typeface="+mj-cs"/>
              </a:rPr>
              <a:t> </a:t>
            </a:r>
            <a:r>
              <a:rPr lang="en-US" sz="1900" dirty="0" err="1">
                <a:ea typeface="+mj-ea"/>
                <a:cs typeface="+mj-cs"/>
              </a:rPr>
              <a:t>serviciilor</a:t>
            </a:r>
            <a:r>
              <a:rPr lang="en-US" sz="1900" dirty="0">
                <a:ea typeface="+mj-ea"/>
                <a:cs typeface="+mj-cs"/>
              </a:rPr>
              <a:t> de </a:t>
            </a:r>
            <a:r>
              <a:rPr lang="en-US" sz="1900" dirty="0" err="1">
                <a:ea typeface="+mj-ea"/>
                <a:cs typeface="+mj-cs"/>
              </a:rPr>
              <a:t>proiectare</a:t>
            </a:r>
            <a:r>
              <a:rPr lang="en-US" sz="1900" dirty="0">
                <a:ea typeface="+mj-ea"/>
                <a:cs typeface="+mj-cs"/>
              </a:rPr>
              <a:t>;</a:t>
            </a:r>
            <a:br>
              <a:rPr lang="en-US" sz="1900" dirty="0">
                <a:ea typeface="+mj-ea"/>
                <a:cs typeface="+mj-cs"/>
              </a:rPr>
            </a:br>
            <a:r>
              <a:rPr lang="en-US" sz="1900" dirty="0">
                <a:ea typeface="+mj-ea"/>
                <a:cs typeface="+mj-cs"/>
              </a:rPr>
              <a:t/>
            </a:r>
            <a:br>
              <a:rPr lang="en-US" sz="1900" dirty="0">
                <a:ea typeface="+mj-ea"/>
                <a:cs typeface="+mj-cs"/>
              </a:rPr>
            </a:br>
            <a:r>
              <a:rPr lang="en-US" sz="1900" dirty="0">
                <a:ea typeface="+mj-ea"/>
                <a:cs typeface="+mj-cs"/>
              </a:rPr>
              <a:t>c) </a:t>
            </a:r>
            <a:r>
              <a:rPr lang="en-US" sz="1900" dirty="0" err="1" smtClean="0">
                <a:ea typeface="+mj-ea"/>
                <a:cs typeface="+mj-cs"/>
              </a:rPr>
              <a:t>elaborarea</a:t>
            </a:r>
            <a:r>
              <a:rPr lang="en-US" sz="1900" dirty="0" smtClean="0">
                <a:ea typeface="+mj-ea"/>
                <a:cs typeface="+mj-cs"/>
              </a:rPr>
              <a:t> </a:t>
            </a:r>
            <a:r>
              <a:rPr lang="en-US" sz="1900" dirty="0" err="1" smtClean="0">
                <a:ea typeface="+mj-ea"/>
                <a:cs typeface="+mj-cs"/>
              </a:rPr>
              <a:t>caietului</a:t>
            </a:r>
            <a:r>
              <a:rPr lang="en-US" sz="1900" dirty="0" smtClean="0">
                <a:ea typeface="+mj-ea"/>
                <a:cs typeface="+mj-cs"/>
              </a:rPr>
              <a:t> de </a:t>
            </a:r>
            <a:r>
              <a:rPr lang="en-US" sz="1900" dirty="0" err="1" smtClean="0">
                <a:ea typeface="+mj-ea"/>
                <a:cs typeface="+mj-cs"/>
              </a:rPr>
              <a:t>sarcini</a:t>
            </a:r>
            <a:r>
              <a:rPr lang="en-US" sz="1900" dirty="0" smtClean="0">
                <a:ea typeface="+mj-ea"/>
                <a:cs typeface="+mj-cs"/>
              </a:rPr>
              <a:t> </a:t>
            </a:r>
            <a:r>
              <a:rPr lang="en-US" sz="1900" dirty="0" err="1" smtClean="0">
                <a:ea typeface="+mj-ea"/>
                <a:cs typeface="+mj-cs"/>
              </a:rPr>
              <a:t>pentru</a:t>
            </a:r>
            <a:r>
              <a:rPr lang="en-US" sz="1900" dirty="0" smtClean="0">
                <a:ea typeface="+mj-ea"/>
                <a:cs typeface="+mj-cs"/>
              </a:rPr>
              <a:t> </a:t>
            </a:r>
            <a:r>
              <a:rPr lang="en-US" sz="1900" dirty="0" err="1" smtClean="0">
                <a:ea typeface="+mj-ea"/>
                <a:cs typeface="+mj-cs"/>
              </a:rPr>
              <a:t>lucr</a:t>
            </a:r>
            <a:r>
              <a:rPr lang="ro-MO" sz="1900" dirty="0" smtClean="0">
                <a:ea typeface="+mj-ea"/>
                <a:cs typeface="+mj-cs"/>
              </a:rPr>
              <a:t>ă</a:t>
            </a:r>
            <a:r>
              <a:rPr lang="en-US" sz="1900" dirty="0" smtClean="0">
                <a:ea typeface="+mj-ea"/>
                <a:cs typeface="+mj-cs"/>
              </a:rPr>
              <a:t>rile de </a:t>
            </a:r>
            <a:r>
              <a:rPr lang="en-US" sz="1900" dirty="0" err="1" smtClean="0">
                <a:ea typeface="+mj-ea"/>
                <a:cs typeface="+mj-cs"/>
              </a:rPr>
              <a:t>construc</a:t>
            </a:r>
            <a:r>
              <a:rPr lang="ro-MO" sz="1900" dirty="0" smtClean="0">
                <a:ea typeface="+mj-ea"/>
                <a:cs typeface="+mj-cs"/>
              </a:rPr>
              <a:t>ț</a:t>
            </a:r>
            <a:r>
              <a:rPr lang="en-US" sz="1900" dirty="0" err="1" smtClean="0">
                <a:ea typeface="+mj-ea"/>
                <a:cs typeface="+mj-cs"/>
              </a:rPr>
              <a:t>ie</a:t>
            </a:r>
            <a:r>
              <a:rPr lang="en-US" sz="1900" dirty="0" smtClean="0">
                <a:ea typeface="+mj-ea"/>
                <a:cs typeface="+mj-cs"/>
              </a:rPr>
              <a:t>  a m</a:t>
            </a:r>
            <a:r>
              <a:rPr lang="ro-MO" sz="1900" dirty="0" smtClean="0">
                <a:ea typeface="+mj-ea"/>
                <a:cs typeface="+mj-cs"/>
              </a:rPr>
              <a:t>ă</a:t>
            </a:r>
            <a:r>
              <a:rPr lang="en-US" sz="1900" dirty="0" err="1" smtClean="0">
                <a:ea typeface="+mj-ea"/>
                <a:cs typeface="+mj-cs"/>
              </a:rPr>
              <a:t>surilor</a:t>
            </a:r>
            <a:r>
              <a:rPr lang="en-US" sz="1900" dirty="0" smtClean="0">
                <a:ea typeface="+mj-ea"/>
                <a:cs typeface="+mj-cs"/>
              </a:rPr>
              <a:t> </a:t>
            </a:r>
            <a:r>
              <a:rPr lang="en-US" sz="1900" dirty="0" err="1" smtClean="0">
                <a:ea typeface="+mj-ea"/>
                <a:cs typeface="+mj-cs"/>
              </a:rPr>
              <a:t>investi</a:t>
            </a:r>
            <a:r>
              <a:rPr lang="ro-MO" sz="1900" dirty="0" smtClean="0">
                <a:ea typeface="+mj-ea"/>
                <a:cs typeface="+mj-cs"/>
              </a:rPr>
              <a:t>ț</a:t>
            </a:r>
            <a:r>
              <a:rPr lang="en-US" sz="1900" dirty="0" err="1" smtClean="0">
                <a:ea typeface="+mj-ea"/>
                <a:cs typeface="+mj-cs"/>
              </a:rPr>
              <a:t>ionale</a:t>
            </a:r>
            <a:r>
              <a:rPr lang="en-US" sz="1900" dirty="0" smtClean="0">
                <a:ea typeface="+mj-ea"/>
                <a:cs typeface="+mj-cs"/>
              </a:rPr>
              <a:t> din </a:t>
            </a:r>
            <a:r>
              <a:rPr lang="en-US" sz="1900" dirty="0" err="1" smtClean="0">
                <a:ea typeface="+mj-ea"/>
                <a:cs typeface="+mj-cs"/>
              </a:rPr>
              <a:t>localitatile</a:t>
            </a:r>
            <a:r>
              <a:rPr lang="en-US" sz="1900" dirty="0" smtClean="0">
                <a:ea typeface="+mj-ea"/>
                <a:cs typeface="+mj-cs"/>
              </a:rPr>
              <a:t> Ro</a:t>
            </a:r>
            <a:r>
              <a:rPr lang="ro-MO" sz="1900" dirty="0" smtClean="0">
                <a:ea typeface="+mj-ea"/>
                <a:cs typeface="+mj-cs"/>
              </a:rPr>
              <a:t>ș</a:t>
            </a:r>
            <a:r>
              <a:rPr lang="en-US" sz="1900" dirty="0" smtClean="0">
                <a:ea typeface="+mj-ea"/>
                <a:cs typeface="+mj-cs"/>
              </a:rPr>
              <a:t>u, Manta </a:t>
            </a:r>
            <a:r>
              <a:rPr lang="en-US" sz="1900" dirty="0" err="1" smtClean="0">
                <a:ea typeface="+mj-ea"/>
                <a:cs typeface="+mj-cs"/>
              </a:rPr>
              <a:t>si</a:t>
            </a:r>
            <a:r>
              <a:rPr lang="en-US" sz="1900" dirty="0" smtClean="0">
                <a:ea typeface="+mj-ea"/>
                <a:cs typeface="+mj-cs"/>
              </a:rPr>
              <a:t> </a:t>
            </a:r>
            <a:r>
              <a:rPr lang="en-US" sz="1900" dirty="0" err="1" smtClean="0">
                <a:ea typeface="+mj-ea"/>
                <a:cs typeface="+mj-cs"/>
              </a:rPr>
              <a:t>Crihana</a:t>
            </a:r>
            <a:r>
              <a:rPr lang="en-US" sz="1900" dirty="0" smtClean="0">
                <a:ea typeface="+mj-ea"/>
                <a:cs typeface="+mj-cs"/>
              </a:rPr>
              <a:t> </a:t>
            </a:r>
            <a:r>
              <a:rPr lang="en-US" sz="1900" dirty="0" err="1" smtClean="0">
                <a:ea typeface="+mj-ea"/>
                <a:cs typeface="+mj-cs"/>
              </a:rPr>
              <a:t>Veche</a:t>
            </a:r>
            <a:r>
              <a:rPr lang="en-US" sz="1900" dirty="0" smtClean="0">
                <a:ea typeface="+mj-ea"/>
                <a:cs typeface="+mj-cs"/>
              </a:rPr>
              <a:t> </a:t>
            </a:r>
            <a:r>
              <a:rPr lang="en-US" sz="1900" dirty="0" err="1" smtClean="0">
                <a:ea typeface="+mj-ea"/>
                <a:cs typeface="+mj-cs"/>
              </a:rPr>
              <a:t>si</a:t>
            </a:r>
            <a:r>
              <a:rPr lang="en-US" sz="1900" dirty="0" smtClean="0">
                <a:ea typeface="+mj-ea"/>
                <a:cs typeface="+mj-cs"/>
              </a:rPr>
              <a:t> a </a:t>
            </a:r>
            <a:r>
              <a:rPr lang="en-US" sz="1900" dirty="0" err="1" smtClean="0">
                <a:ea typeface="+mj-ea"/>
                <a:cs typeface="+mj-cs"/>
              </a:rPr>
              <a:t>reabilit</a:t>
            </a:r>
            <a:r>
              <a:rPr lang="ro-MO" sz="1900" dirty="0" smtClean="0">
                <a:ea typeface="+mj-ea"/>
                <a:cs typeface="+mj-cs"/>
              </a:rPr>
              <a:t>ă</a:t>
            </a:r>
            <a:r>
              <a:rPr lang="en-US" sz="1900" dirty="0" err="1" smtClean="0">
                <a:ea typeface="+mj-ea"/>
                <a:cs typeface="+mj-cs"/>
              </a:rPr>
              <a:t>rii</a:t>
            </a:r>
            <a:r>
              <a:rPr lang="en-US" sz="1900" dirty="0" smtClean="0">
                <a:ea typeface="+mj-ea"/>
                <a:cs typeface="+mj-cs"/>
              </a:rPr>
              <a:t> STA </a:t>
            </a:r>
            <a:r>
              <a:rPr lang="en-US" sz="1900" dirty="0" err="1" smtClean="0">
                <a:ea typeface="+mj-ea"/>
                <a:cs typeface="+mj-cs"/>
              </a:rPr>
              <a:t>Cahul</a:t>
            </a:r>
            <a:r>
              <a:rPr lang="ro-RO" sz="1900" dirty="0" smtClean="0">
                <a:ea typeface="+mj-ea"/>
                <a:cs typeface="+mj-cs"/>
              </a:rPr>
              <a:t>;</a:t>
            </a:r>
            <a:r>
              <a:rPr lang="en-US" sz="1900" dirty="0" smtClean="0">
                <a:ea typeface="+mj-ea"/>
                <a:cs typeface="+mj-cs"/>
              </a:rPr>
              <a:t/>
            </a:r>
            <a:br>
              <a:rPr lang="en-US" sz="1900" dirty="0" smtClean="0">
                <a:ea typeface="+mj-ea"/>
                <a:cs typeface="+mj-cs"/>
              </a:rPr>
            </a:br>
            <a:r>
              <a:rPr lang="en-US" sz="1900" dirty="0" smtClean="0">
                <a:ea typeface="+mj-ea"/>
                <a:cs typeface="+mj-cs"/>
              </a:rPr>
              <a:t/>
            </a:r>
            <a:br>
              <a:rPr lang="en-US" sz="1900" dirty="0" smtClean="0">
                <a:ea typeface="+mj-ea"/>
                <a:cs typeface="+mj-cs"/>
              </a:rPr>
            </a:br>
            <a:r>
              <a:rPr lang="ro-MO" sz="1900" dirty="0" smtClean="0">
                <a:ea typeface="+mj-ea"/>
                <a:cs typeface="+mj-cs"/>
              </a:rPr>
              <a:t>d</a:t>
            </a:r>
            <a:r>
              <a:rPr lang="en-US" sz="1900" dirty="0" smtClean="0">
                <a:ea typeface="+mj-ea"/>
                <a:cs typeface="+mj-cs"/>
              </a:rPr>
              <a:t>) </a:t>
            </a:r>
            <a:r>
              <a:rPr lang="ro-MO" sz="1900" dirty="0" smtClean="0">
                <a:ea typeface="+mj-ea"/>
                <a:cs typeface="+mj-cs"/>
              </a:rPr>
              <a:t>activitatea </a:t>
            </a:r>
            <a:r>
              <a:rPr lang="en-US" sz="1900" dirty="0" err="1" smtClean="0">
                <a:ea typeface="+mj-ea"/>
                <a:cs typeface="+mj-cs"/>
              </a:rPr>
              <a:t>grupul</a:t>
            </a:r>
            <a:r>
              <a:rPr lang="ro-MO" sz="1900" dirty="0" smtClean="0">
                <a:ea typeface="+mj-ea"/>
                <a:cs typeface="+mj-cs"/>
              </a:rPr>
              <a:t>ui</a:t>
            </a:r>
            <a:r>
              <a:rPr lang="en-US" sz="1900" dirty="0" smtClean="0">
                <a:ea typeface="+mj-ea"/>
                <a:cs typeface="+mj-cs"/>
              </a:rPr>
              <a:t> de </a:t>
            </a:r>
            <a:r>
              <a:rPr lang="en-US" sz="1900" dirty="0" err="1" smtClean="0">
                <a:ea typeface="+mj-ea"/>
                <a:cs typeface="+mj-cs"/>
              </a:rPr>
              <a:t>lucru</a:t>
            </a:r>
            <a:r>
              <a:rPr lang="en-US" sz="1900" dirty="0" smtClean="0">
                <a:ea typeface="+mj-ea"/>
                <a:cs typeface="+mj-cs"/>
              </a:rPr>
              <a:t> de </a:t>
            </a:r>
            <a:r>
              <a:rPr lang="en-US" sz="1900" dirty="0" err="1" smtClean="0">
                <a:ea typeface="+mj-ea"/>
                <a:cs typeface="+mj-cs"/>
              </a:rPr>
              <a:t>achizi</a:t>
            </a:r>
            <a:r>
              <a:rPr lang="ro-MO" sz="1900" dirty="0" smtClean="0">
                <a:ea typeface="+mj-ea"/>
                <a:cs typeface="+mj-cs"/>
              </a:rPr>
              <a:t>ți</a:t>
            </a:r>
            <a:r>
              <a:rPr lang="en-US" sz="1900" dirty="0" err="1" smtClean="0">
                <a:ea typeface="+mj-ea"/>
                <a:cs typeface="+mj-cs"/>
              </a:rPr>
              <a:t>i</a:t>
            </a:r>
            <a:r>
              <a:rPr lang="en-US" sz="1900" dirty="0" smtClean="0">
                <a:ea typeface="+mj-ea"/>
                <a:cs typeface="+mj-cs"/>
              </a:rPr>
              <a:t> </a:t>
            </a:r>
            <a:r>
              <a:rPr lang="en-US" sz="1900" dirty="0" err="1" smtClean="0">
                <a:ea typeface="+mj-ea"/>
                <a:cs typeface="+mj-cs"/>
              </a:rPr>
              <a:t>publice</a:t>
            </a:r>
            <a:r>
              <a:rPr lang="en-US" sz="1900" dirty="0" smtClean="0">
                <a:ea typeface="+mj-ea"/>
                <a:cs typeface="+mj-cs"/>
              </a:rPr>
              <a:t> in </a:t>
            </a:r>
            <a:r>
              <a:rPr lang="en-US" sz="1900" dirty="0" err="1" smtClean="0">
                <a:ea typeface="+mj-ea"/>
                <a:cs typeface="+mj-cs"/>
              </a:rPr>
              <a:t>cadrul</a:t>
            </a:r>
            <a:r>
              <a:rPr lang="en-US" sz="1900" dirty="0" smtClean="0">
                <a:ea typeface="+mj-ea"/>
                <a:cs typeface="+mj-cs"/>
              </a:rPr>
              <a:t> </a:t>
            </a:r>
            <a:r>
              <a:rPr lang="en-US" sz="1900" dirty="0" err="1" smtClean="0">
                <a:ea typeface="+mj-ea"/>
                <a:cs typeface="+mj-cs"/>
              </a:rPr>
              <a:t>licita</a:t>
            </a:r>
            <a:r>
              <a:rPr lang="ro-MO" sz="1900" dirty="0" smtClean="0">
                <a:ea typeface="+mj-ea"/>
                <a:cs typeface="+mj-cs"/>
              </a:rPr>
              <a:t>ț</a:t>
            </a:r>
            <a:r>
              <a:rPr lang="en-US" sz="1900" dirty="0" err="1" smtClean="0">
                <a:ea typeface="+mj-ea"/>
                <a:cs typeface="+mj-cs"/>
              </a:rPr>
              <a:t>ilor</a:t>
            </a:r>
            <a:r>
              <a:rPr lang="en-US" sz="1900" dirty="0" smtClean="0">
                <a:ea typeface="+mj-ea"/>
                <a:cs typeface="+mj-cs"/>
              </a:rPr>
              <a:t> </a:t>
            </a:r>
            <a:r>
              <a:rPr lang="en-US" sz="1900" dirty="0" err="1" smtClean="0">
                <a:ea typeface="+mj-ea"/>
                <a:cs typeface="+mj-cs"/>
              </a:rPr>
              <a:t>organizate</a:t>
            </a:r>
            <a:r>
              <a:rPr lang="en-US" sz="1900" dirty="0" smtClean="0">
                <a:ea typeface="+mj-ea"/>
                <a:cs typeface="+mj-cs"/>
              </a:rPr>
              <a:t> de  ADR </a:t>
            </a:r>
            <a:r>
              <a:rPr lang="en-US" sz="1900" dirty="0" err="1" smtClean="0">
                <a:ea typeface="+mj-ea"/>
                <a:cs typeface="+mj-cs"/>
              </a:rPr>
              <a:t>Sud</a:t>
            </a:r>
            <a:r>
              <a:rPr lang="en-US" sz="1900" dirty="0" smtClean="0">
                <a:ea typeface="+mj-ea"/>
                <a:cs typeface="+mj-cs"/>
              </a:rPr>
              <a:t> </a:t>
            </a:r>
            <a:r>
              <a:rPr lang="en-US" sz="1900" dirty="0" err="1" smtClean="0">
                <a:ea typeface="+mj-ea"/>
                <a:cs typeface="+mj-cs"/>
              </a:rPr>
              <a:t>pentru</a:t>
            </a:r>
            <a:r>
              <a:rPr lang="en-US" sz="1900" dirty="0" smtClean="0">
                <a:ea typeface="+mj-ea"/>
                <a:cs typeface="+mj-cs"/>
              </a:rPr>
              <a:t> </a:t>
            </a:r>
            <a:r>
              <a:rPr lang="en-US" sz="1900" dirty="0" err="1" smtClean="0">
                <a:ea typeface="+mj-ea"/>
                <a:cs typeface="+mj-cs"/>
              </a:rPr>
              <a:t>contractarea</a:t>
            </a:r>
            <a:r>
              <a:rPr lang="en-US" sz="1900" dirty="0" smtClean="0">
                <a:ea typeface="+mj-ea"/>
                <a:cs typeface="+mj-cs"/>
              </a:rPr>
              <a:t> </a:t>
            </a:r>
            <a:r>
              <a:rPr lang="en-US" sz="1900" dirty="0" err="1" smtClean="0">
                <a:ea typeface="+mj-ea"/>
                <a:cs typeface="+mj-cs"/>
              </a:rPr>
              <a:t>lucr</a:t>
            </a:r>
            <a:r>
              <a:rPr lang="ro-MO" sz="1900" dirty="0" smtClean="0">
                <a:ea typeface="+mj-ea"/>
                <a:cs typeface="+mj-cs"/>
              </a:rPr>
              <a:t>ă</a:t>
            </a:r>
            <a:r>
              <a:rPr lang="en-US" sz="1900" dirty="0" err="1" smtClean="0">
                <a:ea typeface="+mj-ea"/>
                <a:cs typeface="+mj-cs"/>
              </a:rPr>
              <a:t>rilor</a:t>
            </a:r>
            <a:r>
              <a:rPr lang="en-US" sz="1900" dirty="0" smtClean="0">
                <a:ea typeface="+mj-ea"/>
                <a:cs typeface="+mj-cs"/>
              </a:rPr>
              <a:t> de </a:t>
            </a:r>
            <a:r>
              <a:rPr lang="en-US" sz="1900" dirty="0" err="1" smtClean="0">
                <a:ea typeface="+mj-ea"/>
                <a:cs typeface="+mj-cs"/>
              </a:rPr>
              <a:t>construc</a:t>
            </a:r>
            <a:r>
              <a:rPr lang="ro-MO" sz="1900" dirty="0" smtClean="0">
                <a:ea typeface="+mj-ea"/>
                <a:cs typeface="+mj-cs"/>
              </a:rPr>
              <a:t>ț</a:t>
            </a:r>
            <a:r>
              <a:rPr lang="en-US" sz="1900" dirty="0" smtClean="0">
                <a:ea typeface="+mj-ea"/>
                <a:cs typeface="+mj-cs"/>
              </a:rPr>
              <a:t>ii;</a:t>
            </a:r>
            <a:r>
              <a:rPr lang="en-US" sz="1900" dirty="0">
                <a:solidFill>
                  <a:srgbClr val="6E6452"/>
                </a:solidFill>
                <a:ea typeface="+mj-ea"/>
                <a:cs typeface="+mj-cs"/>
              </a:rPr>
              <a:t/>
            </a:r>
            <a:br>
              <a:rPr lang="en-US" sz="1900" dirty="0">
                <a:solidFill>
                  <a:srgbClr val="6E6452"/>
                </a:solidFill>
                <a:ea typeface="+mj-ea"/>
                <a:cs typeface="+mj-cs"/>
              </a:rPr>
            </a:br>
            <a:endParaRPr lang="ro-RO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642938" y="1196752"/>
            <a:ext cx="7993062" cy="0"/>
          </a:xfrm>
          <a:prstGeom prst="line">
            <a:avLst/>
          </a:prstGeom>
          <a:noFill/>
          <a:ln w="76200">
            <a:solidFill>
              <a:srgbClr val="0068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5" name="Picture 15" descr="logo-web-72d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979080" cy="89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994122"/>
          </a:xfrm>
        </p:spPr>
        <p:txBody>
          <a:bodyPr/>
          <a:lstStyle/>
          <a:p>
            <a:pPr eaLnBrk="1" hangingPunct="1"/>
            <a:r>
              <a:rPr lang="ro-RO" sz="3600" b="1" dirty="0"/>
              <a:t>II. Implementare</a:t>
            </a:r>
            <a:endParaRPr lang="ru-RU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352308" cy="5004345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ro-RO" sz="1900" b="1" dirty="0" smtClean="0">
                <a:ea typeface="+mj-ea"/>
                <a:cs typeface="+mj-cs"/>
              </a:rPr>
              <a:t>SA </a:t>
            </a:r>
            <a:r>
              <a:rPr lang="ro-RO" sz="1900" b="1" dirty="0">
                <a:ea typeface="+mj-ea"/>
                <a:cs typeface="+mj-cs"/>
              </a:rPr>
              <a:t>”</a:t>
            </a:r>
            <a:r>
              <a:rPr lang="en-US" sz="1900" b="1" dirty="0" err="1">
                <a:ea typeface="+mj-ea"/>
                <a:cs typeface="+mj-cs"/>
              </a:rPr>
              <a:t>Ap</a:t>
            </a:r>
            <a:r>
              <a:rPr lang="ro-RO" sz="1900" b="1" dirty="0" err="1">
                <a:ea typeface="+mj-ea"/>
                <a:cs typeface="+mj-cs"/>
              </a:rPr>
              <a:t>ă-</a:t>
            </a:r>
            <a:r>
              <a:rPr lang="en-US" sz="1900" b="1" dirty="0">
                <a:ea typeface="+mj-ea"/>
                <a:cs typeface="+mj-cs"/>
              </a:rPr>
              <a:t>Canal</a:t>
            </a:r>
            <a:r>
              <a:rPr lang="ro-RO" sz="1900" b="1" dirty="0">
                <a:ea typeface="+mj-ea"/>
                <a:cs typeface="+mj-cs"/>
              </a:rPr>
              <a:t>”</a:t>
            </a:r>
            <a:r>
              <a:rPr lang="en-US" sz="1900" b="1" dirty="0">
                <a:ea typeface="+mj-ea"/>
                <a:cs typeface="+mj-cs"/>
              </a:rPr>
              <a:t> </a:t>
            </a:r>
            <a:r>
              <a:rPr lang="en-US" sz="1900" b="1" dirty="0" err="1">
                <a:ea typeface="+mj-ea"/>
                <a:cs typeface="+mj-cs"/>
              </a:rPr>
              <a:t>Cahul</a:t>
            </a:r>
            <a:r>
              <a:rPr lang="en-US" sz="1900" b="1" dirty="0">
                <a:ea typeface="+mj-ea"/>
                <a:cs typeface="+mj-cs"/>
              </a:rPr>
              <a:t> </a:t>
            </a:r>
            <a:r>
              <a:rPr lang="ro-RO" sz="1900" b="1" dirty="0">
                <a:ea typeface="+mj-ea"/>
                <a:cs typeface="+mj-cs"/>
              </a:rPr>
              <a:t> </a:t>
            </a:r>
            <a:r>
              <a:rPr lang="ro-MO" sz="1900" b="1" dirty="0">
                <a:ea typeface="+mj-ea"/>
                <a:cs typeface="+mj-cs"/>
              </a:rPr>
              <a:t>a participat și s-a implicat nemijlocit la</a:t>
            </a:r>
            <a:r>
              <a:rPr lang="en-US" sz="1900" b="1" dirty="0">
                <a:ea typeface="+mj-ea"/>
                <a:cs typeface="+mj-cs"/>
              </a:rPr>
              <a:t>:</a:t>
            </a:r>
            <a:br>
              <a:rPr lang="en-US" sz="1900" b="1" dirty="0">
                <a:ea typeface="+mj-ea"/>
                <a:cs typeface="+mj-cs"/>
              </a:rPr>
            </a:br>
            <a:r>
              <a:rPr lang="ro-MO" sz="1900" b="1" dirty="0">
                <a:ea typeface="+mj-ea"/>
                <a:cs typeface="+mj-cs"/>
              </a:rPr>
              <a:t/>
            </a:r>
            <a:br>
              <a:rPr lang="ro-MO" sz="1900" b="1" dirty="0">
                <a:ea typeface="+mj-ea"/>
                <a:cs typeface="+mj-cs"/>
              </a:rPr>
            </a:br>
            <a:r>
              <a:rPr lang="ro-MO" sz="2000" dirty="0"/>
              <a:t>e</a:t>
            </a:r>
            <a:r>
              <a:rPr lang="en-US" sz="2000" dirty="0"/>
              <a:t>) </a:t>
            </a:r>
            <a:r>
              <a:rPr lang="en-US" sz="2000" dirty="0" err="1"/>
              <a:t>Asigurarea</a:t>
            </a:r>
            <a:r>
              <a:rPr lang="en-US" sz="2000" dirty="0"/>
              <a:t> </a:t>
            </a:r>
            <a:r>
              <a:rPr lang="en-US" sz="2000" dirty="0" err="1"/>
              <a:t>managementului</a:t>
            </a:r>
            <a:r>
              <a:rPr lang="en-US" sz="2000" dirty="0"/>
              <a:t> </a:t>
            </a:r>
            <a:r>
              <a:rPr lang="en-US" sz="2000" dirty="0" err="1"/>
              <a:t>ef</a:t>
            </a:r>
            <a:r>
              <a:rPr lang="ro-RO" sz="2000" dirty="0"/>
              <a:t>i</a:t>
            </a:r>
            <a:r>
              <a:rPr lang="en-US" sz="2000" dirty="0" err="1"/>
              <a:t>cient</a:t>
            </a:r>
            <a:r>
              <a:rPr lang="en-US" sz="2000" dirty="0"/>
              <a:t> a </a:t>
            </a:r>
            <a:r>
              <a:rPr lang="en-US" sz="2000" dirty="0" err="1"/>
              <a:t>proiectului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delegarea</a:t>
            </a:r>
            <a:r>
              <a:rPr lang="en-US" sz="2000" dirty="0"/>
              <a:t> </a:t>
            </a:r>
            <a:r>
              <a:rPr lang="en-US" sz="2000" dirty="0" err="1"/>
              <a:t>speciali</a:t>
            </a:r>
            <a:r>
              <a:rPr lang="ro-MO" sz="2000" dirty="0"/>
              <a:t>ș</a:t>
            </a:r>
            <a:r>
              <a:rPr lang="en-US" sz="2000" dirty="0" err="1"/>
              <a:t>tilor</a:t>
            </a:r>
            <a:r>
              <a:rPr lang="en-US" sz="2000" dirty="0"/>
              <a:t> in </a:t>
            </a:r>
            <a:r>
              <a:rPr lang="en-US" sz="2000" dirty="0" err="1"/>
              <a:t>grupul</a:t>
            </a:r>
            <a:r>
              <a:rPr lang="en-US" sz="2000" dirty="0"/>
              <a:t> </a:t>
            </a:r>
            <a:r>
              <a:rPr lang="en-US" sz="2000" dirty="0" err="1"/>
              <a:t>tehnic</a:t>
            </a:r>
            <a:r>
              <a:rPr lang="en-US" sz="2000" dirty="0"/>
              <a:t>  de </a:t>
            </a:r>
            <a:r>
              <a:rPr lang="en-US" sz="2000" dirty="0" err="1"/>
              <a:t>monitorizare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implimentare</a:t>
            </a:r>
            <a:r>
              <a:rPr lang="en-US" sz="2000" dirty="0"/>
              <a:t> a m</a:t>
            </a:r>
            <a:r>
              <a:rPr lang="ro-MO" sz="2000" dirty="0"/>
              <a:t>ă</a:t>
            </a:r>
            <a:r>
              <a:rPr lang="en-US" sz="2000" dirty="0" err="1"/>
              <a:t>surilor</a:t>
            </a:r>
            <a:r>
              <a:rPr lang="en-US" sz="2000" dirty="0"/>
              <a:t> </a:t>
            </a:r>
            <a:r>
              <a:rPr lang="en-US" sz="2000" dirty="0" err="1"/>
              <a:t>investi</a:t>
            </a:r>
            <a:r>
              <a:rPr lang="ro-MO" sz="2000" dirty="0"/>
              <a:t>ț</a:t>
            </a:r>
            <a:r>
              <a:rPr lang="en-US" sz="2000" dirty="0" err="1"/>
              <a:t>ionale</a:t>
            </a:r>
            <a:r>
              <a:rPr lang="en-US" sz="2000" dirty="0"/>
              <a:t> in s. Ro</a:t>
            </a:r>
            <a:r>
              <a:rPr lang="ro-MO" sz="2000" dirty="0"/>
              <a:t>ș</a:t>
            </a:r>
            <a:r>
              <a:rPr lang="en-US" sz="2000" dirty="0"/>
              <a:t>u </a:t>
            </a:r>
            <a:r>
              <a:rPr lang="en-US" sz="2000" dirty="0" err="1"/>
              <a:t>si</a:t>
            </a:r>
            <a:r>
              <a:rPr lang="en-US" sz="2000" dirty="0"/>
              <a:t> or. </a:t>
            </a:r>
            <a:r>
              <a:rPr lang="en-US" sz="2000" dirty="0" err="1"/>
              <a:t>Cahul</a:t>
            </a:r>
            <a:r>
              <a:rPr lang="en-US" sz="2000" dirty="0"/>
              <a:t>;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ro-MO" sz="2000" dirty="0"/>
              <a:t>f</a:t>
            </a:r>
            <a:r>
              <a:rPr lang="en-US" sz="2000" dirty="0"/>
              <a:t>) </a:t>
            </a:r>
            <a:r>
              <a:rPr lang="en-US" sz="2000" dirty="0" err="1"/>
              <a:t>Asigurarea</a:t>
            </a:r>
            <a:r>
              <a:rPr lang="en-US" sz="2000" dirty="0"/>
              <a:t> </a:t>
            </a:r>
            <a:r>
              <a:rPr lang="ro-RO" sz="2000" dirty="0" err="1"/>
              <a:t>monitoriz</a:t>
            </a:r>
            <a:r>
              <a:rPr lang="ro-MO" sz="2000" dirty="0"/>
              <a:t>ă</a:t>
            </a:r>
            <a:r>
              <a:rPr lang="en-US" sz="2000" dirty="0" err="1"/>
              <a:t>rii</a:t>
            </a:r>
            <a:r>
              <a:rPr lang="en-US" sz="2000" dirty="0"/>
              <a:t> </a:t>
            </a:r>
            <a:r>
              <a:rPr lang="en-US" sz="2000" dirty="0" err="1"/>
              <a:t>execut</a:t>
            </a:r>
            <a:r>
              <a:rPr lang="ro-MO" sz="2000" dirty="0"/>
              <a:t>ă</a:t>
            </a:r>
            <a:r>
              <a:rPr lang="en-US" sz="2000" dirty="0" err="1"/>
              <a:t>rii</a:t>
            </a:r>
            <a:r>
              <a:rPr lang="en-US" sz="2000" dirty="0"/>
              <a:t> </a:t>
            </a:r>
            <a:r>
              <a:rPr lang="en-US" sz="2000" dirty="0" err="1"/>
              <a:t>calitative</a:t>
            </a:r>
            <a:r>
              <a:rPr lang="en-US" sz="2000" dirty="0"/>
              <a:t> a </a:t>
            </a:r>
            <a:r>
              <a:rPr lang="en-US" sz="2000" dirty="0" err="1"/>
              <a:t>lucr</a:t>
            </a:r>
            <a:r>
              <a:rPr lang="ro-MO" sz="2000" dirty="0"/>
              <a:t>ă</a:t>
            </a:r>
            <a:r>
              <a:rPr lang="en-US" sz="2000" dirty="0" err="1"/>
              <a:t>rilor</a:t>
            </a:r>
            <a:r>
              <a:rPr lang="en-US" sz="2000" dirty="0"/>
              <a:t> de </a:t>
            </a:r>
            <a:r>
              <a:rPr lang="en-US" sz="2000" dirty="0" err="1"/>
              <a:t>construc</a:t>
            </a:r>
            <a:r>
              <a:rPr lang="ro-MO" sz="2000" dirty="0"/>
              <a:t>ț</a:t>
            </a:r>
            <a:r>
              <a:rPr lang="en-US" sz="2000" dirty="0"/>
              <a:t>ii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colaborarea</a:t>
            </a:r>
            <a:r>
              <a:rPr lang="en-US" sz="2000" dirty="0"/>
              <a:t> cu </a:t>
            </a:r>
            <a:r>
              <a:rPr lang="en-US" sz="2000" dirty="0" err="1"/>
              <a:t>responsabilii</a:t>
            </a:r>
            <a:r>
              <a:rPr lang="en-US" sz="2000" dirty="0"/>
              <a:t> </a:t>
            </a:r>
            <a:r>
              <a:rPr lang="en-US" sz="2000" dirty="0" err="1"/>
              <a:t>tehnici</a:t>
            </a:r>
            <a:r>
              <a:rPr lang="ro-MO" sz="2000" dirty="0"/>
              <a:t>, ADR Sud </a:t>
            </a:r>
            <a:r>
              <a:rPr lang="en-US" sz="2000" dirty="0"/>
              <a:t> </a:t>
            </a:r>
            <a:r>
              <a:rPr lang="ro-MO" sz="2000" dirty="0"/>
              <a:t>ș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exper</a:t>
            </a:r>
            <a:r>
              <a:rPr lang="ro-MO" sz="2000" dirty="0"/>
              <a:t>ț</a:t>
            </a:r>
            <a:r>
              <a:rPr lang="en-US" sz="2000" dirty="0"/>
              <a:t>ii </a:t>
            </a:r>
            <a:r>
              <a:rPr lang="en-US" sz="2000" dirty="0" err="1"/>
              <a:t>delega</a:t>
            </a:r>
            <a:r>
              <a:rPr lang="ro-MO" sz="2000" dirty="0"/>
              <a:t>ț</a:t>
            </a:r>
            <a:r>
              <a:rPr lang="en-US" sz="2000" dirty="0" err="1"/>
              <a:t>i</a:t>
            </a:r>
            <a:r>
              <a:rPr lang="en-US" sz="2000" dirty="0"/>
              <a:t> de GIZ;</a:t>
            </a:r>
            <a:br>
              <a:rPr lang="en-US" sz="2000" dirty="0"/>
            </a:br>
            <a:r>
              <a:rPr lang="en-US" sz="1900" dirty="0">
                <a:solidFill>
                  <a:srgbClr val="6E6452"/>
                </a:solidFill>
                <a:ea typeface="+mj-ea"/>
                <a:cs typeface="+mj-cs"/>
              </a:rPr>
              <a:t/>
            </a:r>
            <a:br>
              <a:rPr lang="en-US" sz="1900" dirty="0">
                <a:solidFill>
                  <a:srgbClr val="6E6452"/>
                </a:solidFill>
                <a:ea typeface="+mj-ea"/>
                <a:cs typeface="+mj-cs"/>
              </a:rPr>
            </a:br>
            <a:endParaRPr lang="ro-RO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642938" y="1196752"/>
            <a:ext cx="7993062" cy="0"/>
          </a:xfrm>
          <a:prstGeom prst="line">
            <a:avLst/>
          </a:prstGeom>
          <a:noFill/>
          <a:ln w="76200">
            <a:solidFill>
              <a:srgbClr val="0068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5" name="Picture 15" descr="logo-web-72d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979080" cy="89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93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994122"/>
          </a:xfrm>
        </p:spPr>
        <p:txBody>
          <a:bodyPr/>
          <a:lstStyle/>
          <a:p>
            <a:pPr eaLnBrk="1" hangingPunct="1"/>
            <a:r>
              <a:rPr lang="ro-RO" sz="3600" b="1" dirty="0"/>
              <a:t>Proiecte investiționale</a:t>
            </a:r>
            <a:endParaRPr lang="ru-RU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352308" cy="5004345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1900" dirty="0">
                <a:solidFill>
                  <a:srgbClr val="6E6452"/>
                </a:solidFill>
                <a:ea typeface="+mj-ea"/>
                <a:cs typeface="+mj-cs"/>
              </a:rPr>
              <a:t/>
            </a:r>
            <a:br>
              <a:rPr lang="en-US" sz="1900" dirty="0">
                <a:solidFill>
                  <a:srgbClr val="6E6452"/>
                </a:solidFill>
                <a:ea typeface="+mj-ea"/>
                <a:cs typeface="+mj-cs"/>
              </a:rPr>
            </a:br>
            <a:endParaRPr lang="ro-RO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642938" y="1196752"/>
            <a:ext cx="7993062" cy="0"/>
          </a:xfrm>
          <a:prstGeom prst="line">
            <a:avLst/>
          </a:prstGeom>
          <a:noFill/>
          <a:ln w="76200">
            <a:solidFill>
              <a:srgbClr val="0068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5" name="Picture 15" descr="logo-web-72d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979080" cy="89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29" y="1935923"/>
            <a:ext cx="2853924" cy="2140443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438" y="1929077"/>
            <a:ext cx="2788583" cy="21404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583" y="1886738"/>
            <a:ext cx="2569478" cy="2182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2" y="4076366"/>
            <a:ext cx="3340100" cy="262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16" y="4118705"/>
            <a:ext cx="3268980" cy="26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 descr="D:\My Pictures\foto evenimente 2014\wilo\distributia apeduct Rosu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97" b="2530"/>
          <a:stretch/>
        </p:blipFill>
        <p:spPr bwMode="auto">
          <a:xfrm>
            <a:off x="6235374" y="4320664"/>
            <a:ext cx="2569478" cy="2138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68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994122"/>
          </a:xfrm>
        </p:spPr>
        <p:txBody>
          <a:bodyPr/>
          <a:lstStyle/>
          <a:p>
            <a:pPr eaLnBrk="1" hangingPunct="1"/>
            <a:r>
              <a:rPr lang="en-US" sz="3600" b="1" dirty="0"/>
              <a:t>III</a:t>
            </a:r>
            <a:r>
              <a:rPr lang="ro-RO" sz="3600" b="1" dirty="0"/>
              <a:t>. Finalizare</a:t>
            </a:r>
            <a:endParaRPr lang="ru-RU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352308" cy="4932337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o-RO" sz="2000" b="1" dirty="0"/>
              <a:t>SA ”</a:t>
            </a:r>
            <a:r>
              <a:rPr lang="en-US" sz="2000" b="1" dirty="0" err="1"/>
              <a:t>Ap</a:t>
            </a:r>
            <a:r>
              <a:rPr lang="ro-RO" sz="2000" b="1" dirty="0" err="1"/>
              <a:t>ă-</a:t>
            </a:r>
            <a:r>
              <a:rPr lang="en-US" sz="2000" b="1" dirty="0"/>
              <a:t>Canal </a:t>
            </a:r>
            <a:r>
              <a:rPr lang="en-US" sz="2000" b="1" dirty="0" err="1"/>
              <a:t>Cahul</a:t>
            </a:r>
            <a:r>
              <a:rPr lang="ro-RO" sz="2000" b="1" dirty="0"/>
              <a:t>”</a:t>
            </a:r>
            <a:r>
              <a:rPr lang="en-US" sz="2000" b="1" dirty="0"/>
              <a:t> </a:t>
            </a:r>
            <a:r>
              <a:rPr lang="ro-RO" sz="2000" b="1" dirty="0"/>
              <a:t> a facilitat și </a:t>
            </a:r>
            <a:r>
              <a:rPr lang="en-US" sz="2000" b="1" dirty="0"/>
              <a:t>a </a:t>
            </a:r>
            <a:r>
              <a:rPr lang="en-US" sz="2000" b="1" dirty="0" err="1"/>
              <a:t>participat</a:t>
            </a:r>
            <a:r>
              <a:rPr lang="en-US" sz="2000" b="1" dirty="0"/>
              <a:t> la: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sz="2000" dirty="0"/>
          </a:p>
          <a:p>
            <a:pPr marL="0" lvl="0" indent="0">
              <a:spcBef>
                <a:spcPct val="0"/>
              </a:spcBef>
              <a:buNone/>
            </a:pPr>
            <a:r>
              <a:rPr lang="en-US" sz="2000" dirty="0"/>
              <a:t>a) </a:t>
            </a:r>
            <a:r>
              <a:rPr lang="en-US" sz="2000" dirty="0" err="1"/>
              <a:t>Organizarea</a:t>
            </a:r>
            <a:r>
              <a:rPr lang="en-US" sz="2000" dirty="0"/>
              <a:t> </a:t>
            </a:r>
            <a:r>
              <a:rPr lang="en-US" sz="2000" dirty="0" err="1"/>
              <a:t>recep</a:t>
            </a:r>
            <a:r>
              <a:rPr lang="ro-MO" sz="2000" dirty="0"/>
              <a:t>ț</a:t>
            </a:r>
            <a:r>
              <a:rPr lang="en-US" sz="2000" dirty="0" err="1"/>
              <a:t>iilor</a:t>
            </a:r>
            <a:r>
              <a:rPr lang="en-US" sz="2000" dirty="0"/>
              <a:t> la </a:t>
            </a:r>
            <a:r>
              <a:rPr lang="en-US" sz="2000" dirty="0" err="1"/>
              <a:t>terminarea</a:t>
            </a:r>
            <a:r>
              <a:rPr lang="en-US" sz="2000" dirty="0"/>
              <a:t> </a:t>
            </a:r>
            <a:r>
              <a:rPr lang="en-US" sz="2000" dirty="0" err="1"/>
              <a:t>lucrarilor</a:t>
            </a:r>
            <a:r>
              <a:rPr lang="en-US" sz="2000" dirty="0"/>
              <a:t> de </a:t>
            </a:r>
            <a:r>
              <a:rPr lang="en-US" sz="2000" dirty="0" err="1"/>
              <a:t>construc</a:t>
            </a:r>
            <a:r>
              <a:rPr lang="ro-MO" sz="2000" dirty="0"/>
              <a:t>ț</a:t>
            </a:r>
            <a:r>
              <a:rPr lang="en-US" sz="2000" dirty="0"/>
              <a:t>ii;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sz="2000" dirty="0"/>
          </a:p>
          <a:p>
            <a:pPr marL="0" lvl="0" indent="0">
              <a:spcBef>
                <a:spcPct val="0"/>
              </a:spcBef>
              <a:buNone/>
            </a:pPr>
            <a:r>
              <a:rPr lang="en-US" sz="2000" dirty="0"/>
              <a:t>b) </a:t>
            </a:r>
            <a:r>
              <a:rPr lang="en-US" sz="2000" dirty="0" err="1"/>
              <a:t>Organizarea</a:t>
            </a:r>
            <a:r>
              <a:rPr lang="en-US" sz="2000" dirty="0"/>
              <a:t> </a:t>
            </a:r>
            <a:r>
              <a:rPr lang="en-US" sz="2000" dirty="0" err="1"/>
              <a:t>recep</a:t>
            </a:r>
            <a:r>
              <a:rPr lang="ro-MO" sz="2000" dirty="0"/>
              <a:t>ț</a:t>
            </a:r>
            <a:r>
              <a:rPr lang="en-US" sz="2000" dirty="0" err="1"/>
              <a:t>iilor</a:t>
            </a:r>
            <a:r>
              <a:rPr lang="en-US" sz="2000" dirty="0"/>
              <a:t> finale a </a:t>
            </a:r>
            <a:r>
              <a:rPr lang="en-US" sz="2000" dirty="0" err="1"/>
              <a:t>lucr</a:t>
            </a:r>
            <a:r>
              <a:rPr lang="ro-MO" sz="2000" dirty="0"/>
              <a:t>ă</a:t>
            </a:r>
            <a:r>
              <a:rPr lang="en-US" sz="2000" dirty="0" err="1"/>
              <a:t>rilor</a:t>
            </a:r>
            <a:r>
              <a:rPr lang="en-US" sz="2000" dirty="0"/>
              <a:t> de </a:t>
            </a:r>
            <a:r>
              <a:rPr lang="en-US" sz="2000" dirty="0" err="1"/>
              <a:t>construc</a:t>
            </a:r>
            <a:r>
              <a:rPr lang="ro-MO" sz="2000" dirty="0"/>
              <a:t>ț</a:t>
            </a:r>
            <a:r>
              <a:rPr lang="en-US" sz="2000" dirty="0"/>
              <a:t>ii;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sz="2000" dirty="0"/>
          </a:p>
          <a:p>
            <a:pPr marL="0" lvl="0" indent="0">
              <a:spcBef>
                <a:spcPct val="0"/>
              </a:spcBef>
              <a:buNone/>
            </a:pPr>
            <a:r>
              <a:rPr lang="en-US" sz="2000" dirty="0"/>
              <a:t>c) </a:t>
            </a:r>
            <a:r>
              <a:rPr lang="en-US" sz="2000" dirty="0" err="1"/>
              <a:t>Organizarea</a:t>
            </a:r>
            <a:r>
              <a:rPr lang="en-US" sz="2000" dirty="0"/>
              <a:t> </a:t>
            </a:r>
            <a:r>
              <a:rPr lang="en-US" sz="2000" dirty="0" err="1"/>
              <a:t>evenimentelor</a:t>
            </a:r>
            <a:r>
              <a:rPr lang="en-US" sz="2000" dirty="0"/>
              <a:t> de </a:t>
            </a:r>
            <a:r>
              <a:rPr lang="en-US" sz="2000" dirty="0" err="1"/>
              <a:t>Inaugurare</a:t>
            </a:r>
            <a:r>
              <a:rPr lang="en-US" sz="2000" dirty="0"/>
              <a:t> a m</a:t>
            </a:r>
            <a:r>
              <a:rPr lang="ro-MO" sz="2000" dirty="0"/>
              <a:t>ă</a:t>
            </a:r>
            <a:r>
              <a:rPr lang="en-US" sz="2000" dirty="0" err="1"/>
              <a:t>surilor</a:t>
            </a:r>
            <a:r>
              <a:rPr lang="en-US" sz="2000" dirty="0"/>
              <a:t> </a:t>
            </a:r>
            <a:r>
              <a:rPr lang="en-US" sz="2000" dirty="0" err="1"/>
              <a:t>investi</a:t>
            </a:r>
            <a:r>
              <a:rPr lang="ro-MO" sz="2000" dirty="0"/>
              <a:t>ț</a:t>
            </a:r>
            <a:r>
              <a:rPr lang="en-US" sz="2000" dirty="0" err="1"/>
              <a:t>ionale</a:t>
            </a:r>
            <a:r>
              <a:rPr lang="en-US" sz="2000" dirty="0"/>
              <a:t>;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sz="2000" dirty="0"/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ro-MO" sz="2000" dirty="0"/>
              <a:t>Î</a:t>
            </a:r>
            <a:r>
              <a:rPr lang="en-US" sz="2000" dirty="0"/>
              <a:t>n </a:t>
            </a:r>
            <a:r>
              <a:rPr lang="en-US" sz="2000" dirty="0" err="1"/>
              <a:t>acela</a:t>
            </a:r>
            <a:r>
              <a:rPr lang="ro-MO" sz="2000" dirty="0"/>
              <a:t>ș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timp</a:t>
            </a:r>
            <a:r>
              <a:rPr lang="en-US" sz="2000" dirty="0"/>
              <a:t> SA </a:t>
            </a:r>
            <a:r>
              <a:rPr lang="ro-RO" sz="2000" dirty="0"/>
              <a:t>”</a:t>
            </a:r>
            <a:r>
              <a:rPr lang="en-US" sz="2000" dirty="0" err="1"/>
              <a:t>Ap</a:t>
            </a:r>
            <a:r>
              <a:rPr lang="ro-RO" sz="2000" dirty="0" err="1"/>
              <a:t>ă-</a:t>
            </a:r>
            <a:r>
              <a:rPr lang="en-US" sz="2000" dirty="0"/>
              <a:t>Canal </a:t>
            </a:r>
            <a:r>
              <a:rPr lang="en-US" sz="2000" dirty="0" err="1"/>
              <a:t>Cahul</a:t>
            </a:r>
            <a:r>
              <a:rPr lang="ro-RO" sz="2000" dirty="0"/>
              <a:t>”</a:t>
            </a:r>
            <a:r>
              <a:rPr lang="en-US" sz="2000" dirty="0"/>
              <a:t> </a:t>
            </a:r>
            <a:r>
              <a:rPr lang="en-US" sz="2000" dirty="0" err="1"/>
              <a:t>acord</a:t>
            </a:r>
            <a:r>
              <a:rPr lang="ro-MO" sz="2000" dirty="0"/>
              <a:t>ă</a:t>
            </a:r>
            <a:r>
              <a:rPr lang="en-US" sz="2000" dirty="0"/>
              <a:t> </a:t>
            </a:r>
            <a:r>
              <a:rPr lang="en-US" sz="2000" dirty="0" err="1"/>
              <a:t>asisten</a:t>
            </a:r>
            <a:r>
              <a:rPr lang="ro-MO" sz="2000" dirty="0" err="1"/>
              <a:t>ță</a:t>
            </a:r>
            <a:r>
              <a:rPr lang="en-US" sz="2000" dirty="0"/>
              <a:t> APL-</a:t>
            </a:r>
            <a:r>
              <a:rPr lang="en-US" sz="2000" dirty="0" err="1"/>
              <a:t>lor</a:t>
            </a:r>
            <a:r>
              <a:rPr lang="en-US" sz="2000" dirty="0"/>
              <a:t> in </a:t>
            </a:r>
            <a:r>
              <a:rPr lang="en-US" sz="2000" dirty="0" err="1"/>
              <a:t>procesul</a:t>
            </a:r>
            <a:r>
              <a:rPr lang="en-US" sz="2000" dirty="0"/>
              <a:t> de </a:t>
            </a:r>
            <a:r>
              <a:rPr lang="en-US" sz="2000" dirty="0" err="1"/>
              <a:t>transmitere</a:t>
            </a:r>
            <a:r>
              <a:rPr lang="en-US" sz="2000" dirty="0"/>
              <a:t> in </a:t>
            </a:r>
            <a:r>
              <a:rPr lang="en-US" sz="2000" dirty="0" err="1"/>
              <a:t>gestiune</a:t>
            </a:r>
            <a:r>
              <a:rPr lang="en-US" sz="2000" dirty="0"/>
              <a:t> a </a:t>
            </a:r>
            <a:r>
              <a:rPr lang="en-US" sz="2000" dirty="0" err="1"/>
              <a:t>serviciului</a:t>
            </a:r>
            <a:r>
              <a:rPr lang="en-US" sz="2000" dirty="0"/>
              <a:t> de </a:t>
            </a:r>
            <a:r>
              <a:rPr lang="ro-MO" sz="2000" i="1" dirty="0"/>
              <a:t>a</a:t>
            </a:r>
            <a:r>
              <a:rPr lang="en-US" sz="2000" i="1" dirty="0"/>
              <a:t>p</a:t>
            </a:r>
            <a:r>
              <a:rPr lang="ro-MO" sz="2000" i="1" dirty="0" smtClean="0"/>
              <a:t>ă</a:t>
            </a:r>
            <a:r>
              <a:rPr lang="en-US" sz="2000" i="1" dirty="0" smtClean="0"/>
              <a:t>, </a:t>
            </a:r>
            <a:r>
              <a:rPr lang="en-US" sz="2000" dirty="0"/>
              <a:t>de </a:t>
            </a:r>
            <a:r>
              <a:rPr lang="en-US" sz="2000" dirty="0" err="1"/>
              <a:t>catre</a:t>
            </a:r>
            <a:r>
              <a:rPr lang="en-US" sz="2000" dirty="0"/>
              <a:t> A</a:t>
            </a:r>
            <a:r>
              <a:rPr lang="ro-MO" sz="2000" dirty="0" err="1"/>
              <a:t>PL-ri</a:t>
            </a:r>
            <a:r>
              <a:rPr lang="en-US" sz="2000" dirty="0"/>
              <a:t> c</a:t>
            </a:r>
            <a:r>
              <a:rPr lang="ro-MO" sz="2000" dirty="0"/>
              <a:t>ă</a:t>
            </a:r>
            <a:r>
              <a:rPr lang="en-US" sz="2000" dirty="0" err="1"/>
              <a:t>tre</a:t>
            </a:r>
            <a:r>
              <a:rPr lang="en-US" sz="2000" dirty="0"/>
              <a:t> </a:t>
            </a:r>
            <a:r>
              <a:rPr lang="en-US" sz="2000" dirty="0" smtClean="0"/>
              <a:t>operator, </a:t>
            </a:r>
            <a:r>
              <a:rPr lang="en-US" sz="2000" dirty="0"/>
              <a:t>in </a:t>
            </a:r>
            <a:r>
              <a:rPr lang="en-US" sz="2000" dirty="0" err="1"/>
              <a:t>conformitate</a:t>
            </a:r>
            <a:r>
              <a:rPr lang="en-US" sz="2000" dirty="0"/>
              <a:t> cu </a:t>
            </a:r>
            <a:r>
              <a:rPr lang="en-US" sz="2000" dirty="0" err="1"/>
              <a:t>Legea</a:t>
            </a:r>
            <a:r>
              <a:rPr lang="en-US" sz="2000" dirty="0"/>
              <a:t> </a:t>
            </a:r>
            <a:r>
              <a:rPr lang="en-US" sz="2000" dirty="0" smtClean="0"/>
              <a:t>303 din 13.12.13. </a:t>
            </a:r>
            <a:endParaRPr lang="en-US" sz="2000" dirty="0"/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642938" y="1340768"/>
            <a:ext cx="7993062" cy="0"/>
          </a:xfrm>
          <a:prstGeom prst="line">
            <a:avLst/>
          </a:prstGeom>
          <a:noFill/>
          <a:ln w="76200">
            <a:solidFill>
              <a:srgbClr val="0068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5" name="Picture 15" descr="logo-web-72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68950"/>
            <a:ext cx="10795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62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4215</TotalTime>
  <Words>394</Words>
  <Application>Microsoft Office PowerPoint</Application>
  <PresentationFormat>On-screen Show (4:3)</PresentationFormat>
  <Paragraphs>56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Оформление по умолчанию</vt:lpstr>
      <vt:lpstr>GIZ_Banner_Kopfzeile-Ausland (3)</vt:lpstr>
      <vt:lpstr>  </vt:lpstr>
      <vt:lpstr>Scopul general al proiectelor implementate</vt:lpstr>
      <vt:lpstr>Parcursul de dezvoltare a proiectelor de investiții:</vt:lpstr>
      <vt:lpstr>I. Planificare</vt:lpstr>
      <vt:lpstr>PowerPoint Presentation</vt:lpstr>
      <vt:lpstr>II. Implementare</vt:lpstr>
      <vt:lpstr>II. Implementare</vt:lpstr>
      <vt:lpstr>Proiecte investiționale</vt:lpstr>
      <vt:lpstr>III. Finalizare</vt:lpstr>
      <vt:lpstr>RECOMANDĂRI PENTRU OPERATORI</vt:lpstr>
      <vt:lpstr>RECOMANDĂRI PENTRU OPERATORI</vt:lpstr>
      <vt:lpstr>Mulțumim pentru atenție!</vt:lpstr>
      <vt:lpstr>PowerPoint Presentation</vt:lpstr>
    </vt:vector>
  </TitlesOfParts>
  <Company>acasa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Apă Canal Cahul</dc:title>
  <dc:creator>simion</dc:creator>
  <cp:lastModifiedBy>HP</cp:lastModifiedBy>
  <cp:revision>205</cp:revision>
  <cp:lastPrinted>2015-10-26T13:08:53Z</cp:lastPrinted>
  <dcterms:created xsi:type="dcterms:W3CDTF">2012-10-15T16:27:05Z</dcterms:created>
  <dcterms:modified xsi:type="dcterms:W3CDTF">2017-10-25T18:44:43Z</dcterms:modified>
</cp:coreProperties>
</file>