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22"/>
  </p:notesMasterIdLst>
  <p:handoutMasterIdLst>
    <p:handoutMasterId r:id="rId23"/>
  </p:handoutMasterIdLst>
  <p:sldIdLst>
    <p:sldId id="276" r:id="rId2"/>
    <p:sldId id="293" r:id="rId3"/>
    <p:sldId id="320" r:id="rId4"/>
    <p:sldId id="294" r:id="rId5"/>
    <p:sldId id="281" r:id="rId6"/>
    <p:sldId id="319" r:id="rId7"/>
    <p:sldId id="317" r:id="rId8"/>
    <p:sldId id="287" r:id="rId9"/>
    <p:sldId id="295" r:id="rId10"/>
    <p:sldId id="286" r:id="rId11"/>
    <p:sldId id="312" r:id="rId12"/>
    <p:sldId id="311" r:id="rId13"/>
    <p:sldId id="321" r:id="rId14"/>
    <p:sldId id="297" r:id="rId15"/>
    <p:sldId id="298" r:id="rId16"/>
    <p:sldId id="314" r:id="rId17"/>
    <p:sldId id="300" r:id="rId18"/>
    <p:sldId id="301" r:id="rId19"/>
    <p:sldId id="316" r:id="rId20"/>
    <p:sldId id="278" r:id="rId21"/>
  </p:sldIdLst>
  <p:sldSz cx="9144000" cy="6858000" type="screen4x3"/>
  <p:notesSz cx="6797675" cy="9926638"/>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p15="http://schemas.microsoft.com/office/powerpoint/2012/main" xmlns="">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ohantova" initials="LB" lastIdx="0" clrIdx="0">
    <p:extLst>
      <p:ext uri="{19B8F6BF-5375-455C-9EA6-DF929625EA0E}">
        <p15:presenceInfo xmlns:p15="http://schemas.microsoft.com/office/powerpoint/2012/main" xmlns="" userId="Laura Bohanto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452"/>
    <a:srgbClr val="E5DBA1"/>
    <a:srgbClr val="BABA93"/>
    <a:srgbClr val="BABB93"/>
    <a:srgbClr val="DEDEAF"/>
    <a:srgbClr val="999999"/>
    <a:srgbClr val="D9D9D9"/>
    <a:srgbClr val="CCCCCC"/>
    <a:srgbClr val="C8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4" autoAdjust="0"/>
    <p:restoredTop sz="92385" autoAdjust="0"/>
  </p:normalViewPr>
  <p:slideViewPr>
    <p:cSldViewPr snapToGrid="0">
      <p:cViewPr>
        <p:scale>
          <a:sx n="60" d="100"/>
          <a:sy n="60" d="100"/>
        </p:scale>
        <p:origin x="-416" y="-48"/>
      </p:cViewPr>
      <p:guideLst>
        <p:guide orient="horz" pos="658"/>
        <p:guide orient="horz" pos="388"/>
        <p:guide pos="288"/>
        <p:guide pos="10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52016"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a:defRPr sz="1200" b="0">
                <a:solidFill>
                  <a:schemeClr val="tx1"/>
                </a:solidFill>
                <a:latin typeface="Times" charset="0"/>
              </a:defRPr>
            </a:lvl1pPr>
          </a:lstStyle>
          <a:p>
            <a:endParaRPr lang="de-DE" dirty="0">
              <a:latin typeface="Arial Narrow" pitchFamily="34" charset="0"/>
            </a:endParaRPr>
          </a:p>
        </p:txBody>
      </p:sp>
      <p:sp>
        <p:nvSpPr>
          <p:cNvPr id="66564" name="Rectangle 4"/>
          <p:cNvSpPr>
            <a:spLocks noGrp="1" noChangeArrowheads="1"/>
          </p:cNvSpPr>
          <p:nvPr>
            <p:ph type="ftr" sz="quarter" idx="2"/>
          </p:nvPr>
        </p:nvSpPr>
        <p:spPr bwMode="auto">
          <a:xfrm>
            <a:off x="0" y="9430702"/>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5" name="Rectangle 5"/>
          <p:cNvSpPr>
            <a:spLocks noGrp="1" noChangeArrowheads="1"/>
          </p:cNvSpPr>
          <p:nvPr>
            <p:ph type="sldNum" sz="quarter" idx="3"/>
          </p:nvPr>
        </p:nvSpPr>
        <p:spPr bwMode="auto">
          <a:xfrm>
            <a:off x="3852016" y="9430702"/>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dirty="0">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52016"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dirty="0"/>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06357" y="4715351"/>
            <a:ext cx="4984962" cy="4466591"/>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198" name="Rectangle 6"/>
          <p:cNvSpPr>
            <a:spLocks noGrp="1" noChangeArrowheads="1"/>
          </p:cNvSpPr>
          <p:nvPr>
            <p:ph type="ftr" sz="quarter" idx="4"/>
          </p:nvPr>
        </p:nvSpPr>
        <p:spPr bwMode="auto">
          <a:xfrm>
            <a:off x="0" y="9430702"/>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52016" y="9430702"/>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dirty="0"/>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76F4F92-661F-4424-ADED-7D3829A4203F}" type="slidenum">
              <a:rPr lang="de-DE" smtClean="0"/>
              <a:pPr/>
              <a:t>1</a:t>
            </a:fld>
            <a:endParaRPr lang="de-DE"/>
          </a:p>
        </p:txBody>
      </p:sp>
    </p:spTree>
    <p:extLst>
      <p:ext uri="{BB962C8B-B14F-4D97-AF65-F5344CB8AC3E}">
        <p14:creationId xmlns:p14="http://schemas.microsoft.com/office/powerpoint/2010/main" val="209751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17/10/2017</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2453010258"/>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17/10/2017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17/10/2017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58142785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17/10/2017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180162670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17/10/2017</a:t>
            </a:fld>
            <a:endParaRPr lang="en-GB" dirty="0" smtClean="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424179538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17/10/2017</a:t>
            </a:fld>
            <a:endParaRPr lang="en-GB" dirty="0" smtClean="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Tree>
    <p:extLst>
      <p:ext uri="{BB962C8B-B14F-4D97-AF65-F5344CB8AC3E}">
        <p14:creationId xmlns:p14="http://schemas.microsoft.com/office/powerpoint/2010/main" val="9934572"/>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9"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noProof="0" dirty="0" smtClean="0">
                <a:solidFill>
                  <a:srgbClr val="6E6452"/>
                </a:solidFill>
                <a:latin typeface="Arial Narrow" pitchFamily="34" charset="0"/>
              </a:rPr>
              <a:t>Page </a:t>
            </a:r>
            <a:fld id="{327115CA-E6A4-425F-BB4F-A64D48743A27}" type="slidenum">
              <a:rPr lang="en-GB" sz="1000" b="0" noProof="0" smtClean="0">
                <a:solidFill>
                  <a:srgbClr val="6E6452"/>
                </a:solidFill>
                <a:latin typeface="Arial Narrow" pitchFamily="34" charset="0"/>
              </a:rPr>
              <a:pPr/>
              <a:t>‹#›</a:t>
            </a:fld>
            <a:endParaRPr lang="en-GB"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smtClean="0"/>
              <a:t>XXX</a:t>
            </a:r>
            <a:endParaRPr lang="de-DE" dirty="0"/>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0F9A5078-6F60-49E2-B50D-11C30D454C38}" type="datetime1">
              <a:rPr lang="en-GB" noProof="0" smtClean="0"/>
              <a:pPr/>
              <a:t>17/10/2017</a:t>
            </a:fld>
            <a:endParaRPr lang="en-GB" noProof="0"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4" r:id="rId4"/>
    <p:sldLayoutId id="2147483710" r:id="rId5"/>
    <p:sldLayoutId id="2147483711" r:id="rId6"/>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hyperlink" Target="http://www.serviciilocale.md/" TargetMode="External"/><Relationship Id="rId7" Type="http://schemas.openxmlformats.org/officeDocument/2006/relationships/image" Target="../media/image20.png"/><Relationship Id="rId2" Type="http://schemas.openxmlformats.org/officeDocument/2006/relationships/hyperlink" Target="http://www.giz.de/" TargetMode="Externa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fld id="{0F9A5078-6F60-49E2-B50D-11C30D454C38}" type="datetime1">
              <a:rPr lang="en-GB"/>
              <a:pPr/>
              <a:t>17/10/2017</a:t>
            </a:fld>
            <a:endParaRPr lang="de-DE" dirty="0"/>
          </a:p>
        </p:txBody>
      </p:sp>
      <p:sp>
        <p:nvSpPr>
          <p:cNvPr id="2" name="Объект 1"/>
          <p:cNvSpPr>
            <a:spLocks noGrp="1"/>
          </p:cNvSpPr>
          <p:nvPr>
            <p:ph idx="1"/>
          </p:nvPr>
        </p:nvSpPr>
        <p:spPr>
          <a:xfrm>
            <a:off x="5965362" y="1586675"/>
            <a:ext cx="2876621" cy="4610925"/>
          </a:xfrm>
        </p:spPr>
        <p:txBody>
          <a:bodyPr/>
          <a:lstStyle/>
          <a:p>
            <a:pPr algn="ctr"/>
            <a:r>
              <a:rPr lang="ro-RO" sz="2400" b="1" dirty="0" smtClean="0">
                <a:solidFill>
                  <a:srgbClr val="C80F0F"/>
                </a:solidFill>
                <a:ea typeface="Calibri"/>
                <a:cs typeface="Times New Roman"/>
              </a:rPr>
              <a:t>Dezvoltarea </a:t>
            </a:r>
            <a:r>
              <a:rPr lang="ro-RO" sz="2400" b="1" dirty="0">
                <a:solidFill>
                  <a:srgbClr val="C80F0F"/>
                </a:solidFill>
                <a:ea typeface="Calibri"/>
                <a:cs typeface="Times New Roman"/>
              </a:rPr>
              <a:t>capacităților Institutului de Formare Continuă în domeniul serviciilor de Alimentare cu Apă și Canalizare de a oferi </a:t>
            </a:r>
            <a:r>
              <a:rPr lang="ro-RO" sz="2400" b="1" dirty="0" smtClean="0">
                <a:solidFill>
                  <a:srgbClr val="C80F0F"/>
                </a:solidFill>
                <a:ea typeface="Calibri"/>
                <a:cs typeface="Times New Roman"/>
              </a:rPr>
              <a:t>instruiri </a:t>
            </a:r>
            <a:r>
              <a:rPr lang="ro-RO" sz="2400" b="1" dirty="0">
                <a:solidFill>
                  <a:srgbClr val="C80F0F"/>
                </a:solidFill>
                <a:ea typeface="Calibri"/>
                <a:cs typeface="Times New Roman"/>
              </a:rPr>
              <a:t>de formare continuă</a:t>
            </a:r>
            <a:endParaRPr lang="ro-RO"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5961"/>
          <a:stretch/>
        </p:blipFill>
        <p:spPr bwMode="auto">
          <a:xfrm>
            <a:off x="255093" y="1422354"/>
            <a:ext cx="5710269" cy="447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29" y="0"/>
            <a:ext cx="8984512" cy="1482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51269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000" y="1127125"/>
            <a:ext cx="7776000" cy="780649"/>
          </a:xfrm>
        </p:spPr>
        <p:txBody>
          <a:bodyPr/>
          <a:lstStyle/>
          <a:p>
            <a:pPr algn="ctr"/>
            <a:r>
              <a:rPr lang="ro-RO" b="1" dirty="0" smtClean="0">
                <a:solidFill>
                  <a:schemeClr val="tx1"/>
                </a:solidFill>
              </a:rPr>
              <a:t>PREVIZIUNE ESTIMATIVĂ A OFERTEI DE INGINERI GPA PENTRU SECTORUL AAC </a:t>
            </a:r>
            <a:endParaRPr lang="ro-RO" b="1" dirty="0">
              <a:solidFill>
                <a:schemeClr val="tx1"/>
              </a:solidFill>
            </a:endParaRPr>
          </a:p>
        </p:txBody>
      </p:sp>
      <p:sp>
        <p:nvSpPr>
          <p:cNvPr id="4" name="Дата 3"/>
          <p:cNvSpPr>
            <a:spLocks noGrp="1"/>
          </p:cNvSpPr>
          <p:nvPr>
            <p:ph type="dt" sz="half" idx="11"/>
          </p:nvPr>
        </p:nvSpPr>
        <p:spPr/>
        <p:txBody>
          <a:bodyPr/>
          <a:lstStyle/>
          <a:p>
            <a:fld id="{0F9A5078-6F60-49E2-B50D-11C30D454C38}" type="datetime1">
              <a:rPr lang="en-GB" noProof="0" smtClean="0"/>
              <a:pPr/>
              <a:t>17/10/2017</a:t>
            </a:fld>
            <a:endParaRPr lang="en-GB" noProof="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7705" y="2002793"/>
            <a:ext cx="8202964" cy="453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905300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8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Дата 3"/>
          <p:cNvSpPr>
            <a:spLocks noGrp="1"/>
          </p:cNvSpPr>
          <p:nvPr>
            <p:ph type="dt" sz="half" idx="11"/>
          </p:nvPr>
        </p:nvSpPr>
        <p:spPr/>
        <p:txBody>
          <a:bodyPr/>
          <a:lstStyle/>
          <a:p>
            <a:fld id="{0F9A5078-6F60-49E2-B50D-11C30D454C38}" type="datetime1">
              <a:rPr lang="en-GB" noProof="0" smtClean="0"/>
              <a:pPr/>
              <a:t>17/10/2017</a:t>
            </a:fld>
            <a:endParaRPr lang="en-GB" noProof="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507" y="1441055"/>
            <a:ext cx="6662552" cy="5112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tăText 1"/>
          <p:cNvSpPr txBox="1"/>
          <p:nvPr/>
        </p:nvSpPr>
        <p:spPr>
          <a:xfrm>
            <a:off x="2406626" y="1010167"/>
            <a:ext cx="3908314" cy="430887"/>
          </a:xfrm>
          <a:prstGeom prst="rect">
            <a:avLst/>
          </a:prstGeom>
          <a:noFill/>
        </p:spPr>
        <p:txBody>
          <a:bodyPr wrap="none" rtlCol="0">
            <a:spAutoFit/>
          </a:bodyPr>
          <a:lstStyle/>
          <a:p>
            <a:r>
              <a:rPr lang="ro-RO" dirty="0" smtClean="0">
                <a:solidFill>
                  <a:schemeClr val="tx1"/>
                </a:solidFill>
              </a:rPr>
              <a:t>NECESITAȚI DE INSTRUIRE</a:t>
            </a:r>
            <a:endParaRPr lang="ro-RO" dirty="0">
              <a:solidFill>
                <a:schemeClr val="tx1"/>
              </a:solidFill>
            </a:endParaRPr>
          </a:p>
        </p:txBody>
      </p:sp>
    </p:spTree>
    <p:extLst>
      <p:ext uri="{BB962C8B-B14F-4D97-AF65-F5344CB8AC3E}">
        <p14:creationId xmlns:p14="http://schemas.microsoft.com/office/powerpoint/2010/main" val="356633089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84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Дата 3"/>
          <p:cNvSpPr>
            <a:spLocks noGrp="1"/>
          </p:cNvSpPr>
          <p:nvPr>
            <p:ph type="dt" sz="half" idx="11"/>
          </p:nvPr>
        </p:nvSpPr>
        <p:spPr/>
        <p:txBody>
          <a:bodyPr/>
          <a:lstStyle/>
          <a:p>
            <a:fld id="{0F9A5078-6F60-49E2-B50D-11C30D454C38}" type="datetime1">
              <a:rPr lang="en-GB" noProof="0" smtClean="0"/>
              <a:pPr/>
              <a:t>17/10/2017</a:t>
            </a:fld>
            <a:endParaRPr lang="en-GB" noProof="0" dirty="0"/>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9" y="1515408"/>
            <a:ext cx="7954922" cy="4991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reptunghi 1"/>
          <p:cNvSpPr/>
          <p:nvPr/>
        </p:nvSpPr>
        <p:spPr>
          <a:xfrm>
            <a:off x="2410487" y="1084521"/>
            <a:ext cx="3908314" cy="430887"/>
          </a:xfrm>
          <a:prstGeom prst="rect">
            <a:avLst/>
          </a:prstGeom>
        </p:spPr>
        <p:txBody>
          <a:bodyPr wrap="none">
            <a:spAutoFit/>
          </a:bodyPr>
          <a:lstStyle/>
          <a:p>
            <a:pPr lvl="0"/>
            <a:r>
              <a:rPr lang="ro-RO" dirty="0">
                <a:solidFill>
                  <a:srgbClr val="000000"/>
                </a:solidFill>
              </a:rPr>
              <a:t>NECESITAȚI DE INSTRUIRE</a:t>
            </a:r>
          </a:p>
        </p:txBody>
      </p:sp>
    </p:spTree>
    <p:extLst>
      <p:ext uri="{BB962C8B-B14F-4D97-AF65-F5344CB8AC3E}">
        <p14:creationId xmlns:p14="http://schemas.microsoft.com/office/powerpoint/2010/main" val="109312588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000" y="1327846"/>
            <a:ext cx="7776000" cy="617928"/>
          </a:xfrm>
        </p:spPr>
        <p:txBody>
          <a:bodyPr/>
          <a:lstStyle/>
          <a:p>
            <a:pPr algn="ctr"/>
            <a:r>
              <a:rPr lang="ro-RO" b="1" dirty="0" smtClean="0">
                <a:solidFill>
                  <a:schemeClr val="tx1"/>
                </a:solidFill>
              </a:rPr>
              <a:t>CHELTUIELI  ESTIMATE  PENTRU  FORMARE</a:t>
            </a:r>
            <a:endParaRPr lang="ro-RO" b="1" dirty="0">
              <a:solidFill>
                <a:schemeClr val="tx1"/>
              </a:solidFill>
            </a:endParaRPr>
          </a:p>
        </p:txBody>
      </p:sp>
      <p:sp>
        <p:nvSpPr>
          <p:cNvPr id="4" name="Дата 3"/>
          <p:cNvSpPr>
            <a:spLocks noGrp="1"/>
          </p:cNvSpPr>
          <p:nvPr>
            <p:ph type="dt" sz="half" idx="11"/>
          </p:nvPr>
        </p:nvSpPr>
        <p:spPr/>
        <p:txBody>
          <a:bodyPr/>
          <a:lstStyle/>
          <a:p>
            <a:fld id="{0F9A5078-6F60-49E2-B50D-11C30D454C38}" type="datetime1">
              <a:rPr lang="en-GB" smtClean="0"/>
              <a:pPr/>
              <a:t>17/10/2017</a:t>
            </a:fld>
            <a:endParaRPr lang="en-GB"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33" t="9673" r="2976" b="11059"/>
          <a:stretch/>
        </p:blipFill>
        <p:spPr bwMode="auto">
          <a:xfrm>
            <a:off x="263342" y="1954027"/>
            <a:ext cx="8435656" cy="427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288846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0522" y="1206754"/>
            <a:ext cx="7776000" cy="617928"/>
          </a:xfrm>
        </p:spPr>
        <p:txBody>
          <a:bodyPr/>
          <a:lstStyle/>
          <a:p>
            <a:pPr algn="ctr"/>
            <a:r>
              <a:rPr lang="ro-RO" b="1" dirty="0" smtClean="0">
                <a:solidFill>
                  <a:srgbClr val="000000"/>
                </a:solidFill>
              </a:rPr>
              <a:t>AMAC – UTM – CFC  – </a:t>
            </a:r>
            <a:r>
              <a:rPr lang="ro-RO" b="1" dirty="0" smtClean="0">
                <a:solidFill>
                  <a:schemeClr val="tx1"/>
                </a:solidFill>
              </a:rPr>
              <a:t>IFC AAC : Cadrul instituțional</a:t>
            </a:r>
            <a:endParaRPr lang="ro-RO" b="1" dirty="0">
              <a:solidFill>
                <a:schemeClr val="tx1"/>
              </a:solidFill>
            </a:endParaRPr>
          </a:p>
        </p:txBody>
      </p:sp>
      <p:sp>
        <p:nvSpPr>
          <p:cNvPr id="4" name="Дата 3"/>
          <p:cNvSpPr>
            <a:spLocks noGrp="1"/>
          </p:cNvSpPr>
          <p:nvPr>
            <p:ph type="dt" sz="half" idx="11"/>
          </p:nvPr>
        </p:nvSpPr>
        <p:spPr/>
        <p:txBody>
          <a:bodyPr/>
          <a:lstStyle/>
          <a:p>
            <a:fld id="{0F9A5078-6F60-49E2-B50D-11C30D454C38}" type="datetime1">
              <a:rPr lang="en-GB" noProof="0" smtClean="0"/>
              <a:pPr/>
              <a:t>17/10/2017</a:t>
            </a:fld>
            <a:endParaRPr lang="en-GB" noProof="0" dirty="0"/>
          </a:p>
        </p:txBody>
      </p:sp>
      <p:sp>
        <p:nvSpPr>
          <p:cNvPr id="5" name="Объект 4"/>
          <p:cNvSpPr>
            <a:spLocks noGrp="1"/>
          </p:cNvSpPr>
          <p:nvPr>
            <p:ph idx="1"/>
          </p:nvPr>
        </p:nvSpPr>
        <p:spPr>
          <a:xfrm>
            <a:off x="455179" y="1812925"/>
            <a:ext cx="7776000" cy="4439019"/>
          </a:xfrm>
        </p:spPr>
        <p:txBody>
          <a:bodyPr/>
          <a:lstStyle/>
          <a:p>
            <a:pPr marL="342900" lvl="0" indent="-342900" algn="just">
              <a:lnSpc>
                <a:spcPct val="150000"/>
              </a:lnSpc>
              <a:spcAft>
                <a:spcPts val="0"/>
              </a:spcAft>
              <a:buFont typeface="Symbol"/>
              <a:buChar char=""/>
            </a:pPr>
            <a:r>
              <a:rPr lang="ro-RO" dirty="0">
                <a:solidFill>
                  <a:schemeClr val="tx1"/>
                </a:solidFill>
                <a:ea typeface="Calibri"/>
                <a:cs typeface="Times New Roman"/>
              </a:rPr>
              <a:t>Contractul dintre AMAC, WILO și UTM;</a:t>
            </a:r>
            <a:endParaRPr lang="ru-RU" dirty="0">
              <a:solidFill>
                <a:schemeClr val="tx1"/>
              </a:solidFill>
              <a:latin typeface="Calibri"/>
              <a:ea typeface="Calibri"/>
              <a:cs typeface="Times New Roman"/>
            </a:endParaRPr>
          </a:p>
          <a:p>
            <a:pPr marL="342900" lvl="0" indent="-342900" algn="just">
              <a:lnSpc>
                <a:spcPct val="150000"/>
              </a:lnSpc>
              <a:spcAft>
                <a:spcPts val="0"/>
              </a:spcAft>
              <a:buFont typeface="Symbol"/>
              <a:buChar char=""/>
            </a:pPr>
            <a:r>
              <a:rPr lang="ro-RO" dirty="0">
                <a:solidFill>
                  <a:schemeClr val="tx1"/>
                </a:solidFill>
                <a:ea typeface="Calibri"/>
                <a:cs typeface="Times New Roman"/>
              </a:rPr>
              <a:t>Ordinul UTM cu  nr. 454-r din 02.06 2011 Cu privire la crearea și funcționarea Institutului de Formare Continuă în domeniul Alimentări cu Apă și Canalizări;</a:t>
            </a:r>
            <a:endParaRPr lang="ru-RU" dirty="0">
              <a:solidFill>
                <a:schemeClr val="tx1"/>
              </a:solidFill>
              <a:latin typeface="Calibri"/>
              <a:ea typeface="Calibri"/>
              <a:cs typeface="Times New Roman"/>
            </a:endParaRPr>
          </a:p>
          <a:p>
            <a:pPr marL="342900" lvl="0" indent="-342900" algn="just">
              <a:lnSpc>
                <a:spcPct val="150000"/>
              </a:lnSpc>
              <a:spcAft>
                <a:spcPts val="0"/>
              </a:spcAft>
              <a:buFont typeface="Symbol"/>
              <a:buChar char=""/>
            </a:pPr>
            <a:r>
              <a:rPr lang="ro-RO" dirty="0">
                <a:solidFill>
                  <a:schemeClr val="tx1"/>
                </a:solidFill>
                <a:ea typeface="Calibri"/>
                <a:cs typeface="Times New Roman"/>
              </a:rPr>
              <a:t>Ordinul UTM cu nr. 189-r din 10.03.2016 Cu privire la funcționarea ”Institutului de Formare Continue în domeniul Alimentării cu Apă și Canalizării pentru membrii AMAC” (IFC AAC) în cadrul Departamentului ACAG și PM la FUA.</a:t>
            </a:r>
            <a:endParaRPr lang="ru-RU" dirty="0">
              <a:solidFill>
                <a:schemeClr val="tx1"/>
              </a:solidFill>
              <a:latin typeface="Calibri"/>
              <a:ea typeface="Calibri"/>
              <a:cs typeface="Times New Roman"/>
            </a:endParaRPr>
          </a:p>
          <a:p>
            <a:pPr marL="342900" lvl="0" indent="-342900" algn="just">
              <a:lnSpc>
                <a:spcPct val="150000"/>
              </a:lnSpc>
              <a:spcAft>
                <a:spcPts val="0"/>
              </a:spcAft>
              <a:buFont typeface="Symbol"/>
              <a:buChar char=""/>
            </a:pPr>
            <a:r>
              <a:rPr lang="ro-RO" dirty="0">
                <a:solidFill>
                  <a:schemeClr val="tx1"/>
                </a:solidFill>
                <a:ea typeface="Calibri"/>
                <a:cs typeface="Times New Roman"/>
              </a:rPr>
              <a:t>Regulament cu privire la funcționarea Institutului de Formare Continuă în domeniul Alimentării cu Apă și Canalizări IFC </a:t>
            </a:r>
            <a:r>
              <a:rPr lang="ro-RO" dirty="0" smtClean="0">
                <a:solidFill>
                  <a:schemeClr val="tx1"/>
                </a:solidFill>
                <a:ea typeface="Calibri"/>
                <a:cs typeface="Times New Roman"/>
              </a:rPr>
              <a:t>AAC</a:t>
            </a:r>
            <a:endParaRPr lang="ru-RU" dirty="0">
              <a:solidFill>
                <a:schemeClr val="tx1"/>
              </a:solidFill>
              <a:latin typeface="Calibri"/>
              <a:ea typeface="Calibri"/>
              <a:cs typeface="Times New Roman"/>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956316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5900" y="1089500"/>
            <a:ext cx="7776000" cy="617928"/>
          </a:xfrm>
        </p:spPr>
        <p:txBody>
          <a:bodyPr/>
          <a:lstStyle/>
          <a:p>
            <a:pPr algn="ctr"/>
            <a:r>
              <a:rPr lang="ro-RO" b="1" dirty="0" smtClean="0">
                <a:solidFill>
                  <a:schemeClr val="tx1"/>
                </a:solidFill>
              </a:rPr>
              <a:t>Organigrama Centrului de formare continuă</a:t>
            </a:r>
            <a:endParaRPr lang="ro-RO" b="1" dirty="0">
              <a:solidFill>
                <a:schemeClr val="tx1"/>
              </a:solidFill>
            </a:endParaRPr>
          </a:p>
        </p:txBody>
      </p:sp>
      <p:sp>
        <p:nvSpPr>
          <p:cNvPr id="4" name="Дата 3"/>
          <p:cNvSpPr>
            <a:spLocks noGrp="1"/>
          </p:cNvSpPr>
          <p:nvPr>
            <p:ph type="dt" sz="half" idx="11"/>
          </p:nvPr>
        </p:nvSpPr>
        <p:spPr/>
        <p:txBody>
          <a:bodyPr/>
          <a:lstStyle/>
          <a:p>
            <a:fld id="{0F9A5078-6F60-49E2-B50D-11C30D454C38}" type="datetime1">
              <a:rPr lang="en-GB" noProof="0" smtClean="0"/>
              <a:pPr/>
              <a:t>17/10/2017</a:t>
            </a:fld>
            <a:endParaRPr lang="en-GB" noProof="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9476" y="1584251"/>
            <a:ext cx="7487331" cy="491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732561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1625" y="1121250"/>
            <a:ext cx="7776000" cy="516164"/>
          </a:xfrm>
        </p:spPr>
        <p:txBody>
          <a:bodyPr/>
          <a:lstStyle/>
          <a:p>
            <a:r>
              <a:rPr lang="ro-RO" sz="2200" b="1" dirty="0" smtClean="0"/>
              <a:t>MODEL DE ORGANIZARE A PROCESULUI DE FORMARE</a:t>
            </a:r>
            <a:endParaRPr lang="ro-RO" sz="2200" b="1" dirty="0"/>
          </a:p>
        </p:txBody>
      </p:sp>
      <p:sp>
        <p:nvSpPr>
          <p:cNvPr id="4" name="Дата 3"/>
          <p:cNvSpPr>
            <a:spLocks noGrp="1"/>
          </p:cNvSpPr>
          <p:nvPr>
            <p:ph type="dt" sz="half" idx="11"/>
          </p:nvPr>
        </p:nvSpPr>
        <p:spPr/>
        <p:txBody>
          <a:bodyPr/>
          <a:lstStyle/>
          <a:p>
            <a:fld id="{0F9A5078-6F60-49E2-B50D-11C30D454C38}" type="datetime1">
              <a:rPr lang="en-GB" noProof="0" smtClean="0"/>
              <a:pPr/>
              <a:t>17/10/2017</a:t>
            </a:fld>
            <a:endParaRPr lang="en-GB" noProof="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9763" y="1531088"/>
            <a:ext cx="7411229" cy="4904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241496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740" y="1085850"/>
            <a:ext cx="7776000" cy="382223"/>
          </a:xfrm>
        </p:spPr>
        <p:txBody>
          <a:bodyPr/>
          <a:lstStyle/>
          <a:p>
            <a:r>
              <a:rPr lang="ro-RO" sz="2000" b="1" dirty="0" smtClean="0">
                <a:solidFill>
                  <a:schemeClr val="tx1"/>
                </a:solidFill>
              </a:rPr>
              <a:t>SCENARII DE ORGANIZARE A FORMĂRII PROFESIONALE</a:t>
            </a:r>
            <a:endParaRPr lang="ro-RO" sz="2000" b="1" dirty="0">
              <a:solidFill>
                <a:schemeClr val="tx1"/>
              </a:solidFill>
            </a:endParaRPr>
          </a:p>
        </p:txBody>
      </p:sp>
      <p:sp>
        <p:nvSpPr>
          <p:cNvPr id="4" name="Дата 3"/>
          <p:cNvSpPr>
            <a:spLocks noGrp="1"/>
          </p:cNvSpPr>
          <p:nvPr>
            <p:ph type="dt" sz="half" idx="11"/>
          </p:nvPr>
        </p:nvSpPr>
        <p:spPr/>
        <p:txBody>
          <a:bodyPr/>
          <a:lstStyle/>
          <a:p>
            <a:fld id="{0F9A5078-6F60-49E2-B50D-11C30D454C38}" type="datetime1">
              <a:rPr lang="en-GB" noProof="0" smtClean="0"/>
              <a:pPr/>
              <a:t>17/10/2017</a:t>
            </a:fld>
            <a:endParaRPr lang="en-GB" noProof="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4825" y="1531089"/>
            <a:ext cx="3876675" cy="494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0" y="1552352"/>
            <a:ext cx="3803650" cy="492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740695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4950" y="1073625"/>
            <a:ext cx="7776000" cy="617928"/>
          </a:xfrm>
        </p:spPr>
        <p:txBody>
          <a:bodyPr/>
          <a:lstStyle/>
          <a:p>
            <a:pPr algn="ctr"/>
            <a:r>
              <a:rPr lang="ro-RO" b="1" dirty="0" smtClean="0">
                <a:solidFill>
                  <a:schemeClr val="tx1"/>
                </a:solidFill>
              </a:rPr>
              <a:t>CONCLUZII - SITUAȚIA CU PERSONALUL</a:t>
            </a:r>
            <a:endParaRPr lang="ro-RO" b="1" dirty="0">
              <a:solidFill>
                <a:schemeClr val="tx1"/>
              </a:solidFill>
            </a:endParaRPr>
          </a:p>
        </p:txBody>
      </p:sp>
      <p:sp>
        <p:nvSpPr>
          <p:cNvPr id="4" name="Дата 3"/>
          <p:cNvSpPr>
            <a:spLocks noGrp="1"/>
          </p:cNvSpPr>
          <p:nvPr>
            <p:ph type="dt" sz="half" idx="11"/>
          </p:nvPr>
        </p:nvSpPr>
        <p:spPr/>
        <p:txBody>
          <a:bodyPr/>
          <a:lstStyle/>
          <a:p>
            <a:fld id="{0F9A5078-6F60-49E2-B50D-11C30D454C38}" type="datetime1">
              <a:rPr lang="en-GB" noProof="0" smtClean="0"/>
              <a:pPr/>
              <a:t>17/10/2017</a:t>
            </a:fld>
            <a:endParaRPr lang="en-GB" noProof="0" dirty="0"/>
          </a:p>
        </p:txBody>
      </p:sp>
      <p:sp>
        <p:nvSpPr>
          <p:cNvPr id="5" name="Объект 4"/>
          <p:cNvSpPr>
            <a:spLocks noGrp="1"/>
          </p:cNvSpPr>
          <p:nvPr>
            <p:ph idx="1"/>
          </p:nvPr>
        </p:nvSpPr>
        <p:spPr>
          <a:xfrm>
            <a:off x="404037" y="1695525"/>
            <a:ext cx="8463516" cy="4810050"/>
          </a:xfrm>
        </p:spPr>
        <p:txBody>
          <a:bodyPr/>
          <a:lstStyle/>
          <a:p>
            <a:pPr algn="just"/>
            <a:r>
              <a:rPr lang="ro-RO" dirty="0" smtClean="0">
                <a:solidFill>
                  <a:schemeClr val="tx1"/>
                </a:solidFill>
              </a:rPr>
              <a:t>Starea reală în întreprinderile din sectorul de alimentare cu apă și canalizare privind personalul angajat se poate caracteriza prin următoarele aspecte:</a:t>
            </a:r>
          </a:p>
          <a:p>
            <a:pPr marL="285750" indent="-285750">
              <a:buFont typeface="Wingdings" pitchFamily="2" charset="2"/>
              <a:buChar char="v"/>
            </a:pPr>
            <a:r>
              <a:rPr lang="ro-RO" dirty="0" smtClean="0">
                <a:solidFill>
                  <a:schemeClr val="tx1"/>
                </a:solidFill>
              </a:rPr>
              <a:t>Reducerea numărului de personal cu lichidarea funcțiilor (de a nu confunda cu procesul de optimizare a funcțiilor);</a:t>
            </a:r>
          </a:p>
          <a:p>
            <a:pPr marL="285750" indent="-285750">
              <a:buFont typeface="Wingdings" pitchFamily="2" charset="2"/>
              <a:buChar char="v"/>
            </a:pPr>
            <a:r>
              <a:rPr lang="ro-RO" dirty="0" smtClean="0">
                <a:solidFill>
                  <a:schemeClr val="tx1"/>
                </a:solidFill>
              </a:rPr>
              <a:t>Angajarea personalului fără studii corespunzătoare cerințelor funcției. Lipsa unei metodologii de corespundere a funcției cu descrierea priorităților pentru studiile aferente funcției de bază;</a:t>
            </a:r>
          </a:p>
          <a:p>
            <a:pPr marL="285750" indent="-285750">
              <a:buFont typeface="Wingdings" pitchFamily="2" charset="2"/>
              <a:buChar char="v"/>
            </a:pPr>
            <a:r>
              <a:rPr lang="ro-RO" dirty="0" smtClean="0">
                <a:solidFill>
                  <a:schemeClr val="tx1"/>
                </a:solidFill>
              </a:rPr>
              <a:t>Vârstă </a:t>
            </a:r>
            <a:r>
              <a:rPr lang="ro-RO" dirty="0">
                <a:solidFill>
                  <a:schemeClr val="tx1"/>
                </a:solidFill>
              </a:rPr>
              <a:t>î</a:t>
            </a:r>
            <a:r>
              <a:rPr lang="ro-RO" dirty="0" smtClean="0">
                <a:solidFill>
                  <a:schemeClr val="tx1"/>
                </a:solidFill>
              </a:rPr>
              <a:t>naintată a personalului (peste 55 anii – 52%), lipsă de tineri angajați. Valul de plecare la pensie este de peste 50%,ceea ce este extrem de mare și greu de suplinit;</a:t>
            </a:r>
          </a:p>
          <a:p>
            <a:pPr marL="285750" indent="-285750">
              <a:buFont typeface="Wingdings" pitchFamily="2" charset="2"/>
              <a:buChar char="v"/>
            </a:pPr>
            <a:r>
              <a:rPr lang="ro-RO" dirty="0" smtClean="0">
                <a:solidFill>
                  <a:schemeClr val="tx1"/>
                </a:solidFill>
              </a:rPr>
              <a:t>Costuri înalte de instruire, care nu pot fi suportate de operatori din motivul lipsei unui mecanism de formare și de finanțare a activităților de formare profesională continuă</a:t>
            </a:r>
          </a:p>
          <a:p>
            <a:pPr marL="285750" indent="-285750">
              <a:buFont typeface="Wingdings" pitchFamily="2" charset="2"/>
              <a:buChar char="v"/>
            </a:pPr>
            <a:endParaRPr lang="ro-RO" dirty="0" smtClean="0"/>
          </a:p>
          <a:p>
            <a:pPr marL="285750" indent="-285750">
              <a:buFont typeface="Wingdings" pitchFamily="2" charset="2"/>
              <a:buChar char="v"/>
            </a:pPr>
            <a:endParaRPr lang="ro-RO"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967250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415" y="1140342"/>
            <a:ext cx="7776000" cy="617928"/>
          </a:xfrm>
        </p:spPr>
        <p:txBody>
          <a:bodyPr/>
          <a:lstStyle/>
          <a:p>
            <a:pPr algn="ctr"/>
            <a:r>
              <a:rPr lang="ro-RO" b="1" dirty="0" smtClean="0">
                <a:solidFill>
                  <a:schemeClr val="tx1"/>
                </a:solidFill>
              </a:rPr>
              <a:t>CONCLUZII - CAPACITĂȚILE IFC AAC</a:t>
            </a:r>
            <a:endParaRPr lang="ro-RO" b="1" dirty="0">
              <a:solidFill>
                <a:schemeClr val="tx1"/>
              </a:solidFill>
            </a:endParaRPr>
          </a:p>
        </p:txBody>
      </p:sp>
      <p:sp>
        <p:nvSpPr>
          <p:cNvPr id="4" name="Дата 3"/>
          <p:cNvSpPr>
            <a:spLocks noGrp="1"/>
          </p:cNvSpPr>
          <p:nvPr>
            <p:ph type="dt" sz="half" idx="11"/>
          </p:nvPr>
        </p:nvSpPr>
        <p:spPr/>
        <p:txBody>
          <a:bodyPr/>
          <a:lstStyle/>
          <a:p>
            <a:fld id="{0F9A5078-6F60-49E2-B50D-11C30D454C38}" type="datetime1">
              <a:rPr lang="en-GB" noProof="0" smtClean="0"/>
              <a:pPr/>
              <a:t>17/10/2017</a:t>
            </a:fld>
            <a:endParaRPr lang="en-GB" noProof="0" dirty="0"/>
          </a:p>
        </p:txBody>
      </p:sp>
      <p:sp>
        <p:nvSpPr>
          <p:cNvPr id="5" name="Объект 4"/>
          <p:cNvSpPr>
            <a:spLocks noGrp="1"/>
          </p:cNvSpPr>
          <p:nvPr>
            <p:ph idx="1"/>
          </p:nvPr>
        </p:nvSpPr>
        <p:spPr>
          <a:xfrm>
            <a:off x="368300" y="1828800"/>
            <a:ext cx="8559800" cy="4724400"/>
          </a:xfrm>
        </p:spPr>
        <p:txBody>
          <a:bodyPr/>
          <a:lstStyle/>
          <a:p>
            <a:pPr marL="285750" indent="-285750">
              <a:buFont typeface="Wingdings" pitchFamily="2" charset="2"/>
              <a:buChar char="v"/>
            </a:pPr>
            <a:r>
              <a:rPr lang="ro-RO" sz="2000" dirty="0" smtClean="0">
                <a:solidFill>
                  <a:schemeClr val="tx1"/>
                </a:solidFill>
              </a:rPr>
              <a:t>În perioada 2016 – 2017 este în curs de realizare Programul Național de Creștere a capacităților Operatorilor din domeniul Aprovizionării cu Apă și Canalizare (15 module).</a:t>
            </a:r>
          </a:p>
          <a:p>
            <a:pPr marL="285750" indent="-285750">
              <a:buFont typeface="Wingdings" pitchFamily="2" charset="2"/>
              <a:buChar char="v"/>
            </a:pPr>
            <a:r>
              <a:rPr lang="ro-RO" sz="2000" dirty="0" smtClean="0">
                <a:solidFill>
                  <a:schemeClr val="tx1"/>
                </a:solidFill>
              </a:rPr>
              <a:t>A apărut experiența de ași instrui proprii formatori cu elaborarea curriculum cadru și manuale de curs pentru a fi utilizate în procesul de instruire de alți formatori;</a:t>
            </a:r>
          </a:p>
          <a:p>
            <a:pPr marL="285750" indent="-285750">
              <a:buFont typeface="Wingdings" pitchFamily="2" charset="2"/>
              <a:buChar char="v"/>
            </a:pPr>
            <a:r>
              <a:rPr lang="ro-RO" sz="2000" dirty="0" smtClean="0">
                <a:solidFill>
                  <a:schemeClr val="tx1"/>
                </a:solidFill>
              </a:rPr>
              <a:t>Activitățile de formare profesională sunt  posibile datorită   resurselor financiare oferite de către diferiți donatori și programe de educație a adulților; Operatorii nu au capacități financiare de a susține procesul de instruire.</a:t>
            </a:r>
          </a:p>
          <a:p>
            <a:pPr marL="285750" indent="-285750">
              <a:buFont typeface="Wingdings" pitchFamily="2" charset="2"/>
              <a:buChar char="v"/>
            </a:pPr>
            <a:r>
              <a:rPr lang="ro-RO" sz="2000" dirty="0" smtClean="0">
                <a:solidFill>
                  <a:schemeClr val="tx1"/>
                </a:solidFill>
              </a:rPr>
              <a:t>Pentru IFC AAC ar fi benefică experiența colegilor din România privind identificarea diferitor  proiecte și programe destinate învățării pe tot parcursul  vieții.</a:t>
            </a:r>
            <a:endParaRPr lang="ro-RO" dirty="0" smtClean="0">
              <a:solidFill>
                <a:schemeClr val="tx1"/>
              </a:solidFill>
            </a:endParaRPr>
          </a:p>
          <a:p>
            <a:endParaRPr lang="ro-RO"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99571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1104900"/>
            <a:ext cx="8136150" cy="996228"/>
          </a:xfrm>
        </p:spPr>
        <p:txBody>
          <a:bodyPr/>
          <a:lstStyle/>
          <a:p>
            <a:pPr lvl="0" algn="ctr">
              <a:lnSpc>
                <a:spcPct val="150000"/>
              </a:lnSpc>
              <a:spcBef>
                <a:spcPts val="400"/>
              </a:spcBef>
              <a:spcAft>
                <a:spcPts val="0"/>
              </a:spcAft>
              <a:tabLst>
                <a:tab pos="2190750" algn="l"/>
              </a:tabLst>
            </a:pPr>
            <a:r>
              <a:rPr lang="ro-RO" sz="2000" dirty="0" smtClean="0">
                <a:solidFill>
                  <a:schemeClr val="tx1"/>
                </a:solidFill>
                <a:ea typeface="Calibri"/>
                <a:cs typeface="Times New Roman"/>
              </a:rPr>
              <a:t>REPARTIZAREA OPERATORILOR DE SAAC DUPĂ CATEGORII DE ORAȘE</a:t>
            </a:r>
            <a:endParaRPr lang="ru-RU" sz="2000" dirty="0">
              <a:solidFill>
                <a:schemeClr val="tx1"/>
              </a:solidFill>
              <a:latin typeface="Calibri"/>
              <a:ea typeface="Calibri"/>
              <a:cs typeface="Times New Roman"/>
            </a:endParaRPr>
          </a:p>
        </p:txBody>
      </p:sp>
      <p:sp>
        <p:nvSpPr>
          <p:cNvPr id="4" name="Дата 3"/>
          <p:cNvSpPr>
            <a:spLocks noGrp="1"/>
          </p:cNvSpPr>
          <p:nvPr>
            <p:ph type="dt" sz="half" idx="11"/>
          </p:nvPr>
        </p:nvSpPr>
        <p:spPr/>
        <p:txBody>
          <a:bodyPr/>
          <a:lstStyle/>
          <a:p>
            <a:fld id="{0F9A5078-6F60-49E2-B50D-11C30D454C38}" type="datetime1">
              <a:rPr lang="en-GB" noProof="0" smtClean="0"/>
              <a:pPr/>
              <a:t>17/10/2017</a:t>
            </a:fld>
            <a:endParaRPr lang="en-GB" noProof="0" dirty="0"/>
          </a:p>
        </p:txBody>
      </p:sp>
      <p:sp>
        <p:nvSpPr>
          <p:cNvPr id="5" name="Объект 4"/>
          <p:cNvSpPr>
            <a:spLocks noGrp="1"/>
          </p:cNvSpPr>
          <p:nvPr>
            <p:ph idx="1"/>
          </p:nvPr>
        </p:nvSpPr>
        <p:spPr>
          <a:xfrm>
            <a:off x="330200" y="2133600"/>
            <a:ext cx="8470900" cy="4130400"/>
          </a:xfrm>
        </p:spPr>
        <p:txBody>
          <a:bodyPr/>
          <a:lstStyle/>
          <a:p>
            <a:pPr indent="540385" algn="just">
              <a:lnSpc>
                <a:spcPct val="150000"/>
              </a:lnSpc>
              <a:spcAft>
                <a:spcPts val="0"/>
              </a:spcAft>
            </a:pPr>
            <a:r>
              <a:rPr lang="ro-RO" dirty="0" smtClean="0">
                <a:solidFill>
                  <a:schemeClr val="tx1"/>
                </a:solidFill>
                <a:ea typeface="Calibri"/>
                <a:cs typeface="Times New Roman"/>
              </a:rPr>
              <a:t>Structura </a:t>
            </a:r>
            <a:r>
              <a:rPr lang="ro-RO" dirty="0">
                <a:solidFill>
                  <a:schemeClr val="tx1"/>
                </a:solidFill>
                <a:ea typeface="Calibri"/>
                <a:cs typeface="Times New Roman"/>
              </a:rPr>
              <a:t>statelor de personal ale operatorilor de apă și canalizare a fost analizată, repartizând întreprinderile în trei grupe, cu excluderea orașului Chișinău:</a:t>
            </a:r>
            <a:endParaRPr lang="ru-RU" dirty="0">
              <a:solidFill>
                <a:schemeClr val="tx1"/>
              </a:solidFill>
              <a:latin typeface="Calibri"/>
              <a:ea typeface="Calibri"/>
              <a:cs typeface="Times New Roman"/>
            </a:endParaRPr>
          </a:p>
          <a:p>
            <a:pPr marL="342900" lvl="0" indent="-342900" algn="just">
              <a:lnSpc>
                <a:spcPct val="150000"/>
              </a:lnSpc>
              <a:spcAft>
                <a:spcPts val="0"/>
              </a:spcAft>
              <a:buFont typeface="+mj-lt"/>
              <a:buAutoNum type="arabicPeriod"/>
            </a:pPr>
            <a:r>
              <a:rPr lang="ro-RO" dirty="0">
                <a:solidFill>
                  <a:schemeClr val="tx1"/>
                </a:solidFill>
                <a:ea typeface="Calibri"/>
                <a:cs typeface="Times New Roman"/>
              </a:rPr>
              <a:t>Grupul I – Operatori care deservesc orașe cu o populație mai mare de 21 de mii de locuitori – 12unități;</a:t>
            </a:r>
            <a:endParaRPr lang="ru-RU" dirty="0">
              <a:solidFill>
                <a:schemeClr val="tx1"/>
              </a:solidFill>
              <a:latin typeface="Calibri"/>
              <a:ea typeface="Calibri"/>
              <a:cs typeface="Times New Roman"/>
            </a:endParaRPr>
          </a:p>
          <a:p>
            <a:pPr marL="342900" lvl="0" indent="-342900" algn="just">
              <a:lnSpc>
                <a:spcPct val="150000"/>
              </a:lnSpc>
              <a:spcAft>
                <a:spcPts val="0"/>
              </a:spcAft>
              <a:buFont typeface="+mj-lt"/>
              <a:buAutoNum type="arabicPeriod"/>
            </a:pPr>
            <a:r>
              <a:rPr lang="ro-RO" dirty="0">
                <a:solidFill>
                  <a:schemeClr val="tx1"/>
                </a:solidFill>
                <a:ea typeface="Calibri"/>
                <a:cs typeface="Times New Roman"/>
              </a:rPr>
              <a:t>Grupul II – Operatori care deservesc orașe cu o populație de la 11 până la 20 mii locuitori – </a:t>
            </a:r>
            <a:r>
              <a:rPr lang="ro-RO" dirty="0" smtClean="0">
                <a:solidFill>
                  <a:schemeClr val="tx1"/>
                </a:solidFill>
                <a:ea typeface="Calibri"/>
                <a:cs typeface="Times New Roman"/>
              </a:rPr>
              <a:t>17unități</a:t>
            </a:r>
            <a:r>
              <a:rPr lang="ro-RO" dirty="0">
                <a:solidFill>
                  <a:schemeClr val="tx1"/>
                </a:solidFill>
                <a:ea typeface="Calibri"/>
                <a:cs typeface="Times New Roman"/>
              </a:rPr>
              <a:t>;</a:t>
            </a:r>
            <a:endParaRPr lang="ru-RU" dirty="0">
              <a:solidFill>
                <a:schemeClr val="tx1"/>
              </a:solidFill>
              <a:latin typeface="Calibri"/>
              <a:ea typeface="Calibri"/>
              <a:cs typeface="Times New Roman"/>
            </a:endParaRPr>
          </a:p>
          <a:p>
            <a:pPr marL="342900" lvl="0" indent="-342900" algn="just">
              <a:lnSpc>
                <a:spcPct val="150000"/>
              </a:lnSpc>
              <a:spcAft>
                <a:spcPts val="0"/>
              </a:spcAft>
              <a:buFont typeface="+mj-lt"/>
              <a:buAutoNum type="arabicPeriod"/>
            </a:pPr>
            <a:r>
              <a:rPr lang="ro-RO" dirty="0">
                <a:solidFill>
                  <a:schemeClr val="tx1"/>
                </a:solidFill>
                <a:ea typeface="Calibri"/>
                <a:cs typeface="Times New Roman"/>
              </a:rPr>
              <a:t>Grupul III – Operatori care deservesc localități cu o populație mai mică de 10 mii locuitori – </a:t>
            </a:r>
            <a:r>
              <a:rPr lang="ro-RO" dirty="0" smtClean="0">
                <a:solidFill>
                  <a:schemeClr val="tx1"/>
                </a:solidFill>
                <a:ea typeface="Calibri"/>
                <a:cs typeface="Times New Roman"/>
              </a:rPr>
              <a:t>10 unități</a:t>
            </a:r>
            <a:r>
              <a:rPr lang="ro-RO" dirty="0">
                <a:solidFill>
                  <a:schemeClr val="tx1"/>
                </a:solidFill>
                <a:ea typeface="Calibri"/>
                <a:cs typeface="Times New Roman"/>
              </a:rPr>
              <a:t>;</a:t>
            </a:r>
            <a:endParaRPr lang="ru-RU" dirty="0">
              <a:solidFill>
                <a:schemeClr val="tx1"/>
              </a:solidFill>
              <a:latin typeface="Calibri"/>
              <a:ea typeface="Calibri"/>
              <a:cs typeface="Times New Roman"/>
            </a:endParaRPr>
          </a:p>
          <a:p>
            <a:endParaRPr lang="ro-RO"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0631"/>
          <a:stretch/>
        </p:blipFill>
        <p:spPr bwMode="auto">
          <a:xfrm>
            <a:off x="0" y="0"/>
            <a:ext cx="8986837" cy="1084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94744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fld id="{0F9A5078-6F60-49E2-B50D-11C30D454C38}" type="datetime1">
              <a:rPr lang="en-GB"/>
              <a:pPr/>
              <a:t>17/10/2017</a:t>
            </a:fld>
            <a:endParaRPr lang="de-DE" noProof="0" dirty="0"/>
          </a:p>
        </p:txBody>
      </p:sp>
      <p:sp>
        <p:nvSpPr>
          <p:cNvPr id="6" name="Inhaltsplatzhalter 7"/>
          <p:cNvSpPr txBox="1">
            <a:spLocks/>
          </p:cNvSpPr>
          <p:nvPr/>
        </p:nvSpPr>
        <p:spPr>
          <a:xfrm>
            <a:off x="684213" y="2108200"/>
            <a:ext cx="4481512" cy="26098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spcAft>
                <a:spcPts val="600"/>
              </a:spcAft>
              <a:defRPr/>
            </a:pPr>
            <a:r>
              <a:rPr lang="ro-RO" sz="1050" b="0" dirty="0" smtClean="0">
                <a:solidFill>
                  <a:schemeClr val="tx2">
                    <a:lumMod val="75000"/>
                  </a:schemeClr>
                </a:solidFill>
                <a:latin typeface="Arial" pitchFamily="34" charset="0"/>
                <a:cs typeface="Arial" pitchFamily="34" charset="0"/>
              </a:rPr>
              <a:t>În calitate de entitate federală</a:t>
            </a:r>
            <a:r>
              <a:rPr lang="en-GB" sz="1050" b="0" dirty="0" smtClean="0">
                <a:solidFill>
                  <a:schemeClr val="tx2">
                    <a:lumMod val="75000"/>
                  </a:schemeClr>
                </a:solidFill>
                <a:latin typeface="Arial" pitchFamily="34" charset="0"/>
                <a:cs typeface="Arial" pitchFamily="34" charset="0"/>
              </a:rPr>
              <a:t>, </a:t>
            </a:r>
            <a:r>
              <a:rPr lang="ro-RO" sz="1050" b="0" dirty="0" smtClean="0">
                <a:solidFill>
                  <a:schemeClr val="tx2">
                    <a:lumMod val="75000"/>
                  </a:schemeClr>
                </a:solidFill>
                <a:latin typeface="Arial" pitchFamily="34" charset="0"/>
                <a:cs typeface="Arial" pitchFamily="34" charset="0"/>
              </a:rPr>
              <a:t>GIZ sprijină atingerea obiectivelor Guvernului Germaniei de cooperare internațională și dezvoltare durabilă. </a:t>
            </a:r>
          </a:p>
          <a:p>
            <a:pPr algn="l">
              <a:spcBef>
                <a:spcPts val="0"/>
              </a:spcBef>
              <a:spcAft>
                <a:spcPts val="600"/>
              </a:spcAft>
              <a:defRPr/>
            </a:pPr>
            <a:r>
              <a:rPr lang="ro-RO" sz="1050" dirty="0" smtClean="0">
                <a:solidFill>
                  <a:schemeClr val="tx2">
                    <a:lumMod val="75000"/>
                  </a:schemeClr>
                </a:solidFill>
                <a:latin typeface="Arial" pitchFamily="34" charset="0"/>
                <a:cs typeface="Arial" pitchFamily="34" charset="0"/>
              </a:rPr>
              <a:t>Publicat de</a:t>
            </a:r>
            <a:r>
              <a:rPr lang="en-GB" sz="1050" b="0" dirty="0" smtClean="0">
                <a:solidFill>
                  <a:schemeClr val="tx2">
                    <a:lumMod val="75000"/>
                  </a:schemeClr>
                </a:solidFill>
                <a:latin typeface="Arial" pitchFamily="34" charset="0"/>
                <a:cs typeface="Arial" pitchFamily="34" charset="0"/>
              </a:rPr>
              <a:t/>
            </a:r>
            <a:br>
              <a:rPr lang="en-GB" sz="1050" b="0" dirty="0" smtClean="0">
                <a:solidFill>
                  <a:schemeClr val="tx2">
                    <a:lumMod val="75000"/>
                  </a:schemeClr>
                </a:solidFill>
                <a:latin typeface="Arial" pitchFamily="34" charset="0"/>
                <a:cs typeface="Arial" pitchFamily="34" charset="0"/>
              </a:rPr>
            </a:br>
            <a:r>
              <a:rPr lang="en-GB" sz="1050" b="0" dirty="0" smtClean="0">
                <a:solidFill>
                  <a:schemeClr val="tx2">
                    <a:lumMod val="75000"/>
                  </a:schemeClr>
                </a:solidFill>
                <a:latin typeface="Arial" pitchFamily="34" charset="0"/>
                <a:cs typeface="Arial" pitchFamily="34" charset="0"/>
              </a:rPr>
              <a:t>Deutsche </a:t>
            </a:r>
            <a:r>
              <a:rPr lang="de-DE" sz="1050" b="0" dirty="0" smtClean="0">
                <a:solidFill>
                  <a:schemeClr val="tx2">
                    <a:lumMod val="75000"/>
                  </a:schemeClr>
                </a:solidFill>
                <a:latin typeface="Arial" pitchFamily="34" charset="0"/>
                <a:cs typeface="Arial" pitchFamily="34" charset="0"/>
              </a:rPr>
              <a:t>Gesellschaft für</a:t>
            </a:r>
            <a:br>
              <a:rPr lang="de-DE" sz="1050" b="0" dirty="0" smtClean="0">
                <a:solidFill>
                  <a:schemeClr val="tx2">
                    <a:lumMod val="75000"/>
                  </a:schemeClr>
                </a:solidFill>
                <a:latin typeface="Arial" pitchFamily="34" charset="0"/>
                <a:cs typeface="Arial" pitchFamily="34" charset="0"/>
              </a:rPr>
            </a:br>
            <a:r>
              <a:rPr lang="de-DE" sz="1050" b="0" dirty="0" smtClean="0">
                <a:solidFill>
                  <a:schemeClr val="tx2">
                    <a:lumMod val="75000"/>
                  </a:schemeClr>
                </a:solidFill>
                <a:latin typeface="Arial" pitchFamily="34" charset="0"/>
                <a:cs typeface="Arial" pitchFamily="34" charset="0"/>
              </a:rPr>
              <a:t>Internationale Zusammenarbeit </a:t>
            </a:r>
            <a:r>
              <a:rPr lang="en-GB" sz="1050" b="0" dirty="0" smtClean="0">
                <a:solidFill>
                  <a:schemeClr val="tx2">
                    <a:lumMod val="75000"/>
                  </a:schemeClr>
                </a:solidFill>
                <a:latin typeface="Arial" pitchFamily="34" charset="0"/>
                <a:cs typeface="Arial" pitchFamily="34" charset="0"/>
              </a:rPr>
              <a:t>(GIZ) GmbH</a:t>
            </a:r>
          </a:p>
          <a:p>
            <a:pPr algn="l">
              <a:spcBef>
                <a:spcPts val="0"/>
              </a:spcBef>
              <a:spcAft>
                <a:spcPts val="600"/>
              </a:spcAft>
              <a:defRPr/>
            </a:pPr>
            <a:r>
              <a:rPr lang="ro-RO" sz="1050" b="0" dirty="0" smtClean="0">
                <a:solidFill>
                  <a:schemeClr val="tx2">
                    <a:lumMod val="75000"/>
                  </a:schemeClr>
                </a:solidFill>
                <a:latin typeface="Arial" pitchFamily="34" charset="0"/>
                <a:cs typeface="Arial" pitchFamily="34" charset="0"/>
              </a:rPr>
              <a:t>Oficii înregistrate</a:t>
            </a:r>
            <a:r>
              <a:rPr lang="en-GB" sz="1050" b="0" dirty="0" smtClean="0">
                <a:solidFill>
                  <a:schemeClr val="tx2">
                    <a:lumMod val="75000"/>
                  </a:schemeClr>
                </a:solidFill>
                <a:latin typeface="Arial" pitchFamily="34" charset="0"/>
                <a:cs typeface="Arial" pitchFamily="34" charset="0"/>
              </a:rPr>
              <a:t>, Bonn </a:t>
            </a:r>
            <a:r>
              <a:rPr lang="ro-RO" sz="1050" b="0" dirty="0" smtClean="0">
                <a:solidFill>
                  <a:schemeClr val="tx2">
                    <a:lumMod val="75000"/>
                  </a:schemeClr>
                </a:solidFill>
                <a:latin typeface="Arial" pitchFamily="34" charset="0"/>
                <a:cs typeface="Arial" pitchFamily="34" charset="0"/>
              </a:rPr>
              <a:t>și</a:t>
            </a:r>
            <a:r>
              <a:rPr lang="en-GB" sz="1050" b="0" dirty="0" smtClean="0">
                <a:solidFill>
                  <a:schemeClr val="tx2">
                    <a:lumMod val="75000"/>
                  </a:schemeClr>
                </a:solidFill>
                <a:latin typeface="Arial" pitchFamily="34" charset="0"/>
                <a:cs typeface="Arial" pitchFamily="34" charset="0"/>
              </a:rPr>
              <a:t> Eschborn, German</a:t>
            </a:r>
            <a:r>
              <a:rPr lang="ro-RO" sz="1050" b="0" dirty="0" smtClean="0">
                <a:solidFill>
                  <a:schemeClr val="tx2">
                    <a:lumMod val="75000"/>
                  </a:schemeClr>
                </a:solidFill>
                <a:latin typeface="Arial" pitchFamily="34" charset="0"/>
                <a:cs typeface="Arial" pitchFamily="34" charset="0"/>
              </a:rPr>
              <a:t>ia</a:t>
            </a:r>
            <a:endParaRPr lang="en-GB" sz="1050" b="0" dirty="0" smtClean="0">
              <a:solidFill>
                <a:schemeClr val="tx2">
                  <a:lumMod val="75000"/>
                </a:schemeClr>
              </a:solidFill>
              <a:latin typeface="Arial" pitchFamily="34" charset="0"/>
              <a:cs typeface="Arial" pitchFamily="34" charset="0"/>
            </a:endParaRPr>
          </a:p>
          <a:p>
            <a:pPr algn="l">
              <a:spcBef>
                <a:spcPts val="0"/>
              </a:spcBef>
              <a:spcAft>
                <a:spcPts val="600"/>
              </a:spcAft>
              <a:defRPr/>
            </a:pPr>
            <a:r>
              <a:rPr lang="ro-RO" sz="1050" b="0" dirty="0" smtClean="0">
                <a:solidFill>
                  <a:schemeClr val="tx2">
                    <a:lumMod val="75000"/>
                  </a:schemeClr>
                </a:solidFill>
                <a:latin typeface="Arial" pitchFamily="34" charset="0"/>
                <a:cs typeface="Arial" pitchFamily="34" charset="0"/>
              </a:rPr>
              <a:t>Proiectul ”Modernizarea serviciilor publice locale în Republica Moldova”</a:t>
            </a:r>
          </a:p>
          <a:p>
            <a:pPr algn="l">
              <a:spcBef>
                <a:spcPts val="0"/>
              </a:spcBef>
              <a:spcAft>
                <a:spcPts val="600"/>
              </a:spcAft>
              <a:defRPr/>
            </a:pPr>
            <a:r>
              <a:rPr lang="en-GB" sz="1050" b="0" dirty="0" err="1" smtClean="0">
                <a:solidFill>
                  <a:schemeClr val="tx2">
                    <a:lumMod val="75000"/>
                  </a:schemeClr>
                </a:solidFill>
                <a:latin typeface="Arial" pitchFamily="34" charset="0"/>
                <a:cs typeface="Arial" pitchFamily="34" charset="0"/>
              </a:rPr>
              <a:t>Chișinău</a:t>
            </a:r>
            <a:r>
              <a:rPr lang="en-GB" sz="1050" b="0" dirty="0">
                <a:solidFill>
                  <a:schemeClr val="tx2">
                    <a:lumMod val="75000"/>
                  </a:schemeClr>
                </a:solidFill>
                <a:latin typeface="Arial" pitchFamily="34" charset="0"/>
                <a:cs typeface="Arial" pitchFamily="34" charset="0"/>
              </a:rPr>
              <a:t>, </a:t>
            </a:r>
            <a:r>
              <a:rPr lang="ro-RO" sz="1050" b="0" dirty="0" smtClean="0">
                <a:solidFill>
                  <a:schemeClr val="tx2">
                    <a:lumMod val="75000"/>
                  </a:schemeClr>
                </a:solidFill>
                <a:latin typeface="Arial" pitchFamily="34" charset="0"/>
                <a:cs typeface="Arial" pitchFamily="34" charset="0"/>
              </a:rPr>
              <a:t>str. </a:t>
            </a:r>
            <a:r>
              <a:rPr lang="en-GB" sz="1050" b="0" dirty="0" err="1" smtClean="0">
                <a:solidFill>
                  <a:schemeClr val="tx2">
                    <a:lumMod val="75000"/>
                  </a:schemeClr>
                </a:solidFill>
                <a:latin typeface="Arial" pitchFamily="34" charset="0"/>
                <a:cs typeface="Arial" pitchFamily="34" charset="0"/>
              </a:rPr>
              <a:t>Bernardazzi</a:t>
            </a:r>
            <a:r>
              <a:rPr lang="en-GB" sz="1050" b="0" dirty="0" smtClean="0">
                <a:solidFill>
                  <a:schemeClr val="tx2">
                    <a:lumMod val="75000"/>
                  </a:schemeClr>
                </a:solidFill>
                <a:latin typeface="Arial" pitchFamily="34" charset="0"/>
                <a:cs typeface="Arial" pitchFamily="34" charset="0"/>
              </a:rPr>
              <a:t> </a:t>
            </a:r>
            <a:r>
              <a:rPr lang="ro-RO" sz="1050" b="0" dirty="0" smtClean="0">
                <a:solidFill>
                  <a:schemeClr val="tx2">
                    <a:lumMod val="75000"/>
                  </a:schemeClr>
                </a:solidFill>
                <a:latin typeface="Arial" pitchFamily="34" charset="0"/>
                <a:cs typeface="Arial" pitchFamily="34" charset="0"/>
              </a:rPr>
              <a:t>66</a:t>
            </a:r>
            <a:endParaRPr lang="en-GB" sz="1050" b="0" dirty="0">
              <a:solidFill>
                <a:schemeClr val="tx2">
                  <a:lumMod val="75000"/>
                </a:schemeClr>
              </a:solidFill>
              <a:latin typeface="Arial" pitchFamily="34" charset="0"/>
              <a:cs typeface="Arial" pitchFamily="34" charset="0"/>
            </a:endParaRPr>
          </a:p>
          <a:p>
            <a:pPr algn="l">
              <a:spcBef>
                <a:spcPts val="0"/>
              </a:spcBef>
              <a:spcAft>
                <a:spcPts val="600"/>
              </a:spcAft>
              <a:tabLst>
                <a:tab pos="180975" algn="l"/>
              </a:tabLst>
              <a:defRPr/>
            </a:pPr>
            <a:r>
              <a:rPr lang="en-GB" sz="1050" b="0" dirty="0">
                <a:solidFill>
                  <a:schemeClr val="tx2">
                    <a:lumMod val="75000"/>
                  </a:schemeClr>
                </a:solidFill>
                <a:latin typeface="Arial" pitchFamily="34" charset="0"/>
                <a:cs typeface="Arial" pitchFamily="34" charset="0"/>
              </a:rPr>
              <a:t>T  + 373 22 22-83-19</a:t>
            </a:r>
          </a:p>
          <a:p>
            <a:pPr algn="l">
              <a:spcBef>
                <a:spcPts val="0"/>
              </a:spcBef>
              <a:spcAft>
                <a:spcPts val="600"/>
              </a:spcAft>
              <a:tabLst>
                <a:tab pos="180975" algn="l"/>
              </a:tabLst>
              <a:defRPr/>
            </a:pPr>
            <a:r>
              <a:rPr lang="en-GB" sz="1050" b="0" dirty="0">
                <a:solidFill>
                  <a:schemeClr val="tx2">
                    <a:lumMod val="75000"/>
                  </a:schemeClr>
                </a:solidFill>
                <a:latin typeface="Arial" pitchFamily="34" charset="0"/>
                <a:cs typeface="Arial" pitchFamily="34" charset="0"/>
              </a:rPr>
              <a:t>F  + 373 22 </a:t>
            </a:r>
            <a:r>
              <a:rPr lang="en-GB" sz="1050" b="0" dirty="0" smtClean="0">
                <a:solidFill>
                  <a:schemeClr val="tx2">
                    <a:lumMod val="75000"/>
                  </a:schemeClr>
                </a:solidFill>
                <a:latin typeface="Arial" pitchFamily="34" charset="0"/>
                <a:cs typeface="Arial" pitchFamily="34" charset="0"/>
              </a:rPr>
              <a:t>00-02-38</a:t>
            </a:r>
            <a:br>
              <a:rPr lang="en-GB" sz="1050" b="0" dirty="0" smtClean="0">
                <a:solidFill>
                  <a:schemeClr val="tx2">
                    <a:lumMod val="75000"/>
                  </a:schemeClr>
                </a:solidFill>
                <a:latin typeface="Arial" pitchFamily="34" charset="0"/>
                <a:cs typeface="Arial" pitchFamily="34" charset="0"/>
              </a:rPr>
            </a:br>
            <a:r>
              <a:rPr lang="en-GB" sz="1050" b="0" dirty="0" smtClean="0">
                <a:solidFill>
                  <a:schemeClr val="tx2">
                    <a:lumMod val="75000"/>
                  </a:schemeClr>
                </a:solidFill>
                <a:latin typeface="Arial" pitchFamily="34" charset="0"/>
                <a:cs typeface="Arial" pitchFamily="34" charset="0"/>
              </a:rPr>
              <a:t>I	</a:t>
            </a:r>
            <a:r>
              <a:rPr lang="en-GB" sz="1050" b="0" dirty="0" smtClean="0">
                <a:solidFill>
                  <a:schemeClr val="tx2">
                    <a:lumMod val="75000"/>
                  </a:schemeClr>
                </a:solidFill>
                <a:latin typeface="Arial" pitchFamily="34" charset="0"/>
                <a:cs typeface="Arial" pitchFamily="34" charset="0"/>
                <a:hlinkClick r:id="rId2"/>
              </a:rPr>
              <a:t>www.giz.de</a:t>
            </a:r>
            <a:r>
              <a:rPr lang="en-GB" sz="1050" b="0" dirty="0" smtClean="0">
                <a:solidFill>
                  <a:schemeClr val="tx2">
                    <a:lumMod val="75000"/>
                  </a:schemeClr>
                </a:solidFill>
                <a:latin typeface="Arial" pitchFamily="34" charset="0"/>
                <a:cs typeface="Arial" pitchFamily="34" charset="0"/>
              </a:rPr>
              <a:t>, </a:t>
            </a:r>
            <a:r>
              <a:rPr lang="en-GB" sz="1050" b="0" dirty="0" smtClean="0">
                <a:solidFill>
                  <a:schemeClr val="tx2">
                    <a:lumMod val="75000"/>
                  </a:schemeClr>
                </a:solidFill>
                <a:latin typeface="Arial" pitchFamily="34" charset="0"/>
                <a:cs typeface="Arial" pitchFamily="34" charset="0"/>
                <a:hlinkClick r:id="rId3"/>
              </a:rPr>
              <a:t>www.serviciilocale.md</a:t>
            </a:r>
            <a:r>
              <a:rPr lang="en-GB" sz="1050" b="0" dirty="0" smtClean="0">
                <a:solidFill>
                  <a:schemeClr val="tx2">
                    <a:lumMod val="75000"/>
                  </a:schemeClr>
                </a:solidFill>
                <a:latin typeface="Arial" pitchFamily="34" charset="0"/>
                <a:cs typeface="Arial" pitchFamily="34" charset="0"/>
              </a:rPr>
              <a:t> </a:t>
            </a:r>
          </a:p>
          <a:p>
            <a:pPr>
              <a:spcBef>
                <a:spcPts val="0"/>
              </a:spcBef>
              <a:spcAft>
                <a:spcPts val="300"/>
              </a:spcAft>
              <a:defRPr/>
            </a:pPr>
            <a:endParaRPr lang="de-DE" sz="1200" dirty="0" smtClean="0">
              <a:solidFill>
                <a:schemeClr val="tx2">
                  <a:lumMod val="75000"/>
                </a:schemeClr>
              </a:solidFill>
            </a:endParaRPr>
          </a:p>
          <a:p>
            <a:pPr>
              <a:spcBef>
                <a:spcPts val="0"/>
              </a:spcBef>
              <a:spcAft>
                <a:spcPts val="300"/>
              </a:spcAft>
              <a:defRPr/>
            </a:pPr>
            <a:endParaRPr lang="de-DE" sz="1200" dirty="0" smtClean="0">
              <a:solidFill>
                <a:schemeClr val="tx2">
                  <a:lumMod val="75000"/>
                </a:schemeClr>
              </a:solidFill>
            </a:endParaRPr>
          </a:p>
          <a:p>
            <a:pPr>
              <a:defRPr/>
            </a:pPr>
            <a:endParaRPr lang="de-DE" sz="1200" dirty="0">
              <a:solidFill>
                <a:schemeClr val="tx2">
                  <a:lumMod val="75000"/>
                </a:schemeClr>
              </a:solidFill>
            </a:endParaRPr>
          </a:p>
        </p:txBody>
      </p:sp>
      <p:sp>
        <p:nvSpPr>
          <p:cNvPr id="7" name="Inhaltsplatzhalter 8"/>
          <p:cNvSpPr txBox="1">
            <a:spLocks/>
          </p:cNvSpPr>
          <p:nvPr/>
        </p:nvSpPr>
        <p:spPr>
          <a:xfrm>
            <a:off x="5467350" y="2108200"/>
            <a:ext cx="3005138" cy="805121"/>
          </a:xfrm>
          <a:prstGeom prst="rect">
            <a:avLst/>
          </a:prstGeom>
        </p:spPr>
        <p:txBody>
          <a:bodyPr vert="horz" lIns="91440" tIns="45720" rIns="91440" bIns="45720" rtlCol="0" anchor="t" anchorCtr="0"/>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defRPr/>
            </a:pPr>
            <a:r>
              <a:rPr lang="en-GB" sz="1400" b="1" dirty="0" err="1" smtClean="0">
                <a:solidFill>
                  <a:schemeClr val="tx2">
                    <a:lumMod val="75000"/>
                  </a:schemeClr>
                </a:solidFill>
                <a:latin typeface="Arial" pitchFamily="34" charset="0"/>
                <a:cs typeface="Arial" pitchFamily="34" charset="0"/>
              </a:rPr>
              <a:t>Autor</a:t>
            </a:r>
            <a:r>
              <a:rPr lang="ro-RO" sz="1400" b="1" dirty="0" smtClean="0">
                <a:solidFill>
                  <a:schemeClr val="tx2">
                    <a:lumMod val="75000"/>
                  </a:schemeClr>
                </a:solidFill>
                <a:latin typeface="Arial" pitchFamily="34" charset="0"/>
                <a:cs typeface="Arial" pitchFamily="34" charset="0"/>
              </a:rPr>
              <a:t>:  Pavel </a:t>
            </a:r>
            <a:r>
              <a:rPr lang="ro-RO" sz="1400" b="1" dirty="0" err="1" smtClean="0">
                <a:solidFill>
                  <a:schemeClr val="tx2">
                    <a:lumMod val="75000"/>
                  </a:schemeClr>
                </a:solidFill>
                <a:latin typeface="Arial" pitchFamily="34" charset="0"/>
                <a:cs typeface="Arial" pitchFamily="34" charset="0"/>
              </a:rPr>
              <a:t>Panuș</a:t>
            </a:r>
            <a:r>
              <a:rPr lang="en-GB" sz="1400" b="1" dirty="0" smtClean="0">
                <a:solidFill>
                  <a:schemeClr val="tx2">
                    <a:lumMod val="75000"/>
                  </a:schemeClr>
                </a:solidFill>
                <a:latin typeface="Arial" pitchFamily="34" charset="0"/>
                <a:cs typeface="Arial" pitchFamily="34" charset="0"/>
              </a:rPr>
              <a:t/>
            </a:r>
            <a:br>
              <a:rPr lang="en-GB" sz="1400" b="1" dirty="0" smtClean="0">
                <a:solidFill>
                  <a:schemeClr val="tx2">
                    <a:lumMod val="75000"/>
                  </a:schemeClr>
                </a:solidFill>
                <a:latin typeface="Arial" pitchFamily="34" charset="0"/>
                <a:cs typeface="Arial" pitchFamily="34" charset="0"/>
              </a:rPr>
            </a:br>
            <a:endParaRPr lang="en-GB" sz="1400" b="0" dirty="0" smtClean="0">
              <a:solidFill>
                <a:schemeClr val="tx2">
                  <a:lumMod val="75000"/>
                </a:schemeClr>
              </a:solidFill>
              <a:latin typeface="Arial" pitchFamily="34" charset="0"/>
              <a:cs typeface="Arial" pitchFamily="34" charset="0"/>
            </a:endParaRPr>
          </a:p>
          <a:p>
            <a:pPr algn="l">
              <a:spcAft>
                <a:spcPts val="300"/>
              </a:spcAft>
              <a:defRPr/>
            </a:pPr>
            <a:endParaRPr lang="en-GB" sz="1050" dirty="0" smtClean="0">
              <a:solidFill>
                <a:schemeClr val="tx2">
                  <a:lumMod val="75000"/>
                </a:schemeClr>
              </a:solidFill>
              <a:latin typeface="Arial" pitchFamily="34" charset="0"/>
              <a:cs typeface="Arial" pitchFamily="34" charset="0"/>
            </a:endParaRPr>
          </a:p>
          <a:p>
            <a:pPr algn="l">
              <a:defRPr/>
            </a:pPr>
            <a:endParaRPr lang="en-GB" sz="1050" dirty="0">
              <a:solidFill>
                <a:schemeClr val="tx2">
                  <a:lumMod val="75000"/>
                </a:schemeClr>
              </a:solidFill>
              <a:latin typeface="Arial" pitchFamily="34" charset="0"/>
              <a:cs typeface="Arial" pitchFamily="34" charset="0"/>
            </a:endParaRPr>
          </a:p>
        </p:txBody>
      </p:sp>
      <p:sp>
        <p:nvSpPr>
          <p:cNvPr id="13" name="Textfeld 5"/>
          <p:cNvSpPr txBox="1"/>
          <p:nvPr/>
        </p:nvSpPr>
        <p:spPr>
          <a:xfrm>
            <a:off x="7419434" y="314102"/>
            <a:ext cx="1066949" cy="215444"/>
          </a:xfrm>
          <a:prstGeom prst="rect">
            <a:avLst/>
          </a:prstGeom>
          <a:noFill/>
        </p:spPr>
        <p:txBody>
          <a:bodyPr wrap="square" rtlCol="0">
            <a:spAutoFit/>
          </a:bodyPr>
          <a:lstStyle/>
          <a:p>
            <a:r>
              <a:rPr lang="ro-RO" sz="800" b="0" dirty="0" smtClean="0">
                <a:solidFill>
                  <a:schemeClr val="tx1"/>
                </a:solidFill>
                <a:latin typeface="Arial" pitchFamily="34" charset="0"/>
                <a:cs typeface="Arial" pitchFamily="34" charset="0"/>
              </a:rPr>
              <a:t>Implementat de</a:t>
            </a:r>
            <a:endParaRPr lang="en-GB" sz="800" b="0" dirty="0">
              <a:solidFill>
                <a:schemeClr val="tx1"/>
              </a:solidFill>
              <a:latin typeface="Arial" pitchFamily="34" charset="0"/>
              <a:cs typeface="Arial" pitchFamily="34" charset="0"/>
            </a:endParaRPr>
          </a:p>
        </p:txBody>
      </p:sp>
      <p:pic>
        <p:nvPicPr>
          <p:cNvPr id="12" name="Picture 2" descr="http://cfc.utm.md/wp-content/uploads/2016/12/cfc_logo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50" y="285750"/>
            <a:ext cx="762000" cy="6667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7462" y="285750"/>
            <a:ext cx="2189163"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Imagine 15" descr="D:\Documents\IMAGINI\ARTE PLASTICE\img.php.png"/>
          <p:cNvPicPr/>
          <p:nvPr/>
        </p:nvPicPr>
        <p:blipFill>
          <a:blip r:embed="rId6">
            <a:extLst>
              <a:ext uri="{28A0092B-C50C-407E-A947-70E740481C1C}">
                <a14:useLocalDpi xmlns:a14="http://schemas.microsoft.com/office/drawing/2010/main" val="0"/>
              </a:ext>
            </a:extLst>
          </a:blip>
          <a:srcRect/>
          <a:stretch>
            <a:fillRect/>
          </a:stretch>
        </p:blipFill>
        <p:spPr bwMode="auto">
          <a:xfrm>
            <a:off x="3940810" y="264116"/>
            <a:ext cx="906780" cy="906780"/>
          </a:xfrm>
          <a:prstGeom prst="rect">
            <a:avLst/>
          </a:prstGeom>
          <a:noFill/>
          <a:ln>
            <a:noFill/>
          </a:ln>
        </p:spPr>
      </p:pic>
      <p:pic>
        <p:nvPicPr>
          <p:cNvPr id="1945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09" y="90487"/>
            <a:ext cx="9144000" cy="125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140510"/>
            <a:ext cx="9144000" cy="141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1564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33900" y="1483200"/>
            <a:ext cx="4267200" cy="4879500"/>
          </a:xfrm>
        </p:spPr>
        <p:txBody>
          <a:bodyPr/>
          <a:lstStyle/>
          <a:p>
            <a:r>
              <a:rPr lang="ro-RO" dirty="0" smtClean="0">
                <a:solidFill>
                  <a:schemeClr val="tx1"/>
                </a:solidFill>
              </a:rPr>
              <a:t>OPERATORI REGIONALI</a:t>
            </a:r>
            <a:br>
              <a:rPr lang="ro-RO" dirty="0" smtClean="0">
                <a:solidFill>
                  <a:schemeClr val="tx1"/>
                </a:solidFill>
              </a:rPr>
            </a:br>
            <a:r>
              <a:rPr lang="ro-RO" dirty="0">
                <a:solidFill>
                  <a:schemeClr val="tx1"/>
                </a:solidFill>
              </a:rPr>
              <a:t/>
            </a:r>
            <a:br>
              <a:rPr lang="ro-RO" dirty="0">
                <a:solidFill>
                  <a:schemeClr val="tx1"/>
                </a:solidFill>
              </a:rPr>
            </a:br>
            <a:r>
              <a:rPr lang="ro-RO" dirty="0" smtClean="0">
                <a:solidFill>
                  <a:schemeClr val="tx1"/>
                </a:solidFill>
              </a:rPr>
              <a:t/>
            </a:r>
            <a:br>
              <a:rPr lang="ro-RO" dirty="0" smtClean="0">
                <a:solidFill>
                  <a:schemeClr val="tx1"/>
                </a:solidFill>
              </a:rPr>
            </a:br>
            <a:r>
              <a:rPr lang="ro-RO" sz="1800" dirty="0" smtClean="0">
                <a:solidFill>
                  <a:schemeClr val="tx1"/>
                </a:solidFill>
              </a:rPr>
              <a:t>1. S.A. APA CANAL CHIȘINĂU </a:t>
            </a:r>
            <a:br>
              <a:rPr lang="ro-RO" sz="1800" dirty="0" smtClean="0">
                <a:solidFill>
                  <a:schemeClr val="tx1"/>
                </a:solidFill>
              </a:rPr>
            </a:br>
            <a:r>
              <a:rPr lang="ro-RO" sz="1800" dirty="0" smtClean="0">
                <a:solidFill>
                  <a:schemeClr val="tx1"/>
                </a:solidFill>
              </a:rPr>
              <a:t>2. S.A. REGIA APĂ CANAL SOROCA</a:t>
            </a:r>
            <a:br>
              <a:rPr lang="ro-RO" sz="1800" dirty="0" smtClean="0">
                <a:solidFill>
                  <a:schemeClr val="tx1"/>
                </a:solidFill>
              </a:rPr>
            </a:br>
            <a:r>
              <a:rPr lang="ro-RO" sz="1800" dirty="0" smtClean="0">
                <a:solidFill>
                  <a:schemeClr val="tx1"/>
                </a:solidFill>
              </a:rPr>
              <a:t>3. S.A. SERVICII COMUNALE FLOREȘTI</a:t>
            </a:r>
            <a:br>
              <a:rPr lang="ro-RO" sz="1800" dirty="0" smtClean="0">
                <a:solidFill>
                  <a:schemeClr val="tx1"/>
                </a:solidFill>
              </a:rPr>
            </a:br>
            <a:r>
              <a:rPr lang="ro-RO" sz="1800" dirty="0" smtClean="0">
                <a:solidFill>
                  <a:schemeClr val="tx1"/>
                </a:solidFill>
              </a:rPr>
              <a:t>4. S.A. REGIA APĂ CANAL ORHEI</a:t>
            </a:r>
            <a:br>
              <a:rPr lang="ro-RO" sz="1800" dirty="0" smtClean="0">
                <a:solidFill>
                  <a:schemeClr val="tx1"/>
                </a:solidFill>
              </a:rPr>
            </a:br>
            <a:r>
              <a:rPr lang="ro-RO" sz="1800" dirty="0" smtClean="0">
                <a:solidFill>
                  <a:schemeClr val="tx1"/>
                </a:solidFill>
              </a:rPr>
              <a:t>5. S.A. AMEN-VER HÎNCEȘTI</a:t>
            </a:r>
            <a:br>
              <a:rPr lang="ro-RO" sz="1800" dirty="0" smtClean="0">
                <a:solidFill>
                  <a:schemeClr val="tx1"/>
                </a:solidFill>
              </a:rPr>
            </a:br>
            <a:r>
              <a:rPr lang="ro-RO" sz="1800" dirty="0" smtClean="0">
                <a:solidFill>
                  <a:schemeClr val="tx1"/>
                </a:solidFill>
              </a:rPr>
              <a:t>6. S.A. APĂ-CANAL LEOVA</a:t>
            </a:r>
            <a:br>
              <a:rPr lang="ro-RO" sz="1800" dirty="0" smtClean="0">
                <a:solidFill>
                  <a:schemeClr val="tx1"/>
                </a:solidFill>
              </a:rPr>
            </a:br>
            <a:r>
              <a:rPr lang="ro-RO" sz="1800" dirty="0" smtClean="0">
                <a:solidFill>
                  <a:schemeClr val="tx1"/>
                </a:solidFill>
              </a:rPr>
              <a:t>7. S.A. APĂ-TERMO CIADÎR LUNGA</a:t>
            </a:r>
            <a:br>
              <a:rPr lang="ro-RO" sz="1800" dirty="0" smtClean="0">
                <a:solidFill>
                  <a:schemeClr val="tx1"/>
                </a:solidFill>
              </a:rPr>
            </a:br>
            <a:r>
              <a:rPr lang="ro-RO" sz="1800" dirty="0" smtClean="0">
                <a:solidFill>
                  <a:schemeClr val="tx1"/>
                </a:solidFill>
              </a:rPr>
              <a:t>8. S.A. APA-CANAL NISPORENI</a:t>
            </a:r>
            <a:br>
              <a:rPr lang="ro-RO" sz="1800" dirty="0" smtClean="0">
                <a:solidFill>
                  <a:schemeClr val="tx1"/>
                </a:solidFill>
              </a:rPr>
            </a:br>
            <a:r>
              <a:rPr lang="ro-RO" sz="1800" dirty="0" smtClean="0">
                <a:solidFill>
                  <a:schemeClr val="tx1"/>
                </a:solidFill>
              </a:rPr>
              <a:t>9. S.A. APA-CANAL CAHUL</a:t>
            </a:r>
            <a:br>
              <a:rPr lang="ro-RO" sz="1800" dirty="0" smtClean="0">
                <a:solidFill>
                  <a:schemeClr val="tx1"/>
                </a:solidFill>
              </a:rPr>
            </a:br>
            <a:r>
              <a:rPr lang="ro-RO" sz="1800" dirty="0" smtClean="0">
                <a:solidFill>
                  <a:schemeClr val="tx1"/>
                </a:solidFill>
              </a:rPr>
              <a:t/>
            </a:r>
            <a:br>
              <a:rPr lang="ro-RO" sz="1800" dirty="0" smtClean="0">
                <a:solidFill>
                  <a:schemeClr val="tx1"/>
                </a:solidFill>
              </a:rPr>
            </a:br>
            <a:r>
              <a:rPr lang="ro-RO" sz="1800" dirty="0" smtClean="0">
                <a:solidFill>
                  <a:schemeClr val="tx1"/>
                </a:solidFill>
              </a:rPr>
              <a:t>CEILALȚI OPERATORI SUNT ÎNTREPRINDERI MUNICIPALE</a:t>
            </a:r>
            <a:endParaRPr lang="ro-RO" sz="1800" dirty="0">
              <a:solidFill>
                <a:schemeClr val="tx1"/>
              </a:solidFill>
            </a:endParaRPr>
          </a:p>
        </p:txBody>
      </p:sp>
      <p:sp>
        <p:nvSpPr>
          <p:cNvPr id="4" name="Substituent dată 3"/>
          <p:cNvSpPr>
            <a:spLocks noGrp="1"/>
          </p:cNvSpPr>
          <p:nvPr>
            <p:ph type="dt" sz="half" idx="11"/>
          </p:nvPr>
        </p:nvSpPr>
        <p:spPr/>
        <p:txBody>
          <a:bodyPr/>
          <a:lstStyle/>
          <a:p>
            <a:fld id="{0F9A5078-6F60-49E2-B50D-11C30D454C38}" type="datetime1">
              <a:rPr lang="en-GB" noProof="0" smtClean="0"/>
              <a:pPr/>
              <a:t>17/10/2017</a:t>
            </a:fld>
            <a:endParaRPr lang="en-GB" noProof="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1674"/>
          <a:stretch/>
        </p:blipFill>
        <p:spPr bwMode="auto">
          <a:xfrm>
            <a:off x="77787" y="0"/>
            <a:ext cx="8986837" cy="95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40" t="3931" r="3142" b="6094"/>
          <a:stretch/>
        </p:blipFill>
        <p:spPr bwMode="auto">
          <a:xfrm>
            <a:off x="265813" y="956929"/>
            <a:ext cx="3912781" cy="575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88593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5418" y="1310278"/>
            <a:ext cx="7776000" cy="617928"/>
          </a:xfrm>
        </p:spPr>
        <p:txBody>
          <a:bodyPr/>
          <a:lstStyle/>
          <a:p>
            <a:pPr algn="ctr"/>
            <a:r>
              <a:rPr lang="ro-RO" dirty="0" smtClean="0">
                <a:solidFill>
                  <a:schemeClr val="tx1"/>
                </a:solidFill>
              </a:rPr>
              <a:t>STUDIU DE CAZ</a:t>
            </a:r>
            <a:endParaRPr lang="ro-RO" dirty="0">
              <a:solidFill>
                <a:schemeClr val="tx1"/>
              </a:solidFill>
            </a:endParaRPr>
          </a:p>
        </p:txBody>
      </p:sp>
      <p:sp>
        <p:nvSpPr>
          <p:cNvPr id="4" name="Дата 3"/>
          <p:cNvSpPr>
            <a:spLocks noGrp="1"/>
          </p:cNvSpPr>
          <p:nvPr>
            <p:ph type="dt" sz="half" idx="11"/>
          </p:nvPr>
        </p:nvSpPr>
        <p:spPr/>
        <p:txBody>
          <a:bodyPr/>
          <a:lstStyle/>
          <a:p>
            <a:fld id="{0F9A5078-6F60-49E2-B50D-11C30D454C38}" type="datetime1">
              <a:rPr lang="en-GB" noProof="0" smtClean="0"/>
              <a:pPr/>
              <a:t>17/10/2017</a:t>
            </a:fld>
            <a:endParaRPr lang="en-GB" noProof="0" dirty="0"/>
          </a:p>
        </p:txBody>
      </p:sp>
      <p:sp>
        <p:nvSpPr>
          <p:cNvPr id="5" name="Объект 4"/>
          <p:cNvSpPr>
            <a:spLocks noGrp="1"/>
          </p:cNvSpPr>
          <p:nvPr>
            <p:ph idx="1"/>
          </p:nvPr>
        </p:nvSpPr>
        <p:spPr>
          <a:xfrm>
            <a:off x="884246" y="1874579"/>
            <a:ext cx="7776000" cy="4451793"/>
          </a:xfrm>
        </p:spPr>
        <p:txBody>
          <a:bodyPr/>
          <a:lstStyle/>
          <a:p>
            <a:pPr indent="85725" algn="just">
              <a:lnSpc>
                <a:spcPct val="150000"/>
              </a:lnSpc>
              <a:spcAft>
                <a:spcPts val="0"/>
              </a:spcAft>
            </a:pPr>
            <a:r>
              <a:rPr lang="ro-RO" sz="2000" dirty="0" smtClean="0">
                <a:solidFill>
                  <a:schemeClr val="tx1"/>
                </a:solidFill>
                <a:ea typeface="Calibri"/>
                <a:cs typeface="Times New Roman"/>
              </a:rPr>
              <a:t>Metoda de colectare a datelor a fost ancheta pe bază de chestionar. Rezultatele sunt prezentate atât pe fiecare companie care prestează servicii de alimentare cu apă și de canalizare în parte, cât și la nivel de grup.</a:t>
            </a:r>
            <a:endParaRPr lang="ru-RU" sz="2000" dirty="0">
              <a:solidFill>
                <a:schemeClr val="tx1"/>
              </a:solidFill>
              <a:ea typeface="Calibri"/>
              <a:cs typeface="Times New Roman"/>
            </a:endParaRPr>
          </a:p>
          <a:p>
            <a:pPr marL="342900" lvl="0" indent="-342900" algn="just">
              <a:lnSpc>
                <a:spcPct val="150000"/>
              </a:lnSpc>
              <a:spcAft>
                <a:spcPts val="0"/>
              </a:spcAft>
              <a:buFont typeface="Symbol"/>
              <a:buChar char=""/>
            </a:pPr>
            <a:r>
              <a:rPr lang="ro-RO" sz="2000" dirty="0">
                <a:solidFill>
                  <a:schemeClr val="tx1"/>
                </a:solidFill>
                <a:ea typeface="Calibri"/>
                <a:cs typeface="Times New Roman"/>
              </a:rPr>
              <a:t>Grupul I – 10 </a:t>
            </a:r>
            <a:r>
              <a:rPr lang="ro-RO" sz="2000" dirty="0" smtClean="0">
                <a:solidFill>
                  <a:schemeClr val="tx1"/>
                </a:solidFill>
                <a:ea typeface="Calibri"/>
                <a:cs typeface="Times New Roman"/>
              </a:rPr>
              <a:t> chestionare </a:t>
            </a:r>
            <a:r>
              <a:rPr lang="ro-RO" sz="2000" dirty="0">
                <a:solidFill>
                  <a:schemeClr val="tx1"/>
                </a:solidFill>
                <a:ea typeface="Calibri"/>
                <a:cs typeface="Times New Roman"/>
              </a:rPr>
              <a:t>din totalul de </a:t>
            </a:r>
            <a:r>
              <a:rPr lang="ro-RO" sz="2000" dirty="0" smtClean="0">
                <a:solidFill>
                  <a:schemeClr val="tx1"/>
                </a:solidFill>
                <a:ea typeface="Calibri"/>
                <a:cs typeface="Times New Roman"/>
              </a:rPr>
              <a:t>12 operatori </a:t>
            </a:r>
            <a:r>
              <a:rPr lang="ro-RO" sz="2000" dirty="0">
                <a:solidFill>
                  <a:schemeClr val="tx1"/>
                </a:solidFill>
                <a:ea typeface="Calibri"/>
                <a:cs typeface="Times New Roman"/>
              </a:rPr>
              <a:t>(83%);</a:t>
            </a:r>
            <a:endParaRPr lang="ru-RU" sz="2000" dirty="0">
              <a:solidFill>
                <a:schemeClr val="tx1"/>
              </a:solidFill>
              <a:ea typeface="Calibri"/>
              <a:cs typeface="Times New Roman"/>
            </a:endParaRPr>
          </a:p>
          <a:p>
            <a:pPr marL="342900" lvl="0" indent="-342900" algn="just">
              <a:lnSpc>
                <a:spcPct val="150000"/>
              </a:lnSpc>
              <a:spcAft>
                <a:spcPts val="0"/>
              </a:spcAft>
              <a:buFont typeface="Symbol"/>
              <a:buChar char=""/>
            </a:pPr>
            <a:r>
              <a:rPr lang="ro-RO" sz="2000" dirty="0">
                <a:solidFill>
                  <a:schemeClr val="tx1"/>
                </a:solidFill>
                <a:ea typeface="Calibri"/>
                <a:cs typeface="Times New Roman"/>
              </a:rPr>
              <a:t>Grupul II – 15 chestionare din totalul de 18 operatori (83%)</a:t>
            </a:r>
            <a:endParaRPr lang="ru-RU" sz="2000" dirty="0">
              <a:solidFill>
                <a:schemeClr val="tx1"/>
              </a:solidFill>
              <a:ea typeface="Calibri"/>
              <a:cs typeface="Times New Roman"/>
            </a:endParaRPr>
          </a:p>
          <a:p>
            <a:pPr marL="342900" lvl="0" indent="-342900" algn="just">
              <a:lnSpc>
                <a:spcPct val="150000"/>
              </a:lnSpc>
              <a:spcAft>
                <a:spcPts val="0"/>
              </a:spcAft>
              <a:buFont typeface="Symbol"/>
              <a:buChar char=""/>
            </a:pPr>
            <a:r>
              <a:rPr lang="ro-RO" sz="2000" dirty="0">
                <a:solidFill>
                  <a:schemeClr val="tx1"/>
                </a:solidFill>
                <a:ea typeface="Calibri"/>
                <a:cs typeface="Times New Roman"/>
              </a:rPr>
              <a:t>Grupul III – 6 chestionare din totalul de 10 operatori (60%)</a:t>
            </a:r>
            <a:endParaRPr lang="ru-RU" sz="2000" dirty="0">
              <a:solidFill>
                <a:schemeClr val="tx1"/>
              </a:solidFill>
              <a:ea typeface="Calibri"/>
              <a:cs typeface="Times New Roman"/>
            </a:endParaRPr>
          </a:p>
          <a:p>
            <a:pPr marL="342900" lvl="0" indent="-342900" algn="just">
              <a:lnSpc>
                <a:spcPct val="150000"/>
              </a:lnSpc>
              <a:spcAft>
                <a:spcPts val="0"/>
              </a:spcAft>
              <a:buFont typeface="Symbol"/>
              <a:buChar char=""/>
            </a:pPr>
            <a:r>
              <a:rPr lang="ro-RO" sz="2000" dirty="0">
                <a:solidFill>
                  <a:schemeClr val="tx1"/>
                </a:solidFill>
                <a:ea typeface="Calibri"/>
                <a:cs typeface="Times New Roman"/>
              </a:rPr>
              <a:t>Grupul IV – date privind personalul operatorilor </a:t>
            </a:r>
            <a:r>
              <a:rPr lang="ro-RO" sz="2000" dirty="0" smtClean="0">
                <a:solidFill>
                  <a:schemeClr val="tx1"/>
                </a:solidFill>
                <a:ea typeface="Calibri"/>
                <a:cs typeface="Times New Roman"/>
              </a:rPr>
              <a:t>rurali, </a:t>
            </a:r>
            <a:r>
              <a:rPr lang="ro-RO" sz="2000" dirty="0">
                <a:solidFill>
                  <a:schemeClr val="tx1"/>
                </a:solidFill>
                <a:ea typeface="Calibri"/>
                <a:cs typeface="Times New Roman"/>
              </a:rPr>
              <a:t>p</a:t>
            </a:r>
            <a:r>
              <a:rPr lang="ro-RO" sz="2000" dirty="0" smtClean="0">
                <a:solidFill>
                  <a:schemeClr val="tx1"/>
                </a:solidFill>
                <a:ea typeface="Calibri"/>
                <a:cs typeface="Times New Roman"/>
              </a:rPr>
              <a:t>e motiv de lipsă de bază statistică au fost interpretate din diferite surse.</a:t>
            </a:r>
            <a:endParaRPr lang="ru-RU" sz="2000" dirty="0">
              <a:solidFill>
                <a:schemeClr val="tx1"/>
              </a:solidFill>
              <a:ea typeface="Calibri"/>
              <a:cs typeface="Times New Roman"/>
            </a:endParaRPr>
          </a:p>
          <a:p>
            <a:pPr algn="just">
              <a:spcAft>
                <a:spcPts val="0"/>
              </a:spcAft>
            </a:pPr>
            <a:r>
              <a:rPr lang="ro-RO" b="1" dirty="0">
                <a:solidFill>
                  <a:schemeClr val="tx1"/>
                </a:solidFill>
                <a:highlight>
                  <a:srgbClr val="FFFF00"/>
                </a:highlight>
                <a:ea typeface="Times New Roman"/>
                <a:cs typeface="Arial"/>
              </a:rPr>
              <a:t> </a:t>
            </a:r>
            <a:endParaRPr lang="ru-RU" b="1" dirty="0">
              <a:solidFill>
                <a:schemeClr val="tx1"/>
              </a:solidFill>
              <a:ea typeface="Times New Roman"/>
              <a:cs typeface="Times New Roman"/>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0328"/>
          <a:stretch/>
        </p:blipFill>
        <p:spPr bwMode="auto">
          <a:xfrm>
            <a:off x="0" y="0"/>
            <a:ext cx="8986837" cy="1105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816767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100" y="1100427"/>
            <a:ext cx="7776000" cy="451926"/>
          </a:xfrm>
        </p:spPr>
        <p:txBody>
          <a:bodyPr/>
          <a:lstStyle/>
          <a:p>
            <a:pPr algn="ctr"/>
            <a:r>
              <a:rPr lang="ro-RO" dirty="0" smtClean="0">
                <a:solidFill>
                  <a:schemeClr val="tx1"/>
                </a:solidFill>
              </a:rPr>
              <a:t>ANALIZA STRUCTURII DE PERSONAL</a:t>
            </a:r>
            <a:endParaRPr lang="ro-RO" dirty="0">
              <a:solidFill>
                <a:schemeClr val="tx1"/>
              </a:solidFill>
            </a:endParaRPr>
          </a:p>
        </p:txBody>
      </p:sp>
      <p:sp>
        <p:nvSpPr>
          <p:cNvPr id="4" name="Дата 3"/>
          <p:cNvSpPr>
            <a:spLocks noGrp="1"/>
          </p:cNvSpPr>
          <p:nvPr>
            <p:ph type="dt" sz="half" idx="11"/>
          </p:nvPr>
        </p:nvSpPr>
        <p:spPr/>
        <p:txBody>
          <a:bodyPr/>
          <a:lstStyle/>
          <a:p>
            <a:fld id="{0F9A5078-6F60-49E2-B50D-11C30D454C38}" type="datetime1">
              <a:rPr lang="en-GB" noProof="0" smtClean="0"/>
              <a:pPr/>
              <a:t>17/10/2017</a:t>
            </a:fld>
            <a:endParaRPr lang="en-GB" noProof="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450" y="1576774"/>
            <a:ext cx="8410753" cy="46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986837" cy="112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73450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0478" y="1298981"/>
            <a:ext cx="7776000" cy="617928"/>
          </a:xfrm>
        </p:spPr>
        <p:txBody>
          <a:bodyPr/>
          <a:lstStyle/>
          <a:p>
            <a:pPr algn="ctr"/>
            <a:r>
              <a:rPr lang="ro-RO" dirty="0" smtClean="0">
                <a:solidFill>
                  <a:schemeClr val="tx1"/>
                </a:solidFill>
              </a:rPr>
              <a:t>FLUCTUAȚIA PERSONALULUI</a:t>
            </a:r>
            <a:endParaRPr lang="ro-RO" dirty="0">
              <a:solidFill>
                <a:schemeClr val="tx1"/>
              </a:solidFill>
            </a:endParaRPr>
          </a:p>
        </p:txBody>
      </p:sp>
      <p:sp>
        <p:nvSpPr>
          <p:cNvPr id="4" name="Дата 3"/>
          <p:cNvSpPr>
            <a:spLocks noGrp="1"/>
          </p:cNvSpPr>
          <p:nvPr>
            <p:ph type="dt" sz="half" idx="11"/>
          </p:nvPr>
        </p:nvSpPr>
        <p:spPr/>
        <p:txBody>
          <a:bodyPr/>
          <a:lstStyle/>
          <a:p>
            <a:fld id="{0F9A5078-6F60-49E2-B50D-11C30D454C38}" type="datetime1">
              <a:rPr lang="en-GB" smtClean="0"/>
              <a:pPr/>
              <a:t>17/10/2017</a:t>
            </a:fld>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876"/>
          <a:stretch/>
        </p:blipFill>
        <p:spPr bwMode="auto">
          <a:xfrm>
            <a:off x="611980" y="1916909"/>
            <a:ext cx="7762875" cy="4398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986837" cy="112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09741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b="1" dirty="0" smtClean="0"/>
              <a:t>ANALIZA DE GEN A PERSONALULUI</a:t>
            </a:r>
            <a:endParaRPr lang="ro-RO" b="1" dirty="0"/>
          </a:p>
        </p:txBody>
      </p:sp>
      <p:sp>
        <p:nvSpPr>
          <p:cNvPr id="4" name="Дата 3"/>
          <p:cNvSpPr>
            <a:spLocks noGrp="1"/>
          </p:cNvSpPr>
          <p:nvPr>
            <p:ph type="dt" sz="half" idx="11"/>
          </p:nvPr>
        </p:nvSpPr>
        <p:spPr/>
        <p:txBody>
          <a:bodyPr/>
          <a:lstStyle/>
          <a:p>
            <a:fld id="{0F9A5078-6F60-49E2-B50D-11C30D454C38}" type="datetime1">
              <a:rPr lang="en-GB" noProof="0" smtClean="0"/>
              <a:pPr/>
              <a:t>17/10/2017</a:t>
            </a:fld>
            <a:endParaRPr lang="en-GB" noProof="0" dirty="0"/>
          </a:p>
        </p:txBody>
      </p:sp>
      <p:pic>
        <p:nvPicPr>
          <p:cNvPr id="2050"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7316" t="7950" r="7431" b="3479"/>
          <a:stretch/>
        </p:blipFill>
        <p:spPr bwMode="auto">
          <a:xfrm>
            <a:off x="159488" y="2222204"/>
            <a:ext cx="8846289" cy="337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694924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291867" y="1074036"/>
            <a:ext cx="8560265" cy="326065"/>
          </a:xfrm>
          <a:solidFill>
            <a:schemeClr val="bg1"/>
          </a:solidFill>
        </p:spPr>
        <p:txBody>
          <a:bodyPr/>
          <a:lstStyle/>
          <a:p>
            <a:pPr algn="ctr"/>
            <a:r>
              <a:rPr lang="ro-RO" sz="1800" b="1" dirty="0" smtClean="0"/>
              <a:t>SITUAȚIA PRIVIND CORESPUNDEREA STUDIILOR POSTULUI OCUPAT</a:t>
            </a:r>
            <a:endParaRPr lang="ro-RO" sz="1800" b="1" dirty="0"/>
          </a:p>
        </p:txBody>
      </p:sp>
      <p:sp>
        <p:nvSpPr>
          <p:cNvPr id="4" name="Дата 3"/>
          <p:cNvSpPr>
            <a:spLocks noGrp="1"/>
          </p:cNvSpPr>
          <p:nvPr>
            <p:ph type="dt" sz="half" idx="11"/>
          </p:nvPr>
        </p:nvSpPr>
        <p:spPr/>
        <p:txBody>
          <a:bodyPr/>
          <a:lstStyle/>
          <a:p>
            <a:fld id="{0F9A5078-6F60-49E2-B50D-11C30D454C38}" type="datetime1">
              <a:rPr lang="en-GB" smtClean="0"/>
              <a:pPr/>
              <a:t>17/10/2017</a:t>
            </a:fld>
            <a:endParaRPr lang="en-GB"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59" y="1509822"/>
            <a:ext cx="8705989" cy="508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937063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000" y="1328806"/>
            <a:ext cx="7776000" cy="468096"/>
          </a:xfrm>
        </p:spPr>
        <p:txBody>
          <a:bodyPr/>
          <a:lstStyle/>
          <a:p>
            <a:pPr algn="ctr"/>
            <a:r>
              <a:rPr lang="ro-RO" b="1" dirty="0" smtClean="0">
                <a:solidFill>
                  <a:schemeClr val="tx1"/>
                </a:solidFill>
              </a:rPr>
              <a:t>FURNIZORI DE SPECIALIȘTI</a:t>
            </a:r>
            <a:endParaRPr lang="ro-RO" b="1" dirty="0">
              <a:solidFill>
                <a:schemeClr val="tx1"/>
              </a:solidFill>
            </a:endParaRPr>
          </a:p>
        </p:txBody>
      </p:sp>
      <p:sp>
        <p:nvSpPr>
          <p:cNvPr id="4" name="Дата 3"/>
          <p:cNvSpPr>
            <a:spLocks noGrp="1"/>
          </p:cNvSpPr>
          <p:nvPr>
            <p:ph type="dt" sz="half" idx="11"/>
          </p:nvPr>
        </p:nvSpPr>
        <p:spPr/>
        <p:txBody>
          <a:bodyPr/>
          <a:lstStyle/>
          <a:p>
            <a:fld id="{0F9A5078-6F60-49E2-B50D-11C30D454C38}" type="datetime1">
              <a:rPr lang="en-GB" noProof="0" smtClean="0"/>
              <a:pPr/>
              <a:t>17/10/2017</a:t>
            </a:fld>
            <a:endParaRPr lang="en-GB" noProof="0" dirty="0"/>
          </a:p>
        </p:txBody>
      </p:sp>
      <p:sp>
        <p:nvSpPr>
          <p:cNvPr id="5" name="Объект 4"/>
          <p:cNvSpPr>
            <a:spLocks noGrp="1"/>
          </p:cNvSpPr>
          <p:nvPr>
            <p:ph idx="1"/>
          </p:nvPr>
        </p:nvSpPr>
        <p:spPr>
          <a:xfrm>
            <a:off x="381000" y="1812482"/>
            <a:ext cx="8381999" cy="4492625"/>
          </a:xfrm>
        </p:spPr>
        <p:txBody>
          <a:bodyPr/>
          <a:lstStyle/>
          <a:p>
            <a:r>
              <a:rPr lang="ro-RO" b="1" i="1" dirty="0" smtClean="0">
                <a:solidFill>
                  <a:schemeClr val="tx1"/>
                </a:solidFill>
              </a:rPr>
              <a:t>Studii superioare </a:t>
            </a:r>
          </a:p>
          <a:p>
            <a:pPr marL="285750" indent="-285750">
              <a:buFont typeface="Wingdings" pitchFamily="2" charset="2"/>
              <a:buChar char="v"/>
            </a:pPr>
            <a:r>
              <a:rPr lang="ro-RO" dirty="0" smtClean="0">
                <a:solidFill>
                  <a:schemeClr val="tx1"/>
                </a:solidFill>
              </a:rPr>
              <a:t>Universitatea Tehnică a Moldovei – Ingineria și protecția apelor</a:t>
            </a:r>
          </a:p>
          <a:p>
            <a:r>
              <a:rPr lang="ro-RO" b="1" i="1" dirty="0" smtClean="0">
                <a:solidFill>
                  <a:schemeClr val="tx1"/>
                </a:solidFill>
              </a:rPr>
              <a:t>Studii Tehnice post - secundare</a:t>
            </a:r>
          </a:p>
          <a:p>
            <a:pPr marL="285750" indent="-285750">
              <a:buFont typeface="Wingdings" pitchFamily="2" charset="2"/>
              <a:buChar char="v"/>
            </a:pPr>
            <a:r>
              <a:rPr lang="ro-RO" dirty="0" smtClean="0">
                <a:solidFill>
                  <a:schemeClr val="tx1"/>
                </a:solidFill>
              </a:rPr>
              <a:t>Colegiul Ecologic Chișinău – tehnician gospodăria și protecția apelor</a:t>
            </a:r>
          </a:p>
          <a:p>
            <a:r>
              <a:rPr lang="ro-RO" b="1" i="1" dirty="0" smtClean="0">
                <a:solidFill>
                  <a:schemeClr val="tx1"/>
                </a:solidFill>
              </a:rPr>
              <a:t>Studii profesionale secundare </a:t>
            </a:r>
          </a:p>
          <a:p>
            <a:pPr marL="285750" indent="-285750">
              <a:buFont typeface="Wingdings" pitchFamily="2" charset="2"/>
              <a:buChar char="v"/>
            </a:pPr>
            <a:r>
              <a:rPr lang="ro-RO" dirty="0" smtClean="0">
                <a:solidFill>
                  <a:schemeClr val="tx1"/>
                </a:solidFill>
              </a:rPr>
              <a:t>Școala Profesionala Tehnică nr.3, Chișinău - </a:t>
            </a:r>
            <a:r>
              <a:rPr lang="ro-RO" sz="1400" dirty="0" smtClean="0">
                <a:solidFill>
                  <a:schemeClr val="tx1"/>
                </a:solidFill>
              </a:rPr>
              <a:t>lăcătuș  instalator tehnica sanitara</a:t>
            </a:r>
          </a:p>
          <a:p>
            <a:pPr marL="285750" lvl="0" indent="-285750">
              <a:buFont typeface="Wingdings" pitchFamily="2" charset="2"/>
              <a:buChar char="v"/>
            </a:pPr>
            <a:r>
              <a:rPr lang="ro-RO" b="1" i="1" dirty="0" smtClean="0">
                <a:solidFill>
                  <a:schemeClr val="tx1"/>
                </a:solidFill>
              </a:rPr>
              <a:t> </a:t>
            </a:r>
            <a:r>
              <a:rPr lang="ro-RO" dirty="0">
                <a:solidFill>
                  <a:schemeClr val="tx1"/>
                </a:solidFill>
              </a:rPr>
              <a:t>Școala Profesionala Tehnică </a:t>
            </a:r>
            <a:r>
              <a:rPr lang="ro-RO" dirty="0" smtClean="0">
                <a:solidFill>
                  <a:schemeClr val="tx1"/>
                </a:solidFill>
              </a:rPr>
              <a:t>nr.7, Chișinău – </a:t>
            </a:r>
            <a:r>
              <a:rPr lang="ro-RO" sz="1400" dirty="0" smtClean="0">
                <a:solidFill>
                  <a:schemeClr val="tx1"/>
                </a:solidFill>
              </a:rPr>
              <a:t>sudor electro și gaze</a:t>
            </a:r>
            <a:endParaRPr lang="ro-RO" sz="1400" dirty="0">
              <a:solidFill>
                <a:schemeClr val="tx1"/>
              </a:solidFill>
            </a:endParaRPr>
          </a:p>
          <a:p>
            <a:pPr marL="285750" lvl="0" indent="-285750">
              <a:buFont typeface="Wingdings" pitchFamily="2" charset="2"/>
              <a:buChar char="v"/>
            </a:pPr>
            <a:r>
              <a:rPr lang="ro-RO" dirty="0">
                <a:solidFill>
                  <a:schemeClr val="tx1"/>
                </a:solidFill>
              </a:rPr>
              <a:t>Școala Profesionala Tehnică </a:t>
            </a:r>
            <a:r>
              <a:rPr lang="ro-RO" dirty="0" smtClean="0">
                <a:solidFill>
                  <a:schemeClr val="tx1"/>
                </a:solidFill>
              </a:rPr>
              <a:t>nr.9, Chișinău – </a:t>
            </a:r>
            <a:r>
              <a:rPr lang="ro-RO" sz="1400" dirty="0" smtClean="0">
                <a:solidFill>
                  <a:schemeClr val="tx1"/>
                </a:solidFill>
              </a:rPr>
              <a:t>lăcătuș Electro - montator</a:t>
            </a:r>
          </a:p>
          <a:p>
            <a:pPr marL="285750" lvl="0" indent="-285750">
              <a:buFont typeface="Wingdings" pitchFamily="2" charset="2"/>
              <a:buChar char="v"/>
            </a:pPr>
            <a:r>
              <a:rPr lang="ro-RO" dirty="0">
                <a:solidFill>
                  <a:schemeClr val="tx1"/>
                </a:solidFill>
              </a:rPr>
              <a:t>Școala Profesionala Tehnică </a:t>
            </a:r>
            <a:r>
              <a:rPr lang="ro-RO" dirty="0" smtClean="0">
                <a:solidFill>
                  <a:schemeClr val="tx1"/>
                </a:solidFill>
              </a:rPr>
              <a:t>nr.1, Bălți - </a:t>
            </a:r>
            <a:r>
              <a:rPr lang="ro-RO" sz="1400" dirty="0" smtClean="0">
                <a:solidFill>
                  <a:schemeClr val="tx1"/>
                </a:solidFill>
              </a:rPr>
              <a:t>lăcătuș  </a:t>
            </a:r>
            <a:r>
              <a:rPr lang="ro-RO" sz="1400" dirty="0">
                <a:solidFill>
                  <a:schemeClr val="tx1"/>
                </a:solidFill>
              </a:rPr>
              <a:t>instalator tehnica sanitara</a:t>
            </a:r>
            <a:endParaRPr lang="ro-RO" dirty="0" smtClean="0">
              <a:solidFill>
                <a:schemeClr val="tx1"/>
              </a:solidFill>
            </a:endParaRPr>
          </a:p>
          <a:p>
            <a:pPr marL="285750" lvl="0" indent="-285750">
              <a:buFont typeface="Wingdings" pitchFamily="2" charset="2"/>
              <a:buChar char="v"/>
            </a:pPr>
            <a:r>
              <a:rPr lang="ro-RO" dirty="0" smtClean="0">
                <a:solidFill>
                  <a:schemeClr val="tx1"/>
                </a:solidFill>
              </a:rPr>
              <a:t>Centrul de instruire și producție, or. Cahul - </a:t>
            </a:r>
            <a:r>
              <a:rPr lang="ro-RO" sz="1400" dirty="0">
                <a:solidFill>
                  <a:schemeClr val="tx1"/>
                </a:solidFill>
              </a:rPr>
              <a:t>sudor electro și </a:t>
            </a:r>
            <a:r>
              <a:rPr lang="ro-RO" sz="1400" dirty="0" smtClean="0">
                <a:solidFill>
                  <a:schemeClr val="tx1"/>
                </a:solidFill>
              </a:rPr>
              <a:t>gaze</a:t>
            </a:r>
            <a:endParaRPr lang="ro-RO" dirty="0"/>
          </a:p>
          <a:p>
            <a:pPr marL="285750" indent="-285750">
              <a:buFont typeface="Wingdings" pitchFamily="2" charset="2"/>
              <a:buChar char="v"/>
            </a:pPr>
            <a:endParaRPr lang="ro-RO" b="1" i="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3472153"/>
      </p:ext>
    </p:extLst>
  </p:cSld>
  <p:clrMapOvr>
    <a:masterClrMapping/>
  </p:clrMapOvr>
  <p:transition/>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1770</TotalTime>
  <Words>775</Words>
  <Application>Microsoft Office PowerPoint</Application>
  <PresentationFormat>Экран (4:3)</PresentationFormat>
  <Paragraphs>83</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GIZ_Banner_Kopfzeile-Ausland (3)</vt:lpstr>
      <vt:lpstr>Презентация PowerPoint</vt:lpstr>
      <vt:lpstr>REPARTIZAREA OPERATORILOR DE SAAC DUPĂ CATEGORII DE ORAȘE</vt:lpstr>
      <vt:lpstr>OPERATORI REGIONALI   1. S.A. APA CANAL CHIȘINĂU  2. S.A. REGIA APĂ CANAL SOROCA 3. S.A. SERVICII COMUNALE FLOREȘTI 4. S.A. REGIA APĂ CANAL ORHEI 5. S.A. AMEN-VER HÎNCEȘTI 6. S.A. APĂ-CANAL LEOVA 7. S.A. APĂ-TERMO CIADÎR LUNGA 8. S.A. APA-CANAL NISPORENI 9. S.A. APA-CANAL CAHUL  CEILALȚI OPERATORI SUNT ÎNTREPRINDERI MUNICIPALE</vt:lpstr>
      <vt:lpstr>STUDIU DE CAZ</vt:lpstr>
      <vt:lpstr>ANALIZA STRUCTURII DE PERSONAL</vt:lpstr>
      <vt:lpstr>FLUCTUAȚIA PERSONALULUI</vt:lpstr>
      <vt:lpstr>ANALIZA DE GEN A PERSONALULUI</vt:lpstr>
      <vt:lpstr>SITUAȚIA PRIVIND CORESPUNDEREA STUDIILOR POSTULUI OCUPAT</vt:lpstr>
      <vt:lpstr>FURNIZORI DE SPECIALIȘTI</vt:lpstr>
      <vt:lpstr>PREVIZIUNE ESTIMATIVĂ A OFERTEI DE INGINERI GPA PENTRU SECTORUL AAC </vt:lpstr>
      <vt:lpstr>Презентация PowerPoint</vt:lpstr>
      <vt:lpstr>Презентация PowerPoint</vt:lpstr>
      <vt:lpstr>CHELTUIELI  ESTIMATE  PENTRU  FORMARE</vt:lpstr>
      <vt:lpstr>AMAC – UTM – CFC  – IFC AAC : Cadrul instituțional</vt:lpstr>
      <vt:lpstr>Organigrama Centrului de formare continuă</vt:lpstr>
      <vt:lpstr>MODEL DE ORGANIZARE A PROCESULUI DE FORMARE</vt:lpstr>
      <vt:lpstr>SCENARII DE ORGANIZARE A FORMĂRII PROFESIONALE</vt:lpstr>
      <vt:lpstr>CONCLUZII - SITUAȚIA CU PERSONALUL</vt:lpstr>
      <vt:lpstr>CONCLUZII - CAPACITĂȚILE IFC AAC</vt:lpstr>
      <vt:lpstr>Презентация PowerPoint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Admin</cp:lastModifiedBy>
  <cp:revision>141</cp:revision>
  <cp:lastPrinted>2012-07-19T10:16:59Z</cp:lastPrinted>
  <dcterms:created xsi:type="dcterms:W3CDTF">2013-09-05T11:54:56Z</dcterms:created>
  <dcterms:modified xsi:type="dcterms:W3CDTF">2017-10-17T14:39:53Z</dcterms:modified>
</cp:coreProperties>
</file>