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3.xml" ContentType="application/vnd.openxmlformats-officedocument.presentationml.notesSlide+xml"/>
  <Override PartName="/ppt/theme/themeOverride1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256" r:id="rId2"/>
    <p:sldId id="258" r:id="rId3"/>
    <p:sldId id="259" r:id="rId4"/>
    <p:sldId id="260" r:id="rId5"/>
    <p:sldId id="261" r:id="rId6"/>
    <p:sldId id="263" r:id="rId7"/>
    <p:sldId id="264" r:id="rId8"/>
    <p:sldId id="265" r:id="rId9"/>
    <p:sldId id="299" r:id="rId10"/>
    <p:sldId id="300" r:id="rId11"/>
    <p:sldId id="302" r:id="rId12"/>
    <p:sldId id="303" r:id="rId13"/>
    <p:sldId id="301" r:id="rId14"/>
    <p:sldId id="306" r:id="rId15"/>
    <p:sldId id="329" r:id="rId16"/>
    <p:sldId id="330" r:id="rId17"/>
    <p:sldId id="332" r:id="rId18"/>
    <p:sldId id="331" r:id="rId19"/>
    <p:sldId id="333" r:id="rId20"/>
    <p:sldId id="307" r:id="rId21"/>
    <p:sldId id="361" r:id="rId22"/>
    <p:sldId id="319" r:id="rId23"/>
    <p:sldId id="320" r:id="rId24"/>
    <p:sldId id="271" r:id="rId25"/>
    <p:sldId id="394" r:id="rId26"/>
    <p:sldId id="395" r:id="rId27"/>
    <p:sldId id="396" r:id="rId28"/>
    <p:sldId id="374" r:id="rId29"/>
    <p:sldId id="378" r:id="rId30"/>
    <p:sldId id="379" r:id="rId31"/>
    <p:sldId id="380" r:id="rId32"/>
    <p:sldId id="381" r:id="rId33"/>
    <p:sldId id="382" r:id="rId34"/>
    <p:sldId id="386" r:id="rId35"/>
    <p:sldId id="387" r:id="rId36"/>
    <p:sldId id="389" r:id="rId37"/>
    <p:sldId id="390" r:id="rId38"/>
    <p:sldId id="391" r:id="rId39"/>
    <p:sldId id="400" r:id="rId40"/>
    <p:sldId id="401" r:id="rId41"/>
    <p:sldId id="402" r:id="rId42"/>
    <p:sldId id="403" r:id="rId43"/>
    <p:sldId id="397" r:id="rId44"/>
    <p:sldId id="399" r:id="rId45"/>
    <p:sldId id="405" r:id="rId46"/>
    <p:sldId id="398" r:id="rId47"/>
    <p:sldId id="404" r:id="rId48"/>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3714"/>
          </a:xfrm>
          <a:prstGeom prst="rect">
            <a:avLst/>
          </a:prstGeom>
        </p:spPr>
        <p:txBody>
          <a:bodyPr vert="horz" lIns="93614" tIns="46807" rIns="93614" bIns="46807" rtlCol="0"/>
          <a:lstStyle>
            <a:lvl1pPr algn="l">
              <a:defRPr sz="1200"/>
            </a:lvl1pPr>
          </a:lstStyle>
          <a:p>
            <a:endParaRPr lang="en-US"/>
          </a:p>
        </p:txBody>
      </p:sp>
      <p:sp>
        <p:nvSpPr>
          <p:cNvPr id="3" name="Date Placeholder 2"/>
          <p:cNvSpPr>
            <a:spLocks noGrp="1"/>
          </p:cNvSpPr>
          <p:nvPr>
            <p:ph type="dt" idx="1"/>
          </p:nvPr>
        </p:nvSpPr>
        <p:spPr>
          <a:xfrm>
            <a:off x="3850444" y="1"/>
            <a:ext cx="2945659" cy="493714"/>
          </a:xfrm>
          <a:prstGeom prst="rect">
            <a:avLst/>
          </a:prstGeom>
        </p:spPr>
        <p:txBody>
          <a:bodyPr vert="horz" lIns="93614" tIns="46807" rIns="93614" bIns="46807" rtlCol="0"/>
          <a:lstStyle>
            <a:lvl1pPr algn="r">
              <a:defRPr sz="1200"/>
            </a:lvl1pPr>
          </a:lstStyle>
          <a:p>
            <a:fld id="{BB91C84A-54DF-4F3C-B032-B52A17671236}" type="datetimeFigureOut">
              <a:rPr lang="en-US" smtClean="0"/>
              <a:pPr/>
              <a:t>11/20/2017</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3614" tIns="46807" rIns="93614" bIns="46807" rtlCol="0" anchor="ctr"/>
          <a:lstStyle/>
          <a:p>
            <a:endParaRPr lang="en-US"/>
          </a:p>
        </p:txBody>
      </p:sp>
      <p:sp>
        <p:nvSpPr>
          <p:cNvPr id="5" name="Notes Placeholder 4"/>
          <p:cNvSpPr>
            <a:spLocks noGrp="1"/>
          </p:cNvSpPr>
          <p:nvPr>
            <p:ph type="body" sz="quarter" idx="3"/>
          </p:nvPr>
        </p:nvSpPr>
        <p:spPr>
          <a:xfrm>
            <a:off x="679768" y="4690271"/>
            <a:ext cx="5438140" cy="4443414"/>
          </a:xfrm>
          <a:prstGeom prst="rect">
            <a:avLst/>
          </a:prstGeom>
        </p:spPr>
        <p:txBody>
          <a:bodyPr vert="horz" lIns="93614" tIns="46807" rIns="93614" bIns="4680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378826"/>
            <a:ext cx="2945659" cy="493714"/>
          </a:xfrm>
          <a:prstGeom prst="rect">
            <a:avLst/>
          </a:prstGeom>
        </p:spPr>
        <p:txBody>
          <a:bodyPr vert="horz" lIns="93614" tIns="46807" rIns="93614" bIns="46807"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378826"/>
            <a:ext cx="2945659" cy="493714"/>
          </a:xfrm>
          <a:prstGeom prst="rect">
            <a:avLst/>
          </a:prstGeom>
        </p:spPr>
        <p:txBody>
          <a:bodyPr vert="horz" lIns="93614" tIns="46807" rIns="93614" bIns="46807" rtlCol="0" anchor="b"/>
          <a:lstStyle>
            <a:lvl1pPr algn="r">
              <a:defRPr sz="1200"/>
            </a:lvl1pPr>
          </a:lstStyle>
          <a:p>
            <a:fld id="{10B6B9AE-F304-4AFD-A217-E4E0FE9AC671}" type="slidenum">
              <a:rPr lang="en-US" smtClean="0"/>
              <a:pPr/>
              <a:t>‹#›</a:t>
            </a:fld>
            <a:endParaRPr lang="en-US"/>
          </a:p>
        </p:txBody>
      </p:sp>
    </p:spTree>
    <p:extLst>
      <p:ext uri="{BB962C8B-B14F-4D97-AF65-F5344CB8AC3E}">
        <p14:creationId xmlns:p14="http://schemas.microsoft.com/office/powerpoint/2010/main" val="1298612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5468" indent="-286718">
              <a:defRPr>
                <a:solidFill>
                  <a:schemeClr val="tx1"/>
                </a:solidFill>
                <a:latin typeface="Tahoma" pitchFamily="34" charset="0"/>
              </a:defRPr>
            </a:lvl2pPr>
            <a:lvl3pPr marL="1146875" indent="-229374">
              <a:defRPr>
                <a:solidFill>
                  <a:schemeClr val="tx1"/>
                </a:solidFill>
                <a:latin typeface="Tahoma" pitchFamily="34" charset="0"/>
              </a:defRPr>
            </a:lvl3pPr>
            <a:lvl4pPr marL="1605625" indent="-229374">
              <a:defRPr>
                <a:solidFill>
                  <a:schemeClr val="tx1"/>
                </a:solidFill>
                <a:latin typeface="Tahoma" pitchFamily="34" charset="0"/>
              </a:defRPr>
            </a:lvl4pPr>
            <a:lvl5pPr marL="2064376" indent="-229374">
              <a:defRPr>
                <a:solidFill>
                  <a:schemeClr val="tx1"/>
                </a:solidFill>
                <a:latin typeface="Tahoma" pitchFamily="34" charset="0"/>
              </a:defRPr>
            </a:lvl5pPr>
            <a:lvl6pPr marL="2523125" indent="-229374" eaLnBrk="0" fontAlgn="base" hangingPunct="0">
              <a:spcBef>
                <a:spcPct val="0"/>
              </a:spcBef>
              <a:spcAft>
                <a:spcPct val="0"/>
              </a:spcAft>
              <a:defRPr>
                <a:solidFill>
                  <a:schemeClr val="tx1"/>
                </a:solidFill>
                <a:latin typeface="Tahoma" pitchFamily="34" charset="0"/>
              </a:defRPr>
            </a:lvl6pPr>
            <a:lvl7pPr marL="2981874" indent="-229374" eaLnBrk="0" fontAlgn="base" hangingPunct="0">
              <a:spcBef>
                <a:spcPct val="0"/>
              </a:spcBef>
              <a:spcAft>
                <a:spcPct val="0"/>
              </a:spcAft>
              <a:defRPr>
                <a:solidFill>
                  <a:schemeClr val="tx1"/>
                </a:solidFill>
                <a:latin typeface="Tahoma" pitchFamily="34" charset="0"/>
              </a:defRPr>
            </a:lvl7pPr>
            <a:lvl8pPr marL="3440625" indent="-229374" eaLnBrk="0" fontAlgn="base" hangingPunct="0">
              <a:spcBef>
                <a:spcPct val="0"/>
              </a:spcBef>
              <a:spcAft>
                <a:spcPct val="0"/>
              </a:spcAft>
              <a:defRPr>
                <a:solidFill>
                  <a:schemeClr val="tx1"/>
                </a:solidFill>
                <a:latin typeface="Tahoma" pitchFamily="34" charset="0"/>
              </a:defRPr>
            </a:lvl8pPr>
            <a:lvl9pPr marL="3899376" indent="-229374" eaLnBrk="0" fontAlgn="base" hangingPunct="0">
              <a:spcBef>
                <a:spcPct val="0"/>
              </a:spcBef>
              <a:spcAft>
                <a:spcPct val="0"/>
              </a:spcAft>
              <a:defRPr>
                <a:solidFill>
                  <a:schemeClr val="tx1"/>
                </a:solidFill>
                <a:latin typeface="Tahoma" pitchFamily="34" charset="0"/>
              </a:defRPr>
            </a:lvl9pPr>
          </a:lstStyle>
          <a:p>
            <a:fld id="{FF960D27-E676-4DDA-9165-3A0D7CE64E00}" type="slidenum">
              <a:rPr lang="en-US" sz="1100">
                <a:latin typeface="Times" pitchFamily="18" charset="0"/>
              </a:rPr>
              <a:pPr/>
              <a:t>2</a:t>
            </a:fld>
            <a:endParaRPr lang="en-US" sz="1100">
              <a:latin typeface="Times" pitchFamily="18" charset="0"/>
            </a:endParaRPr>
          </a:p>
        </p:txBody>
      </p:sp>
    </p:spTree>
    <p:extLst>
      <p:ext uri="{BB962C8B-B14F-4D97-AF65-F5344CB8AC3E}">
        <p14:creationId xmlns:p14="http://schemas.microsoft.com/office/powerpoint/2010/main" val="347890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5468" indent="-286718">
              <a:defRPr>
                <a:solidFill>
                  <a:schemeClr val="tx1"/>
                </a:solidFill>
                <a:latin typeface="Tahoma" pitchFamily="34" charset="0"/>
              </a:defRPr>
            </a:lvl2pPr>
            <a:lvl3pPr marL="1146875" indent="-229374">
              <a:defRPr>
                <a:solidFill>
                  <a:schemeClr val="tx1"/>
                </a:solidFill>
                <a:latin typeface="Tahoma" pitchFamily="34" charset="0"/>
              </a:defRPr>
            </a:lvl3pPr>
            <a:lvl4pPr marL="1605625" indent="-229374">
              <a:defRPr>
                <a:solidFill>
                  <a:schemeClr val="tx1"/>
                </a:solidFill>
                <a:latin typeface="Tahoma" pitchFamily="34" charset="0"/>
              </a:defRPr>
            </a:lvl4pPr>
            <a:lvl5pPr marL="2064376" indent="-229374">
              <a:defRPr>
                <a:solidFill>
                  <a:schemeClr val="tx1"/>
                </a:solidFill>
                <a:latin typeface="Tahoma" pitchFamily="34" charset="0"/>
              </a:defRPr>
            </a:lvl5pPr>
            <a:lvl6pPr marL="2523125" indent="-229374" eaLnBrk="0" fontAlgn="base" hangingPunct="0">
              <a:spcBef>
                <a:spcPct val="0"/>
              </a:spcBef>
              <a:spcAft>
                <a:spcPct val="0"/>
              </a:spcAft>
              <a:defRPr>
                <a:solidFill>
                  <a:schemeClr val="tx1"/>
                </a:solidFill>
                <a:latin typeface="Tahoma" pitchFamily="34" charset="0"/>
              </a:defRPr>
            </a:lvl6pPr>
            <a:lvl7pPr marL="2981874" indent="-229374" eaLnBrk="0" fontAlgn="base" hangingPunct="0">
              <a:spcBef>
                <a:spcPct val="0"/>
              </a:spcBef>
              <a:spcAft>
                <a:spcPct val="0"/>
              </a:spcAft>
              <a:defRPr>
                <a:solidFill>
                  <a:schemeClr val="tx1"/>
                </a:solidFill>
                <a:latin typeface="Tahoma" pitchFamily="34" charset="0"/>
              </a:defRPr>
            </a:lvl7pPr>
            <a:lvl8pPr marL="3440625" indent="-229374" eaLnBrk="0" fontAlgn="base" hangingPunct="0">
              <a:spcBef>
                <a:spcPct val="0"/>
              </a:spcBef>
              <a:spcAft>
                <a:spcPct val="0"/>
              </a:spcAft>
              <a:defRPr>
                <a:solidFill>
                  <a:schemeClr val="tx1"/>
                </a:solidFill>
                <a:latin typeface="Tahoma" pitchFamily="34" charset="0"/>
              </a:defRPr>
            </a:lvl8pPr>
            <a:lvl9pPr marL="3899376" indent="-229374" eaLnBrk="0" fontAlgn="base" hangingPunct="0">
              <a:spcBef>
                <a:spcPct val="0"/>
              </a:spcBef>
              <a:spcAft>
                <a:spcPct val="0"/>
              </a:spcAft>
              <a:defRPr>
                <a:solidFill>
                  <a:schemeClr val="tx1"/>
                </a:solidFill>
                <a:latin typeface="Tahoma" pitchFamily="34" charset="0"/>
              </a:defRPr>
            </a:lvl9pPr>
          </a:lstStyle>
          <a:p>
            <a:fld id="{94075213-2B0B-4EA5-B21C-E6CD9A142273}"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18815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6B9AE-F304-4AFD-A217-E4E0FE9AC671}" type="slidenum">
              <a:rPr lang="en-US" smtClean="0"/>
              <a:pPr/>
              <a:t>23</a:t>
            </a:fld>
            <a:endParaRPr lang="en-US"/>
          </a:p>
        </p:txBody>
      </p:sp>
    </p:spTree>
    <p:extLst>
      <p:ext uri="{BB962C8B-B14F-4D97-AF65-F5344CB8AC3E}">
        <p14:creationId xmlns:p14="http://schemas.microsoft.com/office/powerpoint/2010/main" val="3762200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6B9AE-F304-4AFD-A217-E4E0FE9AC671}" type="slidenum">
              <a:rPr lang="en-US" smtClean="0"/>
              <a:pPr/>
              <a:t>37</a:t>
            </a:fld>
            <a:endParaRPr lang="en-US"/>
          </a:p>
        </p:txBody>
      </p:sp>
    </p:spTree>
    <p:extLst>
      <p:ext uri="{BB962C8B-B14F-4D97-AF65-F5344CB8AC3E}">
        <p14:creationId xmlns:p14="http://schemas.microsoft.com/office/powerpoint/2010/main" val="195264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6B9AE-F304-4AFD-A217-E4E0FE9AC671}" type="slidenum">
              <a:rPr lang="en-US" smtClean="0"/>
              <a:pPr/>
              <a:t>38</a:t>
            </a:fld>
            <a:endParaRPr lang="en-US"/>
          </a:p>
        </p:txBody>
      </p:sp>
    </p:spTree>
    <p:extLst>
      <p:ext uri="{BB962C8B-B14F-4D97-AF65-F5344CB8AC3E}">
        <p14:creationId xmlns:p14="http://schemas.microsoft.com/office/powerpoint/2010/main" val="81737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5" name="Date Placeholder 2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6" name="Footer Placeholder 18"/>
          <p:cNvSpPr>
            <a:spLocks noGrp="1"/>
          </p:cNvSpPr>
          <p:nvPr>
            <p:ph type="ftr" sz="quarter" idx="11"/>
          </p:nvPr>
        </p:nvSpPr>
        <p:spPr/>
        <p:txBody>
          <a:bodyPr/>
          <a:lstStyle>
            <a:lvl1pPr>
              <a:defRPr/>
            </a:lvl1pPr>
          </a:lstStyle>
          <a:p>
            <a:endParaRPr lang="en-US"/>
          </a:p>
        </p:txBody>
      </p:sp>
      <p:sp>
        <p:nvSpPr>
          <p:cNvPr id="7" name="Slide Number Placeholder 2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62977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8119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1885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3980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1078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6" name="Footer Placeholder 21"/>
          <p:cNvSpPr>
            <a:spLocks noGrp="1"/>
          </p:cNvSpPr>
          <p:nvPr>
            <p:ph type="ftr" sz="quarter" idx="11"/>
          </p:nvPr>
        </p:nvSpPr>
        <p:spPr/>
        <p:txBody>
          <a:bodyPr/>
          <a:lstStyle>
            <a:lvl1pPr>
              <a:defRPr/>
            </a:lvl1pPr>
          </a:lstStyle>
          <a:p>
            <a:endParaRPr lang="en-US"/>
          </a:p>
        </p:txBody>
      </p:sp>
      <p:sp>
        <p:nvSpPr>
          <p:cNvPr id="7"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0849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8" name="Footer Placeholder 21"/>
          <p:cNvSpPr>
            <a:spLocks noGrp="1"/>
          </p:cNvSpPr>
          <p:nvPr>
            <p:ph type="ftr" sz="quarter" idx="11"/>
          </p:nvPr>
        </p:nvSpPr>
        <p:spPr/>
        <p:txBody>
          <a:bodyPr/>
          <a:lstStyle>
            <a:lvl1pPr>
              <a:defRPr/>
            </a:lvl1pPr>
          </a:lstStyle>
          <a:p>
            <a:endParaRPr lang="en-US"/>
          </a:p>
        </p:txBody>
      </p:sp>
      <p:sp>
        <p:nvSpPr>
          <p:cNvPr id="9"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72203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4" name="Footer Placeholder 21"/>
          <p:cNvSpPr>
            <a:spLocks noGrp="1"/>
          </p:cNvSpPr>
          <p:nvPr>
            <p:ph type="ftr" sz="quarter" idx="11"/>
          </p:nvPr>
        </p:nvSpPr>
        <p:spPr/>
        <p:txBody>
          <a:bodyPr/>
          <a:lstStyle>
            <a:lvl1pPr>
              <a:defRPr/>
            </a:lvl1pPr>
          </a:lstStyle>
          <a:p>
            <a:endParaRPr lang="en-US"/>
          </a:p>
        </p:txBody>
      </p:sp>
      <p:sp>
        <p:nvSpPr>
          <p:cNvPr id="5"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4222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3" name="Footer Placeholder 21"/>
          <p:cNvSpPr>
            <a:spLocks noGrp="1"/>
          </p:cNvSpPr>
          <p:nvPr>
            <p:ph type="ftr" sz="quarter" idx="11"/>
          </p:nvPr>
        </p:nvSpPr>
        <p:spPr/>
        <p:txBody>
          <a:bodyPr/>
          <a:lstStyle>
            <a:lvl1pPr>
              <a:defRPr/>
            </a:lvl1pPr>
          </a:lstStyle>
          <a:p>
            <a:endParaRPr lang="en-US"/>
          </a:p>
        </p:txBody>
      </p:sp>
      <p:sp>
        <p:nvSpPr>
          <p:cNvPr id="4" name="Slide Number Placeholder 1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5128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41727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normAutofit/>
          </a:bodyPr>
          <a:lstStyle>
            <a:lvl1pPr>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76240" y="2543176"/>
            <a:ext cx="3429000" cy="914400"/>
          </a:xfrm>
        </p:spPr>
        <p:txBody>
          <a:bodyPr lIns="0" tIns="0" rIns="0" bIns="0"/>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11/20/2017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498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
              <a:srgbClr val="0070C0"/>
            </a:gs>
            <a:gs pos="5000">
              <a:schemeClr val="bg2">
                <a:tint val="40000"/>
                <a:satMod val="1800000"/>
              </a:schemeClr>
            </a:gs>
            <a:gs pos="90000">
              <a:schemeClr val="bg2">
                <a:shade val="18000"/>
                <a:satMod val="275000"/>
              </a:schemeClr>
            </a:gs>
          </a:gsLst>
          <a:path path="circle">
            <a:fillToRect l="20000" t="30000" r="135000" b="100000"/>
          </a:path>
          <a:tileRect/>
        </a:gra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1033" name="Text Placeholder 29"/>
          <p:cNvSpPr>
            <a:spLocks noGrp="1"/>
          </p:cNvSpPr>
          <p:nvPr>
            <p:ph type="body" idx="1"/>
          </p:nvPr>
        </p:nvSpPr>
        <p:spPr bwMode="auto">
          <a:xfrm>
            <a:off x="457200" y="2179638"/>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fontAlgn="auto">
              <a:spcBef>
                <a:spcPts val="0"/>
              </a:spcBef>
              <a:spcAft>
                <a:spcPts val="0"/>
              </a:spcAft>
              <a:defRPr sz="1200">
                <a:solidFill>
                  <a:schemeClr val="tx2">
                    <a:shade val="50000"/>
                  </a:schemeClr>
                </a:solidFill>
                <a:latin typeface="+mn-lt"/>
              </a:defRPr>
            </a:lvl1pPr>
          </a:lstStyle>
          <a:p>
            <a:fld id="{1D8BD707-D9CF-40AE-B4C6-C98DA3205C09}" type="datetimeFigureOut">
              <a:rPr lang="en-US" smtClean="0"/>
              <a:pPr/>
              <a:t>11/20/2017</a:t>
            </a:fld>
            <a:endParaRPr lang="en-US"/>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fontAlgn="auto">
              <a:spcBef>
                <a:spcPts val="0"/>
              </a:spcBef>
              <a:spcAft>
                <a:spcPts val="0"/>
              </a:spcAft>
              <a:defRPr sz="1200">
                <a:solidFill>
                  <a:schemeClr val="tx2">
                    <a:shade val="50000"/>
                  </a:schemeClr>
                </a:solidFill>
                <a:latin typeface="+mn-lt"/>
              </a:defRPr>
            </a:lvl1pPr>
          </a:lstStyle>
          <a:p>
            <a:endParaRPr lang="en-US"/>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fontAlgn="auto">
              <a:spcBef>
                <a:spcPts val="0"/>
              </a:spcBef>
              <a:spcAft>
                <a:spcPts val="0"/>
              </a:spcAft>
              <a:defRPr sz="1400">
                <a:solidFill>
                  <a:schemeClr val="tx2">
                    <a:shade val="50000"/>
                  </a:schemeClr>
                </a:solidFill>
                <a:latin typeface="+mn-lt"/>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hyperlink" Target="http://www.rajac.ro/" TargetMode="External"/><Relationship Id="rId4" Type="http://schemas.openxmlformats.org/officeDocument/2006/relationships/hyperlink" Target="mailto:raja1@rajac.r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lena.Chichelus\Desktop\Untit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9124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23528" y="1844824"/>
            <a:ext cx="8229600" cy="1143000"/>
          </a:xfrm>
        </p:spPr>
        <p:txBody>
          <a:bodyPr>
            <a:noAutofit/>
          </a:bodyPr>
          <a:lstStyle/>
          <a:p>
            <a:pPr algn="ctr">
              <a:defRPr/>
            </a:pPr>
            <a:r>
              <a:rPr lang="ro-RO" sz="5400" dirty="0" smtClean="0">
                <a:latin typeface="Times New Roman" pitchFamily="18" charset="0"/>
                <a:cs typeface="Times New Roman" pitchFamily="18" charset="0"/>
              </a:rPr>
              <a:t>S.C. RAJA S.A.</a:t>
            </a:r>
            <a:br>
              <a:rPr lang="ro-RO" sz="5400" dirty="0" smtClean="0">
                <a:latin typeface="Times New Roman" pitchFamily="18" charset="0"/>
                <a:cs typeface="Times New Roman" pitchFamily="18" charset="0"/>
              </a:rPr>
            </a:br>
            <a:r>
              <a:rPr lang="ro-RO" sz="5400" dirty="0" smtClean="0">
                <a:latin typeface="Times New Roman" pitchFamily="18" charset="0"/>
                <a:cs typeface="Times New Roman" pitchFamily="18" charset="0"/>
              </a:rPr>
              <a:t> CONSTANȚA</a:t>
            </a:r>
            <a:endParaRPr lang="en-US" sz="5400" dirty="0">
              <a:latin typeface="Times New Roman" pitchFamily="18" charset="0"/>
              <a:cs typeface="Times New Roman" pitchFamily="18" charset="0"/>
            </a:endParaRPr>
          </a:p>
        </p:txBody>
      </p:sp>
      <p:sp>
        <p:nvSpPr>
          <p:cNvPr id="26627" name="Slide Number Placeholder 3"/>
          <p:cNvSpPr>
            <a:spLocks noGrp="1"/>
          </p:cNvSpPr>
          <p:nvPr>
            <p:ph type="sldNum" sz="quarter" idx="12"/>
          </p:nvPr>
        </p:nvSpPr>
        <p:spPr bwMode="auto">
          <a:ln>
            <a:miter lim="800000"/>
            <a:headEnd/>
            <a:tailEnd/>
          </a:ln>
        </p:spPr>
        <p:txBody>
          <a:bodyPr/>
          <a:lstStyle/>
          <a:p>
            <a:pPr>
              <a:defRPr/>
            </a:pPr>
            <a:fld id="{4BB0FE73-76AF-43F5-92C1-45616237D4AB}" type="slidenum">
              <a:rPr lang="en-US"/>
              <a:pPr>
                <a:defRPr/>
              </a:pPr>
              <a:t>1</a:t>
            </a:fld>
            <a:endParaRPr lang="en-US" dirty="0"/>
          </a:p>
        </p:txBody>
      </p:sp>
      <p:sp>
        <p:nvSpPr>
          <p:cNvPr id="6" name="Title 3"/>
          <p:cNvSpPr txBox="1">
            <a:spLocks/>
          </p:cNvSpPr>
          <p:nvPr/>
        </p:nvSpPr>
        <p:spPr>
          <a:xfrm>
            <a:off x="4140200" y="5949950"/>
            <a:ext cx="4976813" cy="709613"/>
          </a:xfrm>
          <a:prstGeom prst="rect">
            <a:avLst/>
          </a:prstGeom>
          <a:effectLst/>
        </p:spPr>
        <p:txBody>
          <a:bodyPr lIns="0" tIns="9144" rIns="0" bIns="9144" anchor="b"/>
          <a:lstStyle>
            <a:lvl1pPr algn="l" rtl="0" eaLnBrk="0" fontAlgn="base" hangingPunct="0">
              <a:spcBef>
                <a:spcPct val="0"/>
              </a:spcBef>
              <a:spcAft>
                <a:spcPct val="0"/>
              </a:spcAft>
              <a:defRPr sz="4800" b="1" kern="1200" cap="none" baseline="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a:lstStyle>
          <a:p>
            <a:pPr algn="ctr">
              <a:defRPr/>
            </a:pPr>
            <a:endParaRPr lang="en-US" sz="5400" dirty="0">
              <a:latin typeface="Times New Roman" pitchFamily="18" charset="0"/>
              <a:cs typeface="Times New Roman" pitchFamily="18" charset="0"/>
            </a:endParaRPr>
          </a:p>
        </p:txBody>
      </p:sp>
      <p:sp>
        <p:nvSpPr>
          <p:cNvPr id="7" name="Title 3"/>
          <p:cNvSpPr txBox="1">
            <a:spLocks/>
          </p:cNvSpPr>
          <p:nvPr/>
        </p:nvSpPr>
        <p:spPr>
          <a:xfrm>
            <a:off x="154586" y="6091014"/>
            <a:ext cx="8989414" cy="571500"/>
          </a:xfrm>
          <a:prstGeom prst="rect">
            <a:avLst/>
          </a:prstGeom>
          <a:effectLst/>
        </p:spPr>
        <p:txBody>
          <a:bodyPr lIns="0" tIns="9144" rIns="0" bIns="9144" anchor="b"/>
          <a:lstStyle>
            <a:lvl1pPr algn="l" rtl="0" eaLnBrk="0" fontAlgn="base" hangingPunct="0">
              <a:spcBef>
                <a:spcPct val="0"/>
              </a:spcBef>
              <a:spcAft>
                <a:spcPct val="0"/>
              </a:spcAft>
              <a:defRPr sz="4800" b="1" kern="1200" cap="none" baseline="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a:lstStyle>
          <a:p>
            <a:pPr algn="ctr">
              <a:defRPr/>
            </a:pP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STR. CĂLĂRAȘI, NR. 22-24, COD 900590, CONSTANȚA, ROMÂNIA</a:t>
            </a:r>
          </a:p>
          <a:p>
            <a:pPr algn="ctr">
              <a:defRPr/>
            </a:pP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TEL : 0241664046; FAX ; 0241661940; email : </a:t>
            </a: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hlinkClick r:id="rId4"/>
              </a:rPr>
              <a:t>raja1@rajac.ro</a:t>
            </a: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defRPr/>
            </a:pP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web : </a:t>
            </a: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hlinkClick r:id="rId5"/>
              </a:rPr>
              <a:t>www.rajac.ro</a:t>
            </a:r>
            <a:r>
              <a:rPr lang="ro-RO"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38420929"/>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03300"/>
          </a:xfrm>
        </p:spPr>
        <p:txBody>
          <a:bodyPr/>
          <a:lstStyle/>
          <a:p>
            <a:pPr algn="ctr" eaLnBrk="1" hangingPunct="1">
              <a:defRPr/>
            </a:pPr>
            <a:r>
              <a:rPr lang="ro-RO" sz="2800" dirty="0">
                <a:effectLst/>
                <a:cs typeface="Times New Roman" pitchFamily="18" charset="0"/>
              </a:rPr>
              <a:t>Stație Epurare </a:t>
            </a:r>
            <a:r>
              <a:rPr lang="ro-RO" sz="2800" dirty="0" smtClean="0">
                <a:effectLst/>
                <a:cs typeface="Times New Roman" pitchFamily="18" charset="0"/>
              </a:rPr>
              <a:t>Constanța Nord</a:t>
            </a:r>
            <a:r>
              <a:rPr lang="ro-RO" sz="2800" dirty="0">
                <a:effectLst/>
                <a:cs typeface="Times New Roman" pitchFamily="18" charset="0"/>
              </a:rPr>
              <a:t/>
            </a:r>
            <a:br>
              <a:rPr lang="ro-RO" sz="2800" dirty="0">
                <a:effectLst/>
                <a:cs typeface="Times New Roman" pitchFamily="18" charset="0"/>
              </a:rPr>
            </a:br>
            <a:r>
              <a:rPr lang="ro-RO" sz="2800" dirty="0">
                <a:effectLst/>
                <a:cs typeface="Times New Roman" pitchFamily="18" charset="0"/>
              </a:rPr>
              <a:t>valoare </a:t>
            </a:r>
            <a:r>
              <a:rPr lang="ro-RO" sz="2800" dirty="0" smtClean="0">
                <a:effectLst/>
                <a:cs typeface="Times New Roman" pitchFamily="18" charset="0"/>
              </a:rPr>
              <a:t>investiţie </a:t>
            </a:r>
            <a:r>
              <a:rPr lang="ro-RO" sz="2800" dirty="0" smtClean="0">
                <a:effectLst/>
              </a:rPr>
              <a:t>37,594,592 </a:t>
            </a:r>
            <a:r>
              <a:rPr lang="ro-RO" sz="2800" dirty="0">
                <a:effectLst/>
              </a:rPr>
              <a:t>euro</a:t>
            </a:r>
            <a:r>
              <a:rPr lang="en-US" sz="2800" dirty="0">
                <a:effectLst/>
              </a:rPr>
              <a:t> </a:t>
            </a:r>
            <a:r>
              <a:rPr lang="ro-RO" sz="2800" dirty="0" smtClean="0">
                <a:effectLst/>
                <a:cs typeface="Times New Roman" pitchFamily="18" charset="0"/>
              </a:rPr>
              <a:t>; </a:t>
            </a:r>
            <a:r>
              <a:rPr lang="ro-RO" sz="2800" dirty="0">
                <a:effectLst/>
                <a:cs typeface="Times New Roman" pitchFamily="18" charset="0"/>
              </a:rPr>
              <a:t>Q</a:t>
            </a:r>
            <a:r>
              <a:rPr lang="ro-RO" sz="2800" baseline="-25000" dirty="0">
                <a:effectLst/>
                <a:cs typeface="Times New Roman" pitchFamily="18" charset="0"/>
              </a:rPr>
              <a:t>orar max</a:t>
            </a:r>
            <a:r>
              <a:rPr lang="ro-RO" sz="2800" dirty="0" smtClean="0">
                <a:effectLst/>
                <a:cs typeface="Times New Roman" pitchFamily="18" charset="0"/>
              </a:rPr>
              <a:t>= 1920 l/s </a:t>
            </a:r>
            <a:endParaRPr lang="en-US" sz="2800" dirty="0">
              <a:effectLst/>
              <a:cs typeface="Times New Roman" pitchFamily="18" charset="0"/>
            </a:endParaRPr>
          </a:p>
        </p:txBody>
      </p:sp>
      <p:pic>
        <p:nvPicPr>
          <p:cNvPr id="24579"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59338" y="1476375"/>
            <a:ext cx="3692525" cy="2447925"/>
          </a:xfrm>
          <a:noFill/>
        </p:spPr>
      </p:pic>
      <p:pic>
        <p:nvPicPr>
          <p:cNvPr id="2458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88" y="1476375"/>
            <a:ext cx="36528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313" y="4076700"/>
            <a:ext cx="3657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9969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538146"/>
          </a:xfrm>
        </p:spPr>
        <p:txBody>
          <a:bodyPr>
            <a:noAutofit/>
          </a:bodyPr>
          <a:lstStyle/>
          <a:p>
            <a:pPr algn="ctr" eaLnBrk="1" fontAlgn="auto" hangingPunct="1">
              <a:spcAft>
                <a:spcPts val="0"/>
              </a:spcAft>
              <a:defRPr/>
            </a:pPr>
            <a:r>
              <a:rPr lang="ro-RO" sz="3200" dirty="0"/>
              <a:t>Transport conducte la locul de montaj</a:t>
            </a:r>
            <a:endParaRPr lang="en-US" sz="3200" dirty="0"/>
          </a:p>
        </p:txBody>
      </p:sp>
      <p:pic>
        <p:nvPicPr>
          <p:cNvPr id="35844" name="Picture 2" descr="F:\Poze prezentare\Copy of MIGLIS 417.jpg"/>
          <p:cNvPicPr>
            <a:picLocks noGrp="1" noChangeAspect="1" noChangeArrowheads="1"/>
          </p:cNvPicPr>
          <p:nvPr>
            <p:ph idx="1"/>
          </p:nvPr>
        </p:nvPicPr>
        <p:blipFill>
          <a:blip r:embed="rId3" cstate="print"/>
          <a:srcRect/>
          <a:stretch>
            <a:fillRect/>
          </a:stretch>
        </p:blipFill>
        <p:spPr>
          <a:xfrm>
            <a:off x="663575" y="1079500"/>
            <a:ext cx="8015288" cy="5235575"/>
          </a:xfrm>
        </p:spPr>
      </p:pic>
    </p:spTree>
    <p:extLst>
      <p:ext uri="{BB962C8B-B14F-4D97-AF65-F5344CB8AC3E}">
        <p14:creationId xmlns:p14="http://schemas.microsoft.com/office/powerpoint/2010/main" val="12993776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504056"/>
          </a:xfrm>
        </p:spPr>
        <p:txBody>
          <a:bodyPr>
            <a:noAutofit/>
          </a:bodyPr>
          <a:lstStyle/>
          <a:p>
            <a:pPr algn="ctr" eaLnBrk="1" fontAlgn="auto" hangingPunct="1">
              <a:spcAft>
                <a:spcPts val="0"/>
              </a:spcAft>
              <a:defRPr/>
            </a:pPr>
            <a:r>
              <a:rPr lang="ro-RO" sz="3200" dirty="0"/>
              <a:t>Montaj conducte în mare</a:t>
            </a:r>
            <a:endParaRPr lang="en-US" sz="3200" dirty="0"/>
          </a:p>
        </p:txBody>
      </p:sp>
      <p:pic>
        <p:nvPicPr>
          <p:cNvPr id="36868" name="Picture 2" descr="F:\Poze prezentare\MIGLIS 379.jpg"/>
          <p:cNvPicPr>
            <a:picLocks noGrp="1" noChangeAspect="1" noChangeArrowheads="1"/>
          </p:cNvPicPr>
          <p:nvPr>
            <p:ph idx="1"/>
          </p:nvPr>
        </p:nvPicPr>
        <p:blipFill>
          <a:blip r:embed="rId3" cstate="print"/>
          <a:srcRect/>
          <a:stretch>
            <a:fillRect/>
          </a:stretch>
        </p:blipFill>
        <p:spPr>
          <a:xfrm>
            <a:off x="611188" y="844080"/>
            <a:ext cx="8137276" cy="5536083"/>
          </a:xfrm>
        </p:spPr>
      </p:pic>
    </p:spTree>
    <p:extLst>
      <p:ext uri="{BB962C8B-B14F-4D97-AF65-F5344CB8AC3E}">
        <p14:creationId xmlns:p14="http://schemas.microsoft.com/office/powerpoint/2010/main" val="4006101782"/>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003300"/>
          </a:xfrm>
        </p:spPr>
        <p:txBody>
          <a:bodyPr/>
          <a:lstStyle/>
          <a:p>
            <a:pPr algn="ctr" eaLnBrk="1" hangingPunct="1">
              <a:defRPr/>
            </a:pPr>
            <a:r>
              <a:rPr lang="ro-RO" sz="2800" dirty="0">
                <a:effectLst/>
                <a:cs typeface="Times New Roman" pitchFamily="18" charset="0"/>
              </a:rPr>
              <a:t>Stație Epurare </a:t>
            </a:r>
            <a:r>
              <a:rPr lang="ro-RO" sz="2800" dirty="0" smtClean="0">
                <a:effectLst/>
                <a:cs typeface="Times New Roman" pitchFamily="18" charset="0"/>
              </a:rPr>
              <a:t>Eforie Sud</a:t>
            </a:r>
            <a:r>
              <a:rPr lang="ro-RO" sz="2800" dirty="0">
                <a:effectLst/>
                <a:cs typeface="Times New Roman" pitchFamily="18" charset="0"/>
              </a:rPr>
              <a:t/>
            </a:r>
            <a:br>
              <a:rPr lang="ro-RO" sz="2800" dirty="0">
                <a:effectLst/>
                <a:cs typeface="Times New Roman" pitchFamily="18" charset="0"/>
              </a:rPr>
            </a:br>
            <a:r>
              <a:rPr lang="ro-RO" sz="2800" dirty="0">
                <a:effectLst/>
                <a:cs typeface="Times New Roman" pitchFamily="18" charset="0"/>
              </a:rPr>
              <a:t>valoare </a:t>
            </a:r>
            <a:r>
              <a:rPr lang="ro-RO" sz="2800" dirty="0" smtClean="0">
                <a:effectLst/>
                <a:cs typeface="Times New Roman" pitchFamily="18" charset="0"/>
              </a:rPr>
              <a:t>investiţie </a:t>
            </a:r>
            <a:r>
              <a:rPr lang="ro-RO" sz="2800" dirty="0">
                <a:effectLst/>
              </a:rPr>
              <a:t>27.847.274 euro</a:t>
            </a:r>
            <a:r>
              <a:rPr lang="en-US" sz="2800" dirty="0">
                <a:effectLst/>
              </a:rPr>
              <a:t> </a:t>
            </a:r>
            <a:r>
              <a:rPr lang="ro-RO" sz="2800" dirty="0" smtClean="0">
                <a:effectLst/>
                <a:cs typeface="Times New Roman" pitchFamily="18" charset="0"/>
              </a:rPr>
              <a:t>; </a:t>
            </a:r>
            <a:r>
              <a:rPr lang="ro-RO" sz="2800" dirty="0">
                <a:effectLst/>
                <a:cs typeface="Times New Roman" pitchFamily="18" charset="0"/>
              </a:rPr>
              <a:t>Q</a:t>
            </a:r>
            <a:r>
              <a:rPr lang="ro-RO" sz="2800" baseline="-25000" dirty="0">
                <a:effectLst/>
                <a:cs typeface="Times New Roman" pitchFamily="18" charset="0"/>
              </a:rPr>
              <a:t>orar max</a:t>
            </a:r>
            <a:r>
              <a:rPr lang="ro-RO" sz="2800" dirty="0" smtClean="0">
                <a:effectLst/>
                <a:cs typeface="Times New Roman" pitchFamily="18" charset="0"/>
              </a:rPr>
              <a:t>= 780 l/s </a:t>
            </a:r>
            <a:endParaRPr lang="en-US" sz="2800" dirty="0">
              <a:effectLst/>
              <a:cs typeface="Times New Roman" pitchFamily="18" charset="0"/>
            </a:endParaRPr>
          </a:p>
        </p:txBody>
      </p:sp>
      <p:pic>
        <p:nvPicPr>
          <p:cNvPr id="2560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27088" y="1687513"/>
            <a:ext cx="3444875" cy="2332037"/>
          </a:xfrm>
          <a:noFill/>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0113" y="4292600"/>
            <a:ext cx="362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938" y="4292600"/>
            <a:ext cx="3452812"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0738" y="1700213"/>
            <a:ext cx="37084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5199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004664"/>
          </a:xfrm>
        </p:spPr>
        <p:txBody>
          <a:bodyPr>
            <a:noAutofit/>
          </a:bodyPr>
          <a:lstStyle/>
          <a:p>
            <a:pPr algn="ctr">
              <a:defRPr/>
            </a:pPr>
            <a:r>
              <a:rPr lang="ro-RO" sz="2800" dirty="0" smtClean="0"/>
              <a:t>Stație Epurare Țăndărei</a:t>
            </a:r>
            <a:br>
              <a:rPr lang="ro-RO" sz="2800" dirty="0" smtClean="0"/>
            </a:br>
            <a:r>
              <a:rPr lang="ro-RO" sz="2800" dirty="0" smtClean="0"/>
              <a:t>valoare investiţie : </a:t>
            </a:r>
            <a:r>
              <a:rPr lang="ro-RO" sz="2800" dirty="0">
                <a:effectLst/>
              </a:rPr>
              <a:t>5.881.334 euro</a:t>
            </a:r>
            <a:r>
              <a:rPr lang="ro-RO" sz="2800" dirty="0" smtClean="0">
                <a:effectLst/>
              </a:rPr>
              <a:t>; </a:t>
            </a:r>
            <a:r>
              <a:rPr lang="ro-RO" sz="2800" dirty="0">
                <a:effectLst/>
              </a:rPr>
              <a:t>Q</a:t>
            </a:r>
            <a:r>
              <a:rPr lang="ro-RO" sz="2800" baseline="-25000" dirty="0">
                <a:effectLst/>
              </a:rPr>
              <a:t>orar </a:t>
            </a:r>
            <a:r>
              <a:rPr lang="ro-RO" sz="2800" baseline="-25000" dirty="0" smtClean="0">
                <a:effectLst/>
              </a:rPr>
              <a:t>max</a:t>
            </a:r>
            <a:r>
              <a:rPr lang="ro-RO" sz="2800" dirty="0" smtClean="0">
                <a:effectLst/>
              </a:rPr>
              <a:t>= 43 </a:t>
            </a:r>
            <a:r>
              <a:rPr lang="ro-RO" sz="2800" dirty="0">
                <a:effectLst/>
              </a:rPr>
              <a:t>l/s</a:t>
            </a:r>
            <a:r>
              <a:rPr lang="ro-RO" sz="2800" dirty="0" smtClean="0">
                <a:effectLst/>
              </a:rPr>
              <a:t> </a:t>
            </a:r>
            <a:endParaRPr lang="en-US" sz="2800" dirty="0"/>
          </a:p>
        </p:txBody>
      </p:sp>
      <p:pic>
        <p:nvPicPr>
          <p:cNvPr id="3174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00063" y="4292600"/>
            <a:ext cx="3711575" cy="2474913"/>
          </a:xfrm>
        </p:spPr>
      </p:pic>
      <p:pic>
        <p:nvPicPr>
          <p:cNvPr id="3174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657350"/>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1657350"/>
            <a:ext cx="3744912"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4388" y="4332288"/>
            <a:ext cx="3763962"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511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4800"/>
            <a:ext cx="8229600" cy="1066800"/>
          </a:xfrm>
        </p:spPr>
        <p:txBody>
          <a:bodyPr>
            <a:noAutofit/>
          </a:bodyPr>
          <a:lstStyle/>
          <a:p>
            <a:pPr algn="ctr">
              <a:defRPr/>
            </a:pPr>
            <a:r>
              <a:rPr lang="ro-RO" sz="3200" dirty="0" smtClean="0"/>
              <a:t>Stație Epurare Poarta Albă</a:t>
            </a:r>
            <a:br>
              <a:rPr lang="ro-RO" sz="3200" dirty="0" smtClean="0"/>
            </a:br>
            <a:r>
              <a:rPr lang="ro-RO" sz="2400" dirty="0" smtClean="0"/>
              <a:t>valoare investiţie : </a:t>
            </a:r>
            <a:r>
              <a:rPr lang="ro-RO" sz="2400" dirty="0">
                <a:effectLst/>
              </a:rPr>
              <a:t>6.684.481 euro</a:t>
            </a:r>
            <a:r>
              <a:rPr lang="ro-RO" sz="2400" dirty="0" smtClean="0">
                <a:effectLst/>
              </a:rPr>
              <a:t>; </a:t>
            </a:r>
            <a:r>
              <a:rPr lang="ro-RO" sz="2400" dirty="0">
                <a:effectLst/>
              </a:rPr>
              <a:t>Q</a:t>
            </a:r>
            <a:r>
              <a:rPr lang="ro-RO" sz="2400" baseline="-25000" dirty="0">
                <a:effectLst/>
              </a:rPr>
              <a:t>orar </a:t>
            </a:r>
            <a:r>
              <a:rPr lang="ro-RO" sz="2400" baseline="-25000" dirty="0" smtClean="0">
                <a:effectLst/>
              </a:rPr>
              <a:t>max</a:t>
            </a:r>
            <a:r>
              <a:rPr lang="ro-RO" sz="2400" dirty="0" smtClean="0">
                <a:effectLst/>
              </a:rPr>
              <a:t>= 188 </a:t>
            </a:r>
            <a:r>
              <a:rPr lang="ro-RO" sz="2400" dirty="0">
                <a:effectLst/>
              </a:rPr>
              <a:t>l/s</a:t>
            </a:r>
            <a:r>
              <a:rPr lang="ro-RO" sz="2400" dirty="0" smtClean="0">
                <a:effectLst/>
              </a:rPr>
              <a:t> </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828800"/>
            <a:ext cx="3599411" cy="2398222"/>
          </a:xfrm>
        </p:spPr>
      </p:pic>
      <p:pic>
        <p:nvPicPr>
          <p:cNvPr id="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828800"/>
            <a:ext cx="36004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187" y="4292600"/>
            <a:ext cx="3601800" cy="24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4226" y="4295775"/>
            <a:ext cx="3613974"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818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1663" y="304800"/>
            <a:ext cx="8229600" cy="1066800"/>
          </a:xfrm>
        </p:spPr>
        <p:txBody>
          <a:bodyPr>
            <a:noAutofit/>
          </a:bodyPr>
          <a:lstStyle/>
          <a:p>
            <a:pPr algn="ctr">
              <a:defRPr/>
            </a:pPr>
            <a:r>
              <a:rPr lang="ro-RO" sz="3200" dirty="0" smtClean="0"/>
              <a:t>Stație Epurare Medgidia</a:t>
            </a:r>
            <a:r>
              <a:rPr lang="ro-RO" sz="3200" dirty="0"/>
              <a:t/>
            </a:r>
            <a:br>
              <a:rPr lang="ro-RO" sz="3200" dirty="0"/>
            </a:br>
            <a:r>
              <a:rPr lang="ro-RO" sz="2400" dirty="0" smtClean="0"/>
              <a:t>valoare investiţie </a:t>
            </a:r>
            <a:r>
              <a:rPr lang="ro-RO" sz="2400" dirty="0">
                <a:effectLst/>
              </a:rPr>
              <a:t>6.093.006 euro</a:t>
            </a:r>
            <a:r>
              <a:rPr lang="ro-RO" sz="2400" dirty="0" smtClean="0">
                <a:effectLst/>
              </a:rPr>
              <a:t>; </a:t>
            </a:r>
            <a:r>
              <a:rPr lang="ro-RO" sz="2400" dirty="0">
                <a:effectLst/>
              </a:rPr>
              <a:t>Q</a:t>
            </a:r>
            <a:r>
              <a:rPr lang="ro-RO" sz="2400" baseline="-25000" dirty="0">
                <a:effectLst/>
              </a:rPr>
              <a:t>orar </a:t>
            </a:r>
            <a:r>
              <a:rPr lang="ro-RO" sz="2400" baseline="-25000" dirty="0" smtClean="0">
                <a:effectLst/>
              </a:rPr>
              <a:t>max</a:t>
            </a:r>
            <a:r>
              <a:rPr lang="ro-RO" sz="2400" dirty="0" smtClean="0">
                <a:effectLst/>
              </a:rPr>
              <a:t>= 158 l/s </a:t>
            </a:r>
            <a:endParaRPr lang="en-US" sz="2400" dirty="0"/>
          </a:p>
        </p:txBody>
      </p:sp>
      <p:pic>
        <p:nvPicPr>
          <p:cNvPr id="5" name="Picture 7"/>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7200" y="1752600"/>
            <a:ext cx="3600000" cy="239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1752600"/>
            <a:ext cx="3600000" cy="239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22940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422940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196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81000"/>
            <a:ext cx="8229600" cy="990600"/>
          </a:xfrm>
        </p:spPr>
        <p:txBody>
          <a:bodyPr>
            <a:noAutofit/>
          </a:bodyPr>
          <a:lstStyle/>
          <a:p>
            <a:pPr algn="ctr">
              <a:defRPr/>
            </a:pPr>
            <a:r>
              <a:rPr lang="ro-RO" sz="3200" dirty="0" smtClean="0"/>
              <a:t>Stație Epurare Hârșova</a:t>
            </a:r>
            <a:br>
              <a:rPr lang="ro-RO" sz="3200" dirty="0" smtClean="0"/>
            </a:br>
            <a:r>
              <a:rPr lang="ro-RO" sz="2400" dirty="0" smtClean="0"/>
              <a:t>valoare investiţie </a:t>
            </a:r>
            <a:r>
              <a:rPr lang="ro-RO" sz="2400" dirty="0">
                <a:effectLst/>
              </a:rPr>
              <a:t>2.969.707 euro</a:t>
            </a:r>
            <a:r>
              <a:rPr lang="ro-RO" sz="2400" dirty="0" smtClean="0">
                <a:effectLst/>
              </a:rPr>
              <a:t>; </a:t>
            </a:r>
            <a:r>
              <a:rPr lang="ro-RO" sz="2400" dirty="0">
                <a:effectLst/>
              </a:rPr>
              <a:t>Q</a:t>
            </a:r>
            <a:r>
              <a:rPr lang="ro-RO" sz="2400" baseline="-25000" dirty="0">
                <a:effectLst/>
              </a:rPr>
              <a:t>orar </a:t>
            </a:r>
            <a:r>
              <a:rPr lang="ro-RO" sz="2400" baseline="-25000" dirty="0" smtClean="0">
                <a:effectLst/>
              </a:rPr>
              <a:t>max</a:t>
            </a:r>
            <a:r>
              <a:rPr lang="ro-RO" sz="2400" dirty="0" smtClean="0">
                <a:effectLst/>
              </a:rPr>
              <a:t>= 52 l/s </a:t>
            </a:r>
            <a:endParaRPr lang="en-US" sz="2400" dirty="0"/>
          </a:p>
        </p:txBody>
      </p:sp>
      <p:pic>
        <p:nvPicPr>
          <p:cNvPr id="6" name="Picture 9"/>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1000" y="1752600"/>
            <a:ext cx="3600000" cy="240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200" y="175260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000" y="4267200"/>
            <a:ext cx="3600000" cy="240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8200" y="4267200"/>
            <a:ext cx="3600000" cy="24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814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81000"/>
            <a:ext cx="8229600" cy="990600"/>
          </a:xfrm>
        </p:spPr>
        <p:txBody>
          <a:bodyPr>
            <a:noAutofit/>
          </a:bodyPr>
          <a:lstStyle/>
          <a:p>
            <a:pPr algn="ctr">
              <a:defRPr/>
            </a:pPr>
            <a:r>
              <a:rPr lang="ro-RO" sz="2800" dirty="0" smtClean="0"/>
              <a:t>Stație Epurare Fetești</a:t>
            </a:r>
            <a:br>
              <a:rPr lang="ro-RO" sz="2800" dirty="0" smtClean="0"/>
            </a:br>
            <a:r>
              <a:rPr lang="ro-RO" sz="2800" dirty="0" smtClean="0"/>
              <a:t>valoare investiţie : </a:t>
            </a:r>
            <a:r>
              <a:rPr lang="ro-RO" sz="2800" dirty="0">
                <a:effectLst/>
              </a:rPr>
              <a:t>4.897.904 </a:t>
            </a:r>
            <a:r>
              <a:rPr lang="ro-RO" sz="2800" dirty="0" smtClean="0">
                <a:effectLst/>
              </a:rPr>
              <a:t>euro; </a:t>
            </a:r>
            <a:r>
              <a:rPr lang="ro-RO" sz="2800" dirty="0">
                <a:effectLst/>
              </a:rPr>
              <a:t>Q</a:t>
            </a:r>
            <a:r>
              <a:rPr lang="ro-RO" sz="2800" baseline="-25000" dirty="0">
                <a:effectLst/>
              </a:rPr>
              <a:t>orar </a:t>
            </a:r>
            <a:r>
              <a:rPr lang="ro-RO" sz="2800" baseline="-25000" dirty="0" smtClean="0">
                <a:effectLst/>
              </a:rPr>
              <a:t>max</a:t>
            </a:r>
            <a:r>
              <a:rPr lang="ro-RO" sz="2800" dirty="0" smtClean="0">
                <a:effectLst/>
              </a:rPr>
              <a:t>= 105 </a:t>
            </a:r>
            <a:r>
              <a:rPr lang="ro-RO" sz="2800" dirty="0">
                <a:effectLst/>
              </a:rPr>
              <a:t>l/s</a:t>
            </a:r>
            <a:r>
              <a:rPr lang="ro-RO" sz="2800" dirty="0" smtClean="0">
                <a:effectLst/>
              </a:rPr>
              <a:t> </a:t>
            </a:r>
            <a:endParaRPr lang="en-US" sz="2800" dirty="0"/>
          </a:p>
        </p:txBody>
      </p:sp>
      <p:pic>
        <p:nvPicPr>
          <p:cNvPr id="5" name="Picture 8"/>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7200" y="1752600"/>
            <a:ext cx="3600000" cy="239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75260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00" y="4230399"/>
            <a:ext cx="3600000" cy="23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252721"/>
            <a:ext cx="3600000" cy="23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11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33400"/>
            <a:ext cx="8229600" cy="914400"/>
          </a:xfrm>
        </p:spPr>
        <p:txBody>
          <a:bodyPr>
            <a:noAutofit/>
          </a:bodyPr>
          <a:lstStyle/>
          <a:p>
            <a:pPr algn="ctr">
              <a:defRPr/>
            </a:pPr>
            <a:r>
              <a:rPr lang="ro-RO" sz="2800" dirty="0" smtClean="0"/>
              <a:t>Stație Epurare Țăndărei</a:t>
            </a:r>
            <a:br>
              <a:rPr lang="ro-RO" sz="2800" dirty="0" smtClean="0"/>
            </a:br>
            <a:r>
              <a:rPr lang="ro-RO" sz="2800" dirty="0" smtClean="0"/>
              <a:t>valoare investiţie : </a:t>
            </a:r>
            <a:r>
              <a:rPr lang="ro-RO" sz="2800" dirty="0">
                <a:effectLst/>
              </a:rPr>
              <a:t>5.881.334 euro</a:t>
            </a:r>
            <a:r>
              <a:rPr lang="ro-RO" sz="2800" dirty="0" smtClean="0">
                <a:effectLst/>
              </a:rPr>
              <a:t>; </a:t>
            </a:r>
            <a:r>
              <a:rPr lang="ro-RO" sz="2800" dirty="0">
                <a:effectLst/>
              </a:rPr>
              <a:t>Q</a:t>
            </a:r>
            <a:r>
              <a:rPr lang="ro-RO" sz="2800" baseline="-25000" dirty="0">
                <a:effectLst/>
              </a:rPr>
              <a:t>orar </a:t>
            </a:r>
            <a:r>
              <a:rPr lang="ro-RO" sz="2800" baseline="-25000" dirty="0" smtClean="0">
                <a:effectLst/>
              </a:rPr>
              <a:t>max</a:t>
            </a:r>
            <a:r>
              <a:rPr lang="ro-RO" sz="2800" dirty="0" smtClean="0">
                <a:effectLst/>
              </a:rPr>
              <a:t>= 43 </a:t>
            </a:r>
            <a:r>
              <a:rPr lang="ro-RO" sz="2800" dirty="0">
                <a:effectLst/>
              </a:rPr>
              <a:t>l/s</a:t>
            </a:r>
            <a:r>
              <a:rPr lang="ro-RO" sz="2800" dirty="0" smtClean="0">
                <a:effectLst/>
              </a:rPr>
              <a:t> </a:t>
            </a:r>
            <a:endParaRPr lang="en-US" sz="28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8600" y="1676400"/>
            <a:ext cx="3600000" cy="240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200" y="1676400"/>
            <a:ext cx="3600000" cy="239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191000"/>
            <a:ext cx="3600000" cy="240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8200" y="4191000"/>
            <a:ext cx="36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010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54037" y="533400"/>
            <a:ext cx="8213725" cy="627063"/>
          </a:xfrm>
        </p:spPr>
        <p:txBody>
          <a:bodyPr>
            <a:noAutofit/>
          </a:bodyPr>
          <a:lstStyle/>
          <a:p>
            <a:pPr algn="ctr" eaLnBrk="1" fontAlgn="auto" hangingPunct="1">
              <a:spcAft>
                <a:spcPts val="0"/>
              </a:spcAft>
              <a:defRPr/>
            </a:pPr>
            <a:r>
              <a:rPr lang="en-US" dirty="0"/>
              <a:t>S.C. RAJA </a:t>
            </a:r>
            <a:r>
              <a:rPr lang="en-US" dirty="0" smtClean="0"/>
              <a:t>S.A</a:t>
            </a:r>
            <a:r>
              <a:rPr lang="ro-RO" dirty="0" smtClean="0"/>
              <a:t>.</a:t>
            </a:r>
            <a:r>
              <a:rPr lang="en-US" dirty="0" smtClean="0"/>
              <a:t> </a:t>
            </a:r>
            <a:r>
              <a:rPr lang="en-US" dirty="0"/>
              <a:t>CONSTANŢA</a:t>
            </a:r>
          </a:p>
        </p:txBody>
      </p:sp>
      <p:sp>
        <p:nvSpPr>
          <p:cNvPr id="8195" name="Rectangle 3"/>
          <p:cNvSpPr>
            <a:spLocks noGrp="1" noChangeArrowheads="1"/>
          </p:cNvSpPr>
          <p:nvPr>
            <p:ph idx="1"/>
          </p:nvPr>
        </p:nvSpPr>
        <p:spPr>
          <a:xfrm>
            <a:off x="179388" y="4267200"/>
            <a:ext cx="8888412" cy="2362200"/>
          </a:xfrm>
        </p:spPr>
        <p:txBody>
          <a:bodyPr/>
          <a:lstStyle/>
          <a:p>
            <a:pPr algn="just"/>
            <a:r>
              <a:rPr lang="en-US" sz="1600" dirty="0" err="1" smtClean="0">
                <a:cs typeface="Times New Roman" pitchFamily="18" charset="0"/>
              </a:rPr>
              <a:t>Cel</a:t>
            </a:r>
            <a:r>
              <a:rPr lang="en-US" sz="1600" dirty="0" smtClean="0">
                <a:cs typeface="Times New Roman" pitchFamily="18" charset="0"/>
              </a:rPr>
              <a:t> </a:t>
            </a:r>
            <a:r>
              <a:rPr lang="en-US" sz="1600" dirty="0" err="1" smtClean="0">
                <a:cs typeface="Times New Roman" pitchFamily="18" charset="0"/>
              </a:rPr>
              <a:t>mai</a:t>
            </a:r>
            <a:r>
              <a:rPr lang="en-US" sz="1600" dirty="0" smtClean="0">
                <a:cs typeface="Times New Roman" pitchFamily="18" charset="0"/>
              </a:rPr>
              <a:t> mare operator regional din </a:t>
            </a:r>
            <a:r>
              <a:rPr lang="en-US" sz="1600" dirty="0" err="1" smtClean="0">
                <a:cs typeface="Times New Roman" pitchFamily="18" charset="0"/>
              </a:rPr>
              <a:t>România</a:t>
            </a:r>
            <a:r>
              <a:rPr lang="en-US" sz="1600" dirty="0" smtClean="0">
                <a:cs typeface="Times New Roman" pitchFamily="18" charset="0"/>
              </a:rPr>
              <a:t> </a:t>
            </a:r>
            <a:r>
              <a:rPr lang="en-US" sz="1600" dirty="0" err="1" smtClean="0">
                <a:cs typeface="Times New Roman" pitchFamily="18" charset="0"/>
              </a:rPr>
              <a:t>în</a:t>
            </a:r>
            <a:r>
              <a:rPr lang="en-US" sz="1600" dirty="0" smtClean="0">
                <a:cs typeface="Times New Roman" pitchFamily="18" charset="0"/>
              </a:rPr>
              <a:t> </a:t>
            </a:r>
            <a:r>
              <a:rPr lang="en-US" sz="1600" dirty="0" err="1" smtClean="0">
                <a:cs typeface="Times New Roman" pitchFamily="18" charset="0"/>
              </a:rPr>
              <a:t>domeniul</a:t>
            </a:r>
            <a:r>
              <a:rPr lang="en-US" sz="1600" dirty="0" smtClean="0">
                <a:cs typeface="Times New Roman" pitchFamily="18" charset="0"/>
              </a:rPr>
              <a:t> </a:t>
            </a:r>
            <a:r>
              <a:rPr lang="en-US" sz="1600" dirty="0" err="1" smtClean="0">
                <a:cs typeface="Times New Roman" pitchFamily="18" charset="0"/>
              </a:rPr>
              <a:t>alimentării</a:t>
            </a:r>
            <a:r>
              <a:rPr lang="en-US" sz="1600" dirty="0" smtClean="0">
                <a:cs typeface="Times New Roman" pitchFamily="18" charset="0"/>
              </a:rPr>
              <a:t> </a:t>
            </a:r>
            <a:r>
              <a:rPr lang="en-US" sz="1600" dirty="0" err="1" smtClean="0">
                <a:cs typeface="Times New Roman" pitchFamily="18" charset="0"/>
              </a:rPr>
              <a:t>populației</a:t>
            </a:r>
            <a:r>
              <a:rPr lang="en-US" sz="1600" dirty="0" smtClean="0">
                <a:cs typeface="Times New Roman" pitchFamily="18" charset="0"/>
              </a:rPr>
              <a:t> cu </a:t>
            </a:r>
            <a:r>
              <a:rPr lang="en-US" sz="1600" dirty="0" err="1" smtClean="0">
                <a:cs typeface="Times New Roman" pitchFamily="18" charset="0"/>
              </a:rPr>
              <a:t>apă</a:t>
            </a:r>
            <a:r>
              <a:rPr lang="en-US" sz="1600" dirty="0" smtClean="0">
                <a:cs typeface="Times New Roman" pitchFamily="18" charset="0"/>
              </a:rPr>
              <a:t> </a:t>
            </a:r>
            <a:r>
              <a:rPr lang="en-US" sz="1600" dirty="0" err="1" smtClean="0">
                <a:cs typeface="Times New Roman" pitchFamily="18" charset="0"/>
              </a:rPr>
              <a:t>potabilă</a:t>
            </a:r>
            <a:r>
              <a:rPr lang="en-US" sz="1600" dirty="0" smtClean="0">
                <a:cs typeface="Times New Roman" pitchFamily="18" charset="0"/>
              </a:rPr>
              <a:t> </a:t>
            </a:r>
            <a:r>
              <a:rPr lang="en-US" sz="1600" dirty="0" err="1" smtClean="0">
                <a:cs typeface="Times New Roman" pitchFamily="18" charset="0"/>
              </a:rPr>
              <a:t>și</a:t>
            </a:r>
            <a:r>
              <a:rPr lang="en-US" sz="1600" dirty="0" smtClean="0">
                <a:cs typeface="Times New Roman" pitchFamily="18" charset="0"/>
              </a:rPr>
              <a:t> al </a:t>
            </a:r>
            <a:r>
              <a:rPr lang="en-US" sz="1600" dirty="0" err="1" smtClean="0">
                <a:cs typeface="Times New Roman" pitchFamily="18" charset="0"/>
              </a:rPr>
              <a:t>epurării</a:t>
            </a:r>
            <a:r>
              <a:rPr lang="en-US" sz="1600" dirty="0" smtClean="0">
                <a:cs typeface="Times New Roman" pitchFamily="18" charset="0"/>
              </a:rPr>
              <a:t> </a:t>
            </a:r>
            <a:r>
              <a:rPr lang="en-US" sz="1600" dirty="0" err="1" smtClean="0">
                <a:cs typeface="Times New Roman" pitchFamily="18" charset="0"/>
              </a:rPr>
              <a:t>apelor</a:t>
            </a:r>
            <a:r>
              <a:rPr lang="en-US" sz="1600" dirty="0" smtClean="0">
                <a:cs typeface="Times New Roman" pitchFamily="18" charset="0"/>
              </a:rPr>
              <a:t> </a:t>
            </a:r>
            <a:r>
              <a:rPr lang="en-US" sz="1600" dirty="0" err="1" smtClean="0">
                <a:cs typeface="Times New Roman" pitchFamily="18" charset="0"/>
              </a:rPr>
              <a:t>uzate</a:t>
            </a:r>
            <a:r>
              <a:rPr lang="en-US" sz="1600" dirty="0" smtClean="0">
                <a:cs typeface="Times New Roman" pitchFamily="18" charset="0"/>
              </a:rPr>
              <a:t>;</a:t>
            </a:r>
          </a:p>
          <a:p>
            <a:pPr algn="just"/>
            <a:r>
              <a:rPr lang="en-US" sz="1600" dirty="0" err="1" smtClean="0">
                <a:cs typeface="Times New Roman" pitchFamily="18" charset="0"/>
              </a:rPr>
              <a:t>Membru</a:t>
            </a:r>
            <a:r>
              <a:rPr lang="en-US" sz="1600" dirty="0" smtClean="0">
                <a:cs typeface="Times New Roman" pitchFamily="18" charset="0"/>
              </a:rPr>
              <a:t> cu </a:t>
            </a:r>
            <a:r>
              <a:rPr lang="en-US" sz="1600" dirty="0" err="1" smtClean="0">
                <a:cs typeface="Times New Roman" pitchFamily="18" charset="0"/>
              </a:rPr>
              <a:t>drepturi</a:t>
            </a:r>
            <a:r>
              <a:rPr lang="en-US" sz="1600" dirty="0" smtClean="0">
                <a:cs typeface="Times New Roman" pitchFamily="18" charset="0"/>
              </a:rPr>
              <a:t> </a:t>
            </a:r>
            <a:r>
              <a:rPr lang="en-US" sz="1600" dirty="0" err="1" smtClean="0">
                <a:cs typeface="Times New Roman" pitchFamily="18" charset="0"/>
              </a:rPr>
              <a:t>depline</a:t>
            </a:r>
            <a:r>
              <a:rPr lang="en-US" sz="1600" dirty="0" smtClean="0">
                <a:cs typeface="Times New Roman" pitchFamily="18" charset="0"/>
              </a:rPr>
              <a:t> </a:t>
            </a:r>
            <a:r>
              <a:rPr lang="en-US" sz="1600" dirty="0" err="1" smtClean="0">
                <a:cs typeface="Times New Roman" pitchFamily="18" charset="0"/>
              </a:rPr>
              <a:t>în</a:t>
            </a:r>
            <a:r>
              <a:rPr lang="en-US" sz="1600" dirty="0" smtClean="0">
                <a:cs typeface="Times New Roman" pitchFamily="18" charset="0"/>
              </a:rPr>
              <a:t> </a:t>
            </a:r>
            <a:r>
              <a:rPr lang="en-US" sz="1600" dirty="0" err="1" smtClean="0">
                <a:cs typeface="Times New Roman" pitchFamily="18" charset="0"/>
              </a:rPr>
              <a:t>Asociația</a:t>
            </a:r>
            <a:r>
              <a:rPr lang="en-US" sz="1600" dirty="0" smtClean="0">
                <a:cs typeface="Times New Roman" pitchFamily="18" charset="0"/>
              </a:rPr>
              <a:t> </a:t>
            </a:r>
            <a:r>
              <a:rPr lang="en-US" sz="1600" dirty="0" err="1" smtClean="0">
                <a:cs typeface="Times New Roman" pitchFamily="18" charset="0"/>
              </a:rPr>
              <a:t>Internatională</a:t>
            </a:r>
            <a:r>
              <a:rPr lang="en-US" sz="1600" dirty="0" smtClean="0">
                <a:cs typeface="Times New Roman" pitchFamily="18" charset="0"/>
              </a:rPr>
              <a:t> a </a:t>
            </a:r>
            <a:r>
              <a:rPr lang="en-US" sz="1600" dirty="0" err="1" smtClean="0">
                <a:cs typeface="Times New Roman" pitchFamily="18" charset="0"/>
              </a:rPr>
              <a:t>Apei</a:t>
            </a:r>
            <a:r>
              <a:rPr lang="en-US" sz="1600" dirty="0" smtClean="0">
                <a:cs typeface="Times New Roman" pitchFamily="18" charset="0"/>
              </a:rPr>
              <a:t> (IWA);</a:t>
            </a:r>
          </a:p>
          <a:p>
            <a:pPr algn="just"/>
            <a:r>
              <a:rPr lang="en-US" sz="1600" dirty="0" err="1" smtClean="0">
                <a:cs typeface="Times New Roman" pitchFamily="18" charset="0"/>
              </a:rPr>
              <a:t>Primul</a:t>
            </a:r>
            <a:r>
              <a:rPr lang="en-US" sz="1600" dirty="0" smtClean="0">
                <a:cs typeface="Times New Roman" pitchFamily="18" charset="0"/>
              </a:rPr>
              <a:t> operator care a </a:t>
            </a:r>
            <a:r>
              <a:rPr lang="en-US" sz="1600" dirty="0" err="1" smtClean="0">
                <a:cs typeface="Times New Roman" pitchFamily="18" charset="0"/>
              </a:rPr>
              <a:t>primit</a:t>
            </a:r>
            <a:r>
              <a:rPr lang="en-US" sz="1600" dirty="0" smtClean="0">
                <a:cs typeface="Times New Roman" pitchFamily="18" charset="0"/>
              </a:rPr>
              <a:t> </a:t>
            </a:r>
            <a:r>
              <a:rPr lang="en-US" sz="1600" b="1" dirty="0" err="1" smtClean="0">
                <a:cs typeface="Times New Roman" pitchFamily="18" charset="0"/>
              </a:rPr>
              <a:t>Licența</a:t>
            </a:r>
            <a:r>
              <a:rPr lang="en-US" sz="1600" b="1" dirty="0" smtClean="0">
                <a:cs typeface="Times New Roman" pitchFamily="18" charset="0"/>
              </a:rPr>
              <a:t> de </a:t>
            </a:r>
            <a:r>
              <a:rPr lang="en-US" sz="1600" b="1" dirty="0" err="1" smtClean="0">
                <a:cs typeface="Times New Roman" pitchFamily="18" charset="0"/>
              </a:rPr>
              <a:t>Operare</a:t>
            </a:r>
            <a:r>
              <a:rPr lang="en-US" sz="1600" b="1" dirty="0" smtClean="0">
                <a:cs typeface="Times New Roman" pitchFamily="18" charset="0"/>
              </a:rPr>
              <a:t> </a:t>
            </a:r>
            <a:r>
              <a:rPr lang="en-US" sz="1600" b="1" dirty="0" err="1" smtClean="0">
                <a:cs typeface="Times New Roman" pitchFamily="18" charset="0"/>
              </a:rPr>
              <a:t>Clasa</a:t>
            </a:r>
            <a:r>
              <a:rPr lang="en-US" sz="1600" b="1" dirty="0" smtClean="0">
                <a:cs typeface="Times New Roman" pitchFamily="18" charset="0"/>
              </a:rPr>
              <a:t> I</a:t>
            </a:r>
            <a:r>
              <a:rPr lang="en-US" sz="1600" dirty="0" smtClean="0">
                <a:cs typeface="Times New Roman" pitchFamily="18" charset="0"/>
              </a:rPr>
              <a:t> </a:t>
            </a:r>
            <a:r>
              <a:rPr lang="en-US" sz="1600" dirty="0" err="1" smtClean="0">
                <a:cs typeface="Times New Roman" pitchFamily="18" charset="0"/>
              </a:rPr>
              <a:t>pe</a:t>
            </a:r>
            <a:r>
              <a:rPr lang="en-US" sz="1600" dirty="0" smtClean="0">
                <a:cs typeface="Times New Roman" pitchFamily="18" charset="0"/>
              </a:rPr>
              <a:t> o </a:t>
            </a:r>
            <a:r>
              <a:rPr lang="en-US" sz="1600" dirty="0" err="1" smtClean="0">
                <a:cs typeface="Times New Roman" pitchFamily="18" charset="0"/>
              </a:rPr>
              <a:t>perioadă</a:t>
            </a:r>
            <a:r>
              <a:rPr lang="en-US" sz="1600" dirty="0" smtClean="0">
                <a:cs typeface="Times New Roman" pitchFamily="18" charset="0"/>
              </a:rPr>
              <a:t> de </a:t>
            </a:r>
            <a:r>
              <a:rPr lang="en-US" sz="1600" dirty="0" err="1" smtClean="0">
                <a:cs typeface="Times New Roman" pitchFamily="18" charset="0"/>
              </a:rPr>
              <a:t>cinci</a:t>
            </a:r>
            <a:r>
              <a:rPr lang="en-US" sz="1600" dirty="0" smtClean="0">
                <a:cs typeface="Times New Roman" pitchFamily="18" charset="0"/>
              </a:rPr>
              <a:t> </a:t>
            </a:r>
            <a:r>
              <a:rPr lang="en-US" sz="1600" dirty="0" err="1" smtClean="0">
                <a:cs typeface="Times New Roman" pitchFamily="18" charset="0"/>
              </a:rPr>
              <a:t>ani</a:t>
            </a:r>
            <a:r>
              <a:rPr lang="en-US" sz="1600" dirty="0" smtClean="0">
                <a:cs typeface="Times New Roman" pitchFamily="18" charset="0"/>
              </a:rPr>
              <a:t>;</a:t>
            </a:r>
          </a:p>
          <a:p>
            <a:pPr algn="just"/>
            <a:r>
              <a:rPr lang="en-US" sz="1600" dirty="0" smtClean="0">
                <a:cs typeface="Times New Roman" pitchFamily="18" charset="0"/>
              </a:rPr>
              <a:t>Are un </a:t>
            </a:r>
            <a:r>
              <a:rPr lang="en-US" sz="1600" dirty="0" err="1" smtClean="0">
                <a:cs typeface="Times New Roman" pitchFamily="18" charset="0"/>
              </a:rPr>
              <a:t>acționariat</a:t>
            </a:r>
            <a:r>
              <a:rPr lang="en-US" sz="1600" dirty="0" smtClean="0">
                <a:cs typeface="Times New Roman" pitchFamily="18" charset="0"/>
              </a:rPr>
              <a:t> format din 34 de </a:t>
            </a:r>
            <a:r>
              <a:rPr lang="en-US" sz="1600" dirty="0" err="1" smtClean="0">
                <a:cs typeface="Times New Roman" pitchFamily="18" charset="0"/>
              </a:rPr>
              <a:t>consilii</a:t>
            </a:r>
            <a:r>
              <a:rPr lang="en-US" sz="1600" dirty="0" smtClean="0">
                <a:cs typeface="Times New Roman" pitchFamily="18" charset="0"/>
              </a:rPr>
              <a:t> locale </a:t>
            </a:r>
            <a:r>
              <a:rPr lang="en-US" sz="1600" dirty="0" err="1" smtClean="0">
                <a:cs typeface="Times New Roman" pitchFamily="18" charset="0"/>
              </a:rPr>
              <a:t>și</a:t>
            </a:r>
            <a:r>
              <a:rPr lang="en-US" sz="1600" dirty="0" smtClean="0">
                <a:cs typeface="Times New Roman" pitchFamily="18" charset="0"/>
              </a:rPr>
              <a:t> </a:t>
            </a:r>
            <a:r>
              <a:rPr lang="en-US" sz="1600" dirty="0" err="1" smtClean="0">
                <a:cs typeface="Times New Roman" pitchFamily="18" charset="0"/>
              </a:rPr>
              <a:t>județene</a:t>
            </a:r>
            <a:r>
              <a:rPr lang="en-US" sz="1600" dirty="0" smtClean="0">
                <a:cs typeface="Times New Roman" pitchFamily="18" charset="0"/>
              </a:rPr>
              <a:t>;</a:t>
            </a:r>
          </a:p>
          <a:p>
            <a:pPr algn="just"/>
            <a:r>
              <a:rPr lang="en-US" sz="1600" dirty="0" err="1" smtClean="0">
                <a:cs typeface="Times New Roman" pitchFamily="18" charset="0"/>
              </a:rPr>
              <a:t>Deservește</a:t>
            </a:r>
            <a:r>
              <a:rPr lang="en-US" sz="1600" dirty="0" smtClean="0">
                <a:cs typeface="Times New Roman" pitchFamily="18" charset="0"/>
              </a:rPr>
              <a:t> </a:t>
            </a:r>
            <a:r>
              <a:rPr lang="en-US" sz="1600" dirty="0" err="1" smtClean="0">
                <a:cs typeface="Times New Roman" pitchFamily="18" charset="0"/>
              </a:rPr>
              <a:t>peste</a:t>
            </a:r>
            <a:r>
              <a:rPr lang="en-US" sz="1600" dirty="0" smtClean="0">
                <a:cs typeface="Times New Roman" pitchFamily="18" charset="0"/>
              </a:rPr>
              <a:t> 8</a:t>
            </a:r>
            <a:r>
              <a:rPr lang="ro-RO" sz="1600" dirty="0" smtClean="0">
                <a:cs typeface="Times New Roman" pitchFamily="18" charset="0"/>
              </a:rPr>
              <a:t>50 000</a:t>
            </a:r>
            <a:r>
              <a:rPr lang="en-US" sz="1600" dirty="0" smtClean="0">
                <a:cs typeface="Times New Roman" pitchFamily="18" charset="0"/>
              </a:rPr>
              <a:t> de </a:t>
            </a:r>
            <a:r>
              <a:rPr lang="en-US" sz="1600" dirty="0" err="1" smtClean="0">
                <a:cs typeface="Times New Roman" pitchFamily="18" charset="0"/>
              </a:rPr>
              <a:t>locuitori</a:t>
            </a:r>
            <a:r>
              <a:rPr lang="en-US" sz="1600" dirty="0" smtClean="0">
                <a:cs typeface="Times New Roman" pitchFamily="18" charset="0"/>
              </a:rPr>
              <a:t> din </a:t>
            </a:r>
            <a:r>
              <a:rPr lang="en-US" sz="1600" dirty="0" err="1" smtClean="0">
                <a:cs typeface="Times New Roman" pitchFamily="18" charset="0"/>
              </a:rPr>
              <a:t>județele</a:t>
            </a:r>
            <a:r>
              <a:rPr lang="en-US" sz="1600" dirty="0" smtClean="0">
                <a:cs typeface="Times New Roman" pitchFamily="18" charset="0"/>
              </a:rPr>
              <a:t> </a:t>
            </a:r>
            <a:r>
              <a:rPr lang="en-US" sz="1600" dirty="0" err="1" smtClean="0">
                <a:cs typeface="Times New Roman" pitchFamily="18" charset="0"/>
              </a:rPr>
              <a:t>Constanța</a:t>
            </a:r>
            <a:r>
              <a:rPr lang="en-US" sz="1600" dirty="0" smtClean="0">
                <a:cs typeface="Times New Roman" pitchFamily="18" charset="0"/>
              </a:rPr>
              <a:t>, </a:t>
            </a:r>
            <a:r>
              <a:rPr lang="en-US" sz="1600" dirty="0" err="1" smtClean="0">
                <a:cs typeface="Times New Roman" pitchFamily="18" charset="0"/>
              </a:rPr>
              <a:t>Ialomița</a:t>
            </a:r>
            <a:r>
              <a:rPr lang="en-US" sz="1600" dirty="0" smtClean="0">
                <a:cs typeface="Times New Roman" pitchFamily="18" charset="0"/>
              </a:rPr>
              <a:t>, </a:t>
            </a:r>
            <a:r>
              <a:rPr lang="en-US" sz="1600" dirty="0" err="1" smtClean="0">
                <a:cs typeface="Times New Roman" pitchFamily="18" charset="0"/>
              </a:rPr>
              <a:t>Ilfov</a:t>
            </a:r>
            <a:r>
              <a:rPr lang="en-US" sz="1600" dirty="0" smtClean="0">
                <a:cs typeface="Times New Roman" pitchFamily="18" charset="0"/>
              </a:rPr>
              <a:t>, </a:t>
            </a:r>
            <a:r>
              <a:rPr lang="en-US" sz="1600" dirty="0" err="1" smtClean="0">
                <a:cs typeface="Times New Roman" pitchFamily="18" charset="0"/>
              </a:rPr>
              <a:t>Călărași</a:t>
            </a:r>
            <a:r>
              <a:rPr lang="en-US" sz="1600" dirty="0" smtClean="0">
                <a:cs typeface="Times New Roman" pitchFamily="18" charset="0"/>
              </a:rPr>
              <a:t>, </a:t>
            </a:r>
            <a:r>
              <a:rPr lang="en-US" sz="1600" dirty="0" err="1" smtClean="0">
                <a:cs typeface="Times New Roman" pitchFamily="18" charset="0"/>
              </a:rPr>
              <a:t>Dâmbovița</a:t>
            </a:r>
            <a:r>
              <a:rPr lang="en-US" sz="1600" dirty="0" smtClean="0">
                <a:cs typeface="Times New Roman" pitchFamily="18" charset="0"/>
              </a:rPr>
              <a:t>, </a:t>
            </a:r>
            <a:r>
              <a:rPr lang="en-US" sz="1600" dirty="0" err="1" smtClean="0">
                <a:cs typeface="Times New Roman" pitchFamily="18" charset="0"/>
              </a:rPr>
              <a:t>Brașov</a:t>
            </a:r>
            <a:r>
              <a:rPr lang="en-US" sz="1600" dirty="0" smtClean="0">
                <a:cs typeface="Times New Roman" pitchFamily="18" charset="0"/>
              </a:rPr>
              <a:t> </a:t>
            </a:r>
            <a:r>
              <a:rPr lang="en-US" sz="1600" dirty="0">
                <a:cs typeface="Times New Roman" pitchFamily="18" charset="0"/>
              </a:rPr>
              <a:t>, </a:t>
            </a:r>
            <a:r>
              <a:rPr lang="en-US" sz="1600" dirty="0" err="1">
                <a:cs typeface="Times New Roman" pitchFamily="18" charset="0"/>
              </a:rPr>
              <a:t>Prahova</a:t>
            </a:r>
            <a:r>
              <a:rPr lang="en-US" sz="1600" dirty="0">
                <a:cs typeface="Times New Roman" pitchFamily="18" charset="0"/>
              </a:rPr>
              <a:t> </a:t>
            </a:r>
            <a:r>
              <a:rPr lang="en-US" sz="1600" dirty="0" err="1">
                <a:cs typeface="Times New Roman" pitchFamily="18" charset="0"/>
              </a:rPr>
              <a:t>și</a:t>
            </a:r>
            <a:r>
              <a:rPr lang="en-US" sz="1600" dirty="0">
                <a:cs typeface="Times New Roman" pitchFamily="18" charset="0"/>
              </a:rPr>
              <a:t> </a:t>
            </a:r>
            <a:r>
              <a:rPr lang="en-US" sz="1600" dirty="0" smtClean="0">
                <a:cs typeface="Times New Roman" pitchFamily="18" charset="0"/>
              </a:rPr>
              <a:t> </a:t>
            </a:r>
            <a:r>
              <a:rPr lang="en-US" sz="1600" dirty="0" err="1">
                <a:cs typeface="Times New Roman" pitchFamily="18" charset="0"/>
              </a:rPr>
              <a:t>Bacău</a:t>
            </a:r>
            <a:r>
              <a:rPr lang="en-US" sz="1600" dirty="0" smtClean="0">
                <a:cs typeface="Times New Roman" pitchFamily="18" charset="0"/>
              </a:rPr>
              <a:t>;</a:t>
            </a:r>
          </a:p>
          <a:p>
            <a:pPr algn="just"/>
            <a:r>
              <a:rPr lang="en-US" sz="1600" dirty="0" err="1" smtClean="0">
                <a:cs typeface="Times New Roman" pitchFamily="18" charset="0"/>
              </a:rPr>
              <a:t>În</a:t>
            </a:r>
            <a:r>
              <a:rPr lang="en-US" sz="1600" dirty="0" smtClean="0">
                <a:cs typeface="Times New Roman" pitchFamily="18" charset="0"/>
              </a:rPr>
              <a:t> </a:t>
            </a:r>
            <a:r>
              <a:rPr lang="en-US" sz="1600" dirty="0" err="1" smtClean="0">
                <a:cs typeface="Times New Roman" pitchFamily="18" charset="0"/>
              </a:rPr>
              <a:t>timpul</a:t>
            </a:r>
            <a:r>
              <a:rPr lang="en-US" sz="1600" dirty="0" smtClean="0">
                <a:cs typeface="Times New Roman" pitchFamily="18" charset="0"/>
              </a:rPr>
              <a:t> </a:t>
            </a:r>
            <a:r>
              <a:rPr lang="en-US" sz="1600" dirty="0" err="1" smtClean="0">
                <a:cs typeface="Times New Roman" pitchFamily="18" charset="0"/>
              </a:rPr>
              <a:t>sezonului</a:t>
            </a:r>
            <a:r>
              <a:rPr lang="en-US" sz="1600" dirty="0" smtClean="0">
                <a:cs typeface="Times New Roman" pitchFamily="18" charset="0"/>
              </a:rPr>
              <a:t> </a:t>
            </a:r>
            <a:r>
              <a:rPr lang="en-US" sz="1600" dirty="0" err="1" smtClean="0">
                <a:cs typeface="Times New Roman" pitchFamily="18" charset="0"/>
              </a:rPr>
              <a:t>estival</a:t>
            </a:r>
            <a:r>
              <a:rPr lang="en-US" sz="1600" dirty="0" smtClean="0">
                <a:cs typeface="Times New Roman" pitchFamily="18" charset="0"/>
              </a:rPr>
              <a:t> </a:t>
            </a:r>
            <a:r>
              <a:rPr lang="en-US" sz="1600" dirty="0" err="1" smtClean="0">
                <a:cs typeface="Times New Roman" pitchFamily="18" charset="0"/>
              </a:rPr>
              <a:t>deservește</a:t>
            </a:r>
            <a:r>
              <a:rPr lang="en-US" sz="1600" dirty="0" smtClean="0">
                <a:cs typeface="Times New Roman" pitchFamily="18" charset="0"/>
              </a:rPr>
              <a:t> </a:t>
            </a:r>
            <a:r>
              <a:rPr lang="en-US" sz="1600" dirty="0" err="1" smtClean="0">
                <a:cs typeface="Times New Roman" pitchFamily="18" charset="0"/>
              </a:rPr>
              <a:t>peste</a:t>
            </a:r>
            <a:r>
              <a:rPr lang="en-US" sz="1600" dirty="0" smtClean="0">
                <a:cs typeface="Times New Roman" pitchFamily="18" charset="0"/>
              </a:rPr>
              <a:t> </a:t>
            </a:r>
            <a:r>
              <a:rPr lang="ro-RO" sz="1600" b="1" dirty="0" smtClean="0">
                <a:cs typeface="Times New Roman" pitchFamily="18" charset="0"/>
              </a:rPr>
              <a:t>2,5</a:t>
            </a:r>
            <a:r>
              <a:rPr lang="en-US" sz="1600" b="1" dirty="0" smtClean="0">
                <a:cs typeface="Times New Roman" pitchFamily="18" charset="0"/>
              </a:rPr>
              <a:t> </a:t>
            </a:r>
            <a:r>
              <a:rPr lang="en-US" sz="1600" b="1" dirty="0" err="1" smtClean="0">
                <a:cs typeface="Times New Roman" pitchFamily="18" charset="0"/>
              </a:rPr>
              <a:t>milioane</a:t>
            </a:r>
            <a:r>
              <a:rPr lang="en-US" sz="1600" b="1" dirty="0" smtClean="0">
                <a:cs typeface="Times New Roman" pitchFamily="18" charset="0"/>
              </a:rPr>
              <a:t> de </a:t>
            </a:r>
            <a:r>
              <a:rPr lang="en-US" sz="1600" b="1" dirty="0" err="1" smtClean="0">
                <a:cs typeface="Times New Roman" pitchFamily="18" charset="0"/>
              </a:rPr>
              <a:t>beneficiari</a:t>
            </a:r>
            <a:r>
              <a:rPr lang="en-US" sz="1600" dirty="0" smtClean="0">
                <a:cs typeface="Times New Roman" pitchFamily="18" charset="0"/>
              </a:rPr>
              <a:t>.</a:t>
            </a:r>
          </a:p>
        </p:txBody>
      </p:sp>
      <p:sp>
        <p:nvSpPr>
          <p:cNvPr id="8196" name="Text Box 6"/>
          <p:cNvSpPr txBox="1">
            <a:spLocks noChangeArrowheads="1"/>
          </p:cNvSpPr>
          <p:nvPr/>
        </p:nvSpPr>
        <p:spPr bwMode="auto">
          <a:xfrm>
            <a:off x="7288213" y="1360488"/>
            <a:ext cx="1531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sz="1600">
              <a:latin typeface="Times" pitchFamily="18" charset="0"/>
              <a:ea typeface="Arial Unicode MS" pitchFamily="34" charset="-128"/>
              <a:cs typeface="Arial Unicode MS" pitchFamily="34" charset="-128"/>
            </a:endParaRPr>
          </a:p>
        </p:txBody>
      </p:sp>
      <p:sp>
        <p:nvSpPr>
          <p:cNvPr id="8197" name="Text Box 7"/>
          <p:cNvSpPr txBox="1">
            <a:spLocks noChangeArrowheads="1"/>
          </p:cNvSpPr>
          <p:nvPr/>
        </p:nvSpPr>
        <p:spPr bwMode="auto">
          <a:xfrm>
            <a:off x="4876800" y="2057400"/>
            <a:ext cx="1758950" cy="584200"/>
          </a:xfrm>
          <a:prstGeom prst="rect">
            <a:avLst/>
          </a:prstGeom>
          <a:noFill/>
          <a:ln w="9525">
            <a:noFill/>
            <a:miter lim="800000"/>
            <a:headEnd/>
            <a:tailEnd/>
          </a:ln>
        </p:spPr>
        <p:txBody>
          <a:bodyPr>
            <a:spAutoFit/>
          </a:bodyPr>
          <a:lstStyle/>
          <a:p>
            <a:pPr algn="ctr">
              <a:defRPr/>
            </a:pPr>
            <a:r>
              <a:rPr lang="en-US" sz="1600" dirty="0">
                <a:latin typeface="+mj-lt"/>
                <a:ea typeface="Arial Unicode MS" pitchFamily="34" charset="-128"/>
                <a:cs typeface="Arial Unicode MS" pitchFamily="34" charset="-128"/>
              </a:rPr>
              <a:t>Aria de </a:t>
            </a:r>
            <a:r>
              <a:rPr lang="en-US" sz="1600" dirty="0" err="1">
                <a:latin typeface="+mj-lt"/>
                <a:ea typeface="Arial Unicode MS" pitchFamily="34" charset="-128"/>
                <a:cs typeface="Arial Unicode MS" pitchFamily="34" charset="-128"/>
              </a:rPr>
              <a:t>operare</a:t>
            </a:r>
            <a:endParaRPr lang="en-US" sz="1600" dirty="0">
              <a:latin typeface="+mj-lt"/>
              <a:ea typeface="Arial Unicode MS" pitchFamily="34" charset="-128"/>
              <a:cs typeface="Arial Unicode MS" pitchFamily="34" charset="-128"/>
            </a:endParaRPr>
          </a:p>
          <a:p>
            <a:pPr algn="ctr">
              <a:defRPr/>
            </a:pPr>
            <a:r>
              <a:rPr lang="en-US" sz="1600" dirty="0" smtClean="0">
                <a:latin typeface="+mj-lt"/>
                <a:ea typeface="Arial Unicode MS" pitchFamily="34" charset="-128"/>
                <a:cs typeface="Arial Unicode MS" pitchFamily="34" charset="-128"/>
              </a:rPr>
              <a:t>(8 </a:t>
            </a:r>
            <a:r>
              <a:rPr lang="en-US" sz="1600" dirty="0" err="1">
                <a:latin typeface="+mj-lt"/>
                <a:ea typeface="Arial Unicode MS" pitchFamily="34" charset="-128"/>
                <a:cs typeface="Arial Unicode MS" pitchFamily="34" charset="-128"/>
              </a:rPr>
              <a:t>jude</a:t>
            </a:r>
            <a:r>
              <a:rPr lang="ro-RO" sz="1600" dirty="0">
                <a:latin typeface="+mj-lt"/>
                <a:ea typeface="Arial Unicode MS" pitchFamily="34" charset="-128"/>
                <a:cs typeface="Arial Unicode MS" pitchFamily="34" charset="-128"/>
              </a:rPr>
              <a:t>ţ</a:t>
            </a:r>
            <a:r>
              <a:rPr lang="en-US" sz="1600" dirty="0">
                <a:latin typeface="+mj-lt"/>
                <a:ea typeface="Arial Unicode MS" pitchFamily="34" charset="-128"/>
                <a:cs typeface="Arial Unicode MS" pitchFamily="34" charset="-128"/>
              </a:rPr>
              <a:t>e)</a:t>
            </a:r>
          </a:p>
        </p:txBody>
      </p:sp>
      <p:sp>
        <p:nvSpPr>
          <p:cNvPr id="8199" name="Freeform 12"/>
          <p:cNvSpPr>
            <a:spLocks/>
          </p:cNvSpPr>
          <p:nvPr/>
        </p:nvSpPr>
        <p:spPr bwMode="auto">
          <a:xfrm>
            <a:off x="4419600" y="2057400"/>
            <a:ext cx="482600" cy="495300"/>
          </a:xfrm>
          <a:custGeom>
            <a:avLst/>
            <a:gdLst>
              <a:gd name="T0" fmla="*/ 2147483647 w 496"/>
              <a:gd name="T1" fmla="*/ 2147483647 h 408"/>
              <a:gd name="T2" fmla="*/ 2147483647 w 496"/>
              <a:gd name="T3" fmla="*/ 2147483647 h 408"/>
              <a:gd name="T4" fmla="*/ 2147483647 w 496"/>
              <a:gd name="T5" fmla="*/ 2147483647 h 408"/>
              <a:gd name="T6" fmla="*/ 2147483647 w 496"/>
              <a:gd name="T7" fmla="*/ 2147483647 h 408"/>
              <a:gd name="T8" fmla="*/ 2147483647 w 496"/>
              <a:gd name="T9" fmla="*/ 2147483647 h 408"/>
              <a:gd name="T10" fmla="*/ 2147483647 w 496"/>
              <a:gd name="T11" fmla="*/ 2147483647 h 408"/>
              <a:gd name="T12" fmla="*/ 2147483647 w 496"/>
              <a:gd name="T13" fmla="*/ 2147483647 h 408"/>
              <a:gd name="T14" fmla="*/ 2147483647 w 496"/>
              <a:gd name="T15" fmla="*/ 2147483647 h 408"/>
              <a:gd name="T16" fmla="*/ 2147483647 w 496"/>
              <a:gd name="T17" fmla="*/ 2147483647 h 408"/>
              <a:gd name="T18" fmla="*/ 2147483647 w 496"/>
              <a:gd name="T19" fmla="*/ 2147483647 h 408"/>
              <a:gd name="T20" fmla="*/ 2147483647 w 496"/>
              <a:gd name="T21" fmla="*/ 2147483647 h 408"/>
              <a:gd name="T22" fmla="*/ 2147483647 w 496"/>
              <a:gd name="T23" fmla="*/ 2147483647 h 408"/>
              <a:gd name="T24" fmla="*/ 2147483647 w 496"/>
              <a:gd name="T25" fmla="*/ 2147483647 h 408"/>
              <a:gd name="T26" fmla="*/ 2147483647 w 496"/>
              <a:gd name="T27" fmla="*/ 2147483647 h 408"/>
              <a:gd name="T28" fmla="*/ 2147483647 w 496"/>
              <a:gd name="T29" fmla="*/ 2147483647 h 408"/>
              <a:gd name="T30" fmla="*/ 2147483647 w 496"/>
              <a:gd name="T31" fmla="*/ 2147483647 h 408"/>
              <a:gd name="T32" fmla="*/ 2147483647 w 496"/>
              <a:gd name="T33" fmla="*/ 2147483647 h 408"/>
              <a:gd name="T34" fmla="*/ 2147483647 w 496"/>
              <a:gd name="T35" fmla="*/ 2147483647 h 408"/>
              <a:gd name="T36" fmla="*/ 2147483647 w 496"/>
              <a:gd name="T37" fmla="*/ 2147483647 h 4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6"/>
              <a:gd name="T58" fmla="*/ 0 h 408"/>
              <a:gd name="T59" fmla="*/ 496 w 496"/>
              <a:gd name="T60" fmla="*/ 408 h 4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6" h="408">
                <a:moveTo>
                  <a:pt x="160" y="8"/>
                </a:moveTo>
                <a:cubicBezTo>
                  <a:pt x="152" y="16"/>
                  <a:pt x="176" y="40"/>
                  <a:pt x="160" y="56"/>
                </a:cubicBezTo>
                <a:cubicBezTo>
                  <a:pt x="144" y="72"/>
                  <a:pt x="88" y="80"/>
                  <a:pt x="64" y="104"/>
                </a:cubicBezTo>
                <a:cubicBezTo>
                  <a:pt x="40" y="128"/>
                  <a:pt x="24" y="168"/>
                  <a:pt x="16" y="200"/>
                </a:cubicBezTo>
                <a:cubicBezTo>
                  <a:pt x="8" y="232"/>
                  <a:pt x="0" y="280"/>
                  <a:pt x="16" y="296"/>
                </a:cubicBezTo>
                <a:cubicBezTo>
                  <a:pt x="32" y="312"/>
                  <a:pt x="88" y="296"/>
                  <a:pt x="112" y="296"/>
                </a:cubicBezTo>
                <a:cubicBezTo>
                  <a:pt x="136" y="296"/>
                  <a:pt x="144" y="280"/>
                  <a:pt x="160" y="296"/>
                </a:cubicBezTo>
                <a:cubicBezTo>
                  <a:pt x="176" y="312"/>
                  <a:pt x="192" y="376"/>
                  <a:pt x="208" y="392"/>
                </a:cubicBezTo>
                <a:cubicBezTo>
                  <a:pt x="224" y="408"/>
                  <a:pt x="240" y="392"/>
                  <a:pt x="256" y="392"/>
                </a:cubicBezTo>
                <a:cubicBezTo>
                  <a:pt x="272" y="392"/>
                  <a:pt x="288" y="400"/>
                  <a:pt x="304" y="392"/>
                </a:cubicBezTo>
                <a:cubicBezTo>
                  <a:pt x="320" y="384"/>
                  <a:pt x="336" y="352"/>
                  <a:pt x="352" y="344"/>
                </a:cubicBezTo>
                <a:cubicBezTo>
                  <a:pt x="368" y="336"/>
                  <a:pt x="384" y="344"/>
                  <a:pt x="400" y="344"/>
                </a:cubicBezTo>
                <a:cubicBezTo>
                  <a:pt x="416" y="344"/>
                  <a:pt x="432" y="352"/>
                  <a:pt x="448" y="344"/>
                </a:cubicBezTo>
                <a:cubicBezTo>
                  <a:pt x="464" y="336"/>
                  <a:pt x="496" y="320"/>
                  <a:pt x="496" y="296"/>
                </a:cubicBezTo>
                <a:cubicBezTo>
                  <a:pt x="496" y="272"/>
                  <a:pt x="480" y="224"/>
                  <a:pt x="448" y="200"/>
                </a:cubicBezTo>
                <a:cubicBezTo>
                  <a:pt x="416" y="176"/>
                  <a:pt x="336" y="176"/>
                  <a:pt x="304" y="152"/>
                </a:cubicBezTo>
                <a:cubicBezTo>
                  <a:pt x="272" y="128"/>
                  <a:pt x="272" y="80"/>
                  <a:pt x="256" y="56"/>
                </a:cubicBezTo>
                <a:cubicBezTo>
                  <a:pt x="240" y="32"/>
                  <a:pt x="224" y="16"/>
                  <a:pt x="208" y="8"/>
                </a:cubicBezTo>
                <a:cubicBezTo>
                  <a:pt x="192" y="0"/>
                  <a:pt x="168" y="0"/>
                  <a:pt x="160" y="8"/>
                </a:cubicBez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 name="Picture 1"/>
          <p:cNvPicPr>
            <a:picLocks noChangeAspect="1"/>
          </p:cNvPicPr>
          <p:nvPr/>
        </p:nvPicPr>
        <p:blipFill>
          <a:blip r:embed="rId4"/>
          <a:stretch>
            <a:fillRect/>
          </a:stretch>
        </p:blipFill>
        <p:spPr>
          <a:xfrm>
            <a:off x="591870" y="1445418"/>
            <a:ext cx="3675329" cy="2634825"/>
          </a:xfrm>
          <a:prstGeom prst="rect">
            <a:avLst/>
          </a:prstGeom>
        </p:spPr>
      </p:pic>
    </p:spTree>
    <p:extLst>
      <p:ext uri="{BB962C8B-B14F-4D97-AF65-F5344CB8AC3E}">
        <p14:creationId xmlns:p14="http://schemas.microsoft.com/office/powerpoint/2010/main" val="111931109"/>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004664"/>
          </a:xfrm>
        </p:spPr>
        <p:txBody>
          <a:bodyPr>
            <a:noAutofit/>
          </a:bodyPr>
          <a:lstStyle/>
          <a:p>
            <a:pPr algn="ctr">
              <a:defRPr/>
            </a:pPr>
            <a:r>
              <a:rPr lang="ro-RO" sz="2800" dirty="0" smtClean="0"/>
              <a:t>Stație Epurare Fierbinţi</a:t>
            </a:r>
            <a:br>
              <a:rPr lang="ro-RO" sz="2800" dirty="0" smtClean="0"/>
            </a:br>
            <a:r>
              <a:rPr lang="ro-RO" sz="2800" dirty="0" smtClean="0"/>
              <a:t>valoare investiţie : </a:t>
            </a:r>
            <a:r>
              <a:rPr lang="ro-RO" sz="2800" dirty="0">
                <a:effectLst/>
              </a:rPr>
              <a:t>3.365.567 </a:t>
            </a:r>
            <a:r>
              <a:rPr lang="ro-RO" sz="2800" dirty="0" smtClean="0">
                <a:effectLst/>
              </a:rPr>
              <a:t>euro ; </a:t>
            </a:r>
            <a:r>
              <a:rPr lang="ro-RO" sz="2800" dirty="0">
                <a:effectLst/>
              </a:rPr>
              <a:t>Q</a:t>
            </a:r>
            <a:r>
              <a:rPr lang="ro-RO" sz="2800" baseline="-25000" dirty="0">
                <a:effectLst/>
              </a:rPr>
              <a:t>orar </a:t>
            </a:r>
            <a:r>
              <a:rPr lang="ro-RO" sz="2800" baseline="-25000" dirty="0" smtClean="0">
                <a:effectLst/>
              </a:rPr>
              <a:t>max</a:t>
            </a:r>
            <a:r>
              <a:rPr lang="ro-RO" sz="2800" dirty="0" smtClean="0">
                <a:effectLst/>
              </a:rPr>
              <a:t>= 35,65 </a:t>
            </a:r>
            <a:r>
              <a:rPr lang="ro-RO" sz="2800" dirty="0">
                <a:effectLst/>
              </a:rPr>
              <a:t>l/s</a:t>
            </a:r>
            <a:r>
              <a:rPr lang="ro-RO" sz="2800" dirty="0" smtClean="0">
                <a:effectLst/>
              </a:rPr>
              <a:t> </a:t>
            </a:r>
            <a:endParaRPr lang="en-US" sz="2800" dirty="0"/>
          </a:p>
        </p:txBody>
      </p:sp>
      <p:pic>
        <p:nvPicPr>
          <p:cNvPr id="33795"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23850" y="4164013"/>
            <a:ext cx="3841750" cy="2562225"/>
          </a:xfrm>
        </p:spPr>
      </p:pic>
      <p:pic>
        <p:nvPicPr>
          <p:cNvPr id="3379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1350" y="4178300"/>
            <a:ext cx="379730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538" y="1498600"/>
            <a:ext cx="382111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1484313"/>
            <a:ext cx="38417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2735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11" y="29852"/>
            <a:ext cx="8229600" cy="990600"/>
          </a:xfrm>
        </p:spPr>
        <p:txBody>
          <a:bodyPr>
            <a:noAutofit/>
          </a:bodyPr>
          <a:lstStyle/>
          <a:p>
            <a:pPr algn="ctr"/>
            <a:r>
              <a:rPr lang="en-US" sz="2800" dirty="0" err="1" smtClean="0"/>
              <a:t>Proiect</a:t>
            </a:r>
            <a:r>
              <a:rPr lang="en-US" sz="2800" dirty="0" smtClean="0"/>
              <a:t> Opera</a:t>
            </a:r>
            <a:r>
              <a:rPr lang="ro-RO" sz="2800" dirty="0" smtClean="0"/>
              <a:t>ţional Infrastructură</a:t>
            </a:r>
            <a:r>
              <a:rPr lang="en-US" sz="2800" dirty="0" smtClean="0"/>
              <a:t> </a:t>
            </a:r>
            <a:r>
              <a:rPr lang="ro-RO" sz="2800" dirty="0" smtClean="0"/>
              <a:t>Mare</a:t>
            </a:r>
            <a:r>
              <a:rPr lang="en-US" sz="2800" dirty="0" smtClean="0"/>
              <a:t> </a:t>
            </a:r>
            <a:br>
              <a:rPr lang="en-US" sz="2800" dirty="0" smtClean="0"/>
            </a:br>
            <a:r>
              <a:rPr lang="ro-RO" sz="2800" dirty="0" smtClean="0"/>
              <a:t>201</a:t>
            </a:r>
            <a:r>
              <a:rPr lang="en-US" sz="2800" dirty="0" smtClean="0"/>
              <a:t>4</a:t>
            </a:r>
            <a:r>
              <a:rPr lang="ro-RO" sz="2800" dirty="0" smtClean="0"/>
              <a:t>-2020</a:t>
            </a:r>
            <a:endParaRPr lang="en-US" sz="2800" dirty="0"/>
          </a:p>
        </p:txBody>
      </p:sp>
      <p:sp>
        <p:nvSpPr>
          <p:cNvPr id="5" name="Content Placeholder 2"/>
          <p:cNvSpPr>
            <a:spLocks noGrp="1"/>
          </p:cNvSpPr>
          <p:nvPr>
            <p:ph idx="1"/>
          </p:nvPr>
        </p:nvSpPr>
        <p:spPr>
          <a:xfrm>
            <a:off x="396711" y="1051875"/>
            <a:ext cx="8229600" cy="5486400"/>
          </a:xfrm>
        </p:spPr>
        <p:txBody>
          <a:bodyPr/>
          <a:lstStyle/>
          <a:p>
            <a:pPr algn="just"/>
            <a:r>
              <a:rPr lang="ro-RO" sz="1800" dirty="0" smtClean="0"/>
              <a:t>Amplasamentul </a:t>
            </a:r>
            <a:r>
              <a:rPr lang="ro-RO" sz="1800" dirty="0"/>
              <a:t>lucrarilor din cadrul </a:t>
            </a:r>
            <a:r>
              <a:rPr lang="ro-RO" sz="1800" b="1" dirty="0"/>
              <a:t>„Proiectul regional de dezvoltare a infrastructurii de </a:t>
            </a:r>
            <a:r>
              <a:rPr lang="ro-RO" sz="1800" b="1" dirty="0" smtClean="0"/>
              <a:t>apă și apă uzată în </a:t>
            </a:r>
            <a:r>
              <a:rPr lang="ro-RO" sz="1800" b="1" dirty="0"/>
              <a:t>aria de operare a SC RAJA SA </a:t>
            </a:r>
            <a:r>
              <a:rPr lang="ro-RO" sz="1800" b="1" dirty="0" smtClean="0"/>
              <a:t>Constanța</a:t>
            </a:r>
            <a:r>
              <a:rPr lang="ro-RO" sz="1800" b="1" dirty="0"/>
              <a:t>, î</a:t>
            </a:r>
            <a:r>
              <a:rPr lang="ro-RO" sz="1800" b="1" dirty="0" smtClean="0"/>
              <a:t>n </a:t>
            </a:r>
            <a:r>
              <a:rPr lang="ro-RO" sz="1800" b="1" dirty="0"/>
              <a:t>perioada 2014-2020”</a:t>
            </a:r>
            <a:r>
              <a:rPr lang="ro-RO" sz="1800" dirty="0"/>
              <a:t> </a:t>
            </a:r>
            <a:r>
              <a:rPr lang="ro-RO" sz="1800" dirty="0" smtClean="0"/>
              <a:t>îl reprezintă </a:t>
            </a:r>
            <a:r>
              <a:rPr lang="ro-RO" sz="1800" dirty="0"/>
              <a:t>cele 5 </a:t>
            </a:r>
            <a:r>
              <a:rPr lang="ro-RO" sz="1800" dirty="0" smtClean="0"/>
              <a:t>județe </a:t>
            </a:r>
            <a:r>
              <a:rPr lang="ro-RO" sz="1800" dirty="0"/>
              <a:t>din aria de operare a </a:t>
            </a:r>
            <a:r>
              <a:rPr lang="ro-RO" sz="1800" dirty="0" smtClean="0"/>
              <a:t>S.C. </a:t>
            </a:r>
            <a:r>
              <a:rPr lang="ro-RO" sz="1800" dirty="0"/>
              <a:t>RAJA </a:t>
            </a:r>
            <a:r>
              <a:rPr lang="ro-RO" sz="1800" dirty="0" smtClean="0"/>
              <a:t>S.A.: Constanța</a:t>
            </a:r>
            <a:r>
              <a:rPr lang="ro-RO" sz="1800" dirty="0"/>
              <a:t>, </a:t>
            </a:r>
            <a:r>
              <a:rPr lang="ro-RO" sz="1800" dirty="0" smtClean="0"/>
              <a:t>Ialomița</a:t>
            </a:r>
            <a:r>
              <a:rPr lang="ro-RO" sz="1800" dirty="0"/>
              <a:t>, </a:t>
            </a:r>
            <a:r>
              <a:rPr lang="ro-RO" sz="1800" dirty="0" smtClean="0"/>
              <a:t>Călărași</a:t>
            </a:r>
            <a:r>
              <a:rPr lang="ro-RO" sz="1800" dirty="0"/>
              <a:t>, </a:t>
            </a:r>
            <a:r>
              <a:rPr lang="ro-RO" sz="1800" dirty="0" smtClean="0"/>
              <a:t>Dambovița și Brașov.</a:t>
            </a:r>
          </a:p>
          <a:p>
            <a:pPr algn="just"/>
            <a:r>
              <a:rPr lang="ro-RO" sz="1800" b="1" dirty="0" smtClean="0"/>
              <a:t>Valoarea totală a investiției (</a:t>
            </a:r>
            <a:r>
              <a:rPr lang="ro-RO" sz="1800" b="1" dirty="0"/>
              <a:t>prețuri </a:t>
            </a:r>
            <a:r>
              <a:rPr lang="ro-RO" sz="1800" b="1" dirty="0" smtClean="0"/>
              <a:t>curente, </a:t>
            </a:r>
            <a:r>
              <a:rPr lang="ro-RO" sz="1800" b="1" dirty="0"/>
              <a:t>inclusiv TVA)</a:t>
            </a:r>
            <a:r>
              <a:rPr lang="ro-RO" sz="1800" b="1" dirty="0" smtClean="0"/>
              <a:t> : </a:t>
            </a:r>
          </a:p>
          <a:p>
            <a:pPr marL="0" indent="0" algn="ctr">
              <a:buNone/>
            </a:pPr>
            <a:r>
              <a:rPr lang="en-US" sz="2400" b="1" dirty="0" smtClean="0">
                <a:latin typeface="Arial" pitchFamily="34" charset="0"/>
              </a:rPr>
              <a:t>498 </a:t>
            </a:r>
            <a:r>
              <a:rPr lang="en-US" sz="2400" b="1" dirty="0" err="1" smtClean="0">
                <a:latin typeface="Arial" pitchFamily="34" charset="0"/>
              </a:rPr>
              <a:t>milioane</a:t>
            </a:r>
            <a:r>
              <a:rPr lang="en-US" sz="2400" b="1" dirty="0" smtClean="0">
                <a:latin typeface="Arial" pitchFamily="34" charset="0"/>
              </a:rPr>
              <a:t> euro</a:t>
            </a:r>
          </a:p>
          <a:p>
            <a:pPr marL="0" indent="0">
              <a:buNone/>
            </a:pPr>
            <a:r>
              <a:rPr lang="ro-RO" sz="1800" dirty="0" smtClean="0"/>
              <a:t>Aria </a:t>
            </a:r>
            <a:r>
              <a:rPr lang="ro-RO" sz="1800" dirty="0"/>
              <a:t>proiectului cuprinde urmatoarele UAT-uri: </a:t>
            </a:r>
            <a:endParaRPr lang="en-US" sz="1800" dirty="0"/>
          </a:p>
          <a:p>
            <a:pPr lvl="0" algn="just"/>
            <a:r>
              <a:rPr lang="ro-RO" sz="1800" b="1" dirty="0" smtClean="0"/>
              <a:t>Județul Constanța</a:t>
            </a:r>
            <a:r>
              <a:rPr lang="ro-RO" sz="1800" dirty="0"/>
              <a:t>: Constanta, Cernavoda, Baneasa, Eforie, Harsova, Mangalia, Medgidia, Murfatlar, Navodari, Negru Voda, Ovidiu, Techirghiol, 23 August, Adamclisi, Agigea, Albesti, Amzacea, Baraganu, Castelu, Chirnogeni, Ciobanu, Cobadin, Comana, Corbu, Costinesti, Cumpana, Deleni, Dumbraveni, Ion Corvin, Independenta, Limanu, Lipnita, Lumina, Mereni, Mihail Kogalniceanu, Mircea Voda, Ostrov, Pecineaga, Poarta Alba, Topraisar, Tuzla, Valu lui Traian, Saligny, Tortomanu;</a:t>
            </a:r>
            <a:endParaRPr lang="en-US" sz="1800" dirty="0"/>
          </a:p>
          <a:p>
            <a:pPr lvl="0"/>
            <a:r>
              <a:rPr lang="ro-RO" sz="1800" b="1" dirty="0" smtClean="0"/>
              <a:t>Județul Ialomița</a:t>
            </a:r>
            <a:r>
              <a:rPr lang="ro-RO" sz="1800" dirty="0"/>
              <a:t>: </a:t>
            </a:r>
            <a:r>
              <a:rPr lang="ro-RO" sz="1800" dirty="0" smtClean="0"/>
              <a:t>Fetești</a:t>
            </a:r>
            <a:r>
              <a:rPr lang="ro-RO" sz="1800" dirty="0"/>
              <a:t>, </a:t>
            </a:r>
            <a:r>
              <a:rPr lang="ro-RO" sz="1800" dirty="0" smtClean="0"/>
              <a:t>Țăndărei</a:t>
            </a:r>
            <a:r>
              <a:rPr lang="ro-RO" sz="1800" dirty="0"/>
              <a:t>, </a:t>
            </a:r>
            <a:r>
              <a:rPr lang="ro-RO" sz="1800" dirty="0" smtClean="0"/>
              <a:t>Căzănești</a:t>
            </a:r>
            <a:r>
              <a:rPr lang="ro-RO" sz="1800" dirty="0"/>
              <a:t>, </a:t>
            </a:r>
            <a:r>
              <a:rPr lang="ro-RO" sz="1800" dirty="0" smtClean="0"/>
              <a:t>Fierbinți</a:t>
            </a:r>
            <a:r>
              <a:rPr lang="ro-RO" sz="1800" dirty="0"/>
              <a:t>, </a:t>
            </a:r>
            <a:r>
              <a:rPr lang="ro-RO" sz="1800" dirty="0" smtClean="0"/>
              <a:t>Dridu;</a:t>
            </a:r>
            <a:endParaRPr lang="en-US" sz="1800" dirty="0" smtClean="0"/>
          </a:p>
          <a:p>
            <a:pPr lvl="0"/>
            <a:r>
              <a:rPr lang="ro-RO" sz="1800" b="1" dirty="0" smtClean="0"/>
              <a:t>Județul Călărași</a:t>
            </a:r>
            <a:r>
              <a:rPr lang="ro-RO" sz="1800" dirty="0" smtClean="0"/>
              <a:t>: Jegalia;</a:t>
            </a:r>
            <a:endParaRPr lang="en-US" sz="1800" dirty="0" smtClean="0"/>
          </a:p>
          <a:p>
            <a:pPr lvl="0"/>
            <a:r>
              <a:rPr lang="ro-RO" sz="1800" b="1" dirty="0" smtClean="0"/>
              <a:t>Județul Dambovița</a:t>
            </a:r>
            <a:r>
              <a:rPr lang="ro-RO" sz="1800" dirty="0" smtClean="0"/>
              <a:t>: Crevedia;</a:t>
            </a:r>
            <a:endParaRPr lang="en-US" sz="1800" dirty="0" smtClean="0"/>
          </a:p>
          <a:p>
            <a:pPr lvl="0"/>
            <a:r>
              <a:rPr lang="ro-RO" sz="1800" b="1" dirty="0" smtClean="0"/>
              <a:t>Județul Brașov</a:t>
            </a:r>
            <a:r>
              <a:rPr lang="ro-RO" sz="1800" dirty="0" smtClean="0"/>
              <a:t>: Predeal.</a:t>
            </a:r>
            <a:endParaRPr lang="en-US" sz="1800" dirty="0" smtClean="0"/>
          </a:p>
          <a:p>
            <a:endParaRPr lang="en-US" sz="1800" dirty="0"/>
          </a:p>
        </p:txBody>
      </p:sp>
    </p:spTree>
    <p:extLst>
      <p:ext uri="{BB962C8B-B14F-4D97-AF65-F5344CB8AC3E}">
        <p14:creationId xmlns:p14="http://schemas.microsoft.com/office/powerpoint/2010/main" val="1285990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6019800"/>
          </a:xfrm>
        </p:spPr>
        <p:txBody>
          <a:bodyPr/>
          <a:lstStyle/>
          <a:p>
            <a:pPr marL="0" indent="0" algn="just">
              <a:buNone/>
            </a:pPr>
            <a:r>
              <a:rPr lang="en-US" sz="2000" dirty="0" smtClean="0"/>
              <a:t>	</a:t>
            </a:r>
          </a:p>
          <a:p>
            <a:pPr marL="0" lvl="0" indent="0" algn="just">
              <a:buClr>
                <a:srgbClr val="4F81BD"/>
              </a:buClr>
              <a:buNone/>
            </a:pPr>
            <a:r>
              <a:rPr lang="en-US" sz="2000" dirty="0"/>
              <a:t>	</a:t>
            </a:r>
            <a:r>
              <a:rPr lang="ro-RO" sz="2200" dirty="0" smtClean="0">
                <a:solidFill>
                  <a:prstClr val="white"/>
                </a:solidFill>
              </a:rPr>
              <a:t>Proiectul urmărește </a:t>
            </a:r>
            <a:r>
              <a:rPr lang="ro-RO" sz="2200" dirty="0">
                <a:solidFill>
                  <a:prstClr val="white"/>
                </a:solidFill>
              </a:rPr>
              <a:t>extinderea </a:t>
            </a:r>
            <a:r>
              <a:rPr lang="ro-RO" sz="2200" dirty="0" smtClean="0">
                <a:solidFill>
                  <a:prstClr val="white"/>
                </a:solidFill>
              </a:rPr>
              <a:t>și </a:t>
            </a:r>
            <a:r>
              <a:rPr lang="ro-RO" sz="2200" dirty="0">
                <a:solidFill>
                  <a:prstClr val="white"/>
                </a:solidFill>
              </a:rPr>
              <a:t>modernizarea sistemului de alimentare cu </a:t>
            </a:r>
            <a:r>
              <a:rPr lang="ro-RO" sz="2200" dirty="0" smtClean="0">
                <a:solidFill>
                  <a:prstClr val="white"/>
                </a:solidFill>
              </a:rPr>
              <a:t>apă și apă uzată </a:t>
            </a:r>
            <a:r>
              <a:rPr lang="ro-RO" sz="2200" dirty="0">
                <a:solidFill>
                  <a:prstClr val="white"/>
                </a:solidFill>
              </a:rPr>
              <a:t>din aria de proiect </a:t>
            </a:r>
            <a:r>
              <a:rPr lang="ro-RO" sz="2200" dirty="0" smtClean="0">
                <a:solidFill>
                  <a:prstClr val="white"/>
                </a:solidFill>
              </a:rPr>
              <a:t>identificată </a:t>
            </a:r>
            <a:r>
              <a:rPr lang="ro-RO" sz="2200" dirty="0">
                <a:solidFill>
                  <a:prstClr val="white"/>
                </a:solidFill>
              </a:rPr>
              <a:t>mai sus, </a:t>
            </a:r>
            <a:r>
              <a:rPr lang="ro-RO" sz="2200" dirty="0" smtClean="0">
                <a:solidFill>
                  <a:prstClr val="white"/>
                </a:solidFill>
              </a:rPr>
              <a:t>constând în </a:t>
            </a:r>
            <a:r>
              <a:rPr lang="ro-RO" sz="2200" dirty="0">
                <a:solidFill>
                  <a:prstClr val="white"/>
                </a:solidFill>
              </a:rPr>
              <a:t>principal din </a:t>
            </a:r>
            <a:r>
              <a:rPr lang="ro-RO" sz="2200" dirty="0" smtClean="0">
                <a:solidFill>
                  <a:prstClr val="white"/>
                </a:solidFill>
              </a:rPr>
              <a:t>următoarele măsuri</a:t>
            </a:r>
            <a:r>
              <a:rPr lang="ro-RO" sz="2200" dirty="0">
                <a:solidFill>
                  <a:prstClr val="white"/>
                </a:solidFill>
              </a:rPr>
              <a:t>:</a:t>
            </a:r>
            <a:endParaRPr lang="en-US" sz="2200" dirty="0">
              <a:solidFill>
                <a:prstClr val="white"/>
              </a:solidFill>
            </a:endParaRPr>
          </a:p>
          <a:p>
            <a:pPr lvl="0">
              <a:buClr>
                <a:srgbClr val="4F81BD"/>
              </a:buClr>
            </a:pPr>
            <a:r>
              <a:rPr lang="ro-RO" sz="2200" dirty="0">
                <a:solidFill>
                  <a:prstClr val="white"/>
                </a:solidFill>
              </a:rPr>
              <a:t>Reabilitarea </a:t>
            </a:r>
            <a:r>
              <a:rPr lang="ro-RO" sz="2200" dirty="0" smtClean="0">
                <a:solidFill>
                  <a:prstClr val="white"/>
                </a:solidFill>
              </a:rPr>
              <a:t>și </a:t>
            </a:r>
            <a:r>
              <a:rPr lang="ro-RO" sz="2200" dirty="0">
                <a:solidFill>
                  <a:prstClr val="white"/>
                </a:solidFill>
              </a:rPr>
              <a:t>extinderea conductelor de </a:t>
            </a:r>
            <a:r>
              <a:rPr lang="ro-RO" sz="2200" dirty="0" smtClean="0">
                <a:solidFill>
                  <a:prstClr val="white"/>
                </a:solidFill>
              </a:rPr>
              <a:t>aducțiune apă potabilă, </a:t>
            </a:r>
            <a:r>
              <a:rPr lang="ro-RO" sz="2200" dirty="0">
                <a:solidFill>
                  <a:prstClr val="white"/>
                </a:solidFill>
              </a:rPr>
              <a:t>inclusiv rezervoare de </a:t>
            </a:r>
            <a:r>
              <a:rPr lang="ro-RO" sz="2200" dirty="0" smtClean="0">
                <a:solidFill>
                  <a:prstClr val="white"/>
                </a:solidFill>
              </a:rPr>
              <a:t>apă potabilă și stații </a:t>
            </a:r>
            <a:r>
              <a:rPr lang="ro-RO" sz="2200" dirty="0">
                <a:solidFill>
                  <a:prstClr val="white"/>
                </a:solidFill>
              </a:rPr>
              <a:t>de pompare;</a:t>
            </a:r>
            <a:endParaRPr lang="en-US" sz="2200" dirty="0">
              <a:solidFill>
                <a:prstClr val="white"/>
              </a:solidFill>
            </a:endParaRPr>
          </a:p>
          <a:p>
            <a:pPr lvl="0">
              <a:buClr>
                <a:srgbClr val="4F81BD"/>
              </a:buClr>
            </a:pPr>
            <a:r>
              <a:rPr lang="ro-RO" sz="2200" dirty="0">
                <a:solidFill>
                  <a:prstClr val="white"/>
                </a:solidFill>
              </a:rPr>
              <a:t>Reabilitarea </a:t>
            </a:r>
            <a:r>
              <a:rPr lang="ro-RO" sz="2200" dirty="0" smtClean="0">
                <a:solidFill>
                  <a:prstClr val="white"/>
                </a:solidFill>
              </a:rPr>
              <a:t>și </a:t>
            </a:r>
            <a:r>
              <a:rPr lang="ro-RO" sz="2200" dirty="0">
                <a:solidFill>
                  <a:prstClr val="white"/>
                </a:solidFill>
              </a:rPr>
              <a:t>extinderea </a:t>
            </a:r>
            <a:r>
              <a:rPr lang="ro-RO" sz="2200" dirty="0" smtClean="0">
                <a:solidFill>
                  <a:prstClr val="white"/>
                </a:solidFill>
              </a:rPr>
              <a:t>rețelelor </a:t>
            </a:r>
            <a:r>
              <a:rPr lang="ro-RO" sz="2200" dirty="0">
                <a:solidFill>
                  <a:prstClr val="white"/>
                </a:solidFill>
              </a:rPr>
              <a:t>de </a:t>
            </a:r>
            <a:r>
              <a:rPr lang="ro-RO" sz="2200" dirty="0" smtClean="0">
                <a:solidFill>
                  <a:prstClr val="white"/>
                </a:solidFill>
              </a:rPr>
              <a:t>distribuție </a:t>
            </a:r>
            <a:r>
              <a:rPr lang="ro-RO" sz="2200" dirty="0">
                <a:solidFill>
                  <a:prstClr val="white"/>
                </a:solidFill>
              </a:rPr>
              <a:t>a apei potabile;</a:t>
            </a:r>
            <a:endParaRPr lang="en-US" sz="2200" dirty="0">
              <a:solidFill>
                <a:prstClr val="white"/>
              </a:solidFill>
            </a:endParaRPr>
          </a:p>
          <a:p>
            <a:pPr lvl="0">
              <a:buClr>
                <a:srgbClr val="4F81BD"/>
              </a:buClr>
            </a:pPr>
            <a:r>
              <a:rPr lang="ro-RO" sz="2200" dirty="0">
                <a:solidFill>
                  <a:prstClr val="white"/>
                </a:solidFill>
              </a:rPr>
              <a:t>Reabilitarea </a:t>
            </a:r>
            <a:r>
              <a:rPr lang="ro-RO" sz="2200" dirty="0" smtClean="0">
                <a:solidFill>
                  <a:prstClr val="white"/>
                </a:solidFill>
              </a:rPr>
              <a:t>și </a:t>
            </a:r>
            <a:r>
              <a:rPr lang="ro-RO" sz="2200" dirty="0">
                <a:solidFill>
                  <a:prstClr val="white"/>
                </a:solidFill>
              </a:rPr>
              <a:t>extinderea sistemelor de colectare a apelor uzate;</a:t>
            </a:r>
            <a:endParaRPr lang="en-US" sz="2200" dirty="0">
              <a:solidFill>
                <a:prstClr val="white"/>
              </a:solidFill>
            </a:endParaRPr>
          </a:p>
          <a:p>
            <a:pPr lvl="0">
              <a:buClr>
                <a:srgbClr val="4F81BD"/>
              </a:buClr>
            </a:pPr>
            <a:r>
              <a:rPr lang="ro-RO" sz="2200" dirty="0" smtClean="0">
                <a:solidFill>
                  <a:prstClr val="white"/>
                </a:solidFill>
              </a:rPr>
              <a:t>Reabilitarea/Construcția stațiilor </a:t>
            </a:r>
            <a:r>
              <a:rPr lang="ro-RO" sz="2200" dirty="0">
                <a:solidFill>
                  <a:prstClr val="white"/>
                </a:solidFill>
              </a:rPr>
              <a:t>de epurare a apelor uzate;</a:t>
            </a:r>
            <a:endParaRPr lang="en-US" sz="2200" dirty="0">
              <a:solidFill>
                <a:prstClr val="white"/>
              </a:solidFill>
            </a:endParaRPr>
          </a:p>
          <a:p>
            <a:pPr lvl="0">
              <a:buClr>
                <a:srgbClr val="4F81BD"/>
              </a:buClr>
            </a:pPr>
            <a:r>
              <a:rPr lang="en-US" sz="2200" dirty="0" err="1" smtClean="0">
                <a:solidFill>
                  <a:prstClr val="white"/>
                </a:solidFill>
              </a:rPr>
              <a:t>Sta</a:t>
            </a:r>
            <a:r>
              <a:rPr lang="ro-RO" sz="2200" dirty="0" smtClean="0">
                <a:solidFill>
                  <a:prstClr val="white"/>
                </a:solidFill>
              </a:rPr>
              <a:t>ț</a:t>
            </a:r>
            <a:r>
              <a:rPr lang="en-US" sz="2200" dirty="0" smtClean="0">
                <a:solidFill>
                  <a:prstClr val="white"/>
                </a:solidFill>
              </a:rPr>
              <a:t>ii </a:t>
            </a:r>
            <a:r>
              <a:rPr lang="en-US" sz="2200" dirty="0">
                <a:solidFill>
                  <a:prstClr val="white"/>
                </a:solidFill>
              </a:rPr>
              <a:t>de </a:t>
            </a:r>
            <a:r>
              <a:rPr lang="en-US" sz="2200" dirty="0" err="1">
                <a:solidFill>
                  <a:prstClr val="white"/>
                </a:solidFill>
              </a:rPr>
              <a:t>tratare</a:t>
            </a:r>
            <a:r>
              <a:rPr lang="en-US" sz="2200" dirty="0">
                <a:solidFill>
                  <a:prstClr val="white"/>
                </a:solidFill>
              </a:rPr>
              <a:t> </a:t>
            </a:r>
            <a:r>
              <a:rPr lang="en-US" sz="2200" dirty="0" err="1" smtClean="0">
                <a:solidFill>
                  <a:prstClr val="white"/>
                </a:solidFill>
              </a:rPr>
              <a:t>ap</a:t>
            </a:r>
            <a:r>
              <a:rPr lang="ro-RO" sz="2200" dirty="0" smtClean="0">
                <a:solidFill>
                  <a:prstClr val="white"/>
                </a:solidFill>
              </a:rPr>
              <a:t>ă</a:t>
            </a:r>
            <a:r>
              <a:rPr lang="en-US" sz="2200" dirty="0" smtClean="0">
                <a:solidFill>
                  <a:prstClr val="white"/>
                </a:solidFill>
              </a:rPr>
              <a:t> </a:t>
            </a:r>
            <a:r>
              <a:rPr lang="en-US" sz="2200" dirty="0" err="1" smtClean="0">
                <a:solidFill>
                  <a:prstClr val="white"/>
                </a:solidFill>
              </a:rPr>
              <a:t>potabil</a:t>
            </a:r>
            <a:r>
              <a:rPr lang="ro-RO" sz="2200" dirty="0" smtClean="0">
                <a:solidFill>
                  <a:prstClr val="white"/>
                </a:solidFill>
              </a:rPr>
              <a:t>ă</a:t>
            </a:r>
            <a:r>
              <a:rPr lang="en-US" sz="2200" dirty="0" smtClean="0">
                <a:solidFill>
                  <a:prstClr val="white"/>
                </a:solidFill>
              </a:rPr>
              <a:t>;</a:t>
            </a:r>
            <a:endParaRPr lang="en-US" sz="2200" dirty="0">
              <a:solidFill>
                <a:prstClr val="white"/>
              </a:solidFill>
            </a:endParaRPr>
          </a:p>
          <a:p>
            <a:pPr lvl="0" algn="just">
              <a:buClr>
                <a:srgbClr val="4F81BD"/>
              </a:buClr>
            </a:pPr>
            <a:endParaRPr lang="en-US" sz="2200" dirty="0" smtClean="0">
              <a:solidFill>
                <a:prstClr val="white"/>
              </a:solidFill>
            </a:endParaRPr>
          </a:p>
          <a:p>
            <a:pPr lvl="0" algn="just">
              <a:buClr>
                <a:srgbClr val="4F81BD"/>
              </a:buClr>
            </a:pPr>
            <a:r>
              <a:rPr lang="ro-RO" sz="2200" dirty="0" smtClean="0">
                <a:solidFill>
                  <a:prstClr val="white"/>
                </a:solidFill>
              </a:rPr>
              <a:t>Programul Operațional </a:t>
            </a:r>
            <a:r>
              <a:rPr lang="ro-RO" sz="2200" dirty="0">
                <a:solidFill>
                  <a:prstClr val="white"/>
                </a:solidFill>
              </a:rPr>
              <a:t>Infrastructura Mare va continua politica de regionalizare </a:t>
            </a:r>
            <a:r>
              <a:rPr lang="ro-RO" sz="2200" dirty="0" smtClean="0">
                <a:solidFill>
                  <a:prstClr val="white"/>
                </a:solidFill>
              </a:rPr>
              <a:t>în </a:t>
            </a:r>
            <a:r>
              <a:rPr lang="ro-RO" sz="2200" dirty="0">
                <a:solidFill>
                  <a:prstClr val="white"/>
                </a:solidFill>
              </a:rPr>
              <a:t>sector </a:t>
            </a:r>
            <a:r>
              <a:rPr lang="ro-RO" sz="2200" dirty="0" smtClean="0">
                <a:solidFill>
                  <a:prstClr val="white"/>
                </a:solidFill>
              </a:rPr>
              <a:t>și </a:t>
            </a:r>
            <a:r>
              <a:rPr lang="ro-RO" sz="2200" dirty="0">
                <a:solidFill>
                  <a:prstClr val="white"/>
                </a:solidFill>
              </a:rPr>
              <a:t>prin dezvoltarea de noi proiecte pentru conformarea cu prevederile directivelor î</a:t>
            </a:r>
            <a:r>
              <a:rPr lang="ro-RO" sz="2200" dirty="0" smtClean="0">
                <a:solidFill>
                  <a:prstClr val="white"/>
                </a:solidFill>
              </a:rPr>
              <a:t>n </a:t>
            </a:r>
            <a:r>
              <a:rPr lang="ro-RO" sz="2200" dirty="0">
                <a:solidFill>
                  <a:prstClr val="white"/>
                </a:solidFill>
              </a:rPr>
              <a:t>ceea ce </a:t>
            </a:r>
            <a:r>
              <a:rPr lang="ro-RO" sz="2200" dirty="0" smtClean="0">
                <a:solidFill>
                  <a:prstClr val="white"/>
                </a:solidFill>
              </a:rPr>
              <a:t>privește </a:t>
            </a:r>
            <a:r>
              <a:rPr lang="ro-RO" sz="2200" dirty="0">
                <a:solidFill>
                  <a:prstClr val="white"/>
                </a:solidFill>
              </a:rPr>
              <a:t>colectarea </a:t>
            </a:r>
            <a:r>
              <a:rPr lang="ro-RO" sz="2200" dirty="0" smtClean="0">
                <a:solidFill>
                  <a:prstClr val="white"/>
                </a:solidFill>
              </a:rPr>
              <a:t>și </a:t>
            </a:r>
            <a:r>
              <a:rPr lang="ro-RO" sz="2200" dirty="0">
                <a:solidFill>
                  <a:prstClr val="white"/>
                </a:solidFill>
              </a:rPr>
              <a:t>epurarea apelor uzate urbane î</a:t>
            </a:r>
            <a:r>
              <a:rPr lang="ro-RO" sz="2200" dirty="0" smtClean="0">
                <a:solidFill>
                  <a:prstClr val="white"/>
                </a:solidFill>
              </a:rPr>
              <a:t>n </a:t>
            </a:r>
            <a:r>
              <a:rPr lang="ro-RO" sz="2200" dirty="0">
                <a:solidFill>
                  <a:prstClr val="white"/>
                </a:solidFill>
              </a:rPr>
              <a:t>aglomerarile cu peste 2.000 l.e., cele cu peste 10.000 l.e. fiind prioritare.  </a:t>
            </a:r>
            <a:endParaRPr lang="en-US" sz="2200" dirty="0">
              <a:solidFill>
                <a:prstClr val="white"/>
              </a:solidFill>
            </a:endParaRPr>
          </a:p>
          <a:p>
            <a:pPr lvl="0"/>
            <a:endParaRPr lang="en-US" sz="2200" dirty="0"/>
          </a:p>
          <a:p>
            <a:endParaRPr lang="en-US" sz="2000" dirty="0"/>
          </a:p>
        </p:txBody>
      </p:sp>
    </p:spTree>
    <p:extLst>
      <p:ext uri="{BB962C8B-B14F-4D97-AF65-F5344CB8AC3E}">
        <p14:creationId xmlns:p14="http://schemas.microsoft.com/office/powerpoint/2010/main" val="2959659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258987949"/>
              </p:ext>
            </p:extLst>
          </p:nvPr>
        </p:nvGraphicFramePr>
        <p:xfrm>
          <a:off x="152400" y="152400"/>
          <a:ext cx="8839201" cy="6553205"/>
        </p:xfrm>
        <a:graphic>
          <a:graphicData uri="http://schemas.openxmlformats.org/drawingml/2006/table">
            <a:tbl>
              <a:tblPr firstRow="1" firstCol="1" bandRow="1">
                <a:tableStyleId>{3C2FFA5D-87B4-456A-9821-1D502468CF0F}</a:tableStyleId>
              </a:tblPr>
              <a:tblGrid>
                <a:gridCol w="697631"/>
                <a:gridCol w="4696972"/>
                <a:gridCol w="1205609"/>
                <a:gridCol w="2238989"/>
              </a:tblGrid>
              <a:tr h="255324">
                <a:tc>
                  <a:txBody>
                    <a:bodyPr/>
                    <a:lstStyle/>
                    <a:p>
                      <a:pPr marL="0" marR="0" algn="l">
                        <a:spcBef>
                          <a:spcPts val="200"/>
                        </a:spcBef>
                        <a:spcAft>
                          <a:spcPts val="600"/>
                        </a:spcAft>
                      </a:pPr>
                      <a:r>
                        <a:rPr lang="en-US" sz="1200" dirty="0">
                          <a:effectLst/>
                        </a:rPr>
                        <a:t>Nr. </a:t>
                      </a:r>
                      <a:r>
                        <a:rPr lang="en-US" sz="1200" dirty="0" err="1">
                          <a:effectLst/>
                        </a:rPr>
                        <a:t>Crt</a:t>
                      </a:r>
                      <a:r>
                        <a:rPr lang="en-US" sz="1200" dirty="0">
                          <a:effectLst/>
                        </a:rPr>
                        <a:t>.</a:t>
                      </a:r>
                      <a:endParaRPr lang="en-US" sz="1200" dirty="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a:effectLst/>
                        </a:rPr>
                        <a:t>INDICATORI </a:t>
                      </a:r>
                      <a:r>
                        <a:rPr lang="en-US" sz="1200" dirty="0" smtClean="0">
                          <a:effectLst/>
                        </a:rPr>
                        <a:t>TEHNICI</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U.M.</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err="1">
                          <a:effectLst/>
                        </a:rPr>
                        <a:t>Indicatori</a:t>
                      </a:r>
                      <a:endParaRPr lang="en-US" sz="1200" dirty="0">
                        <a:effectLst/>
                        <a:latin typeface="Arial"/>
                        <a:ea typeface="Times New Roman"/>
                        <a:cs typeface="Times New Roman"/>
                      </a:endParaRPr>
                    </a:p>
                  </a:txBody>
                  <a:tcPr marL="0" marR="0" marT="0" marB="0"/>
                </a:tc>
              </a:tr>
              <a:tr h="255010">
                <a:tc gridSpan="2">
                  <a:txBody>
                    <a:bodyPr/>
                    <a:lstStyle/>
                    <a:p>
                      <a:pPr marL="0" marR="0" algn="l">
                        <a:spcBef>
                          <a:spcPts val="200"/>
                        </a:spcBef>
                        <a:spcAft>
                          <a:spcPts val="600"/>
                        </a:spcAft>
                      </a:pPr>
                      <a:r>
                        <a:rPr lang="en-US" sz="1200" dirty="0">
                          <a:effectLst/>
                        </a:rPr>
                        <a:t>SISTEM DE ALIMENTARE CU APA </a:t>
                      </a:r>
                      <a:endParaRPr lang="en-US" sz="1200" dirty="0">
                        <a:effectLst/>
                        <a:latin typeface="Arial"/>
                        <a:ea typeface="Times New Roman"/>
                        <a:cs typeface="Times New Roman"/>
                      </a:endParaRPr>
                    </a:p>
                  </a:txBody>
                  <a:tcPr marL="68580" marR="68580" marT="0" marB="0"/>
                </a:tc>
                <a:tc hMerge="1">
                  <a:txBody>
                    <a:bodyPr/>
                    <a:lstStyle/>
                    <a:p>
                      <a:endParaRPr lang="en-US"/>
                    </a:p>
                  </a:txBody>
                  <a:tcPr/>
                </a:tc>
                <a:tc>
                  <a:txBody>
                    <a:bodyPr/>
                    <a:lstStyle/>
                    <a:p>
                      <a:pPr marL="0" marR="0" algn="ctr">
                        <a:spcBef>
                          <a:spcPts val="200"/>
                        </a:spcBef>
                        <a:spcAft>
                          <a:spcPts val="600"/>
                        </a:spcAft>
                      </a:pPr>
                      <a:r>
                        <a:rPr lang="en-US" sz="1200" dirty="0">
                          <a:effectLst/>
                        </a:rPr>
                        <a:t> </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Surse</a:t>
                      </a:r>
                      <a:r>
                        <a:rPr lang="en-US" sz="1200" dirty="0">
                          <a:effectLst/>
                        </a:rPr>
                        <a:t> de </a:t>
                      </a:r>
                      <a:r>
                        <a:rPr lang="en-US" sz="1200" dirty="0" err="1">
                          <a:effectLst/>
                        </a:rPr>
                        <a:t>apa</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err="1">
                          <a:effectLst/>
                        </a:rPr>
                        <a:t>buc</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31,00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2</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Surse</a:t>
                      </a:r>
                      <a:r>
                        <a:rPr lang="en-US" sz="1200" dirty="0">
                          <a:effectLst/>
                        </a:rPr>
                        <a:t> de </a:t>
                      </a:r>
                      <a:r>
                        <a:rPr lang="en-US" sz="1200" dirty="0" err="1">
                          <a:effectLst/>
                        </a:rPr>
                        <a:t>apa</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rPr>
                        <a:t>b</a:t>
                      </a:r>
                      <a:r>
                        <a:rPr lang="en-US" sz="1200" dirty="0" err="1" smtClean="0">
                          <a:effectLst/>
                        </a:rPr>
                        <a:t>uc</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baseline="0" dirty="0" smtClean="0">
                          <a:effectLst/>
                        </a:rPr>
                        <a:t>13,00 </a:t>
                      </a:r>
                      <a:endParaRPr lang="en-US" sz="1200" baseline="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3</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Aductiuni</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201.043</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4</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Aductiuni</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66583</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5</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Magistrale</a:t>
                      </a:r>
                      <a:r>
                        <a:rPr lang="en-US" sz="1200" dirty="0">
                          <a:effectLst/>
                        </a:rPr>
                        <a:t> de </a:t>
                      </a:r>
                      <a:r>
                        <a:rPr lang="en-US" sz="1200" dirty="0" err="1">
                          <a:effectLst/>
                        </a:rPr>
                        <a:t>apa</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m</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rPr>
                        <a:t>497</a:t>
                      </a:r>
                      <a:r>
                        <a:rPr lang="en-US" sz="1200" dirty="0" smtClean="0">
                          <a:effectLst/>
                        </a:rPr>
                        <a:t>,00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6</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Magistrale</a:t>
                      </a:r>
                      <a:r>
                        <a:rPr lang="en-US" sz="1200" dirty="0">
                          <a:effectLst/>
                        </a:rPr>
                        <a:t> de </a:t>
                      </a:r>
                      <a:r>
                        <a:rPr lang="en-US" sz="1200" dirty="0" err="1">
                          <a:effectLst/>
                        </a:rPr>
                        <a:t>apa</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  </a:t>
                      </a:r>
                      <a:r>
                        <a:rPr lang="en-US" sz="1200" dirty="0" smtClean="0">
                          <a:effectLst/>
                        </a:rPr>
                        <a:t>38.391,</a:t>
                      </a:r>
                      <a:r>
                        <a:rPr lang="ro-RO" sz="1200" dirty="0" smtClean="0">
                          <a:effectLst/>
                        </a:rPr>
                        <a:t>2</a:t>
                      </a:r>
                      <a:r>
                        <a:rPr lang="en-US" sz="1200" dirty="0" smtClean="0">
                          <a:effectLst/>
                        </a:rPr>
                        <a:t>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7</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Retele</a:t>
                      </a:r>
                      <a:r>
                        <a:rPr lang="en-US" sz="1200" dirty="0">
                          <a:effectLst/>
                        </a:rPr>
                        <a:t> in </a:t>
                      </a:r>
                      <a:r>
                        <a:rPr lang="en-US" sz="1200" dirty="0" err="1">
                          <a:effectLst/>
                        </a:rPr>
                        <a:t>incinta</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    </a:t>
                      </a:r>
                      <a:r>
                        <a:rPr lang="en-US" sz="1200" dirty="0" smtClean="0">
                          <a:effectLst/>
                        </a:rPr>
                        <a:t>2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8</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Retele</a:t>
                      </a:r>
                      <a:r>
                        <a:rPr lang="en-US" sz="1200" dirty="0">
                          <a:effectLst/>
                        </a:rPr>
                        <a:t> in </a:t>
                      </a:r>
                      <a:r>
                        <a:rPr lang="en-US" sz="1200" dirty="0" err="1">
                          <a:effectLst/>
                        </a:rPr>
                        <a:t>incinta</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9</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9</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Statie</a:t>
                      </a:r>
                      <a:r>
                        <a:rPr lang="en-US" sz="1200" dirty="0">
                          <a:effectLst/>
                        </a:rPr>
                        <a:t> de </a:t>
                      </a:r>
                      <a:r>
                        <a:rPr lang="en-US" sz="1200" dirty="0" err="1">
                          <a:effectLst/>
                        </a:rPr>
                        <a:t>tratare</a:t>
                      </a:r>
                      <a:r>
                        <a:rPr lang="en-US" sz="1200" dirty="0">
                          <a:effectLst/>
                        </a:rPr>
                        <a:t> a </a:t>
                      </a:r>
                      <a:r>
                        <a:rPr lang="en-US" sz="1200" dirty="0" err="1">
                          <a:effectLst/>
                        </a:rPr>
                        <a:t>apei</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44,00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10</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a:effectLst/>
                        </a:rPr>
                        <a:t>Statie de tratare a apei reabilitate</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4,00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11</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Rezervoare</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21,00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12</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Rezervoare</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22.00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13</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Statii</a:t>
                      </a:r>
                      <a:r>
                        <a:rPr lang="en-US" sz="1200" dirty="0">
                          <a:effectLst/>
                        </a:rPr>
                        <a:t> de </a:t>
                      </a:r>
                      <a:r>
                        <a:rPr lang="en-US" sz="1200" dirty="0" err="1">
                          <a:effectLst/>
                        </a:rPr>
                        <a:t>pompare</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25,00 </a:t>
                      </a:r>
                      <a:endParaRPr lang="en-US" sz="1200" dirty="0">
                        <a:effectLst/>
                        <a:latin typeface="Arial"/>
                        <a:ea typeface="Times New Roman"/>
                        <a:cs typeface="Times New Roman"/>
                      </a:endParaRPr>
                    </a:p>
                  </a:txBody>
                  <a:tcPr marL="68580" marR="68580" marT="0" marB="0"/>
                </a:tc>
              </a:tr>
              <a:tr h="321669">
                <a:tc>
                  <a:txBody>
                    <a:bodyPr/>
                    <a:lstStyle/>
                    <a:p>
                      <a:pPr marL="0" marR="0" algn="l">
                        <a:spcBef>
                          <a:spcPts val="200"/>
                        </a:spcBef>
                        <a:spcAft>
                          <a:spcPts val="600"/>
                        </a:spcAft>
                      </a:pPr>
                      <a:r>
                        <a:rPr lang="en-US" sz="1200">
                          <a:effectLst/>
                        </a:rPr>
                        <a:t>14</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Statii</a:t>
                      </a:r>
                      <a:r>
                        <a:rPr lang="en-US" sz="1200" dirty="0">
                          <a:effectLst/>
                        </a:rPr>
                        <a:t> de </a:t>
                      </a:r>
                      <a:r>
                        <a:rPr lang="en-US" sz="1200" dirty="0" err="1">
                          <a:effectLst/>
                        </a:rPr>
                        <a:t>pompare</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rPr>
                        <a:t>2</a:t>
                      </a:r>
                      <a:r>
                        <a:rPr lang="en-US" sz="1200" dirty="0" smtClean="0">
                          <a:effectLst/>
                        </a:rPr>
                        <a:t>1,00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15</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Retele</a:t>
                      </a:r>
                      <a:r>
                        <a:rPr lang="en-US" sz="1200" dirty="0">
                          <a:effectLst/>
                        </a:rPr>
                        <a:t> de </a:t>
                      </a:r>
                      <a:r>
                        <a:rPr lang="en-US" sz="1200" dirty="0" err="1">
                          <a:effectLst/>
                        </a:rPr>
                        <a:t>distributie</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1</a:t>
                      </a:r>
                      <a:r>
                        <a:rPr lang="ro-RO" sz="1200" dirty="0" smtClean="0">
                          <a:effectLst/>
                        </a:rPr>
                        <a:t>4</a:t>
                      </a:r>
                      <a:r>
                        <a:rPr lang="en-US" sz="1200" dirty="0" smtClean="0">
                          <a:effectLst/>
                        </a:rPr>
                        <a:t>7</a:t>
                      </a:r>
                      <a:r>
                        <a:rPr lang="ro-RO" sz="1200" dirty="0" smtClean="0">
                          <a:effectLst/>
                        </a:rPr>
                        <a:t>.</a:t>
                      </a:r>
                      <a:r>
                        <a:rPr lang="en-US" sz="1200" dirty="0" smtClean="0">
                          <a:effectLst/>
                        </a:rPr>
                        <a:t>176,</a:t>
                      </a:r>
                      <a:r>
                        <a:rPr lang="ro-RO" sz="1200" dirty="0" smtClean="0">
                          <a:effectLst/>
                        </a:rPr>
                        <a:t>0</a:t>
                      </a:r>
                      <a:r>
                        <a:rPr lang="en-US" sz="1200" dirty="0" smtClean="0">
                          <a:effectLst/>
                        </a:rPr>
                        <a:t>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dirty="0">
                          <a:effectLst/>
                        </a:rPr>
                        <a:t>16</a:t>
                      </a:r>
                      <a:endParaRPr lang="en-US" sz="1200" dirty="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Retele</a:t>
                      </a:r>
                      <a:r>
                        <a:rPr lang="en-US" sz="1200" dirty="0">
                          <a:effectLst/>
                        </a:rPr>
                        <a:t> de </a:t>
                      </a:r>
                      <a:r>
                        <a:rPr lang="en-US" sz="1200" dirty="0" err="1">
                          <a:effectLst/>
                        </a:rPr>
                        <a:t>distributie</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m</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rPr>
                        <a:t>27</a:t>
                      </a:r>
                      <a:r>
                        <a:rPr lang="en-US" sz="1200" dirty="0" smtClean="0">
                          <a:effectLst/>
                        </a:rPr>
                        <a:t>3.360,</a:t>
                      </a:r>
                      <a:r>
                        <a:rPr lang="ro-RO" sz="1200" dirty="0" smtClean="0">
                          <a:effectLst/>
                        </a:rPr>
                        <a:t>4</a:t>
                      </a:r>
                      <a:r>
                        <a:rPr lang="en-US" sz="1200" dirty="0" smtClean="0">
                          <a:effectLst/>
                        </a:rPr>
                        <a:t>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ro-RO" sz="1200" dirty="0" smtClean="0">
                          <a:effectLst/>
                          <a:latin typeface="+mn-lt"/>
                          <a:ea typeface="Times New Roman"/>
                          <a:cs typeface="Times New Roman"/>
                        </a:rPr>
                        <a:t>17</a:t>
                      </a:r>
                      <a:endParaRPr lang="en-US" sz="1200" dirty="0">
                        <a:effectLst/>
                        <a:latin typeface="+mn-lt"/>
                        <a:ea typeface="Times New Roman"/>
                        <a:cs typeface="Times New Roman"/>
                      </a:endParaRPr>
                    </a:p>
                  </a:txBody>
                  <a:tcPr marL="68580" marR="68580" marT="0" marB="0"/>
                </a:tc>
                <a:tc>
                  <a:txBody>
                    <a:bodyPr/>
                    <a:lstStyle/>
                    <a:p>
                      <a:pPr marL="0" marR="0" algn="l">
                        <a:spcBef>
                          <a:spcPts val="200"/>
                        </a:spcBef>
                        <a:spcAft>
                          <a:spcPts val="600"/>
                        </a:spcAft>
                      </a:pPr>
                      <a:r>
                        <a:rPr lang="ro-RO" sz="1200" dirty="0" smtClean="0">
                          <a:effectLst/>
                          <a:latin typeface="+mn-lt"/>
                          <a:ea typeface="Times New Roman"/>
                          <a:cs typeface="Times New Roman"/>
                        </a:rPr>
                        <a:t>Dispecerate locale SCADA - apa</a:t>
                      </a:r>
                      <a:endParaRPr lang="en-US" sz="1200" dirty="0">
                        <a:effectLst/>
                        <a:latin typeface="+mn-lt"/>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latin typeface="+mn-lt"/>
                          <a:ea typeface="Times New Roman"/>
                          <a:cs typeface="Times New Roman"/>
                        </a:rPr>
                        <a:t>buc</a:t>
                      </a:r>
                      <a:endParaRPr lang="en-US" sz="1200" dirty="0">
                        <a:effectLst/>
                        <a:latin typeface="+mn-lt"/>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latin typeface="+mn-lt"/>
                          <a:ea typeface="Times New Roman"/>
                          <a:cs typeface="Times New Roman"/>
                        </a:rPr>
                        <a:t>14,00</a:t>
                      </a:r>
                      <a:endParaRPr lang="en-US" sz="1200" dirty="0">
                        <a:effectLst/>
                        <a:latin typeface="+mn-lt"/>
                        <a:ea typeface="Times New Roman"/>
                        <a:cs typeface="Times New Roman"/>
                      </a:endParaRPr>
                    </a:p>
                  </a:txBody>
                  <a:tcPr marL="68580" marR="68580" marT="0" marB="0"/>
                </a:tc>
              </a:tr>
              <a:tr h="255010">
                <a:tc gridSpan="2">
                  <a:txBody>
                    <a:bodyPr/>
                    <a:lstStyle/>
                    <a:p>
                      <a:pPr marL="0" marR="0" algn="l">
                        <a:spcBef>
                          <a:spcPts val="200"/>
                        </a:spcBef>
                        <a:spcAft>
                          <a:spcPts val="600"/>
                        </a:spcAft>
                      </a:pPr>
                      <a:r>
                        <a:rPr lang="en-US" sz="1200" dirty="0">
                          <a:effectLst/>
                        </a:rPr>
                        <a:t>SISTEM DE CANALIZARE MENAJERA </a:t>
                      </a:r>
                      <a:endParaRPr lang="en-US" sz="1200" dirty="0">
                        <a:effectLst/>
                        <a:latin typeface="Arial"/>
                        <a:ea typeface="Times New Roman"/>
                        <a:cs typeface="Times New Roman"/>
                      </a:endParaRPr>
                    </a:p>
                  </a:txBody>
                  <a:tcPr marL="68580" marR="68580" marT="0" marB="0"/>
                </a:tc>
                <a:tc hMerge="1">
                  <a:txBody>
                    <a:bodyPr/>
                    <a:lstStyle/>
                    <a:p>
                      <a:endParaRPr lang="en-US"/>
                    </a:p>
                  </a:txBody>
                  <a:tcPr/>
                </a:tc>
                <a:tc>
                  <a:txBody>
                    <a:bodyPr/>
                    <a:lstStyle/>
                    <a:p>
                      <a:pPr marL="0" marR="0" algn="ctr">
                        <a:spcBef>
                          <a:spcPts val="200"/>
                        </a:spcBef>
                        <a:spcAft>
                          <a:spcPts val="600"/>
                        </a:spcAft>
                      </a:pPr>
                      <a:r>
                        <a:rPr lang="en-US" sz="1200" dirty="0">
                          <a:effectLst/>
                        </a:rPr>
                        <a:t> </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1</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Retele</a:t>
                      </a:r>
                      <a:r>
                        <a:rPr lang="en-US" sz="1200" dirty="0">
                          <a:effectLst/>
                        </a:rPr>
                        <a:t> de </a:t>
                      </a:r>
                      <a:r>
                        <a:rPr lang="en-US" sz="1200" dirty="0" err="1">
                          <a:effectLst/>
                        </a:rPr>
                        <a:t>canalizare</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m</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405.435,00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2</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Retele</a:t>
                      </a:r>
                      <a:r>
                        <a:rPr lang="en-US" sz="1200" dirty="0">
                          <a:effectLst/>
                        </a:rPr>
                        <a:t> de </a:t>
                      </a:r>
                      <a:r>
                        <a:rPr lang="en-US" sz="1200" dirty="0" err="1">
                          <a:effectLst/>
                        </a:rPr>
                        <a:t>canalizare</a:t>
                      </a:r>
                      <a:r>
                        <a:rPr lang="en-US" sz="1200" dirty="0">
                          <a:effectLst/>
                        </a:rPr>
                        <a:t> </a:t>
                      </a:r>
                      <a:r>
                        <a:rPr lang="en-US" sz="1200" dirty="0" err="1">
                          <a:effectLst/>
                        </a:rPr>
                        <a:t>reabilitare</a:t>
                      </a:r>
                      <a:r>
                        <a:rPr lang="en-US" sz="1200" dirty="0">
                          <a:effectLst/>
                        </a:rPr>
                        <a:t> </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m</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 </a:t>
                      </a:r>
                      <a:r>
                        <a:rPr lang="en-US" sz="1200" dirty="0" smtClean="0">
                          <a:effectLst/>
                        </a:rPr>
                        <a:t>38.696,</a:t>
                      </a:r>
                      <a:r>
                        <a:rPr lang="ro-RO" sz="1200" dirty="0" smtClean="0">
                          <a:effectLst/>
                        </a:rPr>
                        <a:t>00</a:t>
                      </a:r>
                      <a:r>
                        <a:rPr lang="en-US" sz="1200" dirty="0" smtClean="0">
                          <a:effectLst/>
                        </a:rPr>
                        <a:t>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3</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Conducte</a:t>
                      </a:r>
                      <a:r>
                        <a:rPr lang="en-US" sz="1200" dirty="0">
                          <a:effectLst/>
                        </a:rPr>
                        <a:t> de </a:t>
                      </a:r>
                      <a:r>
                        <a:rPr lang="en-US" sz="1200" dirty="0" err="1">
                          <a:effectLst/>
                        </a:rPr>
                        <a:t>refulare</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m</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100.668,00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en-US" sz="1200">
                          <a:effectLst/>
                        </a:rPr>
                        <a:t>4</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Conducte</a:t>
                      </a:r>
                      <a:r>
                        <a:rPr lang="en-US" sz="1200" dirty="0">
                          <a:effectLst/>
                        </a:rPr>
                        <a:t> de </a:t>
                      </a:r>
                      <a:r>
                        <a:rPr lang="en-US" sz="1200" dirty="0" err="1">
                          <a:effectLst/>
                        </a:rPr>
                        <a:t>refulare</a:t>
                      </a:r>
                      <a:r>
                        <a:rPr lang="en-US" sz="1200" dirty="0">
                          <a:effectLst/>
                        </a:rPr>
                        <a:t> </a:t>
                      </a:r>
                      <a:r>
                        <a:rPr lang="en-US" sz="1200" dirty="0" err="1">
                          <a:effectLst/>
                        </a:rPr>
                        <a:t>reabilitare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m</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a:effectLst/>
                        </a:rPr>
                        <a:t>  </a:t>
                      </a:r>
                      <a:r>
                        <a:rPr lang="en-US" sz="1200" dirty="0" smtClean="0">
                          <a:effectLst/>
                        </a:rPr>
                        <a:t>31..814,00 </a:t>
                      </a:r>
                      <a:endParaRPr lang="en-US" sz="1200" dirty="0">
                        <a:effectLst/>
                        <a:latin typeface="Arial"/>
                        <a:ea typeface="Times New Roman"/>
                        <a:cs typeface="Times New Roman"/>
                      </a:endParaRPr>
                    </a:p>
                  </a:txBody>
                  <a:tcPr marL="68580" marR="68580" marT="0" marB="0"/>
                </a:tc>
              </a:tr>
              <a:tr h="255010">
                <a:tc>
                  <a:txBody>
                    <a:bodyPr/>
                    <a:lstStyle/>
                    <a:p>
                      <a:pPr marL="0" marR="0" algn="l">
                        <a:spcBef>
                          <a:spcPts val="200"/>
                        </a:spcBef>
                        <a:spcAft>
                          <a:spcPts val="600"/>
                        </a:spcAft>
                      </a:pPr>
                      <a:r>
                        <a:rPr lang="en-US" sz="1200">
                          <a:effectLst/>
                        </a:rPr>
                        <a:t>5</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Statii</a:t>
                      </a:r>
                      <a:r>
                        <a:rPr lang="en-US" sz="1200" dirty="0">
                          <a:effectLst/>
                        </a:rPr>
                        <a:t> de </a:t>
                      </a:r>
                      <a:r>
                        <a:rPr lang="en-US" sz="1200" dirty="0" err="1">
                          <a:effectLst/>
                        </a:rPr>
                        <a:t>pompare</a:t>
                      </a:r>
                      <a:r>
                        <a:rPr lang="en-US" sz="1200" dirty="0">
                          <a:effectLst/>
                        </a:rPr>
                        <a:t> </a:t>
                      </a:r>
                      <a:r>
                        <a:rPr lang="en-US" sz="1200" dirty="0" err="1">
                          <a:effectLst/>
                        </a:rPr>
                        <a:t>apa</a:t>
                      </a:r>
                      <a:r>
                        <a:rPr lang="en-US" sz="1200" dirty="0">
                          <a:effectLst/>
                        </a:rPr>
                        <a:t> </a:t>
                      </a:r>
                      <a:r>
                        <a:rPr lang="en-US" sz="1200" dirty="0" err="1">
                          <a:effectLst/>
                        </a:rPr>
                        <a:t>uzata</a:t>
                      </a:r>
                      <a:r>
                        <a:rPr lang="en-US" sz="1200" dirty="0">
                          <a:effectLst/>
                        </a:rPr>
                        <a:t> </a:t>
                      </a:r>
                      <a:r>
                        <a:rPr lang="en-US" sz="1200" dirty="0" err="1">
                          <a:effectLst/>
                        </a:rPr>
                        <a:t>noi</a:t>
                      </a:r>
                      <a:r>
                        <a:rPr lang="en-US" sz="1200" dirty="0">
                          <a:effectLst/>
                        </a:rPr>
                        <a:t> / </a:t>
                      </a:r>
                      <a:r>
                        <a:rPr lang="en-US" sz="1200" dirty="0" err="1">
                          <a:effectLst/>
                        </a:rPr>
                        <a:t>extindere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1</a:t>
                      </a:r>
                      <a:r>
                        <a:rPr lang="ro-RO" sz="1200" dirty="0" smtClean="0">
                          <a:effectLst/>
                        </a:rPr>
                        <a:t>2</a:t>
                      </a:r>
                      <a:r>
                        <a:rPr lang="en-US" sz="1200" dirty="0" smtClean="0">
                          <a:effectLst/>
                        </a:rPr>
                        <a:t>7,00 </a:t>
                      </a:r>
                      <a:endParaRPr lang="en-US" sz="1200" dirty="0">
                        <a:effectLst/>
                        <a:latin typeface="Arial"/>
                        <a:ea typeface="Times New Roman"/>
                        <a:cs typeface="Times New Roman"/>
                      </a:endParaRPr>
                    </a:p>
                  </a:txBody>
                  <a:tcPr marL="68580" marR="68580" marT="0" marB="0"/>
                </a:tc>
              </a:tr>
              <a:tr h="219160">
                <a:tc>
                  <a:txBody>
                    <a:bodyPr/>
                    <a:lstStyle/>
                    <a:p>
                      <a:pPr marL="0" marR="0" algn="l">
                        <a:spcBef>
                          <a:spcPts val="200"/>
                        </a:spcBef>
                        <a:spcAft>
                          <a:spcPts val="600"/>
                        </a:spcAft>
                      </a:pPr>
                      <a:r>
                        <a:rPr lang="en-US" sz="1200">
                          <a:effectLst/>
                        </a:rPr>
                        <a:t>6</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a:effectLst/>
                        </a:rPr>
                        <a:t>Statii de pompare apa uzata reabilitate</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11,00 </a:t>
                      </a:r>
                      <a:endParaRPr lang="en-US" sz="1200" dirty="0">
                        <a:effectLst/>
                        <a:latin typeface="Arial"/>
                        <a:ea typeface="Times New Roman"/>
                        <a:cs typeface="Times New Roman"/>
                      </a:endParaRPr>
                    </a:p>
                  </a:txBody>
                  <a:tcPr marL="68580" marR="68580" marT="0" marB="0"/>
                </a:tc>
              </a:tr>
              <a:tr h="254695">
                <a:tc>
                  <a:txBody>
                    <a:bodyPr/>
                    <a:lstStyle/>
                    <a:p>
                      <a:pPr marL="0" marR="0" algn="l">
                        <a:spcBef>
                          <a:spcPts val="200"/>
                        </a:spcBef>
                        <a:spcAft>
                          <a:spcPts val="600"/>
                        </a:spcAft>
                      </a:pPr>
                      <a:r>
                        <a:rPr lang="en-US" sz="1200">
                          <a:effectLst/>
                        </a:rPr>
                        <a:t>7</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a:effectLst/>
                        </a:rPr>
                        <a:t>Statii de epurare noi / extindere</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dirty="0" smtClean="0">
                          <a:effectLst/>
                        </a:rPr>
                        <a:t>5,00 </a:t>
                      </a:r>
                      <a:endParaRPr lang="en-US" sz="1200" dirty="0">
                        <a:effectLst/>
                        <a:latin typeface="Arial"/>
                        <a:ea typeface="Times New Roman"/>
                        <a:cs typeface="Times New Roman"/>
                      </a:endParaRPr>
                    </a:p>
                  </a:txBody>
                  <a:tcPr marL="68580" marR="68580" marT="0" marB="0"/>
                </a:tc>
              </a:tr>
              <a:tr h="254695">
                <a:tc>
                  <a:txBody>
                    <a:bodyPr/>
                    <a:lstStyle/>
                    <a:p>
                      <a:pPr marL="0" marR="0" algn="l">
                        <a:spcBef>
                          <a:spcPts val="200"/>
                        </a:spcBef>
                        <a:spcAft>
                          <a:spcPts val="600"/>
                        </a:spcAft>
                      </a:pPr>
                      <a:r>
                        <a:rPr lang="en-US" sz="1200">
                          <a:effectLst/>
                        </a:rPr>
                        <a:t>8</a:t>
                      </a:r>
                      <a:endParaRPr lang="en-US" sz="1200">
                        <a:effectLst/>
                        <a:latin typeface="Arial"/>
                        <a:ea typeface="Times New Roman"/>
                        <a:cs typeface="Times New Roman"/>
                      </a:endParaRPr>
                    </a:p>
                  </a:txBody>
                  <a:tcPr marL="68580" marR="68580" marT="0" marB="0"/>
                </a:tc>
                <a:tc>
                  <a:txBody>
                    <a:bodyPr/>
                    <a:lstStyle/>
                    <a:p>
                      <a:pPr marL="0" marR="0" algn="l">
                        <a:spcBef>
                          <a:spcPts val="200"/>
                        </a:spcBef>
                        <a:spcAft>
                          <a:spcPts val="600"/>
                        </a:spcAft>
                      </a:pPr>
                      <a:r>
                        <a:rPr lang="en-US" sz="1200" dirty="0" err="1">
                          <a:effectLst/>
                        </a:rPr>
                        <a:t>Statii</a:t>
                      </a:r>
                      <a:r>
                        <a:rPr lang="en-US" sz="1200" dirty="0">
                          <a:effectLst/>
                        </a:rPr>
                        <a:t> de </a:t>
                      </a:r>
                      <a:r>
                        <a:rPr lang="en-US" sz="1200" dirty="0" err="1">
                          <a:effectLst/>
                        </a:rPr>
                        <a:t>epurare</a:t>
                      </a:r>
                      <a:r>
                        <a:rPr lang="en-US" sz="1200" dirty="0">
                          <a:effectLst/>
                        </a:rPr>
                        <a:t> </a:t>
                      </a:r>
                      <a:r>
                        <a:rPr lang="en-US" sz="1200" dirty="0" err="1">
                          <a:effectLst/>
                        </a:rPr>
                        <a:t>reabilitate</a:t>
                      </a:r>
                      <a:endParaRPr lang="en-US" sz="1200" dirty="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en-US" sz="1200">
                          <a:effectLst/>
                        </a:rPr>
                        <a:t>buc</a:t>
                      </a:r>
                      <a:endParaRPr lang="en-US" sz="1200">
                        <a:effectLst/>
                        <a:latin typeface="Arial"/>
                        <a:ea typeface="Times New Roman"/>
                        <a:cs typeface="Times New Roman"/>
                      </a:endParaRPr>
                    </a:p>
                  </a:txBody>
                  <a:tcPr marL="68580" marR="68580" marT="0" marB="0"/>
                </a:tc>
                <a:tc>
                  <a:txBody>
                    <a:bodyPr/>
                    <a:lstStyle/>
                    <a:p>
                      <a:pPr marL="0" marR="0" algn="ctr">
                        <a:spcBef>
                          <a:spcPts val="200"/>
                        </a:spcBef>
                        <a:spcAft>
                          <a:spcPts val="600"/>
                        </a:spcAft>
                      </a:pPr>
                      <a:r>
                        <a:rPr lang="ro-RO" sz="1200" dirty="0" smtClean="0">
                          <a:effectLst/>
                        </a:rPr>
                        <a:t>1</a:t>
                      </a:r>
                      <a:r>
                        <a:rPr lang="en-US" sz="1200" dirty="0" smtClean="0">
                          <a:effectLst/>
                        </a:rPr>
                        <a:t>,00 </a:t>
                      </a:r>
                      <a:endParaRPr lang="en-US" sz="1200" dirty="0">
                        <a:effectLst/>
                        <a:latin typeface="Arial"/>
                        <a:ea typeface="Times New Roman"/>
                        <a:cs typeface="Times New Roman"/>
                      </a:endParaRPr>
                    </a:p>
                  </a:txBody>
                  <a:tcPr marL="68580" marR="68580" marT="0" marB="0"/>
                </a:tc>
              </a:tr>
              <a:tr h="203756">
                <a:tc>
                  <a:txBody>
                    <a:bodyPr/>
                    <a:lstStyle/>
                    <a:p>
                      <a:pPr marL="0" marR="0" algn="l">
                        <a:spcBef>
                          <a:spcPts val="200"/>
                        </a:spcBef>
                        <a:spcAft>
                          <a:spcPts val="600"/>
                        </a:spcAft>
                      </a:pPr>
                      <a:r>
                        <a:rPr lang="ro-RO" sz="1200" dirty="0" smtClean="0">
                          <a:effectLst/>
                          <a:latin typeface="+mn-lt"/>
                          <a:ea typeface="Times New Roman"/>
                          <a:cs typeface="Arial" panose="020B0604020202020204" pitchFamily="34" charset="0"/>
                        </a:rPr>
                        <a:t>9</a:t>
                      </a:r>
                      <a:endParaRPr lang="en-US" sz="1200" dirty="0">
                        <a:effectLst/>
                        <a:latin typeface="+mn-lt"/>
                        <a:ea typeface="Times New Roman"/>
                        <a:cs typeface="Arial" panose="020B0604020202020204" pitchFamily="34" charset="0"/>
                      </a:endParaRPr>
                    </a:p>
                  </a:txBody>
                  <a:tcPr marL="68580" marR="68580" marT="0" marB="0"/>
                </a:tc>
                <a:tc>
                  <a:txBody>
                    <a:bodyPr/>
                    <a:lstStyle/>
                    <a:p>
                      <a:pPr marL="0" marR="0" algn="l">
                        <a:spcBef>
                          <a:spcPts val="200"/>
                        </a:spcBef>
                        <a:spcAft>
                          <a:spcPts val="600"/>
                        </a:spcAft>
                      </a:pPr>
                      <a:r>
                        <a:rPr lang="ro-RO" sz="1200" dirty="0" smtClean="0">
                          <a:effectLst/>
                          <a:latin typeface="+mn-lt"/>
                          <a:ea typeface="Times New Roman"/>
                          <a:cs typeface="Arial" panose="020B0604020202020204" pitchFamily="34" charset="0"/>
                        </a:rPr>
                        <a:t>Instalatie de valorificare namol</a:t>
                      </a:r>
                      <a:endParaRPr lang="en-US" sz="1200" dirty="0">
                        <a:effectLst/>
                        <a:latin typeface="+mn-lt"/>
                        <a:ea typeface="Times New Roman"/>
                        <a:cs typeface="Arial" panose="020B0604020202020204" pitchFamily="34" charset="0"/>
                      </a:endParaRPr>
                    </a:p>
                  </a:txBody>
                  <a:tcPr marL="68580" marR="68580" marT="0" marB="0"/>
                </a:tc>
                <a:tc>
                  <a:txBody>
                    <a:bodyPr/>
                    <a:lstStyle/>
                    <a:p>
                      <a:pPr marL="0" marR="0" algn="ctr">
                        <a:spcBef>
                          <a:spcPts val="200"/>
                        </a:spcBef>
                        <a:spcAft>
                          <a:spcPts val="600"/>
                        </a:spcAft>
                      </a:pPr>
                      <a:r>
                        <a:rPr lang="ro-RO" sz="1200" dirty="0" smtClean="0">
                          <a:effectLst/>
                          <a:latin typeface="+mn-lt"/>
                          <a:ea typeface="Times New Roman"/>
                          <a:cs typeface="Arial" panose="020B0604020202020204" pitchFamily="34" charset="0"/>
                        </a:rPr>
                        <a:t>buc</a:t>
                      </a:r>
                      <a:endParaRPr lang="en-US" sz="1200" dirty="0">
                        <a:effectLst/>
                        <a:latin typeface="+mn-lt"/>
                        <a:ea typeface="Times New Roman"/>
                        <a:cs typeface="Arial" panose="020B0604020202020204" pitchFamily="34" charset="0"/>
                      </a:endParaRPr>
                    </a:p>
                  </a:txBody>
                  <a:tcPr marL="68580" marR="68580" marT="0" marB="0"/>
                </a:tc>
                <a:tc>
                  <a:txBody>
                    <a:bodyPr/>
                    <a:lstStyle/>
                    <a:p>
                      <a:pPr marL="0" marR="0" algn="ctr">
                        <a:spcBef>
                          <a:spcPts val="200"/>
                        </a:spcBef>
                        <a:spcAft>
                          <a:spcPts val="600"/>
                        </a:spcAft>
                      </a:pPr>
                      <a:r>
                        <a:rPr lang="ro-RO" sz="1200" dirty="0" smtClean="0">
                          <a:effectLst/>
                          <a:latin typeface="+mn-lt"/>
                          <a:ea typeface="Times New Roman"/>
                          <a:cs typeface="Arial" panose="020B0604020202020204" pitchFamily="34" charset="0"/>
                        </a:rPr>
                        <a:t>1,00</a:t>
                      </a:r>
                    </a:p>
                  </a:txBody>
                  <a:tcPr marL="68580" marR="68580" marT="0" marB="0"/>
                </a:tc>
              </a:tr>
              <a:tr h="203756">
                <a:tc>
                  <a:txBody>
                    <a:bodyPr/>
                    <a:lstStyle/>
                    <a:p>
                      <a:pPr marL="0" marR="0" algn="l">
                        <a:spcBef>
                          <a:spcPts val="200"/>
                        </a:spcBef>
                        <a:spcAft>
                          <a:spcPts val="600"/>
                        </a:spcAft>
                      </a:pPr>
                      <a:r>
                        <a:rPr lang="ro-RO" sz="1200" dirty="0" smtClean="0">
                          <a:effectLst/>
                          <a:latin typeface="+mn-lt"/>
                          <a:ea typeface="Times New Roman"/>
                          <a:cs typeface="Arial" panose="020B0604020202020204" pitchFamily="34" charset="0"/>
                        </a:rPr>
                        <a:t>10</a:t>
                      </a:r>
                      <a:endParaRPr lang="en-US" sz="1200" dirty="0">
                        <a:effectLst/>
                        <a:latin typeface="+mn-lt"/>
                        <a:ea typeface="Times New Roman"/>
                        <a:cs typeface="Arial" panose="020B0604020202020204" pitchFamily="34" charset="0"/>
                      </a:endParaRPr>
                    </a:p>
                  </a:txBody>
                  <a:tcPr marL="68580" marR="68580" marT="0" marB="0"/>
                </a:tc>
                <a:tc>
                  <a:txBody>
                    <a:bodyPr/>
                    <a:lstStyle/>
                    <a:p>
                      <a:pPr marL="0" marR="0" algn="l">
                        <a:spcBef>
                          <a:spcPts val="200"/>
                        </a:spcBef>
                        <a:spcAft>
                          <a:spcPts val="600"/>
                        </a:spcAft>
                      </a:pPr>
                      <a:r>
                        <a:rPr lang="ro-RO" sz="1200" dirty="0" smtClean="0">
                          <a:effectLst/>
                          <a:latin typeface="+mn-lt"/>
                          <a:ea typeface="Times New Roman"/>
                          <a:cs typeface="Arial" panose="020B0604020202020204" pitchFamily="34" charset="0"/>
                        </a:rPr>
                        <a:t>Dispecerate</a:t>
                      </a:r>
                      <a:r>
                        <a:rPr lang="ro-RO" sz="1200" baseline="0" dirty="0" smtClean="0">
                          <a:effectLst/>
                          <a:latin typeface="+mn-lt"/>
                          <a:ea typeface="Times New Roman"/>
                          <a:cs typeface="Arial" panose="020B0604020202020204" pitchFamily="34" charset="0"/>
                        </a:rPr>
                        <a:t> locale SCADA – canal</a:t>
                      </a:r>
                      <a:endParaRPr lang="en-US" sz="1200" dirty="0">
                        <a:effectLst/>
                        <a:latin typeface="+mn-lt"/>
                        <a:ea typeface="Times New Roman"/>
                        <a:cs typeface="Arial" panose="020B0604020202020204" pitchFamily="34" charset="0"/>
                      </a:endParaRPr>
                    </a:p>
                  </a:txBody>
                  <a:tcPr marL="68580" marR="68580" marT="0" marB="0"/>
                </a:tc>
                <a:tc>
                  <a:txBody>
                    <a:bodyPr/>
                    <a:lstStyle/>
                    <a:p>
                      <a:pPr marL="0" marR="0" algn="ctr">
                        <a:spcBef>
                          <a:spcPts val="200"/>
                        </a:spcBef>
                        <a:spcAft>
                          <a:spcPts val="600"/>
                        </a:spcAft>
                      </a:pPr>
                      <a:r>
                        <a:rPr lang="ro-RO" sz="1200" dirty="0" smtClean="0">
                          <a:effectLst/>
                          <a:latin typeface="+mn-lt"/>
                          <a:ea typeface="Times New Roman"/>
                          <a:cs typeface="Arial" panose="020B0604020202020204" pitchFamily="34" charset="0"/>
                        </a:rPr>
                        <a:t>buc</a:t>
                      </a:r>
                      <a:endParaRPr lang="en-US" sz="1200" dirty="0">
                        <a:effectLst/>
                        <a:latin typeface="+mn-lt"/>
                        <a:ea typeface="Times New Roman"/>
                        <a:cs typeface="Arial" panose="020B0604020202020204" pitchFamily="34" charset="0"/>
                      </a:endParaRPr>
                    </a:p>
                  </a:txBody>
                  <a:tcPr marL="68580" marR="68580" marT="0" marB="0"/>
                </a:tc>
                <a:tc>
                  <a:txBody>
                    <a:bodyPr/>
                    <a:lstStyle/>
                    <a:p>
                      <a:pPr marL="0" marR="0" algn="ctr">
                        <a:spcBef>
                          <a:spcPts val="200"/>
                        </a:spcBef>
                        <a:spcAft>
                          <a:spcPts val="600"/>
                        </a:spcAft>
                      </a:pPr>
                      <a:r>
                        <a:rPr lang="ro-RO" sz="1200" dirty="0" smtClean="0">
                          <a:effectLst/>
                          <a:latin typeface="+mn-lt"/>
                          <a:ea typeface="Times New Roman"/>
                          <a:cs typeface="Arial" panose="020B0604020202020204" pitchFamily="34" charset="0"/>
                        </a:rPr>
                        <a:t>1</a:t>
                      </a:r>
                      <a:r>
                        <a:rPr lang="en-US" sz="1200" dirty="0" smtClean="0">
                          <a:effectLst/>
                          <a:latin typeface="+mn-lt"/>
                          <a:ea typeface="Times New Roman"/>
                          <a:cs typeface="Arial" panose="020B0604020202020204" pitchFamily="34" charset="0"/>
                        </a:rPr>
                        <a:t>7</a:t>
                      </a:r>
                      <a:r>
                        <a:rPr lang="ro-RO" sz="1200" dirty="0" smtClean="0">
                          <a:effectLst/>
                          <a:latin typeface="+mn-lt"/>
                          <a:ea typeface="Times New Roman"/>
                          <a:cs typeface="Arial" panose="020B0604020202020204" pitchFamily="34" charset="0"/>
                        </a:rPr>
                        <a:t>,00</a:t>
                      </a:r>
                      <a:endParaRPr lang="en-US" sz="1200" dirty="0">
                        <a:effectLst/>
                        <a:latin typeface="+mn-lt"/>
                        <a:ea typeface="Times New Roman"/>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659903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11793"/>
            <a:ext cx="8229600" cy="1096962"/>
          </a:xfrm>
        </p:spPr>
        <p:txBody>
          <a:bodyPr>
            <a:normAutofit/>
          </a:bodyPr>
          <a:lstStyle/>
          <a:p>
            <a:pPr algn="ctr"/>
            <a:r>
              <a:rPr lang="en-US" sz="3200" dirty="0" err="1" smtClean="0"/>
              <a:t>Proiecte</a:t>
            </a:r>
            <a:r>
              <a:rPr lang="en-US" sz="3200" dirty="0" smtClean="0"/>
              <a:t> </a:t>
            </a:r>
            <a:r>
              <a:rPr lang="en-US" sz="3200" dirty="0" err="1" smtClean="0"/>
              <a:t>propuse</a:t>
            </a:r>
            <a:r>
              <a:rPr lang="en-US" sz="3200" dirty="0" smtClean="0"/>
              <a:t> </a:t>
            </a:r>
            <a:r>
              <a:rPr lang="ro-RO" sz="3200" dirty="0" smtClean="0"/>
              <a:t/>
            </a:r>
            <a:br>
              <a:rPr lang="ro-RO" sz="3200" dirty="0" smtClean="0"/>
            </a:br>
            <a:r>
              <a:rPr lang="ro-RO" sz="3200" dirty="0" smtClean="0"/>
              <a:t>(</a:t>
            </a:r>
            <a:r>
              <a:rPr lang="en-US" sz="3200" dirty="0" err="1" smtClean="0"/>
              <a:t>prin</a:t>
            </a:r>
            <a:r>
              <a:rPr lang="en-US" sz="3200" dirty="0" smtClean="0"/>
              <a:t> </a:t>
            </a:r>
            <a:r>
              <a:rPr lang="en-US" sz="3200" dirty="0" err="1" smtClean="0"/>
              <a:t>finan</a:t>
            </a:r>
            <a:r>
              <a:rPr lang="ro-RO" sz="3200" dirty="0" smtClean="0"/>
              <a:t>ţare RAJA)</a:t>
            </a:r>
            <a:endParaRPr lang="en-US" sz="3200" dirty="0"/>
          </a:p>
        </p:txBody>
      </p:sp>
      <p:sp>
        <p:nvSpPr>
          <p:cNvPr id="2" name="Content Placeholder 1"/>
          <p:cNvSpPr>
            <a:spLocks noGrp="1"/>
          </p:cNvSpPr>
          <p:nvPr>
            <p:ph idx="1"/>
          </p:nvPr>
        </p:nvSpPr>
        <p:spPr>
          <a:xfrm>
            <a:off x="457200" y="1295400"/>
            <a:ext cx="8382000" cy="5181600"/>
          </a:xfrm>
        </p:spPr>
        <p:txBody>
          <a:bodyPr>
            <a:normAutofit fontScale="85000" lnSpcReduction="20000"/>
          </a:bodyPr>
          <a:lstStyle/>
          <a:p>
            <a:endParaRPr lang="ro-RO" dirty="0"/>
          </a:p>
          <a:p>
            <a:pPr marL="514350" indent="-514350">
              <a:buClr>
                <a:schemeClr val="tx1"/>
              </a:buClr>
              <a:buFont typeface="+mj-lt"/>
              <a:buAutoNum type="arabicPeriod"/>
            </a:pPr>
            <a:r>
              <a:rPr lang="ro-RO" dirty="0"/>
              <a:t>Extinderea implementării </a:t>
            </a:r>
            <a:r>
              <a:rPr lang="en-US" dirty="0" err="1"/>
              <a:t>sistemului</a:t>
            </a:r>
            <a:r>
              <a:rPr lang="en-US" dirty="0"/>
              <a:t> </a:t>
            </a:r>
            <a:r>
              <a:rPr lang="ro-RO" dirty="0"/>
              <a:t>SCADA în </a:t>
            </a:r>
            <a:r>
              <a:rPr lang="en-US" dirty="0" err="1" smtClean="0"/>
              <a:t>localit</a:t>
            </a:r>
            <a:r>
              <a:rPr lang="ro-RO" dirty="0" smtClean="0"/>
              <a:t>ăț</a:t>
            </a:r>
            <a:r>
              <a:rPr lang="en-US" dirty="0" err="1" smtClean="0"/>
              <a:t>i</a:t>
            </a:r>
            <a:r>
              <a:rPr lang="en-US" dirty="0" smtClean="0"/>
              <a:t> </a:t>
            </a:r>
            <a:r>
              <a:rPr lang="en-US" dirty="0"/>
              <a:t>din </a:t>
            </a:r>
            <a:r>
              <a:rPr lang="ro-RO" dirty="0"/>
              <a:t>întreaga arie de operare a RAJA</a:t>
            </a:r>
            <a:r>
              <a:rPr lang="en-US" dirty="0"/>
              <a:t>, cu </a:t>
            </a:r>
            <a:r>
              <a:rPr lang="en-US" dirty="0" err="1"/>
              <a:t>prioritate</a:t>
            </a:r>
            <a:r>
              <a:rPr lang="en-US" dirty="0"/>
              <a:t> </a:t>
            </a:r>
            <a:r>
              <a:rPr lang="ro-RO" dirty="0"/>
              <a:t>î</a:t>
            </a:r>
            <a:r>
              <a:rPr lang="en-US" dirty="0" smtClean="0"/>
              <a:t>n </a:t>
            </a:r>
            <a:r>
              <a:rPr lang="en-US" dirty="0" err="1"/>
              <a:t>zona</a:t>
            </a:r>
            <a:r>
              <a:rPr lang="en-US" dirty="0"/>
              <a:t> </a:t>
            </a:r>
            <a:r>
              <a:rPr lang="en-US" dirty="0" smtClean="0"/>
              <a:t>rural</a:t>
            </a:r>
            <a:r>
              <a:rPr lang="ro-RO" dirty="0" smtClean="0"/>
              <a:t>ă</a:t>
            </a:r>
            <a:r>
              <a:rPr lang="en-US" dirty="0" smtClean="0"/>
              <a:t>;</a:t>
            </a:r>
            <a:endParaRPr lang="ro-RO" dirty="0" smtClean="0"/>
          </a:p>
          <a:p>
            <a:pPr marL="514350" indent="-514350">
              <a:buClr>
                <a:schemeClr val="tx1"/>
              </a:buClr>
              <a:buFont typeface="+mj-lt"/>
              <a:buAutoNum type="arabicPeriod"/>
            </a:pPr>
            <a:endParaRPr lang="ro-RO" dirty="0" smtClean="0"/>
          </a:p>
          <a:p>
            <a:pPr marL="514350" indent="-514350">
              <a:buClr>
                <a:schemeClr val="tx1"/>
              </a:buClr>
              <a:buFont typeface="+mj-lt"/>
              <a:buAutoNum type="arabicPeriod"/>
            </a:pPr>
            <a:r>
              <a:rPr lang="ro-RO" dirty="0" smtClean="0"/>
              <a:t>Construirea </a:t>
            </a:r>
            <a:r>
              <a:rPr lang="ro-RO" dirty="0"/>
              <a:t>unui parc fotovoltaic în localit</a:t>
            </a:r>
            <a:r>
              <a:rPr lang="en-US" dirty="0" err="1"/>
              <a:t>atea</a:t>
            </a:r>
            <a:r>
              <a:rPr lang="en-US" dirty="0"/>
              <a:t> </a:t>
            </a:r>
            <a:r>
              <a:rPr lang="ro-RO" dirty="0"/>
              <a:t> </a:t>
            </a:r>
            <a:r>
              <a:rPr lang="ro-RO" dirty="0" smtClean="0"/>
              <a:t>Feteşti;</a:t>
            </a:r>
          </a:p>
          <a:p>
            <a:pPr marL="514350" indent="-514350">
              <a:buClr>
                <a:schemeClr val="tx1"/>
              </a:buClr>
              <a:buFont typeface="+mj-lt"/>
              <a:buAutoNum type="arabicPeriod"/>
            </a:pPr>
            <a:endParaRPr lang="ro-RO" dirty="0" smtClean="0"/>
          </a:p>
          <a:p>
            <a:pPr marL="514350" indent="-514350">
              <a:buClr>
                <a:schemeClr val="tx1"/>
              </a:buClr>
              <a:buFont typeface="+mj-lt"/>
              <a:buAutoNum type="arabicPeriod"/>
            </a:pPr>
            <a:r>
              <a:rPr lang="en-US" sz="3100" dirty="0" err="1" smtClean="0"/>
              <a:t>Modificarea</a:t>
            </a:r>
            <a:r>
              <a:rPr lang="en-US" sz="3100" dirty="0" smtClean="0"/>
              <a:t>  </a:t>
            </a:r>
            <a:r>
              <a:rPr lang="en-US" sz="3100" dirty="0" err="1" smtClean="0"/>
              <a:t>solu</a:t>
            </a:r>
            <a:r>
              <a:rPr lang="ro-RO" sz="3100" dirty="0" smtClean="0"/>
              <a:t>ț</a:t>
            </a:r>
            <a:r>
              <a:rPr lang="en-US" sz="3100" dirty="0" err="1" smtClean="0"/>
              <a:t>iilor</a:t>
            </a:r>
            <a:r>
              <a:rPr lang="en-US" sz="3100" dirty="0" smtClean="0"/>
              <a:t> </a:t>
            </a:r>
            <a:r>
              <a:rPr lang="en-US" sz="3100" dirty="0" err="1" smtClean="0"/>
              <a:t>tehnice</a:t>
            </a:r>
            <a:r>
              <a:rPr lang="en-US" sz="3100" dirty="0" smtClean="0"/>
              <a:t> de </a:t>
            </a:r>
            <a:r>
              <a:rPr lang="en-US" sz="3100" dirty="0" err="1" smtClean="0"/>
              <a:t>racordare</a:t>
            </a:r>
            <a:r>
              <a:rPr lang="en-US" sz="3100" dirty="0" smtClean="0"/>
              <a:t> la re</a:t>
            </a:r>
            <a:r>
              <a:rPr lang="ro-RO" sz="3100" dirty="0" smtClean="0"/>
              <a:t>ț</a:t>
            </a:r>
            <a:r>
              <a:rPr lang="en-US" sz="3100" dirty="0" err="1" smtClean="0"/>
              <a:t>eaua</a:t>
            </a:r>
            <a:r>
              <a:rPr lang="en-US" sz="3100" dirty="0" smtClean="0"/>
              <a:t> de </a:t>
            </a:r>
            <a:r>
              <a:rPr lang="en-US" sz="3100" dirty="0" err="1" smtClean="0"/>
              <a:t>energie</a:t>
            </a:r>
            <a:r>
              <a:rPr lang="en-US" sz="3100" dirty="0" smtClean="0"/>
              <a:t> electric</a:t>
            </a:r>
            <a:r>
              <a:rPr lang="ro-RO" sz="3100" dirty="0" smtClean="0"/>
              <a:t>ă</a:t>
            </a:r>
            <a:r>
              <a:rPr lang="en-US" sz="3100" dirty="0" smtClean="0"/>
              <a:t> a </a:t>
            </a:r>
            <a:r>
              <a:rPr lang="en-US" sz="3100" dirty="0" err="1" smtClean="0"/>
              <a:t>surselor</a:t>
            </a:r>
            <a:r>
              <a:rPr lang="en-US" sz="3100" dirty="0" smtClean="0"/>
              <a:t> de </a:t>
            </a:r>
            <a:r>
              <a:rPr lang="en-US" sz="3100" dirty="0" err="1" smtClean="0"/>
              <a:t>ap</a:t>
            </a:r>
            <a:r>
              <a:rPr lang="ro-RO" sz="3100" dirty="0" smtClean="0"/>
              <a:t>ă;</a:t>
            </a:r>
          </a:p>
          <a:p>
            <a:pPr marL="514350" indent="-514350">
              <a:buClr>
                <a:schemeClr val="tx1"/>
              </a:buClr>
              <a:buFont typeface="+mj-lt"/>
              <a:buAutoNum type="arabicPeriod"/>
            </a:pPr>
            <a:endParaRPr lang="ro-RO" sz="3100" dirty="0"/>
          </a:p>
          <a:p>
            <a:pPr marL="514350" indent="-514350">
              <a:buClr>
                <a:schemeClr val="tx1"/>
              </a:buClr>
              <a:buFont typeface="+mj-lt"/>
              <a:buAutoNum type="arabicPeriod"/>
            </a:pPr>
            <a:r>
              <a:rPr lang="ro-RO" dirty="0" smtClean="0"/>
              <a:t>Înlocuirea utilajelor de pompare cu randament scăzut;</a:t>
            </a:r>
          </a:p>
          <a:p>
            <a:pPr marL="514350" indent="-514350">
              <a:buClr>
                <a:schemeClr val="tx1"/>
              </a:buClr>
              <a:buFont typeface="+mj-lt"/>
              <a:buAutoNum type="arabicPeriod"/>
            </a:pPr>
            <a:endParaRPr lang="ro-RO" dirty="0"/>
          </a:p>
          <a:p>
            <a:pPr marL="514350" indent="-514350">
              <a:buClr>
                <a:schemeClr val="tx1"/>
              </a:buClr>
              <a:buFont typeface="+mj-lt"/>
              <a:buAutoNum type="arabicPeriod"/>
            </a:pPr>
            <a:r>
              <a:rPr lang="ro-RO" dirty="0" smtClean="0"/>
              <a:t>Staţii tratare apă potabilă</a:t>
            </a:r>
            <a:r>
              <a:rPr lang="en-US" dirty="0" smtClean="0"/>
              <a:t> </a:t>
            </a:r>
            <a:r>
              <a:rPr lang="ro-RO" dirty="0" smtClean="0"/>
              <a:t>î</a:t>
            </a:r>
            <a:r>
              <a:rPr lang="en-US" dirty="0" smtClean="0"/>
              <a:t>n </a:t>
            </a:r>
            <a:r>
              <a:rPr lang="en-US" dirty="0" err="1" smtClean="0"/>
              <a:t>vederea</a:t>
            </a:r>
            <a:r>
              <a:rPr lang="en-US" dirty="0" smtClean="0"/>
              <a:t> </a:t>
            </a:r>
            <a:r>
              <a:rPr lang="en-US" dirty="0" err="1" smtClean="0"/>
              <a:t>potabili</a:t>
            </a:r>
            <a:r>
              <a:rPr lang="ro-RO" dirty="0" smtClean="0"/>
              <a:t>zării.</a:t>
            </a:r>
            <a:endParaRPr lang="en-US" dirty="0"/>
          </a:p>
        </p:txBody>
      </p:sp>
    </p:spTree>
    <p:extLst>
      <p:ext uri="{BB962C8B-B14F-4D97-AF65-F5344CB8AC3E}">
        <p14:creationId xmlns:p14="http://schemas.microsoft.com/office/powerpoint/2010/main" val="9302715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88950" y="457200"/>
            <a:ext cx="8229600" cy="533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sz="2800" b="1" dirty="0" err="1" smtClean="0">
                <a:solidFill>
                  <a:schemeClr val="tx1">
                    <a:lumMod val="95000"/>
                  </a:schemeClr>
                </a:solidFill>
              </a:rPr>
              <a:t>Situa</a:t>
            </a:r>
            <a:r>
              <a:rPr lang="ro-RO" altLang="en-US" sz="2800" b="1" dirty="0" smtClean="0">
                <a:solidFill>
                  <a:schemeClr val="tx1">
                    <a:lumMod val="95000"/>
                  </a:schemeClr>
                </a:solidFill>
              </a:rPr>
              <a:t>ț</a:t>
            </a:r>
            <a:r>
              <a:rPr lang="en-US" altLang="en-US" sz="2800" b="1" dirty="0" err="1" smtClean="0">
                <a:solidFill>
                  <a:schemeClr val="tx1">
                    <a:lumMod val="95000"/>
                  </a:schemeClr>
                </a:solidFill>
              </a:rPr>
              <a:t>i</a:t>
            </a:r>
            <a:r>
              <a:rPr lang="ro-RO" altLang="en-US" sz="2800" b="1" dirty="0" smtClean="0">
                <a:solidFill>
                  <a:schemeClr val="tx1">
                    <a:lumMod val="95000"/>
                  </a:schemeClr>
                </a:solidFill>
              </a:rPr>
              <a:t>a energetică</a:t>
            </a:r>
            <a:endParaRPr lang="en-US" altLang="en-US" sz="2800" b="1" dirty="0" smtClean="0">
              <a:solidFill>
                <a:schemeClr val="tx1">
                  <a:lumMod val="95000"/>
                </a:schemeClr>
              </a:solidFill>
            </a:endParaRPr>
          </a:p>
        </p:txBody>
      </p:sp>
      <p:sp>
        <p:nvSpPr>
          <p:cNvPr id="33795" name="Rectangle 3"/>
          <p:cNvSpPr>
            <a:spLocks noGrp="1" noChangeArrowheads="1"/>
          </p:cNvSpPr>
          <p:nvPr>
            <p:ph type="body" sz="half" idx="4294967295"/>
          </p:nvPr>
        </p:nvSpPr>
        <p:spPr bwMode="auto">
          <a:xfrm>
            <a:off x="427038" y="1268413"/>
            <a:ext cx="8291512" cy="20891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algn="just">
              <a:spcBef>
                <a:spcPts val="0"/>
              </a:spcBef>
              <a:buFontTx/>
              <a:buChar char="•"/>
              <a:defRPr/>
            </a:pPr>
            <a:r>
              <a:rPr lang="ro-RO" sz="1700" dirty="0" smtClean="0"/>
              <a:t>O pondere importantă în costuri este reprezentată de cheltuiala cu energia electrică aferentă consumului înregistrat la cele </a:t>
            </a:r>
            <a:r>
              <a:rPr lang="ro-RO" sz="1700" b="1" dirty="0" smtClean="0">
                <a:solidFill>
                  <a:srgbClr val="FF0000"/>
                </a:solidFill>
                <a:effectLst>
                  <a:outerShdw blurRad="38100" dist="38100" dir="2700000" algn="tl">
                    <a:srgbClr val="C0C0C0"/>
                  </a:outerShdw>
                </a:effectLst>
              </a:rPr>
              <a:t>4</a:t>
            </a:r>
            <a:r>
              <a:rPr lang="en-US" sz="1700" b="1" dirty="0" smtClean="0">
                <a:solidFill>
                  <a:srgbClr val="FF0000"/>
                </a:solidFill>
                <a:effectLst>
                  <a:outerShdw blurRad="38100" dist="38100" dir="2700000" algn="tl">
                    <a:srgbClr val="C0C0C0"/>
                  </a:outerShdw>
                </a:effectLst>
              </a:rPr>
              <a:t>33</a:t>
            </a:r>
            <a:r>
              <a:rPr lang="ro-RO" sz="1700" b="1" dirty="0" smtClean="0">
                <a:solidFill>
                  <a:srgbClr val="FF0000"/>
                </a:solidFill>
                <a:effectLst>
                  <a:outerShdw blurRad="38100" dist="38100" dir="2700000" algn="tl">
                    <a:srgbClr val="C0C0C0"/>
                  </a:outerShdw>
                </a:effectLst>
              </a:rPr>
              <a:t> de puncte de consum</a:t>
            </a:r>
            <a:r>
              <a:rPr lang="en-US" sz="1700" dirty="0" smtClean="0"/>
              <a:t>, </a:t>
            </a:r>
            <a:r>
              <a:rPr lang="ro-RO" sz="1700" dirty="0" smtClean="0"/>
              <a:t>alimentate atât pe joasă cât și pe medie tensiune (</a:t>
            </a:r>
            <a:r>
              <a:rPr lang="en-US" sz="1700" dirty="0" smtClean="0"/>
              <a:t>115 </a:t>
            </a:r>
            <a:r>
              <a:rPr lang="en-US" sz="1700" dirty="0" err="1" smtClean="0"/>
              <a:t>surse</a:t>
            </a:r>
            <a:r>
              <a:rPr lang="en-US" sz="1700" dirty="0" smtClean="0"/>
              <a:t> de ad</a:t>
            </a:r>
            <a:r>
              <a:rPr lang="ro-RO" sz="1700" dirty="0" smtClean="0"/>
              <a:t>â</a:t>
            </a:r>
            <a:r>
              <a:rPr lang="en-US" sz="1700" dirty="0" err="1" smtClean="0"/>
              <a:t>ncime</a:t>
            </a:r>
            <a:r>
              <a:rPr lang="en-US" sz="1700" dirty="0" smtClean="0"/>
              <a:t> </a:t>
            </a:r>
            <a:r>
              <a:rPr lang="ro-RO" sz="1700" dirty="0" smtClean="0"/>
              <a:t>ș</a:t>
            </a:r>
            <a:r>
              <a:rPr lang="en-US" sz="1700" dirty="0" smtClean="0"/>
              <a:t>i 4 </a:t>
            </a:r>
            <a:r>
              <a:rPr lang="en-US" sz="1700" dirty="0" err="1" smtClean="0"/>
              <a:t>surse</a:t>
            </a:r>
            <a:r>
              <a:rPr lang="en-US" sz="1700" dirty="0" smtClean="0"/>
              <a:t> de </a:t>
            </a:r>
            <a:r>
              <a:rPr lang="en-US" sz="1700" dirty="0" err="1" smtClean="0"/>
              <a:t>suprafa</a:t>
            </a:r>
            <a:r>
              <a:rPr lang="ro-RO" sz="1700" dirty="0" smtClean="0"/>
              <a:t>ță, </a:t>
            </a:r>
            <a:r>
              <a:rPr lang="en-US" sz="1700" dirty="0" smtClean="0"/>
              <a:t>79 </a:t>
            </a:r>
            <a:r>
              <a:rPr lang="en-US" sz="1700" dirty="0" err="1" smtClean="0"/>
              <a:t>sta</a:t>
            </a:r>
            <a:r>
              <a:rPr lang="ro-RO" sz="1700" dirty="0" smtClean="0"/>
              <a:t>ț</a:t>
            </a:r>
            <a:r>
              <a:rPr lang="en-US" sz="1700" dirty="0" smtClean="0"/>
              <a:t>ii</a:t>
            </a:r>
            <a:r>
              <a:rPr lang="ro-RO" sz="1700" dirty="0" smtClean="0"/>
              <a:t> de pompare apă</a:t>
            </a:r>
            <a:r>
              <a:rPr lang="en-US" sz="1700" dirty="0" smtClean="0"/>
              <a:t> </a:t>
            </a:r>
            <a:r>
              <a:rPr lang="en-US" sz="1700" dirty="0" err="1" smtClean="0"/>
              <a:t>potabil</a:t>
            </a:r>
            <a:r>
              <a:rPr lang="ro-RO" sz="1700" dirty="0" smtClean="0"/>
              <a:t>ă, </a:t>
            </a:r>
            <a:r>
              <a:rPr lang="en-US" sz="1700" dirty="0" smtClean="0"/>
              <a:t>165 </a:t>
            </a:r>
            <a:r>
              <a:rPr lang="en-US" sz="1700" dirty="0" err="1" smtClean="0"/>
              <a:t>sta</a:t>
            </a:r>
            <a:r>
              <a:rPr lang="ro-RO" sz="1700" dirty="0" smtClean="0"/>
              <a:t>ț</a:t>
            </a:r>
            <a:r>
              <a:rPr lang="en-US" sz="1700" dirty="0" smtClean="0"/>
              <a:t>ii</a:t>
            </a:r>
            <a:r>
              <a:rPr lang="ro-RO" sz="1700" dirty="0" smtClean="0"/>
              <a:t> de pompare ape uzate, </a:t>
            </a:r>
            <a:r>
              <a:rPr lang="en-US" sz="1700" dirty="0" smtClean="0"/>
              <a:t>17 </a:t>
            </a:r>
            <a:r>
              <a:rPr lang="en-US" sz="1700" dirty="0" err="1" smtClean="0"/>
              <a:t>sta</a:t>
            </a:r>
            <a:r>
              <a:rPr lang="ro-RO" sz="1700" dirty="0" smtClean="0"/>
              <a:t>ț</a:t>
            </a:r>
            <a:r>
              <a:rPr lang="en-US" sz="1700" dirty="0" smtClean="0"/>
              <a:t>ii</a:t>
            </a:r>
            <a:r>
              <a:rPr lang="ro-RO" sz="1700" dirty="0" smtClean="0"/>
              <a:t> de epura</a:t>
            </a:r>
            <a:r>
              <a:rPr lang="en-US" sz="1700" dirty="0" smtClean="0"/>
              <a:t>r</a:t>
            </a:r>
            <a:r>
              <a:rPr lang="ro-RO" sz="1700" dirty="0" smtClean="0"/>
              <a:t>e, </a:t>
            </a:r>
            <a:r>
              <a:rPr lang="en-US" sz="1700" dirty="0" smtClean="0"/>
              <a:t>8 s</a:t>
            </a:r>
            <a:r>
              <a:rPr lang="ro-RO" sz="1700" dirty="0" smtClean="0"/>
              <a:t>edii, ș.a.).</a:t>
            </a:r>
          </a:p>
          <a:p>
            <a:pPr marL="0" algn="just">
              <a:spcBef>
                <a:spcPts val="0"/>
              </a:spcBef>
              <a:buFont typeface="Arial" charset="0"/>
              <a:buChar char="•"/>
              <a:defRPr/>
            </a:pPr>
            <a:r>
              <a:rPr lang="ro-RO" sz="1700" dirty="0" smtClean="0"/>
              <a:t>În anul 2016 RAJA a realizat un consum de energie electrică de 82</a:t>
            </a:r>
            <a:r>
              <a:rPr lang="en-US" sz="1700" dirty="0" smtClean="0"/>
              <a:t>.</a:t>
            </a:r>
            <a:r>
              <a:rPr lang="ro-RO" sz="1700" dirty="0" smtClean="0"/>
              <a:t>418 MWh, față de 76</a:t>
            </a:r>
            <a:r>
              <a:rPr lang="en-US" sz="1700" dirty="0" smtClean="0"/>
              <a:t>.</a:t>
            </a:r>
            <a:r>
              <a:rPr lang="ro-RO" sz="1700" dirty="0" smtClean="0"/>
              <a:t>248 MWh în anul 2015, mai mare cu 6</a:t>
            </a:r>
            <a:r>
              <a:rPr lang="en-US" sz="1700" dirty="0" smtClean="0"/>
              <a:t>.</a:t>
            </a:r>
            <a:r>
              <a:rPr lang="ro-RO" sz="1700" dirty="0" smtClean="0"/>
              <a:t>170 M</a:t>
            </a:r>
            <a:r>
              <a:rPr lang="en-US" sz="1700" dirty="0" smtClean="0"/>
              <a:t>W</a:t>
            </a:r>
            <a:r>
              <a:rPr lang="ro-RO" sz="1700" dirty="0" smtClean="0"/>
              <a:t>h (</a:t>
            </a:r>
            <a:r>
              <a:rPr lang="ro-RO" sz="1700" b="1" dirty="0" smtClean="0">
                <a:effectLst>
                  <a:outerShdw blurRad="38100" dist="38100" dir="2700000" algn="tl">
                    <a:srgbClr val="C0C0C0"/>
                  </a:outerShdw>
                </a:effectLst>
              </a:rPr>
              <a:t>8.09%</a:t>
            </a:r>
            <a:r>
              <a:rPr lang="ro-RO" sz="1700" dirty="0" smtClean="0"/>
              <a:t>)</a:t>
            </a:r>
            <a:r>
              <a:rPr lang="en-US" sz="1700" dirty="0" smtClean="0"/>
              <a:t> </a:t>
            </a:r>
            <a:r>
              <a:rPr lang="ro-RO" sz="1700" dirty="0" smtClean="0"/>
              <a:t>iar costurile aferente au crescut cu 351.</a:t>
            </a:r>
            <a:r>
              <a:rPr lang="en-US" sz="1700" dirty="0" smtClean="0"/>
              <a:t>109 </a:t>
            </a:r>
            <a:r>
              <a:rPr lang="ro-RO" sz="1700" dirty="0" smtClean="0"/>
              <a:t>lei (</a:t>
            </a:r>
            <a:r>
              <a:rPr lang="ro-RO" sz="1700" b="1" dirty="0" smtClean="0">
                <a:effectLst>
                  <a:outerShdw blurRad="38100" dist="38100" dir="2700000" algn="tl">
                    <a:srgbClr val="C0C0C0"/>
                  </a:outerShdw>
                </a:effectLst>
              </a:rPr>
              <a:t>1.0</a:t>
            </a:r>
            <a:r>
              <a:rPr lang="en-US" sz="1700" b="1" dirty="0" smtClean="0">
                <a:effectLst>
                  <a:outerShdw blurRad="38100" dist="38100" dir="2700000" algn="tl">
                    <a:srgbClr val="C0C0C0"/>
                  </a:outerShdw>
                </a:effectLst>
              </a:rPr>
              <a:t>5</a:t>
            </a:r>
            <a:r>
              <a:rPr lang="ro-RO" sz="1700" b="1" dirty="0" smtClean="0">
                <a:effectLst>
                  <a:outerShdw blurRad="38100" dist="38100" dir="2700000" algn="tl">
                    <a:srgbClr val="C0C0C0"/>
                  </a:outerShdw>
                </a:effectLst>
              </a:rPr>
              <a:t>%</a:t>
            </a:r>
            <a:r>
              <a:rPr lang="ro-RO" sz="1700" dirty="0" smtClean="0"/>
              <a:t>).</a:t>
            </a:r>
            <a:r>
              <a:rPr lang="en-US" sz="1700" dirty="0" smtClean="0"/>
              <a:t> </a:t>
            </a:r>
          </a:p>
        </p:txBody>
      </p:sp>
      <p:graphicFrame>
        <p:nvGraphicFramePr>
          <p:cNvPr id="33885" name="Group 93"/>
          <p:cNvGraphicFramePr>
            <a:graphicFrameLocks noGrp="1"/>
          </p:cNvGraphicFramePr>
          <p:nvPr>
            <p:ph sz="half" idx="4294967295"/>
          </p:nvPr>
        </p:nvGraphicFramePr>
        <p:xfrm>
          <a:off x="720725" y="3429000"/>
          <a:ext cx="7704137" cy="2811492"/>
        </p:xfrm>
        <a:graphic>
          <a:graphicData uri="http://schemas.openxmlformats.org/drawingml/2006/table">
            <a:tbl>
              <a:tblPr/>
              <a:tblGrid>
                <a:gridCol w="519112"/>
                <a:gridCol w="1279525"/>
                <a:gridCol w="1162050"/>
                <a:gridCol w="963613"/>
                <a:gridCol w="1258887"/>
                <a:gridCol w="963613"/>
                <a:gridCol w="744537"/>
                <a:gridCol w="812800"/>
              </a:tblGrid>
              <a:tr h="507451">
                <a:tc rowSpan="2">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alibri" pitchFamily="34" charset="0"/>
                          <a:cs typeface="Arial" charset="0"/>
                        </a:rPr>
                        <a:t>Nr. </a:t>
                      </a:r>
                      <a:r>
                        <a:rPr kumimoji="0" lang="en-US" sz="1300" b="1" i="0" u="none" strike="noStrike" cap="none" normalizeH="0" baseline="0" dirty="0" err="1" smtClean="0">
                          <a:ln>
                            <a:noFill/>
                          </a:ln>
                          <a:solidFill>
                            <a:schemeClr val="tx1"/>
                          </a:solidFill>
                          <a:effectLst/>
                          <a:latin typeface="Calibri" pitchFamily="34" charset="0"/>
                          <a:cs typeface="Arial" charset="0"/>
                        </a:rPr>
                        <a:t>Crt</a:t>
                      </a:r>
                      <a:endParaRPr kumimoji="0" lang="en-US" sz="1300" b="0" i="0" u="none" strike="noStrike" cap="none" normalizeH="0" baseline="0" dirty="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err="1" smtClean="0">
                          <a:ln>
                            <a:noFill/>
                          </a:ln>
                          <a:solidFill>
                            <a:schemeClr val="tx1"/>
                          </a:solidFill>
                          <a:effectLst/>
                          <a:latin typeface="Calibri" pitchFamily="34" charset="0"/>
                          <a:cs typeface="Arial" charset="0"/>
                        </a:rPr>
                        <a:t>Activitatea</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Calibri" pitchFamily="34" charset="0"/>
                          <a:cs typeface="Arial" charset="0"/>
                        </a:rPr>
                        <a:t>Consum</a:t>
                      </a:r>
                      <a:r>
                        <a:rPr kumimoji="0" lang="en-US" sz="1300" b="1" i="0" u="none" strike="noStrike" cap="none" normalizeH="0" baseline="0" dirty="0" smtClean="0">
                          <a:ln>
                            <a:noFill/>
                          </a:ln>
                          <a:solidFill>
                            <a:schemeClr val="tx1"/>
                          </a:solidFill>
                          <a:effectLst/>
                          <a:latin typeface="Calibri" pitchFamily="34" charset="0"/>
                          <a:cs typeface="Arial" charset="0"/>
                        </a:rPr>
                        <a:t> </a:t>
                      </a:r>
                      <a:r>
                        <a:rPr kumimoji="0" lang="en-US" sz="1300" b="1" i="0" u="none" strike="noStrike" cap="none" normalizeH="0" baseline="0" dirty="0" err="1" smtClean="0">
                          <a:ln>
                            <a:noFill/>
                          </a:ln>
                          <a:solidFill>
                            <a:schemeClr val="tx1"/>
                          </a:solidFill>
                          <a:effectLst/>
                          <a:latin typeface="Calibri" pitchFamily="34" charset="0"/>
                          <a:cs typeface="Arial" charset="0"/>
                        </a:rPr>
                        <a:t>energie</a:t>
                      </a:r>
                      <a:r>
                        <a:rPr kumimoji="0" lang="en-US" sz="1300" b="1" i="0" u="none" strike="noStrike" cap="none" normalizeH="0" baseline="0" dirty="0" smtClean="0">
                          <a:ln>
                            <a:noFill/>
                          </a:ln>
                          <a:solidFill>
                            <a:schemeClr val="tx1"/>
                          </a:solidFill>
                          <a:effectLst/>
                          <a:latin typeface="Calibri" pitchFamily="34" charset="0"/>
                          <a:cs typeface="Arial" charset="0"/>
                        </a:rPr>
                        <a:t> electric</a:t>
                      </a:r>
                      <a:r>
                        <a:rPr kumimoji="0" lang="ro-RO" sz="1300" b="1" i="0" u="none" strike="noStrike" cap="none" normalizeH="0" baseline="0" dirty="0" smtClean="0">
                          <a:ln>
                            <a:noFill/>
                          </a:ln>
                          <a:solidFill>
                            <a:schemeClr val="tx1"/>
                          </a:solidFill>
                          <a:effectLst/>
                          <a:latin typeface="Calibri" pitchFamily="34" charset="0"/>
                          <a:cs typeface="Arial" charset="0"/>
                        </a:rPr>
                        <a:t>ă</a:t>
                      </a:r>
                      <a:r>
                        <a:rPr kumimoji="0" lang="en-US" sz="1300" b="1" i="0" u="none" strike="noStrike" cap="none" normalizeH="0" baseline="0" dirty="0" smtClean="0">
                          <a:ln>
                            <a:noFill/>
                          </a:ln>
                          <a:solidFill>
                            <a:schemeClr val="tx1"/>
                          </a:solidFill>
                          <a:effectLst/>
                          <a:latin typeface="Calibri" pitchFamily="34" charset="0"/>
                          <a:cs typeface="Arial" charset="0"/>
                        </a:rPr>
                        <a:t> 2015</a:t>
                      </a:r>
                      <a:endParaRPr kumimoji="0" lang="en-US" sz="1300" b="0" i="0" u="none" strike="noStrike" cap="none" normalizeH="0" baseline="0" dirty="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Cheltuieli</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Consum energie electric</a:t>
                      </a:r>
                      <a:r>
                        <a:rPr kumimoji="0" lang="ro-RO" sz="1300" b="1" i="0" u="none" strike="noStrike" cap="none" normalizeH="0" baseline="0" smtClean="0">
                          <a:ln>
                            <a:noFill/>
                          </a:ln>
                          <a:solidFill>
                            <a:schemeClr val="tx1"/>
                          </a:solidFill>
                          <a:effectLst/>
                          <a:latin typeface="Calibri" pitchFamily="34" charset="0"/>
                          <a:cs typeface="Arial" charset="0"/>
                        </a:rPr>
                        <a:t>ă</a:t>
                      </a:r>
                      <a:r>
                        <a:rPr kumimoji="0" lang="en-US" sz="1300" b="1" i="0" u="none" strike="noStrike" cap="none" normalizeH="0" baseline="0" smtClean="0">
                          <a:ln>
                            <a:noFill/>
                          </a:ln>
                          <a:solidFill>
                            <a:schemeClr val="tx1"/>
                          </a:solidFill>
                          <a:effectLst/>
                          <a:latin typeface="Calibri" pitchFamily="34" charset="0"/>
                          <a:cs typeface="Arial" charset="0"/>
                        </a:rPr>
                        <a:t> 2016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Cheltuieli</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Calibri" pitchFamily="34" charset="0"/>
                          <a:cs typeface="Arial" charset="0"/>
                        </a:rPr>
                        <a:t>Diferen</a:t>
                      </a:r>
                      <a:r>
                        <a:rPr kumimoji="0" lang="ro-RO" sz="1300" b="1" i="0" u="none" strike="noStrike" cap="none" normalizeH="0" baseline="0" dirty="0" smtClean="0">
                          <a:ln>
                            <a:noFill/>
                          </a:ln>
                          <a:solidFill>
                            <a:schemeClr val="tx1"/>
                          </a:solidFill>
                          <a:effectLst/>
                          <a:latin typeface="Calibri" pitchFamily="34" charset="0"/>
                          <a:cs typeface="Arial" charset="0"/>
                        </a:rPr>
                        <a:t>ță</a:t>
                      </a:r>
                      <a:r>
                        <a:rPr kumimoji="0" lang="en-US" sz="1300" b="1" i="0" u="none" strike="noStrike" cap="none" normalizeH="0" baseline="0" dirty="0" smtClean="0">
                          <a:ln>
                            <a:noFill/>
                          </a:ln>
                          <a:solidFill>
                            <a:schemeClr val="tx1"/>
                          </a:solidFill>
                          <a:effectLst/>
                          <a:latin typeface="Calibri" pitchFamily="34" charset="0"/>
                          <a:cs typeface="Arial" charset="0"/>
                        </a:rPr>
                        <a:t> </a:t>
                      </a:r>
                      <a:endParaRPr kumimoji="0" lang="ro-RO" sz="1300" b="1"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alibri" pitchFamily="34" charset="0"/>
                          <a:cs typeface="Arial" charset="0"/>
                        </a:rPr>
                        <a:t>2016</a:t>
                      </a:r>
                      <a:r>
                        <a:rPr kumimoji="0" lang="ro-RO" sz="1300" b="1" i="0" u="none" strike="noStrike" cap="none" normalizeH="0" baseline="0" dirty="0" smtClean="0">
                          <a:ln>
                            <a:noFill/>
                          </a:ln>
                          <a:solidFill>
                            <a:schemeClr val="tx1"/>
                          </a:solidFill>
                          <a:effectLst/>
                          <a:latin typeface="Calibri" pitchFamily="34" charset="0"/>
                          <a:cs typeface="Arial" charset="0"/>
                        </a:rPr>
                        <a:t> </a:t>
                      </a:r>
                      <a:r>
                        <a:rPr kumimoji="0" lang="en-US" sz="1300" b="1" i="0" u="none" strike="noStrike" cap="none" normalizeH="0" baseline="0" dirty="0" smtClean="0">
                          <a:ln>
                            <a:noFill/>
                          </a:ln>
                          <a:solidFill>
                            <a:schemeClr val="tx1"/>
                          </a:solidFill>
                          <a:effectLst/>
                          <a:latin typeface="Calibri" pitchFamily="34" charset="0"/>
                          <a:cs typeface="Arial" charset="0"/>
                        </a:rPr>
                        <a:t>-</a:t>
                      </a:r>
                      <a:r>
                        <a:rPr kumimoji="0" lang="ro-RO" sz="1300" b="1" i="0" u="none" strike="noStrike" cap="none" normalizeH="0" baseline="0" dirty="0" smtClean="0">
                          <a:ln>
                            <a:noFill/>
                          </a:ln>
                          <a:solidFill>
                            <a:schemeClr val="tx1"/>
                          </a:solidFill>
                          <a:effectLst/>
                          <a:latin typeface="Calibri" pitchFamily="34" charset="0"/>
                          <a:cs typeface="Arial" charset="0"/>
                        </a:rPr>
                        <a:t> </a:t>
                      </a:r>
                      <a:r>
                        <a:rPr kumimoji="0" lang="en-US" sz="1300" b="1" i="0" u="none" strike="noStrike" cap="none" normalizeH="0" baseline="0" dirty="0" smtClean="0">
                          <a:ln>
                            <a:noFill/>
                          </a:ln>
                          <a:solidFill>
                            <a:schemeClr val="tx1"/>
                          </a:solidFill>
                          <a:effectLst/>
                          <a:latin typeface="Calibri" pitchFamily="34" charset="0"/>
                          <a:cs typeface="Arial" charset="0"/>
                        </a:rPr>
                        <a:t>2015</a:t>
                      </a:r>
                      <a:endParaRPr kumimoji="0" lang="en-US" sz="1300" b="0" i="0" u="none" strike="noStrike" cap="none" normalizeH="0" baseline="0" dirty="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30086">
                <a:tc vMerge="1">
                  <a:txBody>
                    <a:bodyPr/>
                    <a:lstStyle/>
                    <a:p>
                      <a:endParaRPr lang="en-US"/>
                    </a:p>
                  </a:txBody>
                  <a:tcPr/>
                </a:tc>
                <a:tc vMerge="1">
                  <a:txBody>
                    <a:bodyPr/>
                    <a:lstStyle/>
                    <a:p>
                      <a:endParaRPr lang="en-US"/>
                    </a:p>
                  </a:txBody>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a:t>
                      </a:r>
                      <a:r>
                        <a:rPr kumimoji="0" lang="en-US" sz="1300" b="1" i="0" u="none" strike="noStrike" cap="none" normalizeH="0" baseline="0" err="1" smtClean="0">
                          <a:ln>
                            <a:noFill/>
                          </a:ln>
                          <a:solidFill>
                            <a:schemeClr val="tx1"/>
                          </a:solidFill>
                          <a:effectLst/>
                          <a:latin typeface="Calibri" pitchFamily="34" charset="0"/>
                          <a:cs typeface="Arial" charset="0"/>
                        </a:rPr>
                        <a:t>MWh</a:t>
                      </a:r>
                      <a:r>
                        <a:rPr kumimoji="0" lang="en-US" sz="1300" b="1" i="0" u="none" strike="noStrike" cap="none" normalizeH="0" baseline="0" smtClean="0">
                          <a:ln>
                            <a:noFill/>
                          </a:ln>
                          <a:solidFill>
                            <a:schemeClr val="tx1"/>
                          </a:solidFill>
                          <a:effectLst/>
                          <a:latin typeface="Calibri" pitchFamily="34" charset="0"/>
                          <a:cs typeface="Arial" charset="0"/>
                        </a:rPr>
                        <a:t>/an)</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Lei</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(MWh/an)</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Lei</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MWh</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alibri" pitchFamily="34" charset="0"/>
                          <a:cs typeface="Arial" charset="0"/>
                        </a:rPr>
                        <a:t>Lei</a:t>
                      </a:r>
                      <a:endParaRPr kumimoji="0" lang="en-US" sz="1300" b="0" i="0" u="none" strike="noStrike" cap="none" normalizeH="0" baseline="0" dirty="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086">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Captare apă</a:t>
                      </a:r>
                      <a:endParaRPr kumimoji="0" lang="en-US" sz="1300" b="1"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42.214</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19.741.323</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44.446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19.492.318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2.232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-249.005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451">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2</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err="1" smtClean="0">
                          <a:ln>
                            <a:noFill/>
                          </a:ln>
                          <a:solidFill>
                            <a:schemeClr val="tx1"/>
                          </a:solidFill>
                          <a:effectLst/>
                          <a:latin typeface="Calibri" pitchFamily="34" charset="0"/>
                          <a:cs typeface="Arial" charset="0"/>
                        </a:rPr>
                        <a:t>Sta</a:t>
                      </a:r>
                      <a:r>
                        <a:rPr kumimoji="0" lang="ro-RO" sz="1300" b="1" i="0" u="none" strike="noStrike" cap="none" normalizeH="0" baseline="0" smtClean="0">
                          <a:ln>
                            <a:noFill/>
                          </a:ln>
                          <a:solidFill>
                            <a:schemeClr val="tx1"/>
                          </a:solidFill>
                          <a:effectLst/>
                          <a:latin typeface="Calibri" pitchFamily="34" charset="0"/>
                          <a:cs typeface="Arial" charset="0"/>
                        </a:rPr>
                        <a:t>ț</a:t>
                      </a:r>
                      <a:r>
                        <a:rPr kumimoji="0" lang="en-US" sz="1300" b="1" i="0" u="none" strike="noStrike" cap="none" normalizeH="0" baseline="0" smtClean="0">
                          <a:ln>
                            <a:noFill/>
                          </a:ln>
                          <a:solidFill>
                            <a:schemeClr val="tx1"/>
                          </a:solidFill>
                          <a:effectLst/>
                          <a:latin typeface="Calibri" pitchFamily="34" charset="0"/>
                          <a:cs typeface="Arial" charset="0"/>
                        </a:rPr>
                        <a:t>ii de </a:t>
                      </a:r>
                      <a:r>
                        <a:rPr kumimoji="0" lang="en-US" sz="1300" b="1" i="0" u="none" strike="noStrike" cap="none" normalizeH="0" baseline="0" err="1" smtClean="0">
                          <a:ln>
                            <a:noFill/>
                          </a:ln>
                          <a:solidFill>
                            <a:schemeClr val="tx1"/>
                          </a:solidFill>
                          <a:effectLst/>
                          <a:latin typeface="Calibri" pitchFamily="34" charset="0"/>
                          <a:cs typeface="Arial" charset="0"/>
                        </a:rPr>
                        <a:t>pompare</a:t>
                      </a:r>
                      <a:r>
                        <a:rPr kumimoji="0" lang="en-US" sz="1300" b="1" i="0" u="none" strike="noStrike" cap="none" normalizeH="0" baseline="0" smtClean="0">
                          <a:ln>
                            <a:noFill/>
                          </a:ln>
                          <a:solidFill>
                            <a:schemeClr val="tx1"/>
                          </a:solidFill>
                          <a:effectLst/>
                          <a:latin typeface="Calibri" pitchFamily="34" charset="0"/>
                          <a:cs typeface="Arial" charset="0"/>
                        </a:rPr>
                        <a:t> </a:t>
                      </a:r>
                      <a:r>
                        <a:rPr kumimoji="0" lang="en-US" sz="1300" b="1" i="0" u="none" strike="noStrike" cap="none" normalizeH="0" baseline="0" err="1" smtClean="0">
                          <a:ln>
                            <a:noFill/>
                          </a:ln>
                          <a:solidFill>
                            <a:schemeClr val="tx1"/>
                          </a:solidFill>
                          <a:effectLst/>
                          <a:latin typeface="Calibri" pitchFamily="34" charset="0"/>
                          <a:cs typeface="Arial" charset="0"/>
                        </a:rPr>
                        <a:t>apă</a:t>
                      </a:r>
                      <a:r>
                        <a:rPr kumimoji="0" lang="en-US" sz="1300" b="1" i="0" u="none" strike="noStrike" cap="none" normalizeH="0" baseline="0" smtClean="0">
                          <a:ln>
                            <a:noFill/>
                          </a:ln>
                          <a:solidFill>
                            <a:schemeClr val="tx1"/>
                          </a:solidFill>
                          <a:effectLst/>
                          <a:latin typeface="Calibri" pitchFamily="34" charset="0"/>
                          <a:cs typeface="Arial" charset="0"/>
                        </a:rPr>
                        <a:t> </a:t>
                      </a:r>
                      <a:r>
                        <a:rPr kumimoji="0" lang="en-US" sz="1300" b="1" i="0" u="none" strike="noStrike" cap="none" normalizeH="0" baseline="0" err="1" smtClean="0">
                          <a:ln>
                            <a:noFill/>
                          </a:ln>
                          <a:solidFill>
                            <a:schemeClr val="tx1"/>
                          </a:solidFill>
                          <a:effectLst/>
                          <a:latin typeface="Calibri" pitchFamily="34" charset="0"/>
                          <a:cs typeface="Arial" charset="0"/>
                        </a:rPr>
                        <a:t>potabilă</a:t>
                      </a:r>
                      <a:endParaRPr kumimoji="0" lang="en-US" sz="1300" b="1"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1" u="none" strike="noStrike" cap="none" normalizeH="0" baseline="0" smtClean="0">
                          <a:ln>
                            <a:noFill/>
                          </a:ln>
                          <a:solidFill>
                            <a:schemeClr val="tx1"/>
                          </a:solidFill>
                          <a:effectLst/>
                          <a:latin typeface="Calibri" pitchFamily="34" charset="0"/>
                          <a:cs typeface="Arial" charset="0"/>
                        </a:rPr>
                        <a:t>13.341</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5.168.134</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1" u="none" strike="noStrike" cap="none" normalizeH="0" baseline="0" smtClean="0">
                          <a:ln>
                            <a:noFill/>
                          </a:ln>
                          <a:solidFill>
                            <a:schemeClr val="tx1"/>
                          </a:solidFill>
                          <a:effectLst/>
                          <a:latin typeface="Calibri" pitchFamily="34" charset="0"/>
                          <a:cs typeface="Arial" charset="0"/>
                        </a:rPr>
                        <a:t>14.212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5.180.977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871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12.843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451">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3</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err="1" smtClean="0">
                          <a:ln>
                            <a:noFill/>
                          </a:ln>
                          <a:solidFill>
                            <a:schemeClr val="tx1"/>
                          </a:solidFill>
                          <a:effectLst/>
                          <a:latin typeface="Calibri" pitchFamily="34" charset="0"/>
                          <a:cs typeface="Arial" charset="0"/>
                        </a:rPr>
                        <a:t>Sta</a:t>
                      </a:r>
                      <a:r>
                        <a:rPr kumimoji="0" lang="ro-RO" sz="1300" b="1" i="0" u="none" strike="noStrike" cap="none" normalizeH="0" baseline="0" smtClean="0">
                          <a:ln>
                            <a:noFill/>
                          </a:ln>
                          <a:solidFill>
                            <a:schemeClr val="tx1"/>
                          </a:solidFill>
                          <a:effectLst/>
                          <a:latin typeface="Calibri" pitchFamily="34" charset="0"/>
                          <a:cs typeface="Arial" charset="0"/>
                        </a:rPr>
                        <a:t>ț</a:t>
                      </a:r>
                      <a:r>
                        <a:rPr kumimoji="0" lang="en-US" sz="1300" b="1" i="0" u="none" strike="noStrike" cap="none" normalizeH="0" baseline="0" smtClean="0">
                          <a:ln>
                            <a:noFill/>
                          </a:ln>
                          <a:solidFill>
                            <a:schemeClr val="tx1"/>
                          </a:solidFill>
                          <a:effectLst/>
                          <a:latin typeface="Calibri" pitchFamily="34" charset="0"/>
                          <a:cs typeface="Arial" charset="0"/>
                        </a:rPr>
                        <a:t>ii de </a:t>
                      </a:r>
                      <a:r>
                        <a:rPr kumimoji="0" lang="en-US" sz="1300" b="1" i="0" u="none" strike="noStrike" cap="none" normalizeH="0" baseline="0" err="1" smtClean="0">
                          <a:ln>
                            <a:noFill/>
                          </a:ln>
                          <a:solidFill>
                            <a:schemeClr val="tx1"/>
                          </a:solidFill>
                          <a:effectLst/>
                          <a:latin typeface="Calibri" pitchFamily="34" charset="0"/>
                          <a:cs typeface="Arial" charset="0"/>
                        </a:rPr>
                        <a:t>pompare</a:t>
                      </a:r>
                      <a:r>
                        <a:rPr kumimoji="0" lang="en-US" sz="1300" b="1" i="0" u="none" strike="noStrike" cap="none" normalizeH="0" baseline="0" smtClean="0">
                          <a:ln>
                            <a:noFill/>
                          </a:ln>
                          <a:solidFill>
                            <a:schemeClr val="tx1"/>
                          </a:solidFill>
                          <a:effectLst/>
                          <a:latin typeface="Calibri" pitchFamily="34" charset="0"/>
                          <a:cs typeface="Arial" charset="0"/>
                        </a:rPr>
                        <a:t> </a:t>
                      </a:r>
                      <a:r>
                        <a:rPr kumimoji="0" lang="en-US" sz="1300" b="1" i="0" u="none" strike="noStrike" cap="none" normalizeH="0" baseline="0" err="1" smtClean="0">
                          <a:ln>
                            <a:noFill/>
                          </a:ln>
                          <a:solidFill>
                            <a:schemeClr val="tx1"/>
                          </a:solidFill>
                          <a:effectLst/>
                          <a:latin typeface="Calibri" pitchFamily="34" charset="0"/>
                          <a:cs typeface="Arial" charset="0"/>
                        </a:rPr>
                        <a:t>apă</a:t>
                      </a:r>
                      <a:r>
                        <a:rPr kumimoji="0" lang="en-US" sz="1300" b="1" i="0" u="none" strike="noStrike" cap="none" normalizeH="0" baseline="0" smtClean="0">
                          <a:ln>
                            <a:noFill/>
                          </a:ln>
                          <a:solidFill>
                            <a:schemeClr val="tx1"/>
                          </a:solidFill>
                          <a:effectLst/>
                          <a:latin typeface="Calibri" pitchFamily="34" charset="0"/>
                          <a:cs typeface="Arial" charset="0"/>
                        </a:rPr>
                        <a:t> </a:t>
                      </a:r>
                      <a:r>
                        <a:rPr kumimoji="0" lang="en-US" sz="1300" b="1" i="0" u="none" strike="noStrike" cap="none" normalizeH="0" baseline="0" err="1" smtClean="0">
                          <a:ln>
                            <a:noFill/>
                          </a:ln>
                          <a:solidFill>
                            <a:schemeClr val="tx1"/>
                          </a:solidFill>
                          <a:effectLst/>
                          <a:latin typeface="Calibri" pitchFamily="34" charset="0"/>
                          <a:cs typeface="Arial" charset="0"/>
                        </a:rPr>
                        <a:t>uzată</a:t>
                      </a:r>
                      <a:endParaRPr kumimoji="0" lang="en-US" sz="1300" b="1"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6.655</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2.979.790</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7.555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3.146.678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900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166.888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768">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4</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err="1" smtClean="0">
                          <a:ln>
                            <a:noFill/>
                          </a:ln>
                          <a:solidFill>
                            <a:schemeClr val="tx1"/>
                          </a:solidFill>
                          <a:effectLst/>
                          <a:latin typeface="Calibri" pitchFamily="34" charset="0"/>
                          <a:cs typeface="Arial" charset="0"/>
                        </a:rPr>
                        <a:t>Sta</a:t>
                      </a:r>
                      <a:r>
                        <a:rPr kumimoji="0" lang="ro-RO" sz="1300" b="1" i="0" u="none" strike="noStrike" cap="none" normalizeH="0" baseline="0" smtClean="0">
                          <a:ln>
                            <a:noFill/>
                          </a:ln>
                          <a:solidFill>
                            <a:schemeClr val="tx1"/>
                          </a:solidFill>
                          <a:effectLst/>
                          <a:latin typeface="Calibri" pitchFamily="34" charset="0"/>
                          <a:cs typeface="Arial" charset="0"/>
                        </a:rPr>
                        <a:t>ț</a:t>
                      </a:r>
                      <a:r>
                        <a:rPr kumimoji="0" lang="en-US" sz="1300" b="1" i="0" u="none" strike="noStrike" cap="none" normalizeH="0" baseline="0" smtClean="0">
                          <a:ln>
                            <a:noFill/>
                          </a:ln>
                          <a:solidFill>
                            <a:schemeClr val="tx1"/>
                          </a:solidFill>
                          <a:effectLst/>
                          <a:latin typeface="Calibri" pitchFamily="34" charset="0"/>
                          <a:cs typeface="Arial" charset="0"/>
                        </a:rPr>
                        <a:t>ii de </a:t>
                      </a:r>
                      <a:r>
                        <a:rPr kumimoji="0" lang="en-US" sz="1300" b="1" i="0" u="none" strike="noStrike" cap="none" normalizeH="0" baseline="0" err="1" smtClean="0">
                          <a:ln>
                            <a:noFill/>
                          </a:ln>
                          <a:solidFill>
                            <a:schemeClr val="tx1"/>
                          </a:solidFill>
                          <a:effectLst/>
                          <a:latin typeface="Calibri" pitchFamily="34" charset="0"/>
                          <a:cs typeface="Arial" charset="0"/>
                        </a:rPr>
                        <a:t>epurare</a:t>
                      </a:r>
                      <a:endParaRPr kumimoji="0" lang="en-US" sz="1300" b="1"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13.005</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5.039.942</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15.209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5.515.356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2.204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475.414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086">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Diverse</a:t>
                      </a:r>
                      <a:endParaRPr kumimoji="0" lang="en-US" sz="1300" b="1"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1.033</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520.522</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996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465.491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-37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-55.031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086">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6</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Total</a:t>
                      </a:r>
                      <a:endParaRPr kumimoji="0" lang="en-US" sz="1300" b="1"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76.248</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33.449.711</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82.418</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33.800.820</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6.170    </a:t>
                      </a:r>
                      <a:endParaRPr kumimoji="0" lang="en-US" sz="1300" b="0" i="0" u="none" strike="noStrike" cap="none" normalizeH="0" baseline="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7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alibri" pitchFamily="34" charset="0"/>
                          <a:cs typeface="Arial" charset="0"/>
                        </a:rPr>
                        <a:t>351.109    </a:t>
                      </a:r>
                      <a:endParaRPr kumimoji="0" lang="en-US" sz="1300" b="0" i="0" u="none" strike="noStrike" cap="none" normalizeH="0" baseline="0" dirty="0" smtClean="0">
                        <a:ln>
                          <a:noFill/>
                        </a:ln>
                        <a:solidFill>
                          <a:schemeClr val="tx1"/>
                        </a:solidFill>
                        <a:effectLst/>
                        <a:latin typeface="Calibri" pitchFamily="34" charset="0"/>
                      </a:endParaRP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89742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body" idx="4294967295"/>
          </p:nvPr>
        </p:nvSpPr>
        <p:spPr bwMode="auto">
          <a:xfrm>
            <a:off x="381000" y="4648200"/>
            <a:ext cx="8423275" cy="19446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61950" algn="just">
              <a:spcBef>
                <a:spcPct val="0"/>
              </a:spcBef>
            </a:pPr>
            <a:r>
              <a:rPr lang="en-US" altLang="en-US" sz="1800" dirty="0" smtClean="0"/>
              <a:t>Din </a:t>
            </a:r>
            <a:r>
              <a:rPr lang="en-US" altLang="en-US" sz="1800" dirty="0" err="1" smtClean="0"/>
              <a:t>grafic</a:t>
            </a:r>
            <a:r>
              <a:rPr lang="en-US" altLang="en-US" sz="1800" dirty="0" smtClean="0"/>
              <a:t> se </a:t>
            </a:r>
            <a:r>
              <a:rPr lang="en-US" altLang="en-US" sz="1800" dirty="0" err="1" smtClean="0"/>
              <a:t>observ</a:t>
            </a:r>
            <a:r>
              <a:rPr lang="ro-RO" altLang="en-US" sz="1800" dirty="0" smtClean="0"/>
              <a:t>ă</a:t>
            </a:r>
            <a:r>
              <a:rPr lang="en-US" altLang="en-US" sz="1800" dirty="0" smtClean="0"/>
              <a:t> </a:t>
            </a:r>
            <a:r>
              <a:rPr lang="en-US" altLang="en-US" sz="1800" dirty="0" err="1" smtClean="0"/>
              <a:t>dinamica</a:t>
            </a:r>
            <a:r>
              <a:rPr lang="en-US" altLang="en-US" sz="1800" dirty="0" smtClean="0"/>
              <a:t> </a:t>
            </a:r>
            <a:r>
              <a:rPr lang="en-US" altLang="en-US" sz="1800" dirty="0" err="1" smtClean="0"/>
              <a:t>descresc</a:t>
            </a:r>
            <a:r>
              <a:rPr lang="ro-RO" altLang="en-US" sz="1800" dirty="0" smtClean="0"/>
              <a:t>ă</a:t>
            </a:r>
            <a:r>
              <a:rPr lang="en-US" altLang="en-US" sz="1800" dirty="0" err="1" smtClean="0"/>
              <a:t>toare</a:t>
            </a:r>
            <a:r>
              <a:rPr lang="en-US" altLang="en-US" sz="1800" dirty="0" smtClean="0"/>
              <a:t> a </a:t>
            </a:r>
            <a:r>
              <a:rPr lang="en-US" altLang="en-US" sz="1800" dirty="0" err="1" smtClean="0"/>
              <a:t>consumului</a:t>
            </a:r>
            <a:r>
              <a:rPr lang="en-US" altLang="en-US" sz="1800" dirty="0" smtClean="0"/>
              <a:t> de </a:t>
            </a:r>
            <a:r>
              <a:rPr lang="en-US" altLang="en-US" sz="1800" dirty="0" err="1" smtClean="0"/>
              <a:t>energie</a:t>
            </a:r>
            <a:r>
              <a:rPr lang="en-US" altLang="en-US" sz="1800" dirty="0" smtClean="0"/>
              <a:t> electric</a:t>
            </a:r>
            <a:r>
              <a:rPr lang="ro-RO" altLang="en-US" sz="1800" dirty="0" smtClean="0"/>
              <a:t>ă </a:t>
            </a:r>
            <a:r>
              <a:rPr lang="en-US" altLang="en-US" sz="1800" dirty="0" smtClean="0"/>
              <a:t>p</a:t>
            </a:r>
            <a:r>
              <a:rPr lang="ro-RO" altLang="en-US" sz="1800" dirty="0" smtClean="0"/>
              <a:t>â</a:t>
            </a:r>
            <a:r>
              <a:rPr lang="en-US" altLang="en-US" sz="1800" dirty="0" smtClean="0"/>
              <a:t>n</a:t>
            </a:r>
            <a:r>
              <a:rPr lang="ro-RO" altLang="en-US" sz="1800" dirty="0" smtClean="0"/>
              <a:t>ă</a:t>
            </a:r>
            <a:r>
              <a:rPr lang="en-US" altLang="en-US" sz="1800" dirty="0" smtClean="0"/>
              <a:t> </a:t>
            </a:r>
            <a:r>
              <a:rPr lang="ro-RO" altLang="en-US" sz="1800" dirty="0" smtClean="0"/>
              <a:t>î</a:t>
            </a:r>
            <a:r>
              <a:rPr lang="en-US" altLang="en-US" sz="1800" dirty="0" smtClean="0"/>
              <a:t>n </a:t>
            </a:r>
            <a:r>
              <a:rPr lang="en-US" altLang="en-US" sz="1800" dirty="0" err="1" smtClean="0"/>
              <a:t>anul</a:t>
            </a:r>
            <a:r>
              <a:rPr lang="en-US" altLang="en-US" sz="1800" dirty="0" smtClean="0"/>
              <a:t> 2009, dup</a:t>
            </a:r>
            <a:r>
              <a:rPr lang="ro-RO" altLang="en-US" sz="1800" dirty="0" smtClean="0"/>
              <a:t>ă</a:t>
            </a:r>
            <a:r>
              <a:rPr lang="en-US" altLang="en-US" sz="1800" dirty="0" smtClean="0"/>
              <a:t> care </a:t>
            </a:r>
            <a:r>
              <a:rPr lang="en-US" altLang="en-US" sz="1800" dirty="0" err="1" smtClean="0"/>
              <a:t>urmeaz</a:t>
            </a:r>
            <a:r>
              <a:rPr lang="ro-RO" altLang="en-US" sz="1800" dirty="0" smtClean="0"/>
              <a:t>ă</a:t>
            </a:r>
            <a:r>
              <a:rPr lang="en-US" altLang="en-US" sz="1800" dirty="0" smtClean="0"/>
              <a:t> o </a:t>
            </a:r>
            <a:r>
              <a:rPr lang="en-US" altLang="en-US" sz="1800" dirty="0" err="1" smtClean="0"/>
              <a:t>cre</a:t>
            </a:r>
            <a:r>
              <a:rPr lang="ro-RO" altLang="en-US" sz="1800" dirty="0" smtClean="0"/>
              <a:t>ș</a:t>
            </a:r>
            <a:r>
              <a:rPr lang="en-US" altLang="en-US" sz="1800" dirty="0" err="1" smtClean="0"/>
              <a:t>tere</a:t>
            </a:r>
            <a:r>
              <a:rPr lang="en-US" altLang="en-US" sz="1800" dirty="0" smtClean="0"/>
              <a:t> </a:t>
            </a:r>
            <a:r>
              <a:rPr lang="en-US" altLang="en-US" sz="1800" dirty="0" err="1" smtClean="0"/>
              <a:t>datorat</a:t>
            </a:r>
            <a:r>
              <a:rPr lang="ro-RO" altLang="en-US" sz="1800" dirty="0" smtClean="0"/>
              <a:t>ă</a:t>
            </a:r>
            <a:r>
              <a:rPr lang="en-US" altLang="en-US" sz="1800" dirty="0" smtClean="0"/>
              <a:t> </a:t>
            </a:r>
            <a:r>
              <a:rPr lang="en-US" altLang="en-US" sz="1800" dirty="0" err="1" smtClean="0"/>
              <a:t>prelu</a:t>
            </a:r>
            <a:r>
              <a:rPr lang="ro-RO" altLang="en-US" sz="1800" dirty="0" smtClean="0"/>
              <a:t>ă</a:t>
            </a:r>
            <a:r>
              <a:rPr lang="en-US" altLang="en-US" sz="1800" dirty="0" err="1" smtClean="0"/>
              <a:t>rii</a:t>
            </a:r>
            <a:r>
              <a:rPr lang="en-US" altLang="en-US" sz="1800" dirty="0" smtClean="0"/>
              <a:t> de </a:t>
            </a:r>
            <a:r>
              <a:rPr lang="en-US" altLang="en-US" sz="1800" dirty="0" err="1" smtClean="0"/>
              <a:t>noi</a:t>
            </a:r>
            <a:r>
              <a:rPr lang="en-US" altLang="en-US" sz="1800" dirty="0" smtClean="0"/>
              <a:t> </a:t>
            </a:r>
            <a:r>
              <a:rPr lang="en-US" altLang="en-US" sz="1800" dirty="0" err="1" smtClean="0"/>
              <a:t>sisteme</a:t>
            </a:r>
            <a:r>
              <a:rPr lang="en-US" altLang="en-US" sz="1800" dirty="0" smtClean="0"/>
              <a:t> de </a:t>
            </a:r>
            <a:r>
              <a:rPr lang="en-US" altLang="en-US" sz="1800" dirty="0" err="1" smtClean="0"/>
              <a:t>alimentare</a:t>
            </a:r>
            <a:r>
              <a:rPr lang="en-US" altLang="en-US" sz="1800" dirty="0" smtClean="0"/>
              <a:t> cu </a:t>
            </a:r>
            <a:r>
              <a:rPr lang="en-US" altLang="en-US" sz="1800" dirty="0" err="1" smtClean="0"/>
              <a:t>ap</a:t>
            </a:r>
            <a:r>
              <a:rPr lang="ro-RO" altLang="en-US" sz="1800" dirty="0" smtClean="0"/>
              <a:t>ă</a:t>
            </a:r>
            <a:r>
              <a:rPr lang="en-US" altLang="en-US" sz="1800" dirty="0" smtClean="0"/>
              <a:t> </a:t>
            </a:r>
            <a:r>
              <a:rPr lang="ro-RO" altLang="en-US" sz="1800" dirty="0" smtClean="0"/>
              <a:t>ș</a:t>
            </a:r>
            <a:r>
              <a:rPr lang="en-US" altLang="en-US" sz="1800" dirty="0" err="1" smtClean="0"/>
              <a:t>i</a:t>
            </a:r>
            <a:r>
              <a:rPr lang="en-US" altLang="en-US" sz="1800" dirty="0" smtClean="0"/>
              <a:t> </a:t>
            </a:r>
            <a:r>
              <a:rPr lang="en-US" altLang="en-US" sz="1800" dirty="0" err="1" smtClean="0"/>
              <a:t>canalizare</a:t>
            </a:r>
            <a:r>
              <a:rPr lang="ro-RO" altLang="en-US" sz="1800" dirty="0" smtClean="0"/>
              <a:t>.</a:t>
            </a:r>
          </a:p>
          <a:p>
            <a:pPr marL="0" indent="361950" algn="just">
              <a:spcBef>
                <a:spcPct val="0"/>
              </a:spcBef>
            </a:pPr>
            <a:r>
              <a:rPr lang="en-US" altLang="en-US" sz="1800" dirty="0" err="1" smtClean="0"/>
              <a:t>Curba</a:t>
            </a:r>
            <a:r>
              <a:rPr lang="en-US" altLang="en-US" sz="1800" dirty="0" smtClean="0"/>
              <a:t> </a:t>
            </a:r>
            <a:r>
              <a:rPr lang="en-US" altLang="en-US" sz="1800" dirty="0" err="1" smtClean="0"/>
              <a:t>evolu</a:t>
            </a:r>
            <a:r>
              <a:rPr lang="ro-RO" altLang="en-US" sz="1800" dirty="0" smtClean="0"/>
              <a:t>ț</a:t>
            </a:r>
            <a:r>
              <a:rPr lang="en-US" altLang="en-US" sz="1800" dirty="0" err="1" smtClean="0"/>
              <a:t>iei</a:t>
            </a:r>
            <a:r>
              <a:rPr lang="en-US" altLang="en-US" sz="1800" dirty="0" smtClean="0"/>
              <a:t> </a:t>
            </a:r>
            <a:r>
              <a:rPr lang="en-US" altLang="en-US" sz="1800" dirty="0" err="1" smtClean="0"/>
              <a:t>cheltuiel</a:t>
            </a:r>
            <a:r>
              <a:rPr lang="ro-RO" altLang="en-US" sz="1800" dirty="0" smtClean="0"/>
              <a:t>i</a:t>
            </a:r>
            <a:r>
              <a:rPr lang="en-US" altLang="en-US" sz="1800" dirty="0" err="1" smtClean="0"/>
              <a:t>lor</a:t>
            </a:r>
            <a:r>
              <a:rPr lang="en-US" altLang="en-US" sz="1800" dirty="0" smtClean="0"/>
              <a:t> </a:t>
            </a:r>
            <a:r>
              <a:rPr lang="en-US" altLang="en-US" sz="1800" dirty="0" err="1" smtClean="0"/>
              <a:t>este</a:t>
            </a:r>
            <a:r>
              <a:rPr lang="en-US" altLang="en-US" sz="1800" dirty="0" smtClean="0"/>
              <a:t> </a:t>
            </a:r>
            <a:r>
              <a:rPr lang="en-US" altLang="en-US" sz="1800" dirty="0" err="1" smtClean="0"/>
              <a:t>cresc</a:t>
            </a:r>
            <a:r>
              <a:rPr lang="ro-RO" altLang="en-US" sz="1800" dirty="0" smtClean="0"/>
              <a:t>ă</a:t>
            </a:r>
            <a:r>
              <a:rPr lang="en-US" altLang="en-US" sz="1800" dirty="0" err="1" smtClean="0"/>
              <a:t>toare</a:t>
            </a:r>
            <a:r>
              <a:rPr lang="en-US" altLang="en-US" sz="1800" dirty="0" smtClean="0"/>
              <a:t> </a:t>
            </a:r>
            <a:r>
              <a:rPr lang="en-US" altLang="en-US" sz="1800" dirty="0" err="1" smtClean="0"/>
              <a:t>datorit</a:t>
            </a:r>
            <a:r>
              <a:rPr lang="ro-RO" altLang="en-US" sz="1800" dirty="0" smtClean="0"/>
              <a:t>ă</a:t>
            </a:r>
            <a:r>
              <a:rPr lang="en-US" altLang="en-US" sz="1800" dirty="0" smtClean="0"/>
              <a:t> </a:t>
            </a:r>
            <a:r>
              <a:rPr lang="en-US" altLang="en-US" sz="1800" dirty="0" err="1" smtClean="0"/>
              <a:t>tarifului</a:t>
            </a:r>
            <a:r>
              <a:rPr lang="en-US" altLang="en-US" sz="1800" dirty="0" smtClean="0"/>
              <a:t> de </a:t>
            </a:r>
            <a:r>
              <a:rPr lang="en-US" altLang="en-US" sz="1800" dirty="0" err="1" smtClean="0"/>
              <a:t>energie</a:t>
            </a:r>
            <a:r>
              <a:rPr lang="en-US" altLang="en-US" sz="1800" dirty="0" smtClean="0"/>
              <a:t> electric</a:t>
            </a:r>
            <a:r>
              <a:rPr lang="ro-RO" altLang="en-US" sz="1800" dirty="0" smtClean="0"/>
              <a:t>ă</a:t>
            </a:r>
            <a:r>
              <a:rPr lang="en-US" altLang="en-US" sz="1800" dirty="0" smtClean="0"/>
              <a:t>. </a:t>
            </a:r>
            <a:endParaRPr lang="ro-RO" altLang="en-US" sz="1800" dirty="0" smtClean="0"/>
          </a:p>
          <a:p>
            <a:pPr marL="0" indent="361950" algn="just">
              <a:spcBef>
                <a:spcPct val="0"/>
              </a:spcBef>
            </a:pPr>
            <a:r>
              <a:rPr lang="ro-RO" altLang="en-US" sz="1800" dirty="0" smtClean="0"/>
              <a:t>Î</a:t>
            </a:r>
            <a:r>
              <a:rPr lang="en-US" altLang="en-US" sz="1800" dirty="0" smtClean="0"/>
              <a:t>n </a:t>
            </a:r>
            <a:r>
              <a:rPr lang="en-US" altLang="en-US" sz="1800" dirty="0" err="1" smtClean="0"/>
              <a:t>perioada</a:t>
            </a:r>
            <a:r>
              <a:rPr lang="en-US" altLang="en-US" sz="1800" dirty="0" smtClean="0"/>
              <a:t> </a:t>
            </a:r>
            <a:r>
              <a:rPr lang="en-US" altLang="en-US" sz="1800" dirty="0" err="1" smtClean="0"/>
              <a:t>urm</a:t>
            </a:r>
            <a:r>
              <a:rPr lang="ro-RO" altLang="en-US" sz="1800" dirty="0" smtClean="0"/>
              <a:t>ă</a:t>
            </a:r>
            <a:r>
              <a:rPr lang="en-US" altLang="en-US" sz="1800" dirty="0" err="1" smtClean="0"/>
              <a:t>toare</a:t>
            </a:r>
            <a:r>
              <a:rPr lang="en-US" altLang="en-US" sz="1800" dirty="0" smtClean="0"/>
              <a:t> se </a:t>
            </a:r>
            <a:r>
              <a:rPr lang="en-US" altLang="en-US" sz="1800" dirty="0" err="1" smtClean="0"/>
              <a:t>estimeaz</a:t>
            </a:r>
            <a:r>
              <a:rPr lang="ro-RO" altLang="en-US" sz="1800" dirty="0" smtClean="0"/>
              <a:t>ă</a:t>
            </a:r>
            <a:r>
              <a:rPr lang="en-US" altLang="en-US" sz="1800" dirty="0" smtClean="0"/>
              <a:t> o </a:t>
            </a:r>
            <a:r>
              <a:rPr lang="en-US" altLang="en-US" sz="1800" dirty="0" err="1" smtClean="0"/>
              <a:t>cre</a:t>
            </a:r>
            <a:r>
              <a:rPr lang="ro-RO" altLang="en-US" sz="1800" dirty="0" smtClean="0"/>
              <a:t>ș</a:t>
            </a:r>
            <a:r>
              <a:rPr lang="en-US" altLang="en-US" sz="1800" dirty="0" err="1" smtClean="0"/>
              <a:t>tere</a:t>
            </a:r>
            <a:r>
              <a:rPr lang="en-US" altLang="en-US" sz="1800" dirty="0" smtClean="0"/>
              <a:t> a </a:t>
            </a:r>
            <a:r>
              <a:rPr lang="en-US" altLang="en-US" sz="1800" dirty="0" err="1" smtClean="0"/>
              <a:t>consumului</a:t>
            </a:r>
            <a:r>
              <a:rPr lang="en-US" altLang="en-US" sz="1800" dirty="0" smtClean="0"/>
              <a:t> de </a:t>
            </a:r>
            <a:r>
              <a:rPr lang="en-US" altLang="en-US" sz="1800" dirty="0" err="1" smtClean="0"/>
              <a:t>energie</a:t>
            </a:r>
            <a:r>
              <a:rPr lang="en-US" altLang="en-US" sz="1800" dirty="0" smtClean="0"/>
              <a:t> electric</a:t>
            </a:r>
            <a:r>
              <a:rPr lang="ro-RO" altLang="en-US" sz="1800" dirty="0" smtClean="0"/>
              <a:t>ă</a:t>
            </a:r>
            <a:r>
              <a:rPr lang="en-US" altLang="en-US" sz="1800" dirty="0" smtClean="0"/>
              <a:t>  </a:t>
            </a:r>
            <a:r>
              <a:rPr lang="en-US" altLang="en-US" sz="1800" dirty="0" err="1" smtClean="0"/>
              <a:t>respectiv</a:t>
            </a:r>
            <a:r>
              <a:rPr lang="en-US" altLang="en-US" sz="1800" dirty="0" smtClean="0"/>
              <a:t> a </a:t>
            </a:r>
            <a:r>
              <a:rPr lang="en-US" altLang="en-US" sz="1800" dirty="0" err="1" smtClean="0"/>
              <a:t>cheltuielilor</a:t>
            </a:r>
            <a:r>
              <a:rPr lang="en-US" altLang="en-US" sz="1800" dirty="0" smtClean="0"/>
              <a:t> </a:t>
            </a:r>
            <a:r>
              <a:rPr lang="en-US" altLang="en-US" sz="1800" dirty="0" err="1" smtClean="0"/>
              <a:t>aferente</a:t>
            </a:r>
            <a:r>
              <a:rPr lang="en-US" altLang="en-US" sz="1800" dirty="0" smtClean="0"/>
              <a:t>, cu  </a:t>
            </a:r>
            <a:r>
              <a:rPr lang="en-US" altLang="en-US" sz="1800" dirty="0" err="1" smtClean="0"/>
              <a:t>cca</a:t>
            </a:r>
            <a:r>
              <a:rPr lang="en-US" altLang="en-US" sz="1800" dirty="0" smtClean="0"/>
              <a:t> 20-25% </a:t>
            </a:r>
            <a:r>
              <a:rPr lang="en-US" altLang="en-US" sz="1800" dirty="0" err="1" smtClean="0"/>
              <a:t>datorat</a:t>
            </a:r>
            <a:r>
              <a:rPr lang="ro-RO" altLang="en-US" sz="1800" dirty="0" smtClean="0"/>
              <a:t>ă</a:t>
            </a:r>
            <a:r>
              <a:rPr lang="en-US" altLang="en-US" sz="1800" dirty="0" smtClean="0"/>
              <a:t> </a:t>
            </a:r>
            <a:r>
              <a:rPr lang="en-US" altLang="en-US" sz="1800" dirty="0" err="1" smtClean="0"/>
              <a:t>programului</a:t>
            </a:r>
            <a:r>
              <a:rPr lang="en-US" altLang="en-US" sz="1800" dirty="0" smtClean="0"/>
              <a:t> de </a:t>
            </a:r>
            <a:r>
              <a:rPr lang="en-US" altLang="en-US" sz="1800" dirty="0" err="1" smtClean="0"/>
              <a:t>investi</a:t>
            </a:r>
            <a:r>
              <a:rPr lang="ro-RO" altLang="en-US" sz="1800" dirty="0" smtClean="0"/>
              <a:t>ț</a:t>
            </a:r>
            <a:r>
              <a:rPr lang="en-US" altLang="en-US" sz="1800" dirty="0" smtClean="0"/>
              <a:t>ii POS 1 </a:t>
            </a:r>
            <a:r>
              <a:rPr lang="en-US" altLang="en-US" sz="1800" dirty="0" err="1" smtClean="0"/>
              <a:t>Mediu</a:t>
            </a:r>
            <a:r>
              <a:rPr lang="ro-RO" altLang="en-US" sz="1800" dirty="0" smtClean="0"/>
              <a:t>.</a:t>
            </a:r>
            <a:endParaRPr lang="en-US" altLang="en-US" sz="18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514272066"/>
              </p:ext>
            </p:extLst>
          </p:nvPr>
        </p:nvGraphicFramePr>
        <p:xfrm>
          <a:off x="609600" y="152400"/>
          <a:ext cx="7772400" cy="4353828"/>
        </p:xfrm>
        <a:graphic>
          <a:graphicData uri="http://schemas.openxmlformats.org/presentationml/2006/ole">
            <mc:AlternateContent xmlns:mc="http://schemas.openxmlformats.org/markup-compatibility/2006">
              <mc:Choice xmlns:v="urn:schemas-microsoft-com:vml" Requires="v">
                <p:oleObj spid="_x0000_s1090" name="Chart" r:id="rId3" imgW="11792102" imgH="6629400" progId="Excel.Chart.8">
                  <p:embed followColorScheme="full"/>
                </p:oleObj>
              </mc:Choice>
              <mc:Fallback>
                <p:oleObj name="Chart" r:id="rId3" imgW="11792102" imgH="6629400" progId="Excel.Chart.8">
                  <p:embed followColorScheme="full"/>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
                        <a:ext cx="7772400" cy="435382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95657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sz="half" idx="4294967295"/>
          </p:nvPr>
        </p:nvSpPr>
        <p:spPr bwMode="auto">
          <a:xfrm>
            <a:off x="457200" y="685800"/>
            <a:ext cx="8207375" cy="5715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61950" algn="just">
              <a:lnSpc>
                <a:spcPct val="80000"/>
              </a:lnSpc>
              <a:buFont typeface="Arial" pitchFamily="34" charset="0"/>
              <a:buNone/>
            </a:pPr>
            <a:r>
              <a:rPr lang="ro-RO" sz="1800" b="1" dirty="0" smtClean="0"/>
              <a:t>Măsuri realizate</a:t>
            </a:r>
            <a:endParaRPr lang="en-US" sz="1800" b="1" dirty="0" smtClean="0"/>
          </a:p>
          <a:p>
            <a:pPr marL="0" indent="361950" algn="just">
              <a:lnSpc>
                <a:spcPct val="80000"/>
              </a:lnSpc>
              <a:buFont typeface="Arial" pitchFamily="34" charset="0"/>
              <a:buNone/>
            </a:pPr>
            <a:endParaRPr lang="ro-RO" sz="1800" dirty="0" smtClean="0"/>
          </a:p>
          <a:p>
            <a:pPr marL="0" indent="361950" algn="just">
              <a:lnSpc>
                <a:spcPct val="80000"/>
              </a:lnSpc>
              <a:buFont typeface="Arial" pitchFamily="34" charset="0"/>
              <a:buNone/>
            </a:pPr>
            <a:r>
              <a:rPr lang="en-US" sz="1800" dirty="0" smtClean="0"/>
              <a:t>	</a:t>
            </a:r>
            <a:r>
              <a:rPr lang="ro-RO" sz="1800" dirty="0" smtClean="0"/>
              <a:t>Pentru </a:t>
            </a:r>
            <a:r>
              <a:rPr lang="en-US" sz="1800" dirty="0" err="1" smtClean="0"/>
              <a:t>reducerea</a:t>
            </a:r>
            <a:r>
              <a:rPr lang="ro-RO" sz="1800" dirty="0" smtClean="0"/>
              <a:t> cheltuielil</a:t>
            </a:r>
            <a:r>
              <a:rPr lang="en-US" sz="1800" dirty="0" smtClean="0"/>
              <a:t>or</a:t>
            </a:r>
            <a:r>
              <a:rPr lang="ro-RO" sz="1800" dirty="0" smtClean="0"/>
              <a:t> cu energia electrică, pe tot parcursul activității, </a:t>
            </a:r>
            <a:r>
              <a:rPr lang="en-US" sz="1800" dirty="0" smtClean="0"/>
              <a:t>s-au</a:t>
            </a:r>
            <a:r>
              <a:rPr lang="ro-RO" sz="1800" dirty="0" smtClean="0"/>
              <a:t> realizat o serie de măsuri:</a:t>
            </a:r>
          </a:p>
          <a:p>
            <a:pPr marL="685800" lvl="2" algn="just">
              <a:lnSpc>
                <a:spcPct val="80000"/>
              </a:lnSpc>
            </a:pPr>
            <a:r>
              <a:rPr lang="it-IT" sz="1800" dirty="0" smtClean="0"/>
              <a:t>S-au </a:t>
            </a:r>
            <a:r>
              <a:rPr lang="ro-RO" sz="1800" dirty="0" smtClean="0"/>
              <a:t>î</a:t>
            </a:r>
            <a:r>
              <a:rPr lang="it-IT" sz="1800" dirty="0" smtClean="0"/>
              <a:t>nlocuit peste 250 de utilaje de pompare cu randament sc</a:t>
            </a:r>
            <a:r>
              <a:rPr lang="ro-RO" sz="1800" dirty="0" smtClean="0"/>
              <a:t>ă</a:t>
            </a:r>
            <a:r>
              <a:rPr lang="it-IT" sz="1800" dirty="0" smtClean="0"/>
              <a:t>zut;</a:t>
            </a:r>
          </a:p>
          <a:p>
            <a:pPr marL="685800" lvl="2" algn="just">
              <a:lnSpc>
                <a:spcPct val="80000"/>
              </a:lnSpc>
            </a:pPr>
            <a:r>
              <a:rPr lang="it-IT" sz="1800" dirty="0" smtClean="0"/>
              <a:t>S-au procurat </a:t>
            </a:r>
            <a:r>
              <a:rPr lang="ro-RO" sz="1800" dirty="0" smtClean="0"/>
              <a:t>ș</a:t>
            </a:r>
            <a:r>
              <a:rPr lang="it-IT" sz="1800" dirty="0" smtClean="0"/>
              <a:t>i s-au montat convertizoare de frecven</a:t>
            </a:r>
            <a:r>
              <a:rPr lang="ro-RO" sz="1800" dirty="0" smtClean="0"/>
              <a:t>ță</a:t>
            </a:r>
            <a:r>
              <a:rPr lang="it-IT" sz="1800" dirty="0" smtClean="0"/>
              <a:t> la toate sursele </a:t>
            </a:r>
            <a:r>
              <a:rPr lang="ro-RO" sz="1800" dirty="0" smtClean="0"/>
              <a:t>ș</a:t>
            </a:r>
            <a:r>
              <a:rPr lang="it-IT" sz="1800" dirty="0" smtClean="0"/>
              <a:t>i sta</a:t>
            </a:r>
            <a:r>
              <a:rPr lang="ro-RO" sz="1800" dirty="0" smtClean="0"/>
              <a:t>ț</a:t>
            </a:r>
            <a:r>
              <a:rPr lang="it-IT" sz="1800" dirty="0" smtClean="0"/>
              <a:t>iile de pompare ap</a:t>
            </a:r>
            <a:r>
              <a:rPr lang="ro-RO" sz="1800" dirty="0" smtClean="0"/>
              <a:t>ă</a:t>
            </a:r>
            <a:r>
              <a:rPr lang="it-IT" sz="1800" dirty="0" smtClean="0"/>
              <a:t> care pompeaz</a:t>
            </a:r>
            <a:r>
              <a:rPr lang="ro-RO" sz="1800" dirty="0" smtClean="0"/>
              <a:t>ă</a:t>
            </a:r>
            <a:r>
              <a:rPr lang="it-IT" sz="1800" dirty="0" smtClean="0"/>
              <a:t> ap</a:t>
            </a:r>
            <a:r>
              <a:rPr lang="ro-RO" sz="1800" dirty="0" smtClean="0"/>
              <a:t>ă</a:t>
            </a:r>
            <a:r>
              <a:rPr lang="it-IT" sz="1800" dirty="0" smtClean="0"/>
              <a:t> </a:t>
            </a:r>
            <a:r>
              <a:rPr lang="ro-RO" sz="1800" dirty="0" smtClean="0"/>
              <a:t>î</a:t>
            </a:r>
            <a:r>
              <a:rPr lang="it-IT" sz="1800" dirty="0" smtClean="0"/>
              <a:t>n re</a:t>
            </a:r>
            <a:r>
              <a:rPr lang="ro-RO" sz="1800" dirty="0" smtClean="0"/>
              <a:t>ț</a:t>
            </a:r>
            <a:r>
              <a:rPr lang="it-IT" sz="1800" dirty="0" smtClean="0"/>
              <a:t>eaua de distribu</a:t>
            </a:r>
            <a:r>
              <a:rPr lang="ro-RO" sz="1800" dirty="0" smtClean="0"/>
              <a:t>ț</a:t>
            </a:r>
            <a:r>
              <a:rPr lang="it-IT" sz="1800" dirty="0" smtClean="0"/>
              <a:t>ie;</a:t>
            </a:r>
          </a:p>
          <a:p>
            <a:pPr marL="685800" lvl="2" algn="just">
              <a:lnSpc>
                <a:spcPct val="80000"/>
              </a:lnSpc>
            </a:pPr>
            <a:r>
              <a:rPr lang="it-IT" sz="1800" dirty="0" smtClean="0"/>
              <a:t>S-a contractat ene</a:t>
            </a:r>
            <a:r>
              <a:rPr lang="ro-RO" sz="1800" dirty="0" smtClean="0"/>
              <a:t>r</a:t>
            </a:r>
            <a:r>
              <a:rPr lang="it-IT" sz="1800" dirty="0" smtClean="0"/>
              <a:t>gia electric</a:t>
            </a:r>
            <a:r>
              <a:rPr lang="ro-RO" sz="1800" dirty="0" smtClean="0"/>
              <a:t>ă</a:t>
            </a:r>
            <a:r>
              <a:rPr lang="it-IT" sz="1800" dirty="0" smtClean="0"/>
              <a:t> de pe pia</a:t>
            </a:r>
            <a:r>
              <a:rPr lang="ro-RO" sz="1800" dirty="0" smtClean="0"/>
              <a:t>ț</a:t>
            </a:r>
            <a:r>
              <a:rPr lang="it-IT" sz="1800" dirty="0" smtClean="0"/>
              <a:t>a liber</a:t>
            </a:r>
            <a:r>
              <a:rPr lang="ro-RO" sz="1800" dirty="0" smtClean="0"/>
              <a:t>ă</a:t>
            </a:r>
            <a:r>
              <a:rPr lang="it-IT" sz="1800" dirty="0" smtClean="0"/>
              <a:t>, prin procedura de licita</a:t>
            </a:r>
            <a:r>
              <a:rPr lang="ro-RO" sz="1800" dirty="0" smtClean="0"/>
              <a:t>ț</a:t>
            </a:r>
            <a:r>
              <a:rPr lang="it-IT" sz="1800" dirty="0" smtClean="0"/>
              <a:t>ie; </a:t>
            </a:r>
            <a:endParaRPr lang="pt-BR" sz="1800" dirty="0" smtClean="0"/>
          </a:p>
          <a:p>
            <a:pPr marL="685800" lvl="2" algn="just">
              <a:lnSpc>
                <a:spcPct val="80000"/>
              </a:lnSpc>
            </a:pPr>
            <a:r>
              <a:rPr lang="pt-BR" sz="1800" dirty="0" smtClean="0"/>
              <a:t>S-a realizat automatizarea centralizat</a:t>
            </a:r>
            <a:r>
              <a:rPr lang="ro-RO" sz="1800" dirty="0" smtClean="0"/>
              <a:t>ă</a:t>
            </a:r>
            <a:r>
              <a:rPr lang="pt-BR" sz="1800" dirty="0" smtClean="0"/>
              <a:t> a surselor  de ap</a:t>
            </a:r>
            <a:r>
              <a:rPr lang="ro-RO" sz="1800" dirty="0" smtClean="0"/>
              <a:t>ă</a:t>
            </a:r>
            <a:r>
              <a:rPr lang="pt-BR" sz="1800" dirty="0" smtClean="0"/>
              <a:t> din zona rural</a:t>
            </a:r>
            <a:r>
              <a:rPr lang="ro-RO" sz="1800" dirty="0" smtClean="0"/>
              <a:t>ă</a:t>
            </a:r>
            <a:r>
              <a:rPr lang="pt-BR" sz="1800" dirty="0" smtClean="0"/>
              <a:t> (32 de localit</a:t>
            </a:r>
            <a:r>
              <a:rPr lang="ro-RO" sz="1800" dirty="0" smtClean="0"/>
              <a:t>ăț</a:t>
            </a:r>
            <a:r>
              <a:rPr lang="pt-BR" sz="1800" dirty="0" smtClean="0"/>
              <a:t>i) prin implementarea sistemului SCADA.</a:t>
            </a:r>
          </a:p>
          <a:p>
            <a:pPr marL="914400" lvl="3" indent="0" algn="just">
              <a:lnSpc>
                <a:spcPct val="80000"/>
              </a:lnSpc>
              <a:buFont typeface="Arial" pitchFamily="34" charset="0"/>
              <a:buNone/>
            </a:pPr>
            <a:endParaRPr lang="ro-RO" sz="1800" dirty="0" smtClean="0"/>
          </a:p>
          <a:p>
            <a:pPr marL="0" indent="361950" algn="just">
              <a:lnSpc>
                <a:spcPct val="80000"/>
              </a:lnSpc>
              <a:buFont typeface="Arial" pitchFamily="34" charset="0"/>
              <a:buNone/>
            </a:pPr>
            <a:r>
              <a:rPr lang="ro-RO" sz="1800" b="1" dirty="0" smtClean="0"/>
              <a:t>Măsuri propuse</a:t>
            </a:r>
            <a:endParaRPr lang="en-US" sz="1800" b="1" dirty="0" smtClean="0"/>
          </a:p>
          <a:p>
            <a:pPr marL="0" indent="361950" algn="just">
              <a:lnSpc>
                <a:spcPct val="80000"/>
              </a:lnSpc>
              <a:buFont typeface="Arial" pitchFamily="34" charset="0"/>
              <a:buNone/>
            </a:pPr>
            <a:endParaRPr lang="ro-RO" sz="1800" b="1" dirty="0" smtClean="0"/>
          </a:p>
          <a:p>
            <a:pPr marL="0" indent="361950" algn="just">
              <a:lnSpc>
                <a:spcPct val="80000"/>
              </a:lnSpc>
              <a:buFont typeface="Arial" pitchFamily="34" charset="0"/>
              <a:buNone/>
            </a:pPr>
            <a:r>
              <a:rPr lang="it-IT" sz="1800" dirty="0" smtClean="0"/>
              <a:t>	Av</a:t>
            </a:r>
            <a:r>
              <a:rPr lang="ro-RO" sz="1800" dirty="0" smtClean="0"/>
              <a:t>â</a:t>
            </a:r>
            <a:r>
              <a:rPr lang="it-IT" sz="1800" dirty="0" smtClean="0"/>
              <a:t>nd </a:t>
            </a:r>
            <a:r>
              <a:rPr lang="ro-RO" sz="1800" dirty="0" smtClean="0"/>
              <a:t>î</a:t>
            </a:r>
            <a:r>
              <a:rPr lang="it-IT" sz="1800" dirty="0" smtClean="0"/>
              <a:t>n vedere cele de mai sus, consider</a:t>
            </a:r>
            <a:r>
              <a:rPr lang="ro-RO" sz="1800" dirty="0" smtClean="0"/>
              <a:t>ă</a:t>
            </a:r>
            <a:r>
              <a:rPr lang="it-IT" sz="1800" dirty="0" smtClean="0"/>
              <a:t>m c</a:t>
            </a:r>
            <a:r>
              <a:rPr lang="ro-RO" sz="1800" dirty="0" smtClean="0"/>
              <a:t>ă</a:t>
            </a:r>
            <a:r>
              <a:rPr lang="it-IT" sz="1800" dirty="0" smtClean="0"/>
              <a:t> la nivelul companiei se impun m</a:t>
            </a:r>
            <a:r>
              <a:rPr lang="ro-RO" sz="1800" dirty="0" smtClean="0"/>
              <a:t>ă</a:t>
            </a:r>
            <a:r>
              <a:rPr lang="it-IT" sz="1800" dirty="0" smtClean="0"/>
              <a:t>suri de continuare a procesului de eficientizare energetic</a:t>
            </a:r>
            <a:r>
              <a:rPr lang="ro-RO" sz="1800" dirty="0" smtClean="0"/>
              <a:t>ă, după cum urmează</a:t>
            </a:r>
            <a:r>
              <a:rPr lang="en-US" sz="1800" dirty="0" smtClean="0"/>
              <a:t>:</a:t>
            </a:r>
          </a:p>
          <a:p>
            <a:pPr marL="685800" lvl="2" algn="just">
              <a:lnSpc>
                <a:spcPct val="80000"/>
              </a:lnSpc>
            </a:pPr>
            <a:r>
              <a:rPr lang="ro-RO" sz="1800" b="1" dirty="0" smtClean="0"/>
              <a:t>Extinderea implementării sistemului SCADA</a:t>
            </a:r>
            <a:r>
              <a:rPr lang="en-US" sz="1800" b="1" dirty="0" smtClean="0"/>
              <a:t>,</a:t>
            </a:r>
            <a:r>
              <a:rPr lang="ro-RO" sz="1800" b="1" dirty="0" smtClean="0"/>
              <a:t> în localități</a:t>
            </a:r>
            <a:r>
              <a:rPr lang="en-US" sz="1800" b="1" dirty="0" smtClean="0"/>
              <a:t>le</a:t>
            </a:r>
            <a:r>
              <a:rPr lang="ro-RO" sz="1800" b="1" dirty="0" smtClean="0"/>
              <a:t> din întreaga arie de operare RAJA, cu prioritate în zona rurală;</a:t>
            </a:r>
            <a:endParaRPr lang="en-US" sz="1800" b="1" dirty="0" smtClean="0"/>
          </a:p>
          <a:p>
            <a:pPr marL="685800" lvl="2" algn="just">
              <a:lnSpc>
                <a:spcPct val="80000"/>
              </a:lnSpc>
            </a:pPr>
            <a:r>
              <a:rPr lang="ro-RO" sz="1800" b="1" dirty="0" smtClean="0"/>
              <a:t>Construirea unui parc fotovoltaic în localitatea Fetești</a:t>
            </a:r>
            <a:r>
              <a:rPr lang="en-US" sz="1800" b="1" dirty="0" smtClean="0"/>
              <a:t>;</a:t>
            </a:r>
          </a:p>
          <a:p>
            <a:pPr marL="685800" lvl="2" algn="just">
              <a:lnSpc>
                <a:spcPct val="80000"/>
              </a:lnSpc>
            </a:pPr>
            <a:r>
              <a:rPr lang="ro-RO" sz="1800" b="1" dirty="0" smtClean="0"/>
              <a:t>Modificarea soluțiilor tehnice de racordare la rețeaua de energie electrică a surselor de apă din Constanța: Caragea Dermen, Cișmea A, Cișmea B, Cișmea C, Cișmea II, Murfatlar</a:t>
            </a:r>
            <a:r>
              <a:rPr lang="en-US" sz="1800" b="1" dirty="0" smtClean="0"/>
              <a:t>.</a:t>
            </a:r>
          </a:p>
        </p:txBody>
      </p:sp>
    </p:spTree>
    <p:extLst>
      <p:ext uri="{BB962C8B-B14F-4D97-AF65-F5344CB8AC3E}">
        <p14:creationId xmlns:p14="http://schemas.microsoft.com/office/powerpoint/2010/main" val="469753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68312" y="533400"/>
            <a:ext cx="8207375" cy="7921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ctr"/>
            <a:r>
              <a:rPr lang="ro-RO" altLang="en-US" sz="3100" b="1" dirty="0" smtClean="0"/>
              <a:t>1. Extinderea sistemului SCADA în toată aria de</a:t>
            </a:r>
            <a:br>
              <a:rPr lang="ro-RO" altLang="en-US" sz="3100" b="1" dirty="0" smtClean="0"/>
            </a:br>
            <a:r>
              <a:rPr lang="ro-RO" altLang="en-US" sz="3100" b="1" dirty="0" smtClean="0"/>
              <a:t> operare a S.C. RAJA S.A</a:t>
            </a:r>
            <a:r>
              <a:rPr lang="ro-RO" altLang="en-US" sz="2500" b="1" dirty="0" smtClean="0"/>
              <a:t>.</a:t>
            </a:r>
            <a:endParaRPr lang="en-US" altLang="en-US" sz="2500" b="1" dirty="0" smtClean="0"/>
          </a:p>
        </p:txBody>
      </p:sp>
      <p:sp>
        <p:nvSpPr>
          <p:cNvPr id="20483" name="Rectangle 4"/>
          <p:cNvSpPr>
            <a:spLocks noGrp="1" noChangeArrowheads="1"/>
          </p:cNvSpPr>
          <p:nvPr>
            <p:ph type="body" sz="half" idx="4294967295"/>
          </p:nvPr>
        </p:nvSpPr>
        <p:spPr bwMode="auto">
          <a:xfrm>
            <a:off x="468313" y="1628775"/>
            <a:ext cx="8207375" cy="9366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61950" algn="just">
              <a:buFont typeface="Arial" pitchFamily="34" charset="0"/>
              <a:buNone/>
            </a:pPr>
            <a:r>
              <a:rPr lang="en-US" altLang="en-US" sz="1800" b="1" dirty="0" smtClean="0"/>
              <a:t>	</a:t>
            </a:r>
            <a:r>
              <a:rPr lang="en-US" altLang="en-US" sz="1800" b="1" dirty="0" err="1" smtClean="0"/>
              <a:t>Sistemul</a:t>
            </a:r>
            <a:r>
              <a:rPr lang="en-US" altLang="en-US" sz="1800" b="1" dirty="0" smtClean="0"/>
              <a:t> SCADA – Pilot </a:t>
            </a:r>
            <a:r>
              <a:rPr lang="en-US" altLang="en-US" sz="1800" b="1" dirty="0" err="1" smtClean="0"/>
              <a:t>Cobadin</a:t>
            </a:r>
            <a:endParaRPr lang="en-US" altLang="en-US" sz="1800" dirty="0" smtClean="0"/>
          </a:p>
          <a:p>
            <a:pPr marL="0" indent="361950" algn="just"/>
            <a:r>
              <a:rPr lang="ro-RO" altLang="en-US" sz="1800" dirty="0" smtClean="0"/>
              <a:t>Obiectivul </a:t>
            </a:r>
            <a:r>
              <a:rPr lang="en-US" altLang="en-US" sz="1800" dirty="0" err="1" smtClean="0"/>
              <a:t>proiectului</a:t>
            </a:r>
            <a:r>
              <a:rPr lang="ro-RO" altLang="en-US" sz="1800" dirty="0" smtClean="0"/>
              <a:t> </a:t>
            </a:r>
            <a:r>
              <a:rPr lang="en-US" altLang="en-US" sz="1800" dirty="0" smtClean="0"/>
              <a:t>a </a:t>
            </a:r>
            <a:r>
              <a:rPr lang="en-US" altLang="en-US" sz="1800" dirty="0" err="1" smtClean="0"/>
              <a:t>fost</a:t>
            </a:r>
            <a:r>
              <a:rPr lang="en-US" altLang="en-US" sz="1800" dirty="0" smtClean="0"/>
              <a:t> </a:t>
            </a:r>
            <a:r>
              <a:rPr lang="ro-RO" altLang="en-US" sz="1800" dirty="0" smtClean="0"/>
              <a:t>modernizarea sistemelor de alimentare cu apă a 32 de localități </a:t>
            </a:r>
            <a:r>
              <a:rPr lang="en-US" altLang="en-US" sz="1800" dirty="0" smtClean="0"/>
              <a:t>din</a:t>
            </a:r>
            <a:r>
              <a:rPr lang="ro-RO" altLang="en-US" sz="1800" dirty="0" smtClean="0"/>
              <a:t> raza județului</a:t>
            </a:r>
            <a:r>
              <a:rPr lang="en-US" altLang="en-US" sz="1800" dirty="0" smtClean="0"/>
              <a:t> </a:t>
            </a:r>
            <a:r>
              <a:rPr lang="ro-RO" altLang="en-US" sz="1800" dirty="0" smtClean="0"/>
              <a:t>Constanța.</a:t>
            </a:r>
            <a:endParaRPr lang="en-US" altLang="en-US" sz="1800" dirty="0" smtClean="0"/>
          </a:p>
        </p:txBody>
      </p:sp>
      <p:pic>
        <p:nvPicPr>
          <p:cNvPr id="204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1" y="2743200"/>
            <a:ext cx="60483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496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4294967295"/>
          </p:nvPr>
        </p:nvSpPr>
        <p:spPr bwMode="auto">
          <a:xfrm>
            <a:off x="468313" y="609601"/>
            <a:ext cx="8229600" cy="555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341313" algn="just">
              <a:spcBef>
                <a:spcPts val="600"/>
              </a:spcBef>
              <a:spcAft>
                <a:spcPts val="600"/>
              </a:spcAft>
              <a:buFont typeface="Arial" charset="0"/>
              <a:buNone/>
              <a:defRPr/>
            </a:pPr>
            <a:r>
              <a:rPr lang="en-US" sz="2400" b="1" i="1" dirty="0" smtClean="0">
                <a:effectLst>
                  <a:outerShdw blurRad="38100" dist="38100" dir="2700000" algn="tl">
                    <a:srgbClr val="C0C0C0"/>
                  </a:outerShdw>
                </a:effectLst>
              </a:rPr>
              <a:t>		</a:t>
            </a:r>
            <a:r>
              <a:rPr lang="en-US" sz="2400" b="1" dirty="0" err="1" smtClean="0"/>
              <a:t>Eficien</a:t>
            </a:r>
            <a:r>
              <a:rPr lang="ro-RO" sz="2400" b="1" dirty="0" smtClean="0"/>
              <a:t>ț</a:t>
            </a:r>
            <a:r>
              <a:rPr lang="en-US" sz="2400" b="1" dirty="0" smtClean="0"/>
              <a:t>a implement</a:t>
            </a:r>
            <a:r>
              <a:rPr lang="ro-RO" sz="2400" b="1" dirty="0" smtClean="0"/>
              <a:t>ă</a:t>
            </a:r>
            <a:r>
              <a:rPr lang="en-US" sz="2400" b="1" dirty="0" err="1" smtClean="0"/>
              <a:t>rii</a:t>
            </a:r>
            <a:r>
              <a:rPr lang="en-US" sz="2400" b="1" dirty="0" smtClean="0"/>
              <a:t> </a:t>
            </a:r>
            <a:r>
              <a:rPr lang="en-US" sz="2400" b="1" dirty="0" err="1" smtClean="0"/>
              <a:t>sistemului</a:t>
            </a:r>
            <a:r>
              <a:rPr lang="en-US" sz="2400" b="1" dirty="0" smtClean="0"/>
              <a:t> SCADA </a:t>
            </a:r>
            <a:r>
              <a:rPr lang="en-US" sz="2400" b="1" dirty="0" err="1" smtClean="0"/>
              <a:t>Cobadin</a:t>
            </a:r>
            <a:endParaRPr lang="ro-RO" sz="2400" b="1" dirty="0" smtClean="0"/>
          </a:p>
          <a:p>
            <a:pPr indent="-341313" algn="just">
              <a:spcBef>
                <a:spcPts val="600"/>
              </a:spcBef>
              <a:spcAft>
                <a:spcPts val="600"/>
              </a:spcAft>
              <a:buFont typeface="Arial" charset="0"/>
              <a:buNone/>
              <a:defRPr/>
            </a:pPr>
            <a:endParaRPr lang="ro-RO" sz="1000" b="1" dirty="0" smtClean="0"/>
          </a:p>
          <a:p>
            <a:pPr indent="-341313" algn="just">
              <a:spcBef>
                <a:spcPts val="600"/>
              </a:spcBef>
              <a:spcAft>
                <a:spcPts val="600"/>
              </a:spcAft>
              <a:buFont typeface="Calibri" pitchFamily="34" charset="0"/>
              <a:buAutoNum type="arabicPeriod"/>
              <a:defRPr/>
            </a:pPr>
            <a:r>
              <a:rPr lang="en-US" sz="1800" dirty="0" err="1" smtClean="0"/>
              <a:t>Reducerea</a:t>
            </a:r>
            <a:r>
              <a:rPr lang="en-US" sz="1800" dirty="0" smtClean="0"/>
              <a:t> </a:t>
            </a:r>
            <a:r>
              <a:rPr lang="en-US" sz="1800" dirty="0" err="1" smtClean="0"/>
              <a:t>consumului</a:t>
            </a:r>
            <a:r>
              <a:rPr lang="en-US" sz="1800" dirty="0" smtClean="0"/>
              <a:t>  de </a:t>
            </a:r>
            <a:r>
              <a:rPr lang="en-US" sz="1800" dirty="0" err="1" smtClean="0"/>
              <a:t>energie</a:t>
            </a:r>
            <a:r>
              <a:rPr lang="en-US" sz="1800" dirty="0" smtClean="0"/>
              <a:t> electric</a:t>
            </a:r>
            <a:r>
              <a:rPr lang="ro-RO" sz="1800" dirty="0" smtClean="0"/>
              <a:t>ă</a:t>
            </a:r>
            <a:r>
              <a:rPr lang="en-US" sz="1800" dirty="0" smtClean="0"/>
              <a:t> cu 21.53 %</a:t>
            </a:r>
            <a:r>
              <a:rPr lang="ro-RO" sz="1800" dirty="0" smtClean="0"/>
              <a:t>;</a:t>
            </a:r>
            <a:endParaRPr lang="en-US" sz="1800" dirty="0" smtClean="0"/>
          </a:p>
          <a:p>
            <a:pPr indent="-341313" algn="just">
              <a:spcBef>
                <a:spcPts val="600"/>
              </a:spcBef>
              <a:spcAft>
                <a:spcPts val="600"/>
              </a:spcAft>
              <a:buFont typeface="Calibri" pitchFamily="34" charset="0"/>
              <a:buAutoNum type="arabicPeriod"/>
              <a:defRPr/>
            </a:pPr>
            <a:r>
              <a:rPr lang="en-US" sz="1800" dirty="0" err="1" smtClean="0"/>
              <a:t>Reducerea</a:t>
            </a:r>
            <a:r>
              <a:rPr lang="en-US" sz="1800" dirty="0" smtClean="0"/>
              <a:t> </a:t>
            </a:r>
            <a:r>
              <a:rPr lang="en-US" sz="1800" dirty="0" err="1" smtClean="0"/>
              <a:t>num</a:t>
            </a:r>
            <a:r>
              <a:rPr lang="ro-RO" sz="1800" dirty="0" smtClean="0"/>
              <a:t>ă</a:t>
            </a:r>
            <a:r>
              <a:rPr lang="en-US" sz="1800" dirty="0" err="1" smtClean="0"/>
              <a:t>rului</a:t>
            </a:r>
            <a:r>
              <a:rPr lang="en-US" sz="1800" dirty="0" smtClean="0"/>
              <a:t> de personal cu </a:t>
            </a:r>
            <a:r>
              <a:rPr lang="ro-RO" sz="1800" dirty="0" smtClean="0"/>
              <a:t>cca. 45%;</a:t>
            </a:r>
          </a:p>
          <a:p>
            <a:pPr indent="-341313" algn="just">
              <a:spcBef>
                <a:spcPts val="600"/>
              </a:spcBef>
              <a:spcAft>
                <a:spcPts val="600"/>
              </a:spcAft>
              <a:buFont typeface="Arial" charset="0"/>
              <a:buAutoNum type="arabicPeriod" startAt="3"/>
              <a:defRPr/>
            </a:pPr>
            <a:r>
              <a:rPr lang="en-US" sz="1800" dirty="0" err="1" smtClean="0"/>
              <a:t>Reducerea</a:t>
            </a:r>
            <a:r>
              <a:rPr lang="en-US" sz="1800" dirty="0" smtClean="0"/>
              <a:t> </a:t>
            </a:r>
            <a:r>
              <a:rPr lang="en-US" sz="1800" dirty="0" err="1" smtClean="0"/>
              <a:t>num</a:t>
            </a:r>
            <a:r>
              <a:rPr lang="ro-RO" sz="1800" dirty="0" smtClean="0"/>
              <a:t>ă</a:t>
            </a:r>
            <a:r>
              <a:rPr lang="en-US" sz="1800" dirty="0" err="1" smtClean="0"/>
              <a:t>rul</a:t>
            </a:r>
            <a:r>
              <a:rPr lang="ro-RO" sz="1800" dirty="0" smtClean="0"/>
              <a:t>ui</a:t>
            </a:r>
            <a:r>
              <a:rPr lang="en-US" sz="1800" dirty="0" smtClean="0"/>
              <a:t> de </a:t>
            </a:r>
            <a:r>
              <a:rPr lang="en-US" sz="1800" dirty="0" err="1" smtClean="0"/>
              <a:t>avarii</a:t>
            </a:r>
            <a:r>
              <a:rPr lang="en-US" sz="1800" dirty="0" smtClean="0"/>
              <a:t> (</a:t>
            </a:r>
            <a:r>
              <a:rPr lang="en-US" sz="1800" i="1" dirty="0" smtClean="0"/>
              <a:t>de la 15</a:t>
            </a:r>
            <a:r>
              <a:rPr lang="ro-RO" sz="1800" i="1" dirty="0" smtClean="0"/>
              <a:t> </a:t>
            </a:r>
            <a:r>
              <a:rPr lang="en-US" sz="1800" i="1" dirty="0" err="1" smtClean="0"/>
              <a:t>avarii</a:t>
            </a:r>
            <a:r>
              <a:rPr lang="en-US" sz="1800" i="1" dirty="0" smtClean="0"/>
              <a:t> la 4-5</a:t>
            </a:r>
            <a:r>
              <a:rPr lang="ro-RO" sz="1800" i="1" dirty="0" smtClean="0"/>
              <a:t> </a:t>
            </a:r>
            <a:r>
              <a:rPr lang="en-US" sz="1800" i="1" dirty="0" err="1" smtClean="0"/>
              <a:t>avarii</a:t>
            </a:r>
            <a:r>
              <a:rPr lang="en-US" sz="1800" i="1" dirty="0" smtClean="0"/>
              <a:t>/</a:t>
            </a:r>
            <a:r>
              <a:rPr lang="en-US" sz="1800" i="1" dirty="0" err="1" smtClean="0"/>
              <a:t>lun</a:t>
            </a:r>
            <a:r>
              <a:rPr lang="ro-RO" sz="1800" i="1" dirty="0" smtClean="0"/>
              <a:t>ă);</a:t>
            </a:r>
          </a:p>
          <a:p>
            <a:pPr indent="-341313" algn="just">
              <a:spcBef>
                <a:spcPts val="600"/>
              </a:spcBef>
              <a:spcAft>
                <a:spcPts val="600"/>
              </a:spcAft>
              <a:buFont typeface="Arial" charset="0"/>
              <a:buAutoNum type="arabicPeriod" startAt="3"/>
              <a:defRPr/>
            </a:pPr>
            <a:r>
              <a:rPr lang="ro-RO" sz="1800" dirty="0" smtClean="0"/>
              <a:t>Reducerea pierderilor de apă;</a:t>
            </a:r>
            <a:endParaRPr lang="en-US" sz="1800" dirty="0" smtClean="0"/>
          </a:p>
          <a:p>
            <a:pPr indent="-341313" algn="just">
              <a:spcBef>
                <a:spcPts val="600"/>
              </a:spcBef>
              <a:spcAft>
                <a:spcPts val="600"/>
              </a:spcAft>
              <a:buFont typeface="Arial" charset="0"/>
              <a:buNone/>
              <a:defRPr/>
            </a:pPr>
            <a:r>
              <a:rPr lang="ro-RO" sz="1800" i="1" dirty="0" smtClean="0"/>
              <a:t>	</a:t>
            </a:r>
            <a:r>
              <a:rPr lang="en-US" sz="1800" i="1" dirty="0" err="1" smtClean="0"/>
              <a:t>Durata</a:t>
            </a:r>
            <a:r>
              <a:rPr lang="en-US" sz="1800" i="1" dirty="0" smtClean="0"/>
              <a:t> de </a:t>
            </a:r>
            <a:r>
              <a:rPr lang="en-US" sz="1800" i="1" dirty="0" err="1" smtClean="0"/>
              <a:t>recuperare</a:t>
            </a:r>
            <a:r>
              <a:rPr lang="en-US" sz="1800" i="1" dirty="0" smtClean="0"/>
              <a:t> a </a:t>
            </a:r>
            <a:r>
              <a:rPr lang="en-US" sz="1800" i="1" dirty="0" err="1" smtClean="0"/>
              <a:t>investi</a:t>
            </a:r>
            <a:r>
              <a:rPr lang="ro-RO" sz="1800" i="1" dirty="0" smtClean="0"/>
              <a:t>ț</a:t>
            </a:r>
            <a:r>
              <a:rPr lang="en-US" sz="1800" i="1" dirty="0" err="1" smtClean="0"/>
              <a:t>iei</a:t>
            </a:r>
            <a:r>
              <a:rPr lang="en-US" sz="1800" i="1" dirty="0" smtClean="0"/>
              <a:t> </a:t>
            </a:r>
            <a:r>
              <a:rPr lang="en-US" sz="1800" i="1" dirty="0" err="1" smtClean="0"/>
              <a:t>este</a:t>
            </a:r>
            <a:r>
              <a:rPr lang="en-US" sz="1800" i="1" dirty="0" smtClean="0"/>
              <a:t> de </a:t>
            </a:r>
            <a:r>
              <a:rPr lang="en-US" sz="1800" b="1" i="1" dirty="0" err="1" smtClean="0">
                <a:solidFill>
                  <a:srgbClr val="FF3300"/>
                </a:solidFill>
                <a:effectLst>
                  <a:outerShdw blurRad="38100" dist="38100" dir="2700000" algn="tl">
                    <a:srgbClr val="C0C0C0"/>
                  </a:outerShdw>
                </a:effectLst>
              </a:rPr>
              <a:t>cca</a:t>
            </a:r>
            <a:r>
              <a:rPr lang="en-US" sz="1800" i="1" dirty="0" smtClean="0">
                <a:solidFill>
                  <a:srgbClr val="FF3300"/>
                </a:solidFill>
              </a:rPr>
              <a:t> </a:t>
            </a:r>
            <a:r>
              <a:rPr lang="en-US" sz="1800" b="1" i="1" dirty="0" smtClean="0">
                <a:solidFill>
                  <a:srgbClr val="FF3300"/>
                </a:solidFill>
              </a:rPr>
              <a:t>3 </a:t>
            </a:r>
            <a:r>
              <a:rPr lang="en-US" sz="1800" b="1" i="1" dirty="0" err="1" smtClean="0">
                <a:solidFill>
                  <a:srgbClr val="FF3300"/>
                </a:solidFill>
              </a:rPr>
              <a:t>ani</a:t>
            </a:r>
            <a:r>
              <a:rPr lang="en-US" sz="1800" b="1" i="1" dirty="0" smtClean="0">
                <a:solidFill>
                  <a:srgbClr val="FF3300"/>
                </a:solidFill>
              </a:rPr>
              <a:t>.</a:t>
            </a:r>
          </a:p>
          <a:p>
            <a:pPr marL="800100" lvl="2" indent="-341313" algn="just">
              <a:spcBef>
                <a:spcPts val="600"/>
              </a:spcBef>
              <a:spcAft>
                <a:spcPts val="600"/>
              </a:spcAft>
              <a:buFont typeface="Arial" charset="0"/>
              <a:buNone/>
              <a:defRPr/>
            </a:pPr>
            <a:endParaRPr lang="en-US" sz="1000" dirty="0" smtClean="0"/>
          </a:p>
          <a:p>
            <a:pPr marL="0" indent="361950" algn="just">
              <a:spcBef>
                <a:spcPts val="600"/>
              </a:spcBef>
              <a:spcAft>
                <a:spcPts val="600"/>
              </a:spcAft>
              <a:buFont typeface="Arial" charset="0"/>
              <a:buNone/>
              <a:defRPr/>
            </a:pPr>
            <a:r>
              <a:rPr lang="en-US" sz="1800" dirty="0" smtClean="0"/>
              <a:t>Av</a:t>
            </a:r>
            <a:r>
              <a:rPr lang="ro-RO" sz="1800" dirty="0" smtClean="0"/>
              <a:t>â</a:t>
            </a:r>
            <a:r>
              <a:rPr lang="en-US" sz="1800" dirty="0" err="1" smtClean="0"/>
              <a:t>nd</a:t>
            </a:r>
            <a:r>
              <a:rPr lang="en-US" sz="1800" dirty="0" smtClean="0"/>
              <a:t> </a:t>
            </a:r>
            <a:r>
              <a:rPr lang="ro-RO" sz="1800" dirty="0" smtClean="0"/>
              <a:t>î</a:t>
            </a:r>
            <a:r>
              <a:rPr lang="en-US" sz="1800" dirty="0" smtClean="0"/>
              <a:t>n </a:t>
            </a:r>
            <a:r>
              <a:rPr lang="en-US" sz="1800" dirty="0" err="1" smtClean="0"/>
              <a:t>vedere</a:t>
            </a:r>
            <a:r>
              <a:rPr lang="en-US" sz="1800" dirty="0" smtClean="0"/>
              <a:t> </a:t>
            </a:r>
            <a:r>
              <a:rPr lang="en-US" sz="1800" dirty="0" err="1" smtClean="0"/>
              <a:t>rezultatele</a:t>
            </a:r>
            <a:r>
              <a:rPr lang="en-US" sz="1800" dirty="0" smtClean="0"/>
              <a:t> </a:t>
            </a:r>
            <a:r>
              <a:rPr lang="ro-RO" sz="1800" dirty="0" smtClean="0"/>
              <a:t>eficienței implementării sistemului SCADA din cadrul proiectului </a:t>
            </a:r>
            <a:r>
              <a:rPr lang="en-US" sz="1800" dirty="0" smtClean="0"/>
              <a:t>“</a:t>
            </a:r>
            <a:r>
              <a:rPr lang="en-US" sz="1800" dirty="0" err="1" smtClean="0"/>
              <a:t>Pilotul</a:t>
            </a:r>
            <a:r>
              <a:rPr lang="en-US" sz="1800" dirty="0" smtClean="0"/>
              <a:t> </a:t>
            </a:r>
            <a:r>
              <a:rPr lang="en-US" sz="1800" dirty="0" err="1" smtClean="0"/>
              <a:t>Cobadin</a:t>
            </a:r>
            <a:r>
              <a:rPr lang="en-US" sz="1800" dirty="0" smtClean="0"/>
              <a:t>”, </a:t>
            </a:r>
            <a:r>
              <a:rPr lang="ro-RO" sz="1800" dirty="0" smtClean="0"/>
              <a:t>s</a:t>
            </a:r>
            <a:r>
              <a:rPr lang="en-US" sz="1800" dirty="0" smtClean="0"/>
              <a:t>-a </a:t>
            </a:r>
            <a:r>
              <a:rPr lang="en-US" sz="1800" dirty="0" err="1" smtClean="0"/>
              <a:t>propus</a:t>
            </a:r>
            <a:r>
              <a:rPr lang="en-US" sz="1800" dirty="0" smtClean="0"/>
              <a:t> </a:t>
            </a:r>
            <a:r>
              <a:rPr lang="en-US" sz="1800" dirty="0" err="1" smtClean="0"/>
              <a:t>extinderea</a:t>
            </a:r>
            <a:r>
              <a:rPr lang="en-US" sz="1800" dirty="0" smtClean="0"/>
              <a:t> </a:t>
            </a:r>
            <a:r>
              <a:rPr lang="ro-RO" sz="1800" dirty="0" smtClean="0"/>
              <a:t>acestuia </a:t>
            </a:r>
            <a:r>
              <a:rPr lang="en-US" sz="1800" dirty="0" err="1" smtClean="0"/>
              <a:t>pe</a:t>
            </a:r>
            <a:r>
              <a:rPr lang="ro-RO" sz="1800" dirty="0" smtClean="0"/>
              <a:t>ntru</a:t>
            </a:r>
            <a:r>
              <a:rPr lang="en-US" sz="1800" dirty="0" smtClean="0"/>
              <a:t> </a:t>
            </a:r>
            <a:r>
              <a:rPr lang="ro-RO" sz="1800" dirty="0" smtClean="0"/>
              <a:t>î</a:t>
            </a:r>
            <a:r>
              <a:rPr lang="en-US" sz="1800" dirty="0" err="1" smtClean="0"/>
              <a:t>nc</a:t>
            </a:r>
            <a:r>
              <a:rPr lang="ro-RO" sz="1800" dirty="0" smtClean="0"/>
              <a:t>ă</a:t>
            </a:r>
            <a:r>
              <a:rPr lang="en-US" sz="1800" dirty="0" smtClean="0"/>
              <a:t> </a:t>
            </a:r>
            <a:r>
              <a:rPr lang="ro-RO" sz="1800" dirty="0" smtClean="0"/>
              <a:t>74 de localități ș</a:t>
            </a:r>
            <a:r>
              <a:rPr lang="en-US" sz="1800" dirty="0" smtClean="0"/>
              <a:t>i</a:t>
            </a:r>
            <a:r>
              <a:rPr lang="ro-RO" sz="1800" dirty="0" smtClean="0"/>
              <a:t> 360 de locații, cu pondere din mediul rural;</a:t>
            </a:r>
          </a:p>
          <a:p>
            <a:pPr marL="0" indent="361950" algn="just">
              <a:spcBef>
                <a:spcPts val="600"/>
              </a:spcBef>
              <a:spcAft>
                <a:spcPts val="600"/>
              </a:spcAft>
              <a:buFont typeface="Arial" charset="0"/>
              <a:buNone/>
              <a:defRPr/>
            </a:pPr>
            <a:r>
              <a:rPr lang="en-US" sz="1800" dirty="0" err="1" smtClean="0"/>
              <a:t>Pentru</a:t>
            </a:r>
            <a:r>
              <a:rPr lang="en-US" sz="1800" dirty="0" smtClean="0"/>
              <a:t> </a:t>
            </a:r>
            <a:r>
              <a:rPr lang="en-US" sz="1800" dirty="0" err="1" smtClean="0"/>
              <a:t>acest</a:t>
            </a:r>
            <a:r>
              <a:rPr lang="en-US" sz="1800" dirty="0" smtClean="0"/>
              <a:t> </a:t>
            </a:r>
            <a:r>
              <a:rPr lang="en-US" sz="1800" dirty="0" err="1" smtClean="0"/>
              <a:t>proiect</a:t>
            </a:r>
            <a:r>
              <a:rPr lang="en-US" sz="1800" dirty="0" smtClean="0"/>
              <a:t> e</a:t>
            </a:r>
            <a:r>
              <a:rPr lang="ro-RO" sz="1800" dirty="0" smtClean="0"/>
              <a:t>ste finalizat Studiul de Fezabilitate care include și Studiul Radio pentru toate locațiile prevăzute în proiect;</a:t>
            </a:r>
            <a:endParaRPr lang="en-US" sz="1800" dirty="0" smtClean="0"/>
          </a:p>
          <a:p>
            <a:pPr marL="0" indent="361950" algn="just">
              <a:spcBef>
                <a:spcPts val="600"/>
              </a:spcBef>
              <a:spcAft>
                <a:spcPts val="600"/>
              </a:spcAft>
              <a:buFont typeface="Arial" charset="0"/>
              <a:buNone/>
              <a:defRPr/>
            </a:pPr>
            <a:r>
              <a:rPr lang="ro-RO" sz="1800" dirty="0" smtClean="0"/>
              <a:t>Valoarea estimată a investiției este de cca </a:t>
            </a:r>
            <a:r>
              <a:rPr lang="en-US" sz="1800" dirty="0" smtClean="0"/>
              <a:t>14.8</a:t>
            </a:r>
            <a:r>
              <a:rPr lang="ro-RO" sz="1800" dirty="0" smtClean="0"/>
              <a:t> mil de euro.</a:t>
            </a:r>
            <a:endParaRPr lang="en-US" sz="1800" dirty="0" smtClean="0"/>
          </a:p>
          <a:p>
            <a:pPr indent="-341313">
              <a:lnSpc>
                <a:spcPct val="90000"/>
              </a:lnSpc>
              <a:buFont typeface="Arial" charset="0"/>
              <a:buChar char="•"/>
              <a:defRPr/>
            </a:pPr>
            <a:endParaRPr lang="en-US" sz="1900" dirty="0" smtClean="0"/>
          </a:p>
        </p:txBody>
      </p:sp>
    </p:spTree>
    <p:extLst>
      <p:ext uri="{BB962C8B-B14F-4D97-AF65-F5344CB8AC3E}">
        <p14:creationId xmlns:p14="http://schemas.microsoft.com/office/powerpoint/2010/main" val="1178434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533400"/>
            <a:ext cx="8229600" cy="519336"/>
          </a:xfrm>
        </p:spPr>
        <p:txBody>
          <a:bodyPr>
            <a:noAutofit/>
          </a:bodyPr>
          <a:lstStyle/>
          <a:p>
            <a:pPr algn="ctr" eaLnBrk="1" fontAlgn="auto" hangingPunct="1">
              <a:spcAft>
                <a:spcPts val="0"/>
              </a:spcAft>
              <a:defRPr/>
            </a:pPr>
            <a:r>
              <a:rPr lang="ro-RO" dirty="0"/>
              <a:t>Certificări şi Licenţe</a:t>
            </a:r>
          </a:p>
        </p:txBody>
      </p:sp>
      <p:sp>
        <p:nvSpPr>
          <p:cNvPr id="9219" name="Rectangle 3"/>
          <p:cNvSpPr>
            <a:spLocks noGrp="1" noChangeArrowheads="1"/>
          </p:cNvSpPr>
          <p:nvPr>
            <p:ph idx="1"/>
          </p:nvPr>
        </p:nvSpPr>
        <p:spPr>
          <a:xfrm>
            <a:off x="457200" y="1196975"/>
            <a:ext cx="8229600" cy="5327650"/>
          </a:xfrm>
        </p:spPr>
        <p:txBody>
          <a:bodyPr/>
          <a:lstStyle/>
          <a:p>
            <a:pPr marL="1309688" lvl="2" indent="-166688" algn="just" defTabSz="153988">
              <a:lnSpc>
                <a:spcPct val="80000"/>
              </a:lnSpc>
              <a:buFontTx/>
              <a:buChar char="•"/>
            </a:pPr>
            <a:r>
              <a:rPr lang="ro-RO" sz="1800" dirty="0" smtClean="0"/>
              <a:t>Licenţ</a:t>
            </a:r>
            <a:r>
              <a:rPr lang="en-US" sz="1800" dirty="0" smtClean="0"/>
              <a:t>a</a:t>
            </a:r>
            <a:r>
              <a:rPr lang="ro-RO" sz="1800" dirty="0" smtClean="0"/>
              <a:t> clasa I nr. 3490/25.11.2015, </a:t>
            </a:r>
            <a:r>
              <a:rPr lang="en-US" sz="1800" dirty="0" err="1" smtClean="0"/>
              <a:t>emis</a:t>
            </a:r>
            <a:r>
              <a:rPr lang="ro-RO" sz="1800" dirty="0" smtClean="0"/>
              <a:t>ă</a:t>
            </a:r>
            <a:r>
              <a:rPr lang="en-US" sz="1800" dirty="0" smtClean="0"/>
              <a:t> </a:t>
            </a:r>
            <a:r>
              <a:rPr lang="ro-RO" sz="1800" dirty="0" smtClean="0"/>
              <a:t>de A.N.R.S.C.</a:t>
            </a:r>
            <a:r>
              <a:rPr lang="en-US" sz="1800" dirty="0" smtClean="0"/>
              <a:t>, </a:t>
            </a:r>
            <a:r>
              <a:rPr lang="en-US" sz="1800" dirty="0" err="1" smtClean="0"/>
              <a:t>prin</a:t>
            </a:r>
            <a:r>
              <a:rPr lang="en-US" sz="1800" dirty="0" smtClean="0"/>
              <a:t> care</a:t>
            </a:r>
            <a:r>
              <a:rPr lang="ro-RO" sz="1800" dirty="0" smtClean="0"/>
              <a:t> S.C. RAJA S.A. este operator pentru serviciul public de alimentare cu apă şi canalizare</a:t>
            </a:r>
            <a:r>
              <a:rPr lang="en-US" sz="1800" dirty="0" smtClean="0"/>
              <a:t>;</a:t>
            </a:r>
          </a:p>
          <a:p>
            <a:pPr marL="1309688" lvl="2" indent="-166688" algn="just" defTabSz="153988">
              <a:lnSpc>
                <a:spcPct val="80000"/>
              </a:lnSpc>
              <a:buFontTx/>
              <a:buChar char="•"/>
            </a:pPr>
            <a:endParaRPr lang="en-US" sz="1800" dirty="0" smtClean="0"/>
          </a:p>
          <a:p>
            <a:pPr marL="1309688" lvl="2" indent="-166688" algn="just" defTabSz="153988">
              <a:lnSpc>
                <a:spcPct val="80000"/>
              </a:lnSpc>
              <a:buFontTx/>
              <a:buChar char="•"/>
            </a:pPr>
            <a:r>
              <a:rPr lang="ro-RO" sz="1100" dirty="0" smtClean="0"/>
              <a:t> </a:t>
            </a:r>
            <a:r>
              <a:rPr lang="ro-RO" sz="1800" b="1" dirty="0" smtClean="0"/>
              <a:t>SR EN ISO 9001:2008</a:t>
            </a:r>
            <a:r>
              <a:rPr lang="ro-RO" sz="1800" dirty="0" smtClean="0"/>
              <a:t> nr</a:t>
            </a:r>
            <a:r>
              <a:rPr lang="en-US" sz="1800" dirty="0" smtClean="0"/>
              <a:t>.</a:t>
            </a:r>
            <a:r>
              <a:rPr lang="ro-RO" sz="1800" dirty="0" smtClean="0"/>
              <a:t> 2236 din 31.10.2016</a:t>
            </a:r>
            <a:r>
              <a:rPr lang="en-US" sz="1800" dirty="0" smtClean="0"/>
              <a:t>, </a:t>
            </a:r>
            <a:r>
              <a:rPr lang="en-US" sz="1800" dirty="0" err="1" smtClean="0"/>
              <a:t>emis</a:t>
            </a:r>
            <a:r>
              <a:rPr lang="ro-RO" sz="1800" dirty="0" smtClean="0"/>
              <a:t>ă</a:t>
            </a:r>
            <a:r>
              <a:rPr lang="en-US" sz="1800" dirty="0" smtClean="0"/>
              <a:t> de </a:t>
            </a:r>
            <a:r>
              <a:rPr lang="ro-RO" sz="1800" dirty="0" smtClean="0"/>
              <a:t>SRAC</a:t>
            </a:r>
            <a:r>
              <a:rPr lang="en-US" sz="1800" dirty="0" smtClean="0"/>
              <a:t>,</a:t>
            </a:r>
            <a:r>
              <a:rPr lang="ro-RO" sz="1800" dirty="0" smtClean="0"/>
              <a:t> </a:t>
            </a:r>
            <a:r>
              <a:rPr lang="en-US" sz="1800" dirty="0" err="1" smtClean="0"/>
              <a:t>prin</a:t>
            </a:r>
            <a:r>
              <a:rPr lang="en-US" sz="1800" dirty="0" smtClean="0"/>
              <a:t> care se </a:t>
            </a:r>
            <a:r>
              <a:rPr lang="ro-RO" sz="1800" dirty="0" smtClean="0"/>
              <a:t>recertifică </a:t>
            </a:r>
            <a:r>
              <a:rPr lang="en-US" sz="1800" dirty="0" err="1" smtClean="0"/>
              <a:t>implementarea</a:t>
            </a:r>
            <a:r>
              <a:rPr lang="ro-RO" sz="1800" dirty="0" smtClean="0"/>
              <a:t> şi menţine</a:t>
            </a:r>
            <a:r>
              <a:rPr lang="en-US" sz="1800" dirty="0" err="1" smtClean="0"/>
              <a:t>rea</a:t>
            </a:r>
            <a:r>
              <a:rPr lang="ro-RO" sz="1800" dirty="0" smtClean="0"/>
              <a:t> un</a:t>
            </a:r>
            <a:r>
              <a:rPr lang="en-US" sz="1800" dirty="0" err="1" smtClean="0"/>
              <a:t>ui</a:t>
            </a:r>
            <a:r>
              <a:rPr lang="ro-RO" sz="1800" dirty="0" smtClean="0"/>
              <a:t> sistem de management al calitaţii conform condiţiilor</a:t>
            </a:r>
            <a:r>
              <a:rPr lang="en-US" sz="1800" dirty="0" smtClean="0"/>
              <a:t>;</a:t>
            </a:r>
          </a:p>
          <a:p>
            <a:pPr marL="1309688" lvl="2" indent="-166688" algn="just" defTabSz="153988">
              <a:lnSpc>
                <a:spcPct val="80000"/>
              </a:lnSpc>
              <a:buFontTx/>
              <a:buChar char="•"/>
            </a:pPr>
            <a:endParaRPr lang="en-US" sz="1800" dirty="0" smtClean="0"/>
          </a:p>
          <a:p>
            <a:pPr marL="1309688" lvl="2" indent="-166688" algn="just" defTabSz="153988">
              <a:lnSpc>
                <a:spcPct val="80000"/>
              </a:lnSpc>
              <a:buFontTx/>
              <a:buChar char="•"/>
            </a:pPr>
            <a:r>
              <a:rPr lang="ro-RO" sz="1800" dirty="0" smtClean="0"/>
              <a:t> </a:t>
            </a:r>
            <a:r>
              <a:rPr lang="ro-RO" sz="1800" b="1" dirty="0" smtClean="0"/>
              <a:t>SR EN ISO 14001:2005</a:t>
            </a:r>
            <a:r>
              <a:rPr lang="ro-RO" sz="1800" dirty="0" smtClean="0"/>
              <a:t> (ISO 14001:2004) nr.</a:t>
            </a:r>
            <a:r>
              <a:rPr lang="en-US" sz="1800" dirty="0" smtClean="0"/>
              <a:t> </a:t>
            </a:r>
            <a:r>
              <a:rPr lang="ro-RO" sz="1800" dirty="0" smtClean="0"/>
              <a:t>455 din 31.10.2016</a:t>
            </a:r>
            <a:r>
              <a:rPr lang="en-US" sz="1800" dirty="0" smtClean="0"/>
              <a:t>, </a:t>
            </a:r>
            <a:r>
              <a:rPr lang="en-US" sz="1800" dirty="0" err="1" smtClean="0"/>
              <a:t>emis</a:t>
            </a:r>
            <a:r>
              <a:rPr lang="ro-RO" sz="1800" dirty="0" smtClean="0"/>
              <a:t>ă</a:t>
            </a:r>
            <a:r>
              <a:rPr lang="en-US" sz="1800" dirty="0" smtClean="0"/>
              <a:t> de </a:t>
            </a:r>
            <a:r>
              <a:rPr lang="ro-RO" sz="1800" dirty="0" smtClean="0"/>
              <a:t>SRAC</a:t>
            </a:r>
            <a:r>
              <a:rPr lang="en-US" sz="1800" dirty="0" smtClean="0"/>
              <a:t>,</a:t>
            </a:r>
            <a:r>
              <a:rPr lang="ro-RO" sz="1800" dirty="0" smtClean="0"/>
              <a:t> </a:t>
            </a:r>
            <a:r>
              <a:rPr lang="en-US" sz="1800" dirty="0" err="1" smtClean="0"/>
              <a:t>prin</a:t>
            </a:r>
            <a:r>
              <a:rPr lang="en-US" sz="1800" dirty="0" smtClean="0"/>
              <a:t> care se </a:t>
            </a:r>
            <a:r>
              <a:rPr lang="ro-RO" sz="1800" dirty="0" smtClean="0"/>
              <a:t>recertifică sistemul de management de mediu</a:t>
            </a:r>
            <a:r>
              <a:rPr lang="en-US" sz="1800" dirty="0" smtClean="0"/>
              <a:t>;</a:t>
            </a:r>
          </a:p>
          <a:p>
            <a:pPr marL="1309688" lvl="2" indent="-166688" algn="just" defTabSz="153988">
              <a:lnSpc>
                <a:spcPct val="80000"/>
              </a:lnSpc>
              <a:buFontTx/>
              <a:buChar char="•"/>
            </a:pPr>
            <a:endParaRPr lang="en-US" sz="1800" dirty="0" smtClean="0"/>
          </a:p>
          <a:p>
            <a:pPr marL="1309688" lvl="2" indent="-166688" algn="just" defTabSz="153988">
              <a:lnSpc>
                <a:spcPct val="80000"/>
              </a:lnSpc>
              <a:buFontTx/>
              <a:buChar char="•"/>
            </a:pPr>
            <a:r>
              <a:rPr lang="ro-RO" sz="1100" dirty="0" smtClean="0"/>
              <a:t> </a:t>
            </a:r>
            <a:r>
              <a:rPr lang="ro-RO" sz="1800" b="1" dirty="0" smtClean="0"/>
              <a:t>SR OHSAS 18001:2008</a:t>
            </a:r>
            <a:r>
              <a:rPr lang="ro-RO" sz="1800" dirty="0" smtClean="0"/>
              <a:t> nr.</a:t>
            </a:r>
            <a:r>
              <a:rPr lang="en-US" sz="1800" dirty="0" smtClean="0"/>
              <a:t> </a:t>
            </a:r>
            <a:r>
              <a:rPr lang="ro-RO" sz="1800" dirty="0" smtClean="0"/>
              <a:t>111 din 31.10.2016</a:t>
            </a:r>
            <a:r>
              <a:rPr lang="en-US" sz="1800" dirty="0" smtClean="0"/>
              <a:t>, </a:t>
            </a:r>
            <a:r>
              <a:rPr lang="en-US" sz="1800" dirty="0" err="1" smtClean="0"/>
              <a:t>emis</a:t>
            </a:r>
            <a:r>
              <a:rPr lang="en-US" sz="1800" dirty="0" smtClean="0"/>
              <a:t> de </a:t>
            </a:r>
            <a:r>
              <a:rPr lang="ro-RO" sz="1800" dirty="0" smtClean="0"/>
              <a:t>SRAC</a:t>
            </a:r>
            <a:r>
              <a:rPr lang="en-US" sz="1800" dirty="0" smtClean="0"/>
              <a:t>,</a:t>
            </a:r>
            <a:r>
              <a:rPr lang="ro-RO" sz="1800" dirty="0" smtClean="0"/>
              <a:t> </a:t>
            </a:r>
            <a:r>
              <a:rPr lang="en-US" sz="1800" dirty="0" smtClean="0"/>
              <a:t> </a:t>
            </a:r>
            <a:r>
              <a:rPr lang="en-US" sz="1800" dirty="0" err="1" smtClean="0"/>
              <a:t>prin</a:t>
            </a:r>
            <a:r>
              <a:rPr lang="en-US" sz="1800" dirty="0" smtClean="0"/>
              <a:t> care se </a:t>
            </a:r>
            <a:r>
              <a:rPr lang="ro-RO" sz="1800" dirty="0" smtClean="0"/>
              <a:t>recertifică sistemul de management al sănătaţii şi securităţii</a:t>
            </a:r>
            <a:r>
              <a:rPr lang="en-US" sz="1800" dirty="0" smtClean="0"/>
              <a:t> </a:t>
            </a:r>
            <a:r>
              <a:rPr lang="ro-RO" sz="1800" dirty="0" smtClean="0"/>
              <a:t>ocupaţionale</a:t>
            </a:r>
            <a:r>
              <a:rPr lang="en-US" sz="1800" dirty="0" smtClean="0"/>
              <a:t>;</a:t>
            </a:r>
          </a:p>
          <a:p>
            <a:pPr marL="1309688" lvl="2" indent="-166688" algn="just" defTabSz="153988">
              <a:lnSpc>
                <a:spcPct val="80000"/>
              </a:lnSpc>
              <a:buFontTx/>
              <a:buChar char="•"/>
            </a:pPr>
            <a:endParaRPr lang="en-US" sz="1800" dirty="0" smtClean="0"/>
          </a:p>
          <a:p>
            <a:pPr marL="1309688" lvl="2" indent="-166688" algn="just" defTabSz="153988">
              <a:lnSpc>
                <a:spcPct val="80000"/>
              </a:lnSpc>
              <a:buFontTx/>
              <a:buChar char="•"/>
            </a:pPr>
            <a:r>
              <a:rPr lang="ro-RO" sz="1800" b="1" dirty="0" smtClean="0"/>
              <a:t>SR EN ISO 22000:2005</a:t>
            </a:r>
            <a:r>
              <a:rPr lang="ro-RO" sz="1800" dirty="0" smtClean="0"/>
              <a:t> nr.</a:t>
            </a:r>
            <a:r>
              <a:rPr lang="en-US" sz="1800" dirty="0" smtClean="0"/>
              <a:t> </a:t>
            </a:r>
            <a:r>
              <a:rPr lang="ro-RO" sz="1800" dirty="0" smtClean="0"/>
              <a:t>204 din 31.10.2016</a:t>
            </a:r>
            <a:r>
              <a:rPr lang="en-US" sz="1800" dirty="0" smtClean="0"/>
              <a:t>, </a:t>
            </a:r>
            <a:r>
              <a:rPr lang="en-US" sz="1800" dirty="0" err="1" smtClean="0"/>
              <a:t>emis</a:t>
            </a:r>
            <a:r>
              <a:rPr lang="en-US" sz="1800" dirty="0" smtClean="0"/>
              <a:t> de </a:t>
            </a:r>
            <a:r>
              <a:rPr lang="ro-RO" sz="1800" dirty="0" smtClean="0"/>
              <a:t>SRAC</a:t>
            </a:r>
            <a:r>
              <a:rPr lang="en-US" sz="1800" dirty="0" smtClean="0"/>
              <a:t>,</a:t>
            </a:r>
            <a:r>
              <a:rPr lang="ro-RO" sz="1800" dirty="0" smtClean="0"/>
              <a:t> </a:t>
            </a:r>
            <a:r>
              <a:rPr lang="en-US" sz="1800" dirty="0" err="1" smtClean="0"/>
              <a:t>prin</a:t>
            </a:r>
            <a:r>
              <a:rPr lang="en-US" sz="1800" dirty="0" smtClean="0"/>
              <a:t> care se </a:t>
            </a:r>
            <a:r>
              <a:rPr lang="ro-RO" sz="1800" dirty="0" smtClean="0"/>
              <a:t>recertifică implementa</a:t>
            </a:r>
            <a:r>
              <a:rPr lang="en-US" sz="1800" dirty="0" smtClean="0"/>
              <a:t>re</a:t>
            </a:r>
            <a:r>
              <a:rPr lang="ro-RO" sz="1800" dirty="0" smtClean="0"/>
              <a:t>a sistem</a:t>
            </a:r>
            <a:r>
              <a:rPr lang="en-US" sz="1800" dirty="0" err="1" smtClean="0"/>
              <a:t>ului</a:t>
            </a:r>
            <a:r>
              <a:rPr lang="ro-RO" sz="1800" dirty="0" smtClean="0"/>
              <a:t> de management al siguranţei alimentului</a:t>
            </a:r>
            <a:r>
              <a:rPr lang="en-US" sz="1800" dirty="0" smtClean="0"/>
              <a:t>;</a:t>
            </a:r>
          </a:p>
          <a:p>
            <a:pPr marL="1309688" lvl="2" indent="-166688" algn="just" defTabSz="153988">
              <a:lnSpc>
                <a:spcPct val="80000"/>
              </a:lnSpc>
              <a:buFontTx/>
              <a:buChar char="•"/>
            </a:pPr>
            <a:endParaRPr lang="en-US" sz="1800" dirty="0" smtClean="0"/>
          </a:p>
          <a:p>
            <a:pPr marL="1309688" lvl="2" indent="-166688" algn="just" defTabSz="153988">
              <a:lnSpc>
                <a:spcPct val="80000"/>
              </a:lnSpc>
              <a:buFontTx/>
              <a:buChar char="•"/>
            </a:pPr>
            <a:r>
              <a:rPr lang="en-US" sz="1800" dirty="0" smtClean="0"/>
              <a:t>SA</a:t>
            </a:r>
            <a:r>
              <a:rPr lang="ro-RO" sz="1800" b="1" dirty="0" smtClean="0"/>
              <a:t> </a:t>
            </a:r>
            <a:r>
              <a:rPr lang="en-US" sz="1800" b="1" dirty="0" smtClean="0"/>
              <a:t>8000</a:t>
            </a:r>
            <a:r>
              <a:rPr lang="ro-RO" sz="1800" dirty="0" smtClean="0"/>
              <a:t> nr. </a:t>
            </a:r>
            <a:r>
              <a:rPr lang="en-US" sz="1800" dirty="0" smtClean="0"/>
              <a:t>SA-1325-RO</a:t>
            </a:r>
            <a:r>
              <a:rPr lang="ro-RO" sz="1800" dirty="0" smtClean="0"/>
              <a:t> din </a:t>
            </a:r>
            <a:r>
              <a:rPr lang="en-US" sz="1800" dirty="0" smtClean="0"/>
              <a:t>27</a:t>
            </a:r>
            <a:r>
              <a:rPr lang="ro-RO" sz="1800" dirty="0" smtClean="0"/>
              <a:t>.</a:t>
            </a:r>
            <a:r>
              <a:rPr lang="en-US" sz="1800" dirty="0" smtClean="0"/>
              <a:t>08</a:t>
            </a:r>
            <a:r>
              <a:rPr lang="ro-RO" sz="1800" dirty="0" smtClean="0"/>
              <a:t>.201</a:t>
            </a:r>
            <a:r>
              <a:rPr lang="en-US" sz="1800" dirty="0" smtClean="0"/>
              <a:t>2, </a:t>
            </a:r>
            <a:r>
              <a:rPr lang="en-US" sz="1800" dirty="0" err="1" smtClean="0"/>
              <a:t>emis</a:t>
            </a:r>
            <a:r>
              <a:rPr lang="en-US" sz="1800" dirty="0" smtClean="0"/>
              <a:t> de </a:t>
            </a:r>
            <a:r>
              <a:rPr lang="en-US" sz="1800" dirty="0" err="1" smtClean="0"/>
              <a:t>IQNet</a:t>
            </a:r>
            <a:r>
              <a:rPr lang="en-US" sz="1800" dirty="0" smtClean="0"/>
              <a:t> Ltd, </a:t>
            </a:r>
            <a:r>
              <a:rPr lang="ro-RO" sz="1800" dirty="0" smtClean="0"/>
              <a:t>care are ca scop îmbunataţirea condiţiilor de muncă la nivel mondial</a:t>
            </a:r>
            <a:r>
              <a:rPr lang="en-US" sz="1800" dirty="0" smtClean="0"/>
              <a:t>.</a:t>
            </a:r>
          </a:p>
          <a:p>
            <a:pPr defTabSz="153988" eaLnBrk="1" hangingPunct="1">
              <a:buFont typeface="Wingdings 2" pitchFamily="18" charset="2"/>
              <a:buNone/>
            </a:pPr>
            <a:endParaRPr lang="en-GB" sz="1800" i="1" dirty="0" smtClean="0"/>
          </a:p>
        </p:txBody>
      </p:sp>
      <p:pic>
        <p:nvPicPr>
          <p:cNvPr id="922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133600"/>
            <a:ext cx="8778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124200"/>
            <a:ext cx="8778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962400"/>
            <a:ext cx="9144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288" y="4800600"/>
            <a:ext cx="88106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3" descr="SA8000_Acred_Mar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750" y="5715000"/>
            <a:ext cx="842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ChangeArrowheads="1"/>
          </p:cNvSpPr>
          <p:nvPr/>
        </p:nvSpPr>
        <p:spPr bwMode="auto">
          <a:xfrm>
            <a:off x="533400" y="1107620"/>
            <a:ext cx="884463" cy="851807"/>
          </a:xfrm>
          <a:prstGeom prst="rect">
            <a:avLst/>
          </a:prstGeom>
          <a:solidFill>
            <a:srgbClr val="DBE5F1"/>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i="0" u="none" strike="noStrike" cap="none" normalizeH="0" baseline="0" dirty="0" smtClean="0">
                <a:ln>
                  <a:noFill/>
                </a:ln>
                <a:solidFill>
                  <a:schemeClr val="bg1"/>
                </a:solidFill>
                <a:effectLst/>
                <a:latin typeface="Arial Black" pitchFamily="34" charset="0"/>
              </a:rPr>
              <a:t>LICENŢĂ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i="0" u="none" strike="noStrike" cap="none" normalizeH="0" baseline="0" dirty="0" smtClean="0">
                <a:ln>
                  <a:noFill/>
                </a:ln>
                <a:solidFill>
                  <a:schemeClr val="bg1"/>
                </a:solidFill>
                <a:effectLst/>
                <a:latin typeface="Arial Black" pitchFamily="34" charset="0"/>
              </a:rPr>
              <a:t>CLASA I</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i="0" u="none" strike="noStrike" cap="none" normalizeH="0" baseline="0" dirty="0" smtClean="0">
                <a:ln>
                  <a:noFill/>
                </a:ln>
                <a:solidFill>
                  <a:schemeClr val="bg1"/>
                </a:solidFill>
                <a:effectLst/>
                <a:latin typeface="Arial Black" pitchFamily="34" charset="0"/>
              </a:rPr>
              <a:t>ANRSC</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ro-RO" sz="1100" b="1" i="0" u="none" strike="noStrike" cap="none" normalizeH="0" baseline="0" dirty="0" smtClean="0">
                <a:ln>
                  <a:noFill/>
                </a:ln>
                <a:solidFill>
                  <a:schemeClr val="bg1"/>
                </a:solidFill>
                <a:effectLst/>
                <a:latin typeface="Arial Black" pitchFamily="34" charset="0"/>
              </a:rPr>
              <a:t>NR. 3490</a:t>
            </a:r>
            <a:endParaRPr kumimoji="0" lang="en-US" sz="1100" b="0" i="0" u="none" strike="noStrike" cap="none" normalizeH="0" baseline="0" dirty="0" smtClean="0">
              <a:ln>
                <a:noFill/>
              </a:ln>
              <a:solidFill>
                <a:schemeClr val="bg1"/>
              </a:solidFill>
              <a:effectLst/>
              <a:latin typeface="Arial" pitchFamily="34" charset="0"/>
            </a:endParaRPr>
          </a:p>
        </p:txBody>
      </p:sp>
    </p:spTree>
    <p:extLst>
      <p:ext uri="{BB962C8B-B14F-4D97-AF65-F5344CB8AC3E}">
        <p14:creationId xmlns:p14="http://schemas.microsoft.com/office/powerpoint/2010/main" val="71901978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304800" y="381000"/>
            <a:ext cx="8353425" cy="9350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lnSpc>
                <a:spcPct val="80000"/>
              </a:lnSpc>
            </a:pPr>
            <a:r>
              <a:rPr lang="ro-RO" altLang="en-US" sz="2800" b="1" dirty="0" smtClean="0"/>
              <a:t>Extindere SCADA – Sistem Dispecerizare </a:t>
            </a:r>
            <a:br>
              <a:rPr lang="ro-RO" altLang="en-US" sz="2800" b="1" dirty="0" smtClean="0"/>
            </a:br>
            <a:r>
              <a:rPr lang="ro-RO" altLang="en-US" sz="2800" b="1" dirty="0" smtClean="0"/>
              <a:t>Surse și Stații Epurare Ape Uzate</a:t>
            </a:r>
            <a:endParaRPr lang="en-US" altLang="en-US" sz="2800" b="1" dirty="0" smtClean="0"/>
          </a:p>
        </p:txBody>
      </p:sp>
      <p:pic>
        <p:nvPicPr>
          <p:cNvPr id="22531" name="Picture 2" descr="D:\ELENA MAGDA CHICHELUS\2015\SCADA 2015\Extindere SCADA 2015\EXTINDERE SCADA_JPG\SISTEM SCADA IUNIE 2015.jpg"/>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8207375" cy="48545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942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457200"/>
            <a:ext cx="8229600" cy="6492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70000"/>
              </a:lnSpc>
            </a:pPr>
            <a:r>
              <a:rPr lang="ro-RO" altLang="en-US" sz="3000" b="1" dirty="0" smtClean="0"/>
              <a:t>Scopul proiectului</a:t>
            </a:r>
            <a:endParaRPr lang="en-US" altLang="en-US" sz="3000" b="1" dirty="0" smtClean="0"/>
          </a:p>
        </p:txBody>
      </p:sp>
      <p:sp>
        <p:nvSpPr>
          <p:cNvPr id="23555" name="Rectangle 3"/>
          <p:cNvSpPr>
            <a:spLocks noGrp="1" noChangeArrowheads="1"/>
          </p:cNvSpPr>
          <p:nvPr>
            <p:ph type="body" idx="4294967295"/>
          </p:nvPr>
        </p:nvSpPr>
        <p:spPr bwMode="auto">
          <a:xfrm>
            <a:off x="485775" y="1412875"/>
            <a:ext cx="8172450" cy="50752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588" indent="360363" algn="just">
              <a:spcBef>
                <a:spcPct val="0"/>
              </a:spcBef>
              <a:buFont typeface="Calibri" pitchFamily="34" charset="0"/>
              <a:buAutoNum type="arabicPeriod"/>
            </a:pPr>
            <a:r>
              <a:rPr lang="en-US" altLang="en-US" sz="1800" b="1" dirty="0" err="1" smtClean="0"/>
              <a:t>Reducerea</a:t>
            </a:r>
            <a:r>
              <a:rPr lang="en-US" altLang="en-US" sz="1800" b="1" dirty="0" smtClean="0"/>
              <a:t> </a:t>
            </a:r>
            <a:r>
              <a:rPr lang="en-US" altLang="en-US" sz="1800" b="1" dirty="0" err="1" smtClean="0"/>
              <a:t>consumului</a:t>
            </a:r>
            <a:r>
              <a:rPr lang="en-US" altLang="en-US" sz="1800" b="1" dirty="0" smtClean="0"/>
              <a:t> de </a:t>
            </a:r>
            <a:r>
              <a:rPr lang="en-US" altLang="en-US" sz="1800" b="1" dirty="0" err="1" smtClean="0"/>
              <a:t>energie</a:t>
            </a:r>
            <a:r>
              <a:rPr lang="en-US" altLang="en-US" sz="1800" b="1" dirty="0" smtClean="0"/>
              <a:t> electric</a:t>
            </a:r>
            <a:r>
              <a:rPr lang="ro-RO" altLang="en-US" sz="1800" b="1" dirty="0" smtClean="0"/>
              <a:t>ă</a:t>
            </a:r>
            <a:r>
              <a:rPr lang="en-US" altLang="en-US" sz="1800" b="1" dirty="0" smtClean="0"/>
              <a:t>, </a:t>
            </a:r>
            <a:r>
              <a:rPr lang="en-US" altLang="en-US" sz="1800" b="1" dirty="0" err="1" smtClean="0"/>
              <a:t>respectiv</a:t>
            </a:r>
            <a:r>
              <a:rPr lang="en-US" altLang="en-US" sz="1800" b="1" dirty="0" smtClean="0"/>
              <a:t>  a </a:t>
            </a:r>
            <a:r>
              <a:rPr lang="en-US" altLang="en-US" sz="1800" b="1" dirty="0" err="1" smtClean="0"/>
              <a:t>cheltuielilor</a:t>
            </a:r>
            <a:r>
              <a:rPr lang="en-US" altLang="en-US" sz="1800" b="1" dirty="0" smtClean="0"/>
              <a:t> cu </a:t>
            </a:r>
            <a:r>
              <a:rPr lang="en-US" altLang="en-US" sz="1800" b="1" dirty="0" err="1" smtClean="0"/>
              <a:t>energia</a:t>
            </a:r>
            <a:r>
              <a:rPr lang="en-US" altLang="en-US" sz="1800" b="1" dirty="0" smtClean="0"/>
              <a:t> electric</a:t>
            </a:r>
            <a:r>
              <a:rPr lang="ro-RO" altLang="en-US" sz="1800" b="1" dirty="0" smtClean="0"/>
              <a:t>ă</a:t>
            </a:r>
            <a:r>
              <a:rPr lang="en-US" altLang="en-US" sz="1800" b="1" dirty="0" smtClean="0"/>
              <a:t>, cu </a:t>
            </a:r>
            <a:r>
              <a:rPr lang="en-US" altLang="en-US" sz="1800" b="1" dirty="0" err="1" smtClean="0"/>
              <a:t>cca</a:t>
            </a:r>
            <a:r>
              <a:rPr lang="en-US" altLang="en-US" sz="1800" b="1" dirty="0" smtClean="0"/>
              <a:t> 10% (</a:t>
            </a:r>
            <a:r>
              <a:rPr lang="en-US" altLang="en-US" sz="1800" b="1" dirty="0" err="1" smtClean="0"/>
              <a:t>cca</a:t>
            </a:r>
            <a:r>
              <a:rPr lang="en-US" altLang="en-US" sz="1800" b="1" dirty="0" smtClean="0"/>
              <a:t> 6.600 M</a:t>
            </a:r>
            <a:r>
              <a:rPr lang="ro-RO" altLang="en-US" sz="1800" b="1" dirty="0" smtClean="0"/>
              <a:t>W</a:t>
            </a:r>
            <a:r>
              <a:rPr lang="en-US" altLang="en-US" sz="1800" b="1" dirty="0" smtClean="0"/>
              <a:t>h/an, 550.000 euro/an);</a:t>
            </a:r>
          </a:p>
          <a:p>
            <a:pPr marL="1588" indent="360363" algn="just">
              <a:spcBef>
                <a:spcPct val="0"/>
              </a:spcBef>
              <a:buFont typeface="Calibri" pitchFamily="34" charset="0"/>
              <a:buAutoNum type="arabicPeriod"/>
            </a:pPr>
            <a:r>
              <a:rPr lang="en-US" altLang="en-US" sz="1800" dirty="0" err="1" smtClean="0"/>
              <a:t>Reducerea</a:t>
            </a:r>
            <a:r>
              <a:rPr lang="en-US" altLang="en-US" sz="1800" dirty="0" smtClean="0"/>
              <a:t> </a:t>
            </a:r>
            <a:r>
              <a:rPr lang="en-US" altLang="en-US" sz="1800" dirty="0" err="1" smtClean="0"/>
              <a:t>pierderilor</a:t>
            </a:r>
            <a:r>
              <a:rPr lang="en-US" altLang="en-US" sz="1800" dirty="0" smtClean="0"/>
              <a:t> de </a:t>
            </a:r>
            <a:r>
              <a:rPr lang="en-US" altLang="en-US" sz="1800" dirty="0" err="1" smtClean="0"/>
              <a:t>ap</a:t>
            </a:r>
            <a:r>
              <a:rPr lang="ro-RO" altLang="en-US" sz="1800" dirty="0" smtClean="0"/>
              <a:t>ă</a:t>
            </a:r>
            <a:r>
              <a:rPr lang="en-US" altLang="en-US" sz="1800" dirty="0" smtClean="0"/>
              <a:t> </a:t>
            </a:r>
            <a:r>
              <a:rPr lang="ro-RO" altLang="en-US" sz="1800" dirty="0" smtClean="0"/>
              <a:t>ș</a:t>
            </a:r>
            <a:r>
              <a:rPr lang="en-US" altLang="en-US" sz="1800" dirty="0" err="1" smtClean="0"/>
              <a:t>i</a:t>
            </a:r>
            <a:r>
              <a:rPr lang="en-US" altLang="en-US" sz="1800" dirty="0" smtClean="0"/>
              <a:t> a </a:t>
            </a:r>
            <a:r>
              <a:rPr lang="en-US" altLang="en-US" sz="1800" dirty="0" err="1" smtClean="0"/>
              <a:t>num</a:t>
            </a:r>
            <a:r>
              <a:rPr lang="ro-RO" altLang="en-US" sz="1800" dirty="0" smtClean="0"/>
              <a:t>ă</a:t>
            </a:r>
            <a:r>
              <a:rPr lang="en-US" altLang="en-US" sz="1800" dirty="0" err="1" smtClean="0"/>
              <a:t>rului</a:t>
            </a:r>
            <a:r>
              <a:rPr lang="en-US" altLang="en-US" sz="1800" dirty="0" smtClean="0"/>
              <a:t>  de </a:t>
            </a:r>
            <a:r>
              <a:rPr lang="en-US" altLang="en-US" sz="1800" dirty="0" err="1" smtClean="0"/>
              <a:t>avarii</a:t>
            </a:r>
            <a:r>
              <a:rPr lang="en-US" altLang="en-US" sz="1800" dirty="0" smtClean="0"/>
              <a:t>,  </a:t>
            </a:r>
            <a:r>
              <a:rPr lang="en-US" altLang="en-US" sz="1800" dirty="0" err="1" smtClean="0"/>
              <a:t>prin</a:t>
            </a:r>
            <a:r>
              <a:rPr lang="en-US" altLang="en-US" sz="1800" dirty="0" smtClean="0"/>
              <a:t> </a:t>
            </a:r>
            <a:r>
              <a:rPr lang="en-US" altLang="en-US" sz="1800" dirty="0" err="1" smtClean="0"/>
              <a:t>monitorizarea</a:t>
            </a:r>
            <a:r>
              <a:rPr lang="en-US" altLang="en-US" sz="1800" dirty="0" smtClean="0"/>
              <a:t> </a:t>
            </a:r>
            <a:r>
              <a:rPr lang="en-US" altLang="en-US" sz="1800" dirty="0" err="1" smtClean="0"/>
              <a:t>presiunilor</a:t>
            </a:r>
            <a:r>
              <a:rPr lang="en-US" altLang="en-US" sz="1800" dirty="0" smtClean="0"/>
              <a:t> din re</a:t>
            </a:r>
            <a:r>
              <a:rPr lang="ro-RO" altLang="en-US" sz="1800" dirty="0" smtClean="0"/>
              <a:t>ț</a:t>
            </a:r>
            <a:r>
              <a:rPr lang="en-US" altLang="en-US" sz="1800" dirty="0" err="1" smtClean="0"/>
              <a:t>ea</a:t>
            </a:r>
            <a:r>
              <a:rPr lang="en-US" altLang="en-US" sz="1800" dirty="0" smtClean="0"/>
              <a:t>; </a:t>
            </a:r>
          </a:p>
          <a:p>
            <a:pPr marL="1588" indent="360363" algn="just">
              <a:spcBef>
                <a:spcPct val="0"/>
              </a:spcBef>
              <a:buFont typeface="Calibri" pitchFamily="34" charset="0"/>
              <a:buAutoNum type="arabicPeriod"/>
            </a:pPr>
            <a:r>
              <a:rPr lang="en-US" altLang="en-US" sz="1800" dirty="0" err="1" smtClean="0"/>
              <a:t>Reducerea</a:t>
            </a:r>
            <a:r>
              <a:rPr lang="en-US" altLang="en-US" sz="1800" dirty="0" smtClean="0"/>
              <a:t> </a:t>
            </a:r>
            <a:r>
              <a:rPr lang="en-US" altLang="en-US" sz="1800" dirty="0" err="1" smtClean="0"/>
              <a:t>cheltuielilor</a:t>
            </a:r>
            <a:r>
              <a:rPr lang="en-US" altLang="en-US" sz="1800" dirty="0" smtClean="0"/>
              <a:t> cu </a:t>
            </a:r>
            <a:r>
              <a:rPr lang="en-US" altLang="en-US" sz="1800" dirty="0" err="1" smtClean="0"/>
              <a:t>personalul</a:t>
            </a:r>
            <a:r>
              <a:rPr lang="en-US" altLang="en-US" sz="1800" dirty="0" smtClean="0"/>
              <a:t>;</a:t>
            </a:r>
          </a:p>
          <a:p>
            <a:pPr marL="1588" indent="360363" algn="just">
              <a:spcBef>
                <a:spcPct val="0"/>
              </a:spcBef>
              <a:buFont typeface="Calibri" pitchFamily="34" charset="0"/>
              <a:buAutoNum type="arabicPeriod"/>
            </a:pPr>
            <a:r>
              <a:rPr lang="en-US" altLang="en-US" sz="1800" dirty="0" err="1" smtClean="0"/>
              <a:t>Cre</a:t>
            </a:r>
            <a:r>
              <a:rPr lang="ro-RO" altLang="en-US" sz="1800" dirty="0" smtClean="0"/>
              <a:t>ș</a:t>
            </a:r>
            <a:r>
              <a:rPr lang="en-US" altLang="en-US" sz="1800" dirty="0" err="1" smtClean="0"/>
              <a:t>terea</a:t>
            </a:r>
            <a:r>
              <a:rPr lang="en-US" altLang="en-US" sz="1800" dirty="0" smtClean="0"/>
              <a:t> </a:t>
            </a:r>
            <a:r>
              <a:rPr lang="en-US" altLang="en-US" sz="1800" dirty="0" err="1" smtClean="0"/>
              <a:t>operativit</a:t>
            </a:r>
            <a:r>
              <a:rPr lang="ro-RO" altLang="en-US" sz="1800" dirty="0" smtClean="0"/>
              <a:t>ăț</a:t>
            </a:r>
            <a:r>
              <a:rPr lang="en-US" altLang="en-US" sz="1800" dirty="0" smtClean="0"/>
              <a:t>ii </a:t>
            </a:r>
            <a:r>
              <a:rPr lang="ro-RO" altLang="en-US" sz="1800" dirty="0" smtClean="0"/>
              <a:t>î</a:t>
            </a:r>
            <a:r>
              <a:rPr lang="en-US" altLang="en-US" sz="1800" dirty="0" smtClean="0"/>
              <a:t>n </a:t>
            </a:r>
            <a:r>
              <a:rPr lang="en-US" altLang="en-US" sz="1800" dirty="0" err="1" smtClean="0"/>
              <a:t>remedierea</a:t>
            </a:r>
            <a:r>
              <a:rPr lang="en-US" altLang="en-US" sz="1800" dirty="0" smtClean="0"/>
              <a:t> </a:t>
            </a:r>
            <a:r>
              <a:rPr lang="en-US" altLang="en-US" sz="1800" dirty="0" err="1" smtClean="0"/>
              <a:t>avariilor</a:t>
            </a:r>
            <a:r>
              <a:rPr lang="en-US" altLang="en-US" sz="1800" dirty="0" smtClean="0"/>
              <a:t>;</a:t>
            </a:r>
          </a:p>
          <a:p>
            <a:pPr marL="1588" indent="360363" algn="just">
              <a:spcBef>
                <a:spcPct val="0"/>
              </a:spcBef>
              <a:buFont typeface="Calibri" pitchFamily="34" charset="0"/>
              <a:buAutoNum type="arabicPeriod"/>
            </a:pPr>
            <a:r>
              <a:rPr lang="en-US" altLang="en-US" sz="1800" dirty="0" err="1" smtClean="0"/>
              <a:t>Cre</a:t>
            </a:r>
            <a:r>
              <a:rPr lang="ro-RO" altLang="en-US" sz="1800" dirty="0" smtClean="0"/>
              <a:t>ș</a:t>
            </a:r>
            <a:r>
              <a:rPr lang="en-US" altLang="en-US" sz="1800" dirty="0" err="1" smtClean="0"/>
              <a:t>terea</a:t>
            </a:r>
            <a:r>
              <a:rPr lang="en-US" altLang="en-US" sz="1800" dirty="0" smtClean="0"/>
              <a:t> </a:t>
            </a:r>
            <a:r>
              <a:rPr lang="en-US" altLang="en-US" sz="1800" dirty="0" err="1" smtClean="0"/>
              <a:t>calit</a:t>
            </a:r>
            <a:r>
              <a:rPr lang="ro-RO" altLang="en-US" sz="1800" dirty="0" smtClean="0"/>
              <a:t>ăț</a:t>
            </a:r>
            <a:r>
              <a:rPr lang="en-US" altLang="en-US" sz="1800" dirty="0" smtClean="0"/>
              <a:t>ii </a:t>
            </a:r>
            <a:r>
              <a:rPr lang="en-US" altLang="en-US" sz="1800" dirty="0" err="1" smtClean="0"/>
              <a:t>serviciului</a:t>
            </a:r>
            <a:r>
              <a:rPr lang="en-US" altLang="en-US" sz="1800" dirty="0" smtClean="0"/>
              <a:t> de </a:t>
            </a:r>
            <a:r>
              <a:rPr lang="en-US" altLang="en-US" sz="1800" dirty="0" err="1" smtClean="0"/>
              <a:t>alimentare</a:t>
            </a:r>
            <a:r>
              <a:rPr lang="en-US" altLang="en-US" sz="1800" dirty="0" smtClean="0"/>
              <a:t> cu </a:t>
            </a:r>
            <a:r>
              <a:rPr lang="en-US" altLang="en-US" sz="1800" dirty="0" err="1" smtClean="0"/>
              <a:t>ap</a:t>
            </a:r>
            <a:r>
              <a:rPr lang="ro-RO" altLang="en-US" sz="1800" dirty="0" smtClean="0"/>
              <a:t>ă</a:t>
            </a:r>
            <a:r>
              <a:rPr lang="en-US" altLang="en-US" sz="1800" dirty="0" smtClean="0"/>
              <a:t> </a:t>
            </a:r>
            <a:r>
              <a:rPr lang="en-US" altLang="en-US" sz="1800" dirty="0" err="1" smtClean="0"/>
              <a:t>prin</a:t>
            </a:r>
            <a:r>
              <a:rPr lang="en-US" altLang="en-US" sz="1800" dirty="0" smtClean="0"/>
              <a:t> </a:t>
            </a:r>
            <a:r>
              <a:rPr lang="en-US" altLang="en-US" sz="1800" dirty="0" err="1" smtClean="0"/>
              <a:t>asigurarea</a:t>
            </a:r>
            <a:r>
              <a:rPr lang="en-US" altLang="en-US" sz="1800" dirty="0" smtClean="0"/>
              <a:t> </a:t>
            </a:r>
            <a:r>
              <a:rPr lang="en-US" altLang="en-US" sz="1800" dirty="0" err="1" smtClean="0"/>
              <a:t>continuit</a:t>
            </a:r>
            <a:r>
              <a:rPr lang="ro-RO" altLang="en-US" sz="1800" dirty="0" smtClean="0"/>
              <a:t>ăț</a:t>
            </a:r>
            <a:r>
              <a:rPr lang="en-US" altLang="en-US" sz="1800" dirty="0" smtClean="0"/>
              <a:t>ii </a:t>
            </a:r>
            <a:r>
              <a:rPr lang="en-US" altLang="en-US" sz="1800" dirty="0" err="1" smtClean="0"/>
              <a:t>furniz</a:t>
            </a:r>
            <a:r>
              <a:rPr lang="ro-RO" altLang="en-US" sz="1800" dirty="0" smtClean="0"/>
              <a:t>ă</a:t>
            </a:r>
            <a:r>
              <a:rPr lang="en-US" altLang="en-US" sz="1800" dirty="0" err="1" smtClean="0"/>
              <a:t>rii</a:t>
            </a:r>
            <a:r>
              <a:rPr lang="en-US" altLang="en-US" sz="1800" dirty="0" smtClean="0"/>
              <a:t> </a:t>
            </a:r>
            <a:r>
              <a:rPr lang="en-US" altLang="en-US" sz="1800" dirty="0" err="1" smtClean="0"/>
              <a:t>apei</a:t>
            </a:r>
            <a:r>
              <a:rPr lang="en-US" altLang="en-US" sz="1800" dirty="0" smtClean="0"/>
              <a:t> 24h/24h;</a:t>
            </a:r>
          </a:p>
          <a:p>
            <a:pPr marL="1588" indent="360363" algn="just">
              <a:spcBef>
                <a:spcPct val="0"/>
              </a:spcBef>
              <a:buFont typeface="Calibri" pitchFamily="34" charset="0"/>
              <a:buAutoNum type="arabicPeriod"/>
            </a:pPr>
            <a:r>
              <a:rPr lang="en-US" altLang="en-US" sz="1800" dirty="0" err="1" smtClean="0"/>
              <a:t>Monitorizarea</a:t>
            </a:r>
            <a:r>
              <a:rPr lang="en-US" altLang="en-US" sz="1800" dirty="0" smtClean="0"/>
              <a:t> </a:t>
            </a:r>
            <a:r>
              <a:rPr lang="en-US" altLang="en-US" sz="1800" dirty="0" err="1" smtClean="0"/>
              <a:t>func</a:t>
            </a:r>
            <a:r>
              <a:rPr lang="ro-RO" altLang="en-US" sz="1800" dirty="0" smtClean="0"/>
              <a:t>ț</a:t>
            </a:r>
            <a:r>
              <a:rPr lang="en-US" altLang="en-US" sz="1800" dirty="0" smtClean="0"/>
              <a:t>ion</a:t>
            </a:r>
            <a:r>
              <a:rPr lang="ro-RO" altLang="en-US" sz="1800" dirty="0" smtClean="0"/>
              <a:t>ă</a:t>
            </a:r>
            <a:r>
              <a:rPr lang="en-US" altLang="en-US" sz="1800" dirty="0" err="1" smtClean="0"/>
              <a:t>rii</a:t>
            </a:r>
            <a:r>
              <a:rPr lang="en-US" altLang="en-US" sz="1800" dirty="0" smtClean="0"/>
              <a:t> </a:t>
            </a:r>
            <a:r>
              <a:rPr lang="en-US" altLang="en-US" sz="1800" dirty="0" err="1" smtClean="0"/>
              <a:t>echipamentelor</a:t>
            </a:r>
            <a:r>
              <a:rPr lang="en-US" altLang="en-US" sz="1800" dirty="0" smtClean="0"/>
              <a:t> </a:t>
            </a:r>
            <a:r>
              <a:rPr lang="en-US" altLang="en-US" sz="1800" dirty="0" err="1" smtClean="0"/>
              <a:t>individuale</a:t>
            </a:r>
            <a:r>
              <a:rPr lang="en-US" altLang="en-US" sz="1800" dirty="0" smtClean="0"/>
              <a:t>, a </a:t>
            </a:r>
            <a:r>
              <a:rPr lang="en-US" altLang="en-US" sz="1800" dirty="0" err="1" smtClean="0"/>
              <a:t>sistemelor</a:t>
            </a:r>
            <a:r>
              <a:rPr lang="en-US" altLang="en-US" sz="1800" dirty="0" smtClean="0"/>
              <a:t> de </a:t>
            </a:r>
            <a:r>
              <a:rPr lang="en-US" altLang="en-US" sz="1800" dirty="0" err="1" smtClean="0"/>
              <a:t>captare</a:t>
            </a:r>
            <a:r>
              <a:rPr lang="en-US" altLang="en-US" sz="1800" dirty="0" smtClean="0"/>
              <a:t>, </a:t>
            </a:r>
            <a:r>
              <a:rPr lang="en-US" altLang="en-US" sz="1800" dirty="0" err="1" smtClean="0"/>
              <a:t>tratare</a:t>
            </a:r>
            <a:r>
              <a:rPr lang="en-US" altLang="en-US" sz="1800" dirty="0" smtClean="0"/>
              <a:t>, transport, </a:t>
            </a:r>
            <a:r>
              <a:rPr lang="ro-RO" altLang="en-US" sz="1800" dirty="0" smtClean="0"/>
              <a:t>î</a:t>
            </a:r>
            <a:r>
              <a:rPr lang="en-US" altLang="en-US" sz="1800" dirty="0" err="1" smtClean="0"/>
              <a:t>nmagazinare</a:t>
            </a:r>
            <a:r>
              <a:rPr lang="en-US" altLang="en-US" sz="1800" dirty="0" smtClean="0"/>
              <a:t> </a:t>
            </a:r>
            <a:r>
              <a:rPr lang="ro-RO" altLang="en-US" sz="1800" dirty="0" smtClean="0"/>
              <a:t>ș</a:t>
            </a:r>
            <a:r>
              <a:rPr lang="en-US" altLang="en-US" sz="1800" dirty="0" err="1" smtClean="0"/>
              <a:t>i</a:t>
            </a:r>
            <a:r>
              <a:rPr lang="en-US" altLang="en-US" sz="1800" dirty="0" smtClean="0"/>
              <a:t> </a:t>
            </a:r>
            <a:r>
              <a:rPr lang="en-US" altLang="en-US" sz="1800" dirty="0" err="1" smtClean="0"/>
              <a:t>distribu</a:t>
            </a:r>
            <a:r>
              <a:rPr lang="ro-RO" altLang="en-US" sz="1800" dirty="0" smtClean="0"/>
              <a:t>ț</a:t>
            </a:r>
            <a:r>
              <a:rPr lang="en-US" altLang="en-US" sz="1800" dirty="0" err="1" smtClean="0"/>
              <a:t>ie</a:t>
            </a:r>
            <a:r>
              <a:rPr lang="en-US" altLang="en-US" sz="1800" dirty="0" smtClean="0"/>
              <a:t> a </a:t>
            </a:r>
            <a:r>
              <a:rPr lang="en-US" altLang="en-US" sz="1800" dirty="0" err="1" smtClean="0"/>
              <a:t>apei</a:t>
            </a:r>
            <a:r>
              <a:rPr lang="en-US" altLang="en-US" sz="1800" dirty="0" smtClean="0"/>
              <a:t> </a:t>
            </a:r>
            <a:r>
              <a:rPr lang="en-US" altLang="en-US" sz="1800" dirty="0" err="1" smtClean="0"/>
              <a:t>potabile</a:t>
            </a:r>
            <a:r>
              <a:rPr lang="en-US" altLang="en-US" sz="1800" dirty="0" smtClean="0"/>
              <a:t>;</a:t>
            </a:r>
            <a:endParaRPr lang="ro-RO" altLang="en-US" sz="1800" dirty="0" smtClean="0"/>
          </a:p>
          <a:p>
            <a:pPr marL="1588" indent="360363" algn="just">
              <a:spcBef>
                <a:spcPct val="0"/>
              </a:spcBef>
              <a:buFont typeface="Calibri" pitchFamily="34" charset="0"/>
              <a:buAutoNum type="arabicPeriod"/>
            </a:pPr>
            <a:r>
              <a:rPr lang="ro-RO" altLang="en-US" sz="1800" dirty="0" smtClean="0"/>
              <a:t>A</a:t>
            </a:r>
            <a:r>
              <a:rPr lang="en-US" altLang="en-US" sz="1800" dirty="0" err="1" smtClean="0"/>
              <a:t>utomatiza</a:t>
            </a:r>
            <a:r>
              <a:rPr lang="ro-RO" altLang="en-US" sz="1800" dirty="0" smtClean="0"/>
              <a:t>rea </a:t>
            </a:r>
            <a:r>
              <a:rPr lang="en-US" altLang="en-US" sz="1800" dirty="0" err="1" smtClean="0"/>
              <a:t>sistemel</a:t>
            </a:r>
            <a:r>
              <a:rPr lang="ro-RO" altLang="en-US" sz="1800" dirty="0" smtClean="0"/>
              <a:t>or</a:t>
            </a:r>
            <a:r>
              <a:rPr lang="en-US" altLang="en-US" sz="1800" dirty="0" smtClean="0"/>
              <a:t> de </a:t>
            </a:r>
            <a:r>
              <a:rPr lang="en-US" altLang="en-US" sz="1800" dirty="0" err="1" smtClean="0"/>
              <a:t>alimentare</a:t>
            </a:r>
            <a:r>
              <a:rPr lang="en-US" altLang="en-US" sz="1800" dirty="0" smtClean="0"/>
              <a:t> cu </a:t>
            </a:r>
            <a:r>
              <a:rPr lang="en-US" altLang="en-US" sz="1800" dirty="0" err="1" smtClean="0"/>
              <a:t>apă</a:t>
            </a:r>
            <a:r>
              <a:rPr lang="en-US" altLang="en-US" sz="1800" dirty="0" smtClean="0"/>
              <a:t> cu </a:t>
            </a:r>
            <a:r>
              <a:rPr lang="en-US" altLang="en-US" sz="1800" dirty="0" err="1" smtClean="0"/>
              <a:t>prioritate</a:t>
            </a:r>
            <a:r>
              <a:rPr lang="en-US" altLang="en-US" sz="1800" dirty="0" smtClean="0"/>
              <a:t> </a:t>
            </a:r>
            <a:r>
              <a:rPr lang="ro-RO" altLang="en-US" sz="1800" dirty="0" smtClean="0"/>
              <a:t>în zonele rurale</a:t>
            </a:r>
            <a:r>
              <a:rPr lang="en-US" altLang="en-US" sz="1800" dirty="0" smtClean="0"/>
              <a:t> </a:t>
            </a:r>
            <a:r>
              <a:rPr lang="ro-RO" altLang="en-US" sz="1800" dirty="0" smtClean="0"/>
              <a:t>ș</a:t>
            </a:r>
            <a:r>
              <a:rPr lang="en-US" altLang="en-US" sz="1800" dirty="0" err="1" smtClean="0"/>
              <a:t>i</a:t>
            </a:r>
            <a:r>
              <a:rPr lang="ro-RO" altLang="en-US" sz="1800" dirty="0" smtClean="0"/>
              <a:t> </a:t>
            </a:r>
            <a:r>
              <a:rPr lang="en-US" altLang="en-US" sz="1800" dirty="0" err="1" smtClean="0"/>
              <a:t>transmite</a:t>
            </a:r>
            <a:r>
              <a:rPr lang="ro-RO" altLang="en-US" sz="1800" dirty="0" smtClean="0"/>
              <a:t>rea</a:t>
            </a:r>
            <a:r>
              <a:rPr lang="en-US" altLang="en-US" sz="1800" dirty="0" smtClean="0"/>
              <a:t> </a:t>
            </a:r>
            <a:r>
              <a:rPr lang="en-US" altLang="en-US" sz="1800" dirty="0" err="1" smtClean="0"/>
              <a:t>datel</a:t>
            </a:r>
            <a:r>
              <a:rPr lang="ro-RO" altLang="en-US" sz="1800" dirty="0" smtClean="0"/>
              <a:t>or</a:t>
            </a:r>
            <a:r>
              <a:rPr lang="en-US" altLang="en-US" sz="1800" dirty="0" smtClean="0"/>
              <a:t> la </a:t>
            </a:r>
            <a:r>
              <a:rPr lang="en-US" altLang="en-US" sz="1800" dirty="0" err="1" smtClean="0"/>
              <a:t>distan</a:t>
            </a:r>
            <a:r>
              <a:rPr lang="ro-RO" altLang="en-US" sz="1800" dirty="0" smtClean="0"/>
              <a:t>ț</a:t>
            </a:r>
            <a:r>
              <a:rPr lang="en-US" altLang="en-US" sz="1800" dirty="0" smtClean="0"/>
              <a:t>ă </a:t>
            </a:r>
            <a:r>
              <a:rPr lang="ro-RO" altLang="en-US" sz="1800" dirty="0" smtClean="0"/>
              <a:t>către Dispeceratele Zonale</a:t>
            </a:r>
            <a:r>
              <a:rPr lang="en-US" altLang="en-US" sz="1800" dirty="0"/>
              <a:t>;</a:t>
            </a:r>
            <a:endParaRPr lang="en-US" altLang="en-US" sz="1800" dirty="0" smtClean="0"/>
          </a:p>
          <a:p>
            <a:pPr marL="1588" indent="360363" algn="just">
              <a:spcBef>
                <a:spcPct val="0"/>
              </a:spcBef>
              <a:buFont typeface="Calibri" pitchFamily="34" charset="0"/>
              <a:buAutoNum type="arabicPeriod"/>
            </a:pPr>
            <a:r>
              <a:rPr lang="en-US" altLang="en-US" sz="1800" dirty="0" err="1" smtClean="0"/>
              <a:t>Crearea</a:t>
            </a:r>
            <a:r>
              <a:rPr lang="en-US" altLang="en-US" sz="1800" dirty="0" smtClean="0"/>
              <a:t> </a:t>
            </a:r>
            <a:r>
              <a:rPr lang="en-US" altLang="en-US" sz="1800" dirty="0" err="1" smtClean="0"/>
              <a:t>rapo</a:t>
            </a:r>
            <a:r>
              <a:rPr lang="ro-RO" altLang="en-US" sz="1800" dirty="0" smtClean="0"/>
              <a:t>a</a:t>
            </a:r>
            <a:r>
              <a:rPr lang="en-US" altLang="en-US" sz="1800" dirty="0" err="1" smtClean="0"/>
              <a:t>rtelor</a:t>
            </a:r>
            <a:r>
              <a:rPr lang="en-US" altLang="en-US" sz="1800" dirty="0" smtClean="0"/>
              <a:t> </a:t>
            </a:r>
            <a:r>
              <a:rPr lang="en-US" altLang="en-US" sz="1800" dirty="0" err="1" smtClean="0"/>
              <a:t>necesare</a:t>
            </a:r>
            <a:r>
              <a:rPr lang="en-US" altLang="en-US" sz="1800" dirty="0" smtClean="0"/>
              <a:t> </a:t>
            </a:r>
            <a:r>
              <a:rPr lang="en-US" altLang="en-US" sz="1800" dirty="0" err="1" smtClean="0"/>
              <a:t>pentru</a:t>
            </a:r>
            <a:r>
              <a:rPr lang="en-US" altLang="en-US" sz="1800" dirty="0" smtClean="0"/>
              <a:t> o </a:t>
            </a:r>
            <a:r>
              <a:rPr lang="en-US" altLang="en-US" sz="1800" dirty="0" err="1" smtClean="0"/>
              <a:t>analiz</a:t>
            </a:r>
            <a:r>
              <a:rPr lang="ro-RO" altLang="en-US" sz="1800" dirty="0" smtClean="0"/>
              <a:t>ă</a:t>
            </a:r>
            <a:r>
              <a:rPr lang="en-US" altLang="en-US" sz="1800" dirty="0" smtClean="0"/>
              <a:t> </a:t>
            </a:r>
            <a:r>
              <a:rPr lang="en-US" altLang="en-US" sz="1800" dirty="0" err="1" smtClean="0"/>
              <a:t>operativ</a:t>
            </a:r>
            <a:r>
              <a:rPr lang="ro-RO" altLang="en-US" sz="1800" dirty="0" smtClean="0"/>
              <a:t>ă</a:t>
            </a:r>
            <a:r>
              <a:rPr lang="en-US" altLang="en-US" sz="1800" dirty="0" smtClean="0"/>
              <a:t> </a:t>
            </a:r>
            <a:r>
              <a:rPr lang="ro-RO" altLang="en-US" sz="1800" dirty="0" smtClean="0"/>
              <a:t>ș</a:t>
            </a:r>
            <a:r>
              <a:rPr lang="en-US" altLang="en-US" sz="1800" dirty="0" err="1" smtClean="0"/>
              <a:t>i</a:t>
            </a:r>
            <a:r>
              <a:rPr lang="en-US" altLang="en-US" sz="1800" dirty="0" smtClean="0"/>
              <a:t> </a:t>
            </a:r>
            <a:r>
              <a:rPr lang="en-US" altLang="en-US" sz="1800" dirty="0" err="1" smtClean="0"/>
              <a:t>sistematic</a:t>
            </a:r>
            <a:r>
              <a:rPr lang="ro-RO" altLang="en-US" sz="1800" dirty="0" smtClean="0"/>
              <a:t>ă</a:t>
            </a:r>
            <a:r>
              <a:rPr lang="en-US" altLang="en-US" sz="1800" dirty="0" smtClean="0"/>
              <a:t> a </a:t>
            </a:r>
            <a:r>
              <a:rPr lang="en-US" altLang="en-US" sz="1800" dirty="0" err="1" smtClean="0"/>
              <a:t>evenimentelor</a:t>
            </a:r>
            <a:r>
              <a:rPr lang="en-US" altLang="en-US" sz="1800" dirty="0"/>
              <a:t>;</a:t>
            </a:r>
            <a:endParaRPr lang="en-US" altLang="en-US" sz="1800" dirty="0" smtClean="0"/>
          </a:p>
          <a:p>
            <a:pPr marL="1588" indent="360363" algn="just">
              <a:spcBef>
                <a:spcPct val="0"/>
              </a:spcBef>
              <a:buFont typeface="Calibri" pitchFamily="34" charset="0"/>
              <a:buAutoNum type="arabicPeriod"/>
            </a:pPr>
            <a:r>
              <a:rPr lang="ro-RO" altLang="en-US" sz="1800" dirty="0" smtClean="0"/>
              <a:t>Reducerea costurilor de operare a sistemului de alimentare cu apă și de canalizare în mediul rural</a:t>
            </a:r>
            <a:r>
              <a:rPr lang="en-US" altLang="en-US" sz="1800" dirty="0" smtClean="0"/>
              <a:t>.</a:t>
            </a:r>
          </a:p>
        </p:txBody>
      </p:sp>
    </p:spTree>
    <p:extLst>
      <p:ext uri="{BB962C8B-B14F-4D97-AF65-F5344CB8AC3E}">
        <p14:creationId xmlns:p14="http://schemas.microsoft.com/office/powerpoint/2010/main" val="2077480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505200"/>
            <a:ext cx="410051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bwMode="auto">
          <a:xfrm>
            <a:off x="413681" y="381000"/>
            <a:ext cx="8229600" cy="10207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ro-RO" altLang="en-US" sz="3000" b="1" dirty="0" smtClean="0"/>
              <a:t>Surse Alternative De Energie</a:t>
            </a:r>
            <a:r>
              <a:rPr lang="ro-RO" altLang="en-US" sz="2800" b="1" dirty="0" smtClean="0"/>
              <a:t/>
            </a:r>
            <a:br>
              <a:rPr lang="ro-RO" altLang="en-US" sz="2800" b="1" dirty="0" smtClean="0"/>
            </a:br>
            <a:r>
              <a:rPr lang="ro-RO" altLang="en-US" sz="2800" b="1" dirty="0" smtClean="0"/>
              <a:t>2. </a:t>
            </a:r>
            <a:r>
              <a:rPr lang="ro-RO" altLang="en-US" sz="2600" b="1" dirty="0" smtClean="0"/>
              <a:t>Centrala Fotovoltaică Fetești Jud</a:t>
            </a:r>
            <a:r>
              <a:rPr lang="en-US" altLang="en-US" sz="2600" b="1" dirty="0" smtClean="0"/>
              <a:t>.</a:t>
            </a:r>
            <a:r>
              <a:rPr lang="ro-RO" altLang="en-US" sz="2600" b="1" dirty="0" smtClean="0"/>
              <a:t> Ialomița</a:t>
            </a:r>
            <a:endParaRPr lang="en-US" altLang="en-US" sz="2600" b="1" dirty="0" smtClean="0"/>
          </a:p>
        </p:txBody>
      </p:sp>
      <p:sp>
        <p:nvSpPr>
          <p:cNvPr id="27652" name="Rectangle 4"/>
          <p:cNvSpPr>
            <a:spLocks noGrp="1" noChangeArrowheads="1"/>
          </p:cNvSpPr>
          <p:nvPr>
            <p:ph type="body" sz="half" idx="4294967295"/>
          </p:nvPr>
        </p:nvSpPr>
        <p:spPr bwMode="auto">
          <a:xfrm>
            <a:off x="250825" y="1628775"/>
            <a:ext cx="8713788" cy="1728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61950" algn="just">
              <a:spcBef>
                <a:spcPct val="0"/>
              </a:spcBef>
            </a:pPr>
            <a:r>
              <a:rPr lang="en-US" altLang="en-US" sz="1800" dirty="0" smtClean="0"/>
              <a:t>C</a:t>
            </a:r>
            <a:r>
              <a:rPr lang="ro-RO" altLang="en-US" sz="1800" dirty="0" smtClean="0"/>
              <a:t>onstruirea parc</a:t>
            </a:r>
            <a:r>
              <a:rPr lang="en-US" altLang="en-US" sz="1800" dirty="0" err="1" smtClean="0"/>
              <a:t>ului</a:t>
            </a:r>
            <a:r>
              <a:rPr lang="ro-RO" altLang="en-US" sz="1800" dirty="0" smtClean="0"/>
              <a:t> fotovoltaic</a:t>
            </a:r>
            <a:r>
              <a:rPr lang="en-US" altLang="en-US" sz="1800" dirty="0" smtClean="0"/>
              <a:t> se </a:t>
            </a:r>
            <a:r>
              <a:rPr lang="en-US" altLang="en-US" sz="1800" dirty="0" err="1" smtClean="0"/>
              <a:t>va</a:t>
            </a:r>
            <a:r>
              <a:rPr lang="en-US" altLang="en-US" sz="1800" dirty="0" smtClean="0"/>
              <a:t> face </a:t>
            </a:r>
            <a:r>
              <a:rPr lang="ro-RO" altLang="en-US" sz="1800" dirty="0" smtClean="0"/>
              <a:t>pe terenul aferent amplasamentului</a:t>
            </a:r>
            <a:r>
              <a:rPr lang="en-US" altLang="en-US" sz="1800" dirty="0" smtClean="0"/>
              <a:t> din </a:t>
            </a:r>
            <a:r>
              <a:rPr lang="ro-RO" altLang="en-US" sz="1800" dirty="0" smtClean="0"/>
              <a:t>județul Ialomița, localitatea Fetești, str. Vulturului nr. 23, </a:t>
            </a:r>
            <a:r>
              <a:rPr lang="en-US" altLang="en-US" sz="1800" dirty="0" err="1" smtClean="0"/>
              <a:t>pe</a:t>
            </a:r>
            <a:r>
              <a:rPr lang="en-US" altLang="en-US" sz="1800" dirty="0" smtClean="0"/>
              <a:t> o </a:t>
            </a:r>
            <a:r>
              <a:rPr lang="en-US" altLang="en-US" sz="1800" dirty="0" err="1" smtClean="0"/>
              <a:t>suprafa</a:t>
            </a:r>
            <a:r>
              <a:rPr lang="ro-RO" altLang="en-US" sz="1800" dirty="0" smtClean="0"/>
              <a:t>ț</a:t>
            </a:r>
            <a:r>
              <a:rPr lang="en-US" altLang="en-US" sz="1800" dirty="0" smtClean="0"/>
              <a:t>ă de </a:t>
            </a:r>
            <a:r>
              <a:rPr lang="ro-RO" altLang="en-US" sz="1800" dirty="0" smtClean="0"/>
              <a:t>6</a:t>
            </a:r>
            <a:r>
              <a:rPr lang="en-US" altLang="en-US" sz="1800" dirty="0" smtClean="0"/>
              <a:t>1.552</a:t>
            </a:r>
            <a:r>
              <a:rPr lang="ro-RO" altLang="en-US" sz="1800" dirty="0" smtClean="0"/>
              <a:t> </a:t>
            </a:r>
            <a:r>
              <a:rPr lang="en-US" altLang="en-US" sz="1800" dirty="0" err="1" smtClean="0"/>
              <a:t>mp</a:t>
            </a:r>
            <a:r>
              <a:rPr lang="ro-RO" altLang="en-US" sz="1800" dirty="0" smtClean="0"/>
              <a:t>;</a:t>
            </a:r>
            <a:endParaRPr lang="en-US" altLang="en-US" sz="1800" dirty="0" smtClean="0"/>
          </a:p>
          <a:p>
            <a:pPr marL="0" indent="361950" algn="just">
              <a:spcBef>
                <a:spcPct val="0"/>
              </a:spcBef>
            </a:pPr>
            <a:r>
              <a:rPr lang="ro-RO" altLang="en-US" sz="1800" dirty="0" smtClean="0"/>
              <a:t>Scopul investiției este</a:t>
            </a:r>
            <a:r>
              <a:rPr lang="en-US" altLang="en-US" sz="1800" dirty="0" smtClean="0"/>
              <a:t> de</a:t>
            </a:r>
            <a:r>
              <a:rPr lang="ro-RO" altLang="en-US" sz="1800" dirty="0" smtClean="0"/>
              <a:t> </a:t>
            </a:r>
            <a:r>
              <a:rPr lang="en-US" altLang="en-US" sz="1800" dirty="0" err="1" smtClean="0"/>
              <a:t>eficientizare</a:t>
            </a:r>
            <a:r>
              <a:rPr lang="en-US" altLang="en-US" sz="1800" dirty="0" smtClean="0"/>
              <a:t> a</a:t>
            </a:r>
            <a:r>
              <a:rPr lang="ro-RO" altLang="en-US" sz="1800" dirty="0" smtClean="0"/>
              <a:t> consumului de energie electrică și de reducere a cheltuielilor prin valorificarea potențialului solar al județului Ialomița cu consecințe benefice asupra mediului și înlocuirea energiei electrice produse în instalații termoenergetice, cu energie electrică produsă din surse regenerabile.</a:t>
            </a:r>
            <a:endParaRPr lang="en-US" altLang="en-US" sz="1800" dirty="0" smtClean="0"/>
          </a:p>
        </p:txBody>
      </p:sp>
      <p:sp>
        <p:nvSpPr>
          <p:cNvPr id="55301" name="Rectangle 5"/>
          <p:cNvSpPr>
            <a:spLocks noGrp="1" noChangeArrowheads="1"/>
          </p:cNvSpPr>
          <p:nvPr>
            <p:ph type="body" sz="half" idx="4294967295"/>
          </p:nvPr>
        </p:nvSpPr>
        <p:spPr bwMode="auto">
          <a:xfrm>
            <a:off x="4572000" y="3357563"/>
            <a:ext cx="4392613" cy="31686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algn="just">
              <a:spcBef>
                <a:spcPts val="0"/>
              </a:spcBef>
              <a:buFont typeface="Arial" charset="0"/>
              <a:buChar char="•"/>
              <a:defRPr/>
            </a:pPr>
            <a:r>
              <a:rPr lang="en-US" sz="1800" dirty="0" err="1" smtClean="0"/>
              <a:t>Puterea</a:t>
            </a:r>
            <a:r>
              <a:rPr lang="en-US" sz="1800" dirty="0" smtClean="0"/>
              <a:t> </a:t>
            </a:r>
            <a:r>
              <a:rPr lang="en-US" sz="1800" dirty="0" err="1" smtClean="0"/>
              <a:t>instalat</a:t>
            </a:r>
            <a:r>
              <a:rPr lang="ro-RO" sz="1800" dirty="0" smtClean="0"/>
              <a:t>ă va fi de 4,</a:t>
            </a:r>
            <a:r>
              <a:rPr lang="en-US" sz="1800" dirty="0" smtClean="0"/>
              <a:t>42</a:t>
            </a:r>
            <a:r>
              <a:rPr lang="ro-RO" sz="1800" dirty="0" smtClean="0"/>
              <a:t> MW</a:t>
            </a:r>
            <a:r>
              <a:rPr lang="en-US" sz="1800" dirty="0" smtClean="0"/>
              <a:t>.</a:t>
            </a:r>
            <a:endParaRPr lang="ro-RO" sz="1800" dirty="0" smtClean="0"/>
          </a:p>
          <a:p>
            <a:pPr marL="0" algn="just">
              <a:spcBef>
                <a:spcPts val="0"/>
              </a:spcBef>
              <a:buFont typeface="Arial" charset="0"/>
              <a:buChar char="•"/>
              <a:defRPr/>
            </a:pPr>
            <a:r>
              <a:rPr lang="ro-RO" sz="1800" dirty="0" smtClean="0"/>
              <a:t>Parcul va conține un număr de </a:t>
            </a:r>
            <a:r>
              <a:rPr lang="en-US" sz="1800" dirty="0" smtClean="0"/>
              <a:t>13.824</a:t>
            </a:r>
            <a:r>
              <a:rPr lang="ro-RO" sz="1800" dirty="0" smtClean="0"/>
              <a:t> panouri solare de dimensiune 3</a:t>
            </a:r>
            <a:r>
              <a:rPr lang="en-US" sz="1800" dirty="0" smtClean="0"/>
              <a:t>2</a:t>
            </a:r>
            <a:r>
              <a:rPr lang="ro-RO" sz="1800" dirty="0" smtClean="0"/>
              <a:t>0 W, cu celule monocristaline</a:t>
            </a:r>
            <a:r>
              <a:rPr lang="en-US" sz="1800" dirty="0" smtClean="0"/>
              <a:t>.</a:t>
            </a:r>
            <a:endParaRPr lang="ro-RO" sz="1800" dirty="0" smtClean="0"/>
          </a:p>
          <a:p>
            <a:pPr marL="0" algn="just">
              <a:spcBef>
                <a:spcPts val="0"/>
              </a:spcBef>
              <a:buFont typeface="Arial" charset="0"/>
              <a:buChar char="•"/>
              <a:defRPr/>
            </a:pPr>
            <a:r>
              <a:rPr lang="ro-RO" sz="1800" b="1" dirty="0" smtClean="0">
                <a:solidFill>
                  <a:srgbClr val="FF0000"/>
                </a:solidFill>
                <a:effectLst>
                  <a:outerShdw blurRad="38100" dist="38100" dir="2700000" algn="tl">
                    <a:srgbClr val="C0C0C0"/>
                  </a:outerShdw>
                </a:effectLst>
              </a:rPr>
              <a:t>Celulele</a:t>
            </a:r>
            <a:r>
              <a:rPr lang="en-US" sz="1800" b="1" dirty="0" smtClean="0">
                <a:solidFill>
                  <a:srgbClr val="FF0000"/>
                </a:solidFill>
                <a:effectLst>
                  <a:outerShdw blurRad="38100" dist="38100" dir="2700000" algn="tl">
                    <a:srgbClr val="C0C0C0"/>
                  </a:outerShdw>
                </a:effectLst>
              </a:rPr>
              <a:t> </a:t>
            </a:r>
            <a:r>
              <a:rPr lang="en-US" sz="1800" b="1" dirty="0" err="1" smtClean="0">
                <a:solidFill>
                  <a:srgbClr val="FF0000"/>
                </a:solidFill>
                <a:effectLst>
                  <a:outerShdw blurRad="38100" dist="38100" dir="2700000" algn="tl">
                    <a:srgbClr val="C0C0C0"/>
                  </a:outerShdw>
                </a:effectLst>
              </a:rPr>
              <a:t>solare</a:t>
            </a:r>
            <a:r>
              <a:rPr lang="en-US" sz="1800" b="1" dirty="0" smtClean="0">
                <a:solidFill>
                  <a:srgbClr val="FF0000"/>
                </a:solidFill>
                <a:effectLst>
                  <a:outerShdw blurRad="38100" dist="38100" dir="2700000" algn="tl">
                    <a:srgbClr val="C0C0C0"/>
                  </a:outerShdw>
                </a:effectLst>
              </a:rPr>
              <a:t> </a:t>
            </a:r>
            <a:r>
              <a:rPr lang="en-US" sz="1800" b="1" dirty="0" err="1" smtClean="0">
                <a:solidFill>
                  <a:srgbClr val="FF0000"/>
                </a:solidFill>
                <a:effectLst>
                  <a:outerShdw blurRad="38100" dist="38100" dir="2700000" algn="tl">
                    <a:srgbClr val="C0C0C0"/>
                  </a:outerShdw>
                </a:effectLst>
              </a:rPr>
              <a:t>monocristaline</a:t>
            </a:r>
            <a:r>
              <a:rPr lang="en-US" sz="1800" dirty="0" smtClean="0">
                <a:effectLst>
                  <a:outerShdw blurRad="38100" dist="38100" dir="2700000" algn="tl">
                    <a:srgbClr val="C0C0C0"/>
                  </a:outerShdw>
                </a:effectLst>
              </a:rPr>
              <a:t>,</a:t>
            </a:r>
            <a:r>
              <a:rPr lang="ro-RO" sz="1800" dirty="0" smtClean="0"/>
              <a:t> </a:t>
            </a:r>
            <a:r>
              <a:rPr lang="en-US" sz="1800" dirty="0" err="1" smtClean="0"/>
              <a:t>asigur</a:t>
            </a:r>
            <a:r>
              <a:rPr lang="ro-RO" sz="1800" dirty="0" smtClean="0"/>
              <a:t>ă</a:t>
            </a:r>
            <a:r>
              <a:rPr lang="en-US" sz="1800" dirty="0" smtClean="0"/>
              <a:t> </a:t>
            </a:r>
            <a:r>
              <a:rPr lang="en-US" sz="1800" dirty="0" err="1" smtClean="0"/>
              <a:t>conversia</a:t>
            </a:r>
            <a:r>
              <a:rPr lang="en-US" sz="1800" dirty="0" smtClean="0"/>
              <a:t> </a:t>
            </a:r>
            <a:r>
              <a:rPr lang="en-US" sz="1800" dirty="0" err="1" smtClean="0"/>
              <a:t>luminii</a:t>
            </a:r>
            <a:r>
              <a:rPr lang="en-US" sz="1800" dirty="0" smtClean="0"/>
              <a:t> </a:t>
            </a:r>
            <a:r>
              <a:rPr lang="ro-RO" sz="1800" dirty="0" smtClean="0"/>
              <a:t>î</a:t>
            </a:r>
            <a:r>
              <a:rPr lang="en-US" sz="1800" dirty="0" smtClean="0"/>
              <a:t>n </a:t>
            </a:r>
            <a:r>
              <a:rPr lang="en-US" sz="1800" dirty="0" err="1" smtClean="0"/>
              <a:t>energie</a:t>
            </a:r>
            <a:r>
              <a:rPr lang="en-US" sz="1800" dirty="0" smtClean="0"/>
              <a:t> electric</a:t>
            </a:r>
            <a:r>
              <a:rPr lang="ro-RO" sz="1800" dirty="0" smtClean="0"/>
              <a:t>ă</a:t>
            </a:r>
            <a:r>
              <a:rPr lang="en-US" sz="1800" dirty="0" smtClean="0"/>
              <a:t>, at</a:t>
            </a:r>
            <a:r>
              <a:rPr lang="ro-RO" sz="1800" dirty="0" smtClean="0"/>
              <a:t>â</a:t>
            </a:r>
            <a:r>
              <a:rPr lang="en-US" sz="1800" dirty="0" smtClean="0"/>
              <a:t>t din </a:t>
            </a:r>
            <a:r>
              <a:rPr lang="en-US" sz="1800" dirty="0" err="1" smtClean="0"/>
              <a:t>radia</a:t>
            </a:r>
            <a:r>
              <a:rPr lang="ro-RO" sz="1800" dirty="0" smtClean="0"/>
              <a:t>ț</a:t>
            </a:r>
            <a:r>
              <a:rPr lang="en-US" sz="1800" dirty="0" err="1" smtClean="0"/>
              <a:t>ia</a:t>
            </a:r>
            <a:r>
              <a:rPr lang="en-US" sz="1800" dirty="0" smtClean="0"/>
              <a:t> incident</a:t>
            </a:r>
            <a:r>
              <a:rPr lang="ro-RO" sz="1800" dirty="0" smtClean="0"/>
              <a:t>ă</a:t>
            </a:r>
            <a:r>
              <a:rPr lang="en-US" sz="1800" dirty="0" smtClean="0"/>
              <a:t> c</a:t>
            </a:r>
            <a:r>
              <a:rPr lang="ro-RO" sz="1800" dirty="0" smtClean="0"/>
              <a:t>â</a:t>
            </a:r>
            <a:r>
              <a:rPr lang="en-US" sz="1800" dirty="0" smtClean="0"/>
              <a:t>t </a:t>
            </a:r>
            <a:r>
              <a:rPr lang="ro-RO" sz="1800" dirty="0" smtClean="0"/>
              <a:t>ș</a:t>
            </a:r>
            <a:r>
              <a:rPr lang="en-US" sz="1800" dirty="0" smtClean="0"/>
              <a:t>i din </a:t>
            </a:r>
            <a:r>
              <a:rPr lang="en-US" sz="1800" dirty="0" err="1" smtClean="0"/>
              <a:t>fasciculul</a:t>
            </a:r>
            <a:r>
              <a:rPr lang="en-US" sz="1800" dirty="0" smtClean="0"/>
              <a:t> de </a:t>
            </a:r>
            <a:r>
              <a:rPr lang="en-US" sz="1800" dirty="0" err="1" smtClean="0"/>
              <a:t>lumin</a:t>
            </a:r>
            <a:r>
              <a:rPr lang="ro-RO" sz="1800" dirty="0" smtClean="0"/>
              <a:t>ă</a:t>
            </a:r>
            <a:r>
              <a:rPr lang="en-US" sz="1800" dirty="0" smtClean="0"/>
              <a:t> </a:t>
            </a:r>
            <a:r>
              <a:rPr lang="en-US" sz="1800" dirty="0" err="1" smtClean="0"/>
              <a:t>reflectat</a:t>
            </a:r>
            <a:r>
              <a:rPr lang="ro-RO" sz="1800" dirty="0" smtClean="0"/>
              <a:t>ă</a:t>
            </a:r>
            <a:r>
              <a:rPr lang="en-US" sz="1800" dirty="0" smtClean="0"/>
              <a:t> din </a:t>
            </a:r>
            <a:r>
              <a:rPr lang="en-US" sz="1800" dirty="0" err="1" smtClean="0"/>
              <a:t>spatele</a:t>
            </a:r>
            <a:r>
              <a:rPr lang="en-US" sz="1800" dirty="0" smtClean="0"/>
              <a:t> </a:t>
            </a:r>
            <a:r>
              <a:rPr lang="en-US" sz="1800" dirty="0" err="1" smtClean="0"/>
              <a:t>modulului</a:t>
            </a:r>
            <a:r>
              <a:rPr lang="en-US" sz="1800" dirty="0" smtClean="0"/>
              <a:t>, </a:t>
            </a:r>
            <a:r>
              <a:rPr lang="en-US" sz="1800" dirty="0" err="1" smtClean="0"/>
              <a:t>gener</a:t>
            </a:r>
            <a:r>
              <a:rPr lang="ro-RO" sz="1800" dirty="0" smtClean="0"/>
              <a:t>â</a:t>
            </a:r>
            <a:r>
              <a:rPr lang="en-US" sz="1800" dirty="0" err="1" smtClean="0"/>
              <a:t>nd</a:t>
            </a:r>
            <a:r>
              <a:rPr lang="en-US" sz="1800" dirty="0" smtClean="0"/>
              <a:t> o </a:t>
            </a:r>
            <a:r>
              <a:rPr lang="en-US" sz="1800" dirty="0" err="1" smtClean="0"/>
              <a:t>cantitate</a:t>
            </a:r>
            <a:r>
              <a:rPr lang="en-US" sz="1800" dirty="0" smtClean="0"/>
              <a:t> </a:t>
            </a:r>
            <a:r>
              <a:rPr lang="en-US" sz="1800" dirty="0" err="1" smtClean="0"/>
              <a:t>suplimentar</a:t>
            </a:r>
            <a:r>
              <a:rPr lang="ro-RO" sz="1800" dirty="0" smtClean="0"/>
              <a:t>ă</a:t>
            </a:r>
            <a:r>
              <a:rPr lang="en-US" sz="1800" dirty="0" smtClean="0"/>
              <a:t> de </a:t>
            </a:r>
            <a:r>
              <a:rPr lang="en-US" sz="1800" dirty="0" err="1" smtClean="0"/>
              <a:t>energie</a:t>
            </a:r>
            <a:r>
              <a:rPr lang="ro-RO" sz="1800" dirty="0" smtClean="0"/>
              <a:t>,</a:t>
            </a:r>
            <a:r>
              <a:rPr lang="en-US" sz="1800" dirty="0" smtClean="0"/>
              <a:t> </a:t>
            </a:r>
            <a:r>
              <a:rPr lang="en-US" sz="1800" dirty="0" err="1" smtClean="0"/>
              <a:t>cresc</a:t>
            </a:r>
            <a:r>
              <a:rPr lang="ro-RO" sz="1800" dirty="0" smtClean="0"/>
              <a:t>â</a:t>
            </a:r>
            <a:r>
              <a:rPr lang="en-US" sz="1800" dirty="0" err="1" smtClean="0"/>
              <a:t>nd</a:t>
            </a:r>
            <a:r>
              <a:rPr lang="en-US" sz="1800" dirty="0" smtClean="0"/>
              <a:t> </a:t>
            </a:r>
            <a:r>
              <a:rPr lang="ro-RO" sz="1800" dirty="0" smtClean="0"/>
              <a:t>astfel </a:t>
            </a:r>
            <a:r>
              <a:rPr lang="en-US" sz="1800" dirty="0" err="1" smtClean="0"/>
              <a:t>eficien</a:t>
            </a:r>
            <a:r>
              <a:rPr lang="ro-RO" sz="1800" dirty="0" smtClean="0"/>
              <a:t>ț</a:t>
            </a:r>
            <a:r>
              <a:rPr lang="en-US" sz="1800" dirty="0" smtClean="0"/>
              <a:t>a </a:t>
            </a:r>
            <a:r>
              <a:rPr lang="en-US" sz="1800" dirty="0" err="1" smtClean="0"/>
              <a:t>panoului</a:t>
            </a:r>
            <a:r>
              <a:rPr lang="en-US" sz="1800" dirty="0" smtClean="0"/>
              <a:t> </a:t>
            </a:r>
            <a:r>
              <a:rPr lang="en-US" sz="1800" b="1" dirty="0" smtClean="0">
                <a:solidFill>
                  <a:srgbClr val="FF0000"/>
                </a:solidFill>
              </a:rPr>
              <a:t>p</a:t>
            </a:r>
            <a:r>
              <a:rPr lang="ro-RO" sz="1800" b="1" dirty="0" smtClean="0">
                <a:solidFill>
                  <a:srgbClr val="FF0000"/>
                </a:solidFill>
              </a:rPr>
              <a:t>â</a:t>
            </a:r>
            <a:r>
              <a:rPr lang="en-US" sz="1800" b="1" dirty="0" smtClean="0">
                <a:solidFill>
                  <a:srgbClr val="FF0000"/>
                </a:solidFill>
              </a:rPr>
              <a:t>n</a:t>
            </a:r>
            <a:r>
              <a:rPr lang="ro-RO" sz="1800" b="1" dirty="0" smtClean="0">
                <a:solidFill>
                  <a:srgbClr val="FF0000"/>
                </a:solidFill>
              </a:rPr>
              <a:t>ă</a:t>
            </a:r>
            <a:r>
              <a:rPr lang="en-US" sz="1800" b="1" dirty="0" smtClean="0">
                <a:solidFill>
                  <a:srgbClr val="FF0000"/>
                </a:solidFill>
              </a:rPr>
              <a:t> la 21%.</a:t>
            </a:r>
            <a:r>
              <a:rPr lang="ro-RO" sz="1800" dirty="0" smtClean="0">
                <a:solidFill>
                  <a:srgbClr val="FF3300"/>
                </a:solidFill>
              </a:rPr>
              <a:t> </a:t>
            </a:r>
            <a:endParaRPr lang="en-US" sz="1800" dirty="0" smtClean="0">
              <a:solidFill>
                <a:srgbClr val="FF3300"/>
              </a:solidFill>
            </a:endParaRPr>
          </a:p>
        </p:txBody>
      </p:sp>
    </p:spTree>
    <p:extLst>
      <p:ext uri="{BB962C8B-B14F-4D97-AF65-F5344CB8AC3E}">
        <p14:creationId xmlns:p14="http://schemas.microsoft.com/office/powerpoint/2010/main" val="3699511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idx="4294967295"/>
          </p:nvPr>
        </p:nvSpPr>
        <p:spPr bwMode="auto">
          <a:xfrm>
            <a:off x="503238" y="914401"/>
            <a:ext cx="8137525" cy="48895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indent="-457200" algn="just">
              <a:lnSpc>
                <a:spcPct val="120000"/>
              </a:lnSpc>
              <a:spcBef>
                <a:spcPts val="600"/>
              </a:spcBef>
              <a:spcAft>
                <a:spcPts val="600"/>
              </a:spcAft>
              <a:defRPr/>
            </a:pPr>
            <a:r>
              <a:rPr lang="ro-RO" sz="1800" dirty="0" smtClean="0"/>
              <a:t>Producția de energie electrică va fi de </a:t>
            </a:r>
            <a:r>
              <a:rPr lang="en-US" sz="1800" dirty="0" smtClean="0"/>
              <a:t>8.019</a:t>
            </a:r>
            <a:r>
              <a:rPr lang="ro-RO" sz="1800" dirty="0" smtClean="0"/>
              <a:t> MWh/an</a:t>
            </a:r>
            <a:r>
              <a:rPr lang="en-US" sz="1800" dirty="0" smtClean="0"/>
              <a:t>.</a:t>
            </a:r>
          </a:p>
          <a:p>
            <a:pPr marL="0" indent="-457200" algn="just">
              <a:lnSpc>
                <a:spcPct val="120000"/>
              </a:lnSpc>
              <a:spcBef>
                <a:spcPts val="600"/>
              </a:spcBef>
              <a:spcAft>
                <a:spcPts val="600"/>
              </a:spcAft>
              <a:defRPr/>
            </a:pPr>
            <a:r>
              <a:rPr lang="ro-RO" sz="1800" dirty="0" smtClean="0"/>
              <a:t>Panourile vor fi grupate în șiruri de câte 18 legate în serie.</a:t>
            </a:r>
            <a:endParaRPr lang="en-US" sz="1800" dirty="0" smtClean="0"/>
          </a:p>
          <a:p>
            <a:pPr marL="0" indent="-457200" algn="just">
              <a:lnSpc>
                <a:spcPct val="120000"/>
              </a:lnSpc>
              <a:spcBef>
                <a:spcPts val="600"/>
              </a:spcBef>
              <a:spcAft>
                <a:spcPts val="600"/>
              </a:spcAft>
              <a:defRPr/>
            </a:pPr>
            <a:r>
              <a:rPr lang="ro-RO" sz="1800" dirty="0" smtClean="0"/>
              <a:t>Toate cele 13</a:t>
            </a:r>
            <a:r>
              <a:rPr lang="en-US" sz="1800" dirty="0" smtClean="0"/>
              <a:t>.</a:t>
            </a:r>
            <a:r>
              <a:rPr lang="ro-RO" sz="1800" dirty="0" smtClean="0"/>
              <a:t>824 de panouri se vor conecta la 4 invertoare a câte 850 kW fiecare și un invertor de 900 kW.</a:t>
            </a:r>
            <a:endParaRPr lang="en-US" sz="1800" dirty="0" smtClean="0"/>
          </a:p>
          <a:p>
            <a:pPr marL="0" indent="-457200" algn="just">
              <a:lnSpc>
                <a:spcPct val="120000"/>
              </a:lnSpc>
              <a:spcBef>
                <a:spcPts val="600"/>
              </a:spcBef>
              <a:spcAft>
                <a:spcPts val="600"/>
              </a:spcAft>
              <a:defRPr/>
            </a:pPr>
            <a:r>
              <a:rPr lang="ro-RO" sz="1800" dirty="0" smtClean="0"/>
              <a:t> Invertoarele vor avea transformator ridicător integrat inclusiv echipamente de comutație pentru conectarea la rețeaua</a:t>
            </a:r>
            <a:r>
              <a:rPr lang="en-US" sz="1800" dirty="0" smtClean="0"/>
              <a:t> de </a:t>
            </a:r>
            <a:r>
              <a:rPr lang="ro-RO" sz="1800" dirty="0" smtClean="0"/>
              <a:t>medie tensiune</a:t>
            </a:r>
            <a:r>
              <a:rPr lang="en-US" sz="1800" dirty="0" smtClean="0"/>
              <a:t>,</a:t>
            </a:r>
            <a:r>
              <a:rPr lang="ro-RO" sz="1800" dirty="0" smtClean="0"/>
              <a:t> 20kV</a:t>
            </a:r>
            <a:r>
              <a:rPr lang="en-US" sz="1800" dirty="0" smtClean="0"/>
              <a:t>,</a:t>
            </a:r>
            <a:r>
              <a:rPr lang="ro-RO" sz="1800" dirty="0" smtClean="0"/>
              <a:t> existentă în zonă.</a:t>
            </a:r>
            <a:endParaRPr lang="en-US" sz="1800" dirty="0" smtClean="0"/>
          </a:p>
          <a:p>
            <a:pPr marL="0" indent="-457200" algn="just">
              <a:lnSpc>
                <a:spcPct val="120000"/>
              </a:lnSpc>
              <a:spcBef>
                <a:spcPts val="600"/>
              </a:spcBef>
              <a:spcAft>
                <a:spcPts val="600"/>
              </a:spcAft>
              <a:defRPr/>
            </a:pPr>
            <a:r>
              <a:rPr lang="en-US" sz="1800" dirty="0" err="1" smtClean="0"/>
              <a:t>Valoarea</a:t>
            </a:r>
            <a:r>
              <a:rPr lang="en-US" sz="1800" dirty="0" smtClean="0"/>
              <a:t> de </a:t>
            </a:r>
            <a:r>
              <a:rPr lang="en-US" sz="1800" dirty="0" err="1" smtClean="0"/>
              <a:t>investi</a:t>
            </a:r>
            <a:r>
              <a:rPr lang="ro-RO" sz="1800" dirty="0" smtClean="0"/>
              <a:t>ț</a:t>
            </a:r>
            <a:r>
              <a:rPr lang="en-US" sz="1800" dirty="0" err="1" smtClean="0"/>
              <a:t>ie</a:t>
            </a:r>
            <a:r>
              <a:rPr lang="en-US" sz="1800" dirty="0" smtClean="0"/>
              <a:t> a </a:t>
            </a:r>
            <a:r>
              <a:rPr lang="en-US" sz="1800" dirty="0" err="1" smtClean="0"/>
              <a:t>proiectului</a:t>
            </a:r>
            <a:r>
              <a:rPr lang="en-US" sz="1800" dirty="0" smtClean="0"/>
              <a:t> </a:t>
            </a:r>
            <a:r>
              <a:rPr lang="en-US" sz="1800" dirty="0" err="1" smtClean="0"/>
              <a:t>este</a:t>
            </a:r>
            <a:r>
              <a:rPr lang="en-US" sz="1800" dirty="0" smtClean="0"/>
              <a:t> de 4,8 mil. Euro</a:t>
            </a:r>
            <a:r>
              <a:rPr lang="ro-RO" sz="1800" dirty="0" smtClean="0"/>
              <a:t>.</a:t>
            </a:r>
            <a:r>
              <a:rPr lang="en-US" sz="1800" dirty="0" smtClean="0"/>
              <a:t> </a:t>
            </a:r>
            <a:endParaRPr lang="ro-RO" sz="1800" dirty="0" smtClean="0"/>
          </a:p>
          <a:p>
            <a:pPr marL="0" indent="-457200" algn="just">
              <a:lnSpc>
                <a:spcPct val="120000"/>
              </a:lnSpc>
              <a:spcBef>
                <a:spcPts val="600"/>
              </a:spcBef>
              <a:spcAft>
                <a:spcPts val="600"/>
              </a:spcAft>
              <a:defRPr/>
            </a:pPr>
            <a:r>
              <a:rPr lang="en-US" sz="1800" dirty="0" err="1" smtClean="0"/>
              <a:t>Veniturile</a:t>
            </a:r>
            <a:r>
              <a:rPr lang="en-US" sz="1800" dirty="0" smtClean="0"/>
              <a:t> </a:t>
            </a:r>
            <a:r>
              <a:rPr lang="en-US" sz="1800" dirty="0" err="1" smtClean="0"/>
              <a:t>realizate</a:t>
            </a:r>
            <a:r>
              <a:rPr lang="en-US" sz="1800" dirty="0" smtClean="0"/>
              <a:t> </a:t>
            </a:r>
            <a:r>
              <a:rPr lang="en-US" sz="1800" dirty="0" err="1" smtClean="0"/>
              <a:t>vor</a:t>
            </a:r>
            <a:r>
              <a:rPr lang="en-US" sz="1800" dirty="0" smtClean="0"/>
              <a:t> fi de 990.483 euro/an, din care: 705.808 euro din certificate </a:t>
            </a:r>
            <a:r>
              <a:rPr lang="en-US" sz="1800" dirty="0" err="1" smtClean="0"/>
              <a:t>verzi</a:t>
            </a:r>
            <a:r>
              <a:rPr lang="en-US" sz="1800" dirty="0" smtClean="0"/>
              <a:t> (3 CV/</a:t>
            </a:r>
            <a:r>
              <a:rPr lang="en-US" sz="1800" dirty="0" err="1" smtClean="0"/>
              <a:t>MWh</a:t>
            </a:r>
            <a:r>
              <a:rPr lang="en-US" sz="1800" dirty="0" smtClean="0"/>
              <a:t>) </a:t>
            </a:r>
            <a:r>
              <a:rPr lang="ro-RO" sz="1800" dirty="0" smtClean="0"/>
              <a:t>ș</a:t>
            </a:r>
            <a:r>
              <a:rPr lang="en-US" sz="1800" dirty="0" smtClean="0"/>
              <a:t>i 284.675 euro din </a:t>
            </a:r>
            <a:r>
              <a:rPr lang="en-US" sz="1800" dirty="0" err="1" smtClean="0"/>
              <a:t>energia</a:t>
            </a:r>
            <a:r>
              <a:rPr lang="en-US" sz="1800" dirty="0" smtClean="0"/>
              <a:t>  electric</a:t>
            </a:r>
            <a:r>
              <a:rPr lang="ro-RO" sz="1800" dirty="0" smtClean="0"/>
              <a:t>ă</a:t>
            </a:r>
            <a:r>
              <a:rPr lang="en-US" sz="1800" dirty="0" smtClean="0"/>
              <a:t> </a:t>
            </a:r>
            <a:r>
              <a:rPr lang="en-US" sz="1800" dirty="0" err="1" smtClean="0"/>
              <a:t>produsă</a:t>
            </a:r>
            <a:r>
              <a:rPr lang="en-US" sz="1800" dirty="0" smtClean="0"/>
              <a:t> (pre</a:t>
            </a:r>
            <a:r>
              <a:rPr lang="ro-RO" sz="1800" dirty="0" smtClean="0"/>
              <a:t>ț</a:t>
            </a:r>
            <a:r>
              <a:rPr lang="en-US" sz="1800" dirty="0" smtClean="0"/>
              <a:t> </a:t>
            </a:r>
            <a:r>
              <a:rPr lang="en-US" sz="1800" dirty="0" err="1" smtClean="0"/>
              <a:t>energie</a:t>
            </a:r>
            <a:r>
              <a:rPr lang="en-US" sz="1800" dirty="0" smtClean="0"/>
              <a:t> 35,5 euro/</a:t>
            </a:r>
            <a:r>
              <a:rPr lang="en-US" sz="1800" dirty="0" err="1" smtClean="0"/>
              <a:t>MWh</a:t>
            </a:r>
            <a:r>
              <a:rPr lang="en-US" sz="1800" dirty="0" smtClean="0"/>
              <a:t>, </a:t>
            </a:r>
            <a:r>
              <a:rPr lang="en-US" sz="1800" dirty="0" err="1" smtClean="0"/>
              <a:t>aplicat</a:t>
            </a:r>
            <a:r>
              <a:rPr lang="en-US" sz="1800" dirty="0" smtClean="0"/>
              <a:t> la </a:t>
            </a:r>
            <a:r>
              <a:rPr lang="en-US" sz="1800" dirty="0" err="1" smtClean="0"/>
              <a:t>energia</a:t>
            </a:r>
            <a:r>
              <a:rPr lang="en-US" sz="1800" dirty="0" smtClean="0"/>
              <a:t> </a:t>
            </a:r>
            <a:r>
              <a:rPr lang="en-US" sz="1800" dirty="0" err="1" smtClean="0"/>
              <a:t>electrică</a:t>
            </a:r>
            <a:r>
              <a:rPr lang="en-US" sz="1800" dirty="0" smtClean="0"/>
              <a:t> </a:t>
            </a:r>
            <a:r>
              <a:rPr lang="en-US" sz="1800" dirty="0" err="1" smtClean="0"/>
              <a:t>produsă</a:t>
            </a:r>
            <a:r>
              <a:rPr lang="en-US" sz="1800" dirty="0" smtClean="0"/>
              <a:t>  de 8.019 </a:t>
            </a:r>
            <a:r>
              <a:rPr lang="en-US" sz="1800" dirty="0" err="1" smtClean="0"/>
              <a:t>MWh</a:t>
            </a:r>
            <a:r>
              <a:rPr lang="en-US" sz="1800" dirty="0" smtClean="0"/>
              <a:t>).</a:t>
            </a:r>
            <a:endParaRPr lang="ro-RO" sz="1800" dirty="0" smtClean="0"/>
          </a:p>
          <a:p>
            <a:pPr marL="0" indent="-457200" algn="just">
              <a:lnSpc>
                <a:spcPct val="120000"/>
              </a:lnSpc>
              <a:spcBef>
                <a:spcPts val="600"/>
              </a:spcBef>
              <a:spcAft>
                <a:spcPts val="600"/>
              </a:spcAft>
              <a:defRPr/>
            </a:pPr>
            <a:r>
              <a:rPr lang="en-US" sz="1800" dirty="0" smtClean="0"/>
              <a:t>P</a:t>
            </a:r>
            <a:r>
              <a:rPr lang="ro-RO" sz="1800" dirty="0" smtClean="0"/>
              <a:t>erioada de amortizare a investiției este de </a:t>
            </a:r>
            <a:r>
              <a:rPr lang="en-US" sz="1800" b="1" dirty="0" smtClean="0">
                <a:solidFill>
                  <a:srgbClr val="FF0000"/>
                </a:solidFill>
                <a:effectLst>
                  <a:outerShdw blurRad="38100" dist="38100" dir="2700000" algn="tl">
                    <a:srgbClr val="C0C0C0"/>
                  </a:outerShdw>
                </a:effectLst>
              </a:rPr>
              <a:t>4,8</a:t>
            </a:r>
            <a:r>
              <a:rPr lang="ro-RO" sz="1800" b="1" dirty="0" smtClean="0">
                <a:solidFill>
                  <a:srgbClr val="FF0000"/>
                </a:solidFill>
                <a:effectLst>
                  <a:outerShdw blurRad="38100" dist="38100" dir="2700000" algn="tl">
                    <a:srgbClr val="C0C0C0"/>
                  </a:outerShdw>
                </a:effectLst>
              </a:rPr>
              <a:t> ani.</a:t>
            </a:r>
            <a:endParaRPr lang="en-US" sz="1800" b="1" dirty="0" smtClean="0">
              <a:solidFill>
                <a:srgbClr val="FF0000"/>
              </a:solidFill>
              <a:effectLst>
                <a:outerShdw blurRad="38100" dist="38100" dir="2700000" algn="tl">
                  <a:srgbClr val="C0C0C0"/>
                </a:outerShdw>
              </a:effectLst>
            </a:endParaRPr>
          </a:p>
        </p:txBody>
      </p:sp>
    </p:spTree>
    <p:extLst>
      <p:ext uri="{BB962C8B-B14F-4D97-AF65-F5344CB8AC3E}">
        <p14:creationId xmlns:p14="http://schemas.microsoft.com/office/powerpoint/2010/main" val="3602440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bwMode="auto">
          <a:xfrm>
            <a:off x="552433" y="357585"/>
            <a:ext cx="8229600" cy="10080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p>
            <a:pPr algn="ctr"/>
            <a:r>
              <a:rPr lang="ro-RO" altLang="en-US" sz="2800" b="1" dirty="0" smtClean="0"/>
              <a:t>3. Modificarea soluțiilor tehnice de racordare la rețeaua de energie electrică a surselor de apă</a:t>
            </a:r>
            <a:endParaRPr lang="en-US" altLang="en-US" sz="2800" b="1" dirty="0" smtClean="0"/>
          </a:p>
        </p:txBody>
      </p:sp>
      <p:sp>
        <p:nvSpPr>
          <p:cNvPr id="58372" name="Rectangle 4"/>
          <p:cNvSpPr>
            <a:spLocks noGrp="1" noChangeArrowheads="1"/>
          </p:cNvSpPr>
          <p:nvPr>
            <p:ph type="body" sz="half" idx="4294967295"/>
          </p:nvPr>
        </p:nvSpPr>
        <p:spPr bwMode="auto">
          <a:xfrm>
            <a:off x="539750" y="1532731"/>
            <a:ext cx="8218488" cy="11811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42000" algn="just">
              <a:spcBef>
                <a:spcPts val="0"/>
              </a:spcBef>
              <a:buFont typeface="Arial" charset="0"/>
              <a:buNone/>
              <a:defRPr/>
            </a:pPr>
            <a:r>
              <a:rPr lang="ro-RO" sz="1800" dirty="0" smtClean="0"/>
              <a:t>	Obiective cuprinse în proiect:</a:t>
            </a:r>
          </a:p>
          <a:p>
            <a:pPr marL="0" indent="-342000" algn="just">
              <a:spcBef>
                <a:spcPts val="0"/>
              </a:spcBef>
              <a:buFont typeface="Arial" charset="0"/>
              <a:buChar char="•"/>
              <a:defRPr/>
            </a:pPr>
            <a:r>
              <a:rPr lang="ro-RO" sz="1800" dirty="0" smtClean="0"/>
              <a:t>7 Surse de apă și 9 posturi de transformare;</a:t>
            </a:r>
          </a:p>
          <a:p>
            <a:pPr marL="0" indent="-342000" algn="just">
              <a:spcBef>
                <a:spcPts val="0"/>
              </a:spcBef>
              <a:buFont typeface="Arial" charset="0"/>
              <a:buChar char="•"/>
              <a:defRPr/>
            </a:pPr>
            <a:r>
              <a:rPr lang="en-US" sz="1800" dirty="0" smtClean="0"/>
              <a:t>La </a:t>
            </a:r>
            <a:r>
              <a:rPr lang="en-US" sz="1800" dirty="0" err="1" smtClean="0"/>
              <a:t>cele</a:t>
            </a:r>
            <a:r>
              <a:rPr lang="en-US" sz="1800" dirty="0" smtClean="0"/>
              <a:t> 7 </a:t>
            </a:r>
            <a:r>
              <a:rPr lang="en-US" sz="1800" dirty="0" err="1" smtClean="0"/>
              <a:t>surse</a:t>
            </a:r>
            <a:r>
              <a:rPr lang="en-US" sz="1800" dirty="0" smtClean="0"/>
              <a:t> de </a:t>
            </a:r>
            <a:r>
              <a:rPr lang="en-US" sz="1800" dirty="0" err="1" smtClean="0"/>
              <a:t>ap</a:t>
            </a:r>
            <a:r>
              <a:rPr lang="ro-RO" sz="1800" dirty="0" smtClean="0"/>
              <a:t>ă</a:t>
            </a:r>
            <a:r>
              <a:rPr lang="en-US" sz="1800" dirty="0" smtClean="0"/>
              <a:t> </a:t>
            </a:r>
            <a:r>
              <a:rPr lang="en-US" sz="1800" dirty="0" err="1" smtClean="0"/>
              <a:t>consumul</a:t>
            </a:r>
            <a:r>
              <a:rPr lang="en-US" sz="1800" dirty="0" smtClean="0"/>
              <a:t> de </a:t>
            </a:r>
            <a:r>
              <a:rPr lang="en-US" sz="1800" dirty="0" err="1" smtClean="0"/>
              <a:t>energie</a:t>
            </a:r>
            <a:r>
              <a:rPr lang="en-US" sz="1800" dirty="0" smtClean="0"/>
              <a:t> electric</a:t>
            </a:r>
            <a:r>
              <a:rPr lang="ro-RO" sz="1800" dirty="0" smtClean="0"/>
              <a:t>ă</a:t>
            </a:r>
            <a:r>
              <a:rPr lang="en-US" sz="1800" dirty="0" smtClean="0"/>
              <a:t> </a:t>
            </a:r>
            <a:r>
              <a:rPr lang="en-US" sz="1800" dirty="0" err="1" smtClean="0"/>
              <a:t>este</a:t>
            </a:r>
            <a:r>
              <a:rPr lang="en-US" sz="1800" dirty="0" smtClean="0"/>
              <a:t> de 21.024.299</a:t>
            </a:r>
            <a:r>
              <a:rPr lang="ro-RO" sz="1800" dirty="0" smtClean="0"/>
              <a:t> </a:t>
            </a:r>
            <a:r>
              <a:rPr lang="en-US" sz="1800" dirty="0" smtClean="0"/>
              <a:t>kWh </a:t>
            </a:r>
            <a:r>
              <a:rPr lang="ro-RO" sz="1800" dirty="0" smtClean="0"/>
              <a:t>și</a:t>
            </a:r>
            <a:r>
              <a:rPr lang="en-US" sz="1800" dirty="0" smtClean="0"/>
              <a:t> </a:t>
            </a:r>
            <a:r>
              <a:rPr lang="en-US" sz="1800" dirty="0" err="1" smtClean="0"/>
              <a:t>reprezint</a:t>
            </a:r>
            <a:r>
              <a:rPr lang="ro-RO" sz="1800" dirty="0" smtClean="0"/>
              <a:t>ă</a:t>
            </a:r>
            <a:r>
              <a:rPr lang="en-US" sz="1800" dirty="0" smtClean="0"/>
              <a:t> </a:t>
            </a:r>
            <a:r>
              <a:rPr lang="en-US" sz="1800" b="1" dirty="0" smtClean="0">
                <a:solidFill>
                  <a:srgbClr val="FF3300"/>
                </a:solidFill>
                <a:effectLst>
                  <a:outerShdw blurRad="38100" dist="38100" dir="2700000" algn="tl">
                    <a:srgbClr val="C0C0C0"/>
                  </a:outerShdw>
                </a:effectLst>
              </a:rPr>
              <a:t>47,3%</a:t>
            </a:r>
            <a:r>
              <a:rPr lang="en-US" sz="1800" dirty="0" smtClean="0"/>
              <a:t>, </a:t>
            </a:r>
            <a:r>
              <a:rPr lang="en-US" sz="1800" dirty="0" err="1" smtClean="0"/>
              <a:t>iar</a:t>
            </a:r>
            <a:r>
              <a:rPr lang="en-US" sz="1800" dirty="0" smtClean="0"/>
              <a:t> </a:t>
            </a:r>
            <a:r>
              <a:rPr lang="en-US" sz="1800" dirty="0" err="1" smtClean="0"/>
              <a:t>valoarea</a:t>
            </a:r>
            <a:r>
              <a:rPr lang="en-US" sz="1800" dirty="0" smtClean="0"/>
              <a:t> </a:t>
            </a:r>
            <a:r>
              <a:rPr lang="en-US" sz="1800" dirty="0" err="1" smtClean="0"/>
              <a:t>exprimat</a:t>
            </a:r>
            <a:r>
              <a:rPr lang="ro-RO" sz="1800" dirty="0" smtClean="0"/>
              <a:t>ă</a:t>
            </a:r>
            <a:r>
              <a:rPr lang="en-US" sz="1800" dirty="0" smtClean="0"/>
              <a:t> </a:t>
            </a:r>
            <a:r>
              <a:rPr lang="ro-RO" sz="1800" dirty="0" smtClean="0"/>
              <a:t>î</a:t>
            </a:r>
            <a:r>
              <a:rPr lang="en-US" sz="1800" dirty="0" smtClean="0"/>
              <a:t>n lei </a:t>
            </a:r>
            <a:r>
              <a:rPr lang="en-US" sz="1800" dirty="0" err="1" smtClean="0"/>
              <a:t>reprezint</a:t>
            </a:r>
            <a:r>
              <a:rPr lang="ro-RO" sz="1800" dirty="0" smtClean="0"/>
              <a:t>ă</a:t>
            </a:r>
            <a:r>
              <a:rPr lang="en-US" sz="1800" dirty="0" smtClean="0"/>
              <a:t> </a:t>
            </a:r>
            <a:r>
              <a:rPr lang="en-US" sz="1800" b="1" dirty="0" smtClean="0">
                <a:solidFill>
                  <a:srgbClr val="FF3300"/>
                </a:solidFill>
                <a:effectLst>
                  <a:outerShdw blurRad="38100" dist="38100" dir="2700000" algn="tl">
                    <a:srgbClr val="C0C0C0"/>
                  </a:outerShdw>
                </a:effectLst>
              </a:rPr>
              <a:t>50,78%</a:t>
            </a:r>
            <a:r>
              <a:rPr lang="en-US" sz="1800" dirty="0" smtClean="0">
                <a:solidFill>
                  <a:srgbClr val="FF3300"/>
                </a:solidFill>
              </a:rPr>
              <a:t> </a:t>
            </a:r>
            <a:r>
              <a:rPr lang="en-US" sz="1800" dirty="0" smtClean="0"/>
              <a:t>din </a:t>
            </a:r>
            <a:r>
              <a:rPr lang="en-US" sz="1800" dirty="0" err="1" smtClean="0"/>
              <a:t>totalul</a:t>
            </a:r>
            <a:r>
              <a:rPr lang="en-US" sz="1800" dirty="0" smtClean="0"/>
              <a:t> </a:t>
            </a:r>
            <a:r>
              <a:rPr lang="en-US" sz="1800" dirty="0" err="1" smtClean="0"/>
              <a:t>surselor</a:t>
            </a:r>
            <a:r>
              <a:rPr lang="en-US" sz="1800" dirty="0" smtClean="0"/>
              <a:t> de </a:t>
            </a:r>
            <a:r>
              <a:rPr lang="en-US" sz="1800" dirty="0" err="1" smtClean="0"/>
              <a:t>ap</a:t>
            </a:r>
            <a:r>
              <a:rPr lang="ro-RO" sz="1800" dirty="0" smtClean="0"/>
              <a:t>ă</a:t>
            </a:r>
            <a:r>
              <a:rPr lang="en-US" sz="1800" dirty="0" smtClean="0"/>
              <a:t> RAJA.</a:t>
            </a:r>
          </a:p>
        </p:txBody>
      </p:sp>
      <p:sp>
        <p:nvSpPr>
          <p:cNvPr id="29700" name="Rectangle 5"/>
          <p:cNvSpPr>
            <a:spLocks noGrp="1" noChangeArrowheads="1"/>
          </p:cNvSpPr>
          <p:nvPr>
            <p:ph type="body" sz="half" idx="4294967295"/>
          </p:nvPr>
        </p:nvSpPr>
        <p:spPr bwMode="auto">
          <a:xfrm>
            <a:off x="4278363" y="2996406"/>
            <a:ext cx="4475162" cy="3455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0"/>
              </a:spcBef>
              <a:buFont typeface="Arial" panose="020B0604020202020204" pitchFamily="34" charset="0"/>
              <a:buChar char="•"/>
            </a:pPr>
            <a:r>
              <a:rPr lang="pt-BR" altLang="en-US" sz="1800" dirty="0" smtClean="0"/>
              <a:t>Investi</a:t>
            </a:r>
            <a:r>
              <a:rPr lang="ro-RO" altLang="en-US" sz="1800" dirty="0" smtClean="0"/>
              <a:t>ț</a:t>
            </a:r>
            <a:r>
              <a:rPr lang="pt-BR" altLang="en-US" sz="1800" dirty="0" smtClean="0"/>
              <a:t>ia este necesară pentru </a:t>
            </a:r>
            <a:r>
              <a:rPr lang="pt-BR" altLang="en-US" sz="1800" b="1" dirty="0" smtClean="0"/>
              <a:t>trecerea facturării energiei electrice de pe joasă tensiune pe medie tensiune datorită tarifului mai avantajos</a:t>
            </a:r>
            <a:r>
              <a:rPr lang="pt-BR" altLang="en-US" sz="1800" dirty="0" smtClean="0"/>
              <a:t>. </a:t>
            </a:r>
            <a:endParaRPr lang="ro-RO" altLang="en-US" sz="1800" dirty="0" smtClean="0"/>
          </a:p>
          <a:p>
            <a:pPr algn="just">
              <a:spcBef>
                <a:spcPct val="0"/>
              </a:spcBef>
              <a:buFont typeface="Arial" panose="020B0604020202020204" pitchFamily="34" charset="0"/>
              <a:buChar char="•"/>
            </a:pPr>
            <a:r>
              <a:rPr lang="pt-BR" altLang="en-US" sz="1800" dirty="0" smtClean="0"/>
              <a:t>Pentru ca trecerea la facturarea pe </a:t>
            </a:r>
            <a:r>
              <a:rPr lang="ro-RO" altLang="en-US" sz="1800" dirty="0" smtClean="0"/>
              <a:t>m</a:t>
            </a:r>
            <a:r>
              <a:rPr lang="pt-BR" altLang="en-US" sz="1800" dirty="0" smtClean="0"/>
              <a:t>edie </a:t>
            </a:r>
            <a:r>
              <a:rPr lang="ro-RO" altLang="en-US" sz="1800" dirty="0" smtClean="0"/>
              <a:t>t</a:t>
            </a:r>
            <a:r>
              <a:rPr lang="pt-BR" altLang="en-US" sz="1800" dirty="0" smtClean="0"/>
              <a:t>ensiune s</a:t>
            </a:r>
            <a:r>
              <a:rPr lang="ro-RO" altLang="en-US" sz="1800" dirty="0" smtClean="0"/>
              <a:t>ă se efectueze, </a:t>
            </a:r>
            <a:r>
              <a:rPr lang="pt-BR" altLang="en-US" sz="1800" dirty="0" smtClean="0"/>
              <a:t>trebuie modificată solu</a:t>
            </a:r>
            <a:r>
              <a:rPr lang="ro-RO" altLang="en-US" sz="1800" dirty="0" smtClean="0"/>
              <a:t>ț</a:t>
            </a:r>
            <a:r>
              <a:rPr lang="pt-BR" altLang="en-US" sz="1800" dirty="0" smtClean="0"/>
              <a:t>ia tehnică de racordare la re</a:t>
            </a:r>
            <a:r>
              <a:rPr lang="ro-RO" altLang="en-US" sz="1800" dirty="0" smtClean="0"/>
              <a:t>ț</a:t>
            </a:r>
            <a:r>
              <a:rPr lang="pt-BR" altLang="en-US" sz="1800" dirty="0" smtClean="0"/>
              <a:t>eaua de distribu</a:t>
            </a:r>
            <a:r>
              <a:rPr lang="ro-RO" altLang="en-US" sz="1800" dirty="0" smtClean="0"/>
              <a:t>ț</a:t>
            </a:r>
            <a:r>
              <a:rPr lang="pt-BR" altLang="en-US" sz="1800" dirty="0" smtClean="0"/>
              <a:t>ie </a:t>
            </a:r>
            <a:r>
              <a:rPr lang="ro-RO" altLang="en-US" sz="1800" dirty="0" smtClean="0"/>
              <a:t>de </a:t>
            </a:r>
            <a:r>
              <a:rPr lang="pt-BR" altLang="en-US" sz="1800" dirty="0" smtClean="0"/>
              <a:t>energie electrică</a:t>
            </a:r>
            <a:r>
              <a:rPr lang="ro-RO" altLang="en-US" sz="1800" dirty="0" smtClean="0"/>
              <a:t>.</a:t>
            </a:r>
          </a:p>
          <a:p>
            <a:pPr algn="just">
              <a:spcBef>
                <a:spcPct val="0"/>
              </a:spcBef>
              <a:buFont typeface="Arial" panose="020B0604020202020204" pitchFamily="34" charset="0"/>
              <a:buChar char="•"/>
            </a:pPr>
            <a:r>
              <a:rPr lang="ro-RO" altLang="en-US" sz="1800" dirty="0" smtClean="0"/>
              <a:t>D</a:t>
            </a:r>
            <a:r>
              <a:rPr lang="pt-BR" altLang="en-US" sz="1800" dirty="0" smtClean="0"/>
              <a:t>elimitarea</a:t>
            </a:r>
            <a:r>
              <a:rPr lang="ro-RO" altLang="en-US" sz="1800" dirty="0" smtClean="0"/>
              <a:t> instalațiilor electrice va fi </a:t>
            </a:r>
            <a:r>
              <a:rPr lang="pt-BR" altLang="en-US" sz="1800" dirty="0" smtClean="0"/>
              <a:t>pe medie tensiune</a:t>
            </a:r>
            <a:r>
              <a:rPr lang="ro-RO" altLang="en-US" sz="1800" dirty="0" smtClean="0"/>
              <a:t>.</a:t>
            </a:r>
          </a:p>
          <a:p>
            <a:pPr algn="just">
              <a:spcBef>
                <a:spcPct val="0"/>
              </a:spcBef>
              <a:buFont typeface="Arial" panose="020B0604020202020204" pitchFamily="34" charset="0"/>
              <a:buChar char="•"/>
            </a:pPr>
            <a:r>
              <a:rPr lang="pt-BR" altLang="en-US" sz="1800" dirty="0" smtClean="0"/>
              <a:t>Posturile</a:t>
            </a:r>
            <a:r>
              <a:rPr lang="ro-RO" altLang="en-US" sz="1800" dirty="0" smtClean="0"/>
              <a:t> </a:t>
            </a:r>
            <a:r>
              <a:rPr lang="pt-BR" altLang="en-US" sz="1800" dirty="0" smtClean="0"/>
              <a:t>de transformare </a:t>
            </a:r>
            <a:r>
              <a:rPr lang="ro-RO" altLang="en-US" sz="1800" dirty="0" smtClean="0"/>
              <a:t>vor </a:t>
            </a:r>
            <a:r>
              <a:rPr lang="pt-BR" altLang="en-US" sz="1800" dirty="0" smtClean="0"/>
              <a:t>apar</a:t>
            </a:r>
            <a:r>
              <a:rPr lang="ro-RO" altLang="en-US" sz="1800" dirty="0" smtClean="0"/>
              <a:t>ț</a:t>
            </a:r>
            <a:r>
              <a:rPr lang="pt-BR" altLang="en-US" sz="1800" dirty="0" smtClean="0"/>
              <a:t>in</a:t>
            </a:r>
            <a:r>
              <a:rPr lang="ro-RO" altLang="en-US" sz="1800" dirty="0" smtClean="0"/>
              <a:t>e</a:t>
            </a:r>
            <a:r>
              <a:rPr lang="pt-BR" altLang="en-US" sz="1800" dirty="0" smtClean="0"/>
              <a:t> S.C. RAJA S.A</a:t>
            </a:r>
            <a:endParaRPr lang="en-US" altLang="en-US" sz="1800" dirty="0" smtClean="0"/>
          </a:p>
        </p:txBody>
      </p:sp>
      <p:pic>
        <p:nvPicPr>
          <p:cNvPr id="2970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33" y="3048000"/>
            <a:ext cx="3581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66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25" name="Rectangle 109"/>
          <p:cNvSpPr>
            <a:spLocks noGrp="1" noChangeArrowheads="1"/>
          </p:cNvSpPr>
          <p:nvPr>
            <p:ph type="body" sz="half" idx="4294967295"/>
          </p:nvPr>
        </p:nvSpPr>
        <p:spPr bwMode="auto">
          <a:xfrm>
            <a:off x="323850" y="4797425"/>
            <a:ext cx="8424863" cy="16557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61950" algn="just">
              <a:spcBef>
                <a:spcPts val="0"/>
              </a:spcBef>
              <a:buFont typeface="Arial" charset="0"/>
              <a:buChar char="•"/>
              <a:defRPr/>
            </a:pPr>
            <a:r>
              <a:rPr lang="fr-FR" sz="1800" dirty="0" err="1" smtClean="0"/>
              <a:t>Costurile</a:t>
            </a:r>
            <a:r>
              <a:rPr lang="fr-FR" sz="1800" dirty="0" smtClean="0"/>
              <a:t> totale ale investi</a:t>
            </a:r>
            <a:r>
              <a:rPr lang="ro-RO" sz="1800" dirty="0" smtClean="0"/>
              <a:t>ț</a:t>
            </a:r>
            <a:r>
              <a:rPr lang="fr-FR" sz="1800" dirty="0" err="1" smtClean="0"/>
              <a:t>iei</a:t>
            </a:r>
            <a:r>
              <a:rPr lang="fr-FR" sz="1800" dirty="0" smtClean="0"/>
              <a:t> </a:t>
            </a:r>
            <a:r>
              <a:rPr lang="fr-FR" sz="1800" dirty="0" err="1" smtClean="0"/>
              <a:t>sunt</a:t>
            </a:r>
            <a:r>
              <a:rPr lang="fr-FR" sz="1800" dirty="0" smtClean="0"/>
              <a:t> de </a:t>
            </a:r>
            <a:r>
              <a:rPr lang="fr-FR" sz="1800" dirty="0" err="1" smtClean="0"/>
              <a:t>aproximativ</a:t>
            </a:r>
            <a:r>
              <a:rPr lang="fr-FR" sz="1800" dirty="0" smtClean="0"/>
              <a:t> 1.042.650 euro</a:t>
            </a:r>
            <a:r>
              <a:rPr lang="ro-RO" sz="1800" dirty="0" smtClean="0"/>
              <a:t>.</a:t>
            </a:r>
          </a:p>
          <a:p>
            <a:pPr marL="0" indent="361950" algn="just">
              <a:spcBef>
                <a:spcPts val="0"/>
              </a:spcBef>
              <a:buFont typeface="Arial" charset="0"/>
              <a:buChar char="•"/>
              <a:defRPr/>
            </a:pPr>
            <a:r>
              <a:rPr lang="fr-FR" sz="1800" dirty="0" err="1" smtClean="0"/>
              <a:t>Prin</a:t>
            </a:r>
            <a:r>
              <a:rPr lang="fr-FR" sz="1800" dirty="0" smtClean="0"/>
              <a:t> </a:t>
            </a:r>
            <a:r>
              <a:rPr lang="fr-FR" sz="1800" dirty="0" err="1" smtClean="0"/>
              <a:t>modificarea</a:t>
            </a:r>
            <a:r>
              <a:rPr lang="fr-FR" sz="1800" dirty="0" smtClean="0"/>
              <a:t> </a:t>
            </a:r>
            <a:r>
              <a:rPr lang="fr-FR" sz="1800" dirty="0" err="1" smtClean="0"/>
              <a:t>sistemului</a:t>
            </a:r>
            <a:r>
              <a:rPr lang="fr-FR" sz="1800" dirty="0" smtClean="0"/>
              <a:t> de </a:t>
            </a:r>
            <a:r>
              <a:rPr lang="fr-FR" sz="1800" dirty="0" err="1" smtClean="0"/>
              <a:t>tarifare</a:t>
            </a:r>
            <a:r>
              <a:rPr lang="fr-FR" sz="1800" dirty="0" smtClean="0"/>
              <a:t>, se vor </a:t>
            </a:r>
            <a:r>
              <a:rPr lang="fr-FR" sz="1800" dirty="0" err="1" smtClean="0"/>
              <a:t>reduce</a:t>
            </a:r>
            <a:r>
              <a:rPr lang="fr-FR" sz="1800" dirty="0" smtClean="0"/>
              <a:t> </a:t>
            </a:r>
            <a:r>
              <a:rPr lang="fr-FR" sz="1800" dirty="0" err="1" smtClean="0"/>
              <a:t>cheltuielile</a:t>
            </a:r>
            <a:r>
              <a:rPr lang="fr-FR" sz="1800" dirty="0" smtClean="0"/>
              <a:t> </a:t>
            </a:r>
            <a:r>
              <a:rPr lang="fr-FR" sz="1800" dirty="0" err="1" smtClean="0"/>
              <a:t>cu</a:t>
            </a:r>
            <a:r>
              <a:rPr lang="fr-FR" sz="1800" dirty="0" smtClean="0"/>
              <a:t> </a:t>
            </a:r>
            <a:r>
              <a:rPr lang="fr-FR" sz="1800" dirty="0" err="1" smtClean="0"/>
              <a:t>energia</a:t>
            </a:r>
            <a:r>
              <a:rPr lang="fr-FR" sz="1800" dirty="0" smtClean="0"/>
              <a:t> </a:t>
            </a:r>
            <a:r>
              <a:rPr lang="fr-FR" sz="1800" dirty="0" err="1" smtClean="0"/>
              <a:t>electrică</a:t>
            </a:r>
            <a:r>
              <a:rPr lang="fr-FR" sz="1800" dirty="0" smtClean="0"/>
              <a:t> la ace</a:t>
            </a:r>
            <a:r>
              <a:rPr lang="ro-RO" sz="1800" dirty="0" smtClean="0"/>
              <a:t>ș</a:t>
            </a:r>
            <a:r>
              <a:rPr lang="fr-FR" sz="1800" dirty="0" smtClean="0"/>
              <a:t>ti mari </a:t>
            </a:r>
            <a:r>
              <a:rPr lang="fr-FR" sz="1800" dirty="0" err="1" smtClean="0"/>
              <a:t>consumatori</a:t>
            </a:r>
            <a:r>
              <a:rPr lang="fr-FR" sz="1800" dirty="0" smtClean="0"/>
              <a:t> </a:t>
            </a:r>
            <a:r>
              <a:rPr lang="fr-FR" sz="1800" dirty="0" err="1" smtClean="0"/>
              <a:t>cu</a:t>
            </a:r>
            <a:r>
              <a:rPr lang="fr-FR" sz="1800" dirty="0" smtClean="0"/>
              <a:t> 2.496.425 lei/an, </a:t>
            </a:r>
            <a:r>
              <a:rPr lang="fr-FR" sz="1800" dirty="0" err="1" smtClean="0"/>
              <a:t>respectiv</a:t>
            </a:r>
            <a:r>
              <a:rPr lang="fr-FR" sz="1800" dirty="0" smtClean="0"/>
              <a:t> </a:t>
            </a:r>
            <a:r>
              <a:rPr lang="fr-FR" sz="1800" dirty="0" err="1" smtClean="0"/>
              <a:t>cu</a:t>
            </a:r>
            <a:r>
              <a:rPr lang="fr-FR" sz="1800" dirty="0" smtClean="0"/>
              <a:t> </a:t>
            </a:r>
            <a:r>
              <a:rPr lang="fr-FR" sz="1800" b="1" dirty="0" smtClean="0"/>
              <a:t>25,28%</a:t>
            </a:r>
            <a:r>
              <a:rPr lang="fr-FR" sz="1800" dirty="0" smtClean="0"/>
              <a:t>. </a:t>
            </a:r>
            <a:endParaRPr lang="ro-RO" sz="1800" dirty="0" smtClean="0"/>
          </a:p>
          <a:p>
            <a:pPr marL="0" indent="361950" algn="just">
              <a:spcBef>
                <a:spcPts val="0"/>
              </a:spcBef>
              <a:buFont typeface="Arial" charset="0"/>
              <a:buNone/>
              <a:defRPr/>
            </a:pPr>
            <a:r>
              <a:rPr lang="en-US" sz="1800" dirty="0" smtClean="0"/>
              <a:t>21.024.299</a:t>
            </a:r>
            <a:r>
              <a:rPr lang="ro-RO" sz="1800" dirty="0" smtClean="0"/>
              <a:t>kWh * </a:t>
            </a:r>
            <a:r>
              <a:rPr lang="en-US" sz="1800" dirty="0" smtClean="0"/>
              <a:t>0,11874</a:t>
            </a:r>
            <a:r>
              <a:rPr lang="ro-RO" sz="1800" dirty="0" smtClean="0"/>
              <a:t> lei/kWh = </a:t>
            </a:r>
            <a:r>
              <a:rPr lang="en-US" sz="1800" dirty="0" smtClean="0"/>
              <a:t>2.496.425</a:t>
            </a:r>
            <a:r>
              <a:rPr lang="ro-RO" sz="1800" dirty="0" smtClean="0"/>
              <a:t> lei/an (</a:t>
            </a:r>
            <a:r>
              <a:rPr lang="en-US" sz="1800" dirty="0" smtClean="0"/>
              <a:t>554.761 </a:t>
            </a:r>
            <a:r>
              <a:rPr lang="ro-RO" sz="1800" dirty="0" smtClean="0"/>
              <a:t>euro/an).</a:t>
            </a:r>
          </a:p>
          <a:p>
            <a:pPr marL="0" indent="361950" algn="just">
              <a:spcBef>
                <a:spcPts val="0"/>
              </a:spcBef>
              <a:buFont typeface="Arial" charset="0"/>
              <a:buChar char="•"/>
              <a:defRPr/>
            </a:pPr>
            <a:r>
              <a:rPr lang="fr-FR" sz="1800" dirty="0" err="1" smtClean="0"/>
              <a:t>Durata</a:t>
            </a:r>
            <a:r>
              <a:rPr lang="fr-FR" sz="1800" dirty="0" smtClean="0"/>
              <a:t> de </a:t>
            </a:r>
            <a:r>
              <a:rPr lang="fr-FR" sz="1800" dirty="0" err="1" smtClean="0"/>
              <a:t>recuperare</a:t>
            </a:r>
            <a:r>
              <a:rPr lang="fr-FR" sz="1800" dirty="0" smtClean="0"/>
              <a:t> a investi</a:t>
            </a:r>
            <a:r>
              <a:rPr lang="ro-RO" sz="1800" dirty="0" smtClean="0"/>
              <a:t>ț</a:t>
            </a:r>
            <a:r>
              <a:rPr lang="fr-FR" sz="1800" dirty="0" err="1" smtClean="0"/>
              <a:t>iei</a:t>
            </a:r>
            <a:r>
              <a:rPr lang="fr-FR" sz="1800" dirty="0" smtClean="0"/>
              <a:t>, </a:t>
            </a:r>
            <a:r>
              <a:rPr lang="fr-FR" sz="1800" dirty="0" err="1" smtClean="0"/>
              <a:t>numai</a:t>
            </a:r>
            <a:r>
              <a:rPr lang="fr-FR" sz="1800" dirty="0" smtClean="0"/>
              <a:t> </a:t>
            </a:r>
            <a:r>
              <a:rPr lang="fr-FR" sz="1800" dirty="0" err="1" smtClean="0"/>
              <a:t>din</a:t>
            </a:r>
            <a:r>
              <a:rPr lang="fr-FR" sz="1800" dirty="0" smtClean="0"/>
              <a:t> </a:t>
            </a:r>
            <a:r>
              <a:rPr lang="fr-FR" sz="1800" dirty="0" err="1" smtClean="0"/>
              <a:t>eliminarea</a:t>
            </a:r>
            <a:r>
              <a:rPr lang="fr-FR" sz="1800" dirty="0" smtClean="0"/>
              <a:t> </a:t>
            </a:r>
            <a:r>
              <a:rPr lang="fr-FR" sz="1800" dirty="0" err="1" smtClean="0"/>
              <a:t>tarifului</a:t>
            </a:r>
            <a:r>
              <a:rPr lang="fr-FR" sz="1800" dirty="0" smtClean="0"/>
              <a:t> </a:t>
            </a:r>
            <a:r>
              <a:rPr lang="fr-FR" sz="1800" dirty="0" err="1" smtClean="0"/>
              <a:t>specific</a:t>
            </a:r>
            <a:r>
              <a:rPr lang="fr-FR" sz="1800" dirty="0" smtClean="0"/>
              <a:t> de </a:t>
            </a:r>
            <a:r>
              <a:rPr lang="fr-FR" sz="1800" dirty="0" err="1" smtClean="0"/>
              <a:t>distribu</a:t>
            </a:r>
            <a:r>
              <a:rPr lang="ro-RO" sz="1800" dirty="0" smtClean="0"/>
              <a:t>ț</a:t>
            </a:r>
            <a:r>
              <a:rPr lang="fr-FR" sz="1800" dirty="0" err="1" smtClean="0"/>
              <a:t>ie</a:t>
            </a:r>
            <a:r>
              <a:rPr lang="fr-FR" sz="1800" dirty="0" smtClean="0"/>
              <a:t> </a:t>
            </a:r>
            <a:r>
              <a:rPr lang="fr-FR" sz="1800" dirty="0" err="1" smtClean="0"/>
              <a:t>pe</a:t>
            </a:r>
            <a:r>
              <a:rPr lang="fr-FR" sz="1800" dirty="0" smtClean="0"/>
              <a:t> </a:t>
            </a:r>
            <a:r>
              <a:rPr lang="fr-FR" sz="1800" dirty="0" err="1" smtClean="0"/>
              <a:t>joasă</a:t>
            </a:r>
            <a:r>
              <a:rPr lang="fr-FR" sz="1800" dirty="0" smtClean="0"/>
              <a:t> </a:t>
            </a:r>
            <a:r>
              <a:rPr lang="fr-FR" sz="1800" dirty="0" err="1" smtClean="0"/>
              <a:t>tensiune</a:t>
            </a:r>
            <a:r>
              <a:rPr lang="fr-FR" sz="1800" dirty="0" smtClean="0"/>
              <a:t>, va fi de </a:t>
            </a:r>
            <a:r>
              <a:rPr lang="fr-FR" sz="1800" dirty="0" err="1" smtClean="0"/>
              <a:t>aproximativ</a:t>
            </a:r>
            <a:r>
              <a:rPr lang="fr-FR" sz="1800" dirty="0" smtClean="0"/>
              <a:t> </a:t>
            </a:r>
            <a:r>
              <a:rPr lang="fr-FR" sz="1800" b="1" dirty="0" smtClean="0">
                <a:solidFill>
                  <a:srgbClr val="FF0000"/>
                </a:solidFill>
                <a:effectLst>
                  <a:outerShdw blurRad="38100" dist="38100" dir="2700000" algn="tl">
                    <a:srgbClr val="C0C0C0"/>
                  </a:outerShdw>
                </a:effectLst>
              </a:rPr>
              <a:t>1.9 </a:t>
            </a:r>
            <a:r>
              <a:rPr lang="fr-FR" sz="1800" b="1" dirty="0" err="1" smtClean="0">
                <a:solidFill>
                  <a:srgbClr val="FF0000"/>
                </a:solidFill>
                <a:effectLst>
                  <a:outerShdw blurRad="38100" dist="38100" dir="2700000" algn="tl">
                    <a:srgbClr val="C0C0C0"/>
                  </a:outerShdw>
                </a:effectLst>
              </a:rPr>
              <a:t>ani</a:t>
            </a:r>
            <a:r>
              <a:rPr lang="fr-FR" sz="1800" b="1" dirty="0" smtClean="0">
                <a:solidFill>
                  <a:srgbClr val="FF0000"/>
                </a:solidFill>
                <a:effectLst>
                  <a:outerShdw blurRad="38100" dist="38100" dir="2700000" algn="tl">
                    <a:srgbClr val="C0C0C0"/>
                  </a:outerShdw>
                </a:effectLst>
              </a:rPr>
              <a:t>.</a:t>
            </a:r>
            <a:r>
              <a:rPr lang="fr-FR" sz="1800" dirty="0" smtClean="0">
                <a:solidFill>
                  <a:srgbClr val="FF0000"/>
                </a:solidFill>
              </a:rPr>
              <a:t> </a:t>
            </a:r>
            <a:endParaRPr lang="en-US" sz="1800" dirty="0" smtClean="0">
              <a:solidFill>
                <a:srgbClr val="FF0000"/>
              </a:solidFill>
            </a:endParaRPr>
          </a:p>
        </p:txBody>
      </p:sp>
      <p:sp>
        <p:nvSpPr>
          <p:cNvPr id="30723" name="Rectangle 2"/>
          <p:cNvSpPr>
            <a:spLocks noGrp="1" noChangeArrowheads="1"/>
          </p:cNvSpPr>
          <p:nvPr>
            <p:ph type="title" idx="4294967295"/>
          </p:nvPr>
        </p:nvSpPr>
        <p:spPr bwMode="auto">
          <a:xfrm>
            <a:off x="323850" y="228600"/>
            <a:ext cx="8210550" cy="6477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0000"/>
              </a:lnSpc>
            </a:pPr>
            <a:r>
              <a:rPr lang="ro-RO" altLang="en-US" sz="2600" b="1" dirty="0" smtClean="0"/>
              <a:t>Eficiența implementării proiectului</a:t>
            </a:r>
            <a:endParaRPr lang="en-US" altLang="en-US" sz="2600" b="1" dirty="0" smtClean="0"/>
          </a:p>
        </p:txBody>
      </p:sp>
      <p:sp>
        <p:nvSpPr>
          <p:cNvPr id="60464" name="Rectangle 48"/>
          <p:cNvSpPr>
            <a:spLocks noGrp="1" noChangeArrowheads="1"/>
          </p:cNvSpPr>
          <p:nvPr>
            <p:ph type="body" sz="half" idx="4294967295"/>
          </p:nvPr>
        </p:nvSpPr>
        <p:spPr bwMode="auto">
          <a:xfrm>
            <a:off x="323850" y="990600"/>
            <a:ext cx="8362950" cy="11509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361950" algn="just">
              <a:spcBef>
                <a:spcPts val="0"/>
              </a:spcBef>
              <a:buFont typeface="Arial" charset="0"/>
              <a:buChar char="•"/>
              <a:defRPr/>
            </a:pPr>
            <a:r>
              <a:rPr lang="ro-RO" sz="1800" dirty="0" smtClean="0"/>
              <a:t>Eficiența modificării constă în eliminarea tarifului specific de distribuție a energiei electrice de pe joasă tensiune din componenta reglementată, care are o valoare de </a:t>
            </a:r>
            <a:r>
              <a:rPr lang="en-US" sz="1800" b="1" dirty="0" smtClean="0">
                <a:solidFill>
                  <a:srgbClr val="FF3300"/>
                </a:solidFill>
                <a:effectLst>
                  <a:outerShdw blurRad="38100" dist="38100" dir="2700000" algn="tl">
                    <a:srgbClr val="C0C0C0"/>
                  </a:outerShdw>
                </a:effectLst>
              </a:rPr>
              <a:t>118.74</a:t>
            </a:r>
            <a:r>
              <a:rPr lang="ro-RO" sz="1800" b="1" dirty="0" smtClean="0">
                <a:solidFill>
                  <a:srgbClr val="FF3300"/>
                </a:solidFill>
                <a:effectLst>
                  <a:outerShdw blurRad="38100" dist="38100" dir="2700000" algn="tl">
                    <a:srgbClr val="C0C0C0"/>
                  </a:outerShdw>
                </a:effectLst>
              </a:rPr>
              <a:t> lei</a:t>
            </a:r>
            <a:r>
              <a:rPr lang="ro-RO" sz="1800" dirty="0" smtClean="0">
                <a:solidFill>
                  <a:srgbClr val="FF3300"/>
                </a:solidFill>
              </a:rPr>
              <a:t> </a:t>
            </a:r>
            <a:r>
              <a:rPr lang="ro-RO" sz="1800" dirty="0" smtClean="0"/>
              <a:t>și reprezintă </a:t>
            </a:r>
            <a:r>
              <a:rPr lang="en-US" sz="1800" b="1" dirty="0" smtClean="0">
                <a:solidFill>
                  <a:srgbClr val="FF3300"/>
                </a:solidFill>
                <a:effectLst>
                  <a:outerShdw blurRad="38100" dist="38100" dir="2700000" algn="tl">
                    <a:srgbClr val="C0C0C0"/>
                  </a:outerShdw>
                </a:effectLst>
              </a:rPr>
              <a:t>58.56</a:t>
            </a:r>
            <a:r>
              <a:rPr lang="ro-RO" sz="1800" b="1" dirty="0" smtClean="0">
                <a:solidFill>
                  <a:srgbClr val="FF3300"/>
                </a:solidFill>
                <a:effectLst>
                  <a:outerShdw blurRad="38100" dist="38100" dir="2700000" algn="tl">
                    <a:srgbClr val="C0C0C0"/>
                  </a:outerShdw>
                </a:effectLst>
              </a:rPr>
              <a:t> %</a:t>
            </a:r>
            <a:r>
              <a:rPr lang="ro-RO" sz="1800" dirty="0" smtClean="0">
                <a:solidFill>
                  <a:srgbClr val="FF3300"/>
                </a:solidFill>
              </a:rPr>
              <a:t> </a:t>
            </a:r>
            <a:r>
              <a:rPr lang="ro-RO" sz="1800" dirty="0" smtClean="0"/>
              <a:t>din preț</a:t>
            </a:r>
            <a:r>
              <a:rPr lang="en-US" sz="1800" dirty="0" err="1" smtClean="0"/>
              <a:t>ul</a:t>
            </a:r>
            <a:r>
              <a:rPr lang="en-US" sz="1800" dirty="0" smtClean="0"/>
              <a:t> </a:t>
            </a:r>
            <a:r>
              <a:rPr lang="en-US" sz="1800" dirty="0" err="1" smtClean="0"/>
              <a:t>reglementat</a:t>
            </a:r>
            <a:r>
              <a:rPr lang="en-US" sz="1800" dirty="0" smtClean="0"/>
              <a:t>, </a:t>
            </a:r>
            <a:r>
              <a:rPr lang="en-US" sz="1800" dirty="0" err="1" smtClean="0"/>
              <a:t>respectiv</a:t>
            </a:r>
            <a:r>
              <a:rPr lang="en-US" sz="1800" dirty="0" smtClean="0"/>
              <a:t> </a:t>
            </a:r>
            <a:r>
              <a:rPr lang="en-US" sz="1800" b="1" dirty="0" smtClean="0">
                <a:solidFill>
                  <a:srgbClr val="FF3300"/>
                </a:solidFill>
                <a:effectLst>
                  <a:outerShdw blurRad="38100" dist="38100" dir="2700000" algn="tl">
                    <a:srgbClr val="C0C0C0"/>
                  </a:outerShdw>
                </a:effectLst>
              </a:rPr>
              <a:t>29%</a:t>
            </a:r>
            <a:r>
              <a:rPr lang="en-US" sz="1800" dirty="0" smtClean="0">
                <a:solidFill>
                  <a:srgbClr val="FF3300"/>
                </a:solidFill>
              </a:rPr>
              <a:t> </a:t>
            </a:r>
            <a:r>
              <a:rPr lang="en-US" sz="1800" dirty="0" smtClean="0"/>
              <a:t>din pre</a:t>
            </a:r>
            <a:r>
              <a:rPr lang="ro-RO" sz="1800" dirty="0" smtClean="0"/>
              <a:t>ț</a:t>
            </a:r>
            <a:r>
              <a:rPr lang="en-US" sz="1800" dirty="0" err="1" smtClean="0"/>
              <a:t>ul</a:t>
            </a:r>
            <a:r>
              <a:rPr lang="en-US" sz="1800" dirty="0" smtClean="0"/>
              <a:t> total al </a:t>
            </a:r>
            <a:r>
              <a:rPr lang="en-US" sz="1800" dirty="0" err="1" smtClean="0"/>
              <a:t>energiei</a:t>
            </a:r>
            <a:r>
              <a:rPr lang="en-US" sz="1800" dirty="0" smtClean="0"/>
              <a:t> </a:t>
            </a:r>
            <a:r>
              <a:rPr lang="en-US" sz="1800" dirty="0" err="1" smtClean="0"/>
              <a:t>electrice</a:t>
            </a:r>
            <a:r>
              <a:rPr lang="ro-RO" sz="1800" dirty="0" smtClean="0"/>
              <a:t>.</a:t>
            </a:r>
            <a:endParaRPr lang="en-US" sz="1800" dirty="0" smtClean="0"/>
          </a:p>
        </p:txBody>
      </p:sp>
      <p:graphicFrame>
        <p:nvGraphicFramePr>
          <p:cNvPr id="60527" name="Group 111"/>
          <p:cNvGraphicFramePr>
            <a:graphicFrameLocks noGrp="1"/>
          </p:cNvGraphicFramePr>
          <p:nvPr>
            <p:ph sz="half" idx="4294967295"/>
          </p:nvPr>
        </p:nvGraphicFramePr>
        <p:xfrm>
          <a:off x="720725" y="2349500"/>
          <a:ext cx="7704138" cy="2427300"/>
        </p:xfrm>
        <a:graphic>
          <a:graphicData uri="http://schemas.openxmlformats.org/drawingml/2006/table">
            <a:tbl>
              <a:tblPr/>
              <a:tblGrid>
                <a:gridCol w="5789613"/>
                <a:gridCol w="889000"/>
                <a:gridCol w="1025525"/>
              </a:tblGrid>
              <a:tr h="269699">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STRUCTURĂ TARIF</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MT</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JT</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 Componenta reglementată</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84,0</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cs typeface="Arial" charset="0"/>
                        </a:rPr>
                        <a:t>202,74</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 Pre</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injec</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err="1" smtClean="0">
                          <a:ln>
                            <a:noFill/>
                          </a:ln>
                          <a:solidFill>
                            <a:schemeClr val="tx1"/>
                          </a:solidFill>
                          <a:effectLst/>
                          <a:latin typeface="Calibri" pitchFamily="34" charset="0"/>
                          <a:cs typeface="Arial" charset="0"/>
                        </a:rPr>
                        <a:t>ie</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energie</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în</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sistem</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Tg</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0,85</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0,85</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2. Pre</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pt.extragere</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energie</a:t>
                      </a:r>
                      <a:r>
                        <a:rPr kumimoji="0" lang="en-US" sz="1300" b="0" i="0" u="none" strike="noStrike" cap="none" normalizeH="0" baseline="0" smtClean="0">
                          <a:ln>
                            <a:noFill/>
                          </a:ln>
                          <a:solidFill>
                            <a:schemeClr val="tx1"/>
                          </a:solidFill>
                          <a:effectLst/>
                          <a:latin typeface="Calibri" pitchFamily="34" charset="0"/>
                          <a:cs typeface="Arial" charset="0"/>
                        </a:rPr>
                        <a:t> din </a:t>
                      </a:r>
                      <a:r>
                        <a:rPr kumimoji="0" lang="en-US" sz="1300" b="0" i="0" u="none" strike="noStrike" cap="none" normalizeH="0" baseline="0" err="1" smtClean="0">
                          <a:ln>
                            <a:noFill/>
                          </a:ln>
                          <a:solidFill>
                            <a:schemeClr val="tx1"/>
                          </a:solidFill>
                          <a:effectLst/>
                          <a:latin typeface="Calibri" pitchFamily="34" charset="0"/>
                          <a:cs typeface="Arial" charset="0"/>
                        </a:rPr>
                        <a:t>sistem</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Tl</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16,17</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16,17</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3. </a:t>
                      </a:r>
                      <a:r>
                        <a:rPr kumimoji="0" lang="en-US" sz="1300" b="0" i="0" u="none" strike="noStrike" cap="none" normalizeH="0" baseline="0" err="1" smtClean="0">
                          <a:ln>
                            <a:noFill/>
                          </a:ln>
                          <a:solidFill>
                            <a:schemeClr val="tx1"/>
                          </a:solidFill>
                          <a:effectLst/>
                          <a:latin typeface="Calibri" pitchFamily="34" charset="0"/>
                          <a:cs typeface="Arial" charset="0"/>
                        </a:rPr>
                        <a:t>Tarif</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servicii</a:t>
                      </a:r>
                      <a:r>
                        <a:rPr kumimoji="0" lang="en-US" sz="1300" b="0" i="0" u="none" strike="noStrike" cap="none" normalizeH="0" baseline="0" smtClean="0">
                          <a:ln>
                            <a:noFill/>
                          </a:ln>
                          <a:solidFill>
                            <a:schemeClr val="tx1"/>
                          </a:solidFill>
                          <a:effectLst/>
                          <a:latin typeface="Calibri" pitchFamily="34" charset="0"/>
                          <a:cs typeface="Arial" charset="0"/>
                        </a:rPr>
                        <a:t> de </a:t>
                      </a:r>
                      <a:r>
                        <a:rPr kumimoji="0" lang="en-US" sz="1300" b="0" i="0" u="none" strike="noStrike" cap="none" normalizeH="0" baseline="0" err="1" smtClean="0">
                          <a:ln>
                            <a:noFill/>
                          </a:ln>
                          <a:solidFill>
                            <a:schemeClr val="tx1"/>
                          </a:solidFill>
                          <a:effectLst/>
                          <a:latin typeface="Calibri" pitchFamily="34" charset="0"/>
                          <a:cs typeface="Arial" charset="0"/>
                        </a:rPr>
                        <a:t>sistem</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Ss</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12,88</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12,88</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4. </a:t>
                      </a:r>
                      <a:r>
                        <a:rPr kumimoji="0" lang="en-US" sz="1300" b="0" i="0" u="none" strike="noStrike" cap="none" normalizeH="0" baseline="0" err="1" smtClean="0">
                          <a:ln>
                            <a:noFill/>
                          </a:ln>
                          <a:solidFill>
                            <a:schemeClr val="tx1"/>
                          </a:solidFill>
                          <a:effectLst/>
                          <a:latin typeface="Calibri" pitchFamily="34" charset="0"/>
                          <a:cs typeface="Arial" charset="0"/>
                        </a:rPr>
                        <a:t>Tarif</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administrare</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pia</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smtClean="0">
                          <a:ln>
                            <a:noFill/>
                          </a:ln>
                          <a:solidFill>
                            <a:schemeClr val="tx1"/>
                          </a:solidFill>
                          <a:effectLst/>
                          <a:latin typeface="Calibri" pitchFamily="34" charset="0"/>
                          <a:cs typeface="Arial" charset="0"/>
                        </a:rPr>
                        <a:t>a de en</a:t>
                      </a:r>
                      <a:r>
                        <a:rPr kumimoji="0" lang="ro-RO" sz="1300" b="0" i="0" u="none" strike="noStrike" cap="none" normalizeH="0" baseline="0" smtClean="0">
                          <a:ln>
                            <a:noFill/>
                          </a:ln>
                          <a:solidFill>
                            <a:schemeClr val="tx1"/>
                          </a:solidFill>
                          <a:effectLst/>
                          <a:latin typeface="Calibri" pitchFamily="34" charset="0"/>
                          <a:cs typeface="Arial" charset="0"/>
                        </a:rPr>
                        <a:t>ergie </a:t>
                      </a:r>
                      <a:r>
                        <a:rPr kumimoji="0" lang="en-US" sz="1300" b="0" i="0" u="none" strike="noStrike" cap="none" normalizeH="0" baseline="0" smtClean="0">
                          <a:ln>
                            <a:noFill/>
                          </a:ln>
                          <a:solidFill>
                            <a:schemeClr val="tx1"/>
                          </a:solidFill>
                          <a:effectLst/>
                          <a:latin typeface="Calibri" pitchFamily="34" charset="0"/>
                          <a:cs typeface="Arial" charset="0"/>
                        </a:rPr>
                        <a:t>el</a:t>
                      </a:r>
                      <a:r>
                        <a:rPr kumimoji="0" lang="ro-RO" sz="1300" b="0" i="0" u="none" strike="noStrike" cap="none" normalizeH="0" baseline="0" smtClean="0">
                          <a:ln>
                            <a:noFill/>
                          </a:ln>
                          <a:solidFill>
                            <a:schemeClr val="tx1"/>
                          </a:solidFill>
                          <a:effectLst/>
                          <a:latin typeface="Calibri" pitchFamily="34" charset="0"/>
                          <a:cs typeface="Arial" charset="0"/>
                        </a:rPr>
                        <a:t>ectrică</a:t>
                      </a:r>
                      <a:r>
                        <a:rPr kumimoji="0" lang="en-US" sz="1300" b="0" i="0" u="none" strike="noStrike" cap="none" normalizeH="0" baseline="0" smtClean="0">
                          <a:ln>
                            <a:noFill/>
                          </a:ln>
                          <a:solidFill>
                            <a:schemeClr val="tx1"/>
                          </a:solidFill>
                          <a:effectLst/>
                          <a:latin typeface="Calibri" pitchFamily="34" charset="0"/>
                          <a:cs typeface="Arial" charset="0"/>
                        </a:rPr>
                        <a:t>: OPCOM</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0</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0</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5. </a:t>
                      </a:r>
                      <a:r>
                        <a:rPr kumimoji="0" lang="en-US" sz="1300" b="0" i="0" u="none" strike="noStrike" cap="none" normalizeH="0" baseline="0" err="1" smtClean="0">
                          <a:ln>
                            <a:noFill/>
                          </a:ln>
                          <a:solidFill>
                            <a:schemeClr val="tx1"/>
                          </a:solidFill>
                          <a:effectLst/>
                          <a:latin typeface="Calibri" pitchFamily="34" charset="0"/>
                          <a:cs typeface="Arial" charset="0"/>
                        </a:rPr>
                        <a:t>Tarif</a:t>
                      </a:r>
                      <a:r>
                        <a:rPr kumimoji="0" lang="en-US" sz="1300" b="0" i="0" u="none" strike="noStrike" cap="none" normalizeH="0" baseline="0" smtClean="0">
                          <a:ln>
                            <a:noFill/>
                          </a:ln>
                          <a:solidFill>
                            <a:schemeClr val="tx1"/>
                          </a:solidFill>
                          <a:effectLst/>
                          <a:latin typeface="Calibri" pitchFamily="34" charset="0"/>
                          <a:cs typeface="Arial" charset="0"/>
                        </a:rPr>
                        <a:t> specific </a:t>
                      </a:r>
                      <a:r>
                        <a:rPr kumimoji="0" lang="en-US" sz="1300" b="0" i="0" u="none" strike="noStrike" cap="none" normalizeH="0" baseline="0" err="1" smtClean="0">
                          <a:ln>
                            <a:noFill/>
                          </a:ln>
                          <a:solidFill>
                            <a:schemeClr val="tx1"/>
                          </a:solidFill>
                          <a:effectLst/>
                          <a:latin typeface="Calibri" pitchFamily="34" charset="0"/>
                          <a:cs typeface="Arial" charset="0"/>
                        </a:rPr>
                        <a:t>distribu</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err="1" smtClean="0">
                          <a:ln>
                            <a:noFill/>
                          </a:ln>
                          <a:solidFill>
                            <a:schemeClr val="tx1"/>
                          </a:solidFill>
                          <a:effectLst/>
                          <a:latin typeface="Calibri" pitchFamily="34" charset="0"/>
                          <a:cs typeface="Arial" charset="0"/>
                        </a:rPr>
                        <a:t>ie</a:t>
                      </a:r>
                      <a:r>
                        <a:rPr kumimoji="0" lang="en-US" sz="1300" b="0" i="0" u="none" strike="noStrike" cap="none" normalizeH="0" baseline="0" smtClean="0">
                          <a:ln>
                            <a:noFill/>
                          </a:ln>
                          <a:solidFill>
                            <a:schemeClr val="tx1"/>
                          </a:solidFill>
                          <a:effectLst/>
                          <a:latin typeface="Calibri" pitchFamily="34" charset="0"/>
                          <a:cs typeface="Arial" charset="0"/>
                        </a:rPr>
                        <a:t> IT </a:t>
                      </a:r>
                      <a:r>
                        <a:rPr kumimoji="0" lang="en-US" sz="1300" b="0" i="0" u="none" strike="noStrike" cap="none" normalizeH="0" baseline="0" err="1" smtClean="0">
                          <a:ln>
                            <a:noFill/>
                          </a:ln>
                          <a:solidFill>
                            <a:schemeClr val="tx1"/>
                          </a:solidFill>
                          <a:effectLst/>
                          <a:latin typeface="Calibri" pitchFamily="34" charset="0"/>
                          <a:cs typeface="Arial" charset="0"/>
                        </a:rPr>
                        <a:t>zona</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Dobrogea</a:t>
                      </a:r>
                      <a:r>
                        <a:rPr kumimoji="0" lang="en-US" sz="1300" b="0" i="0" u="none" strike="noStrike" cap="none" normalizeH="0" baseline="0" smtClean="0">
                          <a:ln>
                            <a:noFill/>
                          </a:ln>
                          <a:solidFill>
                            <a:schemeClr val="tx1"/>
                          </a:solidFill>
                          <a:effectLst/>
                          <a:latin typeface="Calibri" pitchFamily="34" charset="0"/>
                          <a:cs typeface="Arial" charset="0"/>
                        </a:rPr>
                        <a:t>/</a:t>
                      </a:r>
                      <a:r>
                        <a:rPr kumimoji="0" lang="en-US" sz="1300" b="0" i="0" u="none" strike="noStrike" cap="none" normalizeH="0" baseline="0" err="1" smtClean="0">
                          <a:ln>
                            <a:noFill/>
                          </a:ln>
                          <a:solidFill>
                            <a:schemeClr val="tx1"/>
                          </a:solidFill>
                          <a:effectLst/>
                          <a:latin typeface="Calibri" pitchFamily="34" charset="0"/>
                          <a:cs typeface="Arial" charset="0"/>
                        </a:rPr>
                        <a:t>Muntenia</a:t>
                      </a:r>
                      <a:r>
                        <a:rPr kumimoji="0" lang="en-US" sz="1300" b="0" i="0" u="none" strike="noStrike" cap="none" normalizeH="0" baseline="0" smtClean="0">
                          <a:ln>
                            <a:noFill/>
                          </a:ln>
                          <a:solidFill>
                            <a:schemeClr val="tx1"/>
                          </a:solidFill>
                          <a:effectLst/>
                          <a:latin typeface="Calibri" pitchFamily="34" charset="0"/>
                          <a:cs typeface="Arial" charset="0"/>
                        </a:rPr>
                        <a:t>/</a:t>
                      </a:r>
                      <a:r>
                        <a:rPr kumimoji="0" lang="en-US" sz="1300" b="0" i="0" u="none" strike="noStrike" cap="none" normalizeH="0" baseline="0" err="1" smtClean="0">
                          <a:ln>
                            <a:noFill/>
                          </a:ln>
                          <a:solidFill>
                            <a:schemeClr val="tx1"/>
                          </a:solidFill>
                          <a:effectLst/>
                          <a:latin typeface="Calibri" pitchFamily="34" charset="0"/>
                          <a:cs typeface="Arial" charset="0"/>
                        </a:rPr>
                        <a:t>Transilvania</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18,11</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18,11</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6. </a:t>
                      </a:r>
                      <a:r>
                        <a:rPr kumimoji="0" lang="en-US" sz="1300" b="0" i="0" u="none" strike="noStrike" cap="none" normalizeH="0" baseline="0" err="1" smtClean="0">
                          <a:ln>
                            <a:noFill/>
                          </a:ln>
                          <a:solidFill>
                            <a:schemeClr val="tx1"/>
                          </a:solidFill>
                          <a:effectLst/>
                          <a:latin typeface="Calibri" pitchFamily="34" charset="0"/>
                          <a:cs typeface="Arial" charset="0"/>
                        </a:rPr>
                        <a:t>Tarif</a:t>
                      </a:r>
                      <a:r>
                        <a:rPr kumimoji="0" lang="en-US" sz="1300" b="0" i="0" u="none" strike="noStrike" cap="none" normalizeH="0" baseline="0" smtClean="0">
                          <a:ln>
                            <a:noFill/>
                          </a:ln>
                          <a:solidFill>
                            <a:schemeClr val="tx1"/>
                          </a:solidFill>
                          <a:effectLst/>
                          <a:latin typeface="Calibri" pitchFamily="34" charset="0"/>
                          <a:cs typeface="Arial" charset="0"/>
                        </a:rPr>
                        <a:t> specific </a:t>
                      </a:r>
                      <a:r>
                        <a:rPr kumimoji="0" lang="en-US" sz="1300" b="0" i="0" u="none" strike="noStrike" cap="none" normalizeH="0" baseline="0" err="1" smtClean="0">
                          <a:ln>
                            <a:noFill/>
                          </a:ln>
                          <a:solidFill>
                            <a:schemeClr val="tx1"/>
                          </a:solidFill>
                          <a:effectLst/>
                          <a:latin typeface="Calibri" pitchFamily="34" charset="0"/>
                          <a:cs typeface="Arial" charset="0"/>
                        </a:rPr>
                        <a:t>distribu</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err="1" smtClean="0">
                          <a:ln>
                            <a:noFill/>
                          </a:ln>
                          <a:solidFill>
                            <a:schemeClr val="tx1"/>
                          </a:solidFill>
                          <a:effectLst/>
                          <a:latin typeface="Calibri" pitchFamily="34" charset="0"/>
                          <a:cs typeface="Arial" charset="0"/>
                        </a:rPr>
                        <a:t>ie</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1" i="0" u="none" strike="noStrike" cap="none" normalizeH="0" baseline="0" smtClean="0">
                          <a:ln>
                            <a:noFill/>
                          </a:ln>
                          <a:solidFill>
                            <a:schemeClr val="tx1"/>
                          </a:solidFill>
                          <a:effectLst/>
                          <a:latin typeface="Calibri" pitchFamily="34" charset="0"/>
                          <a:cs typeface="Arial" charset="0"/>
                        </a:rPr>
                        <a:t>MT</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zona</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Dobrogea</a:t>
                      </a:r>
                      <a:r>
                        <a:rPr kumimoji="0" lang="en-US" sz="1300" b="0" i="0" u="none" strike="noStrike" cap="none" normalizeH="0" baseline="0" smtClean="0">
                          <a:ln>
                            <a:noFill/>
                          </a:ln>
                          <a:solidFill>
                            <a:schemeClr val="tx1"/>
                          </a:solidFill>
                          <a:effectLst/>
                          <a:latin typeface="Calibri" pitchFamily="34" charset="0"/>
                          <a:cs typeface="Arial" charset="0"/>
                        </a:rPr>
                        <a:t>/</a:t>
                      </a:r>
                      <a:r>
                        <a:rPr kumimoji="0" lang="en-US" sz="1300" b="0" i="0" u="none" strike="noStrike" cap="none" normalizeH="0" baseline="0" err="1" smtClean="0">
                          <a:ln>
                            <a:noFill/>
                          </a:ln>
                          <a:solidFill>
                            <a:schemeClr val="tx1"/>
                          </a:solidFill>
                          <a:effectLst/>
                          <a:latin typeface="Calibri" pitchFamily="34" charset="0"/>
                          <a:cs typeface="Arial" charset="0"/>
                        </a:rPr>
                        <a:t>Muntenia</a:t>
                      </a:r>
                      <a:r>
                        <a:rPr kumimoji="0" lang="en-US" sz="1300" b="0" i="0" u="none" strike="noStrike" cap="none" normalizeH="0" baseline="0" smtClean="0">
                          <a:ln>
                            <a:noFill/>
                          </a:ln>
                          <a:solidFill>
                            <a:schemeClr val="tx1"/>
                          </a:solidFill>
                          <a:effectLst/>
                          <a:latin typeface="Calibri" pitchFamily="34" charset="0"/>
                          <a:cs typeface="Arial" charset="0"/>
                        </a:rPr>
                        <a:t>/</a:t>
                      </a:r>
                      <a:r>
                        <a:rPr kumimoji="0" lang="en-US" sz="1300" b="0" i="0" u="none" strike="noStrike" cap="none" normalizeH="0" baseline="0" err="1" smtClean="0">
                          <a:ln>
                            <a:noFill/>
                          </a:ln>
                          <a:solidFill>
                            <a:schemeClr val="tx1"/>
                          </a:solidFill>
                          <a:effectLst/>
                          <a:latin typeface="Calibri" pitchFamily="34" charset="0"/>
                          <a:cs typeface="Arial" charset="0"/>
                        </a:rPr>
                        <a:t>Transilvania</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35,99</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35,99</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699">
                <a:tc>
                  <a:txBody>
                    <a:bodyPr/>
                    <a:lstStyle/>
                    <a:p>
                      <a:pPr marL="0" marR="0" lvl="0" indent="0" algn="l"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alibri" pitchFamily="34" charset="0"/>
                          <a:cs typeface="Arial" charset="0"/>
                        </a:rPr>
                        <a:t>7. </a:t>
                      </a:r>
                      <a:r>
                        <a:rPr kumimoji="0" lang="en-US" sz="1300" b="0" i="0" u="none" strike="noStrike" cap="none" normalizeH="0" baseline="0" err="1" smtClean="0">
                          <a:ln>
                            <a:noFill/>
                          </a:ln>
                          <a:solidFill>
                            <a:schemeClr val="tx1"/>
                          </a:solidFill>
                          <a:effectLst/>
                          <a:latin typeface="Calibri" pitchFamily="34" charset="0"/>
                          <a:cs typeface="Arial" charset="0"/>
                        </a:rPr>
                        <a:t>Tarif</a:t>
                      </a:r>
                      <a:r>
                        <a:rPr kumimoji="0" lang="en-US" sz="1300" b="0" i="0" u="none" strike="noStrike" cap="none" normalizeH="0" baseline="0" smtClean="0">
                          <a:ln>
                            <a:noFill/>
                          </a:ln>
                          <a:solidFill>
                            <a:schemeClr val="tx1"/>
                          </a:solidFill>
                          <a:effectLst/>
                          <a:latin typeface="Calibri" pitchFamily="34" charset="0"/>
                          <a:cs typeface="Arial" charset="0"/>
                        </a:rPr>
                        <a:t> specific </a:t>
                      </a:r>
                      <a:r>
                        <a:rPr kumimoji="0" lang="en-US" sz="1300" b="0" i="0" u="none" strike="noStrike" cap="none" normalizeH="0" baseline="0" err="1" smtClean="0">
                          <a:ln>
                            <a:noFill/>
                          </a:ln>
                          <a:solidFill>
                            <a:schemeClr val="tx1"/>
                          </a:solidFill>
                          <a:effectLst/>
                          <a:latin typeface="Calibri" pitchFamily="34" charset="0"/>
                          <a:cs typeface="Arial" charset="0"/>
                        </a:rPr>
                        <a:t>distribu</a:t>
                      </a:r>
                      <a:r>
                        <a:rPr kumimoji="0" lang="ro-RO" sz="1300" b="0" i="0" u="none" strike="noStrike" cap="none" normalizeH="0" baseline="0" smtClean="0">
                          <a:ln>
                            <a:noFill/>
                          </a:ln>
                          <a:solidFill>
                            <a:schemeClr val="tx1"/>
                          </a:solidFill>
                          <a:effectLst/>
                          <a:latin typeface="Calibri" pitchFamily="34" charset="0"/>
                          <a:cs typeface="Arial" charset="0"/>
                        </a:rPr>
                        <a:t>ț</a:t>
                      </a:r>
                      <a:r>
                        <a:rPr kumimoji="0" lang="en-US" sz="1300" b="0" i="0" u="none" strike="noStrike" cap="none" normalizeH="0" baseline="0" err="1" smtClean="0">
                          <a:ln>
                            <a:noFill/>
                          </a:ln>
                          <a:solidFill>
                            <a:schemeClr val="tx1"/>
                          </a:solidFill>
                          <a:effectLst/>
                          <a:latin typeface="Calibri" pitchFamily="34" charset="0"/>
                          <a:cs typeface="Arial" charset="0"/>
                        </a:rPr>
                        <a:t>ie</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1" i="0" u="none" strike="noStrike" cap="none" normalizeH="0" baseline="0" smtClean="0">
                          <a:ln>
                            <a:noFill/>
                          </a:ln>
                          <a:solidFill>
                            <a:schemeClr val="tx1"/>
                          </a:solidFill>
                          <a:effectLst/>
                          <a:latin typeface="Calibri" pitchFamily="34" charset="0"/>
                          <a:cs typeface="Arial" charset="0"/>
                        </a:rPr>
                        <a:t>JT</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zona</a:t>
                      </a:r>
                      <a:r>
                        <a:rPr kumimoji="0" lang="en-US" sz="1300" b="0" i="0" u="none" strike="noStrike" cap="none" normalizeH="0" baseline="0" smtClean="0">
                          <a:ln>
                            <a:noFill/>
                          </a:ln>
                          <a:solidFill>
                            <a:schemeClr val="tx1"/>
                          </a:solidFill>
                          <a:effectLst/>
                          <a:latin typeface="Calibri" pitchFamily="34" charset="0"/>
                          <a:cs typeface="Arial" charset="0"/>
                        </a:rPr>
                        <a:t> </a:t>
                      </a:r>
                      <a:r>
                        <a:rPr kumimoji="0" lang="en-US" sz="1300" b="0" i="0" u="none" strike="noStrike" cap="none" normalizeH="0" baseline="0" err="1" smtClean="0">
                          <a:ln>
                            <a:noFill/>
                          </a:ln>
                          <a:solidFill>
                            <a:schemeClr val="tx1"/>
                          </a:solidFill>
                          <a:effectLst/>
                          <a:latin typeface="Calibri" pitchFamily="34" charset="0"/>
                          <a:cs typeface="Arial" charset="0"/>
                        </a:rPr>
                        <a:t>Dobrogea</a:t>
                      </a:r>
                      <a:r>
                        <a:rPr kumimoji="0" lang="en-US" sz="1300" b="0" i="0" u="none" strike="noStrike" cap="none" normalizeH="0" baseline="0" smtClean="0">
                          <a:ln>
                            <a:noFill/>
                          </a:ln>
                          <a:solidFill>
                            <a:schemeClr val="tx1"/>
                          </a:solidFill>
                          <a:effectLst/>
                          <a:latin typeface="Calibri" pitchFamily="34" charset="0"/>
                          <a:cs typeface="Arial" charset="0"/>
                        </a:rPr>
                        <a:t>/</a:t>
                      </a:r>
                      <a:r>
                        <a:rPr kumimoji="0" lang="en-US" sz="1300" b="0" i="0" u="none" strike="noStrike" cap="none" normalizeH="0" baseline="0" err="1" smtClean="0">
                          <a:ln>
                            <a:noFill/>
                          </a:ln>
                          <a:solidFill>
                            <a:schemeClr val="tx1"/>
                          </a:solidFill>
                          <a:effectLst/>
                          <a:latin typeface="Calibri" pitchFamily="34" charset="0"/>
                          <a:cs typeface="Arial" charset="0"/>
                        </a:rPr>
                        <a:t>Muntenia</a:t>
                      </a:r>
                      <a:r>
                        <a:rPr kumimoji="0" lang="en-US" sz="1300" b="0" i="0" u="none" strike="noStrike" cap="none" normalizeH="0" baseline="0" smtClean="0">
                          <a:ln>
                            <a:noFill/>
                          </a:ln>
                          <a:solidFill>
                            <a:schemeClr val="tx1"/>
                          </a:solidFill>
                          <a:effectLst/>
                          <a:latin typeface="Calibri" pitchFamily="34" charset="0"/>
                          <a:cs typeface="Arial" charset="0"/>
                        </a:rPr>
                        <a:t>/</a:t>
                      </a:r>
                      <a:r>
                        <a:rPr kumimoji="0" lang="en-US" sz="1300" b="0" i="0" u="none" strike="noStrike" cap="none" normalizeH="0" baseline="0" err="1" smtClean="0">
                          <a:ln>
                            <a:noFill/>
                          </a:ln>
                          <a:solidFill>
                            <a:schemeClr val="tx1"/>
                          </a:solidFill>
                          <a:effectLst/>
                          <a:latin typeface="Calibri" pitchFamily="34" charset="0"/>
                          <a:cs typeface="Arial" charset="0"/>
                        </a:rPr>
                        <a:t>Transilvania</a:t>
                      </a:r>
                      <a:endParaRPr kumimoji="0" lang="en-US" sz="1300" b="0" i="0" u="none" strike="noStrike" cap="none" normalizeH="0" baseline="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Calibri" pitchFamily="34" charset="0"/>
                          <a:cs typeface="Arial" charset="0"/>
                        </a:rPr>
                        <a:t> 0</a:t>
                      </a:r>
                      <a:endParaRPr kumimoji="0" lang="en-US" sz="1300" b="0" i="0" u="none" strike="noStrike" cap="none" normalizeH="0" baseline="0" dirty="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90000"/>
                        </a:lnSpc>
                        <a:spcBef>
                          <a:spcPct val="0"/>
                        </a:spcBef>
                        <a:spcAft>
                          <a:spcPct val="0"/>
                        </a:spcAft>
                        <a:buClrTx/>
                        <a:buSzTx/>
                        <a:buFontTx/>
                        <a:buNone/>
                        <a:tabLst/>
                      </a:pPr>
                      <a:r>
                        <a:rPr kumimoji="0" lang="en-US" sz="1300" b="1" i="0" u="none" strike="noStrike" cap="none" normalizeH="0" baseline="0" dirty="0" smtClean="0">
                          <a:ln>
                            <a:noFill/>
                          </a:ln>
                          <a:solidFill>
                            <a:srgbClr val="FF0000"/>
                          </a:solidFill>
                          <a:effectLst/>
                          <a:latin typeface="Calibri" pitchFamily="34" charset="0"/>
                          <a:cs typeface="Arial" charset="0"/>
                        </a:rPr>
                        <a:t>118,74</a:t>
                      </a:r>
                      <a:endParaRPr kumimoji="0" lang="en-US" sz="1300" b="1" i="0" u="none" strike="noStrike" cap="none" normalizeH="0" baseline="0" dirty="0" smtClean="0">
                        <a:ln>
                          <a:noFill/>
                        </a:ln>
                        <a:solidFill>
                          <a:schemeClr val="tx1"/>
                        </a:solidFill>
                        <a:effectLst/>
                        <a:latin typeface="Calibri" pitchFamily="34" charset="0"/>
                      </a:endParaRPr>
                    </a:p>
                  </a:txBody>
                  <a:tcPr marT="45696" marB="456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CC"/>
                    </a:solidFill>
                  </a:tcPr>
                </a:tc>
              </a:tr>
            </a:tbl>
          </a:graphicData>
        </a:graphic>
      </p:graphicFrame>
    </p:spTree>
    <p:extLst>
      <p:ext uri="{BB962C8B-B14F-4D97-AF65-F5344CB8AC3E}">
        <p14:creationId xmlns:p14="http://schemas.microsoft.com/office/powerpoint/2010/main" val="3602279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7"/>
          <p:cNvSpPr>
            <a:spLocks noGrp="1"/>
          </p:cNvSpPr>
          <p:nvPr>
            <p:ph type="body" idx="1"/>
          </p:nvPr>
        </p:nvSpPr>
        <p:spPr bwMode="auto">
          <a:xfrm>
            <a:off x="381000" y="152401"/>
            <a:ext cx="8458200" cy="1404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b="1" dirty="0" err="1" smtClean="0">
                <a:solidFill>
                  <a:srgbClr val="FFFFCC"/>
                </a:solidFill>
                <a:effectLst>
                  <a:outerShdw blurRad="38100" dist="38100" dir="2700000" algn="tl">
                    <a:srgbClr val="000000">
                      <a:alpha val="43137"/>
                    </a:srgbClr>
                  </a:outerShdw>
                </a:effectLst>
              </a:rPr>
              <a:t>Tehnologii</a:t>
            </a:r>
            <a:r>
              <a:rPr lang="en-US" sz="2800" b="1" dirty="0" smtClean="0">
                <a:solidFill>
                  <a:srgbClr val="FFFFCC"/>
                </a:solidFill>
                <a:effectLst>
                  <a:outerShdw blurRad="38100" dist="38100" dir="2700000" algn="tl">
                    <a:srgbClr val="000000">
                      <a:alpha val="43137"/>
                    </a:srgbClr>
                  </a:outerShdw>
                </a:effectLst>
              </a:rPr>
              <a:t> </a:t>
            </a:r>
            <a:r>
              <a:rPr lang="en-US" sz="2800" b="1" dirty="0" err="1">
                <a:solidFill>
                  <a:srgbClr val="FFFFCC"/>
                </a:solidFill>
                <a:effectLst>
                  <a:outerShdw blurRad="38100" dist="38100" dir="2700000" algn="tl">
                    <a:srgbClr val="000000">
                      <a:alpha val="43137"/>
                    </a:srgbClr>
                  </a:outerShdw>
                </a:effectLst>
              </a:rPr>
              <a:t>moderne</a:t>
            </a:r>
            <a:r>
              <a:rPr lang="en-US" sz="2800" b="1" dirty="0">
                <a:solidFill>
                  <a:srgbClr val="FFFFCC"/>
                </a:solidFill>
                <a:effectLst>
                  <a:outerShdw blurRad="38100" dist="38100" dir="2700000" algn="tl">
                    <a:srgbClr val="000000">
                      <a:alpha val="43137"/>
                    </a:srgbClr>
                  </a:outerShdw>
                </a:effectLst>
              </a:rPr>
              <a:t> </a:t>
            </a:r>
            <a:r>
              <a:rPr lang="en-US" sz="2800" b="1" dirty="0" err="1">
                <a:solidFill>
                  <a:srgbClr val="FFFFCC"/>
                </a:solidFill>
                <a:effectLst>
                  <a:outerShdw blurRad="38100" dist="38100" dir="2700000" algn="tl">
                    <a:srgbClr val="000000">
                      <a:alpha val="43137"/>
                    </a:srgbClr>
                  </a:outerShdw>
                </a:effectLst>
              </a:rPr>
              <a:t>aplicate</a:t>
            </a:r>
            <a:r>
              <a:rPr lang="en-US" sz="2800" b="1" dirty="0">
                <a:solidFill>
                  <a:srgbClr val="FFFFCC"/>
                </a:solidFill>
                <a:effectLst>
                  <a:outerShdw blurRad="38100" dist="38100" dir="2700000" algn="tl">
                    <a:srgbClr val="000000">
                      <a:alpha val="43137"/>
                    </a:srgbClr>
                  </a:outerShdw>
                </a:effectLst>
              </a:rPr>
              <a:t> la S.C. RAJA </a:t>
            </a:r>
            <a:r>
              <a:rPr lang="en-US" sz="2800" b="1" dirty="0" smtClean="0">
                <a:solidFill>
                  <a:srgbClr val="FFFFCC"/>
                </a:solidFill>
                <a:effectLst>
                  <a:outerShdw blurRad="38100" dist="38100" dir="2700000" algn="tl">
                    <a:srgbClr val="000000">
                      <a:alpha val="43137"/>
                    </a:srgbClr>
                  </a:outerShdw>
                </a:effectLst>
              </a:rPr>
              <a:t>S.A.</a:t>
            </a:r>
          </a:p>
          <a:p>
            <a:pPr algn="ctr"/>
            <a:r>
              <a:rPr lang="ro-RO" sz="2200" b="1" dirty="0" smtClean="0"/>
              <a:t>1. </a:t>
            </a:r>
            <a:r>
              <a:rPr lang="en-US" sz="2200" b="1" dirty="0" smtClean="0">
                <a:solidFill>
                  <a:schemeClr val="tx1"/>
                </a:solidFill>
              </a:rPr>
              <a:t> </a:t>
            </a:r>
            <a:r>
              <a:rPr lang="ro-RO" sz="2200" b="1" dirty="0" smtClean="0">
                <a:solidFill>
                  <a:schemeClr val="tx1"/>
                </a:solidFill>
              </a:rPr>
              <a:t>Valorificarea energetică a nămolurilor de la Stațiile de Epurare</a:t>
            </a:r>
            <a:endParaRPr lang="en-US" sz="2200" b="1" dirty="0" smtClean="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92557527"/>
              </p:ext>
            </p:extLst>
          </p:nvPr>
        </p:nvGraphicFramePr>
        <p:xfrm>
          <a:off x="460375" y="1600201"/>
          <a:ext cx="8378824" cy="4952999"/>
        </p:xfrm>
        <a:graphic>
          <a:graphicData uri="http://schemas.openxmlformats.org/drawingml/2006/table">
            <a:tbl>
              <a:tblPr>
                <a:tableStyleId>{8EC20E35-A176-4012-BC5E-935CFFF8708E}</a:tableStyleId>
              </a:tblPr>
              <a:tblGrid>
                <a:gridCol w="447578"/>
                <a:gridCol w="2254419"/>
                <a:gridCol w="1148768"/>
                <a:gridCol w="1215779"/>
                <a:gridCol w="1215779"/>
                <a:gridCol w="2096501"/>
              </a:tblGrid>
              <a:tr h="411214">
                <a:tc gridSpan="6">
                  <a:txBody>
                    <a:bodyPr/>
                    <a:lstStyle/>
                    <a:p>
                      <a:pPr algn="ctr" fontAlgn="b"/>
                      <a:r>
                        <a:rPr lang="vi-VN" sz="1400" b="1" u="none" strike="noStrike" dirty="0">
                          <a:solidFill>
                            <a:schemeClr val="tx1"/>
                          </a:solidFill>
                          <a:effectLst/>
                        </a:rPr>
                        <a:t>Cantități de nămoluri generate în stațiile de epurare</a:t>
                      </a:r>
                      <a:endParaRPr lang="vi-VN" sz="1400" b="1" i="0" u="none" strike="noStrike" dirty="0">
                        <a:solidFill>
                          <a:schemeClr val="tx1"/>
                        </a:solidFill>
                        <a:effectLst/>
                        <a:latin typeface="Calibri (Body)"/>
                      </a:endParaRPr>
                    </a:p>
                  </a:txBody>
                  <a:tcPr marL="7927" marR="7927" marT="7926" marB="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0999">
                <a:tc rowSpan="2">
                  <a:txBody>
                    <a:bodyPr/>
                    <a:lstStyle/>
                    <a:p>
                      <a:pPr algn="ctr" rtl="0" fontAlgn="ctr"/>
                      <a:r>
                        <a:rPr lang="en-US" sz="1300" b="1" u="none" strike="noStrike" dirty="0">
                          <a:solidFill>
                            <a:schemeClr val="tx1"/>
                          </a:solidFill>
                          <a:effectLst/>
                        </a:rPr>
                        <a:t>Nr. </a:t>
                      </a:r>
                      <a:r>
                        <a:rPr lang="en-US" sz="1300" b="1" u="none" strike="noStrike" dirty="0" err="1">
                          <a:solidFill>
                            <a:schemeClr val="tx1"/>
                          </a:solidFill>
                          <a:effectLst/>
                        </a:rPr>
                        <a:t>crt</a:t>
                      </a:r>
                      <a:r>
                        <a:rPr lang="en-US" sz="1300" b="1" u="none" strike="noStrike" dirty="0">
                          <a:solidFill>
                            <a:schemeClr val="tx1"/>
                          </a:solidFill>
                          <a:effectLst/>
                        </a:rPr>
                        <a:t>.</a:t>
                      </a:r>
                      <a:endParaRPr lang="en-US" sz="13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rtl="0" fontAlgn="ctr"/>
                      <a:r>
                        <a:rPr lang="en-US" sz="1300" b="1" u="none" strike="noStrike" dirty="0" err="1">
                          <a:solidFill>
                            <a:schemeClr val="tx1"/>
                          </a:solidFill>
                          <a:effectLst/>
                        </a:rPr>
                        <a:t>Stația</a:t>
                      </a:r>
                      <a:r>
                        <a:rPr lang="en-US" sz="1300" b="1" u="none" strike="noStrike" dirty="0">
                          <a:solidFill>
                            <a:schemeClr val="tx1"/>
                          </a:solidFill>
                          <a:effectLst/>
                        </a:rPr>
                        <a:t> de </a:t>
                      </a:r>
                      <a:r>
                        <a:rPr lang="en-US" sz="1300" b="1" u="none" strike="noStrike" dirty="0" err="1">
                          <a:solidFill>
                            <a:schemeClr val="tx1"/>
                          </a:solidFill>
                          <a:effectLst/>
                        </a:rPr>
                        <a:t>epurare</a:t>
                      </a:r>
                      <a:endParaRPr lang="en-US" sz="13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vi-VN" sz="1200" b="1" u="none" strike="noStrike" dirty="0">
                          <a:solidFill>
                            <a:schemeClr val="tx1"/>
                          </a:solidFill>
                          <a:effectLst/>
                          <a:latin typeface="Calibri (Body)"/>
                        </a:rPr>
                        <a:t>Cantitate de nămol</a:t>
                      </a:r>
                      <a:endParaRPr lang="vi-VN" sz="12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vi-VN" sz="1200" b="1" u="none" strike="noStrike" dirty="0">
                          <a:solidFill>
                            <a:schemeClr val="tx1"/>
                          </a:solidFill>
                          <a:effectLst/>
                          <a:latin typeface="Calibri (Body)"/>
                        </a:rPr>
                        <a:t>Cantitate de nămol </a:t>
                      </a:r>
                      <a:endParaRPr lang="vi-VN" sz="12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b="1" u="none" strike="noStrike" dirty="0">
                          <a:solidFill>
                            <a:schemeClr val="tx1"/>
                          </a:solidFill>
                          <a:effectLst/>
                        </a:rPr>
                        <a:t>SU</a:t>
                      </a:r>
                      <a:endParaRPr lang="en-US" sz="13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rtl="0" fontAlgn="ctr"/>
                      <a:r>
                        <a:rPr lang="en-US" sz="1300" b="1" u="none" strike="noStrike" dirty="0" err="1">
                          <a:solidFill>
                            <a:schemeClr val="tx1"/>
                          </a:solidFill>
                          <a:effectLst/>
                        </a:rPr>
                        <a:t>Observaţii</a:t>
                      </a:r>
                      <a:endParaRPr lang="en-US" sz="13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3911">
                <a:tc vMerge="1">
                  <a:txBody>
                    <a:bodyPr/>
                    <a:lstStyle/>
                    <a:p>
                      <a:endParaRPr lang="en-US"/>
                    </a:p>
                  </a:txBody>
                  <a:tcPr/>
                </a:tc>
                <a:tc vMerge="1">
                  <a:txBody>
                    <a:bodyPr/>
                    <a:lstStyle/>
                    <a:p>
                      <a:endParaRPr lang="en-US"/>
                    </a:p>
                  </a:txBody>
                  <a:tcPr/>
                </a:tc>
                <a:tc>
                  <a:txBody>
                    <a:bodyPr/>
                    <a:lstStyle/>
                    <a:p>
                      <a:pPr algn="ctr" rtl="0" fontAlgn="ctr"/>
                      <a:r>
                        <a:rPr lang="en-US" sz="1200" b="1" u="none" strike="noStrike" dirty="0">
                          <a:solidFill>
                            <a:schemeClr val="tx1"/>
                          </a:solidFill>
                          <a:effectLst/>
                          <a:latin typeface="Calibri (Body)"/>
                        </a:rPr>
                        <a:t> (mc/an)</a:t>
                      </a:r>
                      <a:endParaRPr lang="en-US" sz="12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1" u="none" strike="noStrike" dirty="0">
                          <a:solidFill>
                            <a:schemeClr val="tx1"/>
                          </a:solidFill>
                          <a:effectLst/>
                          <a:latin typeface="Calibri (Body)"/>
                        </a:rPr>
                        <a:t>(mc/</a:t>
                      </a:r>
                      <a:r>
                        <a:rPr lang="en-US" sz="1200" b="1" u="none" strike="noStrike" dirty="0" err="1">
                          <a:solidFill>
                            <a:schemeClr val="tx1"/>
                          </a:solidFill>
                          <a:effectLst/>
                          <a:latin typeface="Calibri (Body)"/>
                        </a:rPr>
                        <a:t>zi</a:t>
                      </a:r>
                      <a:r>
                        <a:rPr lang="en-US" sz="1200" b="1" u="none" strike="noStrike" dirty="0">
                          <a:solidFill>
                            <a:schemeClr val="tx1"/>
                          </a:solidFill>
                          <a:effectLst/>
                          <a:latin typeface="Calibri (Body)"/>
                        </a:rPr>
                        <a:t>)</a:t>
                      </a:r>
                      <a:endParaRPr lang="en-US" sz="12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b="1" u="none" strike="noStrike" dirty="0">
                          <a:solidFill>
                            <a:schemeClr val="tx1"/>
                          </a:solidFill>
                          <a:effectLst/>
                        </a:rPr>
                        <a:t>%</a:t>
                      </a:r>
                      <a:endParaRPr lang="en-US" sz="1300" b="1"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CONSTANŢA SUD</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10560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40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25,2</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b"/>
                      <a:r>
                        <a:rPr lang="en-US" sz="1300" u="none" strike="noStrike">
                          <a:solidFill>
                            <a:schemeClr val="tx1"/>
                          </a:solidFill>
                          <a:effectLst/>
                        </a:rPr>
                        <a:t>date din exploatare (anul 2015)</a:t>
                      </a:r>
                      <a:endParaRPr lang="en-US" sz="1300" b="0" i="0" u="none" strike="noStrike">
                        <a:solidFill>
                          <a:schemeClr val="tx1"/>
                        </a:solidFill>
                        <a:effectLst/>
                        <a:latin typeface="Calibri (Body)"/>
                      </a:endParaRPr>
                    </a:p>
                  </a:txBody>
                  <a:tcPr marL="7927" marR="7927" marT="7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5500">
                <a:tc>
                  <a:txBody>
                    <a:bodyPr/>
                    <a:lstStyle/>
                    <a:p>
                      <a:pPr algn="ctr" rtl="0" fontAlgn="ctr"/>
                      <a:r>
                        <a:rPr lang="en-US" sz="1300" u="none" strike="noStrike" dirty="0">
                          <a:solidFill>
                            <a:schemeClr val="tx1"/>
                          </a:solidFill>
                          <a:effectLst/>
                        </a:rPr>
                        <a:t>2</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CONSTANŢA NORD</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7920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30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25,9</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3</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EFORIE SUD</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2640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26,1</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3">
                  <a:txBody>
                    <a:bodyPr/>
                    <a:lstStyle/>
                    <a:p>
                      <a:pPr algn="ctr" fontAlgn="ctr"/>
                      <a:r>
                        <a:rPr lang="en-US" sz="1300" u="none" strike="noStrike">
                          <a:solidFill>
                            <a:schemeClr val="tx1"/>
                          </a:solidFill>
                          <a:effectLst/>
                        </a:rPr>
                        <a:t>conform Proiect Tehnic</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5500">
                <a:tc>
                  <a:txBody>
                    <a:bodyPr/>
                    <a:lstStyle/>
                    <a:p>
                      <a:pPr algn="ctr" rtl="0" fontAlgn="ctr"/>
                      <a:r>
                        <a:rPr lang="en-US" sz="1300" u="none" strike="noStrike" dirty="0">
                          <a:solidFill>
                            <a:schemeClr val="tx1"/>
                          </a:solidFill>
                          <a:effectLst/>
                        </a:rPr>
                        <a:t>4</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MANGALIA</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1584</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6</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25,2</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CERNAVODĂ</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317</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1,2</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24,5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6</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POARTA ALBA</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475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1,8</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25,6</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7</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MEDGIDIA</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4940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19</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60732">
                <a:tc>
                  <a:txBody>
                    <a:bodyPr/>
                    <a:lstStyle/>
                    <a:p>
                      <a:pPr algn="ctr" rtl="0" fontAlgn="ctr"/>
                      <a:r>
                        <a:rPr lang="en-US" sz="1300" u="none" strike="noStrike" dirty="0">
                          <a:solidFill>
                            <a:schemeClr val="tx1"/>
                          </a:solidFill>
                          <a:effectLst/>
                        </a:rPr>
                        <a:t>8</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M. KOGĂLNICEANU </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962</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3,7</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60732">
                <a:tc>
                  <a:txBody>
                    <a:bodyPr/>
                    <a:lstStyle/>
                    <a:p>
                      <a:pPr algn="ctr" rtl="0" fontAlgn="ctr"/>
                      <a:r>
                        <a:rPr lang="en-US" sz="1300" u="none" strike="noStrike" dirty="0">
                          <a:solidFill>
                            <a:schemeClr val="tx1"/>
                          </a:solidFill>
                          <a:effectLst/>
                        </a:rPr>
                        <a:t>9</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FETEŞTI </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4160</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16</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22</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ŢĂNDĂREI</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806</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3,1</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11</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HÂRŞOVA</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910</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3,5</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12</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FIERBINŢI </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442</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1,7</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20</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13</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COBADIN</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494</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1,9</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14</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BUFTEA</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3044</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a:solidFill>
                            <a:schemeClr val="tx1"/>
                          </a:solidFill>
                          <a:effectLst/>
                        </a:rPr>
                        <a:t>11,7</a:t>
                      </a:r>
                      <a:endParaRPr lang="en-US" sz="1300" b="0" i="0" u="none" strike="noStrike">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35500">
                <a:tc>
                  <a:txBody>
                    <a:bodyPr/>
                    <a:lstStyle/>
                    <a:p>
                      <a:pPr algn="ctr" rtl="0" fontAlgn="ctr"/>
                      <a:r>
                        <a:rPr lang="en-US" sz="1300" u="none" strike="noStrike" dirty="0">
                          <a:solidFill>
                            <a:schemeClr val="tx1"/>
                          </a:solidFill>
                          <a:effectLst/>
                        </a:rPr>
                        <a:t>15</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u="none" strike="noStrike" dirty="0">
                          <a:solidFill>
                            <a:schemeClr val="tx1"/>
                          </a:solidFill>
                          <a:effectLst/>
                        </a:rPr>
                        <a:t>PREDEAL</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1159</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4,4</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u="none" strike="noStrike" dirty="0">
                          <a:solidFill>
                            <a:schemeClr val="tx1"/>
                          </a:solidFill>
                          <a:effectLst/>
                        </a:rPr>
                        <a:t>21</a:t>
                      </a:r>
                      <a:endParaRPr lang="en-US" sz="1300" b="0" i="0" u="none" strike="noStrike" dirty="0">
                        <a:solidFill>
                          <a:schemeClr val="tx1"/>
                        </a:solidFill>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r>
              <a:tr h="243911">
                <a:tc>
                  <a:txBody>
                    <a:bodyPr/>
                    <a:lstStyle/>
                    <a:p>
                      <a:pPr algn="ctr" fontAlgn="t"/>
                      <a:r>
                        <a:rPr lang="en-US" sz="1300" u="none" strike="noStrike" dirty="0">
                          <a:solidFill>
                            <a:schemeClr val="tx1"/>
                          </a:solidFill>
                          <a:effectLst/>
                        </a:rPr>
                        <a:t> </a:t>
                      </a:r>
                      <a:endParaRPr lang="en-US" sz="1300" b="0" i="0" u="none" strike="noStrike" dirty="0">
                        <a:solidFill>
                          <a:schemeClr val="tx1"/>
                        </a:solidFill>
                        <a:effectLst/>
                        <a:latin typeface="Calibri (Body)"/>
                      </a:endParaRPr>
                    </a:p>
                  </a:txBody>
                  <a:tcPr marL="7927" marR="7927" marT="7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300" b="1" u="none" strike="noStrike" dirty="0">
                          <a:solidFill>
                            <a:schemeClr val="tx1"/>
                          </a:solidFill>
                          <a:effectLst>
                            <a:outerShdw blurRad="38100" dist="38100" dir="2700000" algn="tl">
                              <a:srgbClr val="000000">
                                <a:alpha val="43137"/>
                              </a:srgbClr>
                            </a:outerShdw>
                          </a:effectLst>
                        </a:rPr>
                        <a:t>TOTAL</a:t>
                      </a:r>
                      <a:endParaRPr lang="en-US" sz="1300" b="1" i="0" u="none" strike="noStrike" dirty="0">
                        <a:solidFill>
                          <a:schemeClr val="tx1"/>
                        </a:solidFill>
                        <a:effectLst>
                          <a:outerShdw blurRad="38100" dist="38100" dir="2700000" algn="tl">
                            <a:srgbClr val="000000">
                              <a:alpha val="43137"/>
                            </a:srgbClr>
                          </a:outerShdw>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b="1" u="none" strike="noStrike" dirty="0">
                          <a:solidFill>
                            <a:schemeClr val="tx1"/>
                          </a:solidFill>
                          <a:effectLst>
                            <a:outerShdw blurRad="38100" dist="38100" dir="2700000" algn="tl">
                              <a:srgbClr val="000000">
                                <a:alpha val="43137"/>
                              </a:srgbClr>
                            </a:outerShdw>
                          </a:effectLst>
                        </a:rPr>
                        <a:t>40413</a:t>
                      </a:r>
                      <a:endParaRPr lang="en-US" sz="1300" b="1" i="0" u="none" strike="noStrike" dirty="0">
                        <a:solidFill>
                          <a:schemeClr val="tx1"/>
                        </a:solidFill>
                        <a:effectLst>
                          <a:outerShdw blurRad="38100" dist="38100" dir="2700000" algn="tl">
                            <a:srgbClr val="000000">
                              <a:alpha val="43137"/>
                            </a:srgbClr>
                          </a:outerShdw>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b="1" u="none" strike="noStrike" dirty="0">
                          <a:solidFill>
                            <a:schemeClr val="tx1"/>
                          </a:solidFill>
                          <a:effectLst>
                            <a:outerShdw blurRad="38100" dist="38100" dir="2700000" algn="tl">
                              <a:srgbClr val="000000">
                                <a:alpha val="43137"/>
                              </a:srgbClr>
                            </a:outerShdw>
                          </a:effectLst>
                        </a:rPr>
                        <a:t>154</a:t>
                      </a:r>
                      <a:endParaRPr lang="en-US" sz="1300" b="1" i="0" u="none" strike="noStrike" dirty="0">
                        <a:solidFill>
                          <a:schemeClr val="tx1"/>
                        </a:solidFill>
                        <a:effectLst>
                          <a:outerShdw blurRad="38100" dist="38100" dir="2700000" algn="tl">
                            <a:srgbClr val="000000">
                              <a:alpha val="43137"/>
                            </a:srgbClr>
                          </a:outerShdw>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300" b="1" u="none" strike="noStrike" dirty="0">
                          <a:solidFill>
                            <a:schemeClr val="tx1"/>
                          </a:solidFill>
                          <a:effectLst>
                            <a:outerShdw blurRad="38100" dist="38100" dir="2700000" algn="tl">
                              <a:srgbClr val="000000">
                                <a:alpha val="43137"/>
                              </a:srgbClr>
                            </a:outerShdw>
                          </a:effectLst>
                        </a:rPr>
                        <a:t>20 - 26 %</a:t>
                      </a:r>
                      <a:endParaRPr lang="en-US" sz="1300" b="1" i="0" u="none" strike="noStrike" dirty="0">
                        <a:solidFill>
                          <a:schemeClr val="tx1"/>
                        </a:solidFill>
                        <a:effectLst>
                          <a:outerShdw blurRad="38100" dist="38100" dir="2700000" algn="tl">
                            <a:srgbClr val="000000">
                              <a:alpha val="43137"/>
                            </a:srgbClr>
                          </a:outerShdw>
                        </a:effectLst>
                        <a:latin typeface="Calibri (Body)"/>
                      </a:endParaRPr>
                    </a:p>
                  </a:txBody>
                  <a:tcPr marL="7927" marR="7927" marT="79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u="none" strike="noStrike" dirty="0">
                          <a:solidFill>
                            <a:schemeClr val="tx1"/>
                          </a:solidFill>
                          <a:effectLst/>
                        </a:rPr>
                        <a:t> </a:t>
                      </a:r>
                      <a:endParaRPr lang="en-US" sz="1300" b="0" i="0" u="none" strike="noStrike" dirty="0">
                        <a:solidFill>
                          <a:schemeClr val="tx1"/>
                        </a:solidFill>
                        <a:effectLst/>
                        <a:latin typeface="Calibri (Body)"/>
                      </a:endParaRPr>
                    </a:p>
                  </a:txBody>
                  <a:tcPr marL="7927" marR="7927" marT="7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321248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533400" y="152400"/>
            <a:ext cx="8229600" cy="8715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p>
            <a:pPr indent="-342000" algn="ctr">
              <a:defRPr/>
            </a:pPr>
            <a:r>
              <a:rPr lang="ro-RO" altLang="en-US" sz="2800" dirty="0" smtClean="0">
                <a:latin typeface="+mn-lt"/>
              </a:rPr>
              <a:t>Uscarea namolurilor provenite din statiile de epurare</a:t>
            </a:r>
            <a:endParaRPr lang="en-US" altLang="en-US" sz="2800" b="1" dirty="0" smtClean="0">
              <a:latin typeface="+mn-lt"/>
            </a:endParaRPr>
          </a:p>
        </p:txBody>
      </p:sp>
      <p:sp>
        <p:nvSpPr>
          <p:cNvPr id="9" name="Rectangle 3"/>
          <p:cNvSpPr>
            <a:spLocks noGrp="1"/>
          </p:cNvSpPr>
          <p:nvPr>
            <p:ph type="body" sz="half" idx="4294967295"/>
          </p:nvPr>
        </p:nvSpPr>
        <p:spPr>
          <a:xfrm>
            <a:off x="152400" y="1524000"/>
            <a:ext cx="8686800" cy="4343400"/>
          </a:xfrm>
          <a:prstGeom prst="rect">
            <a:avLst/>
          </a:prstGeom>
        </p:spPr>
        <p:txBody>
          <a:bodyPr/>
          <a:lstStyle/>
          <a:p>
            <a:pPr marL="0" indent="0">
              <a:lnSpc>
                <a:spcPct val="80000"/>
              </a:lnSpc>
              <a:spcBef>
                <a:spcPts val="0"/>
              </a:spcBef>
              <a:buFont typeface="Arial" charset="0"/>
              <a:buNone/>
              <a:defRPr/>
            </a:pPr>
            <a:r>
              <a:rPr lang="ro-RO" sz="1800" b="1" dirty="0">
                <a:cs typeface="Times New Roman" pitchFamily="18" charset="0"/>
              </a:rPr>
              <a:t>	</a:t>
            </a:r>
            <a:r>
              <a:rPr lang="ro-RO" sz="1800" b="1" u="sng" dirty="0" smtClean="0">
                <a:cs typeface="Times New Roman" pitchFamily="18" charset="0"/>
              </a:rPr>
              <a:t>USCATOR CU BANDA - AVANTAJE</a:t>
            </a:r>
          </a:p>
          <a:p>
            <a:pPr marL="0" indent="0">
              <a:lnSpc>
                <a:spcPct val="80000"/>
              </a:lnSpc>
              <a:spcBef>
                <a:spcPts val="0"/>
              </a:spcBef>
              <a:buFont typeface="Arial" charset="0"/>
              <a:buNone/>
              <a:defRPr/>
            </a:pPr>
            <a:endParaRPr lang="ro-RO" sz="1800" b="1" u="sng" dirty="0" smtClean="0">
              <a:cs typeface="Times New Roman" pitchFamily="18" charset="0"/>
            </a:endParaRPr>
          </a:p>
          <a:p>
            <a:pPr lvl="0">
              <a:spcBef>
                <a:spcPts val="0"/>
              </a:spcBef>
            </a:pPr>
            <a:r>
              <a:rPr lang="ro-RO" sz="1800" b="1" dirty="0"/>
              <a:t>Sistem destinat uscării nămolului municipal</a:t>
            </a:r>
            <a:endParaRPr lang="en-US" sz="1800" dirty="0"/>
          </a:p>
          <a:p>
            <a:pPr lvl="0">
              <a:spcBef>
                <a:spcPts val="0"/>
              </a:spcBef>
            </a:pPr>
            <a:r>
              <a:rPr lang="ro-RO" sz="1800" b="1" dirty="0"/>
              <a:t>Ușor de operat – nu necesită personal suplimentar</a:t>
            </a:r>
            <a:endParaRPr lang="en-US" sz="1800" dirty="0"/>
          </a:p>
          <a:p>
            <a:pPr lvl="0">
              <a:spcBef>
                <a:spcPts val="0"/>
              </a:spcBef>
            </a:pPr>
            <a:r>
              <a:rPr lang="ro-RO" sz="1800" b="1" dirty="0"/>
              <a:t>Consum redus de energie</a:t>
            </a:r>
            <a:endParaRPr lang="en-US" sz="1800" dirty="0"/>
          </a:p>
          <a:p>
            <a:pPr lvl="0">
              <a:spcBef>
                <a:spcPts val="0"/>
              </a:spcBef>
            </a:pPr>
            <a:r>
              <a:rPr lang="ro-RO" sz="1800" b="1" dirty="0"/>
              <a:t>Costuri reduse de întreținere și service</a:t>
            </a:r>
            <a:endParaRPr lang="en-US" sz="1800" dirty="0"/>
          </a:p>
          <a:p>
            <a:pPr lvl="0">
              <a:spcBef>
                <a:spcPts val="0"/>
              </a:spcBef>
            </a:pPr>
            <a:r>
              <a:rPr lang="ro-RO" sz="1800" b="1" dirty="0"/>
              <a:t>Pornire și oprire ușoară și rapidă</a:t>
            </a:r>
            <a:endParaRPr lang="en-US" sz="1800" dirty="0"/>
          </a:p>
          <a:p>
            <a:pPr lvl="0">
              <a:spcBef>
                <a:spcPts val="0"/>
              </a:spcBef>
            </a:pPr>
            <a:r>
              <a:rPr lang="ro-RO" sz="1800" b="1" dirty="0"/>
              <a:t>Calitate superioară – oțel inoxidabil</a:t>
            </a:r>
            <a:endParaRPr lang="en-US" sz="1800" dirty="0"/>
          </a:p>
          <a:p>
            <a:pPr lvl="0">
              <a:spcBef>
                <a:spcPts val="0"/>
              </a:spcBef>
            </a:pPr>
            <a:r>
              <a:rPr lang="ro-RO" sz="1800" b="1" dirty="0"/>
              <a:t>Diferite surse de căldură</a:t>
            </a:r>
            <a:endParaRPr lang="en-US" sz="1800" dirty="0"/>
          </a:p>
          <a:p>
            <a:pPr lvl="0">
              <a:spcBef>
                <a:spcPts val="0"/>
              </a:spcBef>
            </a:pPr>
            <a:r>
              <a:rPr lang="ro-RO" sz="1800" b="1" dirty="0"/>
              <a:t>Sistem de distribuție a nămolului rezistent la particule străine</a:t>
            </a:r>
            <a:endParaRPr lang="en-US" sz="1800" dirty="0"/>
          </a:p>
          <a:p>
            <a:pPr lvl="0">
              <a:spcBef>
                <a:spcPts val="0"/>
              </a:spcBef>
            </a:pPr>
            <a:r>
              <a:rPr lang="ro-RO" sz="1800" b="1" dirty="0"/>
              <a:t>Sistem flexibil pentru nămolul cu diferite conținuturi de s.u.</a:t>
            </a:r>
            <a:endParaRPr lang="en-US" sz="1800" dirty="0"/>
          </a:p>
          <a:p>
            <a:pPr lvl="0">
              <a:spcBef>
                <a:spcPts val="0"/>
              </a:spcBef>
            </a:pPr>
            <a:r>
              <a:rPr lang="ro-RO" sz="1800" b="1" dirty="0"/>
              <a:t>Nu este necesară golirea uscătorului în cazul neoperării – </a:t>
            </a:r>
            <a:r>
              <a:rPr lang="ro-RO" sz="1800" b="1" dirty="0" smtClean="0"/>
              <a:t>nu există </a:t>
            </a:r>
            <a:r>
              <a:rPr lang="ro-RO" sz="1800" b="1" dirty="0"/>
              <a:t>turte lipicioase</a:t>
            </a:r>
            <a:endParaRPr lang="en-US" sz="1800" dirty="0"/>
          </a:p>
          <a:p>
            <a:pPr lvl="0">
              <a:spcBef>
                <a:spcPts val="0"/>
              </a:spcBef>
            </a:pPr>
            <a:r>
              <a:rPr lang="ro-RO" sz="1800" b="1" dirty="0"/>
              <a:t>Sistem foarte sigur – întrunește standardele ATEX</a:t>
            </a:r>
            <a:endParaRPr lang="en-US" sz="1800" dirty="0"/>
          </a:p>
          <a:p>
            <a:pPr lvl="0">
              <a:spcBef>
                <a:spcPts val="0"/>
              </a:spcBef>
            </a:pPr>
            <a:r>
              <a:rPr lang="ro-RO" sz="1800" b="1" dirty="0"/>
              <a:t>Mod complet automat</a:t>
            </a:r>
            <a:endParaRPr lang="en-US" sz="1800" dirty="0"/>
          </a:p>
          <a:p>
            <a:pPr lvl="0">
              <a:spcBef>
                <a:spcPts val="0"/>
              </a:spcBef>
            </a:pPr>
            <a:r>
              <a:rPr lang="ro-RO" sz="1800" b="1" dirty="0"/>
              <a:t>Sistem dedicat investitorilor care valorează calitatea și </a:t>
            </a:r>
            <a:r>
              <a:rPr lang="ro-RO" sz="1800" b="1" dirty="0" smtClean="0"/>
              <a:t>siguranța</a:t>
            </a:r>
            <a:r>
              <a:rPr lang="ro-RO" sz="1600" dirty="0"/>
              <a:t/>
            </a:r>
            <a:br>
              <a:rPr lang="ro-RO" sz="1600" dirty="0"/>
            </a:br>
            <a:endParaRPr lang="en-US" sz="1600" dirty="0" smtClean="0">
              <a:cs typeface="Times New Roman" pitchFamily="18"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143000"/>
            <a:ext cx="3276600" cy="2697348"/>
          </a:xfrm>
          <a:prstGeom prst="rect">
            <a:avLst/>
          </a:prstGeom>
          <a:noFill/>
          <a:extLst/>
        </p:spPr>
      </p:pic>
    </p:spTree>
    <p:extLst>
      <p:ext uri="{BB962C8B-B14F-4D97-AF65-F5344CB8AC3E}">
        <p14:creationId xmlns:p14="http://schemas.microsoft.com/office/powerpoint/2010/main" val="2930812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33600" y="29066"/>
            <a:ext cx="6324600" cy="338554"/>
          </a:xfrm>
          <a:prstGeom prst="rect">
            <a:avLst/>
          </a:prstGeom>
        </p:spPr>
        <p:txBody>
          <a:bodyPr wrap="square">
            <a:spAutoFit/>
          </a:bodyPr>
          <a:lstStyle/>
          <a:p>
            <a:r>
              <a:rPr lang="ro-RO" sz="1600" b="1" u="sng" dirty="0" smtClean="0"/>
              <a:t>SCHEMA TEHNOLOGICA A USCATORULUI CU BANDA</a:t>
            </a:r>
            <a:endParaRPr lang="en-US" sz="1600" u="sng" dirty="0"/>
          </a:p>
        </p:txBody>
      </p:sp>
      <p:pic>
        <p:nvPicPr>
          <p:cNvPr id="2" name="Picture 1"/>
          <p:cNvPicPr>
            <a:picLocks noChangeAspect="1"/>
          </p:cNvPicPr>
          <p:nvPr/>
        </p:nvPicPr>
        <p:blipFill>
          <a:blip r:embed="rId3"/>
          <a:stretch>
            <a:fillRect/>
          </a:stretch>
        </p:blipFill>
        <p:spPr>
          <a:xfrm>
            <a:off x="2133600" y="436980"/>
            <a:ext cx="5015286" cy="3347244"/>
          </a:xfrm>
          <a:prstGeom prst="rect">
            <a:avLst/>
          </a:prstGeom>
        </p:spPr>
      </p:pic>
      <p:sp>
        <p:nvSpPr>
          <p:cNvPr id="7" name="Rectangle 6"/>
          <p:cNvSpPr/>
          <p:nvPr/>
        </p:nvSpPr>
        <p:spPr>
          <a:xfrm>
            <a:off x="1974243" y="3908564"/>
            <a:ext cx="5334000" cy="338554"/>
          </a:xfrm>
          <a:prstGeom prst="rect">
            <a:avLst/>
          </a:prstGeom>
        </p:spPr>
        <p:txBody>
          <a:bodyPr wrap="square">
            <a:spAutoFit/>
          </a:bodyPr>
          <a:lstStyle/>
          <a:p>
            <a:pPr marL="67945"/>
            <a:r>
              <a:rPr lang="ro-RO" sz="1600" b="1" u="sng" dirty="0">
                <a:cs typeface="Times New Roman" pitchFamily="18" charset="0"/>
              </a:rPr>
              <a:t>POSIBILITATI MULTIPLE PENTRU SURSELE DE CALDURA</a:t>
            </a:r>
          </a:p>
        </p:txBody>
      </p:sp>
      <p:sp>
        <p:nvSpPr>
          <p:cNvPr id="8" name="Rectangle 7"/>
          <p:cNvSpPr/>
          <p:nvPr/>
        </p:nvSpPr>
        <p:spPr>
          <a:xfrm>
            <a:off x="152400" y="4213616"/>
            <a:ext cx="4114800" cy="2741776"/>
          </a:xfrm>
          <a:prstGeom prst="rect">
            <a:avLst/>
          </a:prstGeom>
        </p:spPr>
        <p:txBody>
          <a:bodyPr wrap="square">
            <a:spAutoFit/>
          </a:bodyPr>
          <a:lstStyle/>
          <a:p>
            <a:pPr marL="67945"/>
            <a:endParaRPr lang="ro-RO" sz="1600" b="1" dirty="0" smtClean="0">
              <a:ea typeface="Arial" panose="020B0604020202020204" pitchFamily="34" charset="0"/>
            </a:endParaRPr>
          </a:p>
          <a:p>
            <a:pPr marL="67945"/>
            <a:r>
              <a:rPr lang="ro-RO" sz="1600" b="1" dirty="0" smtClean="0">
                <a:ea typeface="Arial" panose="020B0604020202020204" pitchFamily="34" charset="0"/>
              </a:rPr>
              <a:t>- Încălzire </a:t>
            </a:r>
            <a:r>
              <a:rPr lang="ro-RO" sz="1600" b="1" dirty="0">
                <a:ea typeface="Arial" panose="020B0604020202020204" pitchFamily="34" charset="0"/>
              </a:rPr>
              <a:t>directă cu arzător intern sau extern:</a:t>
            </a:r>
            <a:endParaRPr lang="en-US" sz="1600" dirty="0">
              <a:ea typeface="Times New Roman" panose="02020603050405020304" pitchFamily="18" charset="0"/>
            </a:endParaRPr>
          </a:p>
          <a:p>
            <a:pPr marL="67945"/>
            <a:r>
              <a:rPr lang="ro-RO" sz="1500" dirty="0">
                <a:ea typeface="Arial" panose="020B0604020202020204" pitchFamily="34" charset="0"/>
              </a:rPr>
              <a:t>• Gaz natural</a:t>
            </a:r>
            <a:endParaRPr lang="en-US" sz="1500" dirty="0">
              <a:ea typeface="Times New Roman" panose="02020603050405020304" pitchFamily="18" charset="0"/>
            </a:endParaRPr>
          </a:p>
          <a:p>
            <a:pPr marL="67945"/>
            <a:r>
              <a:rPr lang="ro-RO" sz="1500" dirty="0">
                <a:ea typeface="Arial" panose="020B0604020202020204" pitchFamily="34" charset="0"/>
              </a:rPr>
              <a:t>• Bi</a:t>
            </a:r>
            <a:r>
              <a:rPr lang="ro-RO" sz="1500" spc="-10" dirty="0">
                <a:ea typeface="Arial" panose="020B0604020202020204" pitchFamily="34" charset="0"/>
              </a:rPr>
              <a:t>o</a:t>
            </a:r>
            <a:r>
              <a:rPr lang="ro-RO" sz="1500" dirty="0">
                <a:ea typeface="Arial" panose="020B0604020202020204" pitchFamily="34" charset="0"/>
              </a:rPr>
              <a:t>g</a:t>
            </a:r>
            <a:r>
              <a:rPr lang="ro-RO" sz="1500" spc="-10" dirty="0">
                <a:ea typeface="Arial" panose="020B0604020202020204" pitchFamily="34" charset="0"/>
              </a:rPr>
              <a:t>a</a:t>
            </a:r>
            <a:r>
              <a:rPr lang="ro-RO" sz="1500" dirty="0">
                <a:ea typeface="Arial" panose="020B0604020202020204" pitchFamily="34" charset="0"/>
              </a:rPr>
              <a:t>z</a:t>
            </a:r>
            <a:endParaRPr lang="en-US" sz="1500" dirty="0">
              <a:ea typeface="Times New Roman" panose="02020603050405020304" pitchFamily="18" charset="0"/>
            </a:endParaRPr>
          </a:p>
          <a:p>
            <a:pPr marL="67945"/>
            <a:r>
              <a:rPr lang="ro-RO" sz="1500" dirty="0">
                <a:ea typeface="Arial" panose="020B0604020202020204" pitchFamily="34" charset="0"/>
              </a:rPr>
              <a:t>• Păcură </a:t>
            </a:r>
            <a:endParaRPr lang="en-US" sz="1500" dirty="0">
              <a:ea typeface="Times New Roman" panose="02020603050405020304" pitchFamily="18" charset="0"/>
            </a:endParaRPr>
          </a:p>
          <a:p>
            <a:pPr marL="67945"/>
            <a:r>
              <a:rPr lang="ro-RO" sz="1500" dirty="0">
                <a:ea typeface="Arial" panose="020B0604020202020204" pitchFamily="34" charset="0"/>
              </a:rPr>
              <a:t>• Sisteme duale</a:t>
            </a:r>
            <a:endParaRPr lang="en-US" sz="1500" dirty="0">
              <a:ea typeface="Times New Roman" panose="02020603050405020304" pitchFamily="18" charset="0"/>
            </a:endParaRPr>
          </a:p>
          <a:p>
            <a:pPr marL="67945"/>
            <a:r>
              <a:rPr lang="ro-RO" sz="1500" dirty="0">
                <a:ea typeface="Arial" panose="020B0604020202020204" pitchFamily="34" charset="0"/>
              </a:rPr>
              <a:t>• Gaz fierbinte provenit de la motorul cu gaz sau </a:t>
            </a:r>
            <a:r>
              <a:rPr lang="ro-RO" sz="1500" dirty="0" smtClean="0">
                <a:ea typeface="Arial" panose="020B0604020202020204" pitchFamily="34" charset="0"/>
              </a:rPr>
              <a:t> </a:t>
            </a:r>
          </a:p>
          <a:p>
            <a:pPr marL="67945"/>
            <a:r>
              <a:rPr lang="ro-RO" sz="1500" dirty="0">
                <a:ea typeface="Arial" panose="020B0604020202020204" pitchFamily="34" charset="0"/>
              </a:rPr>
              <a:t> </a:t>
            </a:r>
            <a:r>
              <a:rPr lang="ro-RO" sz="1500" dirty="0" smtClean="0">
                <a:ea typeface="Arial" panose="020B0604020202020204" pitchFamily="34" charset="0"/>
              </a:rPr>
              <a:t>  din </a:t>
            </a:r>
            <a:r>
              <a:rPr lang="ro-RO" sz="1500" dirty="0">
                <a:ea typeface="Arial" panose="020B0604020202020204" pitchFamily="34" charset="0"/>
              </a:rPr>
              <a:t>alte </a:t>
            </a:r>
            <a:r>
              <a:rPr lang="ro-RO" sz="1500" dirty="0" smtClean="0">
                <a:ea typeface="Arial" panose="020B0604020202020204" pitchFamily="34" charset="0"/>
              </a:rPr>
              <a:t>surse</a:t>
            </a:r>
          </a:p>
          <a:p>
            <a:pPr marL="67945"/>
            <a:endParaRPr lang="en-US" sz="1500" dirty="0" smtClean="0">
              <a:ea typeface="Times New Roman" panose="02020603050405020304" pitchFamily="18" charset="0"/>
            </a:endParaRPr>
          </a:p>
          <a:p>
            <a:pPr>
              <a:lnSpc>
                <a:spcPts val="1000"/>
              </a:lnSpc>
              <a:spcAft>
                <a:spcPts val="0"/>
              </a:spcAft>
            </a:pPr>
            <a:r>
              <a:rPr lang="ro-RO" sz="1500" dirty="0">
                <a:ea typeface="Times New Roman" panose="02020603050405020304" pitchFamily="18" charset="0"/>
              </a:rPr>
              <a:t> </a:t>
            </a:r>
            <a:endParaRPr lang="en-US" sz="1500" dirty="0">
              <a:ea typeface="Times New Roman" panose="02020603050405020304" pitchFamily="18" charset="0"/>
            </a:endParaRPr>
          </a:p>
          <a:p>
            <a:pPr>
              <a:lnSpc>
                <a:spcPts val="1200"/>
              </a:lnSpc>
              <a:spcBef>
                <a:spcPts val="55"/>
              </a:spcBef>
              <a:spcAft>
                <a:spcPts val="0"/>
              </a:spcAft>
            </a:pPr>
            <a:r>
              <a:rPr lang="ro-RO" sz="1600" dirty="0">
                <a:ea typeface="Times New Roman" panose="02020603050405020304" pitchFamily="18" charset="0"/>
              </a:rPr>
              <a:t> </a:t>
            </a:r>
            <a:endParaRPr lang="en-US" sz="1600" dirty="0">
              <a:ea typeface="Times New Roman" panose="02020603050405020304" pitchFamily="18" charset="0"/>
            </a:endParaRPr>
          </a:p>
        </p:txBody>
      </p:sp>
      <p:sp>
        <p:nvSpPr>
          <p:cNvPr id="9" name="Rectangle 8"/>
          <p:cNvSpPr/>
          <p:nvPr/>
        </p:nvSpPr>
        <p:spPr>
          <a:xfrm>
            <a:off x="4498255" y="4017903"/>
            <a:ext cx="4589106" cy="2744341"/>
          </a:xfrm>
          <a:prstGeom prst="rect">
            <a:avLst/>
          </a:prstGeom>
        </p:spPr>
        <p:txBody>
          <a:bodyPr wrap="square">
            <a:spAutoFit/>
          </a:bodyPr>
          <a:lstStyle/>
          <a:p>
            <a:pPr marL="67945">
              <a:spcAft>
                <a:spcPts val="0"/>
              </a:spcAft>
            </a:pPr>
            <a:endParaRPr lang="ro-RO" sz="1600" b="1" dirty="0" smtClean="0">
              <a:latin typeface="+mj-lt"/>
              <a:ea typeface="Arial" panose="020B0604020202020204" pitchFamily="34" charset="0"/>
            </a:endParaRPr>
          </a:p>
          <a:p>
            <a:pPr>
              <a:lnSpc>
                <a:spcPts val="1200"/>
              </a:lnSpc>
              <a:spcAft>
                <a:spcPts val="0"/>
              </a:spcAft>
            </a:pPr>
            <a:r>
              <a:rPr lang="ro-RO" sz="1600" dirty="0" smtClean="0">
                <a:latin typeface="+mj-lt"/>
                <a:ea typeface="Times New Roman" panose="02020603050405020304" pitchFamily="18" charset="0"/>
              </a:rPr>
              <a:t> </a:t>
            </a:r>
            <a:endParaRPr lang="en-US" sz="1600" dirty="0" smtClean="0">
              <a:latin typeface="+mj-lt"/>
              <a:ea typeface="Times New Roman" panose="02020603050405020304" pitchFamily="18" charset="0"/>
            </a:endParaRPr>
          </a:p>
          <a:p>
            <a:pPr marL="67945">
              <a:spcAft>
                <a:spcPts val="0"/>
              </a:spcAft>
            </a:pPr>
            <a:r>
              <a:rPr lang="ro-RO" sz="1600" b="1" dirty="0" smtClean="0">
                <a:ea typeface="Arial" panose="020B0604020202020204" pitchFamily="34" charset="0"/>
              </a:rPr>
              <a:t>- Încălzire indirectă cu schimbătoarele de căldură:</a:t>
            </a:r>
            <a:endParaRPr lang="en-US" sz="1600" dirty="0" smtClean="0">
              <a:ea typeface="Times New Roman" panose="02020603050405020304" pitchFamily="18" charset="0"/>
            </a:endParaRPr>
          </a:p>
          <a:p>
            <a:pPr marL="67945">
              <a:spcAft>
                <a:spcPts val="0"/>
              </a:spcAft>
            </a:pPr>
            <a:r>
              <a:rPr lang="ro-RO" sz="1500" dirty="0" smtClean="0">
                <a:ea typeface="Arial" panose="020B0604020202020204" pitchFamily="34" charset="0"/>
              </a:rPr>
              <a:t>• Abur la presiune scăzută sau medie (4 până la 12 bari)</a:t>
            </a:r>
            <a:endParaRPr lang="en-US" sz="1500" dirty="0" smtClean="0">
              <a:ea typeface="Times New Roman" panose="02020603050405020304" pitchFamily="18" charset="0"/>
            </a:endParaRPr>
          </a:p>
          <a:p>
            <a:pPr marL="67945">
              <a:spcAft>
                <a:spcPts val="0"/>
              </a:spcAft>
            </a:pPr>
            <a:r>
              <a:rPr lang="ro-RO" sz="1500" dirty="0" smtClean="0">
                <a:ea typeface="Arial" panose="020B0604020202020204" pitchFamily="34" charset="0"/>
              </a:rPr>
              <a:t>•</a:t>
            </a:r>
            <a:r>
              <a:rPr lang="ro-RO" sz="1500" spc="-35" dirty="0" smtClean="0">
                <a:ea typeface="Arial" panose="020B0604020202020204" pitchFamily="34" charset="0"/>
              </a:rPr>
              <a:t> </a:t>
            </a:r>
            <a:r>
              <a:rPr lang="ro-RO" sz="1500" spc="15" dirty="0" smtClean="0">
                <a:ea typeface="Arial" panose="020B0604020202020204" pitchFamily="34" charset="0"/>
              </a:rPr>
              <a:t>Ulei</a:t>
            </a:r>
            <a:r>
              <a:rPr lang="ro-RO" sz="1500" spc="-5" dirty="0" smtClean="0">
                <a:ea typeface="Arial" panose="020B0604020202020204" pitchFamily="34" charset="0"/>
              </a:rPr>
              <a:t> pentru transfer termic </a:t>
            </a:r>
            <a:r>
              <a:rPr lang="ro-RO" sz="1500" dirty="0" smtClean="0">
                <a:ea typeface="Arial" panose="020B0604020202020204" pitchFamily="34" charset="0"/>
              </a:rPr>
              <a:t>(1</a:t>
            </a:r>
            <a:r>
              <a:rPr lang="ro-RO" sz="1500" spc="-5" dirty="0" smtClean="0">
                <a:ea typeface="Arial" panose="020B0604020202020204" pitchFamily="34" charset="0"/>
              </a:rPr>
              <a:t>8</a:t>
            </a:r>
            <a:r>
              <a:rPr lang="ro-RO" sz="1500" dirty="0" smtClean="0">
                <a:ea typeface="Arial" panose="020B0604020202020204" pitchFamily="34" charset="0"/>
              </a:rPr>
              <a:t>0° până la 2</a:t>
            </a:r>
            <a:r>
              <a:rPr lang="ro-RO" sz="1500" spc="-10" dirty="0" smtClean="0">
                <a:ea typeface="Arial" panose="020B0604020202020204" pitchFamily="34" charset="0"/>
              </a:rPr>
              <a:t>0</a:t>
            </a:r>
            <a:r>
              <a:rPr lang="ro-RO" sz="1500" dirty="0" smtClean="0">
                <a:ea typeface="Arial" panose="020B0604020202020204" pitchFamily="34" charset="0"/>
              </a:rPr>
              <a:t>0° </a:t>
            </a:r>
            <a:r>
              <a:rPr lang="ro-RO" sz="1500" spc="-5" dirty="0" smtClean="0">
                <a:ea typeface="Arial" panose="020B0604020202020204" pitchFamily="34" charset="0"/>
              </a:rPr>
              <a:t>C)</a:t>
            </a:r>
            <a:endParaRPr lang="en-US" sz="1500" dirty="0" smtClean="0">
              <a:ea typeface="Times New Roman" panose="02020603050405020304" pitchFamily="18" charset="0"/>
            </a:endParaRPr>
          </a:p>
          <a:p>
            <a:pPr marL="67945">
              <a:spcAft>
                <a:spcPts val="0"/>
              </a:spcAft>
            </a:pPr>
            <a:r>
              <a:rPr lang="ro-RO" sz="1500" dirty="0" smtClean="0">
                <a:ea typeface="Arial" panose="020B0604020202020204" pitchFamily="34" charset="0"/>
              </a:rPr>
              <a:t>• Apă caldă (90° până la 1</a:t>
            </a:r>
            <a:r>
              <a:rPr lang="ro-RO" sz="1500" spc="-10" dirty="0" smtClean="0">
                <a:ea typeface="Arial" panose="020B0604020202020204" pitchFamily="34" charset="0"/>
              </a:rPr>
              <a:t>3</a:t>
            </a:r>
            <a:r>
              <a:rPr lang="ro-RO" sz="1500" dirty="0" smtClean="0">
                <a:ea typeface="Arial" panose="020B0604020202020204" pitchFamily="34" charset="0"/>
              </a:rPr>
              <a:t>0°</a:t>
            </a:r>
            <a:r>
              <a:rPr lang="ro-RO" sz="1500" spc="-5" dirty="0" smtClean="0">
                <a:ea typeface="Arial" panose="020B0604020202020204" pitchFamily="34" charset="0"/>
              </a:rPr>
              <a:t>C)</a:t>
            </a:r>
            <a:endParaRPr lang="en-US" sz="1500" dirty="0" smtClean="0">
              <a:ea typeface="Times New Roman" panose="02020603050405020304" pitchFamily="18" charset="0"/>
            </a:endParaRPr>
          </a:p>
          <a:p>
            <a:pPr>
              <a:lnSpc>
                <a:spcPts val="1000"/>
              </a:lnSpc>
              <a:spcAft>
                <a:spcPts val="0"/>
              </a:spcAft>
            </a:pPr>
            <a:r>
              <a:rPr lang="ro-RO" sz="1500" dirty="0" smtClean="0">
                <a:ea typeface="Times New Roman" panose="02020603050405020304" pitchFamily="18" charset="0"/>
              </a:rPr>
              <a:t> </a:t>
            </a:r>
            <a:endParaRPr lang="en-US" sz="1500" dirty="0" smtClean="0">
              <a:ea typeface="Times New Roman" panose="02020603050405020304" pitchFamily="18" charset="0"/>
            </a:endParaRPr>
          </a:p>
          <a:p>
            <a:pPr marL="67945">
              <a:spcAft>
                <a:spcPts val="0"/>
              </a:spcAft>
            </a:pPr>
            <a:r>
              <a:rPr lang="ro-RO" sz="1600" b="1" dirty="0" smtClean="0">
                <a:ea typeface="Arial" panose="020B0604020202020204" pitchFamily="34" charset="0"/>
              </a:rPr>
              <a:t>- Sisteme Combi, ce îmbină două sau multe surse sau sisteme de căldură:</a:t>
            </a:r>
            <a:endParaRPr lang="en-US" sz="1600" dirty="0" smtClean="0">
              <a:ea typeface="Times New Roman" panose="02020603050405020304" pitchFamily="18" charset="0"/>
            </a:endParaRPr>
          </a:p>
          <a:p>
            <a:pPr marL="67945">
              <a:spcAft>
                <a:spcPts val="0"/>
              </a:spcAft>
            </a:pPr>
            <a:r>
              <a:rPr lang="ro-RO" sz="1500" dirty="0" smtClean="0">
                <a:ea typeface="Arial" panose="020B0604020202020204" pitchFamily="34" charset="0"/>
              </a:rPr>
              <a:t>• Gaz fierbinte</a:t>
            </a:r>
            <a:r>
              <a:rPr lang="ro-RO" sz="1500" spc="-5" dirty="0" smtClean="0">
                <a:ea typeface="Arial" panose="020B0604020202020204" pitchFamily="34" charset="0"/>
              </a:rPr>
              <a:t> </a:t>
            </a:r>
            <a:r>
              <a:rPr lang="ro-RO" sz="1500" dirty="0" smtClean="0">
                <a:ea typeface="Arial" panose="020B0604020202020204" pitchFamily="34" charset="0"/>
              </a:rPr>
              <a:t>+ arzător</a:t>
            </a:r>
            <a:r>
              <a:rPr lang="ro-RO" sz="1500" spc="15" dirty="0" smtClean="0">
                <a:ea typeface="Arial" panose="020B0604020202020204" pitchFamily="34" charset="0"/>
              </a:rPr>
              <a:t> </a:t>
            </a:r>
            <a:r>
              <a:rPr lang="ro-RO" sz="1500" dirty="0" smtClean="0">
                <a:ea typeface="Arial" panose="020B0604020202020204" pitchFamily="34" charset="0"/>
              </a:rPr>
              <a:t>+ </a:t>
            </a:r>
            <a:r>
              <a:rPr lang="ro-RO" sz="1500" spc="-70" dirty="0" smtClean="0">
                <a:ea typeface="Arial" panose="020B0604020202020204" pitchFamily="34" charset="0"/>
              </a:rPr>
              <a:t>apă caldă</a:t>
            </a:r>
            <a:r>
              <a:rPr lang="ro-RO" sz="1500" spc="15" dirty="0" smtClean="0">
                <a:ea typeface="Arial" panose="020B0604020202020204" pitchFamily="34" charset="0"/>
              </a:rPr>
              <a:t> </a:t>
            </a:r>
            <a:r>
              <a:rPr lang="ro-RO" sz="1500" dirty="0" smtClean="0">
                <a:ea typeface="Arial" panose="020B0604020202020204" pitchFamily="34" charset="0"/>
              </a:rPr>
              <a:t>+ abur +</a:t>
            </a:r>
            <a:r>
              <a:rPr lang="ro-RO" sz="1500" spc="-40" dirty="0" smtClean="0">
                <a:ea typeface="Arial" panose="020B0604020202020204" pitchFamily="34" charset="0"/>
              </a:rPr>
              <a:t> </a:t>
            </a:r>
            <a:r>
              <a:rPr lang="ro-RO" sz="1500" spc="15" dirty="0" smtClean="0">
                <a:ea typeface="Arial" panose="020B0604020202020204" pitchFamily="34" charset="0"/>
              </a:rPr>
              <a:t>ulei</a:t>
            </a:r>
            <a:r>
              <a:rPr lang="ro-RO" sz="1500" spc="-5" dirty="0" smtClean="0">
                <a:ea typeface="Arial" panose="020B0604020202020204" pitchFamily="34" charset="0"/>
              </a:rPr>
              <a:t> pentru transfer termic</a:t>
            </a:r>
            <a:endParaRPr lang="en-US" sz="1500" dirty="0" smtClean="0">
              <a:ea typeface="Times New Roman" panose="02020603050405020304" pitchFamily="18" charset="0"/>
            </a:endParaRPr>
          </a:p>
          <a:p>
            <a:pPr marL="67945">
              <a:spcAft>
                <a:spcPts val="0"/>
              </a:spcAft>
            </a:pPr>
            <a:r>
              <a:rPr lang="ro-RO" sz="1500" dirty="0" smtClean="0">
                <a:ea typeface="Arial" panose="020B0604020202020204" pitchFamily="34" charset="0"/>
              </a:rPr>
              <a:t>• Combinație direct - indirect</a:t>
            </a:r>
            <a:endParaRPr lang="en-US" sz="1500" dirty="0">
              <a:ea typeface="Times New Roman" panose="02020603050405020304" pitchFamily="18" charset="0"/>
            </a:endParaRPr>
          </a:p>
        </p:txBody>
      </p:sp>
    </p:spTree>
    <p:extLst>
      <p:ext uri="{BB962C8B-B14F-4D97-AF65-F5344CB8AC3E}">
        <p14:creationId xmlns:p14="http://schemas.microsoft.com/office/powerpoint/2010/main" val="3922912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1828800"/>
            <a:ext cx="7848600" cy="4724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itchFamily="34" charset="0"/>
              <a:buChar char="•"/>
            </a:pPr>
            <a:r>
              <a:rPr lang="en-US" sz="2000" dirty="0">
                <a:cs typeface="Arial" panose="020B0604020202020204" pitchFamily="34" charset="0"/>
              </a:rPr>
              <a:t>C</a:t>
            </a:r>
            <a:r>
              <a:rPr lang="ro-RO" sz="2000" dirty="0" smtClean="0">
                <a:solidFill>
                  <a:schemeClr val="tx1"/>
                </a:solidFill>
                <a:cs typeface="Arial" panose="020B0604020202020204" pitchFamily="34" charset="0"/>
              </a:rPr>
              <a:t>ompania UTILIS din Israel este cea care a inovat și a brevetat tehnica de localizare a pierderilor de apă cu ajutorul sateliţilor utilitari. Acestă tehnică se bazează pe scanarea spectrală a solului cu ajutorul unui satelit, analiza datelor colectate, utilizarea unor algoritmi matematici pentru a determina amprenta spectrală a apei pierdute dintr-o conductă şi localizarea pe o bază GIS a acestor puncte în care se găsesc aceste indicii despre pierderi de apă.</a:t>
            </a:r>
            <a:endParaRPr lang="en-US" sz="2000" dirty="0" smtClean="0">
              <a:solidFill>
                <a:schemeClr val="tx1"/>
              </a:solidFill>
              <a:cs typeface="Arial" panose="020B0604020202020204" pitchFamily="34" charset="0"/>
            </a:endParaRPr>
          </a:p>
          <a:p>
            <a:pPr algn="just"/>
            <a:endParaRPr lang="en-US" sz="2000" dirty="0" smtClean="0">
              <a:solidFill>
                <a:schemeClr val="tx1"/>
              </a:solidFill>
              <a:cs typeface="Arial" panose="020B0604020202020204" pitchFamily="34" charset="0"/>
            </a:endParaRPr>
          </a:p>
          <a:p>
            <a:pPr marL="342900" indent="-342900" algn="just">
              <a:buFont typeface="Arial" pitchFamily="34" charset="0"/>
              <a:buChar char="•"/>
            </a:pPr>
            <a:r>
              <a:rPr lang="ro-RO" sz="2000" dirty="0">
                <a:cs typeface="Arial" panose="020B0604020202020204" pitchFamily="34" charset="0"/>
              </a:rPr>
              <a:t>Operatorul regional RAJA a testat cu succes </a:t>
            </a:r>
            <a:r>
              <a:rPr lang="ro-RO" sz="2000" dirty="0" smtClean="0">
                <a:cs typeface="Arial" panose="020B0604020202020204" pitchFamily="34" charset="0"/>
              </a:rPr>
              <a:t>ace</a:t>
            </a:r>
            <a:r>
              <a:rPr lang="en-US" sz="2000" dirty="0" smtClean="0">
                <a:cs typeface="Arial" panose="020B0604020202020204" pitchFamily="34" charset="0"/>
              </a:rPr>
              <a:t>a</a:t>
            </a:r>
            <a:r>
              <a:rPr lang="ro-RO" sz="2000" dirty="0" smtClean="0">
                <a:cs typeface="Arial" panose="020B0604020202020204" pitchFamily="34" charset="0"/>
              </a:rPr>
              <a:t>stă </a:t>
            </a:r>
            <a:r>
              <a:rPr lang="ro-RO" sz="2000" dirty="0">
                <a:cs typeface="Arial" panose="020B0604020202020204" pitchFamily="34" charset="0"/>
              </a:rPr>
              <a:t>tehnologie în </a:t>
            </a:r>
            <a:r>
              <a:rPr lang="en-US" sz="2000" dirty="0" smtClean="0">
                <a:cs typeface="Arial" panose="020B0604020202020204" pitchFamily="34" charset="0"/>
              </a:rPr>
              <a:t>aria</a:t>
            </a:r>
            <a:r>
              <a:rPr lang="ro-RO" sz="2000" dirty="0" smtClean="0">
                <a:cs typeface="Arial" panose="020B0604020202020204" pitchFamily="34" charset="0"/>
              </a:rPr>
              <a:t> oraşului </a:t>
            </a:r>
            <a:r>
              <a:rPr lang="ro-RO" sz="2000" dirty="0">
                <a:cs typeface="Arial" panose="020B0604020202020204" pitchFamily="34" charset="0"/>
              </a:rPr>
              <a:t>Constanţa. După scanarea arealului in luna Martie 2017, am primit de la compania UTILIS o hartă cu 83 de puncte cu posibile avarii ascunse</a:t>
            </a:r>
            <a:r>
              <a:rPr lang="en-US" sz="2000" dirty="0">
                <a:cs typeface="Arial" panose="020B0604020202020204" pitchFamily="34" charset="0"/>
              </a:rPr>
              <a:t>, in </a:t>
            </a:r>
            <a:r>
              <a:rPr lang="en-US" sz="2000" dirty="0" err="1">
                <a:cs typeface="Arial" panose="020B0604020202020204" pitchFamily="34" charset="0"/>
              </a:rPr>
              <a:t>zona</a:t>
            </a:r>
            <a:r>
              <a:rPr lang="en-US" sz="2000" dirty="0">
                <a:cs typeface="Arial" panose="020B0604020202020204" pitchFamily="34" charset="0"/>
              </a:rPr>
              <a:t> Constanta</a:t>
            </a:r>
            <a:r>
              <a:rPr lang="ro-RO" sz="2000" dirty="0">
                <a:cs typeface="Arial" panose="020B0604020202020204" pitchFamily="34" charset="0"/>
              </a:rPr>
              <a:t>. Fiecare </a:t>
            </a:r>
            <a:r>
              <a:rPr lang="ro-RO" sz="2000" dirty="0" smtClean="0">
                <a:cs typeface="Arial" panose="020B0604020202020204" pitchFamily="34" charset="0"/>
              </a:rPr>
              <a:t>punct/zon</a:t>
            </a:r>
            <a:r>
              <a:rPr lang="ro-RO" sz="2000" dirty="0">
                <a:cs typeface="Arial" panose="020B0604020202020204" pitchFamily="34" charset="0"/>
              </a:rPr>
              <a:t>ă</a:t>
            </a:r>
            <a:r>
              <a:rPr lang="ro-RO" sz="2000" dirty="0" smtClean="0">
                <a:cs typeface="Arial" panose="020B0604020202020204" pitchFamily="34" charset="0"/>
              </a:rPr>
              <a:t> inspectat</a:t>
            </a:r>
            <a:r>
              <a:rPr lang="ro-RO" sz="2000" dirty="0">
                <a:cs typeface="Arial" panose="020B0604020202020204" pitchFamily="34" charset="0"/>
              </a:rPr>
              <a:t>ă</a:t>
            </a:r>
            <a:r>
              <a:rPr lang="ro-RO" sz="2000" dirty="0" smtClean="0">
                <a:cs typeface="Arial" panose="020B0604020202020204" pitchFamily="34" charset="0"/>
              </a:rPr>
              <a:t> </a:t>
            </a:r>
            <a:r>
              <a:rPr lang="ro-RO" sz="2000" dirty="0">
                <a:cs typeface="Arial" panose="020B0604020202020204" pitchFamily="34" charset="0"/>
              </a:rPr>
              <a:t>reprezintă un cerc </a:t>
            </a:r>
            <a:r>
              <a:rPr lang="en-US" sz="2000" dirty="0" smtClean="0">
                <a:cs typeface="Arial" panose="020B0604020202020204" pitchFamily="34" charset="0"/>
              </a:rPr>
              <a:t>cu </a:t>
            </a:r>
            <a:r>
              <a:rPr lang="ro-RO" sz="2000" dirty="0" smtClean="0">
                <a:cs typeface="Arial" panose="020B0604020202020204" pitchFamily="34" charset="0"/>
              </a:rPr>
              <a:t>diametru</a:t>
            </a:r>
            <a:r>
              <a:rPr lang="en-US" sz="2000" dirty="0" smtClean="0">
                <a:cs typeface="Arial" panose="020B0604020202020204" pitchFamily="34" charset="0"/>
              </a:rPr>
              <a:t> de</a:t>
            </a:r>
            <a:r>
              <a:rPr lang="ro-RO" sz="2000" dirty="0" smtClean="0">
                <a:cs typeface="Arial" panose="020B0604020202020204" pitchFamily="34" charset="0"/>
              </a:rPr>
              <a:t> </a:t>
            </a:r>
            <a:r>
              <a:rPr lang="ro-RO" sz="2000">
                <a:cs typeface="Arial" panose="020B0604020202020204" pitchFamily="34" charset="0"/>
              </a:rPr>
              <a:t>110 </a:t>
            </a:r>
            <a:r>
              <a:rPr lang="ro-RO" sz="2000" smtClean="0">
                <a:cs typeface="Arial" panose="020B0604020202020204" pitchFamily="34" charset="0"/>
              </a:rPr>
              <a:t>metri </a:t>
            </a:r>
            <a:r>
              <a:rPr lang="ro-RO" sz="2000" dirty="0" smtClean="0">
                <a:cs typeface="Arial" panose="020B0604020202020204" pitchFamily="34" charset="0"/>
              </a:rPr>
              <a:t>în </a:t>
            </a:r>
            <a:r>
              <a:rPr lang="ro-RO" sz="2000" dirty="0">
                <a:cs typeface="Arial" panose="020B0604020202020204" pitchFamily="34" charset="0"/>
              </a:rPr>
              <a:t>care echipele noastre specializate şi dotate cu echipemente electro-acustice moderne au căutat şi localizat cu precizie rezonabila locul avariilor. </a:t>
            </a:r>
            <a:endParaRPr lang="en-US" sz="2000" dirty="0" smtClean="0">
              <a:solidFill>
                <a:schemeClr val="tx1"/>
              </a:solidFill>
              <a:cs typeface="Arial" panose="020B0604020202020204" pitchFamily="34" charset="0"/>
            </a:endParaRPr>
          </a:p>
          <a:p>
            <a:pPr marL="342900" indent="-342900">
              <a:buFont typeface="Wingdings" panose="05000000000000000000" pitchFamily="2" charset="2"/>
              <a:buChar char="q"/>
            </a:pPr>
            <a:endParaRPr lang="en-US" sz="2000" dirty="0">
              <a:solidFill>
                <a:schemeClr val="tx1"/>
              </a:solidFill>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457200" y="304800"/>
            <a:ext cx="8229600" cy="1219200"/>
          </a:xfrm>
        </p:spPr>
        <p:txBody>
          <a:bodyPr>
            <a:normAutofit/>
          </a:bodyPr>
          <a:lstStyle/>
          <a:p>
            <a:pPr algn="ctr"/>
            <a:r>
              <a:rPr lang="en-GB" sz="3300" dirty="0">
                <a:effectLst/>
              </a:rPr>
              <a:t>2. </a:t>
            </a:r>
            <a:r>
              <a:rPr lang="en-GB" sz="3300" dirty="0" err="1">
                <a:effectLst/>
              </a:rPr>
              <a:t>Detectarea</a:t>
            </a:r>
            <a:r>
              <a:rPr lang="en-GB" sz="3300" dirty="0">
                <a:effectLst/>
              </a:rPr>
              <a:t> </a:t>
            </a:r>
            <a:r>
              <a:rPr lang="en-GB" sz="3300" dirty="0" err="1">
                <a:effectLst/>
              </a:rPr>
              <a:t>pierderilor</a:t>
            </a:r>
            <a:r>
              <a:rPr lang="en-GB" sz="3300" dirty="0">
                <a:effectLst/>
              </a:rPr>
              <a:t> de </a:t>
            </a:r>
            <a:r>
              <a:rPr lang="en-GB" sz="3300" dirty="0" err="1">
                <a:effectLst/>
              </a:rPr>
              <a:t>ap</a:t>
            </a:r>
            <a:r>
              <a:rPr lang="ro-RO" sz="3300" dirty="0">
                <a:effectLst/>
              </a:rPr>
              <a:t>ă</a:t>
            </a:r>
            <a:r>
              <a:rPr lang="en-GB" sz="3300" dirty="0">
                <a:effectLst/>
              </a:rPr>
              <a:t> </a:t>
            </a:r>
            <a:r>
              <a:rPr lang="en-GB" sz="3300" dirty="0" err="1">
                <a:effectLst/>
              </a:rPr>
              <a:t>utiliz</a:t>
            </a:r>
            <a:r>
              <a:rPr lang="ro-RO" sz="3300" dirty="0">
                <a:effectLst/>
              </a:rPr>
              <a:t>â</a:t>
            </a:r>
            <a:r>
              <a:rPr lang="en-GB" sz="3300" dirty="0" err="1">
                <a:effectLst/>
              </a:rPr>
              <a:t>nd</a:t>
            </a:r>
            <a:r>
              <a:rPr lang="en-GB" sz="3300" dirty="0">
                <a:effectLst/>
              </a:rPr>
              <a:t> </a:t>
            </a:r>
            <a:r>
              <a:rPr lang="en-GB" sz="3300" dirty="0" err="1">
                <a:effectLst/>
              </a:rPr>
              <a:t>spectrometria</a:t>
            </a:r>
            <a:r>
              <a:rPr lang="en-GB" sz="3300" dirty="0">
                <a:effectLst/>
              </a:rPr>
              <a:t> </a:t>
            </a:r>
            <a:r>
              <a:rPr lang="en-GB" sz="3300" dirty="0" err="1">
                <a:effectLst/>
              </a:rPr>
              <a:t>satelitar</a:t>
            </a:r>
            <a:r>
              <a:rPr lang="ro-RO" sz="3300" dirty="0" smtClean="0">
                <a:effectLst/>
              </a:rPr>
              <a:t>ă</a:t>
            </a:r>
            <a:endParaRPr lang="en-US" dirty="0"/>
          </a:p>
        </p:txBody>
      </p:sp>
    </p:spTree>
    <p:extLst>
      <p:ext uri="{BB962C8B-B14F-4D97-AF65-F5344CB8AC3E}">
        <p14:creationId xmlns:p14="http://schemas.microsoft.com/office/powerpoint/2010/main" val="155779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28600"/>
            <a:ext cx="8229600" cy="824136"/>
          </a:xfrm>
        </p:spPr>
        <p:txBody>
          <a:bodyPr>
            <a:noAutofit/>
          </a:bodyPr>
          <a:lstStyle/>
          <a:p>
            <a:pPr algn="ctr" eaLnBrk="1" fontAlgn="auto" hangingPunct="1">
              <a:spcAft>
                <a:spcPts val="0"/>
              </a:spcAft>
              <a:defRPr/>
            </a:pPr>
            <a:r>
              <a:rPr lang="ro-RO" sz="4000" dirty="0" smtClean="0">
                <a:solidFill>
                  <a:schemeClr val="tx1"/>
                </a:solidFill>
              </a:rPr>
              <a:t>Activităţi principale</a:t>
            </a:r>
            <a:endParaRPr lang="ro-RO" sz="4000" dirty="0">
              <a:solidFill>
                <a:schemeClr val="tx1"/>
              </a:solidFill>
            </a:endParaRPr>
          </a:p>
        </p:txBody>
      </p:sp>
      <p:sp>
        <p:nvSpPr>
          <p:cNvPr id="11267" name="Rectangle 3"/>
          <p:cNvSpPr>
            <a:spLocks noGrp="1" noChangeArrowheads="1"/>
          </p:cNvSpPr>
          <p:nvPr>
            <p:ph idx="1"/>
          </p:nvPr>
        </p:nvSpPr>
        <p:spPr>
          <a:xfrm>
            <a:off x="250825" y="1447800"/>
            <a:ext cx="8642350" cy="4933950"/>
          </a:xfrm>
        </p:spPr>
        <p:txBody>
          <a:bodyPr>
            <a:normAutofit/>
          </a:bodyPr>
          <a:lstStyle/>
          <a:p>
            <a:pPr marL="342900" indent="-342900" algn="just">
              <a:buClr>
                <a:schemeClr val="tx1"/>
              </a:buClr>
              <a:buFontTx/>
              <a:buChar char="•"/>
              <a:defRPr/>
            </a:pPr>
            <a:r>
              <a:rPr lang="en-US" sz="2800" dirty="0" err="1" smtClean="0">
                <a:cs typeface="Arial" pitchFamily="34" charset="0"/>
              </a:rPr>
              <a:t>Alimentarea</a:t>
            </a:r>
            <a:r>
              <a:rPr lang="en-US" sz="2800" dirty="0" smtClean="0">
                <a:cs typeface="Arial" pitchFamily="34" charset="0"/>
              </a:rPr>
              <a:t> cu </a:t>
            </a:r>
            <a:r>
              <a:rPr lang="en-US" sz="2800" dirty="0" err="1" smtClean="0">
                <a:cs typeface="Arial" pitchFamily="34" charset="0"/>
              </a:rPr>
              <a:t>ap</a:t>
            </a:r>
            <a:r>
              <a:rPr lang="ro-RO" sz="2800" dirty="0" smtClean="0">
                <a:cs typeface="Arial" pitchFamily="34" charset="0"/>
              </a:rPr>
              <a:t>ă</a:t>
            </a:r>
            <a:r>
              <a:rPr lang="en-US" sz="2800" dirty="0" smtClean="0">
                <a:cs typeface="Arial" pitchFamily="34" charset="0"/>
              </a:rPr>
              <a:t> </a:t>
            </a:r>
            <a:r>
              <a:rPr lang="ro-RO" sz="2800" dirty="0" smtClean="0">
                <a:cs typeface="Arial" pitchFamily="34" charset="0"/>
              </a:rPr>
              <a:t>î</a:t>
            </a:r>
            <a:r>
              <a:rPr lang="en-US" sz="2800" dirty="0" smtClean="0">
                <a:cs typeface="Arial" pitchFamily="34" charset="0"/>
              </a:rPr>
              <a:t>n </a:t>
            </a:r>
            <a:r>
              <a:rPr lang="ro-RO" sz="2800" dirty="0" smtClean="0">
                <a:cs typeface="Arial" pitchFamily="34" charset="0"/>
              </a:rPr>
              <a:t>15</a:t>
            </a:r>
            <a:r>
              <a:rPr lang="en-US" sz="2800" dirty="0" smtClean="0">
                <a:cs typeface="Arial" pitchFamily="34" charset="0"/>
              </a:rPr>
              <a:t>3</a:t>
            </a:r>
            <a:r>
              <a:rPr lang="ro-RO" sz="2800" dirty="0" smtClean="0">
                <a:cs typeface="Arial" pitchFamily="34" charset="0"/>
              </a:rPr>
              <a:t> </a:t>
            </a:r>
            <a:r>
              <a:rPr lang="en-US" sz="2800" dirty="0" err="1" smtClean="0">
                <a:cs typeface="Arial" pitchFamily="34" charset="0"/>
              </a:rPr>
              <a:t>localit</a:t>
            </a:r>
            <a:r>
              <a:rPr lang="ro-RO" sz="2800" dirty="0" smtClean="0">
                <a:cs typeface="Arial" pitchFamily="34" charset="0"/>
              </a:rPr>
              <a:t>ăţ</a:t>
            </a:r>
            <a:r>
              <a:rPr lang="en-US" sz="2800" dirty="0" err="1" smtClean="0">
                <a:cs typeface="Arial" pitchFamily="34" charset="0"/>
              </a:rPr>
              <a:t>i</a:t>
            </a:r>
            <a:r>
              <a:rPr lang="en-US" sz="2800" dirty="0" smtClean="0">
                <a:cs typeface="Arial" pitchFamily="34" charset="0"/>
              </a:rPr>
              <a:t>;</a:t>
            </a:r>
          </a:p>
          <a:p>
            <a:pPr marL="342900" indent="-342900" algn="just">
              <a:buClr>
                <a:schemeClr val="tx1"/>
              </a:buClr>
              <a:buFontTx/>
              <a:buChar char="•"/>
              <a:defRPr/>
            </a:pPr>
            <a:r>
              <a:rPr lang="en-US" sz="2800" dirty="0" err="1" smtClean="0">
                <a:cs typeface="Arial" pitchFamily="34" charset="0"/>
              </a:rPr>
              <a:t>Colectarea</a:t>
            </a:r>
            <a:r>
              <a:rPr lang="en-US" sz="2800" dirty="0" smtClean="0">
                <a:cs typeface="Arial" pitchFamily="34" charset="0"/>
              </a:rPr>
              <a:t> </a:t>
            </a:r>
            <a:r>
              <a:rPr lang="ro-RO" sz="2800" dirty="0" smtClean="0">
                <a:cs typeface="Arial" pitchFamily="34" charset="0"/>
              </a:rPr>
              <a:t>ş</a:t>
            </a:r>
            <a:r>
              <a:rPr lang="en-US" sz="2800" dirty="0" err="1" smtClean="0">
                <a:cs typeface="Arial" pitchFamily="34" charset="0"/>
              </a:rPr>
              <a:t>i</a:t>
            </a:r>
            <a:r>
              <a:rPr lang="en-US" sz="2800" dirty="0" smtClean="0">
                <a:cs typeface="Arial" pitchFamily="34" charset="0"/>
              </a:rPr>
              <a:t> </a:t>
            </a:r>
            <a:r>
              <a:rPr lang="en-US" sz="2800" dirty="0" err="1" smtClean="0">
                <a:cs typeface="Arial" pitchFamily="34" charset="0"/>
              </a:rPr>
              <a:t>evacuarea</a:t>
            </a:r>
            <a:r>
              <a:rPr lang="en-US" sz="2800" dirty="0" smtClean="0">
                <a:cs typeface="Arial" pitchFamily="34" charset="0"/>
              </a:rPr>
              <a:t> </a:t>
            </a:r>
            <a:r>
              <a:rPr lang="en-US" sz="2800" dirty="0" err="1" smtClean="0">
                <a:cs typeface="Arial" pitchFamily="34" charset="0"/>
              </a:rPr>
              <a:t>apelor</a:t>
            </a:r>
            <a:r>
              <a:rPr lang="en-US" sz="2800" dirty="0" smtClean="0">
                <a:cs typeface="Arial" pitchFamily="34" charset="0"/>
              </a:rPr>
              <a:t> </a:t>
            </a:r>
            <a:r>
              <a:rPr lang="en-US" sz="2800" dirty="0" err="1" smtClean="0">
                <a:cs typeface="Arial" pitchFamily="34" charset="0"/>
              </a:rPr>
              <a:t>uzate</a:t>
            </a:r>
            <a:r>
              <a:rPr lang="en-US" sz="2800" dirty="0" smtClean="0">
                <a:cs typeface="Arial" pitchFamily="34" charset="0"/>
              </a:rPr>
              <a:t> </a:t>
            </a:r>
            <a:r>
              <a:rPr lang="en-US" sz="2800" dirty="0" err="1" smtClean="0">
                <a:cs typeface="Arial" pitchFamily="34" charset="0"/>
              </a:rPr>
              <a:t>menajere</a:t>
            </a:r>
            <a:r>
              <a:rPr lang="en-US" sz="2800" dirty="0" smtClean="0">
                <a:cs typeface="Arial" pitchFamily="34" charset="0"/>
              </a:rPr>
              <a:t> </a:t>
            </a:r>
            <a:r>
              <a:rPr lang="ro-RO" sz="2800" dirty="0" smtClean="0">
                <a:cs typeface="Arial" pitchFamily="34" charset="0"/>
              </a:rPr>
              <a:t>ș</a:t>
            </a:r>
            <a:r>
              <a:rPr lang="en-US" sz="2800" dirty="0" err="1" smtClean="0">
                <a:cs typeface="Arial" pitchFamily="34" charset="0"/>
              </a:rPr>
              <a:t>i</a:t>
            </a:r>
            <a:r>
              <a:rPr lang="en-US" sz="2800" dirty="0" smtClean="0">
                <a:cs typeface="Arial" pitchFamily="34" charset="0"/>
              </a:rPr>
              <a:t> </a:t>
            </a:r>
            <a:r>
              <a:rPr lang="en-US" sz="2800" dirty="0" err="1" smtClean="0">
                <a:cs typeface="Arial" pitchFamily="34" charset="0"/>
              </a:rPr>
              <a:t>meteorice</a:t>
            </a:r>
            <a:r>
              <a:rPr lang="en-US" sz="2800" dirty="0" smtClean="0">
                <a:cs typeface="Arial" pitchFamily="34" charset="0"/>
              </a:rPr>
              <a:t> </a:t>
            </a:r>
            <a:r>
              <a:rPr lang="ro-RO" sz="2800" dirty="0" smtClean="0">
                <a:cs typeface="Arial" pitchFamily="34" charset="0"/>
              </a:rPr>
              <a:t>î</a:t>
            </a:r>
            <a:r>
              <a:rPr lang="en-US" sz="2800" dirty="0" smtClean="0">
                <a:cs typeface="Arial" pitchFamily="34" charset="0"/>
              </a:rPr>
              <a:t>n 38</a:t>
            </a:r>
            <a:r>
              <a:rPr lang="ro-RO" sz="2800" dirty="0" smtClean="0">
                <a:cs typeface="Arial" pitchFamily="34" charset="0"/>
              </a:rPr>
              <a:t> </a:t>
            </a:r>
            <a:r>
              <a:rPr lang="en-US" sz="2800" dirty="0" smtClean="0">
                <a:cs typeface="Arial" pitchFamily="34" charset="0"/>
              </a:rPr>
              <a:t>de </a:t>
            </a:r>
            <a:r>
              <a:rPr lang="en-US" sz="2800" dirty="0" err="1" smtClean="0">
                <a:cs typeface="Arial" pitchFamily="34" charset="0"/>
              </a:rPr>
              <a:t>localit</a:t>
            </a:r>
            <a:r>
              <a:rPr lang="ro-RO" sz="2800" dirty="0" smtClean="0">
                <a:cs typeface="Arial" pitchFamily="34" charset="0"/>
              </a:rPr>
              <a:t>ăţ</a:t>
            </a:r>
            <a:r>
              <a:rPr lang="en-US" sz="2800" dirty="0" err="1" smtClean="0">
                <a:cs typeface="Arial" pitchFamily="34" charset="0"/>
              </a:rPr>
              <a:t>i</a:t>
            </a:r>
            <a:r>
              <a:rPr lang="en-US" sz="2800" dirty="0" smtClean="0">
                <a:cs typeface="Arial" pitchFamily="34" charset="0"/>
              </a:rPr>
              <a:t>;</a:t>
            </a:r>
          </a:p>
          <a:p>
            <a:pPr marL="342900" indent="-342900" algn="just">
              <a:buClr>
                <a:schemeClr val="tx1"/>
              </a:buClr>
              <a:buFontTx/>
              <a:buChar char="•"/>
              <a:defRPr/>
            </a:pPr>
            <a:r>
              <a:rPr lang="en-US" sz="2800" dirty="0" err="1" smtClean="0">
                <a:cs typeface="Arial" pitchFamily="34" charset="0"/>
              </a:rPr>
              <a:t>Epurarea</a:t>
            </a:r>
            <a:r>
              <a:rPr lang="en-US" sz="2800" dirty="0" smtClean="0">
                <a:cs typeface="Arial" pitchFamily="34" charset="0"/>
              </a:rPr>
              <a:t> </a:t>
            </a:r>
            <a:r>
              <a:rPr lang="ro-RO" sz="2800" dirty="0">
                <a:cs typeface="Arial" pitchFamily="34" charset="0"/>
              </a:rPr>
              <a:t>ș</a:t>
            </a:r>
            <a:r>
              <a:rPr lang="en-US" sz="2800" dirty="0" err="1" smtClean="0">
                <a:cs typeface="Arial" pitchFamily="34" charset="0"/>
              </a:rPr>
              <a:t>i</a:t>
            </a:r>
            <a:r>
              <a:rPr lang="en-US" sz="2800" dirty="0" smtClean="0">
                <a:cs typeface="Arial" pitchFamily="34" charset="0"/>
              </a:rPr>
              <a:t> </a:t>
            </a:r>
            <a:r>
              <a:rPr lang="en-US" sz="2800" dirty="0" err="1" smtClean="0">
                <a:cs typeface="Arial" pitchFamily="34" charset="0"/>
              </a:rPr>
              <a:t>evacuarea</a:t>
            </a:r>
            <a:r>
              <a:rPr lang="en-US" sz="2800" dirty="0" smtClean="0">
                <a:cs typeface="Arial" pitchFamily="34" charset="0"/>
              </a:rPr>
              <a:t> </a:t>
            </a:r>
            <a:r>
              <a:rPr lang="en-US" sz="2800" dirty="0" err="1" smtClean="0">
                <a:cs typeface="Arial" pitchFamily="34" charset="0"/>
              </a:rPr>
              <a:t>apelor</a:t>
            </a:r>
            <a:r>
              <a:rPr lang="en-US" sz="2800" dirty="0" smtClean="0">
                <a:cs typeface="Arial" pitchFamily="34" charset="0"/>
              </a:rPr>
              <a:t> </a:t>
            </a:r>
            <a:r>
              <a:rPr lang="en-US" sz="2800" dirty="0" err="1" smtClean="0">
                <a:cs typeface="Arial" pitchFamily="34" charset="0"/>
              </a:rPr>
              <a:t>uzate</a:t>
            </a:r>
            <a:r>
              <a:rPr lang="en-US" sz="2800" dirty="0" smtClean="0">
                <a:cs typeface="Arial" pitchFamily="34" charset="0"/>
              </a:rPr>
              <a:t> </a:t>
            </a:r>
            <a:r>
              <a:rPr lang="ro-RO" sz="2800" dirty="0" smtClean="0">
                <a:cs typeface="Arial" pitchFamily="34" charset="0"/>
              </a:rPr>
              <a:t>î</a:t>
            </a:r>
            <a:r>
              <a:rPr lang="en-US" sz="2800" dirty="0" smtClean="0">
                <a:cs typeface="Arial" pitchFamily="34" charset="0"/>
              </a:rPr>
              <a:t>n 17 </a:t>
            </a:r>
            <a:r>
              <a:rPr lang="en-US" sz="2800" dirty="0" err="1" smtClean="0">
                <a:cs typeface="Arial" pitchFamily="34" charset="0"/>
              </a:rPr>
              <a:t>sta</a:t>
            </a:r>
            <a:r>
              <a:rPr lang="ro-RO" sz="2800" dirty="0" smtClean="0">
                <a:cs typeface="Arial" pitchFamily="34" charset="0"/>
              </a:rPr>
              <a:t>ţ</a:t>
            </a:r>
            <a:r>
              <a:rPr lang="en-US" sz="2800" dirty="0" smtClean="0">
                <a:cs typeface="Arial" pitchFamily="34" charset="0"/>
              </a:rPr>
              <a:t>ii de</a:t>
            </a:r>
            <a:r>
              <a:rPr lang="ro-RO" sz="2800" dirty="0" smtClean="0">
                <a:cs typeface="Arial" pitchFamily="34" charset="0"/>
              </a:rPr>
              <a:t> </a:t>
            </a:r>
            <a:r>
              <a:rPr lang="en-US" sz="2800" dirty="0" err="1" smtClean="0">
                <a:cs typeface="Arial" pitchFamily="34" charset="0"/>
              </a:rPr>
              <a:t>epurare</a:t>
            </a:r>
            <a:r>
              <a:rPr lang="en-US" sz="2800" dirty="0" smtClean="0">
                <a:cs typeface="Arial" pitchFamily="34" charset="0"/>
              </a:rPr>
              <a:t>;</a:t>
            </a:r>
          </a:p>
          <a:p>
            <a:pPr marL="342900" indent="-342900" algn="just">
              <a:buClr>
                <a:schemeClr val="tx1"/>
              </a:buClr>
              <a:buFontTx/>
              <a:buChar char="•"/>
              <a:defRPr/>
            </a:pPr>
            <a:r>
              <a:rPr lang="ro-RO" sz="2800" dirty="0" smtClean="0">
                <a:cs typeface="Arial" pitchFamily="34" charset="0"/>
              </a:rPr>
              <a:t>Î</a:t>
            </a:r>
            <a:r>
              <a:rPr lang="en-US" sz="2800" dirty="0" err="1" smtClean="0">
                <a:cs typeface="Arial" pitchFamily="34" charset="0"/>
              </a:rPr>
              <a:t>ntre</a:t>
            </a:r>
            <a:r>
              <a:rPr lang="ro-RO" sz="2800" dirty="0" smtClean="0">
                <a:cs typeface="Arial" pitchFamily="34" charset="0"/>
              </a:rPr>
              <a:t>ţ</a:t>
            </a:r>
            <a:r>
              <a:rPr lang="en-US" sz="2800" dirty="0" err="1" smtClean="0">
                <a:cs typeface="Arial" pitchFamily="34" charset="0"/>
              </a:rPr>
              <a:t>inerea</a:t>
            </a:r>
            <a:r>
              <a:rPr lang="en-US" sz="2800" dirty="0" smtClean="0">
                <a:cs typeface="Arial" pitchFamily="34" charset="0"/>
              </a:rPr>
              <a:t> </a:t>
            </a:r>
            <a:r>
              <a:rPr lang="ro-RO" sz="2800" dirty="0">
                <a:cs typeface="Arial" pitchFamily="34" charset="0"/>
              </a:rPr>
              <a:t>ș</a:t>
            </a:r>
            <a:r>
              <a:rPr lang="en-US" sz="2800" dirty="0" err="1" smtClean="0">
                <a:cs typeface="Arial" pitchFamily="34" charset="0"/>
              </a:rPr>
              <a:t>i</a:t>
            </a:r>
            <a:r>
              <a:rPr lang="en-US" sz="2800" dirty="0" smtClean="0">
                <a:cs typeface="Arial" pitchFamily="34" charset="0"/>
              </a:rPr>
              <a:t> </a:t>
            </a:r>
            <a:r>
              <a:rPr lang="en-US" sz="2800" dirty="0" err="1" smtClean="0">
                <a:cs typeface="Arial" pitchFamily="34" charset="0"/>
              </a:rPr>
              <a:t>repararea</a:t>
            </a:r>
            <a:r>
              <a:rPr lang="en-US" sz="2800" dirty="0" smtClean="0">
                <a:cs typeface="Arial" pitchFamily="34" charset="0"/>
              </a:rPr>
              <a:t> </a:t>
            </a:r>
            <a:r>
              <a:rPr lang="en-US" sz="2800" dirty="0" err="1" smtClean="0">
                <a:cs typeface="Arial" pitchFamily="34" charset="0"/>
              </a:rPr>
              <a:t>echipamentelor</a:t>
            </a:r>
            <a:r>
              <a:rPr lang="en-US" sz="2800" dirty="0" smtClean="0">
                <a:cs typeface="Arial" pitchFamily="34" charset="0"/>
              </a:rPr>
              <a:t> </a:t>
            </a:r>
            <a:r>
              <a:rPr lang="en-US" sz="2800" dirty="0" err="1" smtClean="0">
                <a:cs typeface="Arial" pitchFamily="34" charset="0"/>
              </a:rPr>
              <a:t>utilizate</a:t>
            </a:r>
            <a:r>
              <a:rPr lang="en-US" sz="2800" dirty="0" smtClean="0">
                <a:cs typeface="Arial" pitchFamily="34" charset="0"/>
              </a:rPr>
              <a:t> </a:t>
            </a:r>
            <a:r>
              <a:rPr lang="ro-RO" sz="2800" dirty="0" smtClean="0">
                <a:cs typeface="Arial" pitchFamily="34" charset="0"/>
              </a:rPr>
              <a:t>î</a:t>
            </a:r>
            <a:r>
              <a:rPr lang="en-US" sz="2800" dirty="0" smtClean="0">
                <a:cs typeface="Arial" pitchFamily="34" charset="0"/>
              </a:rPr>
              <a:t>n </a:t>
            </a:r>
            <a:r>
              <a:rPr lang="en-US" sz="2800" dirty="0" err="1" smtClean="0">
                <a:cs typeface="Arial" pitchFamily="34" charset="0"/>
              </a:rPr>
              <a:t>activit</a:t>
            </a:r>
            <a:r>
              <a:rPr lang="ro-RO" sz="2800" dirty="0" smtClean="0">
                <a:cs typeface="Arial" pitchFamily="34" charset="0"/>
              </a:rPr>
              <a:t>ăţ</a:t>
            </a:r>
            <a:r>
              <a:rPr lang="en-US" sz="2800" dirty="0" err="1" smtClean="0">
                <a:cs typeface="Arial" pitchFamily="34" charset="0"/>
              </a:rPr>
              <a:t>i</a:t>
            </a:r>
            <a:r>
              <a:rPr lang="en-US" sz="2800" dirty="0" smtClean="0">
                <a:cs typeface="Arial" pitchFamily="34" charset="0"/>
              </a:rPr>
              <a:t> </a:t>
            </a:r>
            <a:r>
              <a:rPr lang="en-US" sz="2800" dirty="0" err="1" smtClean="0">
                <a:cs typeface="Arial" pitchFamily="34" charset="0"/>
              </a:rPr>
              <a:t>specifice</a:t>
            </a:r>
            <a:r>
              <a:rPr lang="en-US" sz="2800" dirty="0" smtClean="0">
                <a:cs typeface="Arial" pitchFamily="34" charset="0"/>
              </a:rPr>
              <a:t>;</a:t>
            </a:r>
          </a:p>
          <a:p>
            <a:pPr marL="342900" indent="-342900" algn="just">
              <a:buClr>
                <a:schemeClr val="tx1"/>
              </a:buClr>
              <a:buFontTx/>
              <a:buChar char="•"/>
              <a:defRPr/>
            </a:pPr>
            <a:r>
              <a:rPr lang="en-US" sz="2800" dirty="0" err="1" smtClean="0">
                <a:cs typeface="Arial" pitchFamily="34" charset="0"/>
              </a:rPr>
              <a:t>Analize</a:t>
            </a:r>
            <a:r>
              <a:rPr lang="en-US" sz="2800" dirty="0" smtClean="0">
                <a:cs typeface="Arial" pitchFamily="34" charset="0"/>
              </a:rPr>
              <a:t> de </a:t>
            </a:r>
            <a:r>
              <a:rPr lang="en-US" sz="2800" dirty="0" err="1" smtClean="0">
                <a:cs typeface="Arial" pitchFamily="34" charset="0"/>
              </a:rPr>
              <a:t>laborator</a:t>
            </a:r>
            <a:r>
              <a:rPr lang="en-US" sz="2800" dirty="0" smtClean="0">
                <a:cs typeface="Arial" pitchFamily="34" charset="0"/>
              </a:rPr>
              <a:t> </a:t>
            </a:r>
            <a:r>
              <a:rPr lang="en-US" sz="2800" dirty="0" err="1" smtClean="0">
                <a:cs typeface="Arial" pitchFamily="34" charset="0"/>
              </a:rPr>
              <a:t>pentru</a:t>
            </a:r>
            <a:r>
              <a:rPr lang="en-US" sz="2800" dirty="0" smtClean="0">
                <a:cs typeface="Arial" pitchFamily="34" charset="0"/>
              </a:rPr>
              <a:t> </a:t>
            </a:r>
            <a:r>
              <a:rPr lang="en-US" sz="2800" dirty="0" err="1" smtClean="0">
                <a:cs typeface="Arial" pitchFamily="34" charset="0"/>
              </a:rPr>
              <a:t>ap</a:t>
            </a:r>
            <a:r>
              <a:rPr lang="ro-RO" sz="2800" dirty="0" smtClean="0">
                <a:cs typeface="Arial" pitchFamily="34" charset="0"/>
              </a:rPr>
              <a:t>ă</a:t>
            </a:r>
            <a:r>
              <a:rPr lang="en-US" sz="2800" dirty="0" smtClean="0">
                <a:cs typeface="Arial" pitchFamily="34" charset="0"/>
              </a:rPr>
              <a:t> </a:t>
            </a:r>
            <a:r>
              <a:rPr lang="en-US" sz="2800" dirty="0" err="1" smtClean="0">
                <a:cs typeface="Arial" pitchFamily="34" charset="0"/>
              </a:rPr>
              <a:t>potabil</a:t>
            </a:r>
            <a:r>
              <a:rPr lang="ro-RO" sz="2800" dirty="0" smtClean="0">
                <a:cs typeface="Arial" pitchFamily="34" charset="0"/>
              </a:rPr>
              <a:t>ă</a:t>
            </a:r>
            <a:r>
              <a:rPr lang="en-US" sz="2800" dirty="0" smtClean="0">
                <a:cs typeface="Arial" pitchFamily="34" charset="0"/>
              </a:rPr>
              <a:t> </a:t>
            </a:r>
            <a:r>
              <a:rPr lang="ro-RO" sz="2800" dirty="0" smtClean="0">
                <a:cs typeface="Arial" pitchFamily="34" charset="0"/>
              </a:rPr>
              <a:t>ș</a:t>
            </a:r>
            <a:r>
              <a:rPr lang="en-US" sz="2800" dirty="0" err="1" smtClean="0">
                <a:cs typeface="Arial" pitchFamily="34" charset="0"/>
              </a:rPr>
              <a:t>i</a:t>
            </a:r>
            <a:r>
              <a:rPr lang="en-US" sz="2800" dirty="0" smtClean="0">
                <a:cs typeface="Arial" pitchFamily="34" charset="0"/>
              </a:rPr>
              <a:t> </a:t>
            </a:r>
            <a:r>
              <a:rPr lang="en-US" sz="2800" dirty="0" err="1" smtClean="0">
                <a:cs typeface="Arial" pitchFamily="34" charset="0"/>
              </a:rPr>
              <a:t>ap</a:t>
            </a:r>
            <a:r>
              <a:rPr lang="ro-RO" sz="2800" dirty="0" smtClean="0">
                <a:cs typeface="Arial" pitchFamily="34" charset="0"/>
              </a:rPr>
              <a:t>ă</a:t>
            </a:r>
            <a:r>
              <a:rPr lang="en-US" sz="2800" dirty="0" smtClean="0">
                <a:cs typeface="Arial" pitchFamily="34" charset="0"/>
              </a:rPr>
              <a:t> </a:t>
            </a:r>
            <a:r>
              <a:rPr lang="en-US" sz="2800" dirty="0" err="1" smtClean="0">
                <a:cs typeface="Arial" pitchFamily="34" charset="0"/>
              </a:rPr>
              <a:t>uzat</a:t>
            </a:r>
            <a:r>
              <a:rPr lang="ro-RO" sz="2800" dirty="0" smtClean="0">
                <a:cs typeface="Arial" pitchFamily="34" charset="0"/>
              </a:rPr>
              <a:t>ă</a:t>
            </a:r>
            <a:r>
              <a:rPr lang="en-US" sz="2800" dirty="0" smtClean="0">
                <a:cs typeface="Arial" pitchFamily="34" charset="0"/>
              </a:rPr>
              <a:t>, </a:t>
            </a:r>
            <a:r>
              <a:rPr lang="ro-RO" sz="2800" dirty="0" smtClean="0">
                <a:cs typeface="Arial" pitchFamily="34" charset="0"/>
              </a:rPr>
              <a:t>î</a:t>
            </a:r>
            <a:r>
              <a:rPr lang="en-US" sz="2800" dirty="0" smtClean="0">
                <a:cs typeface="Arial" pitchFamily="34" charset="0"/>
              </a:rPr>
              <a:t>n </a:t>
            </a:r>
            <a:r>
              <a:rPr lang="en-US" sz="2800" dirty="0" err="1" smtClean="0">
                <a:cs typeface="Arial" pitchFamily="34" charset="0"/>
              </a:rPr>
              <a:t>laboratoare</a:t>
            </a:r>
            <a:r>
              <a:rPr lang="en-US" sz="2800" dirty="0" smtClean="0">
                <a:cs typeface="Arial" pitchFamily="34" charset="0"/>
              </a:rPr>
              <a:t> </a:t>
            </a:r>
            <a:r>
              <a:rPr lang="en-US" sz="2800" dirty="0" err="1" smtClean="0">
                <a:cs typeface="Arial" pitchFamily="34" charset="0"/>
              </a:rPr>
              <a:t>acreditate</a:t>
            </a:r>
            <a:r>
              <a:rPr lang="en-US" sz="2800" dirty="0" smtClean="0">
                <a:cs typeface="Arial" pitchFamily="34" charset="0"/>
              </a:rPr>
              <a:t> RENAR.</a:t>
            </a:r>
          </a:p>
          <a:p>
            <a:pPr eaLnBrk="1" hangingPunct="1">
              <a:buFont typeface="Wingdings 2" pitchFamily="18" charset="2"/>
              <a:buNone/>
              <a:defRPr/>
            </a:pPr>
            <a:endParaRPr lang="en-GB" sz="2800" i="1" dirty="0" smtClean="0">
              <a:latin typeface="Arial" pitchFamily="34" charset="0"/>
              <a:cs typeface="Arial" pitchFamily="34" charset="0"/>
            </a:endParaRPr>
          </a:p>
        </p:txBody>
      </p:sp>
    </p:spTree>
    <p:extLst>
      <p:ext uri="{BB962C8B-B14F-4D97-AF65-F5344CB8AC3E}">
        <p14:creationId xmlns:p14="http://schemas.microsoft.com/office/powerpoint/2010/main" val="177025815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4461" y="228600"/>
            <a:ext cx="5408139" cy="6629400"/>
          </a:xfrm>
          <a:prstGeom prst="rect">
            <a:avLst/>
          </a:prstGeom>
        </p:spPr>
        <p:txBody>
          <a:bodyPr vert="horz" wrap="square"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175" indent="358775" algn="l">
              <a:lnSpc>
                <a:spcPct val="100000"/>
              </a:lnSpc>
              <a:buFont typeface="Arial" pitchFamily="34" charset="0"/>
              <a:buChar char="•"/>
            </a:pPr>
            <a:r>
              <a:rPr lang="ro-RO" sz="1500" dirty="0" smtClean="0"/>
              <a:t>Echipele de </a:t>
            </a:r>
            <a:r>
              <a:rPr lang="ro-RO" sz="1500" dirty="0"/>
              <a:t>detecţie </a:t>
            </a:r>
            <a:r>
              <a:rPr lang="ro-RO" sz="1500" dirty="0" smtClean="0"/>
              <a:t>s-au orientat in teren dupa un plan cadastral, completat cu informația GIS necesară (</a:t>
            </a:r>
            <a:r>
              <a:rPr lang="ro-RO" sz="1500" dirty="0"/>
              <a:t>reţele </a:t>
            </a:r>
            <a:r>
              <a:rPr lang="ro-RO" sz="1500" dirty="0" smtClean="0"/>
              <a:t>de </a:t>
            </a:r>
            <a:r>
              <a:rPr lang="ro-RO" sz="1500" dirty="0"/>
              <a:t>apă </a:t>
            </a:r>
            <a:r>
              <a:rPr lang="ro-RO" sz="1400" dirty="0">
                <a:cs typeface="Times New Roman" pitchFamily="18" charset="0"/>
              </a:rPr>
              <a:t>ș</a:t>
            </a:r>
            <a:r>
              <a:rPr lang="ro-RO" sz="1500" dirty="0" smtClean="0"/>
              <a:t>i canalizare, cămine, zonele de inspecție furnizate de Utilis, etc). Astfel, fiecare plan corespunzator zonei scanate prin </a:t>
            </a:r>
            <a:r>
              <a:rPr lang="en-US" sz="1500" dirty="0" smtClean="0"/>
              <a:t>s</a:t>
            </a:r>
            <a:r>
              <a:rPr lang="ro-RO" sz="1500" dirty="0" smtClean="0"/>
              <a:t>atelit a fost completat </a:t>
            </a:r>
            <a:r>
              <a:rPr lang="ro-RO" sz="1500" dirty="0"/>
              <a:t>ș</a:t>
            </a:r>
            <a:r>
              <a:rPr lang="ro-RO" sz="1500" dirty="0" smtClean="0"/>
              <a:t>i inventariat cu informațiile </a:t>
            </a:r>
            <a:r>
              <a:rPr lang="ro-RO" sz="1500" dirty="0"/>
              <a:t>î</a:t>
            </a:r>
            <a:r>
              <a:rPr lang="ro-RO" sz="1500" dirty="0" smtClean="0"/>
              <a:t>nregistrate </a:t>
            </a:r>
            <a:r>
              <a:rPr lang="ro-RO" sz="1500" dirty="0"/>
              <a:t>î</a:t>
            </a:r>
            <a:r>
              <a:rPr lang="ro-RO" sz="1500" dirty="0" smtClean="0"/>
              <a:t>n teren (avarii depistate, zonele în care s-au depistat, adrese, alte observații – </a:t>
            </a:r>
            <a:r>
              <a:rPr lang="en-US" sz="1500" dirty="0" err="1" smtClean="0"/>
              <a:t>vezi</a:t>
            </a:r>
            <a:r>
              <a:rPr lang="en-US" sz="1500" dirty="0" smtClean="0"/>
              <a:t> imagine al</a:t>
            </a:r>
            <a:r>
              <a:rPr lang="ro-RO" sz="1500" dirty="0"/>
              <a:t>ă</a:t>
            </a:r>
            <a:r>
              <a:rPr lang="en-US" sz="1500" dirty="0" err="1" smtClean="0"/>
              <a:t>turat</a:t>
            </a:r>
            <a:r>
              <a:rPr lang="ro-RO" sz="1500" dirty="0"/>
              <a:t>ă</a:t>
            </a:r>
            <a:r>
              <a:rPr lang="ro-RO" sz="1500" dirty="0" smtClean="0"/>
              <a:t>)</a:t>
            </a:r>
            <a:r>
              <a:rPr lang="en-US" sz="1500" dirty="0" smtClean="0"/>
              <a:t>.</a:t>
            </a:r>
            <a:endParaRPr lang="ro-RO" sz="1500" dirty="0" smtClean="0"/>
          </a:p>
          <a:p>
            <a:pPr indent="342900" algn="l">
              <a:lnSpc>
                <a:spcPct val="100000"/>
              </a:lnSpc>
              <a:buFont typeface="Arial" pitchFamily="34" charset="0"/>
              <a:buChar char="•"/>
            </a:pPr>
            <a:r>
              <a:rPr lang="ro-RO" sz="1500" b="1" dirty="0"/>
              <a:t>Avantajele </a:t>
            </a:r>
            <a:r>
              <a:rPr lang="ro-RO" sz="1500" dirty="0"/>
              <a:t>utilizării acestei metode </a:t>
            </a:r>
            <a:r>
              <a:rPr lang="ro-RO" sz="1500" dirty="0" smtClean="0"/>
              <a:t>sunt: </a:t>
            </a:r>
            <a:endParaRPr lang="en-US" sz="1500" dirty="0"/>
          </a:p>
          <a:p>
            <a:pPr algn="l">
              <a:lnSpc>
                <a:spcPct val="100000"/>
              </a:lnSpc>
              <a:spcBef>
                <a:spcPts val="0"/>
              </a:spcBef>
            </a:pPr>
            <a:r>
              <a:rPr lang="en-US" sz="1500" dirty="0" smtClean="0"/>
              <a:t>- </a:t>
            </a:r>
            <a:r>
              <a:rPr lang="ro-RO" sz="1500" dirty="0" smtClean="0"/>
              <a:t>Pe </a:t>
            </a:r>
            <a:r>
              <a:rPr lang="ro-RO" sz="1500" dirty="0"/>
              <a:t>o perioadă scurtă de timp se poate verifica o lungime mare din reţeaua de alimentare cu apă, </a:t>
            </a:r>
            <a:endParaRPr lang="en-US" sz="1500" dirty="0" smtClean="0"/>
          </a:p>
          <a:p>
            <a:pPr algn="l">
              <a:lnSpc>
                <a:spcPct val="100000"/>
              </a:lnSpc>
              <a:spcBef>
                <a:spcPts val="0"/>
              </a:spcBef>
            </a:pPr>
            <a:r>
              <a:rPr lang="en-US" sz="1500" dirty="0" smtClean="0"/>
              <a:t>- </a:t>
            </a:r>
            <a:r>
              <a:rPr lang="ro-RO" sz="1500" dirty="0" smtClean="0"/>
              <a:t>Nu </a:t>
            </a:r>
            <a:r>
              <a:rPr lang="ro-RO" sz="1500" dirty="0"/>
              <a:t>necesită personal suplimentar</a:t>
            </a:r>
            <a:r>
              <a:rPr lang="ro-RO" sz="1500" dirty="0" smtClean="0"/>
              <a:t>,</a:t>
            </a:r>
            <a:endParaRPr lang="en-US" sz="1500" dirty="0" smtClean="0"/>
          </a:p>
          <a:p>
            <a:pPr algn="l">
              <a:lnSpc>
                <a:spcPct val="100000"/>
              </a:lnSpc>
              <a:spcBef>
                <a:spcPts val="0"/>
              </a:spcBef>
            </a:pPr>
            <a:r>
              <a:rPr lang="en-US" sz="1500" dirty="0" smtClean="0"/>
              <a:t>- </a:t>
            </a:r>
            <a:r>
              <a:rPr lang="ro-RO" sz="1500" dirty="0"/>
              <a:t>N</a:t>
            </a:r>
            <a:r>
              <a:rPr lang="ro-RO" sz="1500" dirty="0" smtClean="0"/>
              <a:t>u </a:t>
            </a:r>
            <a:r>
              <a:rPr lang="ro-RO" sz="1500" dirty="0"/>
              <a:t>necesită achiziţia unei tehnologii ș</a:t>
            </a:r>
            <a:r>
              <a:rPr lang="ro-RO" sz="1500" dirty="0" smtClean="0"/>
              <a:t>i </a:t>
            </a:r>
            <a:r>
              <a:rPr lang="ro-RO" sz="1500" dirty="0"/>
              <a:t>a interpretării datelor obţinute, se caută doar în locurile în care există indicii de pierderi de apă</a:t>
            </a:r>
            <a:r>
              <a:rPr lang="ro-RO" sz="1500" dirty="0" smtClean="0"/>
              <a:t>,</a:t>
            </a:r>
            <a:endParaRPr lang="en-US" sz="1500" dirty="0" smtClean="0"/>
          </a:p>
          <a:p>
            <a:pPr algn="l">
              <a:lnSpc>
                <a:spcPct val="100000"/>
              </a:lnSpc>
              <a:spcBef>
                <a:spcPts val="0"/>
              </a:spcBef>
            </a:pPr>
            <a:r>
              <a:rPr lang="en-US" sz="1500" dirty="0" smtClean="0"/>
              <a:t>- </a:t>
            </a:r>
            <a:r>
              <a:rPr lang="ro-RO" sz="1500" dirty="0"/>
              <a:t>S</a:t>
            </a:r>
            <a:r>
              <a:rPr lang="ro-RO" sz="1500" dirty="0" smtClean="0"/>
              <a:t>e </a:t>
            </a:r>
            <a:r>
              <a:rPr lang="ro-RO" sz="1500" dirty="0"/>
              <a:t>pot identifica avarii vechi care în cazul echipamentelor electro-acustice localizarea lor este mai </a:t>
            </a:r>
            <a:r>
              <a:rPr lang="ro-RO" sz="1500" dirty="0" smtClean="0"/>
              <a:t>dificilă.</a:t>
            </a:r>
          </a:p>
          <a:p>
            <a:pPr indent="342900" algn="l">
              <a:lnSpc>
                <a:spcPct val="100000"/>
              </a:lnSpc>
              <a:buFont typeface="Arial" pitchFamily="34" charset="0"/>
              <a:buChar char="•"/>
            </a:pPr>
            <a:r>
              <a:rPr lang="ro-RO" sz="1500" dirty="0" smtClean="0"/>
              <a:t>Dupa finalizarea inspecţiilor din teren utilizând tehnica clasică de depistare a pierderilor, datele s-au centralizat, obţinând următoarele rezultate</a:t>
            </a:r>
            <a:r>
              <a:rPr lang="en-US" sz="1500" dirty="0" smtClean="0"/>
              <a:t> </a:t>
            </a:r>
            <a:r>
              <a:rPr lang="en-US" sz="1500" dirty="0" err="1" smtClean="0"/>
              <a:t>pentru</a:t>
            </a:r>
            <a:r>
              <a:rPr lang="en-US" sz="1500" dirty="0" smtClean="0"/>
              <a:t> </a:t>
            </a:r>
            <a:r>
              <a:rPr lang="en-US" sz="1500" dirty="0" err="1" smtClean="0"/>
              <a:t>zona</a:t>
            </a:r>
            <a:r>
              <a:rPr lang="en-US" sz="1500" dirty="0" smtClean="0"/>
              <a:t>  </a:t>
            </a:r>
            <a:r>
              <a:rPr lang="en-US" sz="1500" dirty="0" err="1" smtClean="0"/>
              <a:t>Constan</a:t>
            </a:r>
            <a:r>
              <a:rPr lang="ro-RO" sz="1500" dirty="0"/>
              <a:t>ţ</a:t>
            </a:r>
            <a:r>
              <a:rPr lang="en-US" sz="1500" dirty="0" smtClean="0"/>
              <a:t>a:</a:t>
            </a:r>
            <a:endParaRPr lang="en-US" sz="1500" dirty="0"/>
          </a:p>
          <a:p>
            <a:pPr marL="285750" indent="-285750" algn="l">
              <a:lnSpc>
                <a:spcPct val="100000"/>
              </a:lnSpc>
              <a:buFontTx/>
              <a:buChar char="-"/>
            </a:pPr>
            <a:r>
              <a:rPr lang="en-US" sz="1500" dirty="0" smtClean="0"/>
              <a:t>18 </a:t>
            </a:r>
            <a:r>
              <a:rPr lang="en-US" sz="1500" dirty="0" err="1" smtClean="0"/>
              <a:t>avarii</a:t>
            </a:r>
            <a:r>
              <a:rPr lang="en-US" sz="1500" dirty="0" smtClean="0"/>
              <a:t> </a:t>
            </a:r>
            <a:r>
              <a:rPr lang="en-US" sz="1500" dirty="0" err="1" smtClean="0"/>
              <a:t>identificate</a:t>
            </a:r>
            <a:r>
              <a:rPr lang="en-US" sz="1500" dirty="0" smtClean="0"/>
              <a:t> </a:t>
            </a:r>
            <a:r>
              <a:rPr lang="ro-RO" sz="1500" dirty="0" err="1"/>
              <a:t>ș</a:t>
            </a:r>
            <a:r>
              <a:rPr lang="en-US" sz="1500" dirty="0" smtClean="0"/>
              <a:t>i </a:t>
            </a:r>
            <a:r>
              <a:rPr lang="en-US" sz="1500" dirty="0" err="1" smtClean="0"/>
              <a:t>rezolvate</a:t>
            </a:r>
            <a:r>
              <a:rPr lang="en-US" sz="1500" dirty="0" smtClean="0"/>
              <a:t> </a:t>
            </a:r>
            <a:r>
              <a:rPr lang="ro-RO" sz="1500" dirty="0" smtClean="0"/>
              <a:t>î</a:t>
            </a:r>
            <a:r>
              <a:rPr lang="en-US" sz="1500" dirty="0" smtClean="0"/>
              <a:t>n </a:t>
            </a:r>
            <a:r>
              <a:rPr lang="en-US" sz="1500" dirty="0" err="1" smtClean="0"/>
              <a:t>perimetrul</a:t>
            </a:r>
            <a:r>
              <a:rPr lang="en-US" sz="1500" dirty="0" smtClean="0"/>
              <a:t> </a:t>
            </a:r>
            <a:r>
              <a:rPr lang="en-US" sz="1500" dirty="0" err="1" smtClean="0"/>
              <a:t>scanat</a:t>
            </a:r>
            <a:r>
              <a:rPr lang="en-US" sz="1500" dirty="0" smtClean="0"/>
              <a:t> de </a:t>
            </a:r>
            <a:r>
              <a:rPr lang="en-US" sz="1500" dirty="0" err="1" smtClean="0"/>
              <a:t>satelit</a:t>
            </a:r>
            <a:r>
              <a:rPr lang="en-US" sz="1500" dirty="0" smtClean="0"/>
              <a:t>;</a:t>
            </a:r>
          </a:p>
          <a:p>
            <a:pPr marL="285750" indent="-285750" algn="l">
              <a:lnSpc>
                <a:spcPct val="100000"/>
              </a:lnSpc>
              <a:buFontTx/>
              <a:buChar char="-"/>
            </a:pPr>
            <a:r>
              <a:rPr lang="en-US" sz="1500" dirty="0" smtClean="0"/>
              <a:t>5 zone care </a:t>
            </a:r>
            <a:r>
              <a:rPr lang="en-US" sz="1500" dirty="0" err="1" smtClean="0"/>
              <a:t>necesit</a:t>
            </a:r>
            <a:r>
              <a:rPr lang="ro-RO" sz="1500" dirty="0"/>
              <a:t>ă</a:t>
            </a:r>
            <a:r>
              <a:rPr lang="en-US" sz="1500" dirty="0" smtClean="0"/>
              <a:t> </a:t>
            </a:r>
            <a:r>
              <a:rPr lang="en-US" sz="1500" dirty="0" err="1" smtClean="0"/>
              <a:t>inspec</a:t>
            </a:r>
            <a:r>
              <a:rPr lang="ro-RO" sz="1500" dirty="0"/>
              <a:t>ț</a:t>
            </a:r>
            <a:r>
              <a:rPr lang="en-US" sz="1500" dirty="0" smtClean="0"/>
              <a:t>ii </a:t>
            </a:r>
            <a:r>
              <a:rPr lang="en-US" sz="1500" dirty="0" err="1" smtClean="0"/>
              <a:t>detaliate</a:t>
            </a:r>
            <a:r>
              <a:rPr lang="en-US" sz="1500" dirty="0" smtClean="0"/>
              <a:t> (</a:t>
            </a:r>
            <a:r>
              <a:rPr lang="en-US" sz="1500" dirty="0" err="1" smtClean="0"/>
              <a:t>avarii</a:t>
            </a:r>
            <a:r>
              <a:rPr lang="en-US" sz="1500" dirty="0" smtClean="0"/>
              <a:t> </a:t>
            </a:r>
            <a:r>
              <a:rPr lang="en-US" sz="1500" dirty="0" err="1" smtClean="0"/>
              <a:t>existente</a:t>
            </a:r>
            <a:r>
              <a:rPr lang="en-US" sz="1500" dirty="0" smtClean="0"/>
              <a:t> </a:t>
            </a:r>
            <a:r>
              <a:rPr lang="ro-RO" sz="1500" dirty="0"/>
              <a:t>î</a:t>
            </a:r>
            <a:r>
              <a:rPr lang="en-US" sz="1500" dirty="0" smtClean="0"/>
              <a:t>n </a:t>
            </a:r>
            <a:r>
              <a:rPr lang="en-US" sz="1500" dirty="0" err="1" smtClean="0"/>
              <a:t>imediata</a:t>
            </a:r>
            <a:r>
              <a:rPr lang="en-US" sz="1500" dirty="0" smtClean="0"/>
              <a:t> </a:t>
            </a:r>
            <a:r>
              <a:rPr lang="en-US" sz="1500" dirty="0" err="1" smtClean="0"/>
              <a:t>vecin</a:t>
            </a:r>
            <a:r>
              <a:rPr lang="ro-RO" sz="1500" dirty="0"/>
              <a:t>ă</a:t>
            </a:r>
            <a:r>
              <a:rPr lang="en-US" sz="1500" dirty="0" err="1" smtClean="0"/>
              <a:t>tate</a:t>
            </a:r>
            <a:r>
              <a:rPr lang="en-US" sz="1500" dirty="0" smtClean="0"/>
              <a:t> a </a:t>
            </a:r>
            <a:r>
              <a:rPr lang="en-US" sz="1500" dirty="0" err="1" smtClean="0"/>
              <a:t>zonei</a:t>
            </a:r>
            <a:r>
              <a:rPr lang="en-US" sz="1500" dirty="0" smtClean="0"/>
              <a:t> </a:t>
            </a:r>
            <a:r>
              <a:rPr lang="en-US" sz="1500" dirty="0" err="1" smtClean="0"/>
              <a:t>scanate</a:t>
            </a:r>
            <a:r>
              <a:rPr lang="en-US" sz="1500" dirty="0" smtClean="0"/>
              <a:t> </a:t>
            </a:r>
            <a:r>
              <a:rPr lang="en-US" sz="1500" dirty="0" err="1" smtClean="0"/>
              <a:t>prin</a:t>
            </a:r>
            <a:r>
              <a:rPr lang="en-US" sz="1500" dirty="0" smtClean="0"/>
              <a:t> </a:t>
            </a:r>
            <a:r>
              <a:rPr lang="en-US" sz="1500" dirty="0" err="1" smtClean="0"/>
              <a:t>satelit</a:t>
            </a:r>
            <a:r>
              <a:rPr lang="en-US" sz="1500" dirty="0" smtClean="0"/>
              <a:t>);</a:t>
            </a:r>
          </a:p>
          <a:p>
            <a:pPr marL="285750" indent="-285750" algn="l">
              <a:lnSpc>
                <a:spcPct val="100000"/>
              </a:lnSpc>
              <a:buFontTx/>
              <a:buChar char="-"/>
            </a:pPr>
            <a:r>
              <a:rPr lang="en-US" sz="1500" dirty="0" smtClean="0"/>
              <a:t>Rata de success – </a:t>
            </a:r>
            <a:r>
              <a:rPr lang="en-US" sz="1500" dirty="0" err="1" smtClean="0"/>
              <a:t>cca</a:t>
            </a:r>
            <a:r>
              <a:rPr lang="en-US" sz="1500" dirty="0" smtClean="0"/>
              <a:t> 27-28 %;</a:t>
            </a:r>
          </a:p>
          <a:p>
            <a:pPr marL="285750" indent="-285750" algn="l">
              <a:lnSpc>
                <a:spcPct val="100000"/>
              </a:lnSpc>
              <a:buFontTx/>
              <a:buChar char="-"/>
            </a:pPr>
            <a:r>
              <a:rPr lang="en-US" sz="1500" dirty="0" smtClean="0"/>
              <a:t>O </a:t>
            </a:r>
            <a:r>
              <a:rPr lang="en-US" sz="1500" dirty="0" err="1" smtClean="0"/>
              <a:t>estimare</a:t>
            </a:r>
            <a:r>
              <a:rPr lang="en-US" sz="1500" dirty="0" smtClean="0"/>
              <a:t> de </a:t>
            </a:r>
            <a:r>
              <a:rPr lang="ro-RO" sz="1500" dirty="0" smtClean="0"/>
              <a:t>40.350 </a:t>
            </a:r>
            <a:r>
              <a:rPr lang="ro-RO" sz="1500" dirty="0"/>
              <a:t>mc </a:t>
            </a:r>
            <a:r>
              <a:rPr lang="ro-RO" sz="1500" dirty="0" smtClean="0"/>
              <a:t>apă/lună pierdută, pentru 18 avarii (diametru avarie 1cm, presiune rețea 2 atm, timp 720 ore)</a:t>
            </a:r>
            <a:r>
              <a:rPr lang="en-US" sz="1500" dirty="0" smtClean="0"/>
              <a:t>.</a:t>
            </a:r>
          </a:p>
          <a:p>
            <a:pPr marL="285750" indent="-285750">
              <a:buFont typeface="Wingdings" panose="05000000000000000000" pitchFamily="2" charset="2"/>
              <a:buChar char="Ø"/>
            </a:pPr>
            <a:endParaRPr lang="en-US" sz="1500" dirty="0" smtClean="0"/>
          </a:p>
          <a:p>
            <a:pPr marL="285750" indent="-285750">
              <a:buFont typeface="Wingdings" panose="05000000000000000000" pitchFamily="2" charset="2"/>
              <a:buChar char="ü"/>
            </a:pPr>
            <a:endParaRPr lang="ro-RO" sz="1500" dirty="0" smtClean="0"/>
          </a:p>
        </p:txBody>
      </p:sp>
      <p:pic>
        <p:nvPicPr>
          <p:cNvPr id="6" name="Picture 5"/>
          <p:cNvPicPr>
            <a:picLocks noChangeAspect="1"/>
          </p:cNvPicPr>
          <p:nvPr/>
        </p:nvPicPr>
        <p:blipFill>
          <a:blip r:embed="rId2"/>
          <a:stretch>
            <a:fillRect/>
          </a:stretch>
        </p:blipFill>
        <p:spPr>
          <a:xfrm>
            <a:off x="5562601" y="761999"/>
            <a:ext cx="3352800" cy="5105401"/>
          </a:xfrm>
          <a:prstGeom prst="rect">
            <a:avLst/>
          </a:prstGeom>
        </p:spPr>
      </p:pic>
    </p:spTree>
    <p:extLst>
      <p:ext uri="{BB962C8B-B14F-4D97-AF65-F5344CB8AC3E}">
        <p14:creationId xmlns:p14="http://schemas.microsoft.com/office/powerpoint/2010/main" val="5388551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944987"/>
            <a:ext cx="7778546" cy="5608213"/>
          </a:xfrm>
          <a:prstGeom prst="rect">
            <a:avLst/>
          </a:prstGeom>
        </p:spPr>
      </p:pic>
      <p:sp>
        <p:nvSpPr>
          <p:cNvPr id="3" name="Subtitle 2"/>
          <p:cNvSpPr txBox="1">
            <a:spLocks/>
          </p:cNvSpPr>
          <p:nvPr/>
        </p:nvSpPr>
        <p:spPr>
          <a:xfrm>
            <a:off x="533400" y="243144"/>
            <a:ext cx="8229599" cy="7018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dirty="0" err="1" smtClean="0"/>
              <a:t>Zona</a:t>
            </a:r>
            <a:r>
              <a:rPr lang="en-US" sz="1800" dirty="0" smtClean="0"/>
              <a:t> </a:t>
            </a:r>
            <a:r>
              <a:rPr lang="en-US" sz="1800" dirty="0" err="1" smtClean="0"/>
              <a:t>Constan</a:t>
            </a:r>
            <a:r>
              <a:rPr lang="ro-RO" sz="1800" dirty="0"/>
              <a:t>ț</a:t>
            </a:r>
            <a:r>
              <a:rPr lang="en-US" sz="1800" dirty="0" smtClean="0"/>
              <a:t>a - </a:t>
            </a:r>
            <a:r>
              <a:rPr lang="en-US" sz="1800" dirty="0" err="1" smtClean="0"/>
              <a:t>scanat</a:t>
            </a:r>
            <a:r>
              <a:rPr lang="ro-RO" sz="1800" dirty="0" smtClean="0"/>
              <a:t>ă</a:t>
            </a:r>
            <a:r>
              <a:rPr lang="en-US" sz="1800" dirty="0" smtClean="0"/>
              <a:t> de </a:t>
            </a:r>
            <a:r>
              <a:rPr lang="en-US" sz="1800" dirty="0" err="1" smtClean="0"/>
              <a:t>satelit</a:t>
            </a:r>
            <a:r>
              <a:rPr lang="en-US" sz="1800" dirty="0" smtClean="0"/>
              <a:t> cu </a:t>
            </a:r>
            <a:r>
              <a:rPr lang="en-US" sz="1800" dirty="0" err="1" smtClean="0"/>
              <a:t>zonele</a:t>
            </a:r>
            <a:r>
              <a:rPr lang="en-US" sz="1800" dirty="0" smtClean="0"/>
              <a:t> </a:t>
            </a:r>
            <a:r>
              <a:rPr lang="en-US" sz="1800" dirty="0" err="1" smtClean="0"/>
              <a:t>procesate</a:t>
            </a:r>
            <a:r>
              <a:rPr lang="en-US" sz="1800" dirty="0" smtClean="0"/>
              <a:t> de </a:t>
            </a:r>
            <a:r>
              <a:rPr lang="ro-RO" sz="1800" dirty="0" err="1"/>
              <a:t>U</a:t>
            </a:r>
            <a:r>
              <a:rPr lang="en-US" sz="1800" dirty="0" err="1" smtClean="0"/>
              <a:t>tilis</a:t>
            </a:r>
            <a:r>
              <a:rPr lang="en-US" sz="1800" dirty="0" smtClean="0"/>
              <a:t> </a:t>
            </a:r>
            <a:r>
              <a:rPr lang="ro-RO" sz="1800" dirty="0" smtClean="0"/>
              <a:t>ș</a:t>
            </a:r>
            <a:r>
              <a:rPr lang="en-US" sz="1800" dirty="0" err="1" smtClean="0"/>
              <a:t>i</a:t>
            </a:r>
            <a:r>
              <a:rPr lang="en-US" sz="1800" dirty="0" smtClean="0"/>
              <a:t> predate c</a:t>
            </a:r>
            <a:r>
              <a:rPr lang="ro-RO" sz="1800" dirty="0" smtClean="0"/>
              <a:t>ă</a:t>
            </a:r>
            <a:r>
              <a:rPr lang="en-US" sz="1800" dirty="0" err="1" smtClean="0"/>
              <a:t>tre</a:t>
            </a:r>
            <a:r>
              <a:rPr lang="en-US" sz="1800" dirty="0" smtClean="0"/>
              <a:t> S.C. RAJA S.A. </a:t>
            </a:r>
            <a:r>
              <a:rPr lang="ro-RO" sz="1800" dirty="0" smtClean="0"/>
              <a:t>î</a:t>
            </a:r>
            <a:r>
              <a:rPr lang="en-US" sz="1800" dirty="0" smtClean="0"/>
              <a:t>n </a:t>
            </a:r>
            <a:r>
              <a:rPr lang="en-US" sz="1800" dirty="0" err="1" smtClean="0"/>
              <a:t>vederea</a:t>
            </a:r>
            <a:r>
              <a:rPr lang="en-US" sz="1800" dirty="0" smtClean="0"/>
              <a:t> inspect</a:t>
            </a:r>
            <a:r>
              <a:rPr lang="ro-RO" sz="1800" dirty="0" smtClean="0"/>
              <a:t>ă</a:t>
            </a:r>
            <a:r>
              <a:rPr lang="en-US" sz="1800" dirty="0" err="1" smtClean="0"/>
              <a:t>rii</a:t>
            </a:r>
            <a:r>
              <a:rPr lang="en-US" sz="1800" dirty="0" smtClean="0"/>
              <a:t> </a:t>
            </a:r>
            <a:r>
              <a:rPr lang="ro-RO" sz="1800" dirty="0" smtClean="0"/>
              <a:t>î</a:t>
            </a:r>
            <a:r>
              <a:rPr lang="en-US" sz="1800" dirty="0" smtClean="0"/>
              <a:t>n </a:t>
            </a:r>
            <a:r>
              <a:rPr lang="en-US" sz="1800" dirty="0" err="1" smtClean="0"/>
              <a:t>teren</a:t>
            </a:r>
            <a:r>
              <a:rPr lang="en-US" sz="1800" dirty="0" smtClean="0"/>
              <a:t> cu </a:t>
            </a:r>
            <a:r>
              <a:rPr lang="en-US" sz="1800" dirty="0" err="1" smtClean="0"/>
              <a:t>tehnicile</a:t>
            </a:r>
            <a:r>
              <a:rPr lang="en-US" sz="1800" dirty="0" smtClean="0"/>
              <a:t> </a:t>
            </a:r>
            <a:r>
              <a:rPr lang="en-US" sz="1800" dirty="0" err="1" smtClean="0"/>
              <a:t>clasice</a:t>
            </a:r>
            <a:r>
              <a:rPr lang="en-US" sz="1800" dirty="0" smtClean="0"/>
              <a:t> de </a:t>
            </a:r>
            <a:r>
              <a:rPr lang="en-US" sz="1800" dirty="0" err="1" smtClean="0"/>
              <a:t>depistare</a:t>
            </a:r>
            <a:r>
              <a:rPr lang="en-US" sz="1800" dirty="0" smtClean="0"/>
              <a:t> </a:t>
            </a:r>
            <a:r>
              <a:rPr lang="en-US" sz="1800" dirty="0" err="1" smtClean="0"/>
              <a:t>pierderi</a:t>
            </a:r>
            <a:r>
              <a:rPr lang="en-US" sz="1800" dirty="0" smtClean="0"/>
              <a:t>.</a:t>
            </a:r>
          </a:p>
          <a:p>
            <a:pPr marL="285750" indent="-285750">
              <a:buFont typeface="Wingdings" panose="05000000000000000000" pitchFamily="2" charset="2"/>
              <a:buChar char="ü"/>
            </a:pPr>
            <a:endParaRPr lang="ro-RO" sz="1800" dirty="0" smtClean="0"/>
          </a:p>
        </p:txBody>
      </p:sp>
    </p:spTree>
    <p:extLst>
      <p:ext uri="{BB962C8B-B14F-4D97-AF65-F5344CB8AC3E}">
        <p14:creationId xmlns:p14="http://schemas.microsoft.com/office/powerpoint/2010/main" val="3760094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457200" y="193589"/>
            <a:ext cx="8229600" cy="762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dirty="0" err="1" smtClean="0"/>
              <a:t>Zona</a:t>
            </a:r>
            <a:r>
              <a:rPr lang="en-US" sz="1800" dirty="0" smtClean="0"/>
              <a:t> </a:t>
            </a:r>
            <a:r>
              <a:rPr lang="en-US" sz="1800" dirty="0" err="1" smtClean="0"/>
              <a:t>Constan</a:t>
            </a:r>
            <a:r>
              <a:rPr lang="ro-RO" sz="1800" dirty="0" smtClean="0"/>
              <a:t>ț</a:t>
            </a:r>
            <a:r>
              <a:rPr lang="en-US" sz="1800" dirty="0" smtClean="0"/>
              <a:t>a - </a:t>
            </a:r>
            <a:r>
              <a:rPr lang="en-US" sz="1800" dirty="0" err="1" smtClean="0"/>
              <a:t>scanat</a:t>
            </a:r>
            <a:r>
              <a:rPr lang="ro-RO" sz="1800" dirty="0" smtClean="0"/>
              <a:t>ă</a:t>
            </a:r>
            <a:r>
              <a:rPr lang="en-US" sz="1800" dirty="0" smtClean="0"/>
              <a:t> de </a:t>
            </a:r>
            <a:r>
              <a:rPr lang="en-US" sz="1800" dirty="0" err="1" smtClean="0"/>
              <a:t>satelit</a:t>
            </a:r>
            <a:r>
              <a:rPr lang="en-US" sz="1800" dirty="0" smtClean="0"/>
              <a:t> cu </a:t>
            </a:r>
            <a:r>
              <a:rPr lang="en-US" sz="1800" dirty="0" err="1" smtClean="0"/>
              <a:t>zonele</a:t>
            </a:r>
            <a:r>
              <a:rPr lang="en-US" sz="1800" dirty="0" smtClean="0"/>
              <a:t> </a:t>
            </a:r>
            <a:r>
              <a:rPr lang="en-US" sz="1800" dirty="0" err="1" smtClean="0"/>
              <a:t>procesate</a:t>
            </a:r>
            <a:r>
              <a:rPr lang="en-US" sz="1800" dirty="0" smtClean="0"/>
              <a:t> de </a:t>
            </a:r>
            <a:r>
              <a:rPr lang="ro-RO" sz="1800" dirty="0" err="1"/>
              <a:t>U</a:t>
            </a:r>
            <a:r>
              <a:rPr lang="en-US" sz="1800" dirty="0" err="1" smtClean="0"/>
              <a:t>tilis</a:t>
            </a:r>
            <a:r>
              <a:rPr lang="en-US" sz="1800" dirty="0" smtClean="0"/>
              <a:t> </a:t>
            </a:r>
            <a:r>
              <a:rPr lang="ro-RO" sz="1800" dirty="0" smtClean="0"/>
              <a:t>ș</a:t>
            </a:r>
            <a:r>
              <a:rPr lang="en-US" sz="1800" dirty="0" err="1" smtClean="0"/>
              <a:t>i</a:t>
            </a:r>
            <a:r>
              <a:rPr lang="en-US" sz="1800" dirty="0" smtClean="0"/>
              <a:t> predate c</a:t>
            </a:r>
            <a:r>
              <a:rPr lang="ro-RO" sz="1800" dirty="0" smtClean="0"/>
              <a:t>ă</a:t>
            </a:r>
            <a:r>
              <a:rPr lang="en-US" sz="1800" dirty="0" err="1" smtClean="0"/>
              <a:t>tre</a:t>
            </a:r>
            <a:r>
              <a:rPr lang="en-US" sz="1800" dirty="0" smtClean="0"/>
              <a:t> S.C. RAJA S.A. </a:t>
            </a:r>
            <a:r>
              <a:rPr lang="ro-RO" sz="1800" dirty="0" smtClean="0"/>
              <a:t>î</a:t>
            </a:r>
            <a:r>
              <a:rPr lang="en-US" sz="1800" dirty="0" smtClean="0"/>
              <a:t>n </a:t>
            </a:r>
            <a:r>
              <a:rPr lang="en-US" sz="1800" dirty="0" err="1" smtClean="0"/>
              <a:t>vederea</a:t>
            </a:r>
            <a:r>
              <a:rPr lang="en-US" sz="1800" dirty="0" smtClean="0"/>
              <a:t> inspect</a:t>
            </a:r>
            <a:r>
              <a:rPr lang="ro-RO" sz="1800" dirty="0" smtClean="0"/>
              <a:t>ă</a:t>
            </a:r>
            <a:r>
              <a:rPr lang="en-US" sz="1800" dirty="0" err="1" smtClean="0"/>
              <a:t>rii</a:t>
            </a:r>
            <a:r>
              <a:rPr lang="en-US" sz="1800" dirty="0" smtClean="0"/>
              <a:t> </a:t>
            </a:r>
            <a:r>
              <a:rPr lang="ro-RO" sz="1800" dirty="0" smtClean="0"/>
              <a:t>î</a:t>
            </a:r>
            <a:r>
              <a:rPr lang="en-US" sz="1800" dirty="0" smtClean="0"/>
              <a:t>n </a:t>
            </a:r>
            <a:r>
              <a:rPr lang="en-US" sz="1800" dirty="0" err="1" smtClean="0"/>
              <a:t>teren</a:t>
            </a:r>
            <a:r>
              <a:rPr lang="en-US" sz="1800" dirty="0" smtClean="0"/>
              <a:t> cu </a:t>
            </a:r>
            <a:r>
              <a:rPr lang="en-US" sz="1800" dirty="0" err="1" smtClean="0"/>
              <a:t>tehnicile</a:t>
            </a:r>
            <a:r>
              <a:rPr lang="en-US" sz="1800" dirty="0" smtClean="0"/>
              <a:t> </a:t>
            </a:r>
            <a:r>
              <a:rPr lang="en-US" sz="1800" dirty="0" err="1" smtClean="0"/>
              <a:t>clasice</a:t>
            </a:r>
            <a:r>
              <a:rPr lang="en-US" sz="1800" dirty="0" smtClean="0"/>
              <a:t> de </a:t>
            </a:r>
            <a:r>
              <a:rPr lang="en-US" sz="1800" dirty="0" err="1" smtClean="0"/>
              <a:t>depistare</a:t>
            </a:r>
            <a:r>
              <a:rPr lang="en-US" sz="1800" dirty="0" smtClean="0"/>
              <a:t> </a:t>
            </a:r>
            <a:r>
              <a:rPr lang="en-US" sz="1800" dirty="0" err="1" smtClean="0"/>
              <a:t>pierderi</a:t>
            </a:r>
            <a:r>
              <a:rPr lang="en-US" sz="1800" dirty="0" smtClean="0"/>
              <a:t>.</a:t>
            </a:r>
          </a:p>
          <a:p>
            <a:pPr marL="285750" indent="-285750">
              <a:buFont typeface="Wingdings" panose="05000000000000000000" pitchFamily="2" charset="2"/>
              <a:buChar char="ü"/>
            </a:pPr>
            <a:endParaRPr lang="ro-RO" sz="1800" dirty="0" smtClean="0"/>
          </a:p>
        </p:txBody>
      </p:sp>
      <p:pic>
        <p:nvPicPr>
          <p:cNvPr id="3" name="Picture 2"/>
          <p:cNvPicPr>
            <a:picLocks noChangeAspect="1"/>
          </p:cNvPicPr>
          <p:nvPr/>
        </p:nvPicPr>
        <p:blipFill>
          <a:blip r:embed="rId2"/>
          <a:stretch>
            <a:fillRect/>
          </a:stretch>
        </p:blipFill>
        <p:spPr>
          <a:xfrm>
            <a:off x="533400" y="955589"/>
            <a:ext cx="8001000" cy="5641850"/>
          </a:xfrm>
          <a:prstGeom prst="rect">
            <a:avLst/>
          </a:prstGeom>
        </p:spPr>
      </p:pic>
    </p:spTree>
    <p:extLst>
      <p:ext uri="{BB962C8B-B14F-4D97-AF65-F5344CB8AC3E}">
        <p14:creationId xmlns:p14="http://schemas.microsoft.com/office/powerpoint/2010/main" val="4081824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057656"/>
          </a:xfrm>
        </p:spPr>
        <p:txBody>
          <a:bodyPr/>
          <a:lstStyle/>
          <a:p>
            <a:pPr algn="ctr"/>
            <a:r>
              <a:rPr lang="en-US" sz="2800" b="0" dirty="0"/>
              <a:t/>
            </a:r>
            <a:br>
              <a:rPr lang="en-US" sz="2800" b="0" dirty="0"/>
            </a:br>
            <a:r>
              <a:rPr lang="en-US" sz="2800" b="0" dirty="0"/>
              <a:t> </a:t>
            </a:r>
            <a:r>
              <a:rPr lang="en-US" sz="2800" b="0" dirty="0" smtClean="0"/>
              <a:t>3.</a:t>
            </a:r>
            <a:r>
              <a:rPr lang="en-US" sz="2800" dirty="0" smtClean="0">
                <a:effectLst>
                  <a:outerShdw blurRad="38100" dist="38100" dir="2700000" algn="tl">
                    <a:srgbClr val="000000">
                      <a:alpha val="43137"/>
                    </a:srgbClr>
                  </a:outerShdw>
                </a:effectLst>
              </a:rPr>
              <a:t>Reabilitarea </a:t>
            </a:r>
            <a:r>
              <a:rPr lang="en-US" sz="2800" dirty="0" err="1">
                <a:effectLst>
                  <a:outerShdw blurRad="38100" dist="38100" dir="2700000" algn="tl">
                    <a:srgbClr val="000000">
                      <a:alpha val="43137"/>
                    </a:srgbClr>
                  </a:outerShdw>
                </a:effectLst>
              </a:rPr>
              <a:t>conductelor</a:t>
            </a:r>
            <a:r>
              <a:rPr lang="en-US" sz="2800" dirty="0">
                <a:effectLst>
                  <a:outerShdw blurRad="38100" dist="38100" dir="2700000" algn="tl">
                    <a:srgbClr val="000000">
                      <a:alpha val="43137"/>
                    </a:srgbClr>
                  </a:outerShdw>
                </a:effectLst>
              </a:rPr>
              <a:t> de </a:t>
            </a:r>
            <a:r>
              <a:rPr lang="en-US" sz="2800" dirty="0" err="1" smtClean="0">
                <a:effectLst>
                  <a:outerShdw blurRad="38100" dist="38100" dir="2700000" algn="tl">
                    <a:srgbClr val="000000">
                      <a:alpha val="43137"/>
                    </a:srgbClr>
                  </a:outerShdw>
                </a:effectLst>
              </a:rPr>
              <a:t>ap</a:t>
            </a:r>
            <a:r>
              <a:rPr lang="ro-RO" sz="2800" dirty="0" smtClean="0">
                <a:effectLst>
                  <a:outerShdw blurRad="38100" dist="38100" dir="2700000" algn="tl">
                    <a:srgbClr val="000000">
                      <a:alpha val="43137"/>
                    </a:srgbClr>
                  </a:outerShdw>
                </a:effectLst>
              </a:rPr>
              <a:t>ă</a:t>
            </a:r>
            <a:r>
              <a:rPr lang="en-US" sz="2800" dirty="0" smtClean="0">
                <a:effectLst>
                  <a:outerShdw blurRad="38100" dist="38100" dir="2700000" algn="tl">
                    <a:srgbClr val="000000">
                      <a:alpha val="43137"/>
                    </a:srgbClr>
                  </a:outerShdw>
                </a:effectLst>
              </a:rPr>
              <a:t> </a:t>
            </a:r>
            <a:r>
              <a:rPr lang="ro-RO" sz="2800" dirty="0" smtClean="0">
                <a:effectLst>
                  <a:outerShdw blurRad="38100" dist="38100" dir="2700000" algn="tl">
                    <a:srgbClr val="000000">
                      <a:alpha val="43137"/>
                    </a:srgbClr>
                  </a:outerShdw>
                </a:effectLst>
              </a:rPr>
              <a:t>ș</a:t>
            </a:r>
            <a:r>
              <a:rPr lang="en-US" sz="2800" dirty="0" err="1" smtClean="0">
                <a:effectLst>
                  <a:outerShdw blurRad="38100" dist="38100" dir="2700000" algn="tl">
                    <a:srgbClr val="000000">
                      <a:alpha val="43137"/>
                    </a:srgbClr>
                  </a:outerShdw>
                </a:effectLst>
              </a:rPr>
              <a:t>i</a:t>
            </a:r>
            <a:r>
              <a:rPr lang="en-US" sz="2800" dirty="0" smtClean="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canalizare</a:t>
            </a:r>
            <a:r>
              <a:rPr lang="en-US" sz="2800" dirty="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prin</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procedeul</a:t>
            </a:r>
            <a:r>
              <a:rPr lang="en-US" sz="2800" dirty="0" smtClean="0">
                <a:effectLst>
                  <a:outerShdw blurRad="38100" dist="38100" dir="2700000" algn="tl">
                    <a:srgbClr val="000000">
                      <a:alpha val="43137"/>
                    </a:srgbClr>
                  </a:outerShdw>
                </a:effectLst>
              </a:rPr>
              <a:t> CIPP</a:t>
            </a:r>
            <a:r>
              <a:rPr lang="it-IT" sz="2800" dirty="0" smtClean="0"/>
              <a:t>® </a:t>
            </a:r>
            <a:endParaRPr lang="en-US" sz="2800"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65443" y="1524000"/>
            <a:ext cx="8229600" cy="2133600"/>
          </a:xfrm>
        </p:spPr>
        <p:txBody>
          <a:bodyPr/>
          <a:lstStyle/>
          <a:p>
            <a:pPr marL="342900" indent="-342900" algn="just">
              <a:buFont typeface="Arial" pitchFamily="34" charset="0"/>
              <a:buChar char="•"/>
            </a:pPr>
            <a:r>
              <a:rPr lang="it-IT" sz="1800" dirty="0"/>
              <a:t>Procedeul </a:t>
            </a:r>
            <a:r>
              <a:rPr lang="it-IT" sz="1800" dirty="0" smtClean="0"/>
              <a:t>CIPP®</a:t>
            </a:r>
            <a:r>
              <a:rPr lang="en-US" sz="1800" dirty="0"/>
              <a:t> </a:t>
            </a:r>
            <a:r>
              <a:rPr lang="en-US" sz="1800" dirty="0" smtClean="0"/>
              <a:t>se </a:t>
            </a:r>
            <a:r>
              <a:rPr lang="en-US" sz="1800" dirty="0" err="1" smtClean="0"/>
              <a:t>realizeaz</a:t>
            </a:r>
            <a:r>
              <a:rPr lang="ro-RO" sz="1800" dirty="0" smtClean="0"/>
              <a:t>ă</a:t>
            </a:r>
            <a:r>
              <a:rPr lang="en-US" sz="1800" dirty="0" smtClean="0"/>
              <a:t> </a:t>
            </a:r>
            <a:r>
              <a:rPr lang="en-US" sz="1800" dirty="0" err="1" smtClean="0"/>
              <a:t>prin</a:t>
            </a:r>
            <a:r>
              <a:rPr lang="en-US" sz="1800" dirty="0" smtClean="0"/>
              <a:t> </a:t>
            </a:r>
            <a:r>
              <a:rPr lang="en-US" sz="1800" dirty="0" err="1" smtClean="0"/>
              <a:t>utilizarea</a:t>
            </a:r>
            <a:r>
              <a:rPr lang="en-US" sz="1800" dirty="0" smtClean="0"/>
              <a:t> </a:t>
            </a:r>
            <a:r>
              <a:rPr lang="en-US" sz="1800" dirty="0" err="1" smtClean="0"/>
              <a:t>unui</a:t>
            </a:r>
            <a:r>
              <a:rPr lang="en-US" sz="1800" dirty="0" smtClean="0"/>
              <a:t> </a:t>
            </a:r>
            <a:r>
              <a:rPr lang="en-US" sz="1800" dirty="0"/>
              <a:t>tub </a:t>
            </a:r>
            <a:r>
              <a:rPr lang="en-US" sz="1800" dirty="0" err="1"/>
              <a:t>textil</a:t>
            </a:r>
            <a:r>
              <a:rPr lang="en-US" sz="1800" dirty="0"/>
              <a:t>, </a:t>
            </a:r>
            <a:r>
              <a:rPr lang="en-US" sz="1800" dirty="0" err="1"/>
              <a:t>constituit</a:t>
            </a:r>
            <a:r>
              <a:rPr lang="en-US" sz="1800" dirty="0"/>
              <a:t> din </a:t>
            </a:r>
            <a:r>
              <a:rPr lang="en-US" sz="1800" dirty="0" err="1"/>
              <a:t>mai</a:t>
            </a:r>
            <a:r>
              <a:rPr lang="en-US" sz="1800" dirty="0"/>
              <a:t> </a:t>
            </a:r>
            <a:r>
              <a:rPr lang="en-US" sz="1800" dirty="0" err="1"/>
              <a:t>multe</a:t>
            </a:r>
            <a:r>
              <a:rPr lang="en-US" sz="1800" dirty="0"/>
              <a:t> </a:t>
            </a:r>
            <a:r>
              <a:rPr lang="en-US" sz="1800" dirty="0" err="1" smtClean="0"/>
              <a:t>straturi</a:t>
            </a:r>
            <a:r>
              <a:rPr lang="en-US" sz="1800" dirty="0" smtClean="0"/>
              <a:t>, </a:t>
            </a:r>
            <a:r>
              <a:rPr lang="ro-RO" sz="1800" dirty="0" smtClean="0"/>
              <a:t>î</a:t>
            </a:r>
            <a:r>
              <a:rPr lang="en-US" sz="1800" dirty="0" err="1" smtClean="0"/>
              <a:t>mbibat</a:t>
            </a:r>
            <a:r>
              <a:rPr lang="en-US" sz="1800" dirty="0" smtClean="0"/>
              <a:t> </a:t>
            </a:r>
            <a:r>
              <a:rPr lang="ro-RO" sz="1800" dirty="0"/>
              <a:t>î</a:t>
            </a:r>
            <a:r>
              <a:rPr lang="en-US" sz="1800" dirty="0" smtClean="0"/>
              <a:t>n </a:t>
            </a:r>
            <a:r>
              <a:rPr lang="en-US" sz="1800" dirty="0" err="1" smtClean="0"/>
              <a:t>ra</a:t>
            </a:r>
            <a:r>
              <a:rPr lang="ro-RO" sz="1800" dirty="0" smtClean="0"/>
              <a:t>ș</a:t>
            </a:r>
            <a:r>
              <a:rPr lang="en-US" sz="1800" dirty="0" smtClean="0"/>
              <a:t>in</a:t>
            </a:r>
            <a:r>
              <a:rPr lang="ro-RO" sz="1800" dirty="0" smtClean="0"/>
              <a:t>ă</a:t>
            </a:r>
            <a:r>
              <a:rPr lang="en-US" sz="1800" dirty="0" smtClean="0"/>
              <a:t> </a:t>
            </a:r>
            <a:r>
              <a:rPr lang="en-US" sz="1800" dirty="0" err="1" smtClean="0"/>
              <a:t>epoxidic</a:t>
            </a:r>
            <a:r>
              <a:rPr lang="ro-RO" sz="1800" dirty="0" smtClean="0"/>
              <a:t>ă</a:t>
            </a:r>
            <a:r>
              <a:rPr lang="en-US" sz="1800" dirty="0" smtClean="0"/>
              <a:t>,</a:t>
            </a:r>
            <a:r>
              <a:rPr lang="ro-RO" sz="1800" dirty="0" smtClean="0"/>
              <a:t> </a:t>
            </a:r>
            <a:r>
              <a:rPr lang="en-US" sz="1800" dirty="0" smtClean="0"/>
              <a:t>care </a:t>
            </a:r>
            <a:r>
              <a:rPr lang="en-US" sz="1800" dirty="0" err="1"/>
              <a:t>este</a:t>
            </a:r>
            <a:r>
              <a:rPr lang="en-US" sz="1800" dirty="0"/>
              <a:t> </a:t>
            </a:r>
            <a:r>
              <a:rPr lang="en-US" sz="1800" dirty="0" err="1"/>
              <a:t>aplicat</a:t>
            </a:r>
            <a:r>
              <a:rPr lang="en-US" sz="1800" dirty="0"/>
              <a:t> </a:t>
            </a:r>
            <a:r>
              <a:rPr lang="en-US" sz="1800" dirty="0" err="1"/>
              <a:t>pe</a:t>
            </a:r>
            <a:r>
              <a:rPr lang="en-US" sz="1800" dirty="0"/>
              <a:t> </a:t>
            </a:r>
            <a:r>
              <a:rPr lang="en-US" sz="1800" dirty="0" err="1" smtClean="0"/>
              <a:t>toat</a:t>
            </a:r>
            <a:r>
              <a:rPr lang="ro-RO" sz="1800" dirty="0" smtClean="0"/>
              <a:t>ă</a:t>
            </a:r>
            <a:r>
              <a:rPr lang="en-US" sz="1800" dirty="0" smtClean="0"/>
              <a:t> </a:t>
            </a:r>
            <a:r>
              <a:rPr lang="en-US" sz="1800" dirty="0" err="1" smtClean="0"/>
              <a:t>suprafa</a:t>
            </a:r>
            <a:r>
              <a:rPr lang="ro-RO" sz="1800" dirty="0"/>
              <a:t>ț</a:t>
            </a:r>
            <a:r>
              <a:rPr lang="en-US" sz="1800" dirty="0" smtClean="0"/>
              <a:t>a </a:t>
            </a:r>
            <a:r>
              <a:rPr lang="en-US" sz="1800" dirty="0" err="1" smtClean="0"/>
              <a:t>interioar</a:t>
            </a:r>
            <a:r>
              <a:rPr lang="ro-RO" sz="1800" dirty="0" smtClean="0"/>
              <a:t>ă</a:t>
            </a:r>
            <a:r>
              <a:rPr lang="en-US" sz="1800" dirty="0" smtClean="0"/>
              <a:t> </a:t>
            </a:r>
            <a:r>
              <a:rPr lang="en-US" sz="1800" dirty="0"/>
              <a:t>a </a:t>
            </a:r>
            <a:r>
              <a:rPr lang="en-US" sz="1800" dirty="0" err="1"/>
              <a:t>tronsonului</a:t>
            </a:r>
            <a:r>
              <a:rPr lang="en-US" sz="1800" dirty="0"/>
              <a:t> de </a:t>
            </a:r>
            <a:r>
              <a:rPr lang="en-US" sz="1800" dirty="0" smtClean="0"/>
              <a:t>conduct</a:t>
            </a:r>
            <a:r>
              <a:rPr lang="ro-RO" sz="1800" dirty="0" smtClean="0"/>
              <a:t>ă</a:t>
            </a:r>
            <a:r>
              <a:rPr lang="en-US" sz="1800" dirty="0" smtClean="0"/>
              <a:t> </a:t>
            </a:r>
            <a:r>
              <a:rPr lang="en-US" sz="1800" dirty="0" err="1"/>
              <a:t>necesar</a:t>
            </a:r>
            <a:r>
              <a:rPr lang="en-US" sz="1800" dirty="0"/>
              <a:t> a fi </a:t>
            </a:r>
            <a:r>
              <a:rPr lang="en-US" sz="1800" dirty="0" err="1" smtClean="0"/>
              <a:t>reabilitat</a:t>
            </a:r>
            <a:r>
              <a:rPr lang="en-US" sz="1800" dirty="0"/>
              <a:t>.</a:t>
            </a:r>
            <a:endParaRPr lang="en-US" sz="1800" dirty="0" smtClean="0"/>
          </a:p>
          <a:p>
            <a:pPr marL="342900" indent="-342900" algn="just">
              <a:buFont typeface="Arial" pitchFamily="34" charset="0"/>
              <a:buChar char="•"/>
            </a:pPr>
            <a:r>
              <a:rPr lang="en-US" sz="1800" dirty="0" err="1" smtClean="0"/>
              <a:t>Polimerizarea</a:t>
            </a:r>
            <a:r>
              <a:rPr lang="en-US" sz="1800" dirty="0" smtClean="0"/>
              <a:t> (</a:t>
            </a:r>
            <a:r>
              <a:rPr lang="ro-RO" sz="1800" dirty="0" smtClean="0"/>
              <a:t>î</a:t>
            </a:r>
            <a:r>
              <a:rPr lang="en-US" sz="1800" dirty="0" err="1" smtClean="0"/>
              <a:t>nt</a:t>
            </a:r>
            <a:r>
              <a:rPr lang="ro-RO" sz="1800" dirty="0" smtClean="0"/>
              <a:t>ă</a:t>
            </a:r>
            <a:r>
              <a:rPr lang="en-US" sz="1800" dirty="0" err="1" smtClean="0"/>
              <a:t>rirea</a:t>
            </a:r>
            <a:r>
              <a:rPr lang="en-US" sz="1800" dirty="0"/>
              <a:t>) </a:t>
            </a:r>
            <a:r>
              <a:rPr lang="en-US" sz="1800" dirty="0" smtClean="0"/>
              <a:t>r</a:t>
            </a:r>
            <a:r>
              <a:rPr lang="ro-RO" sz="1800" dirty="0" smtClean="0"/>
              <a:t>ăș</a:t>
            </a:r>
            <a:r>
              <a:rPr lang="en-US" sz="1800" dirty="0" err="1" smtClean="0"/>
              <a:t>inii</a:t>
            </a:r>
            <a:r>
              <a:rPr lang="en-US" sz="1800" dirty="0" smtClean="0"/>
              <a:t> </a:t>
            </a:r>
            <a:r>
              <a:rPr lang="en-US" sz="1800" dirty="0"/>
              <a:t>se face sub </a:t>
            </a:r>
            <a:r>
              <a:rPr lang="en-US" sz="1800" dirty="0" err="1"/>
              <a:t>presiune</a:t>
            </a:r>
            <a:r>
              <a:rPr lang="en-US" sz="1800" dirty="0"/>
              <a:t>, </a:t>
            </a:r>
            <a:r>
              <a:rPr lang="en-US" sz="1800" dirty="0" err="1"/>
              <a:t>prin</a:t>
            </a:r>
            <a:r>
              <a:rPr lang="en-US" sz="1800" dirty="0"/>
              <a:t> </a:t>
            </a:r>
            <a:r>
              <a:rPr lang="en-US" sz="1800" dirty="0" err="1"/>
              <a:t>abur</a:t>
            </a:r>
            <a:r>
              <a:rPr lang="en-US" sz="1800" dirty="0"/>
              <a:t> </a:t>
            </a:r>
            <a:r>
              <a:rPr lang="en-US" sz="1800" dirty="0" smtClean="0"/>
              <a:t>supra</a:t>
            </a:r>
            <a:r>
              <a:rPr lang="ro-RO" sz="1800" dirty="0" smtClean="0"/>
              <a:t>î</a:t>
            </a:r>
            <a:r>
              <a:rPr lang="en-US" sz="1800" dirty="0" err="1" smtClean="0"/>
              <a:t>nc</a:t>
            </a:r>
            <a:r>
              <a:rPr lang="ro-RO" sz="1800" dirty="0" smtClean="0"/>
              <a:t>ă</a:t>
            </a:r>
            <a:r>
              <a:rPr lang="en-US" sz="1800" dirty="0" err="1" smtClean="0"/>
              <a:t>lzit</a:t>
            </a:r>
            <a:r>
              <a:rPr lang="en-US" sz="1800" dirty="0"/>
              <a:t>. </a:t>
            </a:r>
            <a:r>
              <a:rPr lang="en-US" sz="1800" dirty="0" err="1"/>
              <a:t>Astfel</a:t>
            </a:r>
            <a:r>
              <a:rPr lang="en-US" sz="1800" dirty="0"/>
              <a:t> se </a:t>
            </a:r>
            <a:r>
              <a:rPr lang="en-US" sz="1800" dirty="0" err="1" smtClean="0"/>
              <a:t>realizeaz</a:t>
            </a:r>
            <a:r>
              <a:rPr lang="ro-RO" sz="1800" dirty="0" smtClean="0"/>
              <a:t>ă</a:t>
            </a:r>
            <a:r>
              <a:rPr lang="en-US" sz="1800" dirty="0" smtClean="0"/>
              <a:t> </a:t>
            </a:r>
            <a:r>
              <a:rPr lang="en-US" sz="1800" dirty="0"/>
              <a:t>o </a:t>
            </a:r>
            <a:r>
              <a:rPr lang="en-US" sz="1800" dirty="0" err="1"/>
              <a:t>lipire</a:t>
            </a:r>
            <a:r>
              <a:rPr lang="en-US" sz="1800" dirty="0"/>
              <a:t> </a:t>
            </a:r>
            <a:r>
              <a:rPr lang="en-US" sz="1800" dirty="0" smtClean="0"/>
              <a:t>perfect</a:t>
            </a:r>
            <a:r>
              <a:rPr lang="ro-RO" sz="1800" dirty="0" smtClean="0"/>
              <a:t>ă</a:t>
            </a:r>
            <a:r>
              <a:rPr lang="en-US" sz="1800" dirty="0" smtClean="0"/>
              <a:t> </a:t>
            </a:r>
            <a:r>
              <a:rPr lang="en-US" sz="1800" dirty="0" err="1"/>
              <a:t>pe</a:t>
            </a:r>
            <a:r>
              <a:rPr lang="en-US" sz="1800" dirty="0"/>
              <a:t> </a:t>
            </a:r>
            <a:r>
              <a:rPr lang="ro-RO" sz="1800" dirty="0" smtClean="0"/>
              <a:t>î</a:t>
            </a:r>
            <a:r>
              <a:rPr lang="en-US" sz="1800" dirty="0" err="1" smtClean="0"/>
              <a:t>ntreaga</a:t>
            </a:r>
            <a:r>
              <a:rPr lang="en-US" sz="1800" dirty="0" smtClean="0"/>
              <a:t> </a:t>
            </a:r>
            <a:r>
              <a:rPr lang="en-US" sz="1800" dirty="0" err="1" smtClean="0"/>
              <a:t>suprafa</a:t>
            </a:r>
            <a:r>
              <a:rPr lang="ro-RO" sz="1800" dirty="0" smtClean="0"/>
              <a:t>ță</a:t>
            </a:r>
            <a:r>
              <a:rPr lang="en-US" sz="1800" dirty="0" smtClean="0"/>
              <a:t> </a:t>
            </a:r>
            <a:r>
              <a:rPr lang="en-US" sz="1800" dirty="0"/>
              <a:t>a </a:t>
            </a:r>
            <a:r>
              <a:rPr lang="ro-RO" sz="1800" dirty="0" smtClean="0"/>
              <a:t>ț</a:t>
            </a:r>
            <a:r>
              <a:rPr lang="en-US" sz="1800" dirty="0" err="1" smtClean="0"/>
              <a:t>evii</a:t>
            </a:r>
            <a:r>
              <a:rPr lang="en-US" sz="1800" dirty="0" smtClean="0"/>
              <a:t> </a:t>
            </a:r>
            <a:r>
              <a:rPr lang="en-US" sz="1800" dirty="0" err="1"/>
              <a:t>vechi</a:t>
            </a:r>
            <a:r>
              <a:rPr lang="en-US" sz="1800" dirty="0"/>
              <a:t> </a:t>
            </a:r>
            <a:r>
              <a:rPr lang="en-US" sz="1800" dirty="0" smtClean="0"/>
              <a:t>cu </a:t>
            </a:r>
            <a:r>
              <a:rPr lang="en-US" sz="1800" dirty="0" err="1" smtClean="0"/>
              <a:t>tubul</a:t>
            </a:r>
            <a:r>
              <a:rPr lang="en-US" sz="1800" dirty="0" smtClean="0"/>
              <a:t> </a:t>
            </a:r>
            <a:r>
              <a:rPr lang="en-US" sz="1800" dirty="0" err="1" smtClean="0"/>
              <a:t>flexibil</a:t>
            </a:r>
            <a:r>
              <a:rPr lang="en-US" sz="1800" dirty="0" smtClean="0"/>
              <a:t>, </a:t>
            </a:r>
            <a:r>
              <a:rPr lang="en-US" sz="1800" dirty="0" err="1" smtClean="0"/>
              <a:t>ob</a:t>
            </a:r>
            <a:r>
              <a:rPr lang="ro-RO" sz="1800" dirty="0" smtClean="0"/>
              <a:t>ț</a:t>
            </a:r>
            <a:r>
              <a:rPr lang="en-US" sz="1800" dirty="0" smtClean="0"/>
              <a:t>in</a:t>
            </a:r>
            <a:r>
              <a:rPr lang="ro-RO" sz="1800" dirty="0"/>
              <a:t>â</a:t>
            </a:r>
            <a:r>
              <a:rPr lang="en-US" sz="1800" dirty="0" err="1" smtClean="0"/>
              <a:t>ndu</a:t>
            </a:r>
            <a:r>
              <a:rPr lang="en-US" sz="1800" dirty="0" smtClean="0"/>
              <a:t>-se </a:t>
            </a:r>
            <a:r>
              <a:rPr lang="en-US" sz="1800" dirty="0"/>
              <a:t>un </a:t>
            </a:r>
            <a:r>
              <a:rPr lang="en-US" sz="1800" dirty="0" err="1"/>
              <a:t>sistem</a:t>
            </a:r>
            <a:r>
              <a:rPr lang="en-US" sz="1800" dirty="0"/>
              <a:t> </a:t>
            </a:r>
            <a:r>
              <a:rPr lang="en-US" sz="1800" dirty="0" err="1"/>
              <a:t>nou</a:t>
            </a:r>
            <a:r>
              <a:rPr lang="en-US" sz="1800" dirty="0"/>
              <a:t>: </a:t>
            </a:r>
            <a:r>
              <a:rPr lang="en-US" sz="1800" b="1" i="1" dirty="0" smtClean="0"/>
              <a:t>conduct</a:t>
            </a:r>
            <a:r>
              <a:rPr lang="ro-RO" sz="1800" b="1" i="1" dirty="0" smtClean="0"/>
              <a:t>ă</a:t>
            </a:r>
            <a:r>
              <a:rPr lang="en-US" sz="1800" b="1" i="1" dirty="0" smtClean="0"/>
              <a:t> </a:t>
            </a:r>
            <a:r>
              <a:rPr lang="en-US" sz="1800" b="1" i="1" dirty="0" err="1"/>
              <a:t>veche</a:t>
            </a:r>
            <a:r>
              <a:rPr lang="en-US" sz="1800" b="1" i="1" dirty="0"/>
              <a:t> – </a:t>
            </a:r>
            <a:r>
              <a:rPr lang="en-US" sz="1800" b="1" i="1" dirty="0" err="1"/>
              <a:t>strat</a:t>
            </a:r>
            <a:r>
              <a:rPr lang="en-US" sz="1800" b="1" i="1" dirty="0"/>
              <a:t> </a:t>
            </a:r>
            <a:r>
              <a:rPr lang="en-US" sz="1800" b="1" i="1" dirty="0" smtClean="0"/>
              <a:t>r</a:t>
            </a:r>
            <a:r>
              <a:rPr lang="ro-RO" sz="1800" b="1" i="1" dirty="0" smtClean="0"/>
              <a:t>ăș</a:t>
            </a:r>
            <a:r>
              <a:rPr lang="en-US" sz="1800" b="1" i="1" dirty="0" smtClean="0"/>
              <a:t>in</a:t>
            </a:r>
            <a:r>
              <a:rPr lang="ro-RO" sz="1800" b="1" i="1" dirty="0" smtClean="0"/>
              <a:t>ă</a:t>
            </a:r>
            <a:r>
              <a:rPr lang="en-US" sz="1800" b="1" i="1" dirty="0" smtClean="0"/>
              <a:t> </a:t>
            </a:r>
            <a:r>
              <a:rPr lang="en-US" sz="1800" b="1" i="1" dirty="0"/>
              <a:t>- tub </a:t>
            </a:r>
            <a:r>
              <a:rPr lang="en-US" sz="1800" b="1" i="1" dirty="0" err="1"/>
              <a:t>flexibil</a:t>
            </a:r>
            <a:r>
              <a:rPr lang="en-US" sz="1800" dirty="0"/>
              <a:t>, cu </a:t>
            </a:r>
            <a:r>
              <a:rPr lang="en-US" sz="1800" dirty="0" err="1"/>
              <a:t>caracteristicile</a:t>
            </a:r>
            <a:r>
              <a:rPr lang="en-US" sz="1800" dirty="0"/>
              <a:t> </a:t>
            </a:r>
            <a:r>
              <a:rPr lang="en-US" sz="1800" dirty="0" err="1"/>
              <a:t>conductei</a:t>
            </a:r>
            <a:r>
              <a:rPr lang="en-US" sz="1800" dirty="0"/>
              <a:t> </a:t>
            </a:r>
            <a:r>
              <a:rPr lang="en-US" sz="1800" dirty="0" err="1" smtClean="0"/>
              <a:t>ini</a:t>
            </a:r>
            <a:r>
              <a:rPr lang="ro-RO" sz="1800" dirty="0" smtClean="0"/>
              <a:t>ț</a:t>
            </a:r>
            <a:r>
              <a:rPr lang="en-US" sz="1800" dirty="0" err="1" smtClean="0"/>
              <a:t>iale</a:t>
            </a:r>
            <a:r>
              <a:rPr lang="en-US" sz="1800" dirty="0"/>
              <a:t>.</a:t>
            </a:r>
          </a:p>
        </p:txBody>
      </p:sp>
      <p:pic>
        <p:nvPicPr>
          <p:cNvPr id="5" name="Picture 2" descr="Z:\dispecer sef\SCADA DISPECERAT\DANIELA GROZAVU\camasuire\DSCN22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819393"/>
            <a:ext cx="3352800" cy="2514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Z:\dispecer sef\SCADA DISPECERAT\DANIELA GROZAVU\camasuire\DSCN22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0783" y="3819393"/>
            <a:ext cx="3352800" cy="251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92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304800"/>
            <a:ext cx="7772400" cy="619123"/>
          </a:xfrm>
        </p:spPr>
        <p:txBody>
          <a:bodyPr/>
          <a:lstStyle/>
          <a:p>
            <a:pPr algn="ctr"/>
            <a:r>
              <a:rPr lang="en-US" dirty="0" err="1" smtClean="0"/>
              <a:t>Lucrare</a:t>
            </a:r>
            <a:r>
              <a:rPr lang="en-US" dirty="0" smtClean="0"/>
              <a:t> </a:t>
            </a:r>
            <a:r>
              <a:rPr lang="en-US" dirty="0" err="1" smtClean="0"/>
              <a:t>realizat</a:t>
            </a:r>
            <a:r>
              <a:rPr lang="ro-RO" dirty="0" smtClean="0"/>
              <a:t>ă</a:t>
            </a:r>
            <a:r>
              <a:rPr lang="en-US" dirty="0" smtClean="0"/>
              <a:t> </a:t>
            </a:r>
            <a:r>
              <a:rPr lang="ro-RO" dirty="0" smtClean="0"/>
              <a:t>î</a:t>
            </a:r>
            <a:r>
              <a:rPr lang="en-US" dirty="0" smtClean="0"/>
              <a:t>n </a:t>
            </a:r>
            <a:r>
              <a:rPr lang="en-US" dirty="0" err="1" smtClean="0"/>
              <a:t>zona</a:t>
            </a:r>
            <a:r>
              <a:rPr lang="en-US" dirty="0" smtClean="0"/>
              <a:t> Peninsular</a:t>
            </a:r>
            <a:r>
              <a:rPr lang="ro-RO" dirty="0" smtClean="0"/>
              <a:t>ă</a:t>
            </a:r>
            <a:r>
              <a:rPr lang="en-US" dirty="0" smtClean="0"/>
              <a:t> </a:t>
            </a:r>
            <a:r>
              <a:rPr lang="en-US" dirty="0" err="1" smtClean="0"/>
              <a:t>Constan</a:t>
            </a:r>
            <a:r>
              <a:rPr lang="ro-RO" dirty="0" smtClean="0"/>
              <a:t>ț</a:t>
            </a:r>
            <a:r>
              <a:rPr lang="en-US" dirty="0" smtClean="0"/>
              <a:t>a</a:t>
            </a:r>
            <a:endParaRPr lang="en-US" dirty="0"/>
          </a:p>
        </p:txBody>
      </p:sp>
      <p:pic>
        <p:nvPicPr>
          <p:cNvPr id="3076" name="Picture 4" descr="Z:\dispecer sef\SCADA DISPECERAT\DANIELA GROZAVU\camasuire\DSCN22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8415" y="3946867"/>
            <a:ext cx="355619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Z:\dispecer sef\SCADA DISPECERAT\DANIELA GROZAVU\camasuire\DSCN2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490" y="3946867"/>
            <a:ext cx="3560254" cy="2670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dispecer sef\SCADA DISPECERAT\DANIELA GROZAVU\camasuire\DSCN23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55" y="933369"/>
            <a:ext cx="3556989" cy="266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Z:\dispecer sef\SCADA DISPECERAT\DANIELA GROZAVU\camasuire\DSCN2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2667" y="933369"/>
            <a:ext cx="3556990" cy="26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592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dispecer sef\SCADA DISPECERAT\DANIELA GROZAVU\camasuire\DSCN22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711" y="3657600"/>
            <a:ext cx="3556989" cy="2667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dispecer sef\SCADA DISPECERAT\DANIELA GROZAVU\camasuire\DSCN2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11" y="685800"/>
            <a:ext cx="3556990" cy="266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Z:\dispecer sef\SCADA DISPECERAT\DANIELA GROZAVU\camasuire\DSCN22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730" y="3657600"/>
            <a:ext cx="3560254" cy="2670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Z:\dispecer sef\SCADA DISPECERAT\DANIELA GROZAVU\camasuire\DSCN22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685800"/>
            <a:ext cx="3560254" cy="267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618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228600"/>
            <a:ext cx="8153400" cy="6324600"/>
          </a:xfrm>
        </p:spPr>
        <p:txBody>
          <a:bodyPr/>
          <a:lstStyle/>
          <a:p>
            <a:pPr algn="just">
              <a:buFont typeface="Arial" pitchFamily="34" charset="0"/>
              <a:buChar char="•"/>
            </a:pPr>
            <a:endParaRPr lang="it-IT" sz="1800" dirty="0" smtClean="0"/>
          </a:p>
          <a:p>
            <a:pPr algn="just">
              <a:buFont typeface="Arial" pitchFamily="34" charset="0"/>
              <a:buChar char="•"/>
            </a:pPr>
            <a:r>
              <a:rPr lang="it-IT" sz="1800" dirty="0" smtClean="0"/>
              <a:t> </a:t>
            </a:r>
            <a:r>
              <a:rPr lang="it-IT" sz="1800" dirty="0"/>
              <a:t>Procedeul CIPP® </a:t>
            </a:r>
            <a:r>
              <a:rPr lang="it-IT" sz="1800" dirty="0" smtClean="0"/>
              <a:t>reprezint</a:t>
            </a:r>
            <a:r>
              <a:rPr lang="ro-RO" sz="1800" dirty="0" smtClean="0"/>
              <a:t>ă</a:t>
            </a:r>
            <a:r>
              <a:rPr lang="it-IT" sz="1800" dirty="0" smtClean="0"/>
              <a:t> </a:t>
            </a:r>
            <a:r>
              <a:rPr lang="it-IT" sz="1800" dirty="0"/>
              <a:t>o </a:t>
            </a:r>
            <a:r>
              <a:rPr lang="it-IT" sz="1800" dirty="0" smtClean="0"/>
              <a:t>solu</a:t>
            </a:r>
            <a:r>
              <a:rPr lang="ro-RO" sz="1800" dirty="0" smtClean="0"/>
              <a:t>ț</a:t>
            </a:r>
            <a:r>
              <a:rPr lang="it-IT" sz="1800" dirty="0" smtClean="0"/>
              <a:t>ie rentabil</a:t>
            </a:r>
            <a:r>
              <a:rPr lang="ro-RO" sz="1800" dirty="0" smtClean="0"/>
              <a:t>ă</a:t>
            </a:r>
            <a:r>
              <a:rPr lang="it-IT" sz="1800" dirty="0" smtClean="0"/>
              <a:t> </a:t>
            </a:r>
            <a:r>
              <a:rPr lang="ro-RO" sz="1800" dirty="0" smtClean="0"/>
              <a:t>ș</a:t>
            </a:r>
            <a:r>
              <a:rPr lang="it-IT" sz="1800" dirty="0" smtClean="0"/>
              <a:t>i </a:t>
            </a:r>
            <a:r>
              <a:rPr lang="it-IT" sz="1800" dirty="0"/>
              <a:t>sigura pentru reabilitarea conductelor cu curgere </a:t>
            </a:r>
            <a:r>
              <a:rPr lang="it-IT" sz="1800" dirty="0" smtClean="0"/>
              <a:t>gravita</a:t>
            </a:r>
            <a:r>
              <a:rPr lang="ro-RO" sz="1800" dirty="0" smtClean="0"/>
              <a:t>ț</a:t>
            </a:r>
            <a:r>
              <a:rPr lang="it-IT" sz="1800" dirty="0" smtClean="0"/>
              <a:t>ional</a:t>
            </a:r>
            <a:r>
              <a:rPr lang="ro-RO" sz="1800" dirty="0" smtClean="0"/>
              <a:t>ă</a:t>
            </a:r>
            <a:r>
              <a:rPr lang="it-IT" sz="1800" dirty="0" smtClean="0"/>
              <a:t> </a:t>
            </a:r>
            <a:r>
              <a:rPr lang="ro-RO" sz="1800" dirty="0" smtClean="0"/>
              <a:t>ș</a:t>
            </a:r>
            <a:r>
              <a:rPr lang="it-IT" sz="1800" dirty="0" smtClean="0"/>
              <a:t>i </a:t>
            </a:r>
            <a:r>
              <a:rPr lang="it-IT" sz="1800" dirty="0"/>
              <a:t>a celor sub presiune. </a:t>
            </a:r>
            <a:endParaRPr lang="it-IT" sz="1800" dirty="0" smtClean="0"/>
          </a:p>
          <a:p>
            <a:pPr marL="0" indent="0" algn="just"/>
            <a:endParaRPr lang="it-IT" sz="1800" dirty="0" smtClean="0"/>
          </a:p>
          <a:p>
            <a:pPr algn="just">
              <a:buFont typeface="Arial" pitchFamily="34" charset="0"/>
              <a:buChar char="•"/>
            </a:pPr>
            <a:r>
              <a:rPr lang="en-US" sz="1800" b="1" dirty="0" err="1" smtClean="0"/>
              <a:t>Avantajele</a:t>
            </a:r>
            <a:r>
              <a:rPr lang="en-US" sz="1800" b="1" dirty="0" smtClean="0"/>
              <a:t> </a:t>
            </a:r>
            <a:r>
              <a:rPr lang="en-US" sz="1800" b="1" dirty="0" err="1" smtClean="0"/>
              <a:t>sunt</a:t>
            </a:r>
            <a:r>
              <a:rPr lang="en-US" sz="1800" b="1" dirty="0"/>
              <a:t>: </a:t>
            </a:r>
          </a:p>
          <a:p>
            <a:pPr algn="just"/>
            <a:r>
              <a:rPr lang="en-US" sz="1800" dirty="0" smtClean="0"/>
              <a:t>• </a:t>
            </a:r>
            <a:r>
              <a:rPr lang="en-US" sz="1800" dirty="0" err="1"/>
              <a:t>traseu</a:t>
            </a:r>
            <a:r>
              <a:rPr lang="en-US" sz="1800" dirty="0"/>
              <a:t> de </a:t>
            </a:r>
            <a:r>
              <a:rPr lang="en-US" sz="1800" dirty="0" err="1"/>
              <a:t>conducte</a:t>
            </a:r>
            <a:r>
              <a:rPr lang="en-US" sz="1800" dirty="0"/>
              <a:t> </a:t>
            </a:r>
            <a:r>
              <a:rPr lang="en-US" sz="1800" dirty="0" err="1" smtClean="0"/>
              <a:t>continuu</a:t>
            </a:r>
            <a:r>
              <a:rPr lang="en-US" sz="1800" dirty="0" smtClean="0"/>
              <a:t>, f</a:t>
            </a:r>
            <a:r>
              <a:rPr lang="ro-RO" sz="1800" dirty="0" smtClean="0"/>
              <a:t>ă</a:t>
            </a:r>
            <a:r>
              <a:rPr lang="en-US" sz="1800" dirty="0" smtClean="0"/>
              <a:t>r</a:t>
            </a:r>
            <a:r>
              <a:rPr lang="ro-RO" sz="1800" dirty="0" smtClean="0"/>
              <a:t>ă</a:t>
            </a:r>
            <a:r>
              <a:rPr lang="en-US" sz="1800" dirty="0" smtClean="0"/>
              <a:t> </a:t>
            </a:r>
            <a:r>
              <a:rPr lang="en-US" sz="1800" dirty="0" err="1" smtClean="0"/>
              <a:t>mufe</a:t>
            </a:r>
            <a:r>
              <a:rPr lang="en-US" sz="1800" dirty="0" smtClean="0"/>
              <a:t>, cu </a:t>
            </a:r>
            <a:r>
              <a:rPr lang="en-US" sz="1800" dirty="0" err="1" smtClean="0"/>
              <a:t>rugozitate</a:t>
            </a:r>
            <a:r>
              <a:rPr lang="en-US" sz="1800" dirty="0" smtClean="0"/>
              <a:t> </a:t>
            </a:r>
            <a:r>
              <a:rPr lang="en-US" sz="1800" dirty="0" err="1" smtClean="0"/>
              <a:t>redus</a:t>
            </a:r>
            <a:r>
              <a:rPr lang="ro-RO" sz="1800" dirty="0" smtClean="0"/>
              <a:t>ă</a:t>
            </a:r>
            <a:r>
              <a:rPr lang="en-US" sz="1800" dirty="0" smtClean="0"/>
              <a:t>;</a:t>
            </a:r>
            <a:endParaRPr lang="en-US" sz="1800" dirty="0"/>
          </a:p>
          <a:p>
            <a:pPr algn="just"/>
            <a:r>
              <a:rPr lang="en-US" sz="1800" dirty="0"/>
              <a:t>• </a:t>
            </a:r>
            <a:r>
              <a:rPr lang="en-US" sz="1800" dirty="0" err="1"/>
              <a:t>formarea</a:t>
            </a:r>
            <a:r>
              <a:rPr lang="en-US" sz="1800" dirty="0"/>
              <a:t> </a:t>
            </a:r>
            <a:r>
              <a:rPr lang="en-US" sz="1800" dirty="0" err="1"/>
              <a:t>depunerilor</a:t>
            </a:r>
            <a:r>
              <a:rPr lang="en-US" sz="1800" dirty="0"/>
              <a:t> </a:t>
            </a:r>
            <a:r>
              <a:rPr lang="ro-RO" sz="1800" dirty="0" smtClean="0"/>
              <a:t>î</a:t>
            </a:r>
            <a:r>
              <a:rPr lang="en-US" sz="1800" dirty="0" smtClean="0"/>
              <a:t>n </a:t>
            </a:r>
            <a:r>
              <a:rPr lang="en-US" sz="1800" dirty="0" err="1"/>
              <a:t>conducta</a:t>
            </a:r>
            <a:r>
              <a:rPr lang="en-US" sz="1800" dirty="0"/>
              <a:t> </a:t>
            </a:r>
            <a:r>
              <a:rPr lang="en-US" sz="1800" dirty="0" err="1" smtClean="0"/>
              <a:t>reabilitat</a:t>
            </a:r>
            <a:r>
              <a:rPr lang="ro-RO" sz="1800" dirty="0" smtClean="0"/>
              <a:t>ă</a:t>
            </a:r>
            <a:r>
              <a:rPr lang="en-US" sz="1800" dirty="0" smtClean="0"/>
              <a:t> </a:t>
            </a:r>
            <a:r>
              <a:rPr lang="en-US" sz="1800" dirty="0" err="1"/>
              <a:t>este</a:t>
            </a:r>
            <a:r>
              <a:rPr lang="en-US" sz="1800" dirty="0"/>
              <a:t> </a:t>
            </a:r>
            <a:r>
              <a:rPr lang="en-US" sz="1800" dirty="0" err="1" smtClean="0"/>
              <a:t>exclus</a:t>
            </a:r>
            <a:r>
              <a:rPr lang="ro-RO" sz="1800" dirty="0" smtClean="0"/>
              <a:t>ă</a:t>
            </a:r>
            <a:r>
              <a:rPr lang="en-US" sz="1800" dirty="0" smtClean="0"/>
              <a:t>;</a:t>
            </a:r>
            <a:endParaRPr lang="en-US" sz="1800" dirty="0"/>
          </a:p>
          <a:p>
            <a:pPr algn="just"/>
            <a:r>
              <a:rPr lang="en-US" sz="1800" dirty="0" smtClean="0"/>
              <a:t>• </a:t>
            </a:r>
            <a:r>
              <a:rPr lang="en-US" sz="1800" dirty="0" err="1" smtClean="0"/>
              <a:t>etan</a:t>
            </a:r>
            <a:r>
              <a:rPr lang="ro-RO" sz="1800" dirty="0" smtClean="0"/>
              <a:t>ș</a:t>
            </a:r>
            <a:r>
              <a:rPr lang="en-US" sz="1800" dirty="0" err="1" smtClean="0"/>
              <a:t>eitate</a:t>
            </a:r>
            <a:r>
              <a:rPr lang="en-US" sz="1800" dirty="0" smtClean="0"/>
              <a:t> total</a:t>
            </a:r>
            <a:r>
              <a:rPr lang="ro-RO" sz="1800" dirty="0" smtClean="0"/>
              <a:t>ă</a:t>
            </a:r>
            <a:r>
              <a:rPr lang="en-US" sz="1800" dirty="0" smtClean="0"/>
              <a:t>;</a:t>
            </a:r>
            <a:endParaRPr lang="en-US" sz="1800" dirty="0"/>
          </a:p>
          <a:p>
            <a:pPr algn="just"/>
            <a:r>
              <a:rPr lang="en-US" sz="1800" dirty="0" smtClean="0"/>
              <a:t>• </a:t>
            </a:r>
            <a:r>
              <a:rPr lang="en-US" sz="1800" dirty="0" err="1" smtClean="0"/>
              <a:t>protec</a:t>
            </a:r>
            <a:r>
              <a:rPr lang="ro-RO" sz="1800" dirty="0" smtClean="0"/>
              <a:t>ț</a:t>
            </a:r>
            <a:r>
              <a:rPr lang="en-US" sz="1800" dirty="0" err="1" smtClean="0"/>
              <a:t>ie</a:t>
            </a:r>
            <a:r>
              <a:rPr lang="en-US" sz="1800" dirty="0" smtClean="0"/>
              <a:t> </a:t>
            </a:r>
            <a:r>
              <a:rPr lang="en-US" sz="1800" dirty="0" err="1" smtClean="0"/>
              <a:t>anticoroziv</a:t>
            </a:r>
            <a:r>
              <a:rPr lang="ro-RO" sz="1800" dirty="0" smtClean="0"/>
              <a:t>ă</a:t>
            </a:r>
            <a:r>
              <a:rPr lang="en-US" sz="1800" dirty="0" smtClean="0"/>
              <a:t> </a:t>
            </a:r>
            <a:r>
              <a:rPr lang="en-US" sz="1800" dirty="0" err="1" smtClean="0"/>
              <a:t>interioar</a:t>
            </a:r>
            <a:r>
              <a:rPr lang="ro-RO" sz="1800" dirty="0" smtClean="0"/>
              <a:t>ă</a:t>
            </a:r>
            <a:r>
              <a:rPr lang="en-US" sz="1800" dirty="0" smtClean="0"/>
              <a:t> integral</a:t>
            </a:r>
            <a:r>
              <a:rPr lang="ro-RO" sz="1800" dirty="0" smtClean="0"/>
              <a:t>ă</a:t>
            </a:r>
            <a:r>
              <a:rPr lang="en-US" sz="1800" dirty="0" smtClean="0"/>
              <a:t>;</a:t>
            </a:r>
            <a:endParaRPr lang="en-US" sz="1800" dirty="0"/>
          </a:p>
          <a:p>
            <a:pPr algn="just"/>
            <a:r>
              <a:rPr lang="it-IT" sz="1800" dirty="0" smtClean="0"/>
              <a:t>• </a:t>
            </a:r>
            <a:r>
              <a:rPr lang="it-IT" sz="1800" dirty="0"/>
              <a:t>lucrari de teren foarte limitate, lucrarile subterane nefiind </a:t>
            </a:r>
            <a:r>
              <a:rPr lang="it-IT" sz="1800" dirty="0" smtClean="0"/>
              <a:t>necesare;</a:t>
            </a:r>
            <a:endParaRPr lang="it-IT" sz="1800" dirty="0"/>
          </a:p>
          <a:p>
            <a:pPr algn="just"/>
            <a:r>
              <a:rPr lang="en-US" sz="1800" dirty="0" smtClean="0"/>
              <a:t>• </a:t>
            </a:r>
            <a:r>
              <a:rPr lang="en-US" sz="1800" dirty="0"/>
              <a:t>la </a:t>
            </a:r>
            <a:r>
              <a:rPr lang="en-US" sz="1800" dirty="0" err="1"/>
              <a:t>conductele</a:t>
            </a:r>
            <a:r>
              <a:rPr lang="en-US" sz="1800" dirty="0"/>
              <a:t> de </a:t>
            </a:r>
            <a:r>
              <a:rPr lang="en-US" sz="1800" dirty="0" err="1"/>
              <a:t>canalizare</a:t>
            </a:r>
            <a:r>
              <a:rPr lang="en-US" sz="1800" dirty="0"/>
              <a:t> </a:t>
            </a:r>
            <a:r>
              <a:rPr lang="en-US" sz="1800" dirty="0" err="1"/>
              <a:t>lucrarile</a:t>
            </a:r>
            <a:r>
              <a:rPr lang="en-US" sz="1800" dirty="0"/>
              <a:t> pot fi </a:t>
            </a:r>
            <a:r>
              <a:rPr lang="en-US" sz="1800" dirty="0" err="1"/>
              <a:t>executate</a:t>
            </a:r>
            <a:r>
              <a:rPr lang="en-US" sz="1800" dirty="0"/>
              <a:t> </a:t>
            </a:r>
            <a:r>
              <a:rPr lang="en-US" sz="1800" dirty="0" err="1"/>
              <a:t>prin</a:t>
            </a:r>
            <a:r>
              <a:rPr lang="en-US" sz="1800" dirty="0"/>
              <a:t> </a:t>
            </a:r>
            <a:r>
              <a:rPr lang="en-US" sz="1800" dirty="0" smtClean="0"/>
              <a:t>c</a:t>
            </a:r>
            <a:r>
              <a:rPr lang="ro-RO" sz="1800" dirty="0" smtClean="0"/>
              <a:t>ă</a:t>
            </a:r>
            <a:r>
              <a:rPr lang="en-US" sz="1800" dirty="0" err="1" smtClean="0"/>
              <a:t>minele</a:t>
            </a:r>
            <a:r>
              <a:rPr lang="en-US" sz="1800" dirty="0" smtClean="0"/>
              <a:t> </a:t>
            </a:r>
            <a:r>
              <a:rPr lang="en-US" sz="1800" dirty="0"/>
              <a:t>de control </a:t>
            </a:r>
            <a:r>
              <a:rPr lang="en-US" sz="1800" dirty="0" err="1" smtClean="0"/>
              <a:t>existente</a:t>
            </a:r>
            <a:r>
              <a:rPr lang="en-US" sz="1800" dirty="0"/>
              <a:t>;</a:t>
            </a:r>
          </a:p>
          <a:p>
            <a:pPr algn="just"/>
            <a:r>
              <a:rPr lang="en-US" sz="1800" dirty="0" smtClean="0"/>
              <a:t>• </a:t>
            </a:r>
            <a:r>
              <a:rPr lang="en-US" sz="1800" dirty="0" err="1" smtClean="0"/>
              <a:t>schimb</a:t>
            </a:r>
            <a:r>
              <a:rPr lang="ro-RO" sz="1800" dirty="0" smtClean="0"/>
              <a:t>ă</a:t>
            </a:r>
            <a:r>
              <a:rPr lang="en-US" sz="1800" dirty="0" smtClean="0"/>
              <a:t>rile </a:t>
            </a:r>
            <a:r>
              <a:rPr lang="en-US" sz="1800" dirty="0"/>
              <a:t>de </a:t>
            </a:r>
            <a:r>
              <a:rPr lang="en-US" sz="1800" dirty="0" err="1" smtClean="0"/>
              <a:t>direc</a:t>
            </a:r>
            <a:r>
              <a:rPr lang="ro-RO" sz="1800" dirty="0" smtClean="0"/>
              <a:t>ț</a:t>
            </a:r>
            <a:r>
              <a:rPr lang="en-US" sz="1800" dirty="0" err="1" smtClean="0"/>
              <a:t>ie</a:t>
            </a:r>
            <a:r>
              <a:rPr lang="en-US" sz="1800" dirty="0"/>
              <a:t>, </a:t>
            </a:r>
            <a:r>
              <a:rPr lang="en-US" sz="1800" dirty="0" err="1"/>
              <a:t>curbele</a:t>
            </a:r>
            <a:r>
              <a:rPr lang="en-US" sz="1800" dirty="0"/>
              <a:t> </a:t>
            </a:r>
            <a:r>
              <a:rPr lang="ro-RO" sz="1800" dirty="0" smtClean="0"/>
              <a:t>ș</a:t>
            </a:r>
            <a:r>
              <a:rPr lang="en-US" sz="1800" dirty="0" smtClean="0"/>
              <a:t>i </a:t>
            </a:r>
            <a:r>
              <a:rPr lang="en-US" sz="1800" dirty="0" err="1" smtClean="0"/>
              <a:t>deforma</a:t>
            </a:r>
            <a:r>
              <a:rPr lang="ro-RO" sz="1800" dirty="0" smtClean="0"/>
              <a:t>ț</a:t>
            </a:r>
            <a:r>
              <a:rPr lang="en-US" sz="1800" dirty="0" err="1" smtClean="0"/>
              <a:t>iile</a:t>
            </a:r>
            <a:r>
              <a:rPr lang="en-US" sz="1800" dirty="0" smtClean="0"/>
              <a:t> </a:t>
            </a:r>
            <a:r>
              <a:rPr lang="en-US" sz="1800" dirty="0" err="1"/>
              <a:t>conductei</a:t>
            </a:r>
            <a:r>
              <a:rPr lang="en-US" sz="1800" dirty="0"/>
              <a:t> nu </a:t>
            </a:r>
            <a:r>
              <a:rPr lang="en-US" sz="1800" dirty="0" err="1" smtClean="0"/>
              <a:t>influen</a:t>
            </a:r>
            <a:r>
              <a:rPr lang="ro-RO" sz="1800" dirty="0" smtClean="0"/>
              <a:t>ț</a:t>
            </a:r>
            <a:r>
              <a:rPr lang="en-US" sz="1800" dirty="0" err="1" smtClean="0"/>
              <a:t>eaz</a:t>
            </a:r>
            <a:r>
              <a:rPr lang="ro-RO" sz="1800" dirty="0" smtClean="0"/>
              <a:t>ă</a:t>
            </a:r>
            <a:r>
              <a:rPr lang="en-US" sz="1800" dirty="0" smtClean="0"/>
              <a:t> </a:t>
            </a:r>
            <a:r>
              <a:rPr lang="en-US" sz="1800" dirty="0" err="1"/>
              <a:t>procedeul</a:t>
            </a:r>
            <a:r>
              <a:rPr lang="en-US" sz="1800" dirty="0"/>
              <a:t> </a:t>
            </a:r>
            <a:r>
              <a:rPr lang="en-US" sz="1800" dirty="0" err="1" smtClean="0"/>
              <a:t>tehnologic</a:t>
            </a:r>
            <a:r>
              <a:rPr lang="en-US" sz="1800" dirty="0"/>
              <a:t>;</a:t>
            </a:r>
          </a:p>
          <a:p>
            <a:pPr algn="just"/>
            <a:r>
              <a:rPr lang="it-IT" sz="1800" dirty="0" smtClean="0"/>
              <a:t>• </a:t>
            </a:r>
            <a:r>
              <a:rPr lang="ro-RO" sz="1800" dirty="0" smtClean="0"/>
              <a:t>î</a:t>
            </a:r>
            <a:r>
              <a:rPr lang="it-IT" sz="1800" dirty="0" smtClean="0"/>
              <a:t>n func</a:t>
            </a:r>
            <a:r>
              <a:rPr lang="ro-RO" sz="1800" dirty="0"/>
              <a:t>ț</a:t>
            </a:r>
            <a:r>
              <a:rPr lang="it-IT" sz="1800" dirty="0" smtClean="0"/>
              <a:t>ie </a:t>
            </a:r>
            <a:r>
              <a:rPr lang="it-IT" sz="1800" dirty="0"/>
              <a:t>de grosimea </a:t>
            </a:r>
            <a:r>
              <a:rPr lang="it-IT" sz="1800" dirty="0" smtClean="0"/>
              <a:t>aleas</a:t>
            </a:r>
            <a:r>
              <a:rPr lang="ro-RO" sz="1800" dirty="0" smtClean="0"/>
              <a:t>ă</a:t>
            </a:r>
            <a:r>
              <a:rPr lang="it-IT" sz="1800" dirty="0" smtClean="0"/>
              <a:t> </a:t>
            </a:r>
            <a:r>
              <a:rPr lang="it-IT" sz="1800" dirty="0"/>
              <a:t>a peretelui tubului interior, se reface </a:t>
            </a:r>
            <a:r>
              <a:rPr lang="ro-RO" sz="1800" dirty="0" smtClean="0"/>
              <a:t>ș</a:t>
            </a:r>
            <a:r>
              <a:rPr lang="it-IT" sz="1800" dirty="0" smtClean="0"/>
              <a:t>i portan</a:t>
            </a:r>
            <a:r>
              <a:rPr lang="ro-RO" sz="1800" dirty="0" smtClean="0"/>
              <a:t>ț</a:t>
            </a:r>
            <a:r>
              <a:rPr lang="it-IT" sz="1800" dirty="0" smtClean="0"/>
              <a:t>a static</a:t>
            </a:r>
            <a:r>
              <a:rPr lang="ro-RO" sz="1800" dirty="0" smtClean="0"/>
              <a:t>ă</a:t>
            </a:r>
            <a:r>
              <a:rPr lang="it-IT" sz="1800" dirty="0" smtClean="0"/>
              <a:t> </a:t>
            </a:r>
            <a:r>
              <a:rPr lang="it-IT" sz="1800" dirty="0"/>
              <a:t>a trosonului </a:t>
            </a:r>
            <a:r>
              <a:rPr lang="it-IT" sz="1800" dirty="0" smtClean="0"/>
              <a:t>reabilitat;</a:t>
            </a:r>
            <a:endParaRPr lang="it-IT" sz="1800" dirty="0"/>
          </a:p>
          <a:p>
            <a:pPr algn="just"/>
            <a:r>
              <a:rPr lang="es-ES" sz="1800" dirty="0" smtClean="0"/>
              <a:t>• </a:t>
            </a:r>
            <a:r>
              <a:rPr lang="es-ES" sz="1800" dirty="0" err="1"/>
              <a:t>nivelul</a:t>
            </a:r>
            <a:r>
              <a:rPr lang="es-ES" sz="1800" dirty="0"/>
              <a:t> </a:t>
            </a:r>
            <a:r>
              <a:rPr lang="es-ES" sz="1800" dirty="0" err="1"/>
              <a:t>cheltuielilor</a:t>
            </a:r>
            <a:r>
              <a:rPr lang="es-ES" sz="1800" dirty="0"/>
              <a:t> se </a:t>
            </a:r>
            <a:r>
              <a:rPr lang="es-ES" sz="1800" dirty="0" err="1" smtClean="0"/>
              <a:t>situeaz</a:t>
            </a:r>
            <a:r>
              <a:rPr lang="ro-RO" sz="1800" dirty="0" smtClean="0"/>
              <a:t>ă</a:t>
            </a:r>
            <a:r>
              <a:rPr lang="es-ES" sz="1800" dirty="0" smtClean="0"/>
              <a:t> </a:t>
            </a:r>
            <a:r>
              <a:rPr lang="es-ES" sz="1800" dirty="0"/>
              <a:t>sub </a:t>
            </a:r>
            <a:r>
              <a:rPr lang="es-ES" sz="1800" dirty="0" err="1"/>
              <a:t>cel</a:t>
            </a:r>
            <a:r>
              <a:rPr lang="es-ES" sz="1800" dirty="0"/>
              <a:t> al </a:t>
            </a:r>
            <a:r>
              <a:rPr lang="es-ES" sz="1800" dirty="0" err="1" smtClean="0"/>
              <a:t>lucr</a:t>
            </a:r>
            <a:r>
              <a:rPr lang="ro-RO" sz="1800" dirty="0" smtClean="0"/>
              <a:t>ă</a:t>
            </a:r>
            <a:r>
              <a:rPr lang="es-ES" sz="1800" dirty="0" err="1" smtClean="0"/>
              <a:t>rilor</a:t>
            </a:r>
            <a:r>
              <a:rPr lang="es-ES" sz="1800" dirty="0" smtClean="0"/>
              <a:t> </a:t>
            </a:r>
            <a:r>
              <a:rPr lang="es-ES" sz="1800" dirty="0"/>
              <a:t>de </a:t>
            </a:r>
            <a:r>
              <a:rPr lang="es-ES" sz="1800" dirty="0" err="1"/>
              <a:t>refacere</a:t>
            </a:r>
            <a:r>
              <a:rPr lang="es-ES" sz="1800" dirty="0"/>
              <a:t> </a:t>
            </a:r>
            <a:r>
              <a:rPr lang="es-ES" sz="1800" dirty="0" err="1" smtClean="0"/>
              <a:t>obi</a:t>
            </a:r>
            <a:r>
              <a:rPr lang="ro-RO" sz="1800" dirty="0" smtClean="0"/>
              <a:t>ș</a:t>
            </a:r>
            <a:r>
              <a:rPr lang="es-ES" sz="1800" dirty="0" err="1" smtClean="0"/>
              <a:t>nuite</a:t>
            </a:r>
            <a:r>
              <a:rPr lang="es-ES" sz="1800" dirty="0"/>
              <a:t>;</a:t>
            </a:r>
          </a:p>
          <a:p>
            <a:pPr algn="just"/>
            <a:r>
              <a:rPr lang="it-IT" sz="1800" dirty="0"/>
              <a:t>• nu </a:t>
            </a:r>
            <a:r>
              <a:rPr lang="it-IT" sz="1800" dirty="0" smtClean="0"/>
              <a:t>genereaz</a:t>
            </a:r>
            <a:r>
              <a:rPr lang="ro-RO" sz="1800" dirty="0" smtClean="0"/>
              <a:t>ă</a:t>
            </a:r>
            <a:r>
              <a:rPr lang="it-IT" sz="1800" dirty="0" smtClean="0"/>
              <a:t> </a:t>
            </a:r>
            <a:r>
              <a:rPr lang="it-IT" sz="1800" dirty="0"/>
              <a:t>cheltuieli sociale (blocaje, praf, </a:t>
            </a:r>
            <a:r>
              <a:rPr lang="it-IT" sz="1800" dirty="0" smtClean="0"/>
              <a:t>st</a:t>
            </a:r>
            <a:r>
              <a:rPr lang="ro-RO" sz="1800" dirty="0" smtClean="0"/>
              <a:t>ă</a:t>
            </a:r>
            <a:r>
              <a:rPr lang="it-IT" sz="1800" dirty="0" smtClean="0"/>
              <a:t>rzi murdare);</a:t>
            </a:r>
            <a:endParaRPr lang="it-IT" sz="1800" dirty="0"/>
          </a:p>
          <a:p>
            <a:pPr algn="just"/>
            <a:r>
              <a:rPr lang="en-US" sz="1800" dirty="0"/>
              <a:t>• </a:t>
            </a:r>
            <a:r>
              <a:rPr lang="en-US" sz="1800" dirty="0" err="1"/>
              <a:t>durata</a:t>
            </a:r>
            <a:r>
              <a:rPr lang="en-US" sz="1800" dirty="0"/>
              <a:t> de </a:t>
            </a:r>
            <a:r>
              <a:rPr lang="en-US" sz="1800" dirty="0" err="1" smtClean="0"/>
              <a:t>execu</a:t>
            </a:r>
            <a:r>
              <a:rPr lang="ro-RO" sz="1800" dirty="0" smtClean="0"/>
              <a:t>ț</a:t>
            </a:r>
            <a:r>
              <a:rPr lang="en-US" sz="1800" dirty="0" err="1" smtClean="0"/>
              <a:t>ie</a:t>
            </a:r>
            <a:r>
              <a:rPr lang="en-US" sz="1800" dirty="0" smtClean="0"/>
              <a:t> </a:t>
            </a:r>
            <a:r>
              <a:rPr lang="en-US" sz="1800" dirty="0" err="1" smtClean="0"/>
              <a:t>scurt</a:t>
            </a:r>
            <a:r>
              <a:rPr lang="ro-RO" sz="1800" dirty="0" smtClean="0"/>
              <a:t>ă</a:t>
            </a:r>
            <a:r>
              <a:rPr lang="en-US" sz="1800" dirty="0" smtClean="0"/>
              <a:t> </a:t>
            </a:r>
            <a:r>
              <a:rPr lang="en-US" sz="1800" dirty="0"/>
              <a:t>(</a:t>
            </a:r>
            <a:r>
              <a:rPr lang="en-US" sz="1800" dirty="0" err="1"/>
              <a:t>cca</a:t>
            </a:r>
            <a:r>
              <a:rPr lang="en-US" sz="1800" dirty="0"/>
              <a:t>. 1 </a:t>
            </a:r>
            <a:r>
              <a:rPr lang="en-US" sz="1800" dirty="0" smtClean="0"/>
              <a:t>p</a:t>
            </a:r>
            <a:r>
              <a:rPr lang="ro-RO" sz="1800" dirty="0"/>
              <a:t>â</a:t>
            </a:r>
            <a:r>
              <a:rPr lang="en-US" sz="1800" dirty="0" smtClean="0"/>
              <a:t>n</a:t>
            </a:r>
            <a:r>
              <a:rPr lang="ro-RO" sz="1800" dirty="0"/>
              <a:t>ă</a:t>
            </a:r>
            <a:r>
              <a:rPr lang="en-US" sz="1800" dirty="0" smtClean="0"/>
              <a:t> </a:t>
            </a:r>
            <a:r>
              <a:rPr lang="en-US" sz="1800" dirty="0"/>
              <a:t>la 2 </a:t>
            </a:r>
            <a:r>
              <a:rPr lang="en-US" sz="1800" dirty="0" err="1"/>
              <a:t>zile</a:t>
            </a:r>
            <a:r>
              <a:rPr lang="en-US" sz="1800" dirty="0"/>
              <a:t> </a:t>
            </a:r>
            <a:r>
              <a:rPr lang="en-US" sz="1800" dirty="0" err="1"/>
              <a:t>pentru</a:t>
            </a:r>
            <a:r>
              <a:rPr lang="en-US" sz="1800" dirty="0"/>
              <a:t> un </a:t>
            </a:r>
            <a:r>
              <a:rPr lang="en-US" sz="1800" dirty="0" err="1"/>
              <a:t>tronson</a:t>
            </a:r>
            <a:r>
              <a:rPr lang="en-US" sz="1800" dirty="0"/>
              <a:t> de </a:t>
            </a:r>
            <a:r>
              <a:rPr lang="en-US" sz="1800" dirty="0" smtClean="0"/>
              <a:t>conduct</a:t>
            </a:r>
            <a:r>
              <a:rPr lang="ro-RO" sz="1800" dirty="0" smtClean="0"/>
              <a:t>ă</a:t>
            </a:r>
            <a:r>
              <a:rPr lang="en-US" sz="1800" dirty="0" smtClean="0"/>
              <a:t>).</a:t>
            </a:r>
            <a:endParaRPr lang="en-US" sz="1800" dirty="0"/>
          </a:p>
          <a:p>
            <a:pPr algn="just"/>
            <a:endParaRPr lang="en-US" sz="1800" dirty="0"/>
          </a:p>
        </p:txBody>
      </p:sp>
    </p:spTree>
    <p:extLst>
      <p:ext uri="{BB962C8B-B14F-4D97-AF65-F5344CB8AC3E}">
        <p14:creationId xmlns:p14="http://schemas.microsoft.com/office/powerpoint/2010/main" val="1118276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ELENA MAGDA CHICHELUS\2015\Prezentari RAJA\CD Poze Epurari\SEDIU RAJA\CIM_37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719572" y="5409220"/>
            <a:ext cx="8229600" cy="854968"/>
          </a:xfrm>
        </p:spPr>
        <p:txBody>
          <a:bodyPr/>
          <a:lstStyle/>
          <a:p>
            <a:pPr>
              <a:defRPr/>
            </a:pPr>
            <a:r>
              <a:rPr lang="ro-RO" dirty="0" smtClean="0"/>
              <a:t>Vă mulțumim pentru atenție!</a:t>
            </a:r>
            <a:endParaRPr lang="en-US" dirty="0"/>
          </a:p>
        </p:txBody>
      </p:sp>
    </p:spTree>
    <p:extLst>
      <p:ext uri="{BB962C8B-B14F-4D97-AF65-F5344CB8AC3E}">
        <p14:creationId xmlns:p14="http://schemas.microsoft.com/office/powerpoint/2010/main" val="4258778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304800"/>
            <a:ext cx="8229600" cy="747936"/>
          </a:xfrm>
        </p:spPr>
        <p:txBody>
          <a:bodyPr>
            <a:noAutofit/>
          </a:bodyPr>
          <a:lstStyle/>
          <a:p>
            <a:pPr algn="ctr">
              <a:defRPr/>
            </a:pPr>
            <a:r>
              <a:rPr lang="ro-RO" sz="4000" dirty="0"/>
              <a:t>Sistemul de alimentare cu apă</a:t>
            </a:r>
          </a:p>
        </p:txBody>
      </p:sp>
      <p:sp>
        <p:nvSpPr>
          <p:cNvPr id="11267" name="Rectangle 3"/>
          <p:cNvSpPr>
            <a:spLocks noGrp="1" noChangeArrowheads="1"/>
          </p:cNvSpPr>
          <p:nvPr>
            <p:ph idx="1"/>
          </p:nvPr>
        </p:nvSpPr>
        <p:spPr>
          <a:xfrm>
            <a:off x="457200" y="1412875"/>
            <a:ext cx="8229600" cy="5111750"/>
          </a:xfrm>
        </p:spPr>
        <p:txBody>
          <a:bodyPr>
            <a:normAutofit fontScale="92500" lnSpcReduction="20000"/>
          </a:bodyPr>
          <a:lstStyle/>
          <a:p>
            <a:pPr>
              <a:lnSpc>
                <a:spcPct val="80000"/>
              </a:lnSpc>
              <a:buFont typeface="Arial" panose="020B0604020202020204" pitchFamily="34" charset="0"/>
              <a:buChar char="•"/>
              <a:defRPr/>
            </a:pPr>
            <a:r>
              <a:rPr lang="fr-FR" sz="1800" b="1" dirty="0" smtClean="0">
                <a:cs typeface="Times New Roman" pitchFamily="18" charset="0"/>
              </a:rPr>
              <a:t>1</a:t>
            </a:r>
            <a:r>
              <a:rPr lang="ro-RO" sz="1800" b="1" dirty="0" smtClean="0">
                <a:cs typeface="Times New Roman" pitchFamily="18" charset="0"/>
              </a:rPr>
              <a:t>15 </a:t>
            </a:r>
            <a:r>
              <a:rPr lang="fr-FR" sz="1800" dirty="0" err="1" smtClean="0">
                <a:cs typeface="Times New Roman" pitchFamily="18" charset="0"/>
              </a:rPr>
              <a:t>surse</a:t>
            </a:r>
            <a:r>
              <a:rPr lang="fr-FR" sz="1800" dirty="0" smtClean="0">
                <a:cs typeface="Times New Roman" pitchFamily="18" charset="0"/>
              </a:rPr>
              <a:t> de </a:t>
            </a:r>
            <a:r>
              <a:rPr lang="fr-FR" sz="1800" dirty="0" err="1" smtClean="0">
                <a:cs typeface="Times New Roman" pitchFamily="18" charset="0"/>
              </a:rPr>
              <a:t>adâncime</a:t>
            </a:r>
            <a:r>
              <a:rPr lang="fr-FR" sz="1800" dirty="0" smtClean="0">
                <a:cs typeface="Times New Roman" pitchFamily="18" charset="0"/>
              </a:rPr>
              <a:t> </a:t>
            </a:r>
            <a:r>
              <a:rPr lang="fr-FR" sz="1800" dirty="0" err="1" smtClean="0">
                <a:cs typeface="Times New Roman" pitchFamily="18" charset="0"/>
              </a:rPr>
              <a:t>cu</a:t>
            </a:r>
            <a:r>
              <a:rPr lang="fr-FR" sz="1800" dirty="0" smtClean="0">
                <a:cs typeface="Times New Roman" pitchFamily="18" charset="0"/>
              </a:rPr>
              <a:t> un </a:t>
            </a:r>
            <a:r>
              <a:rPr lang="fr-FR" sz="1800" dirty="0" err="1" smtClean="0">
                <a:cs typeface="Times New Roman" pitchFamily="18" charset="0"/>
              </a:rPr>
              <a:t>număr</a:t>
            </a:r>
            <a:r>
              <a:rPr lang="fr-FR" sz="1800" dirty="0" smtClean="0">
                <a:cs typeface="Times New Roman" pitchFamily="18" charset="0"/>
              </a:rPr>
              <a:t> de </a:t>
            </a:r>
            <a:r>
              <a:rPr lang="en-US" sz="1800" b="1" dirty="0" smtClean="0">
                <a:cs typeface="Times New Roman" pitchFamily="18" charset="0"/>
              </a:rPr>
              <a:t>480</a:t>
            </a:r>
            <a:r>
              <a:rPr lang="ro-RO" sz="1800" b="1" dirty="0" smtClean="0">
                <a:cs typeface="Times New Roman" pitchFamily="18" charset="0"/>
              </a:rPr>
              <a:t> </a:t>
            </a:r>
            <a:r>
              <a:rPr lang="fr-FR" sz="1800" dirty="0" err="1" smtClean="0">
                <a:cs typeface="Times New Roman" pitchFamily="18" charset="0"/>
              </a:rPr>
              <a:t>puţuri</a:t>
            </a:r>
            <a:r>
              <a:rPr lang="ro-RO" sz="1800" dirty="0" smtClean="0">
                <a:cs typeface="Times New Roman" pitchFamily="18" charset="0"/>
              </a:rPr>
              <a:t>,</a:t>
            </a:r>
            <a:r>
              <a:rPr lang="fr-FR" sz="1800" dirty="0" smtClean="0">
                <a:cs typeface="Times New Roman" pitchFamily="18" charset="0"/>
              </a:rPr>
              <a:t> </a:t>
            </a:r>
            <a:r>
              <a:rPr lang="fr-FR" sz="1800" dirty="0" err="1" smtClean="0">
                <a:cs typeface="Times New Roman" pitchFamily="18" charset="0"/>
              </a:rPr>
              <a:t>cu</a:t>
            </a:r>
            <a:r>
              <a:rPr lang="fr-FR" sz="1800" dirty="0" smtClean="0">
                <a:cs typeface="Times New Roman" pitchFamily="18" charset="0"/>
              </a:rPr>
              <a:t> o </a:t>
            </a:r>
            <a:r>
              <a:rPr lang="fr-FR" sz="1800" dirty="0" err="1" smtClean="0">
                <a:cs typeface="Times New Roman" pitchFamily="18" charset="0"/>
              </a:rPr>
              <a:t>capacitate</a:t>
            </a:r>
            <a:r>
              <a:rPr lang="fr-FR" sz="1800" dirty="0" smtClean="0">
                <a:cs typeface="Times New Roman" pitchFamily="18" charset="0"/>
              </a:rPr>
              <a:t> </a:t>
            </a:r>
            <a:r>
              <a:rPr lang="fr-FR" sz="1800" dirty="0" err="1" smtClean="0">
                <a:cs typeface="Times New Roman" pitchFamily="18" charset="0"/>
              </a:rPr>
              <a:t>totală</a:t>
            </a:r>
            <a:endParaRPr lang="ro-RO" sz="1800" dirty="0" smtClean="0">
              <a:cs typeface="Times New Roman" pitchFamily="18" charset="0"/>
            </a:endParaRPr>
          </a:p>
          <a:p>
            <a:pPr marL="0" indent="0">
              <a:lnSpc>
                <a:spcPct val="80000"/>
              </a:lnSpc>
              <a:buNone/>
              <a:defRPr/>
            </a:pPr>
            <a:r>
              <a:rPr lang="fr-FR" sz="1800" dirty="0" smtClean="0">
                <a:cs typeface="Times New Roman" pitchFamily="18" charset="0"/>
              </a:rPr>
              <a:t> </a:t>
            </a:r>
            <a:r>
              <a:rPr lang="fr-FR" sz="1800" dirty="0" err="1" smtClean="0">
                <a:cs typeface="Times New Roman" pitchFamily="18" charset="0"/>
              </a:rPr>
              <a:t>instalată</a:t>
            </a:r>
            <a:r>
              <a:rPr lang="fr-FR" sz="1800" dirty="0" smtClean="0">
                <a:cs typeface="Times New Roman" pitchFamily="18" charset="0"/>
              </a:rPr>
              <a:t> de peste </a:t>
            </a:r>
            <a:r>
              <a:rPr lang="fr-FR" sz="1800" b="1" dirty="0" smtClean="0">
                <a:cs typeface="Times New Roman" pitchFamily="18" charset="0"/>
              </a:rPr>
              <a:t>1</a:t>
            </a:r>
            <a:r>
              <a:rPr lang="ro-RO" sz="1800" b="1" dirty="0" smtClean="0">
                <a:cs typeface="Times New Roman" pitchFamily="18" charset="0"/>
              </a:rPr>
              <a:t>4,88</a:t>
            </a:r>
            <a:r>
              <a:rPr lang="fr-FR" sz="1800" b="1" dirty="0" smtClean="0">
                <a:cs typeface="Times New Roman" pitchFamily="18" charset="0"/>
              </a:rPr>
              <a:t> mc/s</a:t>
            </a:r>
          </a:p>
          <a:p>
            <a:pPr>
              <a:lnSpc>
                <a:spcPct val="80000"/>
              </a:lnSpc>
              <a:buFont typeface="Arial" panose="020B0604020202020204" pitchFamily="34" charset="0"/>
              <a:buChar char="•"/>
              <a:defRPr/>
            </a:pPr>
            <a:endParaRPr lang="pt-BR" sz="1800" dirty="0" smtClean="0">
              <a:cs typeface="Times New Roman" pitchFamily="18" charset="0"/>
            </a:endParaRPr>
          </a:p>
          <a:p>
            <a:pPr>
              <a:lnSpc>
                <a:spcPct val="80000"/>
              </a:lnSpc>
              <a:buFont typeface="Arial" panose="020B0604020202020204" pitchFamily="34" charset="0"/>
              <a:buChar char="•"/>
              <a:defRPr/>
            </a:pPr>
            <a:r>
              <a:rPr lang="en-US" sz="1800" b="1" dirty="0">
                <a:cs typeface="Times New Roman" pitchFamily="18" charset="0"/>
              </a:rPr>
              <a:t>4</a:t>
            </a:r>
            <a:r>
              <a:rPr lang="ro-RO" sz="1800" b="1" dirty="0" smtClean="0">
                <a:cs typeface="Times New Roman" pitchFamily="18" charset="0"/>
              </a:rPr>
              <a:t> </a:t>
            </a:r>
            <a:r>
              <a:rPr lang="pt-BR" sz="1800" dirty="0" smtClean="0">
                <a:cs typeface="Times New Roman" pitchFamily="18" charset="0"/>
              </a:rPr>
              <a:t>surse de suprafaţă: </a:t>
            </a:r>
          </a:p>
          <a:p>
            <a:pPr marL="0" indent="0">
              <a:lnSpc>
                <a:spcPct val="80000"/>
              </a:lnSpc>
              <a:buNone/>
              <a:defRPr/>
            </a:pPr>
            <a:r>
              <a:rPr lang="pt-BR" sz="1800" dirty="0" smtClean="0">
                <a:cs typeface="Times New Roman" pitchFamily="18" charset="0"/>
              </a:rPr>
              <a:t>- </a:t>
            </a:r>
            <a:r>
              <a:rPr lang="pt-BR" sz="1800" b="1" dirty="0" smtClean="0">
                <a:cs typeface="Times New Roman" pitchFamily="18" charset="0"/>
              </a:rPr>
              <a:t>Gale</a:t>
            </a:r>
            <a:r>
              <a:rPr lang="ro-RO" sz="1800" b="1" dirty="0" smtClean="0">
                <a:cs typeface="Times New Roman" pitchFamily="18" charset="0"/>
              </a:rPr>
              <a:t>ş</a:t>
            </a:r>
            <a:r>
              <a:rPr lang="pt-BR" sz="1800" b="1" dirty="0" smtClean="0">
                <a:cs typeface="Times New Roman" pitchFamily="18" charset="0"/>
              </a:rPr>
              <a:t>u</a:t>
            </a:r>
            <a:r>
              <a:rPr lang="pt-BR" sz="1800" dirty="0" smtClean="0">
                <a:cs typeface="Times New Roman" pitchFamily="18" charset="0"/>
              </a:rPr>
              <a:t>, cu o capacitate totală instalată de </a:t>
            </a:r>
            <a:r>
              <a:rPr lang="ro-RO" sz="1800" b="1" dirty="0" smtClean="0">
                <a:cs typeface="Times New Roman" pitchFamily="18" charset="0"/>
              </a:rPr>
              <a:t>4,62</a:t>
            </a:r>
            <a:r>
              <a:rPr lang="pt-BR" sz="1800" dirty="0" smtClean="0">
                <a:cs typeface="Times New Roman" pitchFamily="18" charset="0"/>
              </a:rPr>
              <a:t> </a:t>
            </a:r>
            <a:r>
              <a:rPr lang="pt-BR" sz="1800" b="1" dirty="0" smtClean="0">
                <a:cs typeface="Times New Roman" pitchFamily="18" charset="0"/>
              </a:rPr>
              <a:t>mc/s</a:t>
            </a:r>
            <a:r>
              <a:rPr lang="pt-BR" sz="1800" dirty="0" smtClean="0">
                <a:cs typeface="Times New Roman" pitchFamily="18" charset="0"/>
              </a:rPr>
              <a:t>; </a:t>
            </a:r>
          </a:p>
          <a:p>
            <a:pPr marL="0" indent="0">
              <a:lnSpc>
                <a:spcPct val="80000"/>
              </a:lnSpc>
              <a:buNone/>
              <a:defRPr/>
            </a:pPr>
            <a:r>
              <a:rPr lang="pt-BR" sz="1800" dirty="0" smtClean="0">
                <a:cs typeface="Times New Roman" pitchFamily="18" charset="0"/>
              </a:rPr>
              <a:t>- </a:t>
            </a:r>
            <a:r>
              <a:rPr lang="pt-BR" sz="1800" b="1" dirty="0" smtClean="0">
                <a:cs typeface="Times New Roman" pitchFamily="18" charset="0"/>
              </a:rPr>
              <a:t>Cernavod</a:t>
            </a:r>
            <a:r>
              <a:rPr lang="ro-RO" sz="1800" b="1" dirty="0" smtClean="0">
                <a:cs typeface="Times New Roman" pitchFamily="18" charset="0"/>
              </a:rPr>
              <a:t>ă</a:t>
            </a:r>
            <a:r>
              <a:rPr lang="pt-BR" sz="1800" b="1" dirty="0" smtClean="0">
                <a:cs typeface="Times New Roman" pitchFamily="18" charset="0"/>
              </a:rPr>
              <a:t> (Dealul Vifor)</a:t>
            </a:r>
            <a:r>
              <a:rPr lang="pt-BR" sz="1800" dirty="0" smtClean="0">
                <a:cs typeface="Times New Roman" pitchFamily="18" charset="0"/>
              </a:rPr>
              <a:t>, cu o capacitate total</a:t>
            </a:r>
            <a:r>
              <a:rPr lang="ro-RO" sz="1800" dirty="0" smtClean="0">
                <a:cs typeface="Times New Roman" pitchFamily="18" charset="0"/>
              </a:rPr>
              <a:t>ă</a:t>
            </a:r>
            <a:r>
              <a:rPr lang="pt-BR" sz="1800" dirty="0" smtClean="0">
                <a:cs typeface="Times New Roman" pitchFamily="18" charset="0"/>
              </a:rPr>
              <a:t> instalat</a:t>
            </a:r>
            <a:r>
              <a:rPr lang="ro-RO" sz="1800" dirty="0" smtClean="0">
                <a:cs typeface="Times New Roman" pitchFamily="18" charset="0"/>
              </a:rPr>
              <a:t>ă</a:t>
            </a:r>
            <a:r>
              <a:rPr lang="pt-BR" sz="1800" dirty="0" smtClean="0">
                <a:cs typeface="Times New Roman" pitchFamily="18" charset="0"/>
              </a:rPr>
              <a:t> de </a:t>
            </a:r>
            <a:r>
              <a:rPr lang="pt-BR" sz="1800" b="1" dirty="0" smtClean="0">
                <a:cs typeface="Times New Roman" pitchFamily="18" charset="0"/>
              </a:rPr>
              <a:t>0,</a:t>
            </a:r>
            <a:r>
              <a:rPr lang="ro-RO" sz="1800" b="1" dirty="0" smtClean="0">
                <a:cs typeface="Times New Roman" pitchFamily="18" charset="0"/>
              </a:rPr>
              <a:t>80</a:t>
            </a:r>
            <a:r>
              <a:rPr lang="pt-BR" sz="1800" b="1" dirty="0" smtClean="0">
                <a:cs typeface="Times New Roman" pitchFamily="18" charset="0"/>
              </a:rPr>
              <a:t> mc/s</a:t>
            </a:r>
            <a:r>
              <a:rPr lang="pt-BR" sz="1800" dirty="0" smtClean="0">
                <a:cs typeface="Times New Roman" pitchFamily="18" charset="0"/>
              </a:rPr>
              <a:t>;</a:t>
            </a:r>
          </a:p>
          <a:p>
            <a:pPr marL="0" indent="0">
              <a:lnSpc>
                <a:spcPct val="80000"/>
              </a:lnSpc>
              <a:buNone/>
              <a:defRPr/>
            </a:pPr>
            <a:r>
              <a:rPr lang="pt-BR" sz="1800" dirty="0" smtClean="0">
                <a:cs typeface="Times New Roman" pitchFamily="18" charset="0"/>
              </a:rPr>
              <a:t>- </a:t>
            </a:r>
            <a:r>
              <a:rPr lang="pt-BR" sz="1800" b="1" dirty="0" smtClean="0">
                <a:cs typeface="Times New Roman" pitchFamily="18" charset="0"/>
              </a:rPr>
              <a:t>Predeal (</a:t>
            </a:r>
            <a:r>
              <a:rPr lang="ro-RO" sz="1800" b="1" dirty="0" smtClean="0">
                <a:cs typeface="Times New Roman" pitchFamily="18" charset="0"/>
              </a:rPr>
              <a:t>Valea Azugii</a:t>
            </a:r>
            <a:r>
              <a:rPr lang="pt-BR" sz="1800" b="1" dirty="0" smtClean="0">
                <a:cs typeface="Times New Roman" pitchFamily="18" charset="0"/>
              </a:rPr>
              <a:t>)</a:t>
            </a:r>
            <a:r>
              <a:rPr lang="pt-BR" sz="1800" dirty="0" smtClean="0">
                <a:cs typeface="Times New Roman" pitchFamily="18" charset="0"/>
              </a:rPr>
              <a:t>, cu o capacitate total</a:t>
            </a:r>
            <a:r>
              <a:rPr lang="ro-RO" sz="1800" dirty="0" smtClean="0">
                <a:cs typeface="Times New Roman" pitchFamily="18" charset="0"/>
              </a:rPr>
              <a:t>ă</a:t>
            </a:r>
            <a:r>
              <a:rPr lang="pt-BR" sz="1800" dirty="0" smtClean="0">
                <a:cs typeface="Times New Roman" pitchFamily="18" charset="0"/>
              </a:rPr>
              <a:t> instalat</a:t>
            </a:r>
            <a:r>
              <a:rPr lang="ro-RO" sz="1800" dirty="0" smtClean="0">
                <a:cs typeface="Times New Roman" pitchFamily="18" charset="0"/>
              </a:rPr>
              <a:t>ă</a:t>
            </a:r>
            <a:r>
              <a:rPr lang="pt-BR" sz="1800" dirty="0" smtClean="0">
                <a:cs typeface="Times New Roman" pitchFamily="18" charset="0"/>
              </a:rPr>
              <a:t> de </a:t>
            </a:r>
            <a:r>
              <a:rPr lang="pt-BR" sz="1800" b="1" dirty="0" smtClean="0">
                <a:cs typeface="Times New Roman" pitchFamily="18" charset="0"/>
              </a:rPr>
              <a:t>0,1</a:t>
            </a:r>
            <a:r>
              <a:rPr lang="ro-RO" sz="1800" b="1" dirty="0" smtClean="0">
                <a:cs typeface="Times New Roman" pitchFamily="18" charset="0"/>
              </a:rPr>
              <a:t>0</a:t>
            </a:r>
            <a:r>
              <a:rPr lang="pt-BR" sz="1800" dirty="0" smtClean="0">
                <a:cs typeface="Times New Roman" pitchFamily="18" charset="0"/>
              </a:rPr>
              <a:t> </a:t>
            </a:r>
            <a:r>
              <a:rPr lang="pt-BR" sz="1800" b="1" dirty="0" smtClean="0">
                <a:cs typeface="Times New Roman" pitchFamily="18" charset="0"/>
              </a:rPr>
              <a:t>mc/s</a:t>
            </a:r>
            <a:r>
              <a:rPr lang="pt-BR" sz="1800" dirty="0" smtClean="0">
                <a:cs typeface="Times New Roman" pitchFamily="18" charset="0"/>
              </a:rPr>
              <a:t>;</a:t>
            </a:r>
          </a:p>
          <a:p>
            <a:pPr marL="0" indent="0">
              <a:lnSpc>
                <a:spcPct val="80000"/>
              </a:lnSpc>
              <a:buNone/>
              <a:defRPr/>
            </a:pPr>
            <a:r>
              <a:rPr lang="pt-BR" sz="1800" dirty="0" smtClean="0">
                <a:cs typeface="Times New Roman" pitchFamily="18" charset="0"/>
              </a:rPr>
              <a:t>- </a:t>
            </a:r>
            <a:r>
              <a:rPr lang="pt-BR" sz="1800" b="1" dirty="0" smtClean="0">
                <a:cs typeface="Times New Roman" pitchFamily="18" charset="0"/>
              </a:rPr>
              <a:t>Valea Uzului-C</a:t>
            </a:r>
            <a:r>
              <a:rPr lang="ro-RO" sz="1800" b="1" dirty="0" smtClean="0">
                <a:cs typeface="Times New Roman" pitchFamily="18" charset="0"/>
              </a:rPr>
              <a:t>ă</a:t>
            </a:r>
            <a:r>
              <a:rPr lang="en-US" sz="1800" b="1" dirty="0" smtClean="0">
                <a:cs typeface="Times New Roman" pitchFamily="18" charset="0"/>
              </a:rPr>
              <a:t>r</a:t>
            </a:r>
            <a:r>
              <a:rPr lang="ro-RO" sz="1800" b="1" dirty="0" smtClean="0">
                <a:cs typeface="Times New Roman" pitchFamily="18" charset="0"/>
              </a:rPr>
              <a:t>ă</a:t>
            </a:r>
            <a:r>
              <a:rPr lang="en-US" sz="1800" b="1" dirty="0" err="1" smtClean="0">
                <a:cs typeface="Times New Roman" pitchFamily="18" charset="0"/>
              </a:rPr>
              <a:t>boaia</a:t>
            </a:r>
            <a:r>
              <a:rPr lang="en-US" sz="1800" b="1" dirty="0" smtClean="0">
                <a:cs typeface="Times New Roman" pitchFamily="18" charset="0"/>
              </a:rPr>
              <a:t>-One</a:t>
            </a:r>
            <a:r>
              <a:rPr lang="ro-RO" sz="1800" b="1" dirty="0">
                <a:cs typeface="Arial" pitchFamily="34" charset="0"/>
              </a:rPr>
              <a:t>ș</a:t>
            </a:r>
            <a:r>
              <a:rPr lang="en-US" sz="1800" b="1" dirty="0" err="1" smtClean="0">
                <a:cs typeface="Arial" pitchFamily="34" charset="0"/>
              </a:rPr>
              <a:t>ti</a:t>
            </a:r>
            <a:r>
              <a:rPr lang="ro-RO" sz="1800" b="1" dirty="0" smtClean="0">
                <a:cs typeface="Arial" pitchFamily="34" charset="0"/>
              </a:rPr>
              <a:t>, </a:t>
            </a:r>
            <a:r>
              <a:rPr lang="pt-BR" sz="1800" dirty="0">
                <a:cs typeface="Times New Roman" pitchFamily="18" charset="0"/>
              </a:rPr>
              <a:t>cu o capacitate total</a:t>
            </a:r>
            <a:r>
              <a:rPr lang="ro-RO" sz="1800" dirty="0">
                <a:cs typeface="Times New Roman" pitchFamily="18" charset="0"/>
              </a:rPr>
              <a:t>ă</a:t>
            </a:r>
            <a:r>
              <a:rPr lang="pt-BR" sz="1800" dirty="0">
                <a:cs typeface="Times New Roman" pitchFamily="18" charset="0"/>
              </a:rPr>
              <a:t> instalat</a:t>
            </a:r>
            <a:r>
              <a:rPr lang="ro-RO" sz="1800" dirty="0">
                <a:cs typeface="Times New Roman" pitchFamily="18" charset="0"/>
              </a:rPr>
              <a:t>ă</a:t>
            </a:r>
            <a:r>
              <a:rPr lang="pt-BR" sz="1800" dirty="0">
                <a:cs typeface="Times New Roman" pitchFamily="18" charset="0"/>
              </a:rPr>
              <a:t> de </a:t>
            </a:r>
            <a:r>
              <a:rPr lang="pt-BR" sz="1800" b="1" dirty="0" smtClean="0">
                <a:cs typeface="Times New Roman" pitchFamily="18" charset="0"/>
              </a:rPr>
              <a:t>0,</a:t>
            </a:r>
            <a:r>
              <a:rPr lang="ro-RO" sz="1800" b="1" dirty="0" smtClean="0">
                <a:cs typeface="Times New Roman" pitchFamily="18" charset="0"/>
              </a:rPr>
              <a:t>20</a:t>
            </a:r>
            <a:r>
              <a:rPr lang="pt-BR" sz="1800" dirty="0" smtClean="0">
                <a:cs typeface="Times New Roman" pitchFamily="18" charset="0"/>
              </a:rPr>
              <a:t> </a:t>
            </a:r>
            <a:r>
              <a:rPr lang="pt-BR" sz="1800" b="1" dirty="0" smtClean="0">
                <a:cs typeface="Times New Roman" pitchFamily="18" charset="0"/>
              </a:rPr>
              <a:t>mc/s</a:t>
            </a:r>
            <a:r>
              <a:rPr lang="ro-RO" sz="1800" b="1" dirty="0" smtClean="0">
                <a:cs typeface="Times New Roman" pitchFamily="18" charset="0"/>
              </a:rPr>
              <a:t>.</a:t>
            </a:r>
            <a:endParaRPr lang="pt-BR" sz="1800" b="1" dirty="0" smtClean="0">
              <a:cs typeface="Times New Roman" pitchFamily="18" charset="0"/>
            </a:endParaRPr>
          </a:p>
          <a:p>
            <a:pPr>
              <a:lnSpc>
                <a:spcPct val="80000"/>
              </a:lnSpc>
              <a:buFont typeface="Arial" panose="020B0604020202020204" pitchFamily="34" charset="0"/>
              <a:buChar char="•"/>
              <a:defRPr/>
            </a:pPr>
            <a:endParaRPr lang="fr-FR" sz="1800" dirty="0" smtClean="0">
              <a:cs typeface="Times New Roman" pitchFamily="18" charset="0"/>
            </a:endParaRPr>
          </a:p>
          <a:p>
            <a:pPr>
              <a:lnSpc>
                <a:spcPct val="80000"/>
              </a:lnSpc>
              <a:buFont typeface="Arial" panose="020B0604020202020204" pitchFamily="34" charset="0"/>
              <a:buChar char="•"/>
              <a:defRPr/>
            </a:pPr>
            <a:r>
              <a:rPr lang="en-US" sz="1800" b="1" dirty="0" smtClean="0">
                <a:cs typeface="Times New Roman" pitchFamily="18" charset="0"/>
              </a:rPr>
              <a:t>5</a:t>
            </a:r>
            <a:r>
              <a:rPr lang="ro-RO" sz="1800" b="1" dirty="0" smtClean="0">
                <a:cs typeface="Times New Roman" pitchFamily="18" charset="0"/>
              </a:rPr>
              <a:t> </a:t>
            </a:r>
            <a:r>
              <a:rPr lang="fr-FR" sz="1800" dirty="0" smtClean="0">
                <a:cs typeface="Times New Roman" pitchFamily="18" charset="0"/>
              </a:rPr>
              <a:t>complexe de </a:t>
            </a:r>
            <a:r>
              <a:rPr lang="fr-FR" sz="1800" dirty="0" err="1" smtClean="0">
                <a:cs typeface="Times New Roman" pitchFamily="18" charset="0"/>
              </a:rPr>
              <a:t>tratare</a:t>
            </a:r>
            <a:r>
              <a:rPr lang="fr-FR" sz="1800" dirty="0" smtClean="0">
                <a:cs typeface="Times New Roman" pitchFamily="18" charset="0"/>
              </a:rPr>
              <a:t> a </a:t>
            </a:r>
            <a:r>
              <a:rPr lang="fr-FR" sz="1800" dirty="0" err="1" smtClean="0">
                <a:cs typeface="Times New Roman" pitchFamily="18" charset="0"/>
              </a:rPr>
              <a:t>apei</a:t>
            </a:r>
            <a:r>
              <a:rPr lang="fr-FR" sz="1800" dirty="0" smtClean="0">
                <a:cs typeface="Times New Roman" pitchFamily="18" charset="0"/>
              </a:rPr>
              <a:t> brute :</a:t>
            </a:r>
          </a:p>
          <a:p>
            <a:pPr marL="0" indent="0">
              <a:lnSpc>
                <a:spcPct val="80000"/>
              </a:lnSpc>
              <a:buNone/>
              <a:defRPr/>
            </a:pPr>
            <a:r>
              <a:rPr lang="fr-FR" sz="1800" dirty="0" smtClean="0">
                <a:cs typeface="Times New Roman" pitchFamily="18" charset="0"/>
              </a:rPr>
              <a:t>- </a:t>
            </a:r>
            <a:r>
              <a:rPr lang="fr-FR" sz="1800" dirty="0" err="1" smtClean="0">
                <a:cs typeface="Times New Roman" pitchFamily="18" charset="0"/>
              </a:rPr>
              <a:t>Sta</a:t>
            </a:r>
            <a:r>
              <a:rPr lang="ro-RO" sz="1800" dirty="0" smtClean="0">
                <a:cs typeface="Times New Roman" pitchFamily="18" charset="0"/>
              </a:rPr>
              <a:t>ţ</a:t>
            </a:r>
            <a:r>
              <a:rPr lang="fr-FR" sz="1800" dirty="0" err="1" smtClean="0">
                <a:cs typeface="Times New Roman" pitchFamily="18" charset="0"/>
              </a:rPr>
              <a:t>ia</a:t>
            </a:r>
            <a:r>
              <a:rPr lang="fr-FR" sz="1800" dirty="0" smtClean="0">
                <a:cs typeface="Times New Roman" pitchFamily="18" charset="0"/>
              </a:rPr>
              <a:t> de </a:t>
            </a:r>
            <a:r>
              <a:rPr lang="fr-FR" sz="1800" dirty="0" err="1" smtClean="0">
                <a:cs typeface="Times New Roman" pitchFamily="18" charset="0"/>
              </a:rPr>
              <a:t>tratare</a:t>
            </a:r>
            <a:r>
              <a:rPr lang="fr-FR" sz="1800" dirty="0" smtClean="0">
                <a:cs typeface="Times New Roman" pitchFamily="18" charset="0"/>
              </a:rPr>
              <a:t> </a:t>
            </a:r>
            <a:r>
              <a:rPr lang="fr-FR" sz="1800" dirty="0" err="1" smtClean="0">
                <a:cs typeface="Times New Roman" pitchFamily="18" charset="0"/>
              </a:rPr>
              <a:t>Palas</a:t>
            </a:r>
            <a:r>
              <a:rPr lang="fr-FR" sz="1800" dirty="0" smtClean="0">
                <a:cs typeface="Times New Roman" pitchFamily="18" charset="0"/>
              </a:rPr>
              <a:t> </a:t>
            </a:r>
            <a:r>
              <a:rPr lang="fr-FR" sz="1800" dirty="0" err="1" smtClean="0">
                <a:cs typeface="Times New Roman" pitchFamily="18" charset="0"/>
              </a:rPr>
              <a:t>Constan</a:t>
            </a:r>
            <a:r>
              <a:rPr lang="ro-RO" sz="1800" dirty="0" smtClean="0">
                <a:cs typeface="Times New Roman" pitchFamily="18" charset="0"/>
              </a:rPr>
              <a:t>ț</a:t>
            </a:r>
            <a:r>
              <a:rPr lang="fr-FR" sz="1800" dirty="0" smtClean="0">
                <a:cs typeface="Times New Roman" pitchFamily="18" charset="0"/>
              </a:rPr>
              <a:t>a</a:t>
            </a:r>
            <a:endParaRPr lang="pt-BR" sz="1800" dirty="0" smtClean="0">
              <a:cs typeface="Times New Roman" pitchFamily="18" charset="0"/>
            </a:endParaRPr>
          </a:p>
          <a:p>
            <a:pPr marL="0" indent="0">
              <a:lnSpc>
                <a:spcPct val="80000"/>
              </a:lnSpc>
              <a:buNone/>
              <a:defRPr/>
            </a:pPr>
            <a:r>
              <a:rPr lang="pt-BR" sz="1800" dirty="0" smtClean="0">
                <a:cs typeface="Times New Roman" pitchFamily="18" charset="0"/>
              </a:rPr>
              <a:t>- </a:t>
            </a:r>
            <a:r>
              <a:rPr lang="fr-FR" sz="1800" dirty="0" err="1" smtClean="0">
                <a:cs typeface="Times New Roman" pitchFamily="18" charset="0"/>
              </a:rPr>
              <a:t>Sta</a:t>
            </a:r>
            <a:r>
              <a:rPr lang="ro-RO" sz="1800" dirty="0" smtClean="0">
                <a:cs typeface="Times New Roman" pitchFamily="18" charset="0"/>
              </a:rPr>
              <a:t>ţ</a:t>
            </a:r>
            <a:r>
              <a:rPr lang="fr-FR" sz="1800" dirty="0" err="1" smtClean="0">
                <a:cs typeface="Times New Roman" pitchFamily="18" charset="0"/>
              </a:rPr>
              <a:t>ia</a:t>
            </a:r>
            <a:r>
              <a:rPr lang="fr-FR" sz="1800" dirty="0" smtClean="0">
                <a:cs typeface="Times New Roman" pitchFamily="18" charset="0"/>
              </a:rPr>
              <a:t> </a:t>
            </a:r>
            <a:r>
              <a:rPr lang="pt-BR" sz="1800" dirty="0" smtClean="0">
                <a:cs typeface="Times New Roman" pitchFamily="18" charset="0"/>
              </a:rPr>
              <a:t>de tratare Dealu Vifor Cernavod</a:t>
            </a:r>
            <a:r>
              <a:rPr lang="ro-RO" sz="1800" dirty="0" smtClean="0">
                <a:cs typeface="Times New Roman" pitchFamily="18" charset="0"/>
              </a:rPr>
              <a:t>ă</a:t>
            </a:r>
            <a:r>
              <a:rPr lang="pt-BR" sz="1800" dirty="0" smtClean="0">
                <a:cs typeface="Times New Roman" pitchFamily="18" charset="0"/>
              </a:rPr>
              <a:t> </a:t>
            </a:r>
            <a:endParaRPr lang="ro-RO" sz="1800" dirty="0" smtClean="0">
              <a:cs typeface="Times New Roman" pitchFamily="18" charset="0"/>
            </a:endParaRPr>
          </a:p>
          <a:p>
            <a:pPr marL="0" indent="0">
              <a:lnSpc>
                <a:spcPct val="80000"/>
              </a:lnSpc>
              <a:buNone/>
              <a:defRPr/>
            </a:pPr>
            <a:r>
              <a:rPr lang="pt-BR" sz="1800" dirty="0" smtClean="0">
                <a:cs typeface="Times New Roman" pitchFamily="18" charset="0"/>
              </a:rPr>
              <a:t>- </a:t>
            </a:r>
            <a:r>
              <a:rPr lang="fr-FR" sz="1800" dirty="0" err="1" smtClean="0">
                <a:cs typeface="Times New Roman" pitchFamily="18" charset="0"/>
              </a:rPr>
              <a:t>Sta</a:t>
            </a:r>
            <a:r>
              <a:rPr lang="ro-RO" sz="1800" dirty="0" smtClean="0">
                <a:cs typeface="Times New Roman" pitchFamily="18" charset="0"/>
              </a:rPr>
              <a:t>ţ</a:t>
            </a:r>
            <a:r>
              <a:rPr lang="fr-FR" sz="1800" dirty="0" err="1" smtClean="0">
                <a:cs typeface="Times New Roman" pitchFamily="18" charset="0"/>
              </a:rPr>
              <a:t>ia</a:t>
            </a:r>
            <a:r>
              <a:rPr lang="fr-FR" sz="1800" dirty="0" smtClean="0">
                <a:cs typeface="Times New Roman" pitchFamily="18" charset="0"/>
              </a:rPr>
              <a:t> </a:t>
            </a:r>
            <a:r>
              <a:rPr lang="pt-BR" sz="1800" dirty="0" smtClean="0">
                <a:cs typeface="Times New Roman" pitchFamily="18" charset="0"/>
              </a:rPr>
              <a:t>de tratare </a:t>
            </a:r>
            <a:r>
              <a:rPr lang="ro-RO" sz="1800" dirty="0" smtClean="0">
                <a:cs typeface="Times New Roman" pitchFamily="18" charset="0"/>
              </a:rPr>
              <a:t>Valea Azugii </a:t>
            </a:r>
            <a:r>
              <a:rPr lang="pt-BR" sz="1800" dirty="0" smtClean="0">
                <a:cs typeface="Times New Roman" pitchFamily="18" charset="0"/>
              </a:rPr>
              <a:t>Predeal</a:t>
            </a:r>
          </a:p>
          <a:p>
            <a:pPr marL="0" lvl="0" indent="0">
              <a:lnSpc>
                <a:spcPct val="80000"/>
              </a:lnSpc>
              <a:buClr>
                <a:srgbClr val="4F81BD"/>
              </a:buClr>
              <a:buNone/>
              <a:defRPr/>
            </a:pPr>
            <a:r>
              <a:rPr lang="pt-BR" sz="1800" dirty="0">
                <a:solidFill>
                  <a:prstClr val="white"/>
                </a:solidFill>
                <a:cs typeface="Times New Roman" pitchFamily="18" charset="0"/>
              </a:rPr>
              <a:t>- </a:t>
            </a:r>
            <a:r>
              <a:rPr lang="fr-FR" sz="1800" dirty="0" err="1">
                <a:solidFill>
                  <a:prstClr val="white"/>
                </a:solidFill>
                <a:cs typeface="Times New Roman" pitchFamily="18" charset="0"/>
              </a:rPr>
              <a:t>Sta</a:t>
            </a:r>
            <a:r>
              <a:rPr lang="ro-RO" sz="1800" dirty="0">
                <a:solidFill>
                  <a:prstClr val="white"/>
                </a:solidFill>
                <a:cs typeface="Times New Roman" pitchFamily="18" charset="0"/>
              </a:rPr>
              <a:t>ţ</a:t>
            </a:r>
            <a:r>
              <a:rPr lang="fr-FR" sz="1800" dirty="0" err="1">
                <a:solidFill>
                  <a:prstClr val="white"/>
                </a:solidFill>
                <a:cs typeface="Times New Roman" pitchFamily="18" charset="0"/>
              </a:rPr>
              <a:t>ia</a:t>
            </a:r>
            <a:r>
              <a:rPr lang="fr-FR" sz="1800" dirty="0">
                <a:solidFill>
                  <a:prstClr val="white"/>
                </a:solidFill>
                <a:cs typeface="Times New Roman" pitchFamily="18" charset="0"/>
              </a:rPr>
              <a:t> </a:t>
            </a:r>
            <a:r>
              <a:rPr lang="pt-BR" sz="1800" dirty="0">
                <a:solidFill>
                  <a:prstClr val="white"/>
                </a:solidFill>
                <a:cs typeface="Times New Roman" pitchFamily="18" charset="0"/>
              </a:rPr>
              <a:t>de tratare </a:t>
            </a:r>
            <a:r>
              <a:rPr lang="en-US" sz="1800" dirty="0" err="1" smtClean="0">
                <a:solidFill>
                  <a:prstClr val="white"/>
                </a:solidFill>
                <a:cs typeface="Times New Roman" pitchFamily="18" charset="0"/>
              </a:rPr>
              <a:t>Buftea</a:t>
            </a:r>
            <a:r>
              <a:rPr lang="en-US" sz="1800" dirty="0" smtClean="0">
                <a:solidFill>
                  <a:prstClr val="white"/>
                </a:solidFill>
                <a:cs typeface="Times New Roman" pitchFamily="18" charset="0"/>
              </a:rPr>
              <a:t> -</a:t>
            </a:r>
            <a:r>
              <a:rPr lang="en-US" sz="1800" dirty="0" err="1" smtClean="0">
                <a:solidFill>
                  <a:prstClr val="white"/>
                </a:solidFill>
                <a:cs typeface="Times New Roman" pitchFamily="18" charset="0"/>
              </a:rPr>
              <a:t>Ilfov</a:t>
            </a:r>
            <a:endParaRPr lang="pt-BR" sz="1800" dirty="0">
              <a:solidFill>
                <a:prstClr val="white"/>
              </a:solidFill>
              <a:cs typeface="Times New Roman" pitchFamily="18" charset="0"/>
            </a:endParaRPr>
          </a:p>
          <a:p>
            <a:pPr marL="0" lvl="0" indent="0">
              <a:lnSpc>
                <a:spcPct val="80000"/>
              </a:lnSpc>
              <a:buClr>
                <a:srgbClr val="4F81BD"/>
              </a:buClr>
              <a:buNone/>
              <a:defRPr/>
            </a:pPr>
            <a:r>
              <a:rPr lang="pt-BR" sz="1800" dirty="0">
                <a:solidFill>
                  <a:prstClr val="white"/>
                </a:solidFill>
                <a:cs typeface="Times New Roman" pitchFamily="18" charset="0"/>
              </a:rPr>
              <a:t>- </a:t>
            </a:r>
            <a:r>
              <a:rPr lang="fr-FR" sz="1800" dirty="0" err="1">
                <a:solidFill>
                  <a:prstClr val="white"/>
                </a:solidFill>
                <a:cs typeface="Times New Roman" pitchFamily="18" charset="0"/>
              </a:rPr>
              <a:t>Sta</a:t>
            </a:r>
            <a:r>
              <a:rPr lang="ro-RO" sz="1800" dirty="0">
                <a:solidFill>
                  <a:prstClr val="white"/>
                </a:solidFill>
                <a:cs typeface="Times New Roman" pitchFamily="18" charset="0"/>
              </a:rPr>
              <a:t>ţ</a:t>
            </a:r>
            <a:r>
              <a:rPr lang="fr-FR" sz="1800" dirty="0" err="1">
                <a:solidFill>
                  <a:prstClr val="white"/>
                </a:solidFill>
                <a:cs typeface="Times New Roman" pitchFamily="18" charset="0"/>
              </a:rPr>
              <a:t>ia</a:t>
            </a:r>
            <a:r>
              <a:rPr lang="fr-FR" sz="1800" dirty="0">
                <a:solidFill>
                  <a:prstClr val="white"/>
                </a:solidFill>
                <a:cs typeface="Times New Roman" pitchFamily="18" charset="0"/>
              </a:rPr>
              <a:t> </a:t>
            </a:r>
            <a:r>
              <a:rPr lang="pt-BR" sz="1800" dirty="0">
                <a:solidFill>
                  <a:prstClr val="white"/>
                </a:solidFill>
                <a:cs typeface="Times New Roman" pitchFamily="18" charset="0"/>
              </a:rPr>
              <a:t>de tratare </a:t>
            </a:r>
            <a:r>
              <a:rPr lang="en-US" sz="1800" dirty="0" err="1" smtClean="0">
                <a:solidFill>
                  <a:prstClr val="white"/>
                </a:solidFill>
                <a:cs typeface="Times New Roman" pitchFamily="18" charset="0"/>
              </a:rPr>
              <a:t>Cuciur</a:t>
            </a:r>
            <a:r>
              <a:rPr lang="en-US" sz="1800" dirty="0" smtClean="0">
                <a:solidFill>
                  <a:prstClr val="white"/>
                </a:solidFill>
                <a:cs typeface="Times New Roman" pitchFamily="18" charset="0"/>
              </a:rPr>
              <a:t>- One</a:t>
            </a:r>
            <a:r>
              <a:rPr lang="ro-RO" sz="1800" dirty="0" smtClean="0">
                <a:solidFill>
                  <a:prstClr val="white"/>
                </a:solidFill>
                <a:cs typeface="Times New Roman" pitchFamily="18" charset="0"/>
              </a:rPr>
              <a:t>ști</a:t>
            </a:r>
            <a:endParaRPr lang="pt-BR" sz="1800" dirty="0">
              <a:solidFill>
                <a:prstClr val="white"/>
              </a:solidFill>
              <a:cs typeface="Times New Roman" pitchFamily="18" charset="0"/>
            </a:endParaRPr>
          </a:p>
          <a:p>
            <a:pPr marL="0" lvl="0" indent="0">
              <a:lnSpc>
                <a:spcPct val="80000"/>
              </a:lnSpc>
              <a:buClr>
                <a:srgbClr val="4F81BD"/>
              </a:buClr>
              <a:buNone/>
              <a:defRPr/>
            </a:pPr>
            <a:endParaRPr lang="pt-BR" sz="1800" dirty="0">
              <a:solidFill>
                <a:prstClr val="white"/>
              </a:solidFill>
              <a:cs typeface="Times New Roman" pitchFamily="18" charset="0"/>
            </a:endParaRPr>
          </a:p>
          <a:p>
            <a:pPr marL="0" indent="0">
              <a:lnSpc>
                <a:spcPct val="80000"/>
              </a:lnSpc>
              <a:buNone/>
              <a:defRPr/>
            </a:pPr>
            <a:endParaRPr lang="pt-BR" sz="1800" dirty="0" smtClean="0">
              <a:cs typeface="Times New Roman" pitchFamily="18" charset="0"/>
            </a:endParaRPr>
          </a:p>
          <a:p>
            <a:pPr>
              <a:lnSpc>
                <a:spcPct val="80000"/>
              </a:lnSpc>
              <a:buFont typeface="Arial" panose="020B0604020202020204" pitchFamily="34" charset="0"/>
              <a:buChar char="•"/>
              <a:defRPr/>
            </a:pPr>
            <a:endParaRPr lang="pt-BR" sz="1800" dirty="0" smtClean="0">
              <a:cs typeface="Times New Roman" pitchFamily="18" charset="0"/>
            </a:endParaRPr>
          </a:p>
          <a:p>
            <a:pPr>
              <a:lnSpc>
                <a:spcPct val="80000"/>
              </a:lnSpc>
              <a:buFont typeface="Arial" panose="020B0604020202020204" pitchFamily="34" charset="0"/>
              <a:buChar char="•"/>
              <a:defRPr/>
            </a:pPr>
            <a:r>
              <a:rPr lang="pt-BR" sz="1800" dirty="0" smtClean="0">
                <a:cs typeface="Times New Roman" pitchFamily="18" charset="0"/>
              </a:rPr>
              <a:t>conducte de aduc</a:t>
            </a:r>
            <a:r>
              <a:rPr lang="ro-RO" sz="1800" dirty="0" smtClean="0">
                <a:cs typeface="Times New Roman" pitchFamily="18" charset="0"/>
              </a:rPr>
              <a:t>ţ</a:t>
            </a:r>
            <a:r>
              <a:rPr lang="pt-BR" sz="1800" dirty="0" smtClean="0">
                <a:cs typeface="Times New Roman" pitchFamily="18" charset="0"/>
              </a:rPr>
              <a:t>iune </a:t>
            </a:r>
            <a:r>
              <a:rPr lang="ro-RO" sz="1800" dirty="0" smtClean="0">
                <a:cs typeface="Times New Roman" pitchFamily="18" charset="0"/>
              </a:rPr>
              <a:t>ş</a:t>
            </a:r>
            <a:r>
              <a:rPr lang="pt-BR" sz="1800" dirty="0" smtClean="0">
                <a:cs typeface="Times New Roman" pitchFamily="18" charset="0"/>
              </a:rPr>
              <a:t>i distribu</a:t>
            </a:r>
            <a:r>
              <a:rPr lang="ro-RO" sz="1800" dirty="0" smtClean="0">
                <a:cs typeface="Times New Roman" pitchFamily="18" charset="0"/>
              </a:rPr>
              <a:t>ţ</a:t>
            </a:r>
            <a:r>
              <a:rPr lang="pt-BR" sz="1800" dirty="0" smtClean="0">
                <a:cs typeface="Times New Roman" pitchFamily="18" charset="0"/>
              </a:rPr>
              <a:t>ie: L= </a:t>
            </a:r>
            <a:r>
              <a:rPr lang="ro-RO" sz="1800" b="1" dirty="0" smtClean="0">
                <a:cs typeface="Times New Roman" pitchFamily="18" charset="0"/>
              </a:rPr>
              <a:t>3.</a:t>
            </a:r>
            <a:r>
              <a:rPr lang="en-US" sz="1800" b="1" dirty="0" smtClean="0">
                <a:cs typeface="Times New Roman" pitchFamily="18" charset="0"/>
              </a:rPr>
              <a:t>860 </a:t>
            </a:r>
            <a:r>
              <a:rPr lang="pt-BR" sz="1800" b="1" dirty="0" smtClean="0">
                <a:cs typeface="Times New Roman" pitchFamily="18" charset="0"/>
              </a:rPr>
              <a:t>km</a:t>
            </a:r>
          </a:p>
          <a:p>
            <a:pPr>
              <a:lnSpc>
                <a:spcPct val="80000"/>
              </a:lnSpc>
              <a:buFont typeface="Arial" panose="020B0604020202020204" pitchFamily="34" charset="0"/>
              <a:buChar char="•"/>
              <a:defRPr/>
            </a:pPr>
            <a:endParaRPr lang="fr-FR" sz="1800" dirty="0" smtClean="0">
              <a:cs typeface="Times New Roman" pitchFamily="18" charset="0"/>
            </a:endParaRPr>
          </a:p>
          <a:p>
            <a:pPr>
              <a:lnSpc>
                <a:spcPct val="80000"/>
              </a:lnSpc>
              <a:buFont typeface="Arial" panose="020B0604020202020204" pitchFamily="34" charset="0"/>
              <a:buChar char="•"/>
              <a:defRPr/>
            </a:pPr>
            <a:r>
              <a:rPr lang="fr-FR" sz="1800" b="1" dirty="0" smtClean="0">
                <a:cs typeface="Times New Roman" pitchFamily="18" charset="0"/>
              </a:rPr>
              <a:t>1</a:t>
            </a:r>
            <a:r>
              <a:rPr lang="en-US" sz="1800" b="1" dirty="0" smtClean="0">
                <a:cs typeface="Times New Roman" pitchFamily="18" charset="0"/>
              </a:rPr>
              <a:t>85</a:t>
            </a:r>
            <a:r>
              <a:rPr lang="fr-FR" sz="1800" dirty="0" smtClean="0">
                <a:cs typeface="Times New Roman" pitchFamily="18" charset="0"/>
              </a:rPr>
              <a:t>  </a:t>
            </a:r>
            <a:r>
              <a:rPr lang="fr-FR" sz="1800" dirty="0" err="1" smtClean="0">
                <a:cs typeface="Times New Roman" pitchFamily="18" charset="0"/>
              </a:rPr>
              <a:t>rezervoare</a:t>
            </a:r>
            <a:r>
              <a:rPr lang="fr-FR" sz="1800" dirty="0" smtClean="0">
                <a:cs typeface="Times New Roman" pitchFamily="18" charset="0"/>
              </a:rPr>
              <a:t> de </a:t>
            </a:r>
            <a:r>
              <a:rPr lang="fr-FR" sz="1800" dirty="0" err="1" smtClean="0">
                <a:cs typeface="Times New Roman" pitchFamily="18" charset="0"/>
              </a:rPr>
              <a:t>apă</a:t>
            </a:r>
            <a:r>
              <a:rPr lang="fr-FR" sz="1800" dirty="0" smtClean="0">
                <a:cs typeface="Times New Roman" pitchFamily="18" charset="0"/>
              </a:rPr>
              <a:t> </a:t>
            </a:r>
            <a:r>
              <a:rPr lang="fr-FR" sz="1800" dirty="0" err="1" smtClean="0">
                <a:cs typeface="Times New Roman" pitchFamily="18" charset="0"/>
              </a:rPr>
              <a:t>cu</a:t>
            </a:r>
            <a:r>
              <a:rPr lang="fr-FR" sz="1800" dirty="0" smtClean="0">
                <a:cs typeface="Times New Roman" pitchFamily="18" charset="0"/>
              </a:rPr>
              <a:t> un </a:t>
            </a:r>
            <a:r>
              <a:rPr lang="fr-FR" sz="1800" dirty="0" err="1" smtClean="0">
                <a:cs typeface="Times New Roman" pitchFamily="18" charset="0"/>
              </a:rPr>
              <a:t>volum</a:t>
            </a:r>
            <a:r>
              <a:rPr lang="fr-FR" sz="1800" dirty="0" smtClean="0">
                <a:cs typeface="Times New Roman" pitchFamily="18" charset="0"/>
              </a:rPr>
              <a:t> total </a:t>
            </a:r>
            <a:r>
              <a:rPr lang="fr-FR" sz="1800" dirty="0" err="1" smtClean="0">
                <a:cs typeface="Times New Roman" pitchFamily="18" charset="0"/>
              </a:rPr>
              <a:t>înmagazinat</a:t>
            </a:r>
            <a:r>
              <a:rPr lang="fr-FR" sz="1800" dirty="0" smtClean="0">
                <a:cs typeface="Times New Roman" pitchFamily="18" charset="0"/>
              </a:rPr>
              <a:t> de </a:t>
            </a:r>
            <a:r>
              <a:rPr lang="fr-FR" sz="1800" b="1" dirty="0" smtClean="0">
                <a:cs typeface="Times New Roman" pitchFamily="18" charset="0"/>
              </a:rPr>
              <a:t>3</a:t>
            </a:r>
            <a:r>
              <a:rPr lang="en-US" sz="1800" b="1" dirty="0" smtClean="0">
                <a:cs typeface="Times New Roman" pitchFamily="18" charset="0"/>
              </a:rPr>
              <a:t>42</a:t>
            </a:r>
            <a:r>
              <a:rPr lang="fr-FR" sz="1800" b="1" dirty="0" smtClean="0">
                <a:cs typeface="Times New Roman" pitchFamily="18" charset="0"/>
              </a:rPr>
              <a:t>.</a:t>
            </a:r>
            <a:r>
              <a:rPr lang="ro-RO" sz="1800" b="1" dirty="0" smtClean="0">
                <a:cs typeface="Times New Roman" pitchFamily="18" charset="0"/>
              </a:rPr>
              <a:t>4</a:t>
            </a:r>
            <a:r>
              <a:rPr lang="en-US" sz="1800" b="1" dirty="0" smtClean="0">
                <a:cs typeface="Times New Roman" pitchFamily="18" charset="0"/>
              </a:rPr>
              <a:t>37 </a:t>
            </a:r>
            <a:r>
              <a:rPr lang="fr-FR" sz="1800" dirty="0" smtClean="0">
                <a:cs typeface="Times New Roman" pitchFamily="18" charset="0"/>
              </a:rPr>
              <a:t> </a:t>
            </a:r>
            <a:r>
              <a:rPr lang="fr-FR" sz="1800" b="1" dirty="0" smtClean="0">
                <a:cs typeface="Times New Roman" pitchFamily="18" charset="0"/>
              </a:rPr>
              <a:t>mc</a:t>
            </a:r>
          </a:p>
          <a:p>
            <a:pPr>
              <a:lnSpc>
                <a:spcPct val="80000"/>
              </a:lnSpc>
              <a:buFont typeface="Arial" panose="020B0604020202020204" pitchFamily="34" charset="0"/>
              <a:buChar char="•"/>
              <a:defRPr/>
            </a:pPr>
            <a:endParaRPr lang="pt-BR" sz="1800" dirty="0" smtClean="0">
              <a:cs typeface="Times New Roman" pitchFamily="18" charset="0"/>
            </a:endParaRPr>
          </a:p>
          <a:p>
            <a:pPr>
              <a:lnSpc>
                <a:spcPct val="80000"/>
              </a:lnSpc>
              <a:buFont typeface="Arial" panose="020B0604020202020204" pitchFamily="34" charset="0"/>
              <a:buChar char="•"/>
              <a:defRPr/>
            </a:pPr>
            <a:r>
              <a:rPr lang="pt-BR" sz="1800" b="1" dirty="0" smtClean="0">
                <a:cs typeface="Times New Roman" pitchFamily="18" charset="0"/>
              </a:rPr>
              <a:t>7</a:t>
            </a:r>
            <a:r>
              <a:rPr lang="en-US" sz="1800" b="1" dirty="0">
                <a:cs typeface="Times New Roman" pitchFamily="18" charset="0"/>
              </a:rPr>
              <a:t>9</a:t>
            </a:r>
            <a:r>
              <a:rPr lang="pt-BR" sz="1800" b="1" dirty="0" smtClean="0">
                <a:cs typeface="Times New Roman" pitchFamily="18" charset="0"/>
              </a:rPr>
              <a:t> </a:t>
            </a:r>
            <a:r>
              <a:rPr lang="pt-BR" sz="1800" dirty="0" smtClean="0">
                <a:cs typeface="Times New Roman" pitchFamily="18" charset="0"/>
              </a:rPr>
              <a:t> staţii de pompare apă potabilă cu o capacitate totală de </a:t>
            </a:r>
            <a:r>
              <a:rPr lang="en-US" sz="1800" b="1" dirty="0" smtClean="0">
                <a:cs typeface="Times New Roman" pitchFamily="18" charset="0"/>
              </a:rPr>
              <a:t>27,20  </a:t>
            </a:r>
            <a:r>
              <a:rPr lang="pt-BR" sz="1800" b="1" dirty="0" smtClean="0">
                <a:cs typeface="Times New Roman" pitchFamily="18" charset="0"/>
              </a:rPr>
              <a:t>mc/s</a:t>
            </a:r>
            <a:endParaRPr lang="en-GB" sz="1100" b="1" i="1" dirty="0" smtClean="0">
              <a:cs typeface="Times New Roman" pitchFamily="18" charset="0"/>
            </a:endParaRPr>
          </a:p>
        </p:txBody>
      </p:sp>
    </p:spTree>
    <p:extLst>
      <p:ext uri="{BB962C8B-B14F-4D97-AF65-F5344CB8AC3E}">
        <p14:creationId xmlns:p14="http://schemas.microsoft.com/office/powerpoint/2010/main" val="51417587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28600"/>
            <a:ext cx="8229600" cy="824136"/>
          </a:xfrm>
        </p:spPr>
        <p:txBody>
          <a:bodyPr>
            <a:noAutofit/>
          </a:bodyPr>
          <a:lstStyle/>
          <a:p>
            <a:pPr algn="ctr" eaLnBrk="1" fontAlgn="auto" hangingPunct="1">
              <a:spcAft>
                <a:spcPts val="0"/>
              </a:spcAft>
              <a:defRPr/>
            </a:pPr>
            <a:r>
              <a:rPr lang="ro-RO" sz="4000" dirty="0"/>
              <a:t>Sistemul de canalizare</a:t>
            </a:r>
          </a:p>
        </p:txBody>
      </p:sp>
      <p:sp>
        <p:nvSpPr>
          <p:cNvPr id="12291" name="Rectangle 3"/>
          <p:cNvSpPr>
            <a:spLocks noGrp="1" noChangeArrowheads="1"/>
          </p:cNvSpPr>
          <p:nvPr>
            <p:ph idx="1"/>
          </p:nvPr>
        </p:nvSpPr>
        <p:spPr>
          <a:xfrm>
            <a:off x="381000" y="1600200"/>
            <a:ext cx="8215312" cy="4446587"/>
          </a:xfrm>
        </p:spPr>
        <p:txBody>
          <a:bodyPr>
            <a:normAutofit/>
          </a:bodyPr>
          <a:lstStyle/>
          <a:p>
            <a:pPr algn="just">
              <a:lnSpc>
                <a:spcPct val="80000"/>
              </a:lnSpc>
              <a:buFont typeface="Wingdings" panose="05000000000000000000" pitchFamily="2" charset="2"/>
              <a:buChar char="q"/>
              <a:tabLst>
                <a:tab pos="2798763" algn="l"/>
              </a:tabLst>
              <a:defRPr/>
            </a:pPr>
            <a:r>
              <a:rPr lang="ro-RO" dirty="0" smtClean="0">
                <a:cs typeface="Times New Roman" pitchFamily="18" charset="0"/>
              </a:rPr>
              <a:t>R</a:t>
            </a:r>
            <a:r>
              <a:rPr lang="pt-BR" dirty="0" smtClean="0">
                <a:cs typeface="Times New Roman" pitchFamily="18" charset="0"/>
              </a:rPr>
              <a:t>eţea de canalizare L= </a:t>
            </a:r>
            <a:r>
              <a:rPr lang="pt-BR" b="1" dirty="0" smtClean="0">
                <a:cs typeface="Times New Roman" pitchFamily="18" charset="0"/>
              </a:rPr>
              <a:t>2.150</a:t>
            </a:r>
            <a:r>
              <a:rPr lang="ro-RO" b="1" dirty="0" smtClean="0">
                <a:cs typeface="Times New Roman" pitchFamily="18" charset="0"/>
              </a:rPr>
              <a:t>,00</a:t>
            </a:r>
            <a:r>
              <a:rPr lang="pt-BR" b="1" dirty="0" smtClean="0">
                <a:cs typeface="Times New Roman" pitchFamily="18" charset="0"/>
              </a:rPr>
              <a:t> km</a:t>
            </a:r>
            <a:r>
              <a:rPr lang="ro-RO" dirty="0" smtClean="0">
                <a:cs typeface="Times New Roman" pitchFamily="18" charset="0"/>
              </a:rPr>
              <a:t>,</a:t>
            </a:r>
            <a:r>
              <a:rPr lang="pt-BR" dirty="0" smtClean="0">
                <a:cs typeface="Times New Roman" pitchFamily="18" charset="0"/>
              </a:rPr>
              <a:t> din care </a:t>
            </a:r>
            <a:r>
              <a:rPr lang="pt-BR" b="1" dirty="0" smtClean="0">
                <a:cs typeface="Times New Roman" pitchFamily="18" charset="0"/>
              </a:rPr>
              <a:t>1</a:t>
            </a:r>
            <a:r>
              <a:rPr lang="ro-RO" b="1" dirty="0" smtClean="0">
                <a:cs typeface="Times New Roman" pitchFamily="18" charset="0"/>
              </a:rPr>
              <a:t>.</a:t>
            </a:r>
            <a:r>
              <a:rPr lang="en-US" b="1" dirty="0" smtClean="0">
                <a:cs typeface="Times New Roman" pitchFamily="18" charset="0"/>
              </a:rPr>
              <a:t>874</a:t>
            </a:r>
            <a:r>
              <a:rPr lang="ro-RO" b="1" dirty="0" smtClean="0">
                <a:cs typeface="Times New Roman" pitchFamily="18" charset="0"/>
              </a:rPr>
              <a:t>,00 </a:t>
            </a:r>
            <a:r>
              <a:rPr lang="pt-BR" b="1" dirty="0" smtClean="0">
                <a:cs typeface="Times New Roman" pitchFamily="18" charset="0"/>
              </a:rPr>
              <a:t>km</a:t>
            </a:r>
            <a:r>
              <a:rPr lang="pt-BR" dirty="0" smtClean="0">
                <a:cs typeface="Times New Roman" pitchFamily="18" charset="0"/>
              </a:rPr>
              <a:t> colectoare menajere </a:t>
            </a:r>
            <a:r>
              <a:rPr lang="ro-RO" dirty="0" smtClean="0">
                <a:cs typeface="Times New Roman" pitchFamily="18" charset="0"/>
              </a:rPr>
              <a:t>ș</a:t>
            </a:r>
            <a:r>
              <a:rPr lang="pt-BR" dirty="0" smtClean="0">
                <a:cs typeface="Times New Roman" pitchFamily="18" charset="0"/>
              </a:rPr>
              <a:t>i pluviale </a:t>
            </a:r>
            <a:r>
              <a:rPr lang="ro-RO" dirty="0" smtClean="0">
                <a:cs typeface="Times New Roman" pitchFamily="18" charset="0"/>
              </a:rPr>
              <a:t>ș</a:t>
            </a:r>
            <a:r>
              <a:rPr lang="pt-BR" dirty="0" smtClean="0">
                <a:cs typeface="Times New Roman" pitchFamily="18" charset="0"/>
              </a:rPr>
              <a:t>i </a:t>
            </a:r>
            <a:r>
              <a:rPr lang="pt-BR" b="1" dirty="0" smtClean="0">
                <a:cs typeface="Times New Roman" pitchFamily="18" charset="0"/>
              </a:rPr>
              <a:t>2</a:t>
            </a:r>
            <a:r>
              <a:rPr lang="ro-RO" b="1" dirty="0" smtClean="0">
                <a:cs typeface="Times New Roman" pitchFamily="18" charset="0"/>
              </a:rPr>
              <a:t>76</a:t>
            </a:r>
            <a:r>
              <a:rPr lang="pt-BR" b="1" dirty="0" smtClean="0">
                <a:cs typeface="Times New Roman" pitchFamily="18" charset="0"/>
              </a:rPr>
              <a:t> km</a:t>
            </a:r>
            <a:r>
              <a:rPr lang="pt-BR" dirty="0" smtClean="0">
                <a:cs typeface="Times New Roman" pitchFamily="18" charset="0"/>
              </a:rPr>
              <a:t> conducte de</a:t>
            </a:r>
            <a:r>
              <a:rPr lang="ro-RO" dirty="0" smtClean="0">
                <a:cs typeface="Times New Roman" pitchFamily="18" charset="0"/>
              </a:rPr>
              <a:t> </a:t>
            </a:r>
            <a:r>
              <a:rPr lang="pt-BR" dirty="0" smtClean="0">
                <a:cs typeface="Times New Roman" pitchFamily="18" charset="0"/>
              </a:rPr>
              <a:t>refulare</a:t>
            </a:r>
            <a:r>
              <a:rPr lang="ro-RO" dirty="0" smtClean="0">
                <a:cs typeface="Times New Roman" pitchFamily="18" charset="0"/>
              </a:rPr>
              <a:t>;</a:t>
            </a:r>
          </a:p>
          <a:p>
            <a:pPr marL="342900" indent="-342900" algn="just">
              <a:lnSpc>
                <a:spcPct val="80000"/>
              </a:lnSpc>
              <a:buFontTx/>
              <a:buChar char="•"/>
              <a:tabLst>
                <a:tab pos="2798763" algn="l"/>
              </a:tabLst>
              <a:defRPr/>
            </a:pPr>
            <a:endParaRPr lang="pt-BR" dirty="0" smtClean="0">
              <a:cs typeface="Times New Roman" pitchFamily="18" charset="0"/>
            </a:endParaRPr>
          </a:p>
          <a:p>
            <a:pPr>
              <a:lnSpc>
                <a:spcPct val="80000"/>
              </a:lnSpc>
              <a:buFont typeface="Wingdings" panose="05000000000000000000" pitchFamily="2" charset="2"/>
              <a:buChar char="q"/>
              <a:tabLst>
                <a:tab pos="2798763" algn="l"/>
              </a:tabLst>
              <a:defRPr/>
            </a:pPr>
            <a:r>
              <a:rPr lang="ro-RO" b="1" dirty="0" smtClean="0">
                <a:cs typeface="Times New Roman" pitchFamily="18" charset="0"/>
              </a:rPr>
              <a:t>16</a:t>
            </a:r>
            <a:r>
              <a:rPr lang="en-US" b="1" dirty="0" smtClean="0">
                <a:cs typeface="Times New Roman" pitchFamily="18" charset="0"/>
              </a:rPr>
              <a:t>5</a:t>
            </a:r>
            <a:r>
              <a:rPr lang="ro-RO" dirty="0" smtClean="0">
                <a:cs typeface="Times New Roman" pitchFamily="18" charset="0"/>
              </a:rPr>
              <a:t> </a:t>
            </a:r>
            <a:r>
              <a:rPr lang="pt-BR" dirty="0" smtClean="0">
                <a:cs typeface="Times New Roman" pitchFamily="18" charset="0"/>
              </a:rPr>
              <a:t>de staţii de pompare a apelor uzate cu o capacitate totală de </a:t>
            </a:r>
            <a:r>
              <a:rPr lang="pt-BR" b="1" dirty="0" smtClean="0">
                <a:cs typeface="Times New Roman" pitchFamily="18" charset="0"/>
              </a:rPr>
              <a:t>1</a:t>
            </a:r>
            <a:r>
              <a:rPr lang="ro-RO" b="1" dirty="0" smtClean="0">
                <a:cs typeface="Times New Roman" pitchFamily="18" charset="0"/>
              </a:rPr>
              <a:t>8</a:t>
            </a:r>
            <a:r>
              <a:rPr lang="en-US" b="1" dirty="0" smtClean="0">
                <a:cs typeface="Times New Roman" pitchFamily="18" charset="0"/>
              </a:rPr>
              <a:t>,31 </a:t>
            </a:r>
            <a:r>
              <a:rPr lang="pt-BR" dirty="0" smtClean="0">
                <a:cs typeface="Times New Roman" pitchFamily="18" charset="0"/>
              </a:rPr>
              <a:t>mc/s</a:t>
            </a:r>
            <a:r>
              <a:rPr lang="ro-RO" dirty="0" smtClean="0">
                <a:cs typeface="Times New Roman" pitchFamily="18" charset="0"/>
              </a:rPr>
              <a:t>;</a:t>
            </a:r>
          </a:p>
          <a:p>
            <a:pPr marL="342900" indent="-342900">
              <a:lnSpc>
                <a:spcPct val="80000"/>
              </a:lnSpc>
              <a:buFontTx/>
              <a:buChar char="•"/>
              <a:tabLst>
                <a:tab pos="2798763" algn="l"/>
              </a:tabLst>
              <a:defRPr/>
            </a:pPr>
            <a:endParaRPr lang="pt-BR" dirty="0" smtClean="0">
              <a:cs typeface="Times New Roman" pitchFamily="18" charset="0"/>
            </a:endParaRPr>
          </a:p>
          <a:p>
            <a:pPr algn="just">
              <a:lnSpc>
                <a:spcPct val="80000"/>
              </a:lnSpc>
              <a:buFont typeface="Wingdings" panose="05000000000000000000" pitchFamily="2" charset="2"/>
              <a:buChar char="q"/>
              <a:tabLst>
                <a:tab pos="2798763" algn="l"/>
              </a:tabLst>
              <a:defRPr/>
            </a:pPr>
            <a:r>
              <a:rPr lang="pt-BR" b="1" dirty="0" smtClean="0">
                <a:cs typeface="Times New Roman" pitchFamily="18" charset="0"/>
              </a:rPr>
              <a:t>17</a:t>
            </a:r>
            <a:r>
              <a:rPr lang="pt-BR" dirty="0" smtClean="0">
                <a:cs typeface="Times New Roman" pitchFamily="18" charset="0"/>
              </a:rPr>
              <a:t> staţii de epurare </a:t>
            </a:r>
            <a:r>
              <a:rPr lang="ro-RO" dirty="0">
                <a:cs typeface="Times New Roman" pitchFamily="18" charset="0"/>
              </a:rPr>
              <a:t>î</a:t>
            </a:r>
            <a:r>
              <a:rPr lang="pt-BR" dirty="0" smtClean="0">
                <a:cs typeface="Times New Roman" pitchFamily="18" charset="0"/>
              </a:rPr>
              <a:t>n func</a:t>
            </a:r>
            <a:r>
              <a:rPr lang="ro-RO" dirty="0">
                <a:cs typeface="Times New Roman" pitchFamily="18" charset="0"/>
              </a:rPr>
              <a:t>ț</a:t>
            </a:r>
            <a:r>
              <a:rPr lang="pt-BR" dirty="0" smtClean="0">
                <a:cs typeface="Times New Roman" pitchFamily="18" charset="0"/>
              </a:rPr>
              <a:t>iune cu o capacitate </a:t>
            </a:r>
            <a:endParaRPr lang="ro-RO" dirty="0" smtClean="0">
              <a:cs typeface="Times New Roman" pitchFamily="18" charset="0"/>
            </a:endParaRPr>
          </a:p>
          <a:p>
            <a:pPr marL="0" indent="0" algn="just">
              <a:lnSpc>
                <a:spcPct val="80000"/>
              </a:lnSpc>
              <a:buFont typeface="Wingdings 2" pitchFamily="18" charset="2"/>
              <a:buNone/>
              <a:tabLst>
                <a:tab pos="2798763" algn="l"/>
              </a:tabLst>
              <a:defRPr/>
            </a:pPr>
            <a:r>
              <a:rPr lang="pt-BR" dirty="0" smtClean="0">
                <a:cs typeface="Times New Roman" pitchFamily="18" charset="0"/>
              </a:rPr>
              <a:t>maximă de </a:t>
            </a:r>
            <a:r>
              <a:rPr lang="ro-RO" b="1" dirty="0" smtClean="0">
                <a:cs typeface="Times New Roman" pitchFamily="18" charset="0"/>
              </a:rPr>
              <a:t>7.</a:t>
            </a:r>
            <a:r>
              <a:rPr lang="en-US" b="1" dirty="0" smtClean="0">
                <a:cs typeface="Times New Roman" pitchFamily="18" charset="0"/>
              </a:rPr>
              <a:t>632</a:t>
            </a:r>
            <a:r>
              <a:rPr lang="ro-RO" dirty="0" smtClean="0">
                <a:cs typeface="Times New Roman" pitchFamily="18" charset="0"/>
              </a:rPr>
              <a:t> </a:t>
            </a:r>
            <a:r>
              <a:rPr lang="pt-BR" b="1" dirty="0" smtClean="0">
                <a:cs typeface="Times New Roman" pitchFamily="18" charset="0"/>
              </a:rPr>
              <a:t>l/s</a:t>
            </a:r>
            <a:r>
              <a:rPr lang="ro-RO" b="1" dirty="0" smtClean="0">
                <a:cs typeface="Times New Roman" pitchFamily="18" charset="0"/>
              </a:rPr>
              <a:t>.</a:t>
            </a:r>
            <a:endParaRPr lang="en-US" b="1" dirty="0" smtClean="0">
              <a:cs typeface="Times New Roman" pitchFamily="18" charset="0"/>
            </a:endParaRPr>
          </a:p>
        </p:txBody>
      </p:sp>
    </p:spTree>
    <p:extLst>
      <p:ext uri="{BB962C8B-B14F-4D97-AF65-F5344CB8AC3E}">
        <p14:creationId xmlns:p14="http://schemas.microsoft.com/office/powerpoint/2010/main" val="2221521035"/>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5693" y="381000"/>
            <a:ext cx="8728531" cy="6096000"/>
          </a:xfrm>
          <a:prstGeom prst="rect">
            <a:avLst/>
          </a:prstGeom>
        </p:spPr>
      </p:pic>
    </p:spTree>
    <p:extLst>
      <p:ext uri="{BB962C8B-B14F-4D97-AF65-F5344CB8AC3E}">
        <p14:creationId xmlns:p14="http://schemas.microsoft.com/office/powerpoint/2010/main" val="270246389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304800"/>
            <a:ext cx="8843963" cy="6297393"/>
          </a:xfrm>
          <a:prstGeom prst="rect">
            <a:avLst/>
          </a:prstGeom>
        </p:spPr>
      </p:pic>
    </p:spTree>
    <p:extLst>
      <p:ext uri="{BB962C8B-B14F-4D97-AF65-F5344CB8AC3E}">
        <p14:creationId xmlns:p14="http://schemas.microsoft.com/office/powerpoint/2010/main" val="25636999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p:cNvSpPr>
          <p:nvPr>
            <p:ph type="ctrTitle"/>
          </p:nvPr>
        </p:nvSpPr>
        <p:spPr>
          <a:xfrm>
            <a:off x="539552" y="381000"/>
            <a:ext cx="8136904" cy="721568"/>
          </a:xfrm>
        </p:spPr>
        <p:txBody>
          <a:bodyPr>
            <a:normAutofit/>
          </a:bodyPr>
          <a:lstStyle/>
          <a:p>
            <a:pPr algn="ctr">
              <a:defRPr/>
            </a:pPr>
            <a:r>
              <a:rPr lang="it-IT" sz="4000" dirty="0" smtClean="0">
                <a:solidFill>
                  <a:schemeClr val="accent6">
                    <a:lumMod val="50000"/>
                  </a:schemeClr>
                </a:solidFill>
                <a:latin typeface="Arial" charset="0"/>
              </a:rPr>
              <a:t> </a:t>
            </a:r>
            <a:r>
              <a:rPr lang="en-US" sz="4000" cap="none" dirty="0" err="1" smtClean="0">
                <a:effectLst>
                  <a:outerShdw blurRad="30000" dist="30000" dir="2700000" algn="tl" rotWithShape="0">
                    <a:schemeClr val="bg2">
                      <a:shade val="45000"/>
                      <a:satMod val="150000"/>
                      <a:alpha val="90000"/>
                    </a:schemeClr>
                  </a:outerShdw>
                </a:effectLst>
              </a:rPr>
              <a:t>Proiecte</a:t>
            </a:r>
            <a:r>
              <a:rPr lang="en-US" sz="4000" cap="none" dirty="0" smtClean="0">
                <a:effectLst>
                  <a:outerShdw blurRad="30000" dist="30000" dir="2700000" algn="tl" rotWithShape="0">
                    <a:schemeClr val="bg2">
                      <a:shade val="45000"/>
                      <a:satMod val="150000"/>
                      <a:alpha val="90000"/>
                    </a:schemeClr>
                  </a:outerShdw>
                </a:effectLst>
              </a:rPr>
              <a:t> </a:t>
            </a:r>
            <a:r>
              <a:rPr lang="en-US" sz="4000" cap="none" dirty="0" err="1" smtClean="0">
                <a:effectLst>
                  <a:outerShdw blurRad="30000" dist="30000" dir="2700000" algn="tl" rotWithShape="0">
                    <a:schemeClr val="bg2">
                      <a:shade val="45000"/>
                      <a:satMod val="150000"/>
                      <a:alpha val="90000"/>
                    </a:schemeClr>
                  </a:outerShdw>
                </a:effectLst>
              </a:rPr>
              <a:t>europene</a:t>
            </a:r>
            <a:endParaRPr lang="en-US" sz="4000" dirty="0">
              <a:effectLst>
                <a:outerShdw blurRad="30000" dist="30000" dir="2700000" algn="tl" rotWithShape="0">
                  <a:schemeClr val="bg2">
                    <a:shade val="45000"/>
                    <a:satMod val="150000"/>
                    <a:alpha val="90000"/>
                  </a:schemeClr>
                </a:outerShdw>
              </a:effectLst>
            </a:endParaRPr>
          </a:p>
        </p:txBody>
      </p:sp>
      <p:sp>
        <p:nvSpPr>
          <p:cNvPr id="3" name="Rectangle 4"/>
          <p:cNvSpPr>
            <a:spLocks noGrp="1" noChangeArrowheads="1"/>
          </p:cNvSpPr>
          <p:nvPr>
            <p:ph type="subTitle" idx="1"/>
          </p:nvPr>
        </p:nvSpPr>
        <p:spPr>
          <a:xfrm>
            <a:off x="539552" y="914400"/>
            <a:ext cx="8280920" cy="5682952"/>
          </a:xfrm>
        </p:spPr>
        <p:txBody>
          <a:bodyPr/>
          <a:lstStyle/>
          <a:p>
            <a:pPr eaLnBrk="1" hangingPunct="1">
              <a:lnSpc>
                <a:spcPct val="80000"/>
              </a:lnSpc>
              <a:buFontTx/>
              <a:buChar char="•"/>
            </a:pPr>
            <a:r>
              <a:rPr lang="ro-RO" altLang="en-US" sz="2400" dirty="0" smtClean="0"/>
              <a:t>  </a:t>
            </a:r>
            <a:r>
              <a:rPr lang="en-US" altLang="en-US" sz="2400" dirty="0" err="1" smtClean="0"/>
              <a:t>Programul</a:t>
            </a:r>
            <a:r>
              <a:rPr lang="en-US" altLang="en-US" sz="2400" dirty="0" smtClean="0"/>
              <a:t> de </a:t>
            </a:r>
            <a:r>
              <a:rPr lang="en-US" altLang="en-US" sz="2400" dirty="0" err="1" smtClean="0"/>
              <a:t>dezvoltare</a:t>
            </a:r>
            <a:r>
              <a:rPr lang="en-US" altLang="en-US" sz="2400" dirty="0" smtClean="0"/>
              <a:t> a </a:t>
            </a:r>
            <a:r>
              <a:rPr lang="en-US" altLang="en-US" sz="2400" dirty="0" err="1" smtClean="0"/>
              <a:t>utilit</a:t>
            </a:r>
            <a:r>
              <a:rPr lang="ro-RO" altLang="en-US" sz="2400" dirty="0" smtClean="0"/>
              <a:t>ăț</a:t>
            </a:r>
            <a:r>
              <a:rPr lang="en-US" altLang="en-US" sz="2400" dirty="0" err="1" smtClean="0"/>
              <a:t>ilor</a:t>
            </a:r>
            <a:r>
              <a:rPr lang="en-US" altLang="en-US" sz="2400" dirty="0" smtClean="0"/>
              <a:t> </a:t>
            </a:r>
            <a:r>
              <a:rPr lang="en-US" altLang="en-US" sz="2400" dirty="0" err="1" smtClean="0"/>
              <a:t>municipale</a:t>
            </a:r>
            <a:r>
              <a:rPr lang="en-US" altLang="en-US" sz="2400" dirty="0" smtClean="0"/>
              <a:t> </a:t>
            </a:r>
            <a:r>
              <a:rPr lang="en-US" altLang="en-US" sz="2400" b="1" dirty="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ea typeface="+mj-ea"/>
                <a:cs typeface="+mj-cs"/>
              </a:rPr>
              <a:t>(MUDP II) (1998-2002)</a:t>
            </a:r>
          </a:p>
          <a:p>
            <a:pPr eaLnBrk="1" hangingPunct="1">
              <a:lnSpc>
                <a:spcPct val="80000"/>
              </a:lnSpc>
            </a:pPr>
            <a:r>
              <a:rPr lang="en-US" altLang="en-US" sz="2400" dirty="0" smtClean="0"/>
              <a:t>    - </a:t>
            </a:r>
            <a:r>
              <a:rPr lang="en-US" altLang="en-US" sz="2400" dirty="0" err="1" smtClean="0"/>
              <a:t>valoare</a:t>
            </a:r>
            <a:r>
              <a:rPr lang="en-US" altLang="en-US" sz="2400" dirty="0" smtClean="0"/>
              <a:t> 38.096.000 lei</a:t>
            </a:r>
            <a:endParaRPr lang="ro-RO" altLang="en-US" sz="2400" dirty="0" smtClean="0"/>
          </a:p>
          <a:p>
            <a:pPr eaLnBrk="1" hangingPunct="1">
              <a:lnSpc>
                <a:spcPct val="80000"/>
              </a:lnSpc>
            </a:pPr>
            <a:endParaRPr lang="en-US" altLang="en-US" sz="2400" dirty="0" smtClean="0"/>
          </a:p>
          <a:p>
            <a:pPr eaLnBrk="1" hangingPunct="1">
              <a:lnSpc>
                <a:spcPct val="80000"/>
              </a:lnSpc>
              <a:buFontTx/>
              <a:buChar char="•"/>
            </a:pPr>
            <a:r>
              <a:rPr lang="ro-RO" altLang="en-US" sz="2400" dirty="0" smtClean="0"/>
              <a:t>  </a:t>
            </a:r>
            <a:r>
              <a:rPr lang="en-US" altLang="en-US" sz="2400" dirty="0" err="1" smtClean="0"/>
              <a:t>Realizare</a:t>
            </a:r>
            <a:r>
              <a:rPr lang="en-US" altLang="en-US" sz="2400" dirty="0" smtClean="0"/>
              <a:t> </a:t>
            </a:r>
            <a:r>
              <a:rPr lang="en-US" altLang="en-US" sz="2400" dirty="0" err="1" smtClean="0"/>
              <a:t>infrastructurii</a:t>
            </a:r>
            <a:r>
              <a:rPr lang="en-US" altLang="en-US" sz="2400" dirty="0" smtClean="0"/>
              <a:t> </a:t>
            </a:r>
            <a:r>
              <a:rPr lang="en-US" altLang="en-US" sz="2400" dirty="0" err="1" smtClean="0"/>
              <a:t>pe</a:t>
            </a:r>
            <a:r>
              <a:rPr lang="en-US" altLang="en-US" sz="2400" dirty="0" smtClean="0"/>
              <a:t> scar</a:t>
            </a:r>
            <a:r>
              <a:rPr lang="ro-RO" altLang="en-US" sz="2400" dirty="0" smtClean="0"/>
              <a:t>ă</a:t>
            </a:r>
            <a:r>
              <a:rPr lang="en-US" altLang="en-US" sz="2400" dirty="0" smtClean="0"/>
              <a:t> </a:t>
            </a:r>
            <a:r>
              <a:rPr lang="en-US" altLang="en-US" sz="2400" dirty="0" err="1" smtClean="0"/>
              <a:t>larg</a:t>
            </a:r>
            <a:r>
              <a:rPr lang="ro-RO" altLang="en-US" sz="2400" dirty="0" smtClean="0"/>
              <a:t>ă</a:t>
            </a:r>
            <a:r>
              <a:rPr lang="en-US" altLang="en-US" sz="2400" b="1" dirty="0" smtClean="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ea typeface="+mj-ea"/>
                <a:cs typeface="+mj-cs"/>
              </a:rPr>
              <a:t> </a:t>
            </a:r>
            <a:r>
              <a:rPr lang="en-US" altLang="en-US" sz="2400" b="1" dirty="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ea typeface="+mj-ea"/>
                <a:cs typeface="+mj-cs"/>
              </a:rPr>
              <a:t>(LSIF) (2001-2002)</a:t>
            </a:r>
          </a:p>
          <a:p>
            <a:pPr eaLnBrk="1" hangingPunct="1">
              <a:lnSpc>
                <a:spcPct val="80000"/>
              </a:lnSpc>
            </a:pPr>
            <a:r>
              <a:rPr lang="en-US" altLang="en-US" sz="2400" dirty="0" smtClean="0"/>
              <a:t>	- </a:t>
            </a:r>
            <a:r>
              <a:rPr lang="en-US" altLang="en-US" sz="2400" dirty="0" err="1" smtClean="0"/>
              <a:t>valoare</a:t>
            </a:r>
            <a:r>
              <a:rPr lang="en-US" altLang="en-US" sz="2400" dirty="0" smtClean="0"/>
              <a:t> 400.000 euro </a:t>
            </a:r>
            <a:endParaRPr lang="ro-RO" altLang="en-US" sz="2400" dirty="0" smtClean="0"/>
          </a:p>
          <a:p>
            <a:pPr eaLnBrk="1" hangingPunct="1">
              <a:lnSpc>
                <a:spcPct val="80000"/>
              </a:lnSpc>
            </a:pPr>
            <a:endParaRPr lang="en-US" altLang="en-US" sz="2400" dirty="0" smtClean="0"/>
          </a:p>
          <a:p>
            <a:pPr eaLnBrk="1" hangingPunct="1">
              <a:lnSpc>
                <a:spcPct val="80000"/>
              </a:lnSpc>
              <a:buFontTx/>
              <a:buChar char="•"/>
            </a:pPr>
            <a:r>
              <a:rPr lang="ro-RO" altLang="en-US" sz="2400" dirty="0" smtClean="0"/>
              <a:t>  </a:t>
            </a:r>
            <a:r>
              <a:rPr lang="en-US" altLang="en-US" sz="2400" dirty="0" smtClean="0"/>
              <a:t>Instrument </a:t>
            </a:r>
            <a:r>
              <a:rPr lang="en-US" altLang="en-US" sz="2400" dirty="0" err="1" smtClean="0"/>
              <a:t>pentru</a:t>
            </a:r>
            <a:r>
              <a:rPr lang="en-US" altLang="en-US" sz="2400" dirty="0" smtClean="0"/>
              <a:t> </a:t>
            </a:r>
            <a:r>
              <a:rPr lang="en-US" altLang="en-US" sz="2400" dirty="0" err="1" smtClean="0"/>
              <a:t>politici</a:t>
            </a:r>
            <a:r>
              <a:rPr lang="en-US" altLang="en-US" sz="2400" dirty="0" smtClean="0"/>
              <a:t> </a:t>
            </a:r>
            <a:r>
              <a:rPr lang="en-US" altLang="en-US" sz="2400" dirty="0" err="1" smtClean="0"/>
              <a:t>structurale</a:t>
            </a:r>
            <a:r>
              <a:rPr lang="en-US" altLang="en-US" sz="2400" dirty="0" smtClean="0"/>
              <a:t> de pre-</a:t>
            </a:r>
            <a:r>
              <a:rPr lang="en-US" altLang="en-US" sz="2400" dirty="0" err="1" smtClean="0"/>
              <a:t>aderare</a:t>
            </a:r>
            <a:r>
              <a:rPr lang="en-US" altLang="en-US" sz="2400" dirty="0" smtClean="0"/>
              <a:t> </a:t>
            </a:r>
            <a:r>
              <a:rPr lang="en-US" altLang="en-US" sz="2400" b="1" dirty="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ea typeface="+mj-ea"/>
                <a:cs typeface="+mj-cs"/>
              </a:rPr>
              <a:t>(ISPA)</a:t>
            </a:r>
          </a:p>
          <a:p>
            <a:pPr eaLnBrk="1" hangingPunct="1">
              <a:lnSpc>
                <a:spcPct val="80000"/>
              </a:lnSpc>
            </a:pPr>
            <a:r>
              <a:rPr lang="ro-RO" altLang="en-US" sz="2400" dirty="0" smtClean="0"/>
              <a:t> </a:t>
            </a:r>
            <a:r>
              <a:rPr lang="en-US" altLang="en-US" sz="2400" dirty="0" smtClean="0"/>
              <a:t>	- </a:t>
            </a:r>
            <a:r>
              <a:rPr lang="en-US" altLang="en-US" sz="2400" dirty="0" err="1" smtClean="0"/>
              <a:t>valoare</a:t>
            </a:r>
            <a:r>
              <a:rPr lang="en-US" altLang="en-US" sz="2400" dirty="0" smtClean="0"/>
              <a:t> </a:t>
            </a:r>
            <a:r>
              <a:rPr lang="en-US" altLang="en-US" sz="2400" dirty="0" err="1" smtClean="0"/>
              <a:t>peste</a:t>
            </a:r>
            <a:r>
              <a:rPr lang="en-US" altLang="en-US" sz="2400" dirty="0" smtClean="0"/>
              <a:t> </a:t>
            </a:r>
            <a:r>
              <a:rPr lang="ro-RO" altLang="en-US" sz="2400" dirty="0" smtClean="0"/>
              <a:t>86,877 </a:t>
            </a:r>
            <a:r>
              <a:rPr lang="en-US" altLang="en-US" sz="2400" dirty="0" err="1" smtClean="0"/>
              <a:t>milioane</a:t>
            </a:r>
            <a:r>
              <a:rPr lang="en-US" altLang="en-US" sz="2400" dirty="0" smtClean="0"/>
              <a:t> euro</a:t>
            </a:r>
            <a:endParaRPr lang="ro-RO" altLang="en-US" sz="2400" dirty="0" smtClean="0"/>
          </a:p>
          <a:p>
            <a:pPr eaLnBrk="1" hangingPunct="1">
              <a:lnSpc>
                <a:spcPct val="80000"/>
              </a:lnSpc>
            </a:pPr>
            <a:endParaRPr lang="en-US" altLang="en-US" sz="2400" dirty="0" smtClean="0"/>
          </a:p>
          <a:p>
            <a:pPr eaLnBrk="1" hangingPunct="1">
              <a:lnSpc>
                <a:spcPct val="80000"/>
              </a:lnSpc>
              <a:buFontTx/>
              <a:buChar char="•"/>
            </a:pPr>
            <a:r>
              <a:rPr lang="ro-RO" altLang="en-US" sz="2400" b="1" dirty="0" smtClean="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ea typeface="+mj-ea"/>
                <a:cs typeface="+mj-cs"/>
              </a:rPr>
              <a:t>  POS </a:t>
            </a:r>
            <a:r>
              <a:rPr lang="ro-RO" altLang="en-US" sz="2400" b="1" dirty="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ea typeface="+mj-ea"/>
                <a:cs typeface="+mj-cs"/>
              </a:rPr>
              <a:t>de Mediu 2010 – 2015</a:t>
            </a:r>
          </a:p>
          <a:p>
            <a:pPr marL="800100" lvl="1" indent="-342900" algn="l" eaLnBrk="1" hangingPunct="1">
              <a:lnSpc>
                <a:spcPct val="80000"/>
              </a:lnSpc>
              <a:buFont typeface="Arial" pitchFamily="34" charset="0"/>
              <a:buChar char="•"/>
            </a:pPr>
            <a:r>
              <a:rPr lang="ro-RO" altLang="en-US" sz="2400" dirty="0" smtClean="0"/>
              <a:t> </a:t>
            </a:r>
            <a:r>
              <a:rPr lang="ro-RO" altLang="en-US" sz="2400" dirty="0"/>
              <a:t>valoare de peste </a:t>
            </a:r>
            <a:r>
              <a:rPr lang="ro-RO" altLang="en-US" sz="2400" dirty="0" smtClean="0"/>
              <a:t>2</a:t>
            </a:r>
            <a:r>
              <a:rPr lang="en-US" altLang="en-US" sz="2400" dirty="0" smtClean="0"/>
              <a:t>89</a:t>
            </a:r>
            <a:r>
              <a:rPr lang="ro-RO" altLang="en-US" sz="2400" dirty="0" smtClean="0"/>
              <a:t> </a:t>
            </a:r>
            <a:r>
              <a:rPr lang="ro-RO" altLang="en-US" sz="2400" dirty="0"/>
              <a:t>de milioane de euro</a:t>
            </a:r>
          </a:p>
          <a:p>
            <a:pPr marL="800100" lvl="1" indent="-342900" algn="l" eaLnBrk="1" hangingPunct="1">
              <a:lnSpc>
                <a:spcPct val="80000"/>
              </a:lnSpc>
              <a:buFont typeface="Arial" pitchFamily="34" charset="0"/>
              <a:buChar char="•"/>
            </a:pPr>
            <a:r>
              <a:rPr lang="ro-RO" altLang="en-US" sz="2400" dirty="0" smtClean="0"/>
              <a:t> </a:t>
            </a:r>
            <a:r>
              <a:rPr lang="ro-RO" altLang="en-US" sz="2400" dirty="0"/>
              <a:t>beneficiarii proiectului sunt locuitorii a 23 de localităţi din judeţele Constanţa </a:t>
            </a:r>
            <a:r>
              <a:rPr lang="ro-RO" altLang="en-US" sz="2400" dirty="0" smtClean="0"/>
              <a:t>și </a:t>
            </a:r>
            <a:r>
              <a:rPr lang="ro-RO" altLang="en-US" sz="2400" dirty="0"/>
              <a:t>Ialomiţa</a:t>
            </a:r>
          </a:p>
          <a:p>
            <a:pPr eaLnBrk="1" hangingPunct="1">
              <a:lnSpc>
                <a:spcPct val="80000"/>
              </a:lnSpc>
            </a:pPr>
            <a:endParaRPr lang="ro-RO" altLang="en-US" sz="2000" dirty="0" smtClean="0"/>
          </a:p>
        </p:txBody>
      </p:sp>
    </p:spTree>
    <p:extLst>
      <p:ext uri="{BB962C8B-B14F-4D97-AF65-F5344CB8AC3E}">
        <p14:creationId xmlns:p14="http://schemas.microsoft.com/office/powerpoint/2010/main" val="12055004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theme/theme1.xml><?xml version="1.0" encoding="utf-8"?>
<a:theme xmlns:a="http://schemas.openxmlformats.org/drawingml/2006/main" name="Delux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1945</TotalTime>
  <Words>3378</Words>
  <Application>Microsoft Office PowerPoint</Application>
  <PresentationFormat>On-screen Show (4:3)</PresentationFormat>
  <Paragraphs>576</Paragraphs>
  <Slides>47</Slides>
  <Notes>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9" baseType="lpstr">
      <vt:lpstr>Arial Unicode MS</vt:lpstr>
      <vt:lpstr>Arial</vt:lpstr>
      <vt:lpstr>Arial Black</vt:lpstr>
      <vt:lpstr>Calibri</vt:lpstr>
      <vt:lpstr>Calibri (Body)</vt:lpstr>
      <vt:lpstr>Corbel</vt:lpstr>
      <vt:lpstr>Times</vt:lpstr>
      <vt:lpstr>Times New Roman</vt:lpstr>
      <vt:lpstr>Wingdings</vt:lpstr>
      <vt:lpstr>Wingdings 2</vt:lpstr>
      <vt:lpstr>Deluxe</vt:lpstr>
      <vt:lpstr>Chart</vt:lpstr>
      <vt:lpstr>S.C. RAJA S.A.  CONSTANȚA</vt:lpstr>
      <vt:lpstr>S.C. RAJA S.A. CONSTANŢA</vt:lpstr>
      <vt:lpstr>Certificări şi Licenţe</vt:lpstr>
      <vt:lpstr>Activităţi principale</vt:lpstr>
      <vt:lpstr>Sistemul de alimentare cu apă</vt:lpstr>
      <vt:lpstr>Sistemul de canalizare</vt:lpstr>
      <vt:lpstr>PowerPoint Presentation</vt:lpstr>
      <vt:lpstr>PowerPoint Presentation</vt:lpstr>
      <vt:lpstr> Proiecte europene</vt:lpstr>
      <vt:lpstr>Stație Epurare Constanța Nord valoare investiţie 37,594,592 euro ; Qorar max= 1920 l/s </vt:lpstr>
      <vt:lpstr>Transport conducte la locul de montaj</vt:lpstr>
      <vt:lpstr>Montaj conducte în mare</vt:lpstr>
      <vt:lpstr>Stație Epurare Eforie Sud valoare investiţie 27.847.274 euro ; Qorar max= 780 l/s </vt:lpstr>
      <vt:lpstr>Stație Epurare Țăndărei valoare investiţie : 5.881.334 euro; Qorar max= 43 l/s </vt:lpstr>
      <vt:lpstr>Stație Epurare Poarta Albă valoare investiţie : 6.684.481 euro; Qorar max= 188 l/s </vt:lpstr>
      <vt:lpstr>Stație Epurare Medgidia valoare investiţie 6.093.006 euro; Qorar max= 158 l/s </vt:lpstr>
      <vt:lpstr>Stație Epurare Hârșova valoare investiţie 2.969.707 euro; Qorar max= 52 l/s </vt:lpstr>
      <vt:lpstr>Stație Epurare Fetești valoare investiţie : 4.897.904 euro; Qorar max= 105 l/s </vt:lpstr>
      <vt:lpstr>Stație Epurare Țăndărei valoare investiţie : 5.881.334 euro; Qorar max= 43 l/s </vt:lpstr>
      <vt:lpstr>Stație Epurare Fierbinţi valoare investiţie : 3.365.567 euro ; Qorar max= 35,65 l/s </vt:lpstr>
      <vt:lpstr>Proiect Operaţional Infrastructură Mare  2014-2020</vt:lpstr>
      <vt:lpstr>PowerPoint Presentation</vt:lpstr>
      <vt:lpstr>PowerPoint Presentation</vt:lpstr>
      <vt:lpstr>Proiecte propuse  (prin finanţare RAJA)</vt:lpstr>
      <vt:lpstr>Situația energetică</vt:lpstr>
      <vt:lpstr>PowerPoint Presentation</vt:lpstr>
      <vt:lpstr>PowerPoint Presentation</vt:lpstr>
      <vt:lpstr>1. Extinderea sistemului SCADA în toată aria de  operare a S.C. RAJA S.A.</vt:lpstr>
      <vt:lpstr>PowerPoint Presentation</vt:lpstr>
      <vt:lpstr>Extindere SCADA – Sistem Dispecerizare  Surse și Stații Epurare Ape Uzate</vt:lpstr>
      <vt:lpstr>Scopul proiectului</vt:lpstr>
      <vt:lpstr>Surse Alternative De Energie 2. Centrala Fotovoltaică Fetești Jud. Ialomița</vt:lpstr>
      <vt:lpstr>PowerPoint Presentation</vt:lpstr>
      <vt:lpstr>3. Modificarea soluțiilor tehnice de racordare la rețeaua de energie electrică a surselor de apă</vt:lpstr>
      <vt:lpstr>Eficiența implementării proiectului</vt:lpstr>
      <vt:lpstr>PowerPoint Presentation</vt:lpstr>
      <vt:lpstr>Uscarea namolurilor provenite din statiile de epurare</vt:lpstr>
      <vt:lpstr>PowerPoint Presentation</vt:lpstr>
      <vt:lpstr>2. Detectarea pierderilor de apă utilizând spectrometria satelitară</vt:lpstr>
      <vt:lpstr>PowerPoint Presentation</vt:lpstr>
      <vt:lpstr>PowerPoint Presentation</vt:lpstr>
      <vt:lpstr>PowerPoint Presentation</vt:lpstr>
      <vt:lpstr>  3.Reabilitarea conductelor de apă și canalizare prin procedeul CIPP® </vt:lpstr>
      <vt:lpstr>PowerPoint Presentation</vt:lpstr>
      <vt:lpstr>PowerPoint Presentation</vt:lpstr>
      <vt:lpstr>PowerPoint Presentation</vt:lpstr>
      <vt:lpstr>Vă mulțumim pentru atenție!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 RAJA S.A.  CONSTANȚA</dc:title>
  <dc:creator>Elena Chichelus</dc:creator>
  <cp:lastModifiedBy>Administrator</cp:lastModifiedBy>
  <cp:revision>204</cp:revision>
  <cp:lastPrinted>2017-11-20T07:18:54Z</cp:lastPrinted>
  <dcterms:created xsi:type="dcterms:W3CDTF">2006-08-16T00:00:00Z</dcterms:created>
  <dcterms:modified xsi:type="dcterms:W3CDTF">2017-11-20T14:07:30Z</dcterms:modified>
</cp:coreProperties>
</file>