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96" r:id="rId3"/>
    <p:sldId id="292" r:id="rId4"/>
    <p:sldId id="293" r:id="rId5"/>
    <p:sldId id="294" r:id="rId6"/>
    <p:sldId id="295" r:id="rId7"/>
    <p:sldId id="300" r:id="rId8"/>
    <p:sldId id="301" r:id="rId9"/>
    <p:sldId id="299" r:id="rId10"/>
    <p:sldId id="302" r:id="rId11"/>
    <p:sldId id="297" r:id="rId12"/>
    <p:sldId id="298" r:id="rId13"/>
    <p:sldId id="303" r:id="rId14"/>
    <p:sldId id="304" r:id="rId15"/>
    <p:sldId id="305" r:id="rId16"/>
    <p:sldId id="306" r:id="rId17"/>
    <p:sldId id="28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660"/>
  </p:normalViewPr>
  <p:slideViewPr>
    <p:cSldViewPr snapToGrid="0">
      <p:cViewPr varScale="1">
        <p:scale>
          <a:sx n="109" d="100"/>
          <a:sy n="109" d="100"/>
        </p:scale>
        <p:origin x="630"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FE2743E8-D281-4355-AE95-B7DA72D90597}" type="datetimeFigureOut">
              <a:rPr lang="ru-RU" smtClean="0"/>
              <a:pPr/>
              <a:t>15.10.2020</a:t>
            </a:fld>
            <a:endParaRPr lang="ru-RU"/>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DB89FAC6-6299-4E27-A8E2-4D7AEC4F370F}" type="slidenum">
              <a:rPr lang="ru-RU" smtClean="0"/>
              <a:pPr/>
              <a:t>‹#›</a:t>
            </a:fld>
            <a:endParaRPr lang="ru-RU"/>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71109274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E2743E8-D281-4355-AE95-B7DA72D90597}" type="datetimeFigureOut">
              <a:rPr lang="ru-RU" smtClean="0"/>
              <a:pPr/>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B89FAC6-6299-4E27-A8E2-4D7AEC4F370F}" type="slidenum">
              <a:rPr lang="ru-RU" smtClean="0"/>
              <a:pPr/>
              <a:t>‹#›</a:t>
            </a:fld>
            <a:endParaRPr lang="ru-RU"/>
          </a:p>
        </p:txBody>
      </p:sp>
    </p:spTree>
    <p:extLst>
      <p:ext uri="{BB962C8B-B14F-4D97-AF65-F5344CB8AC3E}">
        <p14:creationId xmlns:p14="http://schemas.microsoft.com/office/powerpoint/2010/main" val="1523879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E2743E8-D281-4355-AE95-B7DA72D90597}" type="datetimeFigureOut">
              <a:rPr lang="ru-RU" smtClean="0"/>
              <a:pPr/>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B89FAC6-6299-4E27-A8E2-4D7AEC4F370F}" type="slidenum">
              <a:rPr lang="ru-RU" smtClean="0"/>
              <a:pPr/>
              <a:t>‹#›</a:t>
            </a:fld>
            <a:endParaRPr lang="ru-RU"/>
          </a:p>
        </p:txBody>
      </p:sp>
    </p:spTree>
    <p:extLst>
      <p:ext uri="{BB962C8B-B14F-4D97-AF65-F5344CB8AC3E}">
        <p14:creationId xmlns:p14="http://schemas.microsoft.com/office/powerpoint/2010/main" val="3744640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E2743E8-D281-4355-AE95-B7DA72D90597}" type="datetimeFigureOut">
              <a:rPr lang="ru-RU" smtClean="0"/>
              <a:pPr/>
              <a:t>15.10.2020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B89FAC6-6299-4E27-A8E2-4D7AEC4F370F}" type="slidenum">
              <a:rPr lang="ru-RU" smtClean="0"/>
              <a:pPr/>
              <a:t>‹#›</a:t>
            </a:fld>
            <a:endParaRPr lang="ru-RU"/>
          </a:p>
        </p:txBody>
      </p:sp>
    </p:spTree>
    <p:extLst>
      <p:ext uri="{BB962C8B-B14F-4D97-AF65-F5344CB8AC3E}">
        <p14:creationId xmlns:p14="http://schemas.microsoft.com/office/powerpoint/2010/main" val="3284037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FE2743E8-D281-4355-AE95-B7DA72D90597}" type="datetimeFigureOut">
              <a:rPr lang="ru-RU" smtClean="0"/>
              <a:pPr/>
              <a:t>15.10.2020</a:t>
            </a:fld>
            <a:endParaRPr lang="ru-RU"/>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DB89FAC6-6299-4E27-A8E2-4D7AEC4F370F}" type="slidenum">
              <a:rPr lang="ru-RU" smtClean="0"/>
              <a:pPr/>
              <a:t>‹#›</a:t>
            </a:fld>
            <a:endParaRPr lang="ru-RU"/>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69923383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E2743E8-D281-4355-AE95-B7DA72D90597}" type="datetimeFigureOut">
              <a:rPr lang="ru-RU" smtClean="0"/>
              <a:pPr/>
              <a:t>15.10.2020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B89FAC6-6299-4E27-A8E2-4D7AEC4F370F}" type="slidenum">
              <a:rPr lang="ru-RU" smtClean="0"/>
              <a:pPr/>
              <a:t>‹#›</a:t>
            </a:fld>
            <a:endParaRPr lang="ru-RU"/>
          </a:p>
        </p:txBody>
      </p:sp>
    </p:spTree>
    <p:extLst>
      <p:ext uri="{BB962C8B-B14F-4D97-AF65-F5344CB8AC3E}">
        <p14:creationId xmlns:p14="http://schemas.microsoft.com/office/powerpoint/2010/main" val="2705709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E2743E8-D281-4355-AE95-B7DA72D90597}" type="datetimeFigureOut">
              <a:rPr lang="ru-RU" smtClean="0"/>
              <a:pPr/>
              <a:t>15.10.2020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B89FAC6-6299-4E27-A8E2-4D7AEC4F370F}" type="slidenum">
              <a:rPr lang="ru-RU" smtClean="0"/>
              <a:pPr/>
              <a:t>‹#›</a:t>
            </a:fld>
            <a:endParaRPr lang="ru-RU"/>
          </a:p>
        </p:txBody>
      </p:sp>
    </p:spTree>
    <p:extLst>
      <p:ext uri="{BB962C8B-B14F-4D97-AF65-F5344CB8AC3E}">
        <p14:creationId xmlns:p14="http://schemas.microsoft.com/office/powerpoint/2010/main" val="908078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E2743E8-D281-4355-AE95-B7DA72D90597}" type="datetimeFigureOut">
              <a:rPr lang="ru-RU" smtClean="0"/>
              <a:pPr/>
              <a:t>15.10.2020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B89FAC6-6299-4E27-A8E2-4D7AEC4F370F}" type="slidenum">
              <a:rPr lang="ru-RU" smtClean="0"/>
              <a:pPr/>
              <a:t>‹#›</a:t>
            </a:fld>
            <a:endParaRPr lang="ru-RU"/>
          </a:p>
        </p:txBody>
      </p:sp>
    </p:spTree>
    <p:extLst>
      <p:ext uri="{BB962C8B-B14F-4D97-AF65-F5344CB8AC3E}">
        <p14:creationId xmlns:p14="http://schemas.microsoft.com/office/powerpoint/2010/main" val="4290734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2743E8-D281-4355-AE95-B7DA72D90597}" type="datetimeFigureOut">
              <a:rPr lang="ru-RU" smtClean="0"/>
              <a:pPr/>
              <a:t>15.10.2020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B89FAC6-6299-4E27-A8E2-4D7AEC4F370F}" type="slidenum">
              <a:rPr lang="ru-RU" smtClean="0"/>
              <a:pPr/>
              <a:t>‹#›</a:t>
            </a:fld>
            <a:endParaRPr lang="ru-RU"/>
          </a:p>
        </p:txBody>
      </p:sp>
    </p:spTree>
    <p:extLst>
      <p:ext uri="{BB962C8B-B14F-4D97-AF65-F5344CB8AC3E}">
        <p14:creationId xmlns:p14="http://schemas.microsoft.com/office/powerpoint/2010/main" val="3256361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E2743E8-D281-4355-AE95-B7DA72D90597}" type="datetimeFigureOut">
              <a:rPr lang="ru-RU" smtClean="0"/>
              <a:pPr/>
              <a:t>15.10.2020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B89FAC6-6299-4E27-A8E2-4D7AEC4F370F}" type="slidenum">
              <a:rPr lang="ru-RU" smtClean="0"/>
              <a:pPr/>
              <a:t>‹#›</a:t>
            </a:fld>
            <a:endParaRPr lang="ru-RU"/>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00123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E2743E8-D281-4355-AE95-B7DA72D90597}" type="datetimeFigureOut">
              <a:rPr lang="ru-RU" smtClean="0"/>
              <a:pPr/>
              <a:t>15.10.2020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B89FAC6-6299-4E27-A8E2-4D7AEC4F370F}" type="slidenum">
              <a:rPr lang="ru-RU" smtClean="0"/>
              <a:pPr/>
              <a:t>‹#›</a:t>
            </a:fld>
            <a:endParaRPr lang="ru-RU"/>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94383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FE2743E8-D281-4355-AE95-B7DA72D90597}" type="datetimeFigureOut">
              <a:rPr lang="ru-RU" smtClean="0"/>
              <a:pPr/>
              <a:t>15.10.2020</a:t>
            </a:fld>
            <a:endParaRPr lang="ru-RU"/>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RU"/>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DB89FAC6-6299-4E27-A8E2-4D7AEC4F370F}" type="slidenum">
              <a:rPr lang="ru-RU" smtClean="0"/>
              <a:pPr/>
              <a:t>‹#›</a:t>
            </a:fld>
            <a:endParaRPr lang="ru-RU"/>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9099010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vspac@anre.md" TargetMode="External"/><Relationship Id="rId2" Type="http://schemas.openxmlformats.org/officeDocument/2006/relationships/hyperlink" Target="http://www.anre.md/" TargetMode="Externa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15128" y="2390774"/>
            <a:ext cx="8361229" cy="2257426"/>
          </a:xfrm>
        </p:spPr>
        <p:txBody>
          <a:bodyPr>
            <a:noAutofit/>
          </a:bodyPr>
          <a:lstStyle/>
          <a:p>
            <a:r>
              <a:rPr lang="ro-RO" sz="4000" b="1" dirty="0" smtClean="0">
                <a:solidFill>
                  <a:schemeClr val="tx1"/>
                </a:solidFill>
                <a:latin typeface="Arial Narrow" panose="020B0606020202030204" pitchFamily="34" charset="0"/>
                <a:cs typeface="Arial" panose="020B0604020202020204" pitchFamily="34" charset="0"/>
              </a:rPr>
              <a:t/>
            </a:r>
            <a:br>
              <a:rPr lang="ro-RO" sz="4000" b="1" dirty="0" smtClean="0">
                <a:solidFill>
                  <a:schemeClr val="tx1"/>
                </a:solidFill>
                <a:latin typeface="Arial Narrow" panose="020B0606020202030204" pitchFamily="34" charset="0"/>
                <a:cs typeface="Arial" panose="020B0604020202020204" pitchFamily="34" charset="0"/>
              </a:rPr>
            </a:br>
            <a:r>
              <a:rPr lang="ro-RO" sz="4000" b="1" dirty="0">
                <a:solidFill>
                  <a:schemeClr val="tx1"/>
                </a:solidFill>
                <a:latin typeface="Arial Narrow" panose="020B0606020202030204" pitchFamily="34" charset="0"/>
                <a:cs typeface="Arial" panose="020B0604020202020204" pitchFamily="34" charset="0"/>
              </a:rPr>
              <a:t/>
            </a:r>
            <a:br>
              <a:rPr lang="ro-RO" sz="4000" b="1" dirty="0">
                <a:solidFill>
                  <a:schemeClr val="tx1"/>
                </a:solidFill>
                <a:latin typeface="Arial Narrow" panose="020B0606020202030204" pitchFamily="34" charset="0"/>
                <a:cs typeface="Arial" panose="020B0604020202020204" pitchFamily="34" charset="0"/>
              </a:rPr>
            </a:br>
            <a:r>
              <a:rPr lang="en-US" sz="3200" b="1" dirty="0" err="1" smtClean="0">
                <a:solidFill>
                  <a:schemeClr val="tx1"/>
                </a:solidFill>
                <a:latin typeface="Arial Narrow" panose="020B0606020202030204" pitchFamily="34" charset="0"/>
                <a:cs typeface="Arial" panose="020B0604020202020204" pitchFamily="34" charset="0"/>
              </a:rPr>
              <a:t>Consumul</a:t>
            </a:r>
            <a:r>
              <a:rPr lang="en-US" sz="3200" b="1" dirty="0" smtClean="0">
                <a:solidFill>
                  <a:schemeClr val="tx1"/>
                </a:solidFill>
                <a:latin typeface="Arial Narrow" panose="020B0606020202030204" pitchFamily="34" charset="0"/>
                <a:cs typeface="Arial" panose="020B0604020202020204" pitchFamily="34" charset="0"/>
              </a:rPr>
              <a:t> </a:t>
            </a:r>
            <a:r>
              <a:rPr lang="en-US" sz="3200" b="1" dirty="0" err="1" smtClean="0">
                <a:solidFill>
                  <a:schemeClr val="tx1"/>
                </a:solidFill>
                <a:latin typeface="Arial Narrow" panose="020B0606020202030204" pitchFamily="34" charset="0"/>
                <a:cs typeface="Arial" panose="020B0604020202020204" pitchFamily="34" charset="0"/>
              </a:rPr>
              <a:t>fraudulos</a:t>
            </a:r>
            <a:r>
              <a:rPr lang="en-US" sz="3200" b="1" dirty="0" smtClean="0">
                <a:solidFill>
                  <a:schemeClr val="tx1"/>
                </a:solidFill>
                <a:latin typeface="Arial Narrow" panose="020B0606020202030204" pitchFamily="34" charset="0"/>
                <a:cs typeface="Arial" panose="020B0604020202020204" pitchFamily="34" charset="0"/>
              </a:rPr>
              <a:t>. </a:t>
            </a:r>
            <a:r>
              <a:rPr lang="en-US" sz="3200" b="1" dirty="0" err="1" smtClean="0">
                <a:solidFill>
                  <a:schemeClr val="tx1"/>
                </a:solidFill>
                <a:latin typeface="Arial Narrow" panose="020B0606020202030204" pitchFamily="34" charset="0"/>
                <a:cs typeface="Arial" panose="020B0604020202020204" pitchFamily="34" charset="0"/>
              </a:rPr>
              <a:t>Competen</a:t>
            </a:r>
            <a:r>
              <a:rPr lang="ro-RO" sz="3200" b="1" dirty="0" smtClean="0">
                <a:solidFill>
                  <a:schemeClr val="tx1"/>
                </a:solidFill>
                <a:latin typeface="Arial Narrow" panose="020B0606020202030204" pitchFamily="34" charset="0"/>
                <a:cs typeface="Arial" panose="020B0604020202020204" pitchFamily="34" charset="0"/>
              </a:rPr>
              <a:t>țele operatorilor din domeniul serviciului public de alimentare cu apă și de canalizare în cazul constatării contravențiilor administrative  </a:t>
            </a:r>
            <a:endParaRPr lang="ru-RU" sz="3200" b="1" dirty="0">
              <a:solidFill>
                <a:schemeClr val="tx1"/>
              </a:solidFill>
              <a:latin typeface="Arial Narrow" panose="020B0606020202030204" pitchFamily="34" charset="0"/>
              <a:cs typeface="Arial" panose="020B0604020202020204" pitchFamily="34" charset="0"/>
            </a:endParaRPr>
          </a:p>
        </p:txBody>
      </p:sp>
      <p:sp>
        <p:nvSpPr>
          <p:cNvPr id="3" name="Подзаголовок 2"/>
          <p:cNvSpPr>
            <a:spLocks noGrp="1"/>
          </p:cNvSpPr>
          <p:nvPr>
            <p:ph type="subTitle" idx="1"/>
          </p:nvPr>
        </p:nvSpPr>
        <p:spPr>
          <a:xfrm>
            <a:off x="1200150" y="4924424"/>
            <a:ext cx="6124575" cy="1495425"/>
          </a:xfrm>
        </p:spPr>
        <p:txBody>
          <a:bodyPr>
            <a:normAutofit fontScale="92500" lnSpcReduction="20000"/>
          </a:bodyPr>
          <a:lstStyle/>
          <a:p>
            <a:endParaRPr lang="ro-RO" dirty="0" smtClean="0"/>
          </a:p>
          <a:p>
            <a:r>
              <a:rPr lang="ro-RO" b="1" dirty="0" smtClean="0">
                <a:latin typeface="Arial Narrow" panose="020B0606020202030204" pitchFamily="34" charset="0"/>
              </a:rPr>
              <a:t>Violina ȘPAC – Director al Consiliului de administrație al Agenției Naționale pentru Reglementare în Energetică</a:t>
            </a:r>
          </a:p>
          <a:p>
            <a:endParaRPr lang="ro-RO" sz="1500" b="1" dirty="0" smtClean="0">
              <a:latin typeface="Arial Narrow" panose="020B0606020202030204" pitchFamily="34" charset="0"/>
            </a:endParaRPr>
          </a:p>
          <a:p>
            <a:r>
              <a:rPr lang="ro-RO" sz="1500" b="1" dirty="0" smtClean="0">
                <a:latin typeface="Arial Narrow" panose="020B0606020202030204" pitchFamily="34" charset="0"/>
              </a:rPr>
              <a:t>Chișinău, </a:t>
            </a:r>
            <a:r>
              <a:rPr lang="en-US" sz="1500" b="1" dirty="0" smtClean="0">
                <a:latin typeface="Arial Narrow" panose="020B0606020202030204" pitchFamily="34" charset="0"/>
              </a:rPr>
              <a:t>20 </a:t>
            </a:r>
            <a:r>
              <a:rPr lang="en-US" sz="1500" b="1" dirty="0" err="1" smtClean="0">
                <a:latin typeface="Arial Narrow" panose="020B0606020202030204" pitchFamily="34" charset="0"/>
              </a:rPr>
              <a:t>octombrie</a:t>
            </a:r>
            <a:r>
              <a:rPr lang="ro-RO" sz="1500" b="1" dirty="0" smtClean="0">
                <a:latin typeface="Arial Narrow" panose="020B0606020202030204" pitchFamily="34" charset="0"/>
              </a:rPr>
              <a:t> 2020</a:t>
            </a:r>
            <a:endParaRPr lang="ru-RU" sz="1500" b="1" dirty="0">
              <a:latin typeface="Arial Narrow" panose="020B060602020203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06208" y="109536"/>
            <a:ext cx="1618517" cy="1525833"/>
          </a:xfrm>
          <a:prstGeom prst="rect">
            <a:avLst/>
          </a:prstGeom>
        </p:spPr>
      </p:pic>
    </p:spTree>
    <p:extLst>
      <p:ext uri="{BB962C8B-B14F-4D97-AF65-F5344CB8AC3E}">
        <p14:creationId xmlns:p14="http://schemas.microsoft.com/office/powerpoint/2010/main" val="34574377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sz="3600" b="1" dirty="0" smtClean="0"/>
              <a:t>Recuperarea prejudiciului cauzat în urma consumului fraudulos </a:t>
            </a:r>
            <a:endParaRPr lang="ru-RU" sz="3600" dirty="0"/>
          </a:p>
        </p:txBody>
      </p:sp>
      <p:sp>
        <p:nvSpPr>
          <p:cNvPr id="3" name="Содержимое 2"/>
          <p:cNvSpPr>
            <a:spLocks noGrp="1"/>
          </p:cNvSpPr>
          <p:nvPr>
            <p:ph idx="1"/>
          </p:nvPr>
        </p:nvSpPr>
        <p:spPr>
          <a:xfrm>
            <a:off x="1371600" y="1856935"/>
            <a:ext cx="9601200" cy="4010465"/>
          </a:xfrm>
        </p:spPr>
        <p:txBody>
          <a:bodyPr>
            <a:normAutofit fontScale="85000" lnSpcReduction="20000"/>
          </a:bodyPr>
          <a:lstStyle/>
          <a:p>
            <a:r>
              <a:rPr lang="en-US" dirty="0" err="1" smtClean="0"/>
              <a:t>În</a:t>
            </a:r>
            <a:r>
              <a:rPr lang="en-US" dirty="0" smtClean="0"/>
              <a:t> </a:t>
            </a:r>
            <a:r>
              <a:rPr lang="en-US" dirty="0" err="1" smtClean="0"/>
              <a:t>cazul</a:t>
            </a:r>
            <a:r>
              <a:rPr lang="en-US" dirty="0" smtClean="0"/>
              <a:t> </a:t>
            </a:r>
            <a:r>
              <a:rPr lang="en-US" dirty="0" err="1" smtClean="0"/>
              <a:t>constată</a:t>
            </a:r>
            <a:r>
              <a:rPr lang="ro-RO" dirty="0" smtClean="0"/>
              <a:t>rii</a:t>
            </a:r>
            <a:r>
              <a:rPr lang="en-US" dirty="0" smtClean="0"/>
              <a:t> </a:t>
            </a:r>
            <a:r>
              <a:rPr lang="en-US" dirty="0" err="1" smtClean="0"/>
              <a:t>consum</a:t>
            </a:r>
            <a:r>
              <a:rPr lang="ro-RO" dirty="0" smtClean="0"/>
              <a:t>ului</a:t>
            </a:r>
            <a:r>
              <a:rPr lang="en-US" dirty="0" smtClean="0"/>
              <a:t> </a:t>
            </a:r>
            <a:r>
              <a:rPr lang="en-US" dirty="0" err="1" smtClean="0"/>
              <a:t>fraudulos</a:t>
            </a:r>
            <a:r>
              <a:rPr lang="en-US" dirty="0" smtClean="0"/>
              <a:t>, </a:t>
            </a:r>
            <a:r>
              <a:rPr lang="en-US" dirty="0" err="1" smtClean="0"/>
              <a:t>operatorul</a:t>
            </a:r>
            <a:r>
              <a:rPr lang="en-US" dirty="0" smtClean="0"/>
              <a:t> </a:t>
            </a:r>
            <a:r>
              <a:rPr lang="en-US" dirty="0" err="1" smtClean="0"/>
              <a:t>este</a:t>
            </a:r>
            <a:r>
              <a:rPr lang="en-US" dirty="0" smtClean="0"/>
              <a:t> </a:t>
            </a:r>
            <a:r>
              <a:rPr lang="en-US" dirty="0" err="1" smtClean="0"/>
              <a:t>în</a:t>
            </a:r>
            <a:r>
              <a:rPr lang="en-US" dirty="0" smtClean="0"/>
              <a:t> </a:t>
            </a:r>
            <a:r>
              <a:rPr lang="en-US" dirty="0" err="1" smtClean="0"/>
              <a:t>drept</a:t>
            </a:r>
            <a:r>
              <a:rPr lang="en-US" dirty="0" smtClean="0"/>
              <a:t> </a:t>
            </a:r>
            <a:r>
              <a:rPr lang="en-US" dirty="0" err="1" smtClean="0"/>
              <a:t>să</a:t>
            </a:r>
            <a:r>
              <a:rPr lang="ro-RO" dirty="0" smtClean="0"/>
              <a:t> efectueze recalcularea consumului </a:t>
            </a:r>
            <a:r>
              <a:rPr lang="en-US" dirty="0" err="1" smtClean="0"/>
              <a:t>în</a:t>
            </a:r>
            <a:r>
              <a:rPr lang="en-US" dirty="0" smtClean="0"/>
              <a:t> </a:t>
            </a:r>
            <a:r>
              <a:rPr lang="en-US" dirty="0" err="1" smtClean="0"/>
              <a:t>funcţie</a:t>
            </a:r>
            <a:r>
              <a:rPr lang="en-US" dirty="0" smtClean="0"/>
              <a:t> de </a:t>
            </a:r>
            <a:r>
              <a:rPr lang="en-US" dirty="0" err="1" smtClean="0"/>
              <a:t>secţiunea</a:t>
            </a:r>
            <a:r>
              <a:rPr lang="en-US" dirty="0" smtClean="0"/>
              <a:t> </a:t>
            </a:r>
            <a:r>
              <a:rPr lang="en-US" dirty="0" err="1" smtClean="0"/>
              <a:t>branşamentului</a:t>
            </a:r>
            <a:r>
              <a:rPr lang="en-US" dirty="0" smtClean="0"/>
              <a:t>, </a:t>
            </a:r>
            <a:r>
              <a:rPr lang="en-US" dirty="0" err="1" smtClean="0"/>
              <a:t>viteza</a:t>
            </a:r>
            <a:r>
              <a:rPr lang="en-US" dirty="0" smtClean="0"/>
              <a:t> </a:t>
            </a:r>
            <a:r>
              <a:rPr lang="en-US" dirty="0" err="1" smtClean="0"/>
              <a:t>mişcării</a:t>
            </a:r>
            <a:r>
              <a:rPr lang="en-US" dirty="0" smtClean="0"/>
              <a:t> </a:t>
            </a:r>
            <a:r>
              <a:rPr lang="en-US" dirty="0" err="1" smtClean="0"/>
              <a:t>apei</a:t>
            </a:r>
            <a:r>
              <a:rPr lang="en-US" dirty="0" smtClean="0"/>
              <a:t> </a:t>
            </a:r>
            <a:r>
              <a:rPr lang="en-US" dirty="0" err="1" smtClean="0"/>
              <a:t>şi</a:t>
            </a:r>
            <a:r>
              <a:rPr lang="en-US" dirty="0" smtClean="0"/>
              <a:t> de </a:t>
            </a:r>
            <a:r>
              <a:rPr lang="en-US" dirty="0" err="1" smtClean="0"/>
              <a:t>durata</a:t>
            </a:r>
            <a:r>
              <a:rPr lang="en-US" dirty="0" smtClean="0"/>
              <a:t> </a:t>
            </a:r>
            <a:r>
              <a:rPr lang="en-US" dirty="0" err="1" smtClean="0"/>
              <a:t>consumului</a:t>
            </a:r>
            <a:r>
              <a:rPr lang="en-US" dirty="0" smtClean="0"/>
              <a:t> </a:t>
            </a:r>
            <a:r>
              <a:rPr lang="en-US" dirty="0" err="1" smtClean="0"/>
              <a:t>fraudulos</a:t>
            </a:r>
            <a:r>
              <a:rPr lang="en-US" dirty="0" smtClean="0"/>
              <a:t>.</a:t>
            </a:r>
            <a:endParaRPr lang="ru-RU" dirty="0" smtClean="0"/>
          </a:p>
          <a:p>
            <a:r>
              <a:rPr lang="ro-RO" dirty="0" smtClean="0"/>
              <a:t>L</a:t>
            </a:r>
            <a:r>
              <a:rPr lang="en-US" dirty="0" smtClean="0"/>
              <a:t>a</a:t>
            </a:r>
            <a:r>
              <a:rPr lang="ro-RO" dirty="0" smtClean="0"/>
              <a:t> efectuarea recalculului </a:t>
            </a:r>
            <a:r>
              <a:rPr lang="en-US" dirty="0" err="1" smtClean="0"/>
              <a:t>operatorul</a:t>
            </a:r>
            <a:r>
              <a:rPr lang="en-US" dirty="0" smtClean="0"/>
              <a:t> </a:t>
            </a:r>
            <a:r>
              <a:rPr lang="en-US" dirty="0" err="1" smtClean="0"/>
              <a:t>este</a:t>
            </a:r>
            <a:r>
              <a:rPr lang="en-US" dirty="0" smtClean="0"/>
              <a:t> </a:t>
            </a:r>
            <a:r>
              <a:rPr lang="en-US" dirty="0" err="1" smtClean="0"/>
              <a:t>obligat</a:t>
            </a:r>
            <a:r>
              <a:rPr lang="en-US" dirty="0" smtClean="0"/>
              <a:t> </a:t>
            </a:r>
            <a:r>
              <a:rPr lang="en-US" dirty="0" err="1" smtClean="0"/>
              <a:t>să</a:t>
            </a:r>
            <a:r>
              <a:rPr lang="en-US" dirty="0" smtClean="0"/>
              <a:t> </a:t>
            </a:r>
            <a:r>
              <a:rPr lang="en-US" dirty="0" err="1" smtClean="0"/>
              <a:t>ia</a:t>
            </a:r>
            <a:r>
              <a:rPr lang="en-US" dirty="0" smtClean="0"/>
              <a:t> </a:t>
            </a:r>
            <a:r>
              <a:rPr lang="en-US" dirty="0" err="1" smtClean="0"/>
              <a:t>în</a:t>
            </a:r>
            <a:r>
              <a:rPr lang="en-US" dirty="0" smtClean="0"/>
              <a:t> </a:t>
            </a:r>
            <a:r>
              <a:rPr lang="en-US" dirty="0" err="1" smtClean="0"/>
              <a:t>considerare</a:t>
            </a:r>
            <a:r>
              <a:rPr lang="en-US" dirty="0" smtClean="0"/>
              <a:t> </a:t>
            </a:r>
            <a:r>
              <a:rPr lang="en-US" dirty="0" err="1" smtClean="0"/>
              <a:t>toţi</a:t>
            </a:r>
            <a:r>
              <a:rPr lang="en-US" dirty="0" smtClean="0"/>
              <a:t> </a:t>
            </a:r>
            <a:r>
              <a:rPr lang="en-US" dirty="0" err="1" smtClean="0"/>
              <a:t>factorii</a:t>
            </a:r>
            <a:r>
              <a:rPr lang="en-US" dirty="0" smtClean="0"/>
              <a:t> care permit </a:t>
            </a:r>
            <a:r>
              <a:rPr lang="en-US" dirty="0" err="1" smtClean="0"/>
              <a:t>calcularea</a:t>
            </a:r>
            <a:r>
              <a:rPr lang="en-US" dirty="0" smtClean="0"/>
              <a:t> </a:t>
            </a:r>
            <a:r>
              <a:rPr lang="en-US" dirty="0" err="1" smtClean="0"/>
              <a:t>exactă</a:t>
            </a:r>
            <a:r>
              <a:rPr lang="en-US" dirty="0" smtClean="0"/>
              <a:t> a </a:t>
            </a:r>
            <a:r>
              <a:rPr lang="en-US" dirty="0" err="1" smtClean="0"/>
              <a:t>prejudiciului</a:t>
            </a:r>
            <a:r>
              <a:rPr lang="en-US" dirty="0" smtClean="0"/>
              <a:t> </a:t>
            </a:r>
            <a:r>
              <a:rPr lang="en-US" dirty="0" err="1" smtClean="0"/>
              <a:t>cauzat</a:t>
            </a:r>
            <a:r>
              <a:rPr lang="en-US" dirty="0" smtClean="0"/>
              <a:t> </a:t>
            </a:r>
            <a:r>
              <a:rPr lang="en-US" dirty="0" err="1" smtClean="0"/>
              <a:t>operatorului</a:t>
            </a:r>
            <a:r>
              <a:rPr lang="en-US" dirty="0" smtClean="0"/>
              <a:t> </a:t>
            </a:r>
            <a:r>
              <a:rPr lang="en-US" dirty="0" err="1" smtClean="0"/>
              <a:t>în</a:t>
            </a:r>
            <a:r>
              <a:rPr lang="en-US" dirty="0" smtClean="0"/>
              <a:t> </a:t>
            </a:r>
            <a:r>
              <a:rPr lang="en-US" dirty="0" err="1" smtClean="0"/>
              <a:t>urma</a:t>
            </a:r>
            <a:r>
              <a:rPr lang="en-US" dirty="0" smtClean="0"/>
              <a:t> </a:t>
            </a:r>
            <a:r>
              <a:rPr lang="en-US" dirty="0" err="1" smtClean="0"/>
              <a:t>consumului</a:t>
            </a:r>
            <a:r>
              <a:rPr lang="en-US" dirty="0" smtClean="0"/>
              <a:t> </a:t>
            </a:r>
            <a:r>
              <a:rPr lang="en-US" dirty="0" err="1" smtClean="0"/>
              <a:t>fraudulos</a:t>
            </a:r>
            <a:r>
              <a:rPr lang="ro-RO" dirty="0" smtClean="0"/>
              <a:t>:</a:t>
            </a:r>
          </a:p>
          <a:p>
            <a:pPr>
              <a:buNone/>
            </a:pPr>
            <a:r>
              <a:rPr lang="ro-RO" dirty="0" smtClean="0"/>
              <a:t>- </a:t>
            </a:r>
            <a:r>
              <a:rPr lang="en-US" dirty="0" err="1" smtClean="0"/>
              <a:t>categoria</a:t>
            </a:r>
            <a:r>
              <a:rPr lang="en-US" dirty="0" smtClean="0"/>
              <a:t> </a:t>
            </a:r>
            <a:r>
              <a:rPr lang="en-US" dirty="0" err="1" smtClean="0"/>
              <a:t>consumatorului</a:t>
            </a:r>
            <a:r>
              <a:rPr lang="en-US" dirty="0" smtClean="0"/>
              <a:t>, </a:t>
            </a:r>
            <a:endParaRPr lang="ro-RO" dirty="0" smtClean="0"/>
          </a:p>
          <a:p>
            <a:pPr>
              <a:buNone/>
            </a:pPr>
            <a:r>
              <a:rPr lang="ro-RO" dirty="0" smtClean="0"/>
              <a:t>- </a:t>
            </a:r>
            <a:r>
              <a:rPr lang="en-US" dirty="0" err="1" smtClean="0"/>
              <a:t>regimul</a:t>
            </a:r>
            <a:r>
              <a:rPr lang="en-US" dirty="0" smtClean="0"/>
              <a:t> de </a:t>
            </a:r>
            <a:r>
              <a:rPr lang="en-US" dirty="0" err="1" smtClean="0"/>
              <a:t>consum</a:t>
            </a:r>
            <a:r>
              <a:rPr lang="en-US" dirty="0" smtClean="0"/>
              <a:t>, </a:t>
            </a:r>
            <a:endParaRPr lang="ro-RO" dirty="0" smtClean="0"/>
          </a:p>
          <a:p>
            <a:pPr>
              <a:buNone/>
            </a:pPr>
            <a:r>
              <a:rPr lang="ro-RO" dirty="0" smtClean="0"/>
              <a:t>- </a:t>
            </a:r>
            <a:r>
              <a:rPr lang="en-US" dirty="0" err="1" smtClean="0"/>
              <a:t>regimul</a:t>
            </a:r>
            <a:r>
              <a:rPr lang="en-US" dirty="0" smtClean="0"/>
              <a:t> de </a:t>
            </a:r>
            <a:r>
              <a:rPr lang="en-US" dirty="0" err="1" smtClean="0"/>
              <a:t>lucru</a:t>
            </a:r>
            <a:r>
              <a:rPr lang="en-US" dirty="0" smtClean="0"/>
              <a:t> al </a:t>
            </a:r>
            <a:r>
              <a:rPr lang="en-US" dirty="0" err="1" smtClean="0"/>
              <a:t>agentului</a:t>
            </a:r>
            <a:r>
              <a:rPr lang="en-US" dirty="0" smtClean="0"/>
              <a:t> economic,</a:t>
            </a:r>
            <a:endParaRPr lang="ro-RO" dirty="0" smtClean="0"/>
          </a:p>
          <a:p>
            <a:pPr>
              <a:buNone/>
            </a:pPr>
            <a:r>
              <a:rPr lang="ro-RO" dirty="0" smtClean="0"/>
              <a:t>- </a:t>
            </a:r>
            <a:r>
              <a:rPr lang="en-US" dirty="0" err="1" smtClean="0"/>
              <a:t>modalitatea</a:t>
            </a:r>
            <a:r>
              <a:rPr lang="en-US" dirty="0" smtClean="0"/>
              <a:t> </a:t>
            </a:r>
            <a:r>
              <a:rPr lang="en-US" dirty="0" err="1" smtClean="0"/>
              <a:t>consumului</a:t>
            </a:r>
            <a:r>
              <a:rPr lang="en-US" dirty="0" smtClean="0"/>
              <a:t> </a:t>
            </a:r>
            <a:r>
              <a:rPr lang="en-US" dirty="0" err="1" smtClean="0"/>
              <a:t>fraudulos</a:t>
            </a:r>
            <a:r>
              <a:rPr lang="en-US" dirty="0" smtClean="0"/>
              <a:t>, </a:t>
            </a:r>
            <a:endParaRPr lang="ro-RO" dirty="0" smtClean="0"/>
          </a:p>
          <a:p>
            <a:pPr>
              <a:buNone/>
            </a:pPr>
            <a:r>
              <a:rPr lang="ro-RO" dirty="0" smtClean="0"/>
              <a:t>- </a:t>
            </a:r>
            <a:r>
              <a:rPr lang="en-US" dirty="0" err="1" smtClean="0"/>
              <a:t>starea</a:t>
            </a:r>
            <a:r>
              <a:rPr lang="en-US" dirty="0" smtClean="0"/>
              <a:t> </a:t>
            </a:r>
            <a:r>
              <a:rPr lang="en-US" dirty="0" err="1" smtClean="0"/>
              <a:t>instalaţiilor</a:t>
            </a:r>
            <a:r>
              <a:rPr lang="en-US" dirty="0" smtClean="0"/>
              <a:t> interne ale </a:t>
            </a:r>
            <a:r>
              <a:rPr lang="en-US" dirty="0" err="1" smtClean="0"/>
              <a:t>consumatorului</a:t>
            </a:r>
            <a:r>
              <a:rPr lang="en-US" dirty="0" smtClean="0"/>
              <a:t>, </a:t>
            </a:r>
            <a:endParaRPr lang="ro-RO" dirty="0" smtClean="0"/>
          </a:p>
          <a:p>
            <a:pPr>
              <a:buNone/>
            </a:pPr>
            <a:r>
              <a:rPr lang="ro-RO" dirty="0" smtClean="0"/>
              <a:t>- </a:t>
            </a:r>
            <a:r>
              <a:rPr lang="en-US" dirty="0" err="1" smtClean="0"/>
              <a:t>necesităţile</a:t>
            </a:r>
            <a:r>
              <a:rPr lang="en-US" dirty="0" smtClean="0"/>
              <a:t> </a:t>
            </a:r>
            <a:r>
              <a:rPr lang="en-US" dirty="0" err="1" smtClean="0"/>
              <a:t>pentru</a:t>
            </a:r>
            <a:r>
              <a:rPr lang="en-US" dirty="0" smtClean="0"/>
              <a:t> care se </a:t>
            </a:r>
            <a:r>
              <a:rPr lang="en-US" dirty="0" err="1" smtClean="0"/>
              <a:t>utilizează</a:t>
            </a:r>
            <a:r>
              <a:rPr lang="en-US" dirty="0" smtClean="0"/>
              <a:t> </a:t>
            </a:r>
            <a:r>
              <a:rPr lang="en-US" dirty="0" err="1" smtClean="0"/>
              <a:t>apa</a:t>
            </a:r>
            <a:r>
              <a:rPr lang="en-US" dirty="0" smtClean="0"/>
              <a:t>, </a:t>
            </a:r>
            <a:endParaRPr lang="ro-RO" dirty="0" smtClean="0"/>
          </a:p>
          <a:p>
            <a:pPr>
              <a:buNone/>
            </a:pPr>
            <a:r>
              <a:rPr lang="ro-RO" dirty="0" smtClean="0"/>
              <a:t>- </a:t>
            </a:r>
            <a:r>
              <a:rPr lang="en-US" dirty="0" err="1" smtClean="0"/>
              <a:t>numărul</a:t>
            </a:r>
            <a:r>
              <a:rPr lang="en-US" dirty="0" smtClean="0"/>
              <a:t> de </a:t>
            </a:r>
            <a:r>
              <a:rPr lang="en-US" dirty="0" err="1" smtClean="0"/>
              <a:t>persoane</a:t>
            </a:r>
            <a:r>
              <a:rPr lang="en-US" dirty="0" smtClean="0"/>
              <a:t> </a:t>
            </a:r>
            <a:r>
              <a:rPr lang="en-US" dirty="0" err="1" smtClean="0"/>
              <a:t>ce</a:t>
            </a:r>
            <a:r>
              <a:rPr lang="en-US" dirty="0" smtClean="0"/>
              <a:t> </a:t>
            </a:r>
            <a:r>
              <a:rPr lang="en-US" dirty="0" err="1" smtClean="0"/>
              <a:t>locuiesc</a:t>
            </a:r>
            <a:r>
              <a:rPr lang="en-US" dirty="0" smtClean="0"/>
              <a:t> </a:t>
            </a:r>
            <a:r>
              <a:rPr lang="en-US" dirty="0" err="1" smtClean="0"/>
              <a:t>în</a:t>
            </a:r>
            <a:r>
              <a:rPr lang="en-US" dirty="0" smtClean="0"/>
              <a:t> </a:t>
            </a:r>
            <a:r>
              <a:rPr lang="en-US" dirty="0" err="1" smtClean="0"/>
              <a:t>apartament</a:t>
            </a:r>
            <a:r>
              <a:rPr lang="en-US" dirty="0" smtClean="0"/>
              <a:t> </a:t>
            </a:r>
            <a:r>
              <a:rPr lang="en-US" dirty="0" err="1" smtClean="0"/>
              <a:t>sau</a:t>
            </a:r>
            <a:r>
              <a:rPr lang="en-US" dirty="0" smtClean="0"/>
              <a:t> </a:t>
            </a:r>
            <a:r>
              <a:rPr lang="en-US" dirty="0" err="1" smtClean="0"/>
              <a:t>casă</a:t>
            </a:r>
            <a:r>
              <a:rPr lang="en-US" dirty="0" smtClean="0"/>
              <a:t> </a:t>
            </a:r>
            <a:r>
              <a:rPr lang="en-US" dirty="0" err="1" smtClean="0"/>
              <a:t>individuală</a:t>
            </a:r>
            <a:r>
              <a:rPr lang="en-US" dirty="0" smtClean="0"/>
              <a:t>, </a:t>
            </a:r>
            <a:endParaRPr lang="ro-RO" dirty="0" smtClean="0"/>
          </a:p>
          <a:p>
            <a:pPr>
              <a:buNone/>
            </a:pPr>
            <a:r>
              <a:rPr lang="ro-RO" dirty="0" smtClean="0"/>
              <a:t>- </a:t>
            </a:r>
            <a:r>
              <a:rPr lang="en-US" dirty="0" err="1" smtClean="0"/>
              <a:t>volumul</a:t>
            </a:r>
            <a:r>
              <a:rPr lang="en-US" dirty="0" smtClean="0"/>
              <a:t> </a:t>
            </a:r>
            <a:r>
              <a:rPr lang="en-US" dirty="0" err="1" smtClean="0"/>
              <a:t>apei</a:t>
            </a:r>
            <a:r>
              <a:rPr lang="en-US" dirty="0" smtClean="0"/>
              <a:t> </a:t>
            </a:r>
            <a:r>
              <a:rPr lang="en-US" dirty="0" err="1" smtClean="0"/>
              <a:t>înregistrat</a:t>
            </a:r>
            <a:r>
              <a:rPr lang="en-US" dirty="0" smtClean="0"/>
              <a:t> de </a:t>
            </a:r>
            <a:r>
              <a:rPr lang="en-US" dirty="0" err="1" smtClean="0"/>
              <a:t>contorul</a:t>
            </a:r>
            <a:r>
              <a:rPr lang="en-US" dirty="0" smtClean="0"/>
              <a:t> </a:t>
            </a:r>
            <a:r>
              <a:rPr lang="en-US" dirty="0" err="1" smtClean="0"/>
              <a:t>instalat</a:t>
            </a:r>
            <a:r>
              <a:rPr lang="en-US" dirty="0" smtClean="0"/>
              <a:t> la bloc etc.</a:t>
            </a:r>
            <a:endParaRPr lang="ru-RU" dirty="0" smtClean="0"/>
          </a:p>
          <a:p>
            <a:endParaRPr lang="ru-RU" dirty="0"/>
          </a:p>
        </p:txBody>
      </p:sp>
      <p:pic>
        <p:nvPicPr>
          <p:cNvPr id="4" name="Picture 2" descr="C:\Users\user\Desktop\recuperare prejudicii.jpg"/>
          <p:cNvPicPr>
            <a:picLocks noChangeAspect="1" noChangeArrowheads="1"/>
          </p:cNvPicPr>
          <p:nvPr/>
        </p:nvPicPr>
        <p:blipFill>
          <a:blip r:embed="rId2" cstate="print"/>
          <a:srcRect/>
          <a:stretch>
            <a:fillRect/>
          </a:stretch>
        </p:blipFill>
        <p:spPr bwMode="auto">
          <a:xfrm>
            <a:off x="8764173" y="4593101"/>
            <a:ext cx="3427827" cy="2264899"/>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o-RO" b="1" dirty="0" smtClean="0"/>
              <a:t>Determinarea volumului de apă consumat în cazul consumului fraudulos  </a:t>
            </a:r>
            <a:endParaRPr lang="ru-RU" b="1" dirty="0"/>
          </a:p>
        </p:txBody>
      </p:sp>
      <p:sp>
        <p:nvSpPr>
          <p:cNvPr id="7" name="Содержимое 6"/>
          <p:cNvSpPr>
            <a:spLocks noGrp="1"/>
          </p:cNvSpPr>
          <p:nvPr>
            <p:ph idx="1"/>
          </p:nvPr>
        </p:nvSpPr>
        <p:spPr>
          <a:xfrm>
            <a:off x="1371600" y="2286000"/>
            <a:ext cx="7462911" cy="3581400"/>
          </a:xfrm>
        </p:spPr>
        <p:txBody>
          <a:bodyPr>
            <a:normAutofit fontScale="92500" lnSpcReduction="20000"/>
          </a:bodyPr>
          <a:lstStyle/>
          <a:p>
            <a:r>
              <a:rPr lang="ro-RO" dirty="0" smtClean="0"/>
              <a:t>Recalcularea volumelor de apă </a:t>
            </a:r>
            <a:r>
              <a:rPr lang="en-US" dirty="0" err="1" smtClean="0"/>
              <a:t>consum</a:t>
            </a:r>
            <a:r>
              <a:rPr lang="ro-RO" dirty="0" smtClean="0"/>
              <a:t>ată </a:t>
            </a:r>
            <a:r>
              <a:rPr lang="en-US" dirty="0" smtClean="0"/>
              <a:t>se </a:t>
            </a:r>
            <a:r>
              <a:rPr lang="ro-RO" dirty="0" smtClean="0"/>
              <a:t>efectuează de la </a:t>
            </a:r>
            <a:r>
              <a:rPr lang="en-US" dirty="0" smtClean="0"/>
              <a:t>data </a:t>
            </a:r>
            <a:r>
              <a:rPr lang="en-US" dirty="0" err="1" smtClean="0"/>
              <a:t>ultimului</a:t>
            </a:r>
            <a:r>
              <a:rPr lang="en-US" dirty="0" smtClean="0"/>
              <a:t> control al </a:t>
            </a:r>
            <a:r>
              <a:rPr lang="en-US" dirty="0" err="1" smtClean="0"/>
              <a:t>contorului</a:t>
            </a:r>
            <a:r>
              <a:rPr lang="en-US" dirty="0" smtClean="0"/>
              <a:t>, </a:t>
            </a:r>
            <a:r>
              <a:rPr lang="en-US" dirty="0" err="1" smtClean="0"/>
              <a:t>ultimii</a:t>
            </a:r>
            <a:r>
              <a:rPr lang="en-US" dirty="0" smtClean="0"/>
              <a:t> </a:t>
            </a:r>
            <a:r>
              <a:rPr lang="en-US" dirty="0" err="1" smtClean="0"/>
              <a:t>citiri</a:t>
            </a:r>
            <a:r>
              <a:rPr lang="en-US" dirty="0" smtClean="0"/>
              <a:t> a </a:t>
            </a:r>
            <a:r>
              <a:rPr lang="en-US" dirty="0" err="1" smtClean="0"/>
              <a:t>indicilor</a:t>
            </a:r>
            <a:r>
              <a:rPr lang="en-US" dirty="0" smtClean="0"/>
              <a:t> </a:t>
            </a:r>
            <a:r>
              <a:rPr lang="en-US" dirty="0" err="1" smtClean="0"/>
              <a:t>contorului</a:t>
            </a:r>
            <a:r>
              <a:rPr lang="en-US" dirty="0" smtClean="0"/>
              <a:t> </a:t>
            </a:r>
            <a:r>
              <a:rPr lang="en-US" dirty="0" err="1" smtClean="0"/>
              <a:t>şi</a:t>
            </a:r>
            <a:r>
              <a:rPr lang="en-US" dirty="0" smtClean="0"/>
              <a:t> </a:t>
            </a:r>
            <a:r>
              <a:rPr lang="en-US" dirty="0" err="1" smtClean="0"/>
              <a:t>până</a:t>
            </a:r>
            <a:r>
              <a:rPr lang="en-US" dirty="0" smtClean="0"/>
              <a:t> la data </a:t>
            </a:r>
            <a:r>
              <a:rPr lang="en-US" dirty="0" err="1" smtClean="0"/>
              <a:t>depistării</a:t>
            </a:r>
            <a:r>
              <a:rPr lang="en-US" dirty="0" smtClean="0"/>
              <a:t>, </a:t>
            </a:r>
            <a:r>
              <a:rPr lang="en-US" dirty="0" err="1" smtClean="0"/>
              <a:t>dar</a:t>
            </a:r>
            <a:r>
              <a:rPr lang="en-US" dirty="0" smtClean="0"/>
              <a:t> nu</a:t>
            </a:r>
            <a:r>
              <a:rPr lang="ro-RO" dirty="0" smtClean="0"/>
              <a:t> mai mult de o </a:t>
            </a:r>
            <a:r>
              <a:rPr lang="en-US" dirty="0" smtClean="0"/>
              <a:t>1 </a:t>
            </a:r>
            <a:r>
              <a:rPr lang="en-US" dirty="0" err="1" smtClean="0"/>
              <a:t>lună</a:t>
            </a:r>
            <a:r>
              <a:rPr lang="en-US" dirty="0" smtClean="0"/>
              <a:t>.</a:t>
            </a:r>
            <a:endParaRPr lang="ro-RO" dirty="0" smtClean="0"/>
          </a:p>
          <a:p>
            <a:r>
              <a:rPr lang="en-US" dirty="0" smtClean="0"/>
              <a:t> </a:t>
            </a:r>
            <a:r>
              <a:rPr lang="en-US" dirty="0" err="1" smtClean="0"/>
              <a:t>În</a:t>
            </a:r>
            <a:r>
              <a:rPr lang="en-US" dirty="0" smtClean="0"/>
              <a:t> </a:t>
            </a:r>
            <a:r>
              <a:rPr lang="en-US" dirty="0" err="1" smtClean="0"/>
              <a:t>cazul</a:t>
            </a:r>
            <a:r>
              <a:rPr lang="en-US" dirty="0" smtClean="0"/>
              <a:t> </a:t>
            </a:r>
            <a:r>
              <a:rPr lang="en-US" dirty="0" err="1" smtClean="0"/>
              <a:t>în</a:t>
            </a:r>
            <a:r>
              <a:rPr lang="en-US" dirty="0" smtClean="0"/>
              <a:t> care </a:t>
            </a:r>
            <a:r>
              <a:rPr lang="en-US" dirty="0" err="1" smtClean="0"/>
              <a:t>consumatorul</a:t>
            </a:r>
            <a:r>
              <a:rPr lang="en-US" dirty="0" smtClean="0"/>
              <a:t> </a:t>
            </a:r>
            <a:r>
              <a:rPr lang="en-US" dirty="0" err="1" smtClean="0"/>
              <a:t>refuz</a:t>
            </a:r>
            <a:r>
              <a:rPr lang="ro-RO" dirty="0" smtClean="0"/>
              <a:t>ă </a:t>
            </a:r>
            <a:r>
              <a:rPr lang="en-US" dirty="0" err="1" smtClean="0"/>
              <a:t>accesul</a:t>
            </a:r>
            <a:r>
              <a:rPr lang="en-US" dirty="0" smtClean="0"/>
              <a:t> la </a:t>
            </a:r>
            <a:r>
              <a:rPr lang="en-US" dirty="0" err="1" smtClean="0"/>
              <a:t>contor</a:t>
            </a:r>
            <a:r>
              <a:rPr lang="en-US" dirty="0" smtClean="0"/>
              <a:t>, </a:t>
            </a:r>
            <a:r>
              <a:rPr lang="ro-RO" dirty="0" smtClean="0"/>
              <a:t>reclacularea volumelor de apă consumată </a:t>
            </a:r>
            <a:r>
              <a:rPr lang="en-US" dirty="0" smtClean="0"/>
              <a:t>nu </a:t>
            </a:r>
            <a:r>
              <a:rPr lang="en-US" dirty="0" err="1" smtClean="0"/>
              <a:t>poate</a:t>
            </a:r>
            <a:r>
              <a:rPr lang="en-US" dirty="0" smtClean="0"/>
              <a:t> </a:t>
            </a:r>
            <a:r>
              <a:rPr lang="ro-RO" dirty="0" smtClean="0"/>
              <a:t>fi efectuată pentru o perioadă mai mare de </a:t>
            </a:r>
            <a:r>
              <a:rPr lang="en-US" dirty="0" smtClean="0"/>
              <a:t>3 </a:t>
            </a:r>
            <a:r>
              <a:rPr lang="en-US" dirty="0" err="1" smtClean="0"/>
              <a:t>luni</a:t>
            </a:r>
            <a:r>
              <a:rPr lang="en-US" dirty="0" smtClean="0"/>
              <a:t>.</a:t>
            </a:r>
            <a:endParaRPr lang="ro-RO" dirty="0" smtClean="0"/>
          </a:p>
          <a:p>
            <a:r>
              <a:rPr lang="en-US" dirty="0" err="1" smtClean="0"/>
              <a:t>În</a:t>
            </a:r>
            <a:r>
              <a:rPr lang="en-US" dirty="0" smtClean="0"/>
              <a:t> </a:t>
            </a:r>
            <a:r>
              <a:rPr lang="en-US" dirty="0" err="1" smtClean="0"/>
              <a:t>cazul</a:t>
            </a:r>
            <a:r>
              <a:rPr lang="en-US" dirty="0" smtClean="0"/>
              <a:t> </a:t>
            </a:r>
            <a:r>
              <a:rPr lang="en-US" dirty="0" err="1" smtClean="0"/>
              <a:t>conect</a:t>
            </a:r>
            <a:r>
              <a:rPr lang="ro-RO" dirty="0" smtClean="0"/>
              <a:t>ării </a:t>
            </a:r>
            <a:r>
              <a:rPr lang="en-US" dirty="0" err="1" smtClean="0"/>
              <a:t>neautorizat</a:t>
            </a:r>
            <a:r>
              <a:rPr lang="ro-RO" dirty="0" smtClean="0"/>
              <a:t>e</a:t>
            </a:r>
            <a:r>
              <a:rPr lang="en-US" dirty="0" smtClean="0"/>
              <a:t> la </a:t>
            </a:r>
            <a:r>
              <a:rPr lang="en-US" dirty="0" err="1" smtClean="0"/>
              <a:t>sistemul</a:t>
            </a:r>
            <a:r>
              <a:rPr lang="en-US" dirty="0" smtClean="0"/>
              <a:t> public de </a:t>
            </a:r>
            <a:r>
              <a:rPr lang="en-US" dirty="0" err="1" smtClean="0"/>
              <a:t>alimentare</a:t>
            </a:r>
            <a:r>
              <a:rPr lang="en-US" dirty="0" smtClean="0"/>
              <a:t> cu </a:t>
            </a:r>
            <a:r>
              <a:rPr lang="en-US" dirty="0" err="1" smtClean="0"/>
              <a:t>apă</a:t>
            </a:r>
            <a:r>
              <a:rPr lang="en-US" dirty="0" smtClean="0"/>
              <a:t> </a:t>
            </a:r>
            <a:r>
              <a:rPr lang="en-US" dirty="0" err="1" smtClean="0"/>
              <a:t>şi</a:t>
            </a:r>
            <a:r>
              <a:rPr lang="en-US" dirty="0" smtClean="0"/>
              <a:t> de </a:t>
            </a:r>
            <a:r>
              <a:rPr lang="en-US" dirty="0" err="1" smtClean="0"/>
              <a:t>canalizare</a:t>
            </a:r>
            <a:r>
              <a:rPr lang="en-US" dirty="0" smtClean="0"/>
              <a:t> , </a:t>
            </a:r>
            <a:r>
              <a:rPr lang="en-US" dirty="0" err="1" smtClean="0"/>
              <a:t>operatorul</a:t>
            </a:r>
            <a:r>
              <a:rPr lang="en-US" dirty="0" smtClean="0"/>
              <a:t> </a:t>
            </a:r>
            <a:r>
              <a:rPr lang="en-US" dirty="0" err="1" smtClean="0"/>
              <a:t>calculează</a:t>
            </a:r>
            <a:r>
              <a:rPr lang="en-US" dirty="0" smtClean="0"/>
              <a:t> </a:t>
            </a:r>
            <a:r>
              <a:rPr lang="en-US" dirty="0" err="1" smtClean="0"/>
              <a:t>volumul</a:t>
            </a:r>
            <a:r>
              <a:rPr lang="en-US" dirty="0" smtClean="0"/>
              <a:t> </a:t>
            </a:r>
            <a:r>
              <a:rPr lang="en-US" dirty="0" err="1" smtClean="0"/>
              <a:t>serviciului</a:t>
            </a:r>
            <a:r>
              <a:rPr lang="en-US" dirty="0" smtClean="0"/>
              <a:t> public conform </a:t>
            </a:r>
            <a:r>
              <a:rPr lang="en-US" dirty="0" err="1" smtClean="0"/>
              <a:t>secţiunii</a:t>
            </a:r>
            <a:r>
              <a:rPr lang="en-US" dirty="0" smtClean="0"/>
              <a:t> </a:t>
            </a:r>
            <a:r>
              <a:rPr lang="en-US" dirty="0" err="1" smtClean="0"/>
              <a:t>conductei</a:t>
            </a:r>
            <a:r>
              <a:rPr lang="en-US" dirty="0" smtClean="0"/>
              <a:t>, </a:t>
            </a:r>
            <a:r>
              <a:rPr lang="en-US" dirty="0" err="1" smtClean="0"/>
              <a:t>vitezei</a:t>
            </a:r>
            <a:r>
              <a:rPr lang="en-US" dirty="0" smtClean="0"/>
              <a:t> </a:t>
            </a:r>
            <a:r>
              <a:rPr lang="en-US" dirty="0" err="1" smtClean="0"/>
              <a:t>mişcării</a:t>
            </a:r>
            <a:r>
              <a:rPr lang="en-US" dirty="0" smtClean="0"/>
              <a:t> </a:t>
            </a:r>
            <a:r>
              <a:rPr lang="en-US" dirty="0" err="1" smtClean="0"/>
              <a:t>apei</a:t>
            </a:r>
            <a:r>
              <a:rPr lang="en-US" dirty="0" smtClean="0"/>
              <a:t> </a:t>
            </a:r>
            <a:r>
              <a:rPr lang="en-US" dirty="0" err="1" smtClean="0"/>
              <a:t>şi</a:t>
            </a:r>
            <a:r>
              <a:rPr lang="en-US" dirty="0" smtClean="0"/>
              <a:t> </a:t>
            </a:r>
            <a:r>
              <a:rPr lang="en-US" dirty="0" err="1" smtClean="0"/>
              <a:t>pe</a:t>
            </a:r>
            <a:r>
              <a:rPr lang="en-US" dirty="0" smtClean="0"/>
              <a:t> </a:t>
            </a:r>
            <a:r>
              <a:rPr lang="en-US" dirty="0" err="1" smtClean="0"/>
              <a:t>durata</a:t>
            </a:r>
            <a:r>
              <a:rPr lang="en-US" dirty="0" smtClean="0"/>
              <a:t> de </a:t>
            </a:r>
            <a:r>
              <a:rPr lang="en-US" dirty="0" err="1" smtClean="0"/>
              <a:t>timp</a:t>
            </a:r>
            <a:r>
              <a:rPr lang="en-US" dirty="0" smtClean="0"/>
              <a:t> </a:t>
            </a:r>
            <a:r>
              <a:rPr lang="en-US" dirty="0" err="1" smtClean="0"/>
              <a:t>ce</a:t>
            </a:r>
            <a:r>
              <a:rPr lang="en-US" dirty="0" smtClean="0"/>
              <a:t> nu </a:t>
            </a:r>
            <a:r>
              <a:rPr lang="en-US" dirty="0" err="1" smtClean="0"/>
              <a:t>depăşeşte</a:t>
            </a:r>
            <a:r>
              <a:rPr lang="en-US" dirty="0" smtClean="0"/>
              <a:t> 1 an. </a:t>
            </a:r>
            <a:endParaRPr lang="ro-RO" dirty="0" smtClean="0"/>
          </a:p>
          <a:p>
            <a:r>
              <a:rPr lang="ro-RO" dirty="0" smtClean="0"/>
              <a:t>L</a:t>
            </a:r>
            <a:r>
              <a:rPr lang="en-US" dirty="0" smtClean="0"/>
              <a:t>a </a:t>
            </a:r>
            <a:r>
              <a:rPr lang="en-US" dirty="0" err="1" smtClean="0"/>
              <a:t>emiterea</a:t>
            </a:r>
            <a:r>
              <a:rPr lang="en-US" dirty="0" smtClean="0"/>
              <a:t> </a:t>
            </a:r>
            <a:r>
              <a:rPr lang="en-US" dirty="0" err="1" smtClean="0"/>
              <a:t>facturii</a:t>
            </a:r>
            <a:r>
              <a:rPr lang="en-US" dirty="0" smtClean="0"/>
              <a:t> se </a:t>
            </a:r>
            <a:r>
              <a:rPr lang="en-US" dirty="0" err="1" smtClean="0"/>
              <a:t>aplică</a:t>
            </a:r>
            <a:r>
              <a:rPr lang="en-US" dirty="0" smtClean="0"/>
              <a:t> </a:t>
            </a:r>
            <a:r>
              <a:rPr lang="en-US" dirty="0" err="1" smtClean="0"/>
              <a:t>tarifele</a:t>
            </a:r>
            <a:r>
              <a:rPr lang="en-US" dirty="0" smtClean="0"/>
              <a:t> </a:t>
            </a:r>
            <a:r>
              <a:rPr lang="en-US" dirty="0" err="1" smtClean="0"/>
              <a:t>pe</a:t>
            </a:r>
            <a:r>
              <a:rPr lang="en-US" dirty="0" smtClean="0"/>
              <a:t> </a:t>
            </a:r>
            <a:r>
              <a:rPr lang="en-US" dirty="0" err="1" smtClean="0"/>
              <a:t>parcursul</a:t>
            </a:r>
            <a:r>
              <a:rPr lang="en-US" dirty="0" smtClean="0"/>
              <a:t> </a:t>
            </a:r>
            <a:r>
              <a:rPr lang="en-US" dirty="0" err="1" smtClean="0"/>
              <a:t>perioadei</a:t>
            </a:r>
            <a:r>
              <a:rPr lang="en-US" dirty="0" smtClean="0"/>
              <a:t> </a:t>
            </a:r>
            <a:r>
              <a:rPr lang="en-US" dirty="0" err="1" smtClean="0"/>
              <a:t>pentru</a:t>
            </a:r>
            <a:r>
              <a:rPr lang="en-US" dirty="0" smtClean="0"/>
              <a:t> care se face </a:t>
            </a:r>
            <a:r>
              <a:rPr lang="en-US" dirty="0" err="1" smtClean="0"/>
              <a:t>recalcularea</a:t>
            </a:r>
            <a:r>
              <a:rPr lang="en-US" dirty="0" smtClean="0"/>
              <a:t> </a:t>
            </a:r>
            <a:r>
              <a:rPr lang="en-US" dirty="0" err="1" smtClean="0"/>
              <a:t>şi</a:t>
            </a:r>
            <a:r>
              <a:rPr lang="en-US" dirty="0" smtClean="0"/>
              <a:t> se </a:t>
            </a:r>
            <a:r>
              <a:rPr lang="en-US" dirty="0" err="1" smtClean="0"/>
              <a:t>scad</a:t>
            </a:r>
            <a:r>
              <a:rPr lang="en-US" dirty="0" smtClean="0"/>
              <a:t> </a:t>
            </a:r>
            <a:r>
              <a:rPr lang="en-US" dirty="0" err="1" smtClean="0"/>
              <a:t>sumele</a:t>
            </a:r>
            <a:r>
              <a:rPr lang="en-US" dirty="0" smtClean="0"/>
              <a:t> </a:t>
            </a:r>
            <a:r>
              <a:rPr lang="en-US" dirty="0" err="1" smtClean="0"/>
              <a:t>facturate</a:t>
            </a:r>
            <a:r>
              <a:rPr lang="en-US" dirty="0" smtClean="0"/>
              <a:t> </a:t>
            </a:r>
            <a:r>
              <a:rPr lang="en-US" dirty="0" err="1" smtClean="0"/>
              <a:t>şi</a:t>
            </a:r>
            <a:r>
              <a:rPr lang="en-US" dirty="0" smtClean="0"/>
              <a:t> </a:t>
            </a:r>
            <a:r>
              <a:rPr lang="en-US" dirty="0" err="1" smtClean="0"/>
              <a:t>achitate</a:t>
            </a:r>
            <a:r>
              <a:rPr lang="en-US" dirty="0" smtClean="0"/>
              <a:t> de </a:t>
            </a:r>
            <a:r>
              <a:rPr lang="en-US" dirty="0" err="1" smtClean="0"/>
              <a:t>consumator</a:t>
            </a:r>
            <a:r>
              <a:rPr lang="en-US" dirty="0" smtClean="0"/>
              <a:t> </a:t>
            </a:r>
            <a:r>
              <a:rPr lang="en-US" dirty="0" err="1" smtClean="0"/>
              <a:t>pentru</a:t>
            </a:r>
            <a:r>
              <a:rPr lang="en-US" dirty="0" smtClean="0"/>
              <a:t> </a:t>
            </a:r>
            <a:r>
              <a:rPr lang="en-US" dirty="0" err="1" smtClean="0"/>
              <a:t>perioada</a:t>
            </a:r>
            <a:r>
              <a:rPr lang="en-US" dirty="0" smtClean="0"/>
              <a:t> </a:t>
            </a:r>
            <a:r>
              <a:rPr lang="en-US" dirty="0" err="1" smtClean="0"/>
              <a:t>respectivă</a:t>
            </a:r>
            <a:r>
              <a:rPr lang="en-US" dirty="0" smtClean="0"/>
              <a:t>.</a:t>
            </a:r>
            <a:endParaRPr lang="ru-RU" dirty="0" smtClean="0"/>
          </a:p>
          <a:p>
            <a:endParaRPr lang="ru-RU" dirty="0" smtClean="0"/>
          </a:p>
          <a:p>
            <a:endParaRPr lang="ru-RU" dirty="0" smtClean="0"/>
          </a:p>
          <a:p>
            <a:endParaRPr lang="ru-RU" dirty="0"/>
          </a:p>
        </p:txBody>
      </p:sp>
      <p:pic>
        <p:nvPicPr>
          <p:cNvPr id="4101" name="Picture 5" descr="C:\Users\user\Desktop\alimentarea-cu-apa-in-moldova-ce-volum-revine-unui-locuitor-1401101453.jpg"/>
          <p:cNvPicPr>
            <a:picLocks noChangeAspect="1" noChangeArrowheads="1"/>
          </p:cNvPicPr>
          <p:nvPr/>
        </p:nvPicPr>
        <p:blipFill>
          <a:blip r:embed="rId2" cstate="print"/>
          <a:srcRect/>
          <a:stretch>
            <a:fillRect/>
          </a:stretch>
        </p:blipFill>
        <p:spPr bwMode="auto">
          <a:xfrm>
            <a:off x="8862646" y="4839286"/>
            <a:ext cx="3329354" cy="2018714"/>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7" name="Содержимое 6"/>
          <p:cNvSpPr>
            <a:spLocks noGrp="1"/>
          </p:cNvSpPr>
          <p:nvPr>
            <p:ph idx="1"/>
          </p:nvPr>
        </p:nvSpPr>
        <p:spPr/>
        <p:txBody>
          <a:bodyPr/>
          <a:lstStyle/>
          <a:p>
            <a:pPr>
              <a:buNone/>
            </a:pPr>
            <a:r>
              <a:rPr lang="ro-RO" dirty="0" smtClean="0"/>
              <a:t>      </a:t>
            </a:r>
            <a:r>
              <a:rPr lang="ro-RO" sz="2800" dirty="0" smtClean="0"/>
              <a:t>În cazul </a:t>
            </a:r>
            <a:r>
              <a:rPr lang="en-US" sz="2800" dirty="0" err="1" smtClean="0"/>
              <a:t>constat</a:t>
            </a:r>
            <a:r>
              <a:rPr lang="ro-RO" sz="2800" dirty="0" smtClean="0"/>
              <a:t>ării </a:t>
            </a:r>
            <a:r>
              <a:rPr lang="en-US" sz="2800" dirty="0" err="1" smtClean="0"/>
              <a:t>consumului</a:t>
            </a:r>
            <a:r>
              <a:rPr lang="en-US" sz="2800" dirty="0" smtClean="0"/>
              <a:t> </a:t>
            </a:r>
            <a:r>
              <a:rPr lang="en-US" sz="2800" dirty="0" err="1" smtClean="0"/>
              <a:t>fraudulos</a:t>
            </a:r>
            <a:r>
              <a:rPr lang="ro-RO" sz="2800" dirty="0" smtClean="0"/>
              <a:t>, </a:t>
            </a:r>
            <a:r>
              <a:rPr lang="ro-RO" sz="2800" b="1" dirty="0" smtClean="0"/>
              <a:t>o</a:t>
            </a:r>
            <a:r>
              <a:rPr lang="en-US" sz="2800" b="1" dirty="0" err="1" smtClean="0"/>
              <a:t>peratorul</a:t>
            </a:r>
            <a:r>
              <a:rPr lang="en-US" sz="2800" b="1" dirty="0" smtClean="0"/>
              <a:t> are </a:t>
            </a:r>
            <a:r>
              <a:rPr lang="en-US" sz="2800" b="1" dirty="0" err="1" smtClean="0"/>
              <a:t>dreptul</a:t>
            </a:r>
            <a:r>
              <a:rPr lang="en-US" sz="2800" b="1" dirty="0" smtClean="0"/>
              <a:t> </a:t>
            </a:r>
            <a:r>
              <a:rPr lang="en-US" sz="2800" b="1" dirty="0" err="1" smtClean="0"/>
              <a:t>să</a:t>
            </a:r>
            <a:r>
              <a:rPr lang="en-US" sz="2800" b="1" dirty="0" smtClean="0"/>
              <a:t> </a:t>
            </a:r>
            <a:r>
              <a:rPr lang="en-US" sz="2800" b="1" dirty="0" err="1" smtClean="0"/>
              <a:t>suspende</a:t>
            </a:r>
            <a:r>
              <a:rPr lang="en-US" sz="2800" b="1" dirty="0" smtClean="0"/>
              <a:t> </a:t>
            </a:r>
            <a:r>
              <a:rPr lang="en-US" sz="2800" b="1" dirty="0" err="1" smtClean="0"/>
              <a:t>furnizarea</a:t>
            </a:r>
            <a:r>
              <a:rPr lang="en-US" sz="2800" b="1" dirty="0" smtClean="0"/>
              <a:t> </a:t>
            </a:r>
            <a:r>
              <a:rPr lang="en-US" sz="2800" b="1" dirty="0" err="1" smtClean="0"/>
              <a:t>apei</a:t>
            </a:r>
            <a:r>
              <a:rPr lang="en-US" sz="2800" b="1" dirty="0" smtClean="0"/>
              <a:t> </a:t>
            </a:r>
            <a:r>
              <a:rPr lang="en-US" sz="2800" b="1" dirty="0" err="1" smtClean="0"/>
              <a:t>consumatorului</a:t>
            </a:r>
            <a:r>
              <a:rPr lang="en-US" sz="2800" b="1" dirty="0" smtClean="0"/>
              <a:t> </a:t>
            </a:r>
            <a:r>
              <a:rPr lang="en-US" sz="2800" b="1" dirty="0" err="1" smtClean="0"/>
              <a:t>sau</a:t>
            </a:r>
            <a:r>
              <a:rPr lang="en-US" sz="2800" b="1" dirty="0" smtClean="0"/>
              <a:t> </a:t>
            </a:r>
            <a:r>
              <a:rPr lang="en-US" sz="2800" b="1" dirty="0" err="1" smtClean="0"/>
              <a:t>recepţionarea</a:t>
            </a:r>
            <a:r>
              <a:rPr lang="en-US" sz="2800" b="1" dirty="0" smtClean="0"/>
              <a:t> </a:t>
            </a:r>
            <a:r>
              <a:rPr lang="en-US" sz="2800" b="1" dirty="0" err="1" smtClean="0"/>
              <a:t>apelor</a:t>
            </a:r>
            <a:r>
              <a:rPr lang="en-US" sz="2800" b="1" dirty="0" smtClean="0"/>
              <a:t> </a:t>
            </a:r>
            <a:r>
              <a:rPr lang="en-US" sz="2800" b="1" dirty="0" err="1" smtClean="0"/>
              <a:t>uzate</a:t>
            </a:r>
            <a:r>
              <a:rPr lang="en-US" sz="2800" b="1" dirty="0" smtClean="0"/>
              <a:t> de la </a:t>
            </a:r>
            <a:r>
              <a:rPr lang="en-US" sz="2800" b="1" dirty="0" err="1" smtClean="0"/>
              <a:t>consumator</a:t>
            </a:r>
            <a:r>
              <a:rPr lang="en-US" sz="2800" dirty="0" smtClean="0"/>
              <a:t>, </a:t>
            </a:r>
            <a:r>
              <a:rPr lang="en-US" sz="2800" dirty="0" err="1" smtClean="0"/>
              <a:t>prevenind</a:t>
            </a:r>
            <a:r>
              <a:rPr lang="en-US" sz="2800" dirty="0" smtClean="0"/>
              <a:t> </a:t>
            </a:r>
            <a:r>
              <a:rPr lang="en-US" sz="2800" dirty="0" err="1" smtClean="0"/>
              <a:t>în</a:t>
            </a:r>
            <a:r>
              <a:rPr lang="en-US" sz="2800" dirty="0" smtClean="0"/>
              <a:t> </a:t>
            </a:r>
            <a:r>
              <a:rPr lang="en-US" sz="2800" dirty="0" err="1" smtClean="0"/>
              <a:t>prealabil</a:t>
            </a:r>
            <a:r>
              <a:rPr lang="en-US" sz="2800" dirty="0" smtClean="0"/>
              <a:t> </a:t>
            </a:r>
            <a:r>
              <a:rPr lang="en-US" sz="2800" dirty="0" err="1" smtClean="0"/>
              <a:t>consumatorul</a:t>
            </a:r>
            <a:endParaRPr lang="ru-RU" sz="2800" dirty="0"/>
          </a:p>
        </p:txBody>
      </p:sp>
      <p:pic>
        <p:nvPicPr>
          <p:cNvPr id="1027" name="Picture 3" descr="C:\Users\user\Desktop\images (1).jpg"/>
          <p:cNvPicPr>
            <a:picLocks noChangeAspect="1" noChangeArrowheads="1"/>
          </p:cNvPicPr>
          <p:nvPr/>
        </p:nvPicPr>
        <p:blipFill>
          <a:blip r:embed="rId2" cstate="print"/>
          <a:srcRect/>
          <a:stretch>
            <a:fillRect/>
          </a:stretch>
        </p:blipFill>
        <p:spPr bwMode="auto">
          <a:xfrm>
            <a:off x="8449995" y="4289321"/>
            <a:ext cx="3742005" cy="2568679"/>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o-RO" b="1" dirty="0"/>
              <a:t>Constatarea contravențiilor de către operatori</a:t>
            </a:r>
            <a:r>
              <a:rPr lang="ro-RO" dirty="0"/>
              <a:t/>
            </a:r>
            <a:br>
              <a:rPr lang="ro-RO" dirty="0"/>
            </a:br>
            <a:endParaRPr lang="ru-RU" dirty="0"/>
          </a:p>
        </p:txBody>
      </p:sp>
      <p:sp>
        <p:nvSpPr>
          <p:cNvPr id="3" name="Объект 2"/>
          <p:cNvSpPr>
            <a:spLocks noGrp="1"/>
          </p:cNvSpPr>
          <p:nvPr>
            <p:ph idx="1"/>
          </p:nvPr>
        </p:nvSpPr>
        <p:spPr/>
        <p:txBody>
          <a:bodyPr/>
          <a:lstStyle/>
          <a:p>
            <a:r>
              <a:rPr lang="en-US" dirty="0" err="1">
                <a:latin typeface="+mj-lt"/>
                <a:ea typeface="Times New Roman" panose="02020603050405020304" pitchFamily="18" charset="0"/>
              </a:rPr>
              <a:t>Contravenţiile</a:t>
            </a:r>
            <a:r>
              <a:rPr lang="en-US" dirty="0">
                <a:latin typeface="+mj-lt"/>
                <a:ea typeface="Times New Roman" panose="02020603050405020304" pitchFamily="18" charset="0"/>
              </a:rPr>
              <a:t> </a:t>
            </a:r>
            <a:r>
              <a:rPr lang="en-US" dirty="0" err="1">
                <a:latin typeface="+mj-lt"/>
                <a:ea typeface="Times New Roman" panose="02020603050405020304" pitchFamily="18" charset="0"/>
              </a:rPr>
              <a:t>prevăzute</a:t>
            </a:r>
            <a:r>
              <a:rPr lang="en-US" dirty="0">
                <a:latin typeface="+mj-lt"/>
                <a:ea typeface="Times New Roman" panose="02020603050405020304" pitchFamily="18" charset="0"/>
              </a:rPr>
              <a:t> la art.170–175, 180 se </a:t>
            </a:r>
            <a:r>
              <a:rPr lang="en-US" dirty="0" err="1">
                <a:latin typeface="+mj-lt"/>
                <a:ea typeface="Times New Roman" panose="02020603050405020304" pitchFamily="18" charset="0"/>
              </a:rPr>
              <a:t>constată</a:t>
            </a:r>
            <a:r>
              <a:rPr lang="en-US" dirty="0">
                <a:latin typeface="+mj-lt"/>
                <a:ea typeface="Times New Roman" panose="02020603050405020304" pitchFamily="18" charset="0"/>
              </a:rPr>
              <a:t> de </a:t>
            </a:r>
            <a:r>
              <a:rPr lang="en-US" dirty="0" err="1">
                <a:latin typeface="+mj-lt"/>
                <a:ea typeface="Times New Roman" panose="02020603050405020304" pitchFamily="18" charset="0"/>
              </a:rPr>
              <a:t>serviciile</a:t>
            </a:r>
            <a:r>
              <a:rPr lang="en-US" dirty="0">
                <a:latin typeface="+mj-lt"/>
                <a:ea typeface="Times New Roman" panose="02020603050405020304" pitchFamily="18" charset="0"/>
              </a:rPr>
              <a:t> </a:t>
            </a:r>
            <a:r>
              <a:rPr lang="en-US" dirty="0" err="1">
                <a:latin typeface="+mj-lt"/>
                <a:ea typeface="Times New Roman" panose="02020603050405020304" pitchFamily="18" charset="0"/>
              </a:rPr>
              <a:t>publice</a:t>
            </a:r>
            <a:r>
              <a:rPr lang="en-US" dirty="0">
                <a:latin typeface="+mj-lt"/>
                <a:ea typeface="Times New Roman" panose="02020603050405020304" pitchFamily="18" charset="0"/>
              </a:rPr>
              <a:t> de </a:t>
            </a:r>
            <a:r>
              <a:rPr lang="en-US" dirty="0" err="1">
                <a:latin typeface="+mj-lt"/>
                <a:ea typeface="Times New Roman" panose="02020603050405020304" pitchFamily="18" charset="0"/>
              </a:rPr>
              <a:t>gospodărie</a:t>
            </a:r>
            <a:r>
              <a:rPr lang="en-US" dirty="0">
                <a:latin typeface="+mj-lt"/>
                <a:ea typeface="Times New Roman" panose="02020603050405020304" pitchFamily="18" charset="0"/>
              </a:rPr>
              <a:t> </a:t>
            </a:r>
            <a:r>
              <a:rPr lang="en-US" dirty="0" err="1">
                <a:latin typeface="+mj-lt"/>
                <a:ea typeface="Times New Roman" panose="02020603050405020304" pitchFamily="18" charset="0"/>
              </a:rPr>
              <a:t>comunală</a:t>
            </a:r>
            <a:r>
              <a:rPr lang="en-US" dirty="0" smtClean="0">
                <a:latin typeface="+mj-lt"/>
                <a:ea typeface="Times New Roman" panose="02020603050405020304" pitchFamily="18" charset="0"/>
              </a:rPr>
              <a:t>.</a:t>
            </a:r>
          </a:p>
          <a:p>
            <a:r>
              <a:rPr lang="en-US" dirty="0" err="1"/>
              <a:t>Sînt</a:t>
            </a:r>
            <a:r>
              <a:rPr lang="en-US" dirty="0"/>
              <a:t> </a:t>
            </a:r>
            <a:r>
              <a:rPr lang="en-US" dirty="0" err="1"/>
              <a:t>în</a:t>
            </a:r>
            <a:r>
              <a:rPr lang="en-US" dirty="0"/>
              <a:t> </a:t>
            </a:r>
            <a:r>
              <a:rPr lang="en-US" dirty="0" err="1"/>
              <a:t>drept</a:t>
            </a:r>
            <a:r>
              <a:rPr lang="en-US" dirty="0"/>
              <a:t> </a:t>
            </a:r>
            <a:r>
              <a:rPr lang="en-US" dirty="0" err="1"/>
              <a:t>să</a:t>
            </a:r>
            <a:r>
              <a:rPr lang="en-US" dirty="0"/>
              <a:t> </a:t>
            </a:r>
            <a:r>
              <a:rPr lang="en-US" dirty="0" err="1"/>
              <a:t>constate</a:t>
            </a:r>
            <a:r>
              <a:rPr lang="en-US" dirty="0"/>
              <a:t> </a:t>
            </a:r>
            <a:r>
              <a:rPr lang="en-US" dirty="0" err="1"/>
              <a:t>contravenţii</a:t>
            </a:r>
            <a:r>
              <a:rPr lang="en-US" dirty="0"/>
              <a:t> </a:t>
            </a:r>
            <a:r>
              <a:rPr lang="en-US" dirty="0" err="1"/>
              <a:t>şi</a:t>
            </a:r>
            <a:r>
              <a:rPr lang="en-US" dirty="0"/>
              <a:t> </a:t>
            </a:r>
            <a:r>
              <a:rPr lang="en-US" dirty="0" err="1"/>
              <a:t>să</a:t>
            </a:r>
            <a:r>
              <a:rPr lang="en-US" dirty="0"/>
              <a:t> </a:t>
            </a:r>
            <a:r>
              <a:rPr lang="en-US" dirty="0" err="1"/>
              <a:t>încheie</a:t>
            </a:r>
            <a:r>
              <a:rPr lang="en-US" dirty="0"/>
              <a:t> </a:t>
            </a:r>
            <a:r>
              <a:rPr lang="en-US" dirty="0" err="1"/>
              <a:t>procese-verbale</a:t>
            </a:r>
            <a:r>
              <a:rPr lang="en-US" dirty="0"/>
              <a:t> </a:t>
            </a:r>
            <a:r>
              <a:rPr lang="en-US" b="1" dirty="0" err="1"/>
              <a:t>şefii</a:t>
            </a:r>
            <a:r>
              <a:rPr lang="en-US" b="1" dirty="0"/>
              <a:t> </a:t>
            </a:r>
            <a:r>
              <a:rPr lang="en-US" b="1" dirty="0" err="1"/>
              <a:t>direcţiilor</a:t>
            </a:r>
            <a:r>
              <a:rPr lang="en-US" b="1" dirty="0"/>
              <a:t> </a:t>
            </a:r>
            <a:r>
              <a:rPr lang="en-US" b="1" dirty="0" err="1"/>
              <a:t>serviciilor</a:t>
            </a:r>
            <a:r>
              <a:rPr lang="en-US" b="1" dirty="0"/>
              <a:t> </a:t>
            </a:r>
            <a:r>
              <a:rPr lang="en-US" b="1" dirty="0" err="1"/>
              <a:t>publice</a:t>
            </a:r>
            <a:r>
              <a:rPr lang="en-US" b="1" dirty="0"/>
              <a:t> de </a:t>
            </a:r>
            <a:r>
              <a:rPr lang="en-US" b="1" dirty="0" err="1"/>
              <a:t>gospodărie</a:t>
            </a:r>
            <a:r>
              <a:rPr lang="en-US" b="1" dirty="0"/>
              <a:t> </a:t>
            </a:r>
            <a:r>
              <a:rPr lang="en-US" b="1" dirty="0" err="1"/>
              <a:t>comunală</a:t>
            </a:r>
            <a:r>
              <a:rPr lang="en-US" b="1" dirty="0"/>
              <a:t> </a:t>
            </a:r>
            <a:r>
              <a:rPr lang="en-US" b="1" dirty="0" err="1"/>
              <a:t>şi</a:t>
            </a:r>
            <a:r>
              <a:rPr lang="en-US" b="1" dirty="0"/>
              <a:t> </a:t>
            </a:r>
            <a:r>
              <a:rPr lang="en-US" b="1" dirty="0" err="1"/>
              <a:t>adjuncţii</a:t>
            </a:r>
            <a:r>
              <a:rPr lang="en-US" b="1" dirty="0"/>
              <a:t> </a:t>
            </a:r>
            <a:r>
              <a:rPr lang="en-US" b="1" dirty="0" err="1"/>
              <a:t>lor</a:t>
            </a:r>
            <a:r>
              <a:rPr lang="en-US" b="1" dirty="0"/>
              <a:t>, </a:t>
            </a:r>
            <a:r>
              <a:rPr lang="en-US" b="1" dirty="0" err="1"/>
              <a:t>specialiştii</a:t>
            </a:r>
            <a:r>
              <a:rPr lang="en-US" b="1" dirty="0"/>
              <a:t> </a:t>
            </a:r>
            <a:r>
              <a:rPr lang="en-US" b="1" dirty="0" err="1"/>
              <a:t>principali</a:t>
            </a:r>
            <a:r>
              <a:rPr lang="en-US" b="1" dirty="0"/>
              <a:t> </a:t>
            </a:r>
            <a:r>
              <a:rPr lang="en-US" b="1" dirty="0" err="1"/>
              <a:t>şi</a:t>
            </a:r>
            <a:r>
              <a:rPr lang="en-US" b="1" dirty="0"/>
              <a:t> </a:t>
            </a:r>
            <a:r>
              <a:rPr lang="en-US" b="1" dirty="0" err="1"/>
              <a:t>coordonatori</a:t>
            </a:r>
            <a:r>
              <a:rPr lang="en-US" b="1" dirty="0"/>
              <a:t> </a:t>
            </a:r>
            <a:r>
              <a:rPr lang="en-US" dirty="0" err="1"/>
              <a:t>ai</a:t>
            </a:r>
            <a:r>
              <a:rPr lang="en-US" dirty="0"/>
              <a:t> </a:t>
            </a:r>
            <a:r>
              <a:rPr lang="en-US" dirty="0" err="1"/>
              <a:t>gospodăriei</a:t>
            </a:r>
            <a:r>
              <a:rPr lang="en-US" dirty="0"/>
              <a:t> </a:t>
            </a:r>
            <a:r>
              <a:rPr lang="en-US" dirty="0" err="1"/>
              <a:t>comunale</a:t>
            </a:r>
            <a:r>
              <a:rPr lang="en-US" dirty="0"/>
              <a:t> </a:t>
            </a:r>
            <a:r>
              <a:rPr lang="en-US" dirty="0" err="1"/>
              <a:t>şi</a:t>
            </a:r>
            <a:r>
              <a:rPr lang="en-US" dirty="0"/>
              <a:t> </a:t>
            </a:r>
            <a:r>
              <a:rPr lang="en-US" dirty="0" err="1"/>
              <a:t>gospodăriei</a:t>
            </a:r>
            <a:r>
              <a:rPr lang="en-US" dirty="0"/>
              <a:t> de </a:t>
            </a:r>
            <a:r>
              <a:rPr lang="en-US" dirty="0" err="1"/>
              <a:t>exploatare</a:t>
            </a:r>
            <a:r>
              <a:rPr lang="en-US" dirty="0"/>
              <a:t> a </a:t>
            </a:r>
            <a:r>
              <a:rPr lang="en-US" dirty="0" err="1"/>
              <a:t>fondului</a:t>
            </a:r>
            <a:r>
              <a:rPr lang="en-US" dirty="0"/>
              <a:t> de </a:t>
            </a:r>
            <a:r>
              <a:rPr lang="en-US" dirty="0" err="1"/>
              <a:t>locuinţe</a:t>
            </a:r>
            <a:r>
              <a:rPr lang="en-US" dirty="0" smtClean="0"/>
              <a:t>.</a:t>
            </a:r>
          </a:p>
          <a:p>
            <a:r>
              <a:rPr lang="en-US" dirty="0" err="1"/>
              <a:t>Procesele-verbale</a:t>
            </a:r>
            <a:r>
              <a:rPr lang="en-US" dirty="0"/>
              <a:t> cu </a:t>
            </a:r>
            <a:r>
              <a:rPr lang="en-US" dirty="0" err="1"/>
              <a:t>privire</a:t>
            </a:r>
            <a:r>
              <a:rPr lang="en-US" dirty="0"/>
              <a:t> la </a:t>
            </a:r>
            <a:r>
              <a:rPr lang="en-US" dirty="0" err="1"/>
              <a:t>contravenţii</a:t>
            </a:r>
            <a:r>
              <a:rPr lang="en-US" dirty="0"/>
              <a:t> se remit </a:t>
            </a:r>
            <a:r>
              <a:rPr lang="en-US" dirty="0" err="1"/>
              <a:t>spre</a:t>
            </a:r>
            <a:r>
              <a:rPr lang="en-US" dirty="0"/>
              <a:t> </a:t>
            </a:r>
            <a:r>
              <a:rPr lang="en-US" dirty="0" err="1"/>
              <a:t>examinare</a:t>
            </a:r>
            <a:r>
              <a:rPr lang="en-US" dirty="0"/>
              <a:t> </a:t>
            </a:r>
            <a:r>
              <a:rPr lang="en-US" dirty="0" err="1"/>
              <a:t>comisiilor</a:t>
            </a:r>
            <a:r>
              <a:rPr lang="en-US" dirty="0"/>
              <a:t> administrative</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4784" y="4763321"/>
            <a:ext cx="3717216" cy="2094679"/>
          </a:xfrm>
          <a:prstGeom prst="rect">
            <a:avLst/>
          </a:prstGeom>
        </p:spPr>
      </p:pic>
    </p:spTree>
    <p:extLst>
      <p:ext uri="{BB962C8B-B14F-4D97-AF65-F5344CB8AC3E}">
        <p14:creationId xmlns:p14="http://schemas.microsoft.com/office/powerpoint/2010/main" val="1613430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b="1" dirty="0" smtClean="0"/>
              <a:t>Categoriile de </a:t>
            </a:r>
            <a:r>
              <a:rPr lang="en-US" b="1" dirty="0" smtClean="0"/>
              <a:t>contravene</a:t>
            </a:r>
            <a:r>
              <a:rPr lang="ro-RO" b="1" dirty="0" smtClean="0"/>
              <a:t>ții care pot fi constatate</a:t>
            </a:r>
            <a:endParaRPr lang="ru-RU" b="1" dirty="0"/>
          </a:p>
        </p:txBody>
      </p:sp>
      <p:sp>
        <p:nvSpPr>
          <p:cNvPr id="3" name="Объект 2"/>
          <p:cNvSpPr>
            <a:spLocks noGrp="1"/>
          </p:cNvSpPr>
          <p:nvPr>
            <p:ph idx="1"/>
          </p:nvPr>
        </p:nvSpPr>
        <p:spPr>
          <a:xfrm>
            <a:off x="1371600" y="1932317"/>
            <a:ext cx="9601200" cy="4761781"/>
          </a:xfrm>
        </p:spPr>
        <p:txBody>
          <a:bodyPr>
            <a:normAutofit lnSpcReduction="10000"/>
          </a:bodyPr>
          <a:lstStyle/>
          <a:p>
            <a:pPr algn="just">
              <a:lnSpc>
                <a:spcPct val="107000"/>
              </a:lnSpc>
              <a:spcAft>
                <a:spcPts val="0"/>
              </a:spcAft>
            </a:pPr>
            <a:r>
              <a:rPr lang="en-US" b="1" dirty="0" err="1">
                <a:ea typeface="Times New Roman" panose="02020603050405020304" pitchFamily="18" charset="0"/>
                <a:cs typeface="Times New Roman" panose="02020603050405020304" pitchFamily="18" charset="0"/>
              </a:rPr>
              <a:t>Conectarea</a:t>
            </a:r>
            <a:r>
              <a:rPr lang="en-US" b="1" dirty="0">
                <a:ea typeface="Times New Roman" panose="02020603050405020304" pitchFamily="18" charset="0"/>
                <a:cs typeface="Times New Roman" panose="02020603050405020304" pitchFamily="18" charset="0"/>
              </a:rPr>
              <a:t> </a:t>
            </a:r>
            <a:r>
              <a:rPr lang="en-US" b="1" dirty="0" err="1">
                <a:ea typeface="Times New Roman" panose="02020603050405020304" pitchFamily="18" charset="0"/>
                <a:cs typeface="Times New Roman" panose="02020603050405020304" pitchFamily="18" charset="0"/>
              </a:rPr>
              <a:t>neautorizată</a:t>
            </a:r>
            <a:r>
              <a:rPr lang="en-US" b="1" dirty="0">
                <a:ea typeface="Times New Roman" panose="02020603050405020304" pitchFamily="18" charset="0"/>
                <a:cs typeface="Times New Roman" panose="02020603050405020304" pitchFamily="18" charset="0"/>
              </a:rPr>
              <a:t> </a:t>
            </a:r>
            <a:r>
              <a:rPr lang="en-US" dirty="0">
                <a:ea typeface="Times New Roman" panose="02020603050405020304" pitchFamily="18" charset="0"/>
                <a:cs typeface="Times New Roman" panose="02020603050405020304" pitchFamily="18" charset="0"/>
              </a:rPr>
              <a:t>la </a:t>
            </a:r>
            <a:r>
              <a:rPr lang="en-US" dirty="0" err="1">
                <a:ea typeface="Times New Roman" panose="02020603050405020304" pitchFamily="18" charset="0"/>
                <a:cs typeface="Times New Roman" panose="02020603050405020304" pitchFamily="18" charset="0"/>
              </a:rPr>
              <a:t>sistemul</a:t>
            </a:r>
            <a:r>
              <a:rPr lang="en-US" dirty="0">
                <a:ea typeface="Times New Roman" panose="02020603050405020304" pitchFamily="18" charset="0"/>
                <a:cs typeface="Times New Roman" panose="02020603050405020304" pitchFamily="18" charset="0"/>
              </a:rPr>
              <a:t> de </a:t>
            </a:r>
            <a:r>
              <a:rPr lang="en-US" dirty="0" err="1">
                <a:ea typeface="Times New Roman" panose="02020603050405020304" pitchFamily="18" charset="0"/>
                <a:cs typeface="Times New Roman" panose="02020603050405020304" pitchFamily="18" charset="0"/>
              </a:rPr>
              <a:t>alimentare</a:t>
            </a:r>
            <a:r>
              <a:rPr lang="en-US" dirty="0">
                <a:ea typeface="Times New Roman" panose="02020603050405020304" pitchFamily="18" charset="0"/>
                <a:cs typeface="Times New Roman" panose="02020603050405020304" pitchFamily="18" charset="0"/>
              </a:rPr>
              <a:t> cu </a:t>
            </a:r>
            <a:r>
              <a:rPr lang="en-US" dirty="0" err="1">
                <a:ea typeface="Times New Roman" panose="02020603050405020304" pitchFamily="18" charset="0"/>
                <a:cs typeface="Times New Roman" panose="02020603050405020304" pitchFamily="18" charset="0"/>
              </a:rPr>
              <a:t>apă</a:t>
            </a:r>
            <a:r>
              <a:rPr lang="en-US" dirty="0">
                <a:ea typeface="Times New Roman" panose="02020603050405020304" pitchFamily="18" charset="0"/>
                <a:cs typeface="Times New Roman" panose="02020603050405020304" pitchFamily="18" charset="0"/>
              </a:rPr>
              <a:t> </a:t>
            </a:r>
            <a:r>
              <a:rPr lang="en-US" dirty="0" err="1">
                <a:ea typeface="Times New Roman" panose="02020603050405020304" pitchFamily="18" charset="0"/>
                <a:cs typeface="Times New Roman" panose="02020603050405020304" pitchFamily="18" charset="0"/>
              </a:rPr>
              <a:t>şi</a:t>
            </a:r>
            <a:r>
              <a:rPr lang="en-US" dirty="0">
                <a:ea typeface="Times New Roman" panose="02020603050405020304" pitchFamily="18" charset="0"/>
                <a:cs typeface="Times New Roman" panose="02020603050405020304" pitchFamily="18" charset="0"/>
              </a:rPr>
              <a:t> la </a:t>
            </a:r>
            <a:r>
              <a:rPr lang="en-US" dirty="0" err="1">
                <a:ea typeface="Times New Roman" panose="02020603050405020304" pitchFamily="18" charset="0"/>
                <a:cs typeface="Times New Roman" panose="02020603050405020304" pitchFamily="18" charset="0"/>
              </a:rPr>
              <a:t>sistemul</a:t>
            </a:r>
            <a:r>
              <a:rPr lang="en-US" dirty="0">
                <a:ea typeface="Times New Roman" panose="02020603050405020304" pitchFamily="18" charset="0"/>
                <a:cs typeface="Times New Roman" panose="02020603050405020304" pitchFamily="18" charset="0"/>
              </a:rPr>
              <a:t> de </a:t>
            </a:r>
            <a:r>
              <a:rPr lang="en-US" dirty="0" err="1" smtClean="0">
                <a:ea typeface="Times New Roman" panose="02020603050405020304" pitchFamily="18" charset="0"/>
                <a:cs typeface="Times New Roman" panose="02020603050405020304" pitchFamily="18" charset="0"/>
              </a:rPr>
              <a:t>canalizare</a:t>
            </a:r>
            <a:r>
              <a:rPr lang="ro-RO" dirty="0" smtClean="0">
                <a:ea typeface="Times New Roman" panose="02020603050405020304" pitchFamily="18" charset="0"/>
                <a:cs typeface="Times New Roman" panose="02020603050405020304" pitchFamily="18" charset="0"/>
              </a:rPr>
              <a:t>, fără condiții tehnice sau cu încălcarea condițiilor tehnice (art. 170 Codul contravențional);</a:t>
            </a:r>
          </a:p>
          <a:p>
            <a:pPr algn="just">
              <a:lnSpc>
                <a:spcPct val="107000"/>
              </a:lnSpc>
              <a:spcAft>
                <a:spcPts val="0"/>
              </a:spcAft>
            </a:pPr>
            <a:r>
              <a:rPr lang="en-US" b="1" dirty="0" err="1" smtClean="0"/>
              <a:t>Deteriorarea</a:t>
            </a:r>
            <a:r>
              <a:rPr lang="en-US" b="1" dirty="0" smtClean="0"/>
              <a:t> </a:t>
            </a:r>
            <a:r>
              <a:rPr lang="en-US" b="1" dirty="0" err="1"/>
              <a:t>intenţionată</a:t>
            </a:r>
            <a:r>
              <a:rPr lang="en-US" b="1" dirty="0"/>
              <a:t> a </a:t>
            </a:r>
            <a:r>
              <a:rPr lang="en-US" b="1" dirty="0" err="1"/>
              <a:t>sistemului</a:t>
            </a:r>
            <a:r>
              <a:rPr lang="en-US" b="1" dirty="0"/>
              <a:t> </a:t>
            </a:r>
            <a:r>
              <a:rPr lang="en-US" dirty="0"/>
              <a:t>de </a:t>
            </a:r>
            <a:r>
              <a:rPr lang="en-US" dirty="0" err="1"/>
              <a:t>alimentare</a:t>
            </a:r>
            <a:r>
              <a:rPr lang="en-US" dirty="0"/>
              <a:t> cu </a:t>
            </a:r>
            <a:r>
              <a:rPr lang="en-US" dirty="0" err="1"/>
              <a:t>apă</a:t>
            </a:r>
            <a:r>
              <a:rPr lang="en-US" dirty="0"/>
              <a:t> </a:t>
            </a:r>
            <a:r>
              <a:rPr lang="en-US" dirty="0" err="1"/>
              <a:t>şi</a:t>
            </a:r>
            <a:r>
              <a:rPr lang="en-US" dirty="0"/>
              <a:t> a </a:t>
            </a:r>
            <a:r>
              <a:rPr lang="en-US" dirty="0" err="1"/>
              <a:t>sistemului</a:t>
            </a:r>
            <a:r>
              <a:rPr lang="en-US" dirty="0"/>
              <a:t> de </a:t>
            </a:r>
            <a:r>
              <a:rPr lang="en-US" dirty="0" err="1"/>
              <a:t>canalizare</a:t>
            </a:r>
            <a:r>
              <a:rPr lang="en-US" dirty="0"/>
              <a:t> la </a:t>
            </a:r>
            <a:r>
              <a:rPr lang="en-US" dirty="0" err="1"/>
              <a:t>efectuarea</a:t>
            </a:r>
            <a:r>
              <a:rPr lang="en-US" dirty="0"/>
              <a:t> de </a:t>
            </a:r>
            <a:r>
              <a:rPr lang="en-US" dirty="0" err="1" smtClean="0"/>
              <a:t>lucrări</a:t>
            </a:r>
            <a:r>
              <a:rPr lang="ro-RO" dirty="0" smtClean="0"/>
              <a:t> (art. 171 Codul contravențional);</a:t>
            </a:r>
          </a:p>
          <a:p>
            <a:pPr algn="just">
              <a:lnSpc>
                <a:spcPct val="107000"/>
              </a:lnSpc>
              <a:spcAft>
                <a:spcPts val="0"/>
              </a:spcAft>
            </a:pPr>
            <a:r>
              <a:rPr lang="en-US" b="1" dirty="0" err="1"/>
              <a:t>Încălcarea</a:t>
            </a:r>
            <a:r>
              <a:rPr lang="en-US" b="1" dirty="0"/>
              <a:t> </a:t>
            </a:r>
            <a:r>
              <a:rPr lang="en-US" b="1" dirty="0" err="1"/>
              <a:t>regulilor</a:t>
            </a:r>
            <a:r>
              <a:rPr lang="en-US" b="1" dirty="0"/>
              <a:t> </a:t>
            </a:r>
            <a:r>
              <a:rPr lang="en-US" b="1" dirty="0" err="1"/>
              <a:t>privind</a:t>
            </a:r>
            <a:r>
              <a:rPr lang="en-US" b="1" dirty="0"/>
              <a:t> </a:t>
            </a:r>
            <a:r>
              <a:rPr lang="en-US" b="1" dirty="0" err="1"/>
              <a:t>zonele</a:t>
            </a:r>
            <a:r>
              <a:rPr lang="en-US" b="1" dirty="0"/>
              <a:t> de </a:t>
            </a:r>
            <a:r>
              <a:rPr lang="en-US" b="1" dirty="0" err="1"/>
              <a:t>protecţie</a:t>
            </a:r>
            <a:r>
              <a:rPr lang="en-US" b="1" dirty="0"/>
              <a:t> </a:t>
            </a:r>
            <a:r>
              <a:rPr lang="en-US" dirty="0"/>
              <a:t>a </a:t>
            </a:r>
            <a:r>
              <a:rPr lang="en-US" dirty="0" err="1"/>
              <a:t>reţelelor</a:t>
            </a:r>
            <a:r>
              <a:rPr lang="en-US" dirty="0"/>
              <a:t> de </a:t>
            </a:r>
            <a:r>
              <a:rPr lang="en-US" dirty="0" err="1"/>
              <a:t>conducte</a:t>
            </a:r>
            <a:r>
              <a:rPr lang="en-US" dirty="0"/>
              <a:t> de </a:t>
            </a:r>
            <a:r>
              <a:rPr lang="en-US" dirty="0" err="1"/>
              <a:t>apă</a:t>
            </a:r>
            <a:r>
              <a:rPr lang="en-US" dirty="0"/>
              <a:t> </a:t>
            </a:r>
            <a:r>
              <a:rPr lang="en-US" dirty="0" err="1"/>
              <a:t>şi</a:t>
            </a:r>
            <a:r>
              <a:rPr lang="en-US" dirty="0"/>
              <a:t> a </a:t>
            </a:r>
            <a:r>
              <a:rPr lang="en-US" dirty="0" err="1"/>
              <a:t>instalaţiilor</a:t>
            </a:r>
            <a:r>
              <a:rPr lang="en-US" dirty="0"/>
              <a:t> de </a:t>
            </a:r>
            <a:r>
              <a:rPr lang="en-US" dirty="0" err="1"/>
              <a:t>alimentare</a:t>
            </a:r>
            <a:r>
              <a:rPr lang="en-US" dirty="0"/>
              <a:t> cu </a:t>
            </a:r>
            <a:r>
              <a:rPr lang="en-US" dirty="0" err="1"/>
              <a:t>apă</a:t>
            </a:r>
            <a:r>
              <a:rPr lang="en-US" dirty="0"/>
              <a:t> </a:t>
            </a:r>
            <a:r>
              <a:rPr lang="en-US" dirty="0" err="1"/>
              <a:t>şi</a:t>
            </a:r>
            <a:r>
              <a:rPr lang="en-US" dirty="0"/>
              <a:t> de </a:t>
            </a:r>
            <a:r>
              <a:rPr lang="en-US" dirty="0" err="1" smtClean="0"/>
              <a:t>canalizare</a:t>
            </a:r>
            <a:r>
              <a:rPr lang="ro-RO" dirty="0" smtClean="0"/>
              <a:t> (art. 172 Codul contravențional);</a:t>
            </a:r>
          </a:p>
          <a:p>
            <a:pPr algn="just">
              <a:lnSpc>
                <a:spcPct val="107000"/>
              </a:lnSpc>
              <a:spcAft>
                <a:spcPts val="0"/>
              </a:spcAft>
            </a:pPr>
            <a:r>
              <a:rPr lang="en-US" b="1" dirty="0" err="1"/>
              <a:t>Deconectarea</a:t>
            </a:r>
            <a:r>
              <a:rPr lang="en-US" b="1" dirty="0"/>
              <a:t> </a:t>
            </a:r>
            <a:r>
              <a:rPr lang="en-US" b="1" dirty="0" err="1"/>
              <a:t>neautorizată</a:t>
            </a:r>
            <a:r>
              <a:rPr lang="en-US" b="1" dirty="0"/>
              <a:t> </a:t>
            </a:r>
            <a:r>
              <a:rPr lang="en-US" dirty="0"/>
              <a:t>a </a:t>
            </a:r>
            <a:r>
              <a:rPr lang="en-US" dirty="0" err="1"/>
              <a:t>consumatorilor</a:t>
            </a:r>
            <a:r>
              <a:rPr lang="en-US" dirty="0"/>
              <a:t> de la </a:t>
            </a:r>
            <a:r>
              <a:rPr lang="en-US" dirty="0" err="1"/>
              <a:t>sistemul</a:t>
            </a:r>
            <a:r>
              <a:rPr lang="en-US" dirty="0"/>
              <a:t> de </a:t>
            </a:r>
            <a:r>
              <a:rPr lang="en-US" dirty="0" err="1"/>
              <a:t>alimentare</a:t>
            </a:r>
            <a:r>
              <a:rPr lang="en-US" dirty="0"/>
              <a:t> cu </a:t>
            </a:r>
            <a:r>
              <a:rPr lang="en-US" dirty="0" err="1"/>
              <a:t>apă</a:t>
            </a:r>
            <a:r>
              <a:rPr lang="en-US" dirty="0"/>
              <a:t> </a:t>
            </a:r>
            <a:r>
              <a:rPr lang="en-US" dirty="0" err="1"/>
              <a:t>şi</a:t>
            </a:r>
            <a:r>
              <a:rPr lang="en-US" dirty="0"/>
              <a:t> de la </a:t>
            </a:r>
            <a:r>
              <a:rPr lang="en-US" dirty="0" err="1"/>
              <a:t>sistemul</a:t>
            </a:r>
            <a:r>
              <a:rPr lang="en-US" dirty="0"/>
              <a:t> de </a:t>
            </a:r>
            <a:r>
              <a:rPr lang="en-US" dirty="0" err="1"/>
              <a:t>canalizare</a:t>
            </a:r>
            <a:r>
              <a:rPr lang="en-US" dirty="0"/>
              <a:t> </a:t>
            </a:r>
            <a:r>
              <a:rPr lang="ro-RO" dirty="0" smtClean="0"/>
              <a:t> (art. 173 Codul contravențional);</a:t>
            </a:r>
          </a:p>
          <a:p>
            <a:pPr algn="just">
              <a:lnSpc>
                <a:spcPct val="107000"/>
              </a:lnSpc>
              <a:spcAft>
                <a:spcPts val="0"/>
              </a:spcAft>
            </a:pPr>
            <a:r>
              <a:rPr lang="en-US" b="1" dirty="0" err="1"/>
              <a:t>Deteriorarea</a:t>
            </a:r>
            <a:r>
              <a:rPr lang="en-US" b="1" dirty="0"/>
              <a:t> </a:t>
            </a:r>
            <a:r>
              <a:rPr lang="en-US" b="1" dirty="0" err="1"/>
              <a:t>intenţionată</a:t>
            </a:r>
            <a:r>
              <a:rPr lang="en-US" b="1" dirty="0"/>
              <a:t> a </a:t>
            </a:r>
            <a:r>
              <a:rPr lang="en-US" b="1" dirty="0" err="1"/>
              <a:t>aparatelor</a:t>
            </a:r>
            <a:r>
              <a:rPr lang="en-US" b="1" dirty="0"/>
              <a:t> de </a:t>
            </a:r>
            <a:r>
              <a:rPr lang="en-US" b="1" dirty="0" err="1"/>
              <a:t>evidenţă</a:t>
            </a:r>
            <a:r>
              <a:rPr lang="en-US" b="1" dirty="0"/>
              <a:t> </a:t>
            </a:r>
            <a:r>
              <a:rPr lang="en-US" dirty="0"/>
              <a:t>a </a:t>
            </a:r>
            <a:r>
              <a:rPr lang="en-US" dirty="0" err="1"/>
              <a:t>consumului</a:t>
            </a:r>
            <a:r>
              <a:rPr lang="en-US" dirty="0"/>
              <a:t> de </a:t>
            </a:r>
            <a:r>
              <a:rPr lang="en-US" dirty="0" err="1"/>
              <a:t>apă</a:t>
            </a:r>
            <a:r>
              <a:rPr lang="en-US" dirty="0"/>
              <a:t> </a:t>
            </a:r>
            <a:r>
              <a:rPr lang="en-US" dirty="0" err="1"/>
              <a:t>potabilă</a:t>
            </a:r>
            <a:r>
              <a:rPr lang="en-US" dirty="0"/>
              <a:t> </a:t>
            </a:r>
            <a:r>
              <a:rPr lang="en-US" dirty="0" err="1"/>
              <a:t>şi</a:t>
            </a:r>
            <a:r>
              <a:rPr lang="en-US" dirty="0"/>
              <a:t> a </a:t>
            </a:r>
            <a:r>
              <a:rPr lang="en-US" dirty="0" err="1"/>
              <a:t>volumului</a:t>
            </a:r>
            <a:r>
              <a:rPr lang="en-US" dirty="0"/>
              <a:t> de </a:t>
            </a:r>
            <a:r>
              <a:rPr lang="en-US" dirty="0" err="1"/>
              <a:t>apă</a:t>
            </a:r>
            <a:r>
              <a:rPr lang="en-US" dirty="0"/>
              <a:t> </a:t>
            </a:r>
            <a:r>
              <a:rPr lang="en-US" dirty="0" err="1"/>
              <a:t>uzată</a:t>
            </a:r>
            <a:r>
              <a:rPr lang="en-US" dirty="0"/>
              <a:t> </a:t>
            </a:r>
            <a:r>
              <a:rPr lang="en-US" dirty="0" err="1" smtClean="0"/>
              <a:t>evacuată</a:t>
            </a:r>
            <a:r>
              <a:rPr lang="ro-RO" dirty="0" smtClean="0"/>
              <a:t> ( art. </a:t>
            </a:r>
            <a:r>
              <a:rPr lang="ro-RO" dirty="0"/>
              <a:t>1</a:t>
            </a:r>
            <a:r>
              <a:rPr lang="ro-RO" dirty="0" smtClean="0"/>
              <a:t>74 Codul Contravențional);</a:t>
            </a:r>
          </a:p>
          <a:p>
            <a:pPr algn="just">
              <a:lnSpc>
                <a:spcPct val="107000"/>
              </a:lnSpc>
              <a:spcAft>
                <a:spcPts val="0"/>
              </a:spcAft>
            </a:pPr>
            <a:r>
              <a:rPr lang="en-US" b="1" dirty="0" err="1" smtClean="0"/>
              <a:t>Prezentarea</a:t>
            </a:r>
            <a:r>
              <a:rPr lang="en-US" b="1" dirty="0" smtClean="0"/>
              <a:t> </a:t>
            </a:r>
            <a:r>
              <a:rPr lang="en-US" b="1" dirty="0" err="1"/>
              <a:t>datelor</a:t>
            </a:r>
            <a:r>
              <a:rPr lang="en-US" b="1" dirty="0"/>
              <a:t> </a:t>
            </a:r>
            <a:r>
              <a:rPr lang="en-US" b="1" dirty="0" err="1"/>
              <a:t>eronate</a:t>
            </a:r>
            <a:r>
              <a:rPr lang="en-US" b="1" dirty="0"/>
              <a:t> </a:t>
            </a:r>
            <a:r>
              <a:rPr lang="en-US" b="1" dirty="0" err="1"/>
              <a:t>privind</a:t>
            </a:r>
            <a:r>
              <a:rPr lang="en-US" b="1" dirty="0"/>
              <a:t> </a:t>
            </a:r>
            <a:r>
              <a:rPr lang="en-US" b="1" dirty="0" err="1"/>
              <a:t>consumul</a:t>
            </a:r>
            <a:r>
              <a:rPr lang="en-US" b="1" dirty="0"/>
              <a:t> de </a:t>
            </a:r>
            <a:r>
              <a:rPr lang="en-US" b="1" dirty="0" err="1"/>
              <a:t>apă</a:t>
            </a:r>
            <a:r>
              <a:rPr lang="en-US" b="1" dirty="0"/>
              <a:t> </a:t>
            </a:r>
            <a:r>
              <a:rPr lang="en-US" dirty="0" err="1"/>
              <a:t>potabilă</a:t>
            </a:r>
            <a:r>
              <a:rPr lang="en-US" dirty="0"/>
              <a:t> </a:t>
            </a:r>
            <a:r>
              <a:rPr lang="en-US" dirty="0" err="1"/>
              <a:t>şi</a:t>
            </a:r>
            <a:r>
              <a:rPr lang="en-US" dirty="0"/>
              <a:t> </a:t>
            </a:r>
            <a:r>
              <a:rPr lang="en-US" dirty="0" err="1"/>
              <a:t>volumul</a:t>
            </a:r>
            <a:r>
              <a:rPr lang="en-US" dirty="0"/>
              <a:t> de </a:t>
            </a:r>
            <a:r>
              <a:rPr lang="en-US" dirty="0" err="1"/>
              <a:t>apă</a:t>
            </a:r>
            <a:r>
              <a:rPr lang="en-US" dirty="0"/>
              <a:t> </a:t>
            </a:r>
            <a:r>
              <a:rPr lang="en-US" dirty="0" err="1"/>
              <a:t>uzată</a:t>
            </a:r>
            <a:r>
              <a:rPr lang="en-US" dirty="0"/>
              <a:t> </a:t>
            </a:r>
            <a:r>
              <a:rPr lang="en-US" dirty="0" err="1"/>
              <a:t>evacuată</a:t>
            </a:r>
            <a:r>
              <a:rPr lang="en-US" dirty="0"/>
              <a:t> </a:t>
            </a:r>
            <a:r>
              <a:rPr lang="en-US" dirty="0" err="1"/>
              <a:t>în</a:t>
            </a:r>
            <a:r>
              <a:rPr lang="en-US" dirty="0"/>
              <a:t> </a:t>
            </a:r>
            <a:r>
              <a:rPr lang="en-US" dirty="0" err="1"/>
              <a:t>sistemul</a:t>
            </a:r>
            <a:r>
              <a:rPr lang="en-US" dirty="0"/>
              <a:t> public de </a:t>
            </a:r>
            <a:r>
              <a:rPr lang="en-US" dirty="0" err="1" smtClean="0"/>
              <a:t>canalizare</a:t>
            </a:r>
            <a:r>
              <a:rPr lang="ro-RO" dirty="0" smtClean="0"/>
              <a:t> (art. 175 Codul contravențional)</a:t>
            </a:r>
            <a:endParaRPr lang="ru-RU" dirty="0"/>
          </a:p>
          <a:p>
            <a:pPr algn="just">
              <a:lnSpc>
                <a:spcPct val="107000"/>
              </a:lnSpc>
              <a:spcAft>
                <a:spcPts val="0"/>
              </a:spcAft>
            </a:pPr>
            <a:endParaRPr lang="ro-RO" dirty="0" smtClean="0"/>
          </a:p>
          <a:p>
            <a:pPr algn="just">
              <a:lnSpc>
                <a:spcPct val="107000"/>
              </a:lnSpc>
              <a:spcAft>
                <a:spcPts val="0"/>
              </a:spcAft>
            </a:pPr>
            <a:endParaRPr lang="ru-RU" dirty="0"/>
          </a:p>
          <a:p>
            <a:pPr algn="just">
              <a:lnSpc>
                <a:spcPct val="107000"/>
              </a:lnSpc>
              <a:spcAft>
                <a:spcPts val="0"/>
              </a:spcAft>
            </a:pPr>
            <a:endParaRPr lang="ro-RO" dirty="0" smtClean="0"/>
          </a:p>
          <a:p>
            <a:pPr algn="just">
              <a:lnSpc>
                <a:spcPct val="107000"/>
              </a:lnSpc>
              <a:spcAft>
                <a:spcPts val="0"/>
              </a:spcAft>
            </a:pPr>
            <a:endParaRPr lang="ru-RU" dirty="0"/>
          </a:p>
          <a:p>
            <a:pPr algn="just">
              <a:lnSpc>
                <a:spcPct val="107000"/>
              </a:lnSpc>
              <a:spcAft>
                <a:spcPts val="0"/>
              </a:spcAft>
            </a:pPr>
            <a:endParaRPr lang="ru-RU" dirty="0"/>
          </a:p>
          <a:p>
            <a:pPr algn="just">
              <a:lnSpc>
                <a:spcPct val="107000"/>
              </a:lnSpc>
              <a:spcAft>
                <a:spcPts val="0"/>
              </a:spcAft>
            </a:pPr>
            <a:endParaRPr lang="ro-RO"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ro-RO"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107196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b="1" dirty="0" smtClean="0"/>
              <a:t>Etapele constatării faptei contravenționale </a:t>
            </a:r>
            <a:endParaRPr lang="ru-RU" b="1" dirty="0"/>
          </a:p>
        </p:txBody>
      </p:sp>
      <p:sp>
        <p:nvSpPr>
          <p:cNvPr id="3" name="Объект 2"/>
          <p:cNvSpPr>
            <a:spLocks noGrp="1"/>
          </p:cNvSpPr>
          <p:nvPr>
            <p:ph idx="1"/>
          </p:nvPr>
        </p:nvSpPr>
        <p:spPr/>
        <p:txBody>
          <a:bodyPr/>
          <a:lstStyle/>
          <a:p>
            <a:r>
              <a:rPr lang="ro-RO" dirty="0" smtClean="0"/>
              <a:t>Sesizarea agentului constatator (plîngere, denunț sau autosesizare)</a:t>
            </a:r>
          </a:p>
          <a:p>
            <a:r>
              <a:rPr lang="ro-RO" dirty="0" smtClean="0"/>
              <a:t>Verificarea circumstanțelor invocate (cel mult 15 zile de la sesizare)</a:t>
            </a:r>
          </a:p>
          <a:p>
            <a:r>
              <a:rPr lang="ro-RO" dirty="0" smtClean="0"/>
              <a:t>Acumularea probatoriului </a:t>
            </a:r>
          </a:p>
          <a:p>
            <a:r>
              <a:rPr lang="ro-RO" dirty="0" smtClean="0"/>
              <a:t>Identificarea persoanei bănuite și citarea acesteia pentru a depune explicații </a:t>
            </a:r>
          </a:p>
          <a:p>
            <a:r>
              <a:rPr lang="ro-RO" dirty="0" smtClean="0"/>
              <a:t>Întocmirea procesului-verbal cu privire la contravenție </a:t>
            </a:r>
          </a:p>
          <a:p>
            <a:r>
              <a:rPr lang="ro-RO" dirty="0" smtClean="0"/>
              <a:t>R</a:t>
            </a:r>
            <a:r>
              <a:rPr lang="en-US" dirty="0" smtClean="0"/>
              <a:t>emit</a:t>
            </a:r>
            <a:r>
              <a:rPr lang="ro-RO" dirty="0" smtClean="0"/>
              <a:t>erea</a:t>
            </a:r>
            <a:r>
              <a:rPr lang="en-US" dirty="0" smtClean="0"/>
              <a:t> </a:t>
            </a:r>
            <a:r>
              <a:rPr lang="en-US" dirty="0" err="1"/>
              <a:t>spre</a:t>
            </a:r>
            <a:r>
              <a:rPr lang="en-US" dirty="0"/>
              <a:t> </a:t>
            </a:r>
            <a:r>
              <a:rPr lang="en-US" dirty="0" err="1"/>
              <a:t>examinare</a:t>
            </a:r>
            <a:r>
              <a:rPr lang="en-US" dirty="0"/>
              <a:t> </a:t>
            </a:r>
            <a:r>
              <a:rPr lang="ro-RO" dirty="0" smtClean="0"/>
              <a:t>la </a:t>
            </a:r>
            <a:r>
              <a:rPr lang="en-US" dirty="0" err="1" smtClean="0"/>
              <a:t>comis</a:t>
            </a:r>
            <a:r>
              <a:rPr lang="ro-RO" dirty="0" smtClean="0"/>
              <a:t>ia </a:t>
            </a:r>
            <a:r>
              <a:rPr lang="en-US" dirty="0" err="1" smtClean="0"/>
              <a:t>administrativ</a:t>
            </a:r>
            <a:r>
              <a:rPr lang="ro-RO" dirty="0" smtClean="0"/>
              <a:t>ă</a:t>
            </a:r>
            <a:endParaRPr lang="ru-RU" dirty="0"/>
          </a:p>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71806" y="4484077"/>
            <a:ext cx="4120194" cy="2373923"/>
          </a:xfrm>
          <a:prstGeom prst="rect">
            <a:avLst/>
          </a:prstGeom>
        </p:spPr>
      </p:pic>
    </p:spTree>
    <p:extLst>
      <p:ext uri="{BB962C8B-B14F-4D97-AF65-F5344CB8AC3E}">
        <p14:creationId xmlns:p14="http://schemas.microsoft.com/office/powerpoint/2010/main" val="1586243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sz="3200" b="1" dirty="0" smtClean="0"/>
              <a:t>Conținutul procesului-verbal cu privire la contravenție </a:t>
            </a:r>
            <a:endParaRPr lang="ru-RU" sz="3200" b="1" dirty="0"/>
          </a:p>
        </p:txBody>
      </p:sp>
      <p:sp>
        <p:nvSpPr>
          <p:cNvPr id="3" name="Объект 2"/>
          <p:cNvSpPr>
            <a:spLocks noGrp="1"/>
          </p:cNvSpPr>
          <p:nvPr>
            <p:ph idx="1"/>
          </p:nvPr>
        </p:nvSpPr>
        <p:spPr>
          <a:xfrm>
            <a:off x="1371600" y="1518249"/>
            <a:ext cx="9601200" cy="5193101"/>
          </a:xfrm>
        </p:spPr>
        <p:txBody>
          <a:bodyPr>
            <a:normAutofit fontScale="92500" lnSpcReduction="10000"/>
          </a:bodyPr>
          <a:lstStyle/>
          <a:p>
            <a:r>
              <a:rPr lang="ro-MD" dirty="0"/>
              <a:t>a) data (ziua, luna, anul), ora şi locul încheierii;</a:t>
            </a:r>
            <a:endParaRPr lang="ru-RU" dirty="0"/>
          </a:p>
          <a:p>
            <a:r>
              <a:rPr lang="ro-MD" dirty="0"/>
              <a:t>b) calitatea, numele şi prenumele agentului constatator, denumirea autorităţii pe care o reprezintă;</a:t>
            </a:r>
            <a:endParaRPr lang="ru-RU" dirty="0"/>
          </a:p>
          <a:p>
            <a:r>
              <a:rPr lang="ro-MD" dirty="0"/>
              <a:t>c) numele, prenumele, domiciliul, ocupaţia persoanei în a cărei privinţă a fost pornit procesul contravenţional, datele din buletinul ei de identitate sau, după caz, din alt act care stabileşte identitatea persoanei, iar în cazul persoanei juridice, denumirea, sediul, codul ei fiscal, datele persoanei fizice care o reprezintă;</a:t>
            </a:r>
            <a:endParaRPr lang="ru-RU" dirty="0"/>
          </a:p>
          <a:p>
            <a:r>
              <a:rPr lang="ro-MD" dirty="0"/>
              <a:t>d) fapta contravenţională, locul şi timpul săvîrşirii ei, circumstanţele cauzei care au importanţă pentru stabilirea faptelor şi consecinţelor lor juridice, evaluarea eventualelor pagube cauzate de contravenţie; </a:t>
            </a:r>
            <a:endParaRPr lang="ru-RU" dirty="0"/>
          </a:p>
          <a:p>
            <a:r>
              <a:rPr lang="ro-MD" dirty="0"/>
              <a:t>e) încadrarea juridică a faptei, norma materială contravenţională şi indiciile calificative ale elementelor constitutive ale contravenţiei; 	</a:t>
            </a:r>
            <a:endParaRPr lang="ru-RU" dirty="0"/>
          </a:p>
          <a:p>
            <a:r>
              <a:rPr lang="ro-MD" dirty="0"/>
              <a:t>f) aducerea la cunoştinţa persoanei în a cărei privinţă a fost pornit procesul contravenţional şi a victimei a drepturilor şi obligaţiilor lor prevăzute la art. 384 şi 387; g) obiecţiile şi probele pe care persoana în a cărei privinţă a fost pornit procesul contravenţional  le aduce în apărarea sa, precum şi obiecţiile şi probele victimei;</a:t>
            </a:r>
            <a:endParaRPr lang="ru-RU" dirty="0"/>
          </a:p>
          <a:p>
            <a:endParaRPr lang="ru-RU" dirty="0"/>
          </a:p>
        </p:txBody>
      </p:sp>
    </p:spTree>
    <p:extLst>
      <p:ext uri="{BB962C8B-B14F-4D97-AF65-F5344CB8AC3E}">
        <p14:creationId xmlns:p14="http://schemas.microsoft.com/office/powerpoint/2010/main" val="4140886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lgn="ctr">
              <a:lnSpc>
                <a:spcPct val="94000"/>
              </a:lnSpc>
              <a:spcBef>
                <a:spcPts val="1000"/>
              </a:spcBef>
              <a:spcAft>
                <a:spcPts val="200"/>
              </a:spcAft>
            </a:pPr>
            <a:r>
              <a:rPr lang="ro-RO" dirty="0" smtClean="0"/>
              <a:t> </a:t>
            </a:r>
            <a:br>
              <a:rPr lang="ro-RO" dirty="0" smtClean="0"/>
            </a:br>
            <a:r>
              <a:rPr lang="ro-RO" sz="3700" b="1" i="1" dirty="0" smtClean="0">
                <a:solidFill>
                  <a:srgbClr val="AD84C6">
                    <a:lumMod val="50000"/>
                  </a:srgbClr>
                </a:solidFill>
                <a:latin typeface="Arial Narrow" panose="020B0606020202030204" pitchFamily="34" charset="0"/>
                <a:ea typeface="+mn-ea"/>
                <a:cs typeface="+mn-cs"/>
              </a:rPr>
              <a:t>Vă </a:t>
            </a:r>
            <a:r>
              <a:rPr lang="ro-RO" sz="3700" b="1" i="1" dirty="0">
                <a:solidFill>
                  <a:srgbClr val="AD84C6">
                    <a:lumMod val="50000"/>
                  </a:srgbClr>
                </a:solidFill>
                <a:latin typeface="Arial Narrow" panose="020B0606020202030204" pitchFamily="34" charset="0"/>
                <a:ea typeface="+mn-ea"/>
                <a:cs typeface="+mn-cs"/>
              </a:rPr>
              <a:t>mulțumesc pentru atenție!</a:t>
            </a:r>
            <a:br>
              <a:rPr lang="ro-RO" sz="3700" b="1" i="1" dirty="0">
                <a:solidFill>
                  <a:srgbClr val="AD84C6">
                    <a:lumMod val="50000"/>
                  </a:srgbClr>
                </a:solidFill>
                <a:latin typeface="Arial Narrow" panose="020B0606020202030204" pitchFamily="34" charset="0"/>
                <a:ea typeface="+mn-ea"/>
                <a:cs typeface="+mn-cs"/>
              </a:rPr>
            </a:br>
            <a:endParaRPr lang="ru-RU" dirty="0"/>
          </a:p>
        </p:txBody>
      </p:sp>
      <p:sp>
        <p:nvSpPr>
          <p:cNvPr id="3" name="Объект 2"/>
          <p:cNvSpPr>
            <a:spLocks noGrp="1"/>
          </p:cNvSpPr>
          <p:nvPr>
            <p:ph idx="1"/>
          </p:nvPr>
        </p:nvSpPr>
        <p:spPr/>
        <p:txBody>
          <a:bodyPr>
            <a:normAutofit fontScale="92500" lnSpcReduction="10000"/>
          </a:bodyPr>
          <a:lstStyle/>
          <a:p>
            <a:pPr marL="0" indent="0">
              <a:buNone/>
            </a:pPr>
            <a:endParaRPr lang="ro-RO" b="1" i="1" dirty="0" smtClean="0">
              <a:solidFill>
                <a:schemeClr val="accent1">
                  <a:lumMod val="50000"/>
                </a:schemeClr>
              </a:solidFill>
              <a:latin typeface="Arial Narrow" panose="020B0606020202030204" pitchFamily="34" charset="0"/>
            </a:endParaRPr>
          </a:p>
          <a:p>
            <a:pPr marL="0" indent="0" algn="ctr">
              <a:buNone/>
            </a:pPr>
            <a:r>
              <a:rPr lang="ro-RO" sz="3900" b="1" dirty="0" smtClean="0">
                <a:solidFill>
                  <a:schemeClr val="accent1">
                    <a:lumMod val="50000"/>
                  </a:schemeClr>
                </a:solidFill>
                <a:latin typeface="Arial Narrow" panose="020B0606020202030204" pitchFamily="34" charset="0"/>
                <a:hlinkClick r:id="rId2"/>
              </a:rPr>
              <a:t>www.anre.md</a:t>
            </a:r>
            <a:r>
              <a:rPr lang="ro-RO" sz="3900" b="1" dirty="0" smtClean="0">
                <a:solidFill>
                  <a:schemeClr val="accent1">
                    <a:lumMod val="50000"/>
                  </a:schemeClr>
                </a:solidFill>
                <a:latin typeface="Arial Narrow" panose="020B0606020202030204" pitchFamily="34" charset="0"/>
              </a:rPr>
              <a:t> </a:t>
            </a:r>
          </a:p>
          <a:p>
            <a:pPr marL="0" indent="0">
              <a:buNone/>
            </a:pPr>
            <a:endParaRPr lang="ro-RO" b="1" i="1" u="sng" dirty="0" smtClean="0">
              <a:solidFill>
                <a:schemeClr val="accent1">
                  <a:lumMod val="50000"/>
                </a:schemeClr>
              </a:solidFill>
              <a:latin typeface="Arial Narrow" panose="020B0606020202030204" pitchFamily="34" charset="0"/>
            </a:endParaRPr>
          </a:p>
          <a:p>
            <a:pPr marL="0" indent="0">
              <a:buNone/>
            </a:pPr>
            <a:endParaRPr lang="ro-RO" b="1" i="1" u="sng" dirty="0">
              <a:solidFill>
                <a:schemeClr val="accent1">
                  <a:lumMod val="50000"/>
                </a:schemeClr>
              </a:solidFill>
              <a:latin typeface="Arial Narrow" panose="020B0606020202030204" pitchFamily="34" charset="0"/>
            </a:endParaRPr>
          </a:p>
          <a:p>
            <a:pPr marL="0" indent="0">
              <a:buNone/>
            </a:pPr>
            <a:endParaRPr lang="ro-RO" b="1" i="1" u="sng" dirty="0" smtClean="0">
              <a:solidFill>
                <a:schemeClr val="accent1">
                  <a:lumMod val="50000"/>
                </a:schemeClr>
              </a:solidFill>
              <a:latin typeface="Arial Narrow" panose="020B0606020202030204" pitchFamily="34" charset="0"/>
            </a:endParaRPr>
          </a:p>
          <a:p>
            <a:pPr marL="0" indent="0">
              <a:buNone/>
            </a:pPr>
            <a:r>
              <a:rPr lang="ro-RO" b="1" i="1" u="sng" dirty="0" smtClean="0">
                <a:solidFill>
                  <a:schemeClr val="accent1">
                    <a:lumMod val="50000"/>
                  </a:schemeClr>
                </a:solidFill>
                <a:latin typeface="Arial Narrow" panose="020B0606020202030204" pitchFamily="34" charset="0"/>
              </a:rPr>
              <a:t>Date de contact:</a:t>
            </a:r>
          </a:p>
          <a:p>
            <a:pPr marL="0" indent="0">
              <a:buNone/>
            </a:pPr>
            <a:r>
              <a:rPr lang="ro-RO" b="1" i="1" dirty="0" smtClean="0">
                <a:solidFill>
                  <a:schemeClr val="accent1">
                    <a:lumMod val="50000"/>
                  </a:schemeClr>
                </a:solidFill>
                <a:latin typeface="Arial Narrow" panose="020B0606020202030204" pitchFamily="34" charset="0"/>
              </a:rPr>
              <a:t>068067003</a:t>
            </a:r>
          </a:p>
          <a:p>
            <a:pPr marL="0" indent="0">
              <a:buNone/>
            </a:pPr>
            <a:r>
              <a:rPr lang="ro-RO" sz="2400" b="1" i="1" dirty="0" smtClean="0">
                <a:solidFill>
                  <a:schemeClr val="accent1">
                    <a:lumMod val="50000"/>
                  </a:schemeClr>
                </a:solidFill>
                <a:latin typeface="Arial Narrow" panose="020B0606020202030204" pitchFamily="34" charset="0"/>
                <a:hlinkClick r:id="rId3"/>
              </a:rPr>
              <a:t>vspac@anre.md</a:t>
            </a:r>
            <a:endParaRPr lang="ro-RO" sz="2400" b="1" i="1" dirty="0" smtClean="0">
              <a:solidFill>
                <a:schemeClr val="accent1">
                  <a:lumMod val="50000"/>
                </a:schemeClr>
              </a:solidFill>
              <a:latin typeface="Arial Narrow" panose="020B0606020202030204" pitchFamily="34" charset="0"/>
            </a:endParaRPr>
          </a:p>
          <a:p>
            <a:pPr marL="0" indent="0">
              <a:buNone/>
            </a:pPr>
            <a:endParaRPr lang="ro-RO" sz="2400" b="1" i="1" dirty="0">
              <a:solidFill>
                <a:schemeClr val="accent1">
                  <a:lumMod val="50000"/>
                </a:schemeClr>
              </a:solidFill>
              <a:latin typeface="Arial Narrow" panose="020B0606020202030204" pitchFamily="34" charset="0"/>
            </a:endParaRPr>
          </a:p>
          <a:p>
            <a:pPr marL="0" indent="0">
              <a:buNone/>
            </a:pPr>
            <a:endParaRPr lang="ro-RO" sz="2400" b="1" i="1" dirty="0" smtClean="0">
              <a:solidFill>
                <a:schemeClr val="accent1">
                  <a:lumMod val="50000"/>
                </a:schemeClr>
              </a:solidFill>
              <a:latin typeface="Arial Narrow" panose="020B0606020202030204" pitchFamily="34" charset="0"/>
            </a:endParaRPr>
          </a:p>
          <a:p>
            <a:pPr marL="0" indent="0">
              <a:buNone/>
            </a:pPr>
            <a:endParaRPr lang="ro-RO" sz="2400" b="1" i="1" dirty="0">
              <a:solidFill>
                <a:schemeClr val="accent1">
                  <a:lumMod val="50000"/>
                </a:schemeClr>
              </a:solidFill>
              <a:latin typeface="Arial Narrow" panose="020B0606020202030204" pitchFamily="34" charset="0"/>
            </a:endParaRPr>
          </a:p>
        </p:txBody>
      </p:sp>
      <p:pic>
        <p:nvPicPr>
          <p:cNvPr id="4" name="Рисунок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131" y="48359"/>
            <a:ext cx="952500" cy="952499"/>
          </a:xfrm>
          <a:prstGeom prst="rect">
            <a:avLst/>
          </a:prstGeom>
        </p:spPr>
      </p:pic>
    </p:spTree>
    <p:extLst>
      <p:ext uri="{BB962C8B-B14F-4D97-AF65-F5344CB8AC3E}">
        <p14:creationId xmlns:p14="http://schemas.microsoft.com/office/powerpoint/2010/main" val="342527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b="1" dirty="0" smtClean="0"/>
              <a:t>Cuprins:</a:t>
            </a:r>
            <a:endParaRPr lang="ru-RU" b="1" dirty="0"/>
          </a:p>
        </p:txBody>
      </p:sp>
      <p:sp>
        <p:nvSpPr>
          <p:cNvPr id="3" name="Объект 2"/>
          <p:cNvSpPr>
            <a:spLocks noGrp="1"/>
          </p:cNvSpPr>
          <p:nvPr>
            <p:ph idx="1"/>
          </p:nvPr>
        </p:nvSpPr>
        <p:spPr>
          <a:xfrm>
            <a:off x="1371600" y="1767254"/>
            <a:ext cx="9601200" cy="4100146"/>
          </a:xfrm>
        </p:spPr>
        <p:txBody>
          <a:bodyPr/>
          <a:lstStyle/>
          <a:p>
            <a:r>
              <a:rPr lang="ro-RO" dirty="0" smtClean="0"/>
              <a:t>Ce este consumul fraudulos?</a:t>
            </a:r>
          </a:p>
          <a:p>
            <a:r>
              <a:rPr lang="ro-RO" dirty="0" smtClean="0"/>
              <a:t>Stabilirea consumului fraudulos</a:t>
            </a:r>
          </a:p>
          <a:p>
            <a:r>
              <a:rPr lang="ro-RO" dirty="0" smtClean="0"/>
              <a:t>Recuperarea prejudiciului cauzat în urma consumului fraudulos</a:t>
            </a:r>
          </a:p>
          <a:p>
            <a:r>
              <a:rPr lang="ro-RO" dirty="0" smtClean="0"/>
              <a:t>Determinarea volumului de apă consumat în cazul consumului fraudulos   </a:t>
            </a:r>
          </a:p>
          <a:p>
            <a:r>
              <a:rPr lang="ro-RO" dirty="0" smtClean="0"/>
              <a:t>Constatarea contravențiilor de către operatori</a:t>
            </a:r>
          </a:p>
          <a:p>
            <a:pPr marL="0" indent="0">
              <a:buNone/>
            </a:pPr>
            <a:r>
              <a:rPr lang="ro-RO" dirty="0" smtClean="0"/>
              <a:t> </a:t>
            </a:r>
          </a:p>
          <a:p>
            <a:endParaRPr lang="ru-RU" dirty="0"/>
          </a:p>
        </p:txBody>
      </p:sp>
    </p:spTree>
    <p:extLst>
      <p:ext uri="{BB962C8B-B14F-4D97-AF65-F5344CB8AC3E}">
        <p14:creationId xmlns:p14="http://schemas.microsoft.com/office/powerpoint/2010/main" val="4053571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sz="3600" b="1" dirty="0" smtClean="0"/>
              <a:t>Ce este consumul fraudulos?</a:t>
            </a:r>
            <a:endParaRPr lang="ru-RU" sz="3600" b="1" dirty="0"/>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572499" y="2274838"/>
            <a:ext cx="3053862" cy="2194963"/>
          </a:xfrm>
        </p:spPr>
      </p:pic>
      <p:sp>
        <p:nvSpPr>
          <p:cNvPr id="5" name="Прямоугольник 4"/>
          <p:cNvSpPr/>
          <p:nvPr/>
        </p:nvSpPr>
        <p:spPr>
          <a:xfrm>
            <a:off x="1371600" y="1776046"/>
            <a:ext cx="6620607" cy="4247317"/>
          </a:xfrm>
          <a:prstGeom prst="rect">
            <a:avLst/>
          </a:prstGeom>
        </p:spPr>
        <p:txBody>
          <a:bodyPr wrap="square">
            <a:spAutoFit/>
          </a:bodyPr>
          <a:lstStyle/>
          <a:p>
            <a:pPr>
              <a:lnSpc>
                <a:spcPct val="150000"/>
              </a:lnSpc>
            </a:pPr>
            <a:r>
              <a:rPr lang="ro-RO" b="1" dirty="0" smtClean="0">
                <a:latin typeface="+mj-lt"/>
                <a:ea typeface="Calibri" panose="020F0502020204030204" pitchFamily="34" charset="0"/>
                <a:cs typeface="Times New Roman" panose="02020603050405020304" pitchFamily="18" charset="0"/>
              </a:rPr>
              <a:t>CONSUM FRAUDULOS </a:t>
            </a:r>
            <a:r>
              <a:rPr lang="en-US" dirty="0" smtClean="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consum</a:t>
            </a:r>
            <a:r>
              <a:rPr lang="en-US" dirty="0">
                <a:latin typeface="+mj-lt"/>
                <a:ea typeface="Calibri" panose="020F0502020204030204" pitchFamily="34" charset="0"/>
                <a:cs typeface="Times New Roman" panose="02020603050405020304" pitchFamily="18" charset="0"/>
              </a:rPr>
              <a:t> de </a:t>
            </a:r>
            <a:r>
              <a:rPr lang="en-US" dirty="0" err="1">
                <a:latin typeface="+mj-lt"/>
                <a:ea typeface="Calibri" panose="020F0502020204030204" pitchFamily="34" charset="0"/>
                <a:cs typeface="Times New Roman" panose="02020603050405020304" pitchFamily="18" charset="0"/>
              </a:rPr>
              <a:t>apă</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sau</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deversare</a:t>
            </a:r>
            <a:r>
              <a:rPr lang="en-US" dirty="0">
                <a:latin typeface="+mj-lt"/>
                <a:ea typeface="Calibri" panose="020F0502020204030204" pitchFamily="34" charset="0"/>
                <a:cs typeface="Times New Roman" panose="02020603050405020304" pitchFamily="18" charset="0"/>
              </a:rPr>
              <a:t> a </a:t>
            </a:r>
            <a:r>
              <a:rPr lang="en-US" dirty="0" err="1">
                <a:latin typeface="+mj-lt"/>
                <a:ea typeface="Calibri" panose="020F0502020204030204" pitchFamily="34" charset="0"/>
                <a:cs typeface="Times New Roman" panose="02020603050405020304" pitchFamily="18" charset="0"/>
              </a:rPr>
              <a:t>apelor</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uzate</a:t>
            </a:r>
            <a:r>
              <a:rPr lang="en-US" dirty="0">
                <a:latin typeface="+mj-lt"/>
                <a:ea typeface="Calibri" panose="020F0502020204030204" pitchFamily="34" charset="0"/>
                <a:cs typeface="Times New Roman" panose="02020603050405020304" pitchFamily="18" charset="0"/>
              </a:rPr>
              <a:t> </a:t>
            </a:r>
            <a:r>
              <a:rPr lang="en-US" dirty="0" err="1" smtClean="0">
                <a:latin typeface="+mj-lt"/>
                <a:ea typeface="Calibri" panose="020F0502020204030204" pitchFamily="34" charset="0"/>
                <a:cs typeface="Times New Roman" panose="02020603050405020304" pitchFamily="18" charset="0"/>
              </a:rPr>
              <a:t>prin</a:t>
            </a:r>
            <a:r>
              <a:rPr lang="ro-RO" dirty="0" smtClean="0">
                <a:latin typeface="+mj-lt"/>
                <a:ea typeface="Calibri" panose="020F0502020204030204" pitchFamily="34" charset="0"/>
                <a:cs typeface="Times New Roman" panose="02020603050405020304" pitchFamily="18" charset="0"/>
              </a:rPr>
              <a:t> </a:t>
            </a:r>
            <a:r>
              <a:rPr lang="ro-RO" u="sng" dirty="0" smtClean="0">
                <a:latin typeface="+mj-lt"/>
                <a:ea typeface="Calibri" panose="020F0502020204030204" pitchFamily="34" charset="0"/>
                <a:cs typeface="Times New Roman" panose="02020603050405020304" pitchFamily="18" charset="0"/>
              </a:rPr>
              <a:t>conectare neautorizată</a:t>
            </a:r>
            <a:r>
              <a:rPr lang="en-US" u="sng" dirty="0" smtClean="0">
                <a:latin typeface="+mj-lt"/>
                <a:ea typeface="Calibri" panose="020F0502020204030204" pitchFamily="34" charset="0"/>
                <a:cs typeface="Times New Roman" panose="02020603050405020304" pitchFamily="18" charset="0"/>
              </a:rPr>
              <a:t> </a:t>
            </a:r>
            <a:r>
              <a:rPr lang="en-US" dirty="0" smtClean="0">
                <a:latin typeface="+mj-lt"/>
                <a:ea typeface="Calibri" panose="020F0502020204030204" pitchFamily="34" charset="0"/>
                <a:cs typeface="Times New Roman" panose="02020603050405020304" pitchFamily="18" charset="0"/>
              </a:rPr>
              <a:t>a</a:t>
            </a:r>
            <a:r>
              <a:rPr lang="ro-RO" dirty="0" smtClean="0">
                <a:latin typeface="+mj-lt"/>
                <a:ea typeface="Calibri" panose="020F0502020204030204" pitchFamily="34" charset="0"/>
                <a:cs typeface="Times New Roman" panose="02020603050405020304" pitchFamily="18" charset="0"/>
              </a:rPr>
              <a:t> instalațiilor interne de apă și/sau de canalizare</a:t>
            </a:r>
            <a:r>
              <a:rPr lang="en-US" dirty="0" smtClean="0">
                <a:latin typeface="+mj-lt"/>
                <a:ea typeface="Calibri" panose="020F0502020204030204" pitchFamily="34" charset="0"/>
                <a:cs typeface="Times New Roman" panose="02020603050405020304" pitchFamily="18" charset="0"/>
              </a:rPr>
              <a:t> la</a:t>
            </a:r>
            <a:r>
              <a:rPr lang="ro-RO" dirty="0" smtClean="0">
                <a:latin typeface="+mj-lt"/>
                <a:ea typeface="Calibri" panose="020F0502020204030204" pitchFamily="34" charset="0"/>
                <a:cs typeface="Times New Roman" panose="02020603050405020304" pitchFamily="18" charset="0"/>
              </a:rPr>
              <a:t> </a:t>
            </a:r>
            <a:r>
              <a:rPr lang="ro-RO" u="sng" dirty="0" smtClean="0">
                <a:latin typeface="+mj-lt"/>
                <a:ea typeface="Calibri" panose="020F0502020204030204" pitchFamily="34" charset="0"/>
                <a:cs typeface="Times New Roman" panose="02020603050405020304" pitchFamily="18" charset="0"/>
              </a:rPr>
              <a:t>sistemul de alimentare cu apă și/sau de canalizare</a:t>
            </a:r>
            <a:r>
              <a:rPr lang="en-US" dirty="0" smtClean="0">
                <a:latin typeface="+mj-lt"/>
                <a:ea typeface="Calibri" panose="020F0502020204030204" pitchFamily="34" charset="0"/>
                <a:cs typeface="Times New Roman" panose="02020603050405020304" pitchFamily="18" charset="0"/>
              </a:rPr>
              <a:t> </a:t>
            </a:r>
            <a:r>
              <a:rPr lang="en-US" dirty="0">
                <a:latin typeface="+mj-lt"/>
                <a:ea typeface="Calibri" panose="020F0502020204030204" pitchFamily="34" charset="0"/>
                <a:cs typeface="Times New Roman" panose="02020603050405020304" pitchFamily="18" charset="0"/>
              </a:rPr>
              <a:t>al </a:t>
            </a:r>
            <a:r>
              <a:rPr lang="en-US" dirty="0" err="1">
                <a:latin typeface="+mj-lt"/>
                <a:ea typeface="Calibri" panose="020F0502020204030204" pitchFamily="34" charset="0"/>
                <a:cs typeface="Times New Roman" panose="02020603050405020304" pitchFamily="18" charset="0"/>
              </a:rPr>
              <a:t>operatorului</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prin</a:t>
            </a:r>
            <a:r>
              <a:rPr lang="en-US" dirty="0">
                <a:latin typeface="+mj-lt"/>
                <a:ea typeface="Calibri" panose="020F0502020204030204" pitchFamily="34" charset="0"/>
                <a:cs typeface="Times New Roman" panose="02020603050405020304" pitchFamily="18" charset="0"/>
              </a:rPr>
              <a:t> </a:t>
            </a:r>
            <a:r>
              <a:rPr lang="en-US" dirty="0" err="1" smtClean="0">
                <a:latin typeface="+mj-lt"/>
                <a:ea typeface="Calibri" panose="020F0502020204030204" pitchFamily="34" charset="0"/>
                <a:cs typeface="Times New Roman" panose="02020603050405020304" pitchFamily="18" charset="0"/>
              </a:rPr>
              <a:t>evitarea</a:t>
            </a:r>
            <a:r>
              <a:rPr lang="ro-RO" dirty="0" smtClean="0">
                <a:latin typeface="+mj-lt"/>
                <a:ea typeface="Calibri" panose="020F0502020204030204" pitchFamily="34" charset="0"/>
                <a:cs typeface="Times New Roman" panose="02020603050405020304" pitchFamily="18" charset="0"/>
              </a:rPr>
              <a:t> contorului</a:t>
            </a:r>
            <a:r>
              <a:rPr lang="en-US" dirty="0" smtClean="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sau</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prin</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implicarea</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în</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funcţionarea</a:t>
            </a:r>
            <a:r>
              <a:rPr lang="en-US" dirty="0">
                <a:latin typeface="+mj-lt"/>
                <a:ea typeface="Calibri" panose="020F0502020204030204" pitchFamily="34" charset="0"/>
                <a:cs typeface="Times New Roman" panose="02020603050405020304" pitchFamily="18" charset="0"/>
              </a:rPr>
              <a:t> </a:t>
            </a:r>
            <a:r>
              <a:rPr lang="en-US" u="sng" dirty="0" err="1">
                <a:latin typeface="+mj-lt"/>
                <a:ea typeface="Calibri" panose="020F0502020204030204" pitchFamily="34" charset="0"/>
                <a:cs typeface="Times New Roman" panose="02020603050405020304" pitchFamily="18" charset="0"/>
              </a:rPr>
              <a:t>contorului</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prin</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încălcarea</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regulilor</a:t>
            </a:r>
            <a:r>
              <a:rPr lang="en-US" dirty="0">
                <a:latin typeface="+mj-lt"/>
                <a:ea typeface="Calibri" panose="020F0502020204030204" pitchFamily="34" charset="0"/>
                <a:cs typeface="Times New Roman" panose="02020603050405020304" pitchFamily="18" charset="0"/>
              </a:rPr>
              <a:t> de </a:t>
            </a:r>
            <a:r>
              <a:rPr lang="en-US" dirty="0" err="1">
                <a:latin typeface="+mj-lt"/>
                <a:ea typeface="Calibri" panose="020F0502020204030204" pitchFamily="34" charset="0"/>
                <a:cs typeface="Times New Roman" panose="02020603050405020304" pitchFamily="18" charset="0"/>
              </a:rPr>
              <a:t>folosire</a:t>
            </a:r>
            <a:r>
              <a:rPr lang="en-US" dirty="0">
                <a:latin typeface="+mj-lt"/>
                <a:ea typeface="Calibri" panose="020F0502020204030204" pitchFamily="34" charset="0"/>
                <a:cs typeface="Times New Roman" panose="02020603050405020304" pitchFamily="18" charset="0"/>
              </a:rPr>
              <a:t> a </a:t>
            </a:r>
            <a:r>
              <a:rPr lang="en-US" dirty="0" err="1">
                <a:latin typeface="+mj-lt"/>
                <a:ea typeface="Calibri" panose="020F0502020204030204" pitchFamily="34" charset="0"/>
                <a:cs typeface="Times New Roman" panose="02020603050405020304" pitchFamily="18" charset="0"/>
              </a:rPr>
              <a:t>serviciului</a:t>
            </a:r>
            <a:r>
              <a:rPr lang="en-US" dirty="0">
                <a:latin typeface="+mj-lt"/>
                <a:ea typeface="Calibri" panose="020F0502020204030204" pitchFamily="34" charset="0"/>
                <a:cs typeface="Times New Roman" panose="02020603050405020304" pitchFamily="18" charset="0"/>
              </a:rPr>
              <a:t> public de </a:t>
            </a:r>
            <a:r>
              <a:rPr lang="en-US" dirty="0" err="1">
                <a:latin typeface="+mj-lt"/>
                <a:ea typeface="Calibri" panose="020F0502020204030204" pitchFamily="34" charset="0"/>
                <a:cs typeface="Times New Roman" panose="02020603050405020304" pitchFamily="18" charset="0"/>
              </a:rPr>
              <a:t>alimentare</a:t>
            </a:r>
            <a:r>
              <a:rPr lang="en-US" dirty="0">
                <a:latin typeface="+mj-lt"/>
                <a:ea typeface="Calibri" panose="020F0502020204030204" pitchFamily="34" charset="0"/>
                <a:cs typeface="Times New Roman" panose="02020603050405020304" pitchFamily="18" charset="0"/>
              </a:rPr>
              <a:t> cu </a:t>
            </a:r>
            <a:r>
              <a:rPr lang="en-US" dirty="0" err="1">
                <a:latin typeface="+mj-lt"/>
                <a:ea typeface="Calibri" panose="020F0502020204030204" pitchFamily="34" charset="0"/>
                <a:cs typeface="Times New Roman" panose="02020603050405020304" pitchFamily="18" charset="0"/>
              </a:rPr>
              <a:t>apă</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şi</a:t>
            </a:r>
            <a:r>
              <a:rPr lang="en-US" dirty="0">
                <a:latin typeface="+mj-lt"/>
                <a:ea typeface="Calibri" panose="020F0502020204030204" pitchFamily="34" charset="0"/>
                <a:cs typeface="Times New Roman" panose="02020603050405020304" pitchFamily="18" charset="0"/>
              </a:rPr>
              <a:t> de </a:t>
            </a:r>
            <a:r>
              <a:rPr lang="en-US" dirty="0" err="1">
                <a:latin typeface="+mj-lt"/>
                <a:ea typeface="Calibri" panose="020F0502020204030204" pitchFamily="34" charset="0"/>
                <a:cs typeface="Times New Roman" panose="02020603050405020304" pitchFamily="18" charset="0"/>
              </a:rPr>
              <a:t>canalizare</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precum</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şi</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în</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lipsa</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contractului</a:t>
            </a:r>
            <a:r>
              <a:rPr lang="en-US" dirty="0">
                <a:latin typeface="+mj-lt"/>
                <a:ea typeface="Calibri" panose="020F0502020204030204" pitchFamily="34" charset="0"/>
                <a:cs typeface="Times New Roman" panose="02020603050405020304" pitchFamily="18" charset="0"/>
              </a:rPr>
              <a:t> de </a:t>
            </a:r>
            <a:r>
              <a:rPr lang="en-US" dirty="0" err="1">
                <a:latin typeface="+mj-lt"/>
                <a:ea typeface="Calibri" panose="020F0502020204030204" pitchFamily="34" charset="0"/>
                <a:cs typeface="Times New Roman" panose="02020603050405020304" pitchFamily="18" charset="0"/>
              </a:rPr>
              <a:t>furnizare</a:t>
            </a:r>
            <a:r>
              <a:rPr lang="en-US" dirty="0">
                <a:latin typeface="+mj-lt"/>
                <a:ea typeface="Calibri" panose="020F0502020204030204" pitchFamily="34" charset="0"/>
                <a:cs typeface="Times New Roman" panose="02020603050405020304" pitchFamily="18" charset="0"/>
              </a:rPr>
              <a:t>/</a:t>
            </a:r>
            <a:r>
              <a:rPr lang="en-US" dirty="0" err="1">
                <a:latin typeface="+mj-lt"/>
                <a:ea typeface="Calibri" panose="020F0502020204030204" pitchFamily="34" charset="0"/>
                <a:cs typeface="Times New Roman" panose="02020603050405020304" pitchFamily="18" charset="0"/>
              </a:rPr>
              <a:t>prestare</a:t>
            </a:r>
            <a:r>
              <a:rPr lang="en-US" dirty="0">
                <a:latin typeface="+mj-lt"/>
                <a:ea typeface="Calibri" panose="020F0502020204030204" pitchFamily="34" charset="0"/>
                <a:cs typeface="Times New Roman" panose="02020603050405020304" pitchFamily="18" charset="0"/>
              </a:rPr>
              <a:t> a </a:t>
            </a:r>
            <a:r>
              <a:rPr lang="en-US" dirty="0" err="1">
                <a:latin typeface="+mj-lt"/>
                <a:ea typeface="Calibri" panose="020F0502020204030204" pitchFamily="34" charset="0"/>
                <a:cs typeface="Times New Roman" panose="02020603050405020304" pitchFamily="18" charset="0"/>
              </a:rPr>
              <a:t>serviciului</a:t>
            </a:r>
            <a:r>
              <a:rPr lang="en-US" dirty="0">
                <a:latin typeface="+mj-lt"/>
                <a:ea typeface="Calibri" panose="020F0502020204030204" pitchFamily="34" charset="0"/>
                <a:cs typeface="Times New Roman" panose="02020603050405020304" pitchFamily="18" charset="0"/>
              </a:rPr>
              <a:t> public de </a:t>
            </a:r>
            <a:r>
              <a:rPr lang="en-US" dirty="0" err="1">
                <a:latin typeface="+mj-lt"/>
                <a:ea typeface="Calibri" panose="020F0502020204030204" pitchFamily="34" charset="0"/>
                <a:cs typeface="Times New Roman" panose="02020603050405020304" pitchFamily="18" charset="0"/>
              </a:rPr>
              <a:t>alimentare</a:t>
            </a:r>
            <a:r>
              <a:rPr lang="en-US" dirty="0">
                <a:latin typeface="+mj-lt"/>
                <a:ea typeface="Calibri" panose="020F0502020204030204" pitchFamily="34" charset="0"/>
                <a:cs typeface="Times New Roman" panose="02020603050405020304" pitchFamily="18" charset="0"/>
              </a:rPr>
              <a:t> cu </a:t>
            </a:r>
            <a:r>
              <a:rPr lang="en-US" dirty="0" err="1">
                <a:latin typeface="+mj-lt"/>
                <a:ea typeface="Calibri" panose="020F0502020204030204" pitchFamily="34" charset="0"/>
                <a:cs typeface="Times New Roman" panose="02020603050405020304" pitchFamily="18" charset="0"/>
              </a:rPr>
              <a:t>apă</a:t>
            </a:r>
            <a:r>
              <a:rPr lang="en-US" dirty="0">
                <a:latin typeface="+mj-lt"/>
                <a:ea typeface="Calibri" panose="020F0502020204030204" pitchFamily="34" charset="0"/>
                <a:cs typeface="Times New Roman" panose="02020603050405020304" pitchFamily="18" charset="0"/>
              </a:rPr>
              <a:t> </a:t>
            </a:r>
            <a:r>
              <a:rPr lang="en-US" dirty="0" err="1">
                <a:latin typeface="+mj-lt"/>
                <a:ea typeface="Calibri" panose="020F0502020204030204" pitchFamily="34" charset="0"/>
                <a:cs typeface="Times New Roman" panose="02020603050405020304" pitchFamily="18" charset="0"/>
              </a:rPr>
              <a:t>şi</a:t>
            </a:r>
            <a:r>
              <a:rPr lang="en-US" dirty="0">
                <a:latin typeface="+mj-lt"/>
                <a:ea typeface="Calibri" panose="020F0502020204030204" pitchFamily="34" charset="0"/>
                <a:cs typeface="Times New Roman" panose="02020603050405020304" pitchFamily="18" charset="0"/>
              </a:rPr>
              <a:t> de </a:t>
            </a:r>
            <a:r>
              <a:rPr lang="en-US" dirty="0" err="1" smtClean="0">
                <a:latin typeface="+mj-lt"/>
                <a:ea typeface="Calibri" panose="020F0502020204030204" pitchFamily="34" charset="0"/>
                <a:cs typeface="Times New Roman" panose="02020603050405020304" pitchFamily="18" charset="0"/>
              </a:rPr>
              <a:t>canalizare</a:t>
            </a:r>
            <a:r>
              <a:rPr lang="ro-RO" dirty="0" smtClean="0">
                <a:latin typeface="+mj-lt"/>
                <a:ea typeface="Calibri" panose="020F0502020204030204" pitchFamily="34" charset="0"/>
                <a:cs typeface="Times New Roman" panose="02020603050405020304" pitchFamily="18" charset="0"/>
              </a:rPr>
              <a:t> (</a:t>
            </a:r>
            <a:r>
              <a:rPr lang="ro-RO" i="1" dirty="0" smtClean="0">
                <a:latin typeface="+mj-lt"/>
                <a:ea typeface="Calibri" panose="020F0502020204030204" pitchFamily="34" charset="0"/>
                <a:cs typeface="Times New Roman" panose="02020603050405020304" pitchFamily="18" charset="0"/>
              </a:rPr>
              <a:t>art. 2 din </a:t>
            </a:r>
            <a:r>
              <a:rPr lang="en-US" i="1" dirty="0" err="1">
                <a:latin typeface="Calibri" panose="020F0502020204030204" pitchFamily="34" charset="0"/>
                <a:ea typeface="Calibri" panose="020F0502020204030204" pitchFamily="34" charset="0"/>
                <a:cs typeface="Times New Roman" panose="02020603050405020304" pitchFamily="18" charset="0"/>
              </a:rPr>
              <a:t>Legea</a:t>
            </a:r>
            <a:r>
              <a:rPr lang="en-US" i="1" dirty="0">
                <a:latin typeface="Calibri" panose="020F0502020204030204" pitchFamily="34" charset="0"/>
                <a:ea typeface="Calibri" panose="020F0502020204030204" pitchFamily="34" charset="0"/>
                <a:cs typeface="Times New Roman" panose="02020603050405020304" pitchFamily="18" charset="0"/>
              </a:rPr>
              <a:t> 303/13.12.2013 </a:t>
            </a:r>
            <a:r>
              <a:rPr lang="en-US" i="1" dirty="0" err="1">
                <a:latin typeface="Calibri" panose="020F0502020204030204" pitchFamily="34" charset="0"/>
                <a:ea typeface="Calibri" panose="020F0502020204030204" pitchFamily="34" charset="0"/>
                <a:cs typeface="Times New Roman" panose="02020603050405020304" pitchFamily="18" charset="0"/>
              </a:rPr>
              <a:t>privind</a:t>
            </a:r>
            <a:r>
              <a:rPr lang="en-US" i="1" dirty="0">
                <a:latin typeface="Calibri" panose="020F0502020204030204" pitchFamily="34" charset="0"/>
                <a:ea typeface="Calibri" panose="020F0502020204030204" pitchFamily="34" charset="0"/>
                <a:cs typeface="Times New Roman" panose="02020603050405020304" pitchFamily="18" charset="0"/>
              </a:rPr>
              <a:t> </a:t>
            </a:r>
            <a:r>
              <a:rPr lang="en-US" i="1" dirty="0" err="1">
                <a:latin typeface="Calibri" panose="020F0502020204030204" pitchFamily="34" charset="0"/>
                <a:ea typeface="Calibri" panose="020F0502020204030204" pitchFamily="34" charset="0"/>
                <a:cs typeface="Times New Roman" panose="02020603050405020304" pitchFamily="18" charset="0"/>
              </a:rPr>
              <a:t>serviciul</a:t>
            </a:r>
            <a:r>
              <a:rPr lang="en-US" i="1" dirty="0">
                <a:latin typeface="Calibri" panose="020F0502020204030204" pitchFamily="34" charset="0"/>
                <a:ea typeface="Calibri" panose="020F0502020204030204" pitchFamily="34" charset="0"/>
                <a:cs typeface="Times New Roman" panose="02020603050405020304" pitchFamily="18" charset="0"/>
              </a:rPr>
              <a:t> public de </a:t>
            </a:r>
            <a:r>
              <a:rPr lang="en-US" i="1" dirty="0" err="1">
                <a:latin typeface="Calibri" panose="020F0502020204030204" pitchFamily="34" charset="0"/>
                <a:ea typeface="Calibri" panose="020F0502020204030204" pitchFamily="34" charset="0"/>
                <a:cs typeface="Times New Roman" panose="02020603050405020304" pitchFamily="18" charset="0"/>
              </a:rPr>
              <a:t>alimentare</a:t>
            </a:r>
            <a:r>
              <a:rPr lang="en-US" i="1" dirty="0">
                <a:latin typeface="Calibri" panose="020F0502020204030204" pitchFamily="34" charset="0"/>
                <a:ea typeface="Calibri" panose="020F0502020204030204" pitchFamily="34" charset="0"/>
                <a:cs typeface="Times New Roman" panose="02020603050405020304" pitchFamily="18" charset="0"/>
              </a:rPr>
              <a:t> cu </a:t>
            </a:r>
            <a:r>
              <a:rPr lang="en-US" i="1" dirty="0" err="1">
                <a:latin typeface="Calibri" panose="020F0502020204030204" pitchFamily="34" charset="0"/>
                <a:ea typeface="Calibri" panose="020F0502020204030204" pitchFamily="34" charset="0"/>
                <a:cs typeface="Times New Roman" panose="02020603050405020304" pitchFamily="18" charset="0"/>
              </a:rPr>
              <a:t>ap</a:t>
            </a:r>
            <a:r>
              <a:rPr lang="ro-RO" i="1" dirty="0">
                <a:latin typeface="Calibri" panose="020F0502020204030204" pitchFamily="34" charset="0"/>
                <a:ea typeface="Calibri" panose="020F0502020204030204" pitchFamily="34" charset="0"/>
                <a:cs typeface="Times New Roman" panose="02020603050405020304" pitchFamily="18" charset="0"/>
              </a:rPr>
              <a:t>ă și de canalizare</a:t>
            </a:r>
            <a:r>
              <a:rPr lang="ro-RO" dirty="0" smtClean="0">
                <a:latin typeface="+mj-lt"/>
                <a:ea typeface="Calibri" panose="020F0502020204030204" pitchFamily="34" charset="0"/>
                <a:cs typeface="Times New Roman" panose="02020603050405020304" pitchFamily="18" charset="0"/>
              </a:rPr>
              <a:t>)</a:t>
            </a:r>
            <a:endParaRPr lang="ru-RU" dirty="0">
              <a:latin typeface="+mj-lt"/>
            </a:endParaRPr>
          </a:p>
        </p:txBody>
      </p:sp>
    </p:spTree>
    <p:extLst>
      <p:ext uri="{BB962C8B-B14F-4D97-AF65-F5344CB8AC3E}">
        <p14:creationId xmlns:p14="http://schemas.microsoft.com/office/powerpoint/2010/main" val="2861584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b="1" dirty="0" smtClean="0"/>
              <a:t>Noțiuni și definiții legale</a:t>
            </a:r>
            <a:endParaRPr lang="ru-RU" b="1" dirty="0"/>
          </a:p>
        </p:txBody>
      </p:sp>
      <p:sp>
        <p:nvSpPr>
          <p:cNvPr id="3" name="Объект 2"/>
          <p:cNvSpPr>
            <a:spLocks noGrp="1"/>
          </p:cNvSpPr>
          <p:nvPr>
            <p:ph idx="1"/>
          </p:nvPr>
        </p:nvSpPr>
        <p:spPr/>
        <p:txBody>
          <a:bodyPr>
            <a:normAutofit fontScale="85000" lnSpcReduction="20000"/>
          </a:bodyPr>
          <a:lstStyle/>
          <a:p>
            <a:pPr>
              <a:lnSpc>
                <a:spcPct val="107000"/>
              </a:lnSpc>
              <a:spcAft>
                <a:spcPts val="800"/>
              </a:spcAft>
            </a:pPr>
            <a:r>
              <a:rPr lang="en-US" b="1" i="1" dirty="0" err="1">
                <a:latin typeface="Calibri" panose="020F0502020204030204" pitchFamily="34" charset="0"/>
                <a:ea typeface="Calibri" panose="020F0502020204030204" pitchFamily="34" charset="0"/>
                <a:cs typeface="Times New Roman" panose="02020603050405020304" pitchFamily="18" charset="0"/>
              </a:rPr>
              <a:t>conectare</a:t>
            </a:r>
            <a:r>
              <a:rPr lang="en-US" b="1" i="1" dirty="0">
                <a:latin typeface="Calibri" panose="020F0502020204030204" pitchFamily="34" charset="0"/>
                <a:ea typeface="Calibri" panose="020F0502020204030204" pitchFamily="34" charset="0"/>
                <a:cs typeface="Times New Roman" panose="02020603050405020304" pitchFamily="18" charset="0"/>
              </a:rPr>
              <a:t> </a:t>
            </a:r>
            <a:r>
              <a:rPr lang="en-US" b="1" i="1" dirty="0" err="1">
                <a:latin typeface="Calibri" panose="020F0502020204030204" pitchFamily="34" charset="0"/>
                <a:ea typeface="Calibri" panose="020F0502020204030204" pitchFamily="34" charset="0"/>
                <a:cs typeface="Times New Roman" panose="02020603050405020304" pitchFamily="18" charset="0"/>
              </a:rPr>
              <a:t>neautorizată</a:t>
            </a:r>
            <a:r>
              <a:rPr lang="en-US" b="1" i="1" dirty="0">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racordare</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neautorizată</a:t>
            </a:r>
            <a:r>
              <a:rPr lang="en-US" dirty="0">
                <a:latin typeface="Calibri" panose="020F0502020204030204" pitchFamily="34" charset="0"/>
                <a:ea typeface="Calibri" panose="020F0502020204030204" pitchFamily="34" charset="0"/>
                <a:cs typeface="Times New Roman" panose="02020603050405020304" pitchFamily="18" charset="0"/>
              </a:rPr>
              <a:t> de </a:t>
            </a:r>
            <a:r>
              <a:rPr lang="en-US" dirty="0" err="1">
                <a:latin typeface="Calibri" panose="020F0502020204030204" pitchFamily="34" charset="0"/>
                <a:ea typeface="Calibri" panose="020F0502020204030204" pitchFamily="34" charset="0"/>
                <a:cs typeface="Times New Roman" panose="02020603050405020304" pitchFamily="18" charset="0"/>
              </a:rPr>
              <a:t>către</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persoane</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fizice</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sau</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juridice</a:t>
            </a:r>
            <a:r>
              <a:rPr lang="en-US" dirty="0">
                <a:latin typeface="Calibri" panose="020F0502020204030204" pitchFamily="34" charset="0"/>
                <a:ea typeface="Calibri" panose="020F0502020204030204" pitchFamily="34" charset="0"/>
                <a:cs typeface="Times New Roman" panose="02020603050405020304" pitchFamily="18" charset="0"/>
              </a:rPr>
              <a:t> a </a:t>
            </a:r>
            <a:r>
              <a:rPr lang="en-US" dirty="0" err="1">
                <a:latin typeface="Calibri" panose="020F0502020204030204" pitchFamily="34" charset="0"/>
                <a:ea typeface="Calibri" panose="020F0502020204030204" pitchFamily="34" charset="0"/>
                <a:cs typeface="Times New Roman" panose="02020603050405020304" pitchFamily="18" charset="0"/>
              </a:rPr>
              <a:t>instalaţiilor</a:t>
            </a:r>
            <a:r>
              <a:rPr lang="en-US" dirty="0">
                <a:latin typeface="Calibri" panose="020F0502020204030204" pitchFamily="34" charset="0"/>
                <a:ea typeface="Calibri" panose="020F0502020204030204" pitchFamily="34" charset="0"/>
                <a:cs typeface="Times New Roman" panose="02020603050405020304" pitchFamily="18" charset="0"/>
              </a:rPr>
              <a:t> interne de </a:t>
            </a:r>
            <a:r>
              <a:rPr lang="en-US" dirty="0" err="1">
                <a:latin typeface="Calibri" panose="020F0502020204030204" pitchFamily="34" charset="0"/>
                <a:ea typeface="Calibri" panose="020F0502020204030204" pitchFamily="34" charset="0"/>
                <a:cs typeface="Times New Roman" panose="02020603050405020304" pitchFamily="18" charset="0"/>
              </a:rPr>
              <a:t>apă</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şi</a:t>
            </a:r>
            <a:r>
              <a:rPr lang="en-US" dirty="0">
                <a:latin typeface="Calibri" panose="020F0502020204030204" pitchFamily="34" charset="0"/>
                <a:ea typeface="Calibri" panose="020F0502020204030204" pitchFamily="34" charset="0"/>
                <a:cs typeface="Times New Roman" panose="02020603050405020304" pitchFamily="18" charset="0"/>
              </a:rPr>
              <a:t>/</a:t>
            </a:r>
            <a:r>
              <a:rPr lang="en-US" dirty="0" err="1">
                <a:latin typeface="Calibri" panose="020F0502020204030204" pitchFamily="34" charset="0"/>
                <a:ea typeface="Calibri" panose="020F0502020204030204" pitchFamily="34" charset="0"/>
                <a:cs typeface="Times New Roman" panose="02020603050405020304" pitchFamily="18" charset="0"/>
              </a:rPr>
              <a:t>sau</a:t>
            </a:r>
            <a:r>
              <a:rPr lang="en-US" dirty="0">
                <a:latin typeface="Calibri" panose="020F0502020204030204" pitchFamily="34" charset="0"/>
                <a:ea typeface="Calibri" panose="020F0502020204030204" pitchFamily="34" charset="0"/>
                <a:cs typeface="Times New Roman" panose="02020603050405020304" pitchFamily="18" charset="0"/>
              </a:rPr>
              <a:t> de </a:t>
            </a:r>
            <a:r>
              <a:rPr lang="en-US" dirty="0" err="1">
                <a:latin typeface="Calibri" panose="020F0502020204030204" pitchFamily="34" charset="0"/>
                <a:ea typeface="Calibri" panose="020F0502020204030204" pitchFamily="34" charset="0"/>
                <a:cs typeface="Times New Roman" panose="02020603050405020304" pitchFamily="18" charset="0"/>
              </a:rPr>
              <a:t>canalizare</a:t>
            </a:r>
            <a:r>
              <a:rPr lang="en-US" dirty="0">
                <a:latin typeface="Calibri" panose="020F0502020204030204" pitchFamily="34" charset="0"/>
                <a:ea typeface="Calibri" panose="020F0502020204030204" pitchFamily="34" charset="0"/>
                <a:cs typeface="Times New Roman" panose="02020603050405020304" pitchFamily="18" charset="0"/>
              </a:rPr>
              <a:t> la </a:t>
            </a:r>
            <a:r>
              <a:rPr lang="en-US" dirty="0" err="1">
                <a:latin typeface="Calibri" panose="020F0502020204030204" pitchFamily="34" charset="0"/>
                <a:ea typeface="Calibri" panose="020F0502020204030204" pitchFamily="34" charset="0"/>
                <a:cs typeface="Times New Roman" panose="02020603050405020304" pitchFamily="18" charset="0"/>
              </a:rPr>
              <a:t>sistemul</a:t>
            </a:r>
            <a:r>
              <a:rPr lang="en-US" dirty="0">
                <a:latin typeface="Calibri" panose="020F0502020204030204" pitchFamily="34" charset="0"/>
                <a:ea typeface="Calibri" panose="020F0502020204030204" pitchFamily="34" charset="0"/>
                <a:cs typeface="Times New Roman" panose="02020603050405020304" pitchFamily="18" charset="0"/>
              </a:rPr>
              <a:t> public de </a:t>
            </a:r>
            <a:r>
              <a:rPr lang="en-US" dirty="0" err="1">
                <a:latin typeface="Calibri" panose="020F0502020204030204" pitchFamily="34" charset="0"/>
                <a:ea typeface="Calibri" panose="020F0502020204030204" pitchFamily="34" charset="0"/>
                <a:cs typeface="Times New Roman" panose="02020603050405020304" pitchFamily="18" charset="0"/>
              </a:rPr>
              <a:t>alimentare</a:t>
            </a:r>
            <a:r>
              <a:rPr lang="en-US" dirty="0">
                <a:latin typeface="Calibri" panose="020F0502020204030204" pitchFamily="34" charset="0"/>
                <a:ea typeface="Calibri" panose="020F0502020204030204" pitchFamily="34" charset="0"/>
                <a:cs typeface="Times New Roman" panose="02020603050405020304" pitchFamily="18" charset="0"/>
              </a:rPr>
              <a:t> cu </a:t>
            </a:r>
            <a:r>
              <a:rPr lang="en-US" dirty="0" err="1">
                <a:latin typeface="Calibri" panose="020F0502020204030204" pitchFamily="34" charset="0"/>
                <a:ea typeface="Calibri" panose="020F0502020204030204" pitchFamily="34" charset="0"/>
                <a:cs typeface="Times New Roman" panose="02020603050405020304" pitchFamily="18" charset="0"/>
              </a:rPr>
              <a:t>apă</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şi</a:t>
            </a:r>
            <a:r>
              <a:rPr lang="en-US" dirty="0">
                <a:latin typeface="Calibri" panose="020F0502020204030204" pitchFamily="34" charset="0"/>
                <a:ea typeface="Calibri" panose="020F0502020204030204" pitchFamily="34" charset="0"/>
                <a:cs typeface="Times New Roman" panose="02020603050405020304" pitchFamily="18" charset="0"/>
              </a:rPr>
              <a:t>/</a:t>
            </a:r>
            <a:r>
              <a:rPr lang="en-US" dirty="0" err="1">
                <a:latin typeface="Calibri" panose="020F0502020204030204" pitchFamily="34" charset="0"/>
                <a:ea typeface="Calibri" panose="020F0502020204030204" pitchFamily="34" charset="0"/>
                <a:cs typeface="Times New Roman" panose="02020603050405020304" pitchFamily="18" charset="0"/>
              </a:rPr>
              <a:t>sau</a:t>
            </a:r>
            <a:r>
              <a:rPr lang="en-US" dirty="0">
                <a:latin typeface="Calibri" panose="020F0502020204030204" pitchFamily="34" charset="0"/>
                <a:ea typeface="Calibri" panose="020F0502020204030204" pitchFamily="34" charset="0"/>
                <a:cs typeface="Times New Roman" panose="02020603050405020304" pitchFamily="18" charset="0"/>
              </a:rPr>
              <a:t> de </a:t>
            </a:r>
            <a:r>
              <a:rPr lang="en-US" dirty="0" err="1">
                <a:latin typeface="Calibri" panose="020F0502020204030204" pitchFamily="34" charset="0"/>
                <a:ea typeface="Calibri" panose="020F0502020204030204" pitchFamily="34" charset="0"/>
                <a:cs typeface="Times New Roman" panose="02020603050405020304" pitchFamily="18" charset="0"/>
              </a:rPr>
              <a:t>canalizare</a:t>
            </a:r>
            <a:r>
              <a:rPr lang="en-US" dirty="0">
                <a:latin typeface="Calibri" panose="020F0502020204030204" pitchFamily="34" charset="0"/>
                <a:ea typeface="Calibri" panose="020F0502020204030204" pitchFamily="34" charset="0"/>
                <a:cs typeface="Times New Roman" panose="02020603050405020304" pitchFamily="18" charset="0"/>
              </a:rPr>
              <a:t>;</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dirty="0">
                <a:latin typeface="Calibri" panose="020F0502020204030204" pitchFamily="34"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i="1" dirty="0" err="1">
                <a:latin typeface="Calibri" panose="020F0502020204030204" pitchFamily="34" charset="0"/>
                <a:ea typeface="Calibri" panose="020F0502020204030204" pitchFamily="34" charset="0"/>
                <a:cs typeface="Times New Roman" panose="02020603050405020304" pitchFamily="18" charset="0"/>
              </a:rPr>
              <a:t>instalaţii</a:t>
            </a:r>
            <a:r>
              <a:rPr lang="en-US" b="1" i="1" dirty="0">
                <a:latin typeface="Calibri" panose="020F0502020204030204" pitchFamily="34" charset="0"/>
                <a:ea typeface="Calibri" panose="020F0502020204030204" pitchFamily="34" charset="0"/>
                <a:cs typeface="Times New Roman" panose="02020603050405020304" pitchFamily="18" charset="0"/>
              </a:rPr>
              <a:t> interne de </a:t>
            </a:r>
            <a:r>
              <a:rPr lang="en-US" b="1" i="1" dirty="0" err="1">
                <a:latin typeface="Calibri" panose="020F0502020204030204" pitchFamily="34" charset="0"/>
                <a:ea typeface="Calibri" panose="020F0502020204030204" pitchFamily="34" charset="0"/>
                <a:cs typeface="Times New Roman" panose="02020603050405020304" pitchFamily="18" charset="0"/>
              </a:rPr>
              <a:t>apă</a:t>
            </a:r>
            <a:r>
              <a:rPr lang="en-US" b="1" dirty="0">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totalitatea</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instalaţiilor</a:t>
            </a:r>
            <a:r>
              <a:rPr lang="en-US" dirty="0">
                <a:latin typeface="Calibri" panose="020F0502020204030204" pitchFamily="34" charset="0"/>
                <a:ea typeface="Calibri" panose="020F0502020204030204" pitchFamily="34" charset="0"/>
                <a:cs typeface="Times New Roman" panose="02020603050405020304" pitchFamily="18" charset="0"/>
              </a:rPr>
              <a:t> de </a:t>
            </a:r>
            <a:r>
              <a:rPr lang="en-US" dirty="0" err="1">
                <a:latin typeface="Calibri" panose="020F0502020204030204" pitchFamily="34" charset="0"/>
                <a:ea typeface="Calibri" panose="020F0502020204030204" pitchFamily="34" charset="0"/>
                <a:cs typeface="Times New Roman" panose="02020603050405020304" pitchFamily="18" charset="0"/>
              </a:rPr>
              <a:t>aprovizionare</a:t>
            </a:r>
            <a:r>
              <a:rPr lang="en-US" dirty="0">
                <a:latin typeface="Calibri" panose="020F0502020204030204" pitchFamily="34" charset="0"/>
                <a:ea typeface="Calibri" panose="020F0502020204030204" pitchFamily="34" charset="0"/>
                <a:cs typeface="Times New Roman" panose="02020603050405020304" pitchFamily="18" charset="0"/>
              </a:rPr>
              <a:t> cu </a:t>
            </a:r>
            <a:r>
              <a:rPr lang="en-US" dirty="0" err="1">
                <a:latin typeface="Calibri" panose="020F0502020204030204" pitchFamily="34" charset="0"/>
                <a:ea typeface="Calibri" panose="020F0502020204030204" pitchFamily="34" charset="0"/>
                <a:cs typeface="Times New Roman" panose="02020603050405020304" pitchFamily="18" charset="0"/>
              </a:rPr>
              <a:t>apă</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aflate</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în</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proprietatea</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sau</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în</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administrarea</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consumatorului</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şi</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amplasate</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după</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punctul</a:t>
            </a:r>
            <a:r>
              <a:rPr lang="en-US" dirty="0">
                <a:latin typeface="Calibri" panose="020F0502020204030204" pitchFamily="34" charset="0"/>
                <a:ea typeface="Calibri" panose="020F0502020204030204" pitchFamily="34" charset="0"/>
                <a:cs typeface="Times New Roman" panose="02020603050405020304" pitchFamily="18" charset="0"/>
              </a:rPr>
              <a:t> de </a:t>
            </a:r>
            <a:r>
              <a:rPr lang="en-US" dirty="0" err="1">
                <a:latin typeface="Calibri" panose="020F0502020204030204" pitchFamily="34" charset="0"/>
                <a:ea typeface="Calibri" panose="020F0502020204030204" pitchFamily="34" charset="0"/>
                <a:cs typeface="Times New Roman" panose="02020603050405020304" pitchFamily="18" charset="0"/>
              </a:rPr>
              <a:t>delimitare</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prin</a:t>
            </a:r>
            <a:r>
              <a:rPr lang="en-US" dirty="0">
                <a:latin typeface="Calibri" panose="020F0502020204030204" pitchFamily="34" charset="0"/>
                <a:ea typeface="Calibri" panose="020F0502020204030204" pitchFamily="34" charset="0"/>
                <a:cs typeface="Times New Roman" panose="02020603050405020304" pitchFamily="18" charset="0"/>
              </a:rPr>
              <a:t> care se </a:t>
            </a:r>
            <a:r>
              <a:rPr lang="en-US" dirty="0" err="1">
                <a:latin typeface="Calibri" panose="020F0502020204030204" pitchFamily="34" charset="0"/>
                <a:ea typeface="Calibri" panose="020F0502020204030204" pitchFamily="34" charset="0"/>
                <a:cs typeface="Times New Roman" panose="02020603050405020304" pitchFamily="18" charset="0"/>
              </a:rPr>
              <a:t>asigură</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utilizarea</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apei</a:t>
            </a:r>
            <a:r>
              <a:rPr lang="en-US" dirty="0">
                <a:latin typeface="Calibri" panose="020F0502020204030204" pitchFamily="34" charset="0"/>
                <a:ea typeface="Calibri" panose="020F0502020204030204" pitchFamily="34" charset="0"/>
                <a:cs typeface="Times New Roman" panose="02020603050405020304" pitchFamily="18" charset="0"/>
              </a:rPr>
              <a:t> de </a:t>
            </a:r>
            <a:r>
              <a:rPr lang="en-US" dirty="0" err="1">
                <a:latin typeface="Calibri" panose="020F0502020204030204" pitchFamily="34" charset="0"/>
                <a:ea typeface="Calibri" panose="020F0502020204030204" pitchFamily="34" charset="0"/>
                <a:cs typeface="Times New Roman" panose="02020603050405020304" pitchFamily="18" charset="0"/>
              </a:rPr>
              <a:t>către</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consumator</a:t>
            </a:r>
            <a:r>
              <a:rPr lang="en-US" dirty="0">
                <a:latin typeface="Calibri" panose="020F0502020204030204" pitchFamily="34" charset="0"/>
                <a:ea typeface="Calibri" panose="020F0502020204030204" pitchFamily="34" charset="0"/>
                <a:cs typeface="Times New Roman" panose="02020603050405020304" pitchFamily="18" charset="0"/>
              </a:rPr>
              <a:t>;</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dirty="0">
                <a:latin typeface="Calibri" panose="020F0502020204030204" pitchFamily="34"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i="1" dirty="0" err="1">
                <a:latin typeface="Calibri" panose="020F0502020204030204" pitchFamily="34" charset="0"/>
                <a:ea typeface="Calibri" panose="020F0502020204030204" pitchFamily="34" charset="0"/>
                <a:cs typeface="Times New Roman" panose="02020603050405020304" pitchFamily="18" charset="0"/>
              </a:rPr>
              <a:t>instalaţii</a:t>
            </a:r>
            <a:r>
              <a:rPr lang="en-US" b="1" i="1" dirty="0">
                <a:latin typeface="Calibri" panose="020F0502020204030204" pitchFamily="34" charset="0"/>
                <a:ea typeface="Calibri" panose="020F0502020204030204" pitchFamily="34" charset="0"/>
                <a:cs typeface="Times New Roman" panose="02020603050405020304" pitchFamily="18" charset="0"/>
              </a:rPr>
              <a:t> interne de </a:t>
            </a:r>
            <a:r>
              <a:rPr lang="en-US" b="1" i="1" dirty="0" err="1">
                <a:latin typeface="Calibri" panose="020F0502020204030204" pitchFamily="34" charset="0"/>
                <a:ea typeface="Calibri" panose="020F0502020204030204" pitchFamily="34" charset="0"/>
                <a:cs typeface="Times New Roman" panose="02020603050405020304" pitchFamily="18" charset="0"/>
              </a:rPr>
              <a:t>canalizare</a:t>
            </a:r>
            <a:r>
              <a:rPr lang="en-US" b="1" dirty="0">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totalitatea</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instalaţiilor</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aflate</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în</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proprietatea</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sau</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în</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administrarea</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consumatorului</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inclusiv</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racordul</a:t>
            </a:r>
            <a:r>
              <a:rPr lang="en-US" dirty="0">
                <a:latin typeface="Calibri" panose="020F0502020204030204" pitchFamily="34" charset="0"/>
                <a:ea typeface="Calibri" panose="020F0502020204030204" pitchFamily="34" charset="0"/>
                <a:cs typeface="Times New Roman" panose="02020603050405020304" pitchFamily="18" charset="0"/>
              </a:rPr>
              <a:t> de </a:t>
            </a:r>
            <a:r>
              <a:rPr lang="en-US" dirty="0" err="1">
                <a:latin typeface="Calibri" panose="020F0502020204030204" pitchFamily="34" charset="0"/>
                <a:ea typeface="Calibri" panose="020F0502020204030204" pitchFamily="34" charset="0"/>
                <a:cs typeface="Times New Roman" panose="02020603050405020304" pitchFamily="18" charset="0"/>
              </a:rPr>
              <a:t>canalizare</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ce</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asigură</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preluarea</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şi</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transportarea</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apei</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uzate</a:t>
            </a:r>
            <a:r>
              <a:rPr lang="en-US" dirty="0">
                <a:latin typeface="Calibri" panose="020F0502020204030204" pitchFamily="34" charset="0"/>
                <a:ea typeface="Calibri" panose="020F0502020204030204" pitchFamily="34" charset="0"/>
                <a:cs typeface="Times New Roman" panose="02020603050405020304" pitchFamily="18" charset="0"/>
              </a:rPr>
              <a:t> de la </a:t>
            </a:r>
            <a:r>
              <a:rPr lang="en-US" dirty="0" err="1">
                <a:latin typeface="Calibri" panose="020F0502020204030204" pitchFamily="34" charset="0"/>
                <a:ea typeface="Calibri" panose="020F0502020204030204" pitchFamily="34" charset="0"/>
                <a:cs typeface="Times New Roman" panose="02020603050405020304" pitchFamily="18" charset="0"/>
              </a:rPr>
              <a:t>instalaţiile</a:t>
            </a:r>
            <a:r>
              <a:rPr lang="en-US" dirty="0">
                <a:latin typeface="Calibri" panose="020F0502020204030204" pitchFamily="34" charset="0"/>
                <a:ea typeface="Calibri" panose="020F0502020204030204" pitchFamily="34" charset="0"/>
                <a:cs typeface="Times New Roman" panose="02020603050405020304" pitchFamily="18" charset="0"/>
              </a:rPr>
              <a:t> interne de </a:t>
            </a:r>
            <a:r>
              <a:rPr lang="en-US" dirty="0" err="1">
                <a:latin typeface="Calibri" panose="020F0502020204030204" pitchFamily="34" charset="0"/>
                <a:ea typeface="Calibri" panose="020F0502020204030204" pitchFamily="34" charset="0"/>
                <a:cs typeface="Times New Roman" panose="02020603050405020304" pitchFamily="18" charset="0"/>
              </a:rPr>
              <a:t>apă</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pînă</a:t>
            </a:r>
            <a:r>
              <a:rPr lang="en-US" dirty="0">
                <a:latin typeface="Calibri" panose="020F0502020204030204" pitchFamily="34" charset="0"/>
                <a:ea typeface="Calibri" panose="020F0502020204030204" pitchFamily="34" charset="0"/>
                <a:cs typeface="Times New Roman" panose="02020603050405020304" pitchFamily="18" charset="0"/>
              </a:rPr>
              <a:t> la </a:t>
            </a:r>
            <a:r>
              <a:rPr lang="en-US" dirty="0" err="1">
                <a:latin typeface="Calibri" panose="020F0502020204030204" pitchFamily="34" charset="0"/>
                <a:ea typeface="Calibri" panose="020F0502020204030204" pitchFamily="34" charset="0"/>
                <a:cs typeface="Times New Roman" panose="02020603050405020304" pitchFamily="18" charset="0"/>
              </a:rPr>
              <a:t>căminul</a:t>
            </a:r>
            <a:r>
              <a:rPr lang="en-US" dirty="0">
                <a:latin typeface="Calibri" panose="020F0502020204030204" pitchFamily="34" charset="0"/>
                <a:ea typeface="Calibri" panose="020F0502020204030204" pitchFamily="34" charset="0"/>
                <a:cs typeface="Times New Roman" panose="02020603050405020304" pitchFamily="18" charset="0"/>
              </a:rPr>
              <a:t> de </a:t>
            </a:r>
            <a:r>
              <a:rPr lang="en-US" dirty="0" err="1">
                <a:latin typeface="Calibri" panose="020F0502020204030204" pitchFamily="34" charset="0"/>
                <a:ea typeface="Calibri" panose="020F0502020204030204" pitchFamily="34" charset="0"/>
                <a:cs typeface="Times New Roman" panose="02020603050405020304" pitchFamily="18" charset="0"/>
              </a:rPr>
              <a:t>racord</a:t>
            </a:r>
            <a:r>
              <a:rPr lang="en-US" dirty="0">
                <a:latin typeface="Calibri" panose="020F0502020204030204" pitchFamily="34" charset="0"/>
                <a:ea typeface="Calibri" panose="020F0502020204030204" pitchFamily="34" charset="0"/>
                <a:cs typeface="Times New Roman" panose="02020603050405020304" pitchFamily="18" charset="0"/>
              </a:rPr>
              <a:t> din </a:t>
            </a:r>
            <a:r>
              <a:rPr lang="en-US" dirty="0" err="1">
                <a:latin typeface="Calibri" panose="020F0502020204030204" pitchFamily="34" charset="0"/>
                <a:ea typeface="Calibri" panose="020F0502020204030204" pitchFamily="34" charset="0"/>
                <a:cs typeface="Times New Roman" panose="02020603050405020304" pitchFamily="18" charset="0"/>
              </a:rPr>
              <a:t>sistemul</a:t>
            </a:r>
            <a:r>
              <a:rPr lang="en-US" dirty="0">
                <a:latin typeface="Calibri" panose="020F0502020204030204" pitchFamily="34" charset="0"/>
                <a:ea typeface="Calibri" panose="020F0502020204030204" pitchFamily="34" charset="0"/>
                <a:cs typeface="Times New Roman" panose="02020603050405020304" pitchFamily="18" charset="0"/>
              </a:rPr>
              <a:t> public de </a:t>
            </a:r>
            <a:r>
              <a:rPr lang="en-US" dirty="0" err="1">
                <a:latin typeface="Calibri" panose="020F0502020204030204" pitchFamily="34" charset="0"/>
                <a:ea typeface="Calibri" panose="020F0502020204030204" pitchFamily="34" charset="0"/>
                <a:cs typeface="Times New Roman" panose="02020603050405020304" pitchFamily="18" charset="0"/>
              </a:rPr>
              <a:t>canalizare</a:t>
            </a:r>
            <a:r>
              <a:rPr lang="en-US" dirty="0">
                <a:latin typeface="Calibri" panose="020F0502020204030204" pitchFamily="34" charset="0"/>
                <a:ea typeface="Calibri" panose="020F0502020204030204" pitchFamily="34" charset="0"/>
                <a:cs typeface="Times New Roman" panose="02020603050405020304" pitchFamily="18" charset="0"/>
              </a:rPr>
              <a:t>;</a:t>
            </a:r>
            <a:endParaRPr lang="ru-RU"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87922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b="1" dirty="0">
                <a:solidFill>
                  <a:srgbClr val="373545"/>
                </a:solidFill>
              </a:rPr>
              <a:t>Noțiuni și definiții legale</a:t>
            </a:r>
            <a:endParaRPr lang="ru-RU" dirty="0"/>
          </a:p>
        </p:txBody>
      </p:sp>
      <p:sp>
        <p:nvSpPr>
          <p:cNvPr id="3" name="Объект 2"/>
          <p:cNvSpPr>
            <a:spLocks noGrp="1"/>
          </p:cNvSpPr>
          <p:nvPr>
            <p:ph idx="1"/>
          </p:nvPr>
        </p:nvSpPr>
        <p:spPr/>
        <p:txBody>
          <a:bodyPr>
            <a:normAutofit fontScale="85000" lnSpcReduction="10000"/>
          </a:bodyPr>
          <a:lstStyle/>
          <a:p>
            <a:r>
              <a:rPr lang="en-US" b="1" i="1" dirty="0" err="1"/>
              <a:t>sistem</a:t>
            </a:r>
            <a:r>
              <a:rPr lang="en-US" b="1" i="1" dirty="0"/>
              <a:t> public de </a:t>
            </a:r>
            <a:r>
              <a:rPr lang="en-US" b="1" i="1" dirty="0" err="1"/>
              <a:t>alimentare</a:t>
            </a:r>
            <a:r>
              <a:rPr lang="en-US" b="1" i="1" dirty="0"/>
              <a:t> cu </a:t>
            </a:r>
            <a:r>
              <a:rPr lang="en-US" b="1" i="1" dirty="0" err="1"/>
              <a:t>apă</a:t>
            </a:r>
            <a:r>
              <a:rPr lang="en-US" b="1" dirty="0"/>
              <a:t> </a:t>
            </a:r>
            <a:r>
              <a:rPr lang="en-US" dirty="0"/>
              <a:t>– </a:t>
            </a:r>
            <a:r>
              <a:rPr lang="en-US" dirty="0" err="1"/>
              <a:t>ansamblu</a:t>
            </a:r>
            <a:r>
              <a:rPr lang="en-US" dirty="0"/>
              <a:t> de </a:t>
            </a:r>
            <a:r>
              <a:rPr lang="en-US" dirty="0" err="1"/>
              <a:t>instalaţii</a:t>
            </a:r>
            <a:r>
              <a:rPr lang="en-US" dirty="0"/>
              <a:t> </a:t>
            </a:r>
            <a:r>
              <a:rPr lang="en-US" dirty="0" err="1"/>
              <a:t>tehnologice</a:t>
            </a:r>
            <a:r>
              <a:rPr lang="en-US" dirty="0"/>
              <a:t>, </a:t>
            </a:r>
            <a:r>
              <a:rPr lang="en-US" dirty="0" err="1"/>
              <a:t>echipamente</a:t>
            </a:r>
            <a:r>
              <a:rPr lang="en-US" dirty="0"/>
              <a:t> </a:t>
            </a:r>
            <a:r>
              <a:rPr lang="en-US" dirty="0" err="1"/>
              <a:t>funcţionale</a:t>
            </a:r>
            <a:r>
              <a:rPr lang="en-US" dirty="0"/>
              <a:t> </a:t>
            </a:r>
            <a:r>
              <a:rPr lang="en-US" dirty="0" err="1"/>
              <a:t>şi</a:t>
            </a:r>
            <a:r>
              <a:rPr lang="en-US" dirty="0"/>
              <a:t> </a:t>
            </a:r>
            <a:r>
              <a:rPr lang="en-US" dirty="0" err="1"/>
              <a:t>dotări</a:t>
            </a:r>
            <a:r>
              <a:rPr lang="en-US" dirty="0"/>
              <a:t> </a:t>
            </a:r>
            <a:r>
              <a:rPr lang="en-US" dirty="0" err="1"/>
              <a:t>specifice</a:t>
            </a:r>
            <a:r>
              <a:rPr lang="en-US" dirty="0"/>
              <a:t> </a:t>
            </a:r>
            <a:r>
              <a:rPr lang="en-US" dirty="0" err="1"/>
              <a:t>prin</a:t>
            </a:r>
            <a:r>
              <a:rPr lang="en-US" dirty="0"/>
              <a:t> care se </a:t>
            </a:r>
            <a:r>
              <a:rPr lang="en-US" dirty="0" err="1"/>
              <a:t>realizează</a:t>
            </a:r>
            <a:r>
              <a:rPr lang="en-US" dirty="0"/>
              <a:t> </a:t>
            </a:r>
            <a:r>
              <a:rPr lang="en-US" dirty="0" err="1"/>
              <a:t>serviciul</a:t>
            </a:r>
            <a:r>
              <a:rPr lang="en-US" dirty="0"/>
              <a:t> public de </a:t>
            </a:r>
            <a:r>
              <a:rPr lang="en-US" dirty="0" err="1"/>
              <a:t>alimentare</a:t>
            </a:r>
            <a:r>
              <a:rPr lang="en-US" dirty="0"/>
              <a:t> cu </a:t>
            </a:r>
            <a:r>
              <a:rPr lang="en-US" dirty="0" err="1"/>
              <a:t>apă</a:t>
            </a:r>
            <a:r>
              <a:rPr lang="en-US" dirty="0"/>
              <a:t>. </a:t>
            </a:r>
            <a:r>
              <a:rPr lang="en-US" dirty="0" err="1"/>
              <a:t>Sistemul</a:t>
            </a:r>
            <a:r>
              <a:rPr lang="en-US" dirty="0"/>
              <a:t> public de </a:t>
            </a:r>
            <a:r>
              <a:rPr lang="en-US" dirty="0" err="1"/>
              <a:t>alimentare</a:t>
            </a:r>
            <a:r>
              <a:rPr lang="en-US" dirty="0"/>
              <a:t> cu </a:t>
            </a:r>
            <a:r>
              <a:rPr lang="en-US" dirty="0" err="1"/>
              <a:t>apă</a:t>
            </a:r>
            <a:r>
              <a:rPr lang="en-US" dirty="0"/>
              <a:t> </a:t>
            </a:r>
            <a:r>
              <a:rPr lang="en-US" dirty="0" err="1"/>
              <a:t>cuprinde</a:t>
            </a:r>
            <a:r>
              <a:rPr lang="en-US" dirty="0"/>
              <a:t> </a:t>
            </a:r>
            <a:r>
              <a:rPr lang="en-US" dirty="0" err="1"/>
              <a:t>următoarele</a:t>
            </a:r>
            <a:r>
              <a:rPr lang="en-US" dirty="0"/>
              <a:t> </a:t>
            </a:r>
            <a:r>
              <a:rPr lang="en-US" dirty="0" err="1"/>
              <a:t>componente</a:t>
            </a:r>
            <a:r>
              <a:rPr lang="en-US" dirty="0"/>
              <a:t>: </a:t>
            </a:r>
            <a:r>
              <a:rPr lang="en-US" dirty="0" err="1"/>
              <a:t>captări</a:t>
            </a:r>
            <a:r>
              <a:rPr lang="en-US" dirty="0"/>
              <a:t>, </a:t>
            </a:r>
            <a:r>
              <a:rPr lang="en-US" dirty="0" err="1"/>
              <a:t>aducţiuni</a:t>
            </a:r>
            <a:r>
              <a:rPr lang="en-US" dirty="0"/>
              <a:t>, </a:t>
            </a:r>
            <a:r>
              <a:rPr lang="en-US" dirty="0" err="1"/>
              <a:t>staţii</a:t>
            </a:r>
            <a:r>
              <a:rPr lang="en-US" dirty="0"/>
              <a:t> de </a:t>
            </a:r>
            <a:r>
              <a:rPr lang="en-US" dirty="0" err="1"/>
              <a:t>tratare</a:t>
            </a:r>
            <a:r>
              <a:rPr lang="en-US" dirty="0"/>
              <a:t>, </a:t>
            </a:r>
            <a:r>
              <a:rPr lang="en-US" dirty="0" err="1"/>
              <a:t>staţii</a:t>
            </a:r>
            <a:r>
              <a:rPr lang="en-US" dirty="0"/>
              <a:t> de </a:t>
            </a:r>
            <a:r>
              <a:rPr lang="en-US" dirty="0" err="1"/>
              <a:t>pompare</a:t>
            </a:r>
            <a:r>
              <a:rPr lang="en-US" dirty="0"/>
              <a:t> cu </a:t>
            </a:r>
            <a:r>
              <a:rPr lang="en-US" dirty="0" err="1"/>
              <a:t>sau</a:t>
            </a:r>
            <a:r>
              <a:rPr lang="en-US" dirty="0"/>
              <a:t> </a:t>
            </a:r>
            <a:r>
              <a:rPr lang="en-US" dirty="0" err="1"/>
              <a:t>fără</a:t>
            </a:r>
            <a:r>
              <a:rPr lang="en-US" dirty="0"/>
              <a:t> </a:t>
            </a:r>
            <a:r>
              <a:rPr lang="en-US" dirty="0" err="1"/>
              <a:t>hidrofor</a:t>
            </a:r>
            <a:r>
              <a:rPr lang="en-US" dirty="0"/>
              <a:t>, </a:t>
            </a:r>
            <a:r>
              <a:rPr lang="en-US" dirty="0" err="1"/>
              <a:t>rezervoare</a:t>
            </a:r>
            <a:r>
              <a:rPr lang="en-US" dirty="0"/>
              <a:t> de </a:t>
            </a:r>
            <a:r>
              <a:rPr lang="en-US" dirty="0" err="1"/>
              <a:t>înmagazinare</a:t>
            </a:r>
            <a:r>
              <a:rPr lang="en-US" dirty="0"/>
              <a:t>, </a:t>
            </a:r>
            <a:r>
              <a:rPr lang="en-US" dirty="0" err="1"/>
              <a:t>reţele</a:t>
            </a:r>
            <a:r>
              <a:rPr lang="en-US" dirty="0"/>
              <a:t> </a:t>
            </a:r>
            <a:r>
              <a:rPr lang="en-US" dirty="0" err="1"/>
              <a:t>publice</a:t>
            </a:r>
            <a:r>
              <a:rPr lang="en-US" dirty="0"/>
              <a:t> de transport al </a:t>
            </a:r>
            <a:r>
              <a:rPr lang="en-US" dirty="0" err="1"/>
              <a:t>apei</a:t>
            </a:r>
            <a:r>
              <a:rPr lang="en-US" dirty="0"/>
              <a:t>, </a:t>
            </a:r>
            <a:r>
              <a:rPr lang="en-US" dirty="0" err="1"/>
              <a:t>reţele</a:t>
            </a:r>
            <a:r>
              <a:rPr lang="en-US" dirty="0"/>
              <a:t> </a:t>
            </a:r>
            <a:r>
              <a:rPr lang="en-US" dirty="0" err="1"/>
              <a:t>publice</a:t>
            </a:r>
            <a:r>
              <a:rPr lang="en-US" dirty="0"/>
              <a:t> de </a:t>
            </a:r>
            <a:r>
              <a:rPr lang="en-US" dirty="0" err="1"/>
              <a:t>distribuţie</a:t>
            </a:r>
            <a:r>
              <a:rPr lang="en-US" dirty="0"/>
              <a:t> a </a:t>
            </a:r>
            <a:r>
              <a:rPr lang="en-US" dirty="0" err="1"/>
              <a:t>apei</a:t>
            </a:r>
            <a:r>
              <a:rPr lang="en-US" dirty="0"/>
              <a:t>;</a:t>
            </a:r>
            <a:endParaRPr lang="ru-RU" dirty="0"/>
          </a:p>
          <a:p>
            <a:pPr marL="0" indent="0">
              <a:buNone/>
            </a:pPr>
            <a:r>
              <a:rPr lang="en-US" i="1" dirty="0"/>
              <a:t> </a:t>
            </a:r>
            <a:endParaRPr lang="ru-RU" dirty="0"/>
          </a:p>
          <a:p>
            <a:r>
              <a:rPr lang="en-US" b="1" i="1" dirty="0" err="1"/>
              <a:t>sistem</a:t>
            </a:r>
            <a:r>
              <a:rPr lang="en-US" b="1" i="1" dirty="0"/>
              <a:t> public de </a:t>
            </a:r>
            <a:r>
              <a:rPr lang="en-US" b="1" i="1" dirty="0" err="1"/>
              <a:t>canalizare</a:t>
            </a:r>
            <a:r>
              <a:rPr lang="en-US" b="1" dirty="0"/>
              <a:t> </a:t>
            </a:r>
            <a:r>
              <a:rPr lang="en-US" dirty="0"/>
              <a:t>– </a:t>
            </a:r>
            <a:r>
              <a:rPr lang="en-US" dirty="0" err="1"/>
              <a:t>ansamblu</a:t>
            </a:r>
            <a:r>
              <a:rPr lang="en-US" dirty="0"/>
              <a:t> de </a:t>
            </a:r>
            <a:r>
              <a:rPr lang="en-US" dirty="0" err="1"/>
              <a:t>instalaţii</a:t>
            </a:r>
            <a:r>
              <a:rPr lang="en-US" dirty="0"/>
              <a:t> </a:t>
            </a:r>
            <a:r>
              <a:rPr lang="en-US" dirty="0" err="1"/>
              <a:t>tehnologice</a:t>
            </a:r>
            <a:r>
              <a:rPr lang="en-US" dirty="0"/>
              <a:t>, </a:t>
            </a:r>
            <a:r>
              <a:rPr lang="en-US" dirty="0" err="1"/>
              <a:t>echipamente</a:t>
            </a:r>
            <a:r>
              <a:rPr lang="en-US" dirty="0"/>
              <a:t> </a:t>
            </a:r>
            <a:r>
              <a:rPr lang="en-US" dirty="0" err="1"/>
              <a:t>funcţionale</a:t>
            </a:r>
            <a:r>
              <a:rPr lang="en-US" dirty="0"/>
              <a:t> </a:t>
            </a:r>
            <a:r>
              <a:rPr lang="en-US" dirty="0" err="1"/>
              <a:t>şi</a:t>
            </a:r>
            <a:r>
              <a:rPr lang="en-US" dirty="0"/>
              <a:t> </a:t>
            </a:r>
            <a:r>
              <a:rPr lang="en-US" dirty="0" err="1"/>
              <a:t>dotări</a:t>
            </a:r>
            <a:r>
              <a:rPr lang="en-US" dirty="0"/>
              <a:t> </a:t>
            </a:r>
            <a:r>
              <a:rPr lang="en-US" dirty="0" err="1"/>
              <a:t>specifice</a:t>
            </a:r>
            <a:r>
              <a:rPr lang="en-US" dirty="0"/>
              <a:t> </a:t>
            </a:r>
            <a:r>
              <a:rPr lang="en-US" dirty="0" err="1"/>
              <a:t>prin</a:t>
            </a:r>
            <a:r>
              <a:rPr lang="en-US" dirty="0"/>
              <a:t> care se </a:t>
            </a:r>
            <a:r>
              <a:rPr lang="en-US" dirty="0" err="1"/>
              <a:t>realizează</a:t>
            </a:r>
            <a:r>
              <a:rPr lang="en-US" dirty="0"/>
              <a:t> </a:t>
            </a:r>
            <a:r>
              <a:rPr lang="en-US" dirty="0" err="1"/>
              <a:t>serviciul</a:t>
            </a:r>
            <a:r>
              <a:rPr lang="en-US" dirty="0"/>
              <a:t> public de </a:t>
            </a:r>
            <a:r>
              <a:rPr lang="en-US" dirty="0" err="1"/>
              <a:t>canalizare</a:t>
            </a:r>
            <a:r>
              <a:rPr lang="en-US" dirty="0"/>
              <a:t>. </a:t>
            </a:r>
            <a:r>
              <a:rPr lang="en-US" dirty="0" err="1"/>
              <a:t>Sistemul</a:t>
            </a:r>
            <a:r>
              <a:rPr lang="en-US" dirty="0"/>
              <a:t> public de </a:t>
            </a:r>
            <a:r>
              <a:rPr lang="en-US" dirty="0" err="1"/>
              <a:t>canalizare</a:t>
            </a:r>
            <a:r>
              <a:rPr lang="en-US" dirty="0"/>
              <a:t> </a:t>
            </a:r>
            <a:r>
              <a:rPr lang="en-US" dirty="0" err="1"/>
              <a:t>cuprinde</a:t>
            </a:r>
            <a:r>
              <a:rPr lang="en-US" dirty="0"/>
              <a:t>, </a:t>
            </a:r>
            <a:r>
              <a:rPr lang="en-US" dirty="0" err="1"/>
              <a:t>în</a:t>
            </a:r>
            <a:r>
              <a:rPr lang="en-US" dirty="0"/>
              <a:t> special, </a:t>
            </a:r>
            <a:r>
              <a:rPr lang="en-US" dirty="0" err="1"/>
              <a:t>următoarele</a:t>
            </a:r>
            <a:r>
              <a:rPr lang="en-US" dirty="0"/>
              <a:t> </a:t>
            </a:r>
            <a:r>
              <a:rPr lang="en-US" dirty="0" err="1"/>
              <a:t>componente</a:t>
            </a:r>
            <a:r>
              <a:rPr lang="en-US" dirty="0"/>
              <a:t>: </a:t>
            </a:r>
            <a:r>
              <a:rPr lang="en-US" dirty="0" err="1"/>
              <a:t>reţele</a:t>
            </a:r>
            <a:r>
              <a:rPr lang="en-US" dirty="0"/>
              <a:t> </a:t>
            </a:r>
            <a:r>
              <a:rPr lang="en-US" dirty="0" err="1"/>
              <a:t>publice</a:t>
            </a:r>
            <a:r>
              <a:rPr lang="en-US" dirty="0"/>
              <a:t> de </a:t>
            </a:r>
            <a:r>
              <a:rPr lang="en-US" dirty="0" err="1"/>
              <a:t>canalizare</a:t>
            </a:r>
            <a:r>
              <a:rPr lang="en-US" dirty="0"/>
              <a:t>, </a:t>
            </a:r>
            <a:r>
              <a:rPr lang="en-US" dirty="0" err="1"/>
              <a:t>staţii</a:t>
            </a:r>
            <a:r>
              <a:rPr lang="en-US" dirty="0"/>
              <a:t> de </a:t>
            </a:r>
            <a:r>
              <a:rPr lang="en-US" dirty="0" err="1"/>
              <a:t>pompare</a:t>
            </a:r>
            <a:r>
              <a:rPr lang="en-US" dirty="0"/>
              <a:t>, </a:t>
            </a:r>
            <a:r>
              <a:rPr lang="en-US" dirty="0" err="1"/>
              <a:t>staţii</a:t>
            </a:r>
            <a:r>
              <a:rPr lang="en-US" dirty="0"/>
              <a:t> de </a:t>
            </a:r>
            <a:r>
              <a:rPr lang="en-US" dirty="0" err="1"/>
              <a:t>epurare</a:t>
            </a:r>
            <a:r>
              <a:rPr lang="en-US" dirty="0"/>
              <a:t>, </a:t>
            </a:r>
            <a:r>
              <a:rPr lang="en-US" dirty="0" err="1"/>
              <a:t>colectoare</a:t>
            </a:r>
            <a:r>
              <a:rPr lang="en-US" dirty="0"/>
              <a:t> de </a:t>
            </a:r>
            <a:r>
              <a:rPr lang="en-US" dirty="0" err="1"/>
              <a:t>evacuare</a:t>
            </a:r>
            <a:r>
              <a:rPr lang="en-US" dirty="0"/>
              <a:t> </a:t>
            </a:r>
            <a:r>
              <a:rPr lang="en-US" dirty="0" err="1"/>
              <a:t>spre</a:t>
            </a:r>
            <a:r>
              <a:rPr lang="en-US" dirty="0"/>
              <a:t> </a:t>
            </a:r>
            <a:r>
              <a:rPr lang="en-US" dirty="0" err="1"/>
              <a:t>emisar</a:t>
            </a:r>
            <a:r>
              <a:rPr lang="en-US" dirty="0"/>
              <a:t>;</a:t>
            </a:r>
            <a:endParaRPr lang="ru-RU" dirty="0"/>
          </a:p>
          <a:p>
            <a:endParaRPr lang="ru-RU" dirty="0"/>
          </a:p>
          <a:p>
            <a:r>
              <a:rPr lang="en-US" b="1" i="1" dirty="0" err="1"/>
              <a:t>contor</a:t>
            </a:r>
            <a:r>
              <a:rPr lang="en-US" b="1" i="1" dirty="0"/>
              <a:t> (</a:t>
            </a:r>
            <a:r>
              <a:rPr lang="en-US" b="1" i="1" dirty="0" err="1"/>
              <a:t>apometru</a:t>
            </a:r>
            <a:r>
              <a:rPr lang="en-US" b="1" i="1" dirty="0"/>
              <a:t>) </a:t>
            </a:r>
            <a:r>
              <a:rPr lang="en-US" dirty="0"/>
              <a:t>– </a:t>
            </a:r>
            <a:r>
              <a:rPr lang="en-US" dirty="0" err="1"/>
              <a:t>mijloc</a:t>
            </a:r>
            <a:r>
              <a:rPr lang="en-US" dirty="0"/>
              <a:t> de </a:t>
            </a:r>
            <a:r>
              <a:rPr lang="en-US" dirty="0" err="1"/>
              <a:t>măsurare</a:t>
            </a:r>
            <a:r>
              <a:rPr lang="en-US" dirty="0"/>
              <a:t> a </a:t>
            </a:r>
            <a:r>
              <a:rPr lang="en-US" dirty="0" err="1"/>
              <a:t>volumului</a:t>
            </a:r>
            <a:r>
              <a:rPr lang="en-US" dirty="0"/>
              <a:t> de </a:t>
            </a:r>
            <a:r>
              <a:rPr lang="en-US" dirty="0" err="1"/>
              <a:t>apă</a:t>
            </a:r>
            <a:r>
              <a:rPr lang="en-US" dirty="0"/>
              <a:t> </a:t>
            </a:r>
            <a:r>
              <a:rPr lang="en-US" dirty="0" err="1"/>
              <a:t>potabilă</a:t>
            </a:r>
            <a:r>
              <a:rPr lang="en-US" dirty="0"/>
              <a:t>/ </a:t>
            </a:r>
            <a:r>
              <a:rPr lang="en-US" dirty="0" err="1"/>
              <a:t>tehnologică</a:t>
            </a:r>
            <a:r>
              <a:rPr lang="en-US" dirty="0"/>
              <a:t> </a:t>
            </a:r>
            <a:r>
              <a:rPr lang="en-US" dirty="0" err="1"/>
              <a:t>livrată</a:t>
            </a:r>
            <a:r>
              <a:rPr lang="en-US" dirty="0"/>
              <a:t> </a:t>
            </a:r>
            <a:r>
              <a:rPr lang="en-US" dirty="0" err="1"/>
              <a:t>consumatorului</a:t>
            </a:r>
            <a:r>
              <a:rPr lang="en-US" dirty="0"/>
              <a:t> </a:t>
            </a:r>
            <a:r>
              <a:rPr lang="en-US" dirty="0" err="1"/>
              <a:t>sau</a:t>
            </a:r>
            <a:r>
              <a:rPr lang="en-US" dirty="0"/>
              <a:t> a </a:t>
            </a:r>
            <a:r>
              <a:rPr lang="en-US" dirty="0" err="1"/>
              <a:t>volumului</a:t>
            </a:r>
            <a:r>
              <a:rPr lang="en-US" dirty="0"/>
              <a:t> de ape </a:t>
            </a:r>
            <a:r>
              <a:rPr lang="en-US" dirty="0" err="1"/>
              <a:t>uzate</a:t>
            </a:r>
            <a:r>
              <a:rPr lang="en-US" dirty="0"/>
              <a:t> evacuate </a:t>
            </a:r>
            <a:r>
              <a:rPr lang="en-US" dirty="0" err="1"/>
              <a:t>în</a:t>
            </a:r>
            <a:r>
              <a:rPr lang="en-US" dirty="0"/>
              <a:t> </a:t>
            </a:r>
            <a:r>
              <a:rPr lang="en-US" dirty="0" err="1"/>
              <a:t>sistemul</a:t>
            </a:r>
            <a:r>
              <a:rPr lang="en-US" dirty="0"/>
              <a:t> public de </a:t>
            </a:r>
            <a:r>
              <a:rPr lang="en-US" dirty="0" err="1"/>
              <a:t>canalizare</a:t>
            </a:r>
            <a:r>
              <a:rPr lang="en-US" dirty="0"/>
              <a:t>;</a:t>
            </a:r>
            <a:endParaRPr lang="ru-RU" dirty="0"/>
          </a:p>
          <a:p>
            <a:endParaRPr lang="ru-RU" dirty="0"/>
          </a:p>
        </p:txBody>
      </p:sp>
    </p:spTree>
    <p:extLst>
      <p:ext uri="{BB962C8B-B14F-4D97-AF65-F5344CB8AC3E}">
        <p14:creationId xmlns:p14="http://schemas.microsoft.com/office/powerpoint/2010/main" val="1415219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err="1" smtClean="0"/>
              <a:t>Stabilirea</a:t>
            </a:r>
            <a:r>
              <a:rPr lang="en-US" b="1" dirty="0" smtClean="0"/>
              <a:t> </a:t>
            </a:r>
            <a:r>
              <a:rPr lang="en-US" b="1" dirty="0" err="1" smtClean="0"/>
              <a:t>consumului</a:t>
            </a:r>
            <a:r>
              <a:rPr lang="en-US" b="1" dirty="0" smtClean="0"/>
              <a:t> </a:t>
            </a:r>
            <a:r>
              <a:rPr lang="en-US" b="1" dirty="0" err="1" smtClean="0"/>
              <a:t>fraudulos</a:t>
            </a:r>
            <a:r>
              <a:rPr lang="en-US" b="1" dirty="0" smtClean="0"/>
              <a:t> </a:t>
            </a:r>
            <a:endParaRPr lang="ru-RU" b="1" dirty="0"/>
          </a:p>
        </p:txBody>
      </p:sp>
      <p:sp>
        <p:nvSpPr>
          <p:cNvPr id="3" name="Объект 2"/>
          <p:cNvSpPr>
            <a:spLocks noGrp="1"/>
          </p:cNvSpPr>
          <p:nvPr>
            <p:ph idx="1"/>
          </p:nvPr>
        </p:nvSpPr>
        <p:spPr>
          <a:xfrm>
            <a:off x="1371600" y="1723292"/>
            <a:ext cx="10262382" cy="4494628"/>
          </a:xfrm>
        </p:spPr>
        <p:txBody>
          <a:bodyPr>
            <a:normAutofit lnSpcReduction="10000"/>
          </a:bodyPr>
          <a:lstStyle/>
          <a:p>
            <a:pPr>
              <a:buNone/>
            </a:pPr>
            <a:r>
              <a:rPr lang="en-US" dirty="0" err="1" smtClean="0"/>
              <a:t>În</a:t>
            </a:r>
            <a:r>
              <a:rPr lang="en-US" dirty="0" smtClean="0"/>
              <a:t> </a:t>
            </a:r>
            <a:r>
              <a:rPr lang="en-US" dirty="0" err="1" smtClean="0"/>
              <a:t>cazul</a:t>
            </a:r>
            <a:r>
              <a:rPr lang="en-US" dirty="0" smtClean="0"/>
              <a:t> </a:t>
            </a:r>
            <a:r>
              <a:rPr lang="en-US" dirty="0" err="1" smtClean="0"/>
              <a:t>depistării</a:t>
            </a:r>
            <a:r>
              <a:rPr lang="en-US" dirty="0" smtClean="0"/>
              <a:t> </a:t>
            </a:r>
            <a:r>
              <a:rPr lang="en-US" dirty="0" err="1" smtClean="0"/>
              <a:t>consumului</a:t>
            </a:r>
            <a:r>
              <a:rPr lang="en-US" dirty="0" smtClean="0"/>
              <a:t> </a:t>
            </a:r>
            <a:r>
              <a:rPr lang="en-US" dirty="0" err="1" smtClean="0"/>
              <a:t>fraudulos</a:t>
            </a:r>
            <a:r>
              <a:rPr lang="en-US" dirty="0" smtClean="0"/>
              <a:t>, </a:t>
            </a:r>
            <a:r>
              <a:rPr lang="en-US" b="1" dirty="0" err="1" smtClean="0"/>
              <a:t>reprezentantul</a:t>
            </a:r>
            <a:r>
              <a:rPr lang="en-US" b="1" dirty="0" smtClean="0"/>
              <a:t> </a:t>
            </a:r>
            <a:r>
              <a:rPr lang="en-US" b="1" dirty="0" err="1" smtClean="0"/>
              <a:t>operatorului</a:t>
            </a:r>
            <a:r>
              <a:rPr lang="en-US" b="1" dirty="0" smtClean="0"/>
              <a:t> </a:t>
            </a:r>
            <a:r>
              <a:rPr lang="en-US" b="1" dirty="0" err="1" smtClean="0"/>
              <a:t>este</a:t>
            </a:r>
            <a:r>
              <a:rPr lang="en-US" b="1" dirty="0" smtClean="0"/>
              <a:t> </a:t>
            </a:r>
            <a:r>
              <a:rPr lang="en-US" b="1" dirty="0" err="1" smtClean="0"/>
              <a:t>obligat</a:t>
            </a:r>
            <a:r>
              <a:rPr lang="en-US" b="1" dirty="0" smtClean="0"/>
              <a:t> </a:t>
            </a:r>
            <a:r>
              <a:rPr lang="en-US" b="1" dirty="0" err="1" smtClean="0"/>
              <a:t>să</a:t>
            </a:r>
            <a:r>
              <a:rPr lang="en-US" dirty="0" smtClean="0"/>
              <a:t>:</a:t>
            </a:r>
          </a:p>
          <a:p>
            <a:pPr>
              <a:buNone/>
            </a:pPr>
            <a:r>
              <a:rPr lang="en-US" b="1" dirty="0" smtClean="0"/>
              <a:t>1)  </a:t>
            </a:r>
            <a:r>
              <a:rPr lang="ro-RO" b="1" dirty="0" smtClean="0"/>
              <a:t>  să </a:t>
            </a:r>
            <a:r>
              <a:rPr lang="en-US" b="1" dirty="0" err="1" smtClean="0"/>
              <a:t>demonstreze</a:t>
            </a:r>
            <a:r>
              <a:rPr lang="en-US" b="1" dirty="0" smtClean="0"/>
              <a:t> </a:t>
            </a:r>
            <a:r>
              <a:rPr lang="en-US" dirty="0" err="1" smtClean="0"/>
              <a:t>consumatorului</a:t>
            </a:r>
            <a:r>
              <a:rPr lang="en-US" dirty="0" smtClean="0"/>
              <a:t> </a:t>
            </a:r>
            <a:r>
              <a:rPr lang="en-US" dirty="0" err="1" smtClean="0"/>
              <a:t>faptul</a:t>
            </a:r>
            <a:r>
              <a:rPr lang="en-US" dirty="0" smtClean="0"/>
              <a:t> </a:t>
            </a:r>
            <a:r>
              <a:rPr lang="en-US" dirty="0" err="1" smtClean="0"/>
              <a:t>şi</a:t>
            </a:r>
            <a:r>
              <a:rPr lang="en-US" dirty="0" smtClean="0"/>
              <a:t> </a:t>
            </a:r>
            <a:r>
              <a:rPr lang="en-US" dirty="0" err="1" smtClean="0"/>
              <a:t>modul</a:t>
            </a:r>
            <a:r>
              <a:rPr lang="en-US" dirty="0" smtClean="0"/>
              <a:t> </a:t>
            </a:r>
            <a:r>
              <a:rPr lang="en-US" dirty="0" err="1" smtClean="0"/>
              <a:t>în</a:t>
            </a:r>
            <a:r>
              <a:rPr lang="en-US" dirty="0" smtClean="0"/>
              <a:t> care a </a:t>
            </a:r>
            <a:r>
              <a:rPr lang="ro-RO" dirty="0" smtClean="0"/>
              <a:t>fost </a:t>
            </a:r>
            <a:r>
              <a:rPr lang="en-US" dirty="0" err="1" smtClean="0"/>
              <a:t>consumat</a:t>
            </a:r>
            <a:r>
              <a:rPr lang="en-US" dirty="0" smtClean="0"/>
              <a:t> </a:t>
            </a:r>
            <a:r>
              <a:rPr lang="en-US" dirty="0" err="1" smtClean="0"/>
              <a:t>fraudulos</a:t>
            </a:r>
            <a:r>
              <a:rPr lang="en-US" dirty="0" smtClean="0"/>
              <a:t> </a:t>
            </a:r>
            <a:r>
              <a:rPr lang="en-US" dirty="0" err="1" smtClean="0"/>
              <a:t>apa</a:t>
            </a:r>
            <a:r>
              <a:rPr lang="ro-RO" dirty="0" smtClean="0"/>
              <a:t>;</a:t>
            </a:r>
            <a:endParaRPr lang="en-US" dirty="0" smtClean="0"/>
          </a:p>
          <a:p>
            <a:pPr marL="457200" indent="-457200">
              <a:buAutoNum type="arabicParenR" startAt="2"/>
            </a:pPr>
            <a:r>
              <a:rPr lang="en-US" b="1" dirty="0" err="1" smtClean="0"/>
              <a:t>să</a:t>
            </a:r>
            <a:r>
              <a:rPr lang="en-US" b="1" dirty="0" smtClean="0"/>
              <a:t> </a:t>
            </a:r>
            <a:r>
              <a:rPr lang="en-US" b="1" dirty="0" err="1" smtClean="0"/>
              <a:t>întocmească</a:t>
            </a:r>
            <a:r>
              <a:rPr lang="en-US" b="1" dirty="0" smtClean="0"/>
              <a:t> </a:t>
            </a:r>
            <a:r>
              <a:rPr lang="en-US" b="1" dirty="0" err="1" smtClean="0"/>
              <a:t>actul</a:t>
            </a:r>
            <a:r>
              <a:rPr lang="en-US" b="1" dirty="0" smtClean="0"/>
              <a:t> de </a:t>
            </a:r>
            <a:r>
              <a:rPr lang="en-US" b="1" dirty="0" err="1" smtClean="0"/>
              <a:t>depistare</a:t>
            </a:r>
            <a:r>
              <a:rPr lang="en-US" b="1" dirty="0" smtClean="0"/>
              <a:t> </a:t>
            </a:r>
            <a:r>
              <a:rPr lang="en-US" dirty="0" smtClean="0"/>
              <a:t>a </a:t>
            </a:r>
            <a:r>
              <a:rPr lang="en-US" dirty="0" err="1" smtClean="0"/>
              <a:t>consumului</a:t>
            </a:r>
            <a:r>
              <a:rPr lang="en-US" dirty="0" smtClean="0"/>
              <a:t> </a:t>
            </a:r>
            <a:r>
              <a:rPr lang="en-US" dirty="0" err="1" smtClean="0"/>
              <a:t>fraudulos</a:t>
            </a:r>
            <a:r>
              <a:rPr lang="en-US" dirty="0" smtClean="0"/>
              <a:t> conform </a:t>
            </a:r>
            <a:r>
              <a:rPr lang="en-US" dirty="0" err="1" smtClean="0"/>
              <a:t>Anexei</a:t>
            </a:r>
            <a:r>
              <a:rPr lang="en-US" dirty="0" smtClean="0"/>
              <a:t> nr.5 din </a:t>
            </a:r>
            <a:r>
              <a:rPr lang="en-US" dirty="0" err="1" smtClean="0"/>
              <a:t>Regulamentul</a:t>
            </a:r>
            <a:r>
              <a:rPr lang="en-US" dirty="0" smtClean="0"/>
              <a:t> </a:t>
            </a:r>
            <a:r>
              <a:rPr lang="ro-RO" dirty="0" smtClean="0"/>
              <a:t>de organizare</a:t>
            </a:r>
            <a:r>
              <a:rPr lang="en-US" dirty="0" smtClean="0"/>
              <a:t> </a:t>
            </a:r>
            <a:r>
              <a:rPr lang="ro-RO" dirty="0" smtClean="0"/>
              <a:t>și funcționare a serviciului public de alimentare cu apă și de canalizare (</a:t>
            </a:r>
            <a:r>
              <a:rPr lang="en-US" dirty="0" err="1" smtClean="0"/>
              <a:t>două</a:t>
            </a:r>
            <a:r>
              <a:rPr lang="en-US" dirty="0" smtClean="0"/>
              <a:t> </a:t>
            </a:r>
            <a:r>
              <a:rPr lang="en-US" dirty="0" err="1" smtClean="0"/>
              <a:t>exemplare</a:t>
            </a:r>
            <a:r>
              <a:rPr lang="ro-RO" dirty="0" smtClean="0"/>
              <a:t>);</a:t>
            </a:r>
            <a:r>
              <a:rPr lang="en-US" dirty="0" smtClean="0"/>
              <a:t> </a:t>
            </a:r>
          </a:p>
          <a:p>
            <a:pPr marL="457200" indent="-457200">
              <a:buAutoNum type="arabicParenR" startAt="2"/>
            </a:pPr>
            <a:r>
              <a:rPr lang="ro-RO" b="1" dirty="0" smtClean="0"/>
              <a:t>să </a:t>
            </a:r>
            <a:r>
              <a:rPr lang="en-US" b="1" dirty="0" err="1" smtClean="0"/>
              <a:t>indic</a:t>
            </a:r>
            <a:r>
              <a:rPr lang="ro-RO" b="1" dirty="0" smtClean="0"/>
              <a:t>e </a:t>
            </a:r>
            <a:r>
              <a:rPr lang="en-US" b="1" dirty="0" err="1" smtClean="0"/>
              <a:t>în</a:t>
            </a:r>
            <a:r>
              <a:rPr lang="en-US" b="1" dirty="0" smtClean="0"/>
              <a:t> act</a:t>
            </a:r>
            <a:r>
              <a:rPr lang="en-US" dirty="0" smtClean="0"/>
              <a:t>, </a:t>
            </a:r>
            <a:r>
              <a:rPr lang="en-US" dirty="0" err="1" smtClean="0"/>
              <a:t>în</a:t>
            </a:r>
            <a:r>
              <a:rPr lang="en-US" dirty="0" smtClean="0"/>
              <a:t> mod </a:t>
            </a:r>
            <a:r>
              <a:rPr lang="en-US" dirty="0" err="1" smtClean="0"/>
              <a:t>obligatoriu</a:t>
            </a:r>
            <a:r>
              <a:rPr lang="en-US" dirty="0" smtClean="0"/>
              <a:t>, </a:t>
            </a:r>
            <a:r>
              <a:rPr lang="en-US" dirty="0" err="1" smtClean="0"/>
              <a:t>modalitatea</a:t>
            </a:r>
            <a:r>
              <a:rPr lang="en-US" dirty="0" smtClean="0"/>
              <a:t> </a:t>
            </a:r>
            <a:r>
              <a:rPr lang="en-US" dirty="0" err="1" smtClean="0"/>
              <a:t>în</a:t>
            </a:r>
            <a:r>
              <a:rPr lang="en-US" dirty="0" smtClean="0"/>
              <a:t> care </a:t>
            </a:r>
            <a:r>
              <a:rPr lang="en-US" dirty="0" err="1" smtClean="0"/>
              <a:t>consumatorul</a:t>
            </a:r>
            <a:r>
              <a:rPr lang="en-US" dirty="0" smtClean="0"/>
              <a:t> a </a:t>
            </a:r>
            <a:r>
              <a:rPr lang="en-US" dirty="0" err="1" smtClean="0"/>
              <a:t>efectuat</a:t>
            </a:r>
            <a:r>
              <a:rPr lang="en-US" dirty="0" smtClean="0"/>
              <a:t> </a:t>
            </a:r>
            <a:r>
              <a:rPr lang="en-US" dirty="0" err="1" smtClean="0"/>
              <a:t>consumul</a:t>
            </a:r>
            <a:r>
              <a:rPr lang="en-US" dirty="0" smtClean="0"/>
              <a:t> </a:t>
            </a:r>
            <a:r>
              <a:rPr lang="en-US" dirty="0" err="1" smtClean="0"/>
              <a:t>fraudulos</a:t>
            </a:r>
            <a:r>
              <a:rPr lang="ro-RO" dirty="0" smtClean="0"/>
              <a:t>;</a:t>
            </a:r>
          </a:p>
          <a:p>
            <a:pPr marL="457200" indent="-457200">
              <a:buAutoNum type="arabicParenR" startAt="2"/>
            </a:pPr>
            <a:r>
              <a:rPr lang="en-US" b="1" dirty="0" err="1" smtClean="0"/>
              <a:t>să</a:t>
            </a:r>
            <a:r>
              <a:rPr lang="en-US" b="1" dirty="0" smtClean="0"/>
              <a:t> </a:t>
            </a:r>
            <a:r>
              <a:rPr lang="en-US" b="1" dirty="0" err="1" smtClean="0"/>
              <a:t>efectueze</a:t>
            </a:r>
            <a:r>
              <a:rPr lang="en-US" b="1" dirty="0" smtClean="0"/>
              <a:t> </a:t>
            </a:r>
            <a:r>
              <a:rPr lang="en-US" b="1" dirty="0" err="1" smtClean="0"/>
              <a:t>recalcularea</a:t>
            </a:r>
            <a:r>
              <a:rPr lang="en-US" b="1" dirty="0" smtClean="0"/>
              <a:t> </a:t>
            </a:r>
            <a:r>
              <a:rPr lang="en-US" b="1" dirty="0" err="1" smtClean="0"/>
              <a:t>consumului</a:t>
            </a:r>
            <a:r>
              <a:rPr lang="en-US" b="1" dirty="0" smtClean="0"/>
              <a:t> </a:t>
            </a:r>
            <a:r>
              <a:rPr lang="en-US" dirty="0" smtClean="0"/>
              <a:t>de </a:t>
            </a:r>
            <a:r>
              <a:rPr lang="en-US" dirty="0" err="1" smtClean="0"/>
              <a:t>apă</a:t>
            </a:r>
            <a:r>
              <a:rPr lang="en-US" dirty="0" smtClean="0"/>
              <a:t> </a:t>
            </a:r>
            <a:r>
              <a:rPr lang="en-US" dirty="0" err="1" smtClean="0"/>
              <a:t>şi</a:t>
            </a:r>
            <a:r>
              <a:rPr lang="en-US" dirty="0" smtClean="0"/>
              <a:t> </a:t>
            </a:r>
            <a:r>
              <a:rPr lang="en-US" dirty="0" err="1" smtClean="0"/>
              <a:t>volumului</a:t>
            </a:r>
            <a:r>
              <a:rPr lang="en-US" dirty="0" smtClean="0"/>
              <a:t> de ape </a:t>
            </a:r>
            <a:r>
              <a:rPr lang="en-US" dirty="0" err="1" smtClean="0"/>
              <a:t>uzate</a:t>
            </a:r>
            <a:r>
              <a:rPr lang="en-US" dirty="0" smtClean="0"/>
              <a:t> </a:t>
            </a:r>
            <a:r>
              <a:rPr lang="en-US" dirty="0" err="1" smtClean="0"/>
              <a:t>în</a:t>
            </a:r>
            <a:r>
              <a:rPr lang="en-US" dirty="0" smtClean="0"/>
              <a:t> </a:t>
            </a:r>
            <a:r>
              <a:rPr lang="en-US" dirty="0" err="1" smtClean="0"/>
              <a:t>conformitate</a:t>
            </a:r>
            <a:r>
              <a:rPr lang="en-US" dirty="0" smtClean="0"/>
              <a:t> cu </a:t>
            </a:r>
            <a:r>
              <a:rPr lang="en-US" dirty="0" err="1" smtClean="0"/>
              <a:t>prevederile</a:t>
            </a:r>
            <a:r>
              <a:rPr lang="en-US" dirty="0" smtClean="0"/>
              <a:t> pct.130-133 din </a:t>
            </a:r>
            <a:r>
              <a:rPr lang="en-US" dirty="0" err="1" smtClean="0"/>
              <a:t>Regulament</a:t>
            </a:r>
            <a:r>
              <a:rPr lang="ro-RO" dirty="0" smtClean="0"/>
              <a:t>ul de organizare</a:t>
            </a:r>
            <a:r>
              <a:rPr lang="en-US" dirty="0" smtClean="0"/>
              <a:t> </a:t>
            </a:r>
            <a:r>
              <a:rPr lang="ro-RO" dirty="0" smtClean="0"/>
              <a:t>și funcționare a serviciului public de alimentare cu apă;</a:t>
            </a:r>
          </a:p>
          <a:p>
            <a:pPr marL="457200" indent="-457200">
              <a:buFont typeface="Franklin Gothic Book" panose="020B0503020102020204" pitchFamily="34" charset="0"/>
              <a:buAutoNum type="arabicParenR" startAt="2"/>
            </a:pPr>
            <a:r>
              <a:rPr lang="ro-RO" b="1" dirty="0" smtClean="0"/>
              <a:t>să </a:t>
            </a:r>
            <a:r>
              <a:rPr lang="en-US" b="1" dirty="0" err="1" smtClean="0"/>
              <a:t>înlătur</a:t>
            </a:r>
            <a:r>
              <a:rPr lang="ro-RO" b="1" dirty="0" smtClean="0"/>
              <a:t>e</a:t>
            </a:r>
            <a:r>
              <a:rPr lang="en-US" b="1" dirty="0" smtClean="0"/>
              <a:t> </a:t>
            </a:r>
            <a:r>
              <a:rPr lang="en-US" b="1" dirty="0" err="1" smtClean="0"/>
              <a:t>încălcările</a:t>
            </a:r>
            <a:r>
              <a:rPr lang="en-US" b="1" dirty="0" smtClean="0"/>
              <a:t> </a:t>
            </a:r>
            <a:r>
              <a:rPr lang="en-US" b="1" dirty="0" err="1" smtClean="0"/>
              <a:t>depistate</a:t>
            </a:r>
            <a:r>
              <a:rPr lang="en-US" b="1" dirty="0" smtClean="0"/>
              <a:t> </a:t>
            </a:r>
            <a:r>
              <a:rPr lang="en-US" b="1" dirty="0" err="1" smtClean="0"/>
              <a:t>şi</a:t>
            </a:r>
            <a:r>
              <a:rPr lang="en-US" b="1" dirty="0" smtClean="0"/>
              <a:t> </a:t>
            </a:r>
            <a:r>
              <a:rPr lang="en-US" b="1" dirty="0" err="1" smtClean="0"/>
              <a:t>păstrez</a:t>
            </a:r>
            <a:r>
              <a:rPr lang="ro-RO" b="1" dirty="0" smtClean="0"/>
              <a:t>e</a:t>
            </a:r>
            <a:r>
              <a:rPr lang="en-US" b="1" dirty="0" smtClean="0"/>
              <a:t> </a:t>
            </a:r>
            <a:r>
              <a:rPr lang="en-US" b="1" dirty="0" err="1" smtClean="0"/>
              <a:t>probele</a:t>
            </a:r>
            <a:r>
              <a:rPr lang="en-US" b="1" dirty="0" smtClean="0"/>
              <a:t> respective</a:t>
            </a:r>
            <a:r>
              <a:rPr lang="ro-RO" dirty="0" smtClean="0"/>
              <a:t>, î</a:t>
            </a:r>
            <a:r>
              <a:rPr lang="en-US" dirty="0" smtClean="0"/>
              <a:t>n </a:t>
            </a:r>
            <a:r>
              <a:rPr lang="en-US" dirty="0" err="1" smtClean="0"/>
              <a:t>cazul</a:t>
            </a:r>
            <a:r>
              <a:rPr lang="en-US" dirty="0" smtClean="0"/>
              <a:t> </a:t>
            </a:r>
            <a:r>
              <a:rPr lang="en-US" dirty="0" err="1" smtClean="0"/>
              <a:t>conectării</a:t>
            </a:r>
            <a:r>
              <a:rPr lang="en-US" dirty="0" smtClean="0"/>
              <a:t> </a:t>
            </a:r>
            <a:r>
              <a:rPr lang="en-US" dirty="0" err="1" smtClean="0"/>
              <a:t>neautorizate</a:t>
            </a:r>
            <a:r>
              <a:rPr lang="en-US" dirty="0" smtClean="0"/>
              <a:t> a </a:t>
            </a:r>
            <a:r>
              <a:rPr lang="en-US" dirty="0" err="1" smtClean="0"/>
              <a:t>instalaţiilor</a:t>
            </a:r>
            <a:r>
              <a:rPr lang="en-US" dirty="0" smtClean="0"/>
              <a:t> interne de </a:t>
            </a:r>
            <a:r>
              <a:rPr lang="en-US" dirty="0" err="1" smtClean="0"/>
              <a:t>apă</a:t>
            </a:r>
            <a:r>
              <a:rPr lang="en-US" dirty="0" smtClean="0"/>
              <a:t> </a:t>
            </a:r>
            <a:r>
              <a:rPr lang="en-US" dirty="0" err="1" smtClean="0"/>
              <a:t>şi</a:t>
            </a:r>
            <a:r>
              <a:rPr lang="en-US" dirty="0" smtClean="0"/>
              <a:t> de </a:t>
            </a:r>
            <a:r>
              <a:rPr lang="en-US" dirty="0" err="1" smtClean="0"/>
              <a:t>canalizare</a:t>
            </a:r>
            <a:r>
              <a:rPr lang="en-US" dirty="0" smtClean="0"/>
              <a:t> la </a:t>
            </a:r>
            <a:r>
              <a:rPr lang="en-US" dirty="0" err="1" smtClean="0"/>
              <a:t>sistemul</a:t>
            </a:r>
            <a:r>
              <a:rPr lang="en-US" dirty="0" smtClean="0"/>
              <a:t> public de </a:t>
            </a:r>
            <a:r>
              <a:rPr lang="en-US" dirty="0" err="1" smtClean="0"/>
              <a:t>alimentare</a:t>
            </a:r>
            <a:r>
              <a:rPr lang="en-US" dirty="0" smtClean="0"/>
              <a:t> cu </a:t>
            </a:r>
            <a:r>
              <a:rPr lang="en-US" dirty="0" err="1" smtClean="0"/>
              <a:t>apă</a:t>
            </a:r>
            <a:r>
              <a:rPr lang="en-US" dirty="0" smtClean="0"/>
              <a:t> </a:t>
            </a:r>
            <a:r>
              <a:rPr lang="en-US" dirty="0" err="1" smtClean="0"/>
              <a:t>şi</a:t>
            </a:r>
            <a:r>
              <a:rPr lang="en-US" dirty="0" smtClean="0"/>
              <a:t> de </a:t>
            </a:r>
            <a:r>
              <a:rPr lang="en-US" dirty="0" err="1" smtClean="0"/>
              <a:t>canalizare</a:t>
            </a:r>
            <a:r>
              <a:rPr lang="en-US" dirty="0" smtClean="0"/>
              <a:t>, </a:t>
            </a:r>
            <a:r>
              <a:rPr lang="en-US" dirty="0" err="1" smtClean="0"/>
              <a:t>sau</a:t>
            </a:r>
            <a:r>
              <a:rPr lang="en-US" dirty="0" smtClean="0"/>
              <a:t> </a:t>
            </a:r>
            <a:r>
              <a:rPr lang="en-US" dirty="0" err="1" smtClean="0"/>
              <a:t>în</a:t>
            </a:r>
            <a:r>
              <a:rPr lang="en-US" dirty="0" smtClean="0"/>
              <a:t> </a:t>
            </a:r>
            <a:r>
              <a:rPr lang="en-US" dirty="0" err="1" smtClean="0"/>
              <a:t>cazul</a:t>
            </a:r>
            <a:r>
              <a:rPr lang="en-US" dirty="0" smtClean="0"/>
              <a:t> </a:t>
            </a:r>
            <a:r>
              <a:rPr lang="en-US" dirty="0" err="1" smtClean="0"/>
              <a:t>consumului</a:t>
            </a:r>
            <a:r>
              <a:rPr lang="en-US" dirty="0" smtClean="0"/>
              <a:t> de </a:t>
            </a:r>
            <a:r>
              <a:rPr lang="en-US" dirty="0" err="1" smtClean="0"/>
              <a:t>apă</a:t>
            </a:r>
            <a:r>
              <a:rPr lang="en-US" dirty="0" smtClean="0"/>
              <a:t> </a:t>
            </a:r>
            <a:r>
              <a:rPr lang="en-US" dirty="0" err="1" smtClean="0"/>
              <a:t>prin</a:t>
            </a:r>
            <a:r>
              <a:rPr lang="en-US" dirty="0" smtClean="0"/>
              <a:t> </a:t>
            </a:r>
            <a:r>
              <a:rPr lang="en-US" dirty="0" err="1" smtClean="0"/>
              <a:t>evitarea</a:t>
            </a:r>
            <a:r>
              <a:rPr lang="en-US" dirty="0" smtClean="0"/>
              <a:t> </a:t>
            </a:r>
            <a:r>
              <a:rPr lang="en-US" dirty="0" err="1" smtClean="0"/>
              <a:t>contorului</a:t>
            </a:r>
            <a:r>
              <a:rPr lang="ro-RO" dirty="0" smtClean="0"/>
              <a:t>.</a:t>
            </a:r>
          </a:p>
          <a:p>
            <a:pPr marL="457200" indent="-457200">
              <a:buFont typeface="Franklin Gothic Book" panose="020B0503020102020204" pitchFamily="34" charset="0"/>
              <a:buAutoNum type="arabicParenR" startAt="2"/>
            </a:pPr>
            <a:endParaRPr lang="ru-RU" dirty="0" smtClean="0"/>
          </a:p>
          <a:p>
            <a:pPr marL="457200" indent="-457200">
              <a:buAutoNum type="arabicParenR" startAt="2"/>
            </a:pPr>
            <a:endParaRPr lang="ru-RU" dirty="0"/>
          </a:p>
        </p:txBody>
      </p:sp>
    </p:spTree>
    <p:extLst>
      <p:ext uri="{BB962C8B-B14F-4D97-AF65-F5344CB8AC3E}">
        <p14:creationId xmlns:p14="http://schemas.microsoft.com/office/powerpoint/2010/main" val="1050223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b="1" dirty="0">
              <a:solidFill>
                <a:srgbClr val="FF0000"/>
              </a:solidFill>
            </a:endParaRPr>
          </a:p>
        </p:txBody>
      </p:sp>
      <p:pic>
        <p:nvPicPr>
          <p:cNvPr id="4" name="Picture 2" descr="C:\Users\user\Desktop\apometru.jpg"/>
          <p:cNvPicPr>
            <a:picLocks noGrp="1" noChangeAspect="1" noChangeArrowheads="1"/>
          </p:cNvPicPr>
          <p:nvPr>
            <p:ph idx="1"/>
          </p:nvPr>
        </p:nvPicPr>
        <p:blipFill>
          <a:blip r:embed="rId2" cstate="print"/>
          <a:srcRect/>
          <a:stretch>
            <a:fillRect/>
          </a:stretch>
        </p:blipFill>
        <p:spPr bwMode="auto">
          <a:xfrm>
            <a:off x="8356209" y="1139483"/>
            <a:ext cx="2940148" cy="1962223"/>
          </a:xfrm>
          <a:prstGeom prst="rect">
            <a:avLst/>
          </a:prstGeom>
          <a:noFill/>
        </p:spPr>
      </p:pic>
      <p:pic>
        <p:nvPicPr>
          <p:cNvPr id="5" name="Содержимое 4" descr="Без названия.jpg"/>
          <p:cNvPicPr>
            <a:picLocks noChangeAspect="1"/>
          </p:cNvPicPr>
          <p:nvPr/>
        </p:nvPicPr>
        <p:blipFill>
          <a:blip r:embed="rId3" cstate="print"/>
          <a:stretch>
            <a:fillRect/>
          </a:stretch>
        </p:blipFill>
        <p:spPr>
          <a:xfrm>
            <a:off x="8356209" y="3744938"/>
            <a:ext cx="2938901" cy="2107222"/>
          </a:xfrm>
          <a:prstGeom prst="rect">
            <a:avLst/>
          </a:prstGeom>
        </p:spPr>
      </p:pic>
      <p:pic>
        <p:nvPicPr>
          <p:cNvPr id="2050" name="Picture 2" descr="C:\Users\user\Desktop\images.jpg"/>
          <p:cNvPicPr>
            <a:picLocks noChangeAspect="1" noChangeArrowheads="1"/>
          </p:cNvPicPr>
          <p:nvPr/>
        </p:nvPicPr>
        <p:blipFill>
          <a:blip r:embed="rId4" cstate="print"/>
          <a:srcRect/>
          <a:stretch>
            <a:fillRect/>
          </a:stretch>
        </p:blipFill>
        <p:spPr bwMode="auto">
          <a:xfrm>
            <a:off x="1474909" y="647112"/>
            <a:ext cx="5727750" cy="1392703"/>
          </a:xfrm>
          <a:prstGeom prst="rect">
            <a:avLst/>
          </a:prstGeom>
          <a:noFill/>
        </p:spPr>
      </p:pic>
      <p:sp>
        <p:nvSpPr>
          <p:cNvPr id="7" name="Прямоугольник 6"/>
          <p:cNvSpPr/>
          <p:nvPr/>
        </p:nvSpPr>
        <p:spPr>
          <a:xfrm>
            <a:off x="1486486" y="2650310"/>
            <a:ext cx="6096000" cy="3046988"/>
          </a:xfrm>
          <a:prstGeom prst="rect">
            <a:avLst/>
          </a:prstGeom>
        </p:spPr>
        <p:txBody>
          <a:bodyPr wrap="square">
            <a:spAutoFit/>
          </a:bodyPr>
          <a:lstStyle/>
          <a:p>
            <a:r>
              <a:rPr lang="en-US" sz="2400" dirty="0" err="1" smtClean="0"/>
              <a:t>În</a:t>
            </a:r>
            <a:r>
              <a:rPr lang="en-US" sz="2400" dirty="0" smtClean="0"/>
              <a:t> </a:t>
            </a:r>
            <a:r>
              <a:rPr lang="en-US" sz="2400" dirty="0" err="1" smtClean="0"/>
              <a:t>cazul</a:t>
            </a:r>
            <a:r>
              <a:rPr lang="en-US" sz="2400" dirty="0" smtClean="0"/>
              <a:t> </a:t>
            </a:r>
            <a:r>
              <a:rPr lang="en-US" sz="2400" dirty="0" err="1" smtClean="0"/>
              <a:t>în</a:t>
            </a:r>
            <a:r>
              <a:rPr lang="en-US" sz="2400" dirty="0" smtClean="0"/>
              <a:t> care </a:t>
            </a:r>
            <a:r>
              <a:rPr lang="en-US" sz="2400" dirty="0" err="1" smtClean="0"/>
              <a:t>consumatorul</a:t>
            </a:r>
            <a:r>
              <a:rPr lang="en-US" sz="2400" dirty="0" smtClean="0"/>
              <a:t> </a:t>
            </a:r>
            <a:r>
              <a:rPr lang="en-US" sz="2400" dirty="0" err="1" smtClean="0"/>
              <a:t>înştiinţează</a:t>
            </a:r>
            <a:r>
              <a:rPr lang="en-US" sz="2400" dirty="0" smtClean="0"/>
              <a:t> </a:t>
            </a:r>
            <a:r>
              <a:rPr lang="en-US" sz="2400" dirty="0" err="1" smtClean="0"/>
              <a:t>operatorul</a:t>
            </a:r>
            <a:r>
              <a:rPr lang="en-US" sz="2400" dirty="0" smtClean="0"/>
              <a:t>, </a:t>
            </a:r>
            <a:r>
              <a:rPr lang="en-US" sz="2400" dirty="0" err="1" smtClean="0"/>
              <a:t>în</a:t>
            </a:r>
            <a:r>
              <a:rPr lang="en-US" sz="2400" dirty="0" smtClean="0"/>
              <a:t> </a:t>
            </a:r>
            <a:r>
              <a:rPr lang="en-US" sz="2400" dirty="0" err="1" smtClean="0"/>
              <a:t>conformitate</a:t>
            </a:r>
            <a:r>
              <a:rPr lang="en-US" sz="2400" dirty="0" smtClean="0"/>
              <a:t> cu pct.81 din  </a:t>
            </a:r>
            <a:r>
              <a:rPr lang="en-US" sz="2400" dirty="0" err="1" smtClean="0"/>
              <a:t>Regulament</a:t>
            </a:r>
            <a:r>
              <a:rPr lang="en-US" sz="2400" dirty="0" smtClean="0"/>
              <a:t> </a:t>
            </a:r>
            <a:r>
              <a:rPr lang="en-US" sz="2400" dirty="0" err="1" smtClean="0"/>
              <a:t>despre</a:t>
            </a:r>
            <a:r>
              <a:rPr lang="en-US" sz="2400" dirty="0" smtClean="0"/>
              <a:t> </a:t>
            </a:r>
            <a:r>
              <a:rPr lang="en-US" sz="2400" dirty="0" err="1" smtClean="0"/>
              <a:t>deteriorarea</a:t>
            </a:r>
            <a:r>
              <a:rPr lang="en-US" sz="2400" dirty="0" smtClean="0"/>
              <a:t> </a:t>
            </a:r>
            <a:r>
              <a:rPr lang="en-US" sz="2400" dirty="0" err="1" smtClean="0"/>
              <a:t>contorului</a:t>
            </a:r>
            <a:r>
              <a:rPr lang="en-US" sz="2400" dirty="0" smtClean="0"/>
              <a:t> </a:t>
            </a:r>
            <a:r>
              <a:rPr lang="en-US" sz="2400" dirty="0" err="1" smtClean="0"/>
              <a:t>şi</a:t>
            </a:r>
            <a:r>
              <a:rPr lang="en-US" sz="2400" dirty="0" smtClean="0"/>
              <a:t>/</a:t>
            </a:r>
            <a:r>
              <a:rPr lang="en-US" sz="2400" dirty="0" err="1" smtClean="0"/>
              <a:t>sau</a:t>
            </a:r>
            <a:r>
              <a:rPr lang="en-US" sz="2400" dirty="0" smtClean="0"/>
              <a:t> </a:t>
            </a:r>
            <a:r>
              <a:rPr lang="en-US" sz="2400" dirty="0" err="1" smtClean="0"/>
              <a:t>despre</a:t>
            </a:r>
            <a:r>
              <a:rPr lang="en-US" sz="2400" dirty="0" smtClean="0"/>
              <a:t> </a:t>
            </a:r>
            <a:r>
              <a:rPr lang="en-US" sz="2400" dirty="0" err="1" smtClean="0"/>
              <a:t>violarea</a:t>
            </a:r>
            <a:r>
              <a:rPr lang="en-US" sz="2400" dirty="0" smtClean="0"/>
              <a:t> </a:t>
            </a:r>
            <a:r>
              <a:rPr lang="en-US" sz="2400" dirty="0" err="1" smtClean="0"/>
              <a:t>sigiliilor</a:t>
            </a:r>
            <a:r>
              <a:rPr lang="en-US" sz="2400" dirty="0" smtClean="0"/>
              <a:t> </a:t>
            </a:r>
            <a:r>
              <a:rPr lang="en-US" sz="2400" dirty="0" err="1" smtClean="0"/>
              <a:t>operatorului</a:t>
            </a:r>
            <a:r>
              <a:rPr lang="en-US" sz="2400" dirty="0" smtClean="0"/>
              <a:t>, </a:t>
            </a:r>
            <a:r>
              <a:rPr lang="en-US" sz="2400" b="1" dirty="0" err="1" smtClean="0"/>
              <a:t>faptul</a:t>
            </a:r>
            <a:r>
              <a:rPr lang="en-US" sz="2400" b="1" dirty="0" smtClean="0"/>
              <a:t> nu </a:t>
            </a:r>
            <a:r>
              <a:rPr lang="en-US" sz="2400" b="1" dirty="0" err="1" smtClean="0"/>
              <a:t>este</a:t>
            </a:r>
            <a:r>
              <a:rPr lang="en-US" sz="2400" b="1" dirty="0" smtClean="0"/>
              <a:t> </a:t>
            </a:r>
            <a:r>
              <a:rPr lang="en-US" sz="2400" b="1" dirty="0" err="1" smtClean="0"/>
              <a:t>calificat</a:t>
            </a:r>
            <a:r>
              <a:rPr lang="en-US" sz="2400" b="1" dirty="0" smtClean="0"/>
              <a:t> </a:t>
            </a:r>
            <a:r>
              <a:rPr lang="en-US" sz="2400" b="1" dirty="0" err="1" smtClean="0"/>
              <a:t>drept</a:t>
            </a:r>
            <a:r>
              <a:rPr lang="en-US" sz="2400" b="1" dirty="0" smtClean="0"/>
              <a:t> </a:t>
            </a:r>
            <a:r>
              <a:rPr lang="en-US" sz="2400" b="1" dirty="0" err="1" smtClean="0"/>
              <a:t>consum</a:t>
            </a:r>
            <a:r>
              <a:rPr lang="en-US" sz="2400" b="1" dirty="0" smtClean="0"/>
              <a:t> </a:t>
            </a:r>
            <a:r>
              <a:rPr lang="en-US" sz="2400" b="1" dirty="0" err="1" smtClean="0"/>
              <a:t>fraudulos</a:t>
            </a:r>
            <a:r>
              <a:rPr lang="en-US" sz="2400" b="1" dirty="0" smtClean="0"/>
              <a:t> de </a:t>
            </a:r>
            <a:r>
              <a:rPr lang="en-US" sz="2400" b="1" dirty="0" err="1" smtClean="0"/>
              <a:t>către</a:t>
            </a:r>
            <a:r>
              <a:rPr lang="en-US" sz="2400" b="1" dirty="0" smtClean="0"/>
              <a:t> </a:t>
            </a:r>
            <a:r>
              <a:rPr lang="en-US" sz="2400" b="1" dirty="0" err="1" smtClean="0"/>
              <a:t>consumator</a:t>
            </a:r>
            <a:r>
              <a:rPr lang="en-US" sz="2400" dirty="0" smtClean="0"/>
              <a:t>, </a:t>
            </a:r>
            <a:r>
              <a:rPr lang="en-US" sz="2400" dirty="0" err="1" smtClean="0"/>
              <a:t>dacă</a:t>
            </a:r>
            <a:r>
              <a:rPr lang="en-US" sz="2400" dirty="0" smtClean="0"/>
              <a:t>, </a:t>
            </a:r>
            <a:r>
              <a:rPr lang="en-US" sz="2400" dirty="0" err="1" smtClean="0"/>
              <a:t>în</a:t>
            </a:r>
            <a:r>
              <a:rPr lang="en-US" sz="2400" dirty="0" smtClean="0"/>
              <a:t> </a:t>
            </a:r>
            <a:r>
              <a:rPr lang="en-US" sz="2400" dirty="0" err="1" smtClean="0"/>
              <a:t>urma</a:t>
            </a:r>
            <a:r>
              <a:rPr lang="en-US" sz="2400" dirty="0" smtClean="0"/>
              <a:t> </a:t>
            </a:r>
            <a:r>
              <a:rPr lang="en-US" sz="2400" dirty="0" err="1" smtClean="0"/>
              <a:t>examinării</a:t>
            </a:r>
            <a:r>
              <a:rPr lang="en-US" sz="2400" dirty="0" smtClean="0"/>
              <a:t>, nu se </a:t>
            </a:r>
            <a:r>
              <a:rPr lang="en-US" sz="2400" dirty="0" err="1" smtClean="0"/>
              <a:t>demonstrează</a:t>
            </a:r>
            <a:r>
              <a:rPr lang="en-US" sz="2400" dirty="0" smtClean="0"/>
              <a:t> </a:t>
            </a:r>
            <a:r>
              <a:rPr lang="en-US" sz="2400" dirty="0" err="1" smtClean="0"/>
              <a:t>încălcarea</a:t>
            </a:r>
            <a:r>
              <a:rPr lang="en-US" sz="2400" dirty="0" smtClean="0"/>
              <a:t> </a:t>
            </a:r>
            <a:r>
              <a:rPr lang="en-US" sz="2400" dirty="0" err="1" smtClean="0"/>
              <a:t>respectivă</a:t>
            </a:r>
            <a:r>
              <a:rPr lang="en-US" sz="2400" dirty="0" smtClean="0"/>
              <a:t>.</a:t>
            </a:r>
            <a:endParaRPr lang="ru-RU"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1371600" y="1491176"/>
            <a:ext cx="5943600" cy="3770142"/>
          </a:xfrm>
        </p:spPr>
        <p:txBody>
          <a:bodyPr>
            <a:normAutofit/>
          </a:bodyPr>
          <a:lstStyle/>
          <a:p>
            <a:pPr>
              <a:buNone/>
            </a:pPr>
            <a:r>
              <a:rPr lang="ro-RO" b="1" dirty="0" smtClean="0"/>
              <a:t>     </a:t>
            </a:r>
            <a:r>
              <a:rPr lang="en-US" sz="2800" dirty="0" smtClean="0"/>
              <a:t>Se </a:t>
            </a:r>
            <a:r>
              <a:rPr lang="en-US" sz="2800" dirty="0" err="1" smtClean="0"/>
              <a:t>interzice</a:t>
            </a:r>
            <a:r>
              <a:rPr lang="en-US" sz="2800" dirty="0" smtClean="0"/>
              <a:t> </a:t>
            </a:r>
            <a:r>
              <a:rPr lang="en-US" sz="2800" dirty="0" err="1" smtClean="0"/>
              <a:t>operatorului</a:t>
            </a:r>
            <a:r>
              <a:rPr lang="en-US" sz="2800" dirty="0" smtClean="0"/>
              <a:t> </a:t>
            </a:r>
            <a:r>
              <a:rPr lang="en-US" sz="2800" dirty="0" err="1" smtClean="0"/>
              <a:t>să</a:t>
            </a:r>
            <a:r>
              <a:rPr lang="en-US" sz="2800" dirty="0" smtClean="0"/>
              <a:t> </a:t>
            </a:r>
            <a:r>
              <a:rPr lang="ro-RO" sz="2800" dirty="0" smtClean="0"/>
              <a:t>efectueze recalcularea consumului conform </a:t>
            </a:r>
            <a:r>
              <a:rPr lang="en-US" sz="2800" dirty="0" smtClean="0"/>
              <a:t>pct.</a:t>
            </a:r>
            <a:r>
              <a:rPr lang="ro-RO" sz="2800" dirty="0" smtClean="0"/>
              <a:t> </a:t>
            </a:r>
            <a:r>
              <a:rPr lang="en-US" sz="2800" dirty="0" smtClean="0"/>
              <a:t>130 din </a:t>
            </a:r>
            <a:r>
              <a:rPr lang="en-US" sz="2800" dirty="0" err="1" smtClean="0"/>
              <a:t>Regulament</a:t>
            </a:r>
            <a:r>
              <a:rPr lang="en-US" sz="2800" dirty="0" smtClean="0"/>
              <a:t> </a:t>
            </a:r>
            <a:r>
              <a:rPr lang="en-US" sz="2800" dirty="0" err="1" smtClean="0"/>
              <a:t>în</a:t>
            </a:r>
            <a:r>
              <a:rPr lang="en-US" sz="2800" dirty="0" smtClean="0"/>
              <a:t> </a:t>
            </a:r>
            <a:r>
              <a:rPr lang="en-US" sz="2800" dirty="0" err="1" smtClean="0"/>
              <a:t>cazul</a:t>
            </a:r>
            <a:r>
              <a:rPr lang="en-US" sz="2800" dirty="0" smtClean="0"/>
              <a:t> </a:t>
            </a:r>
            <a:r>
              <a:rPr lang="en-US" sz="2800" dirty="0" err="1" smtClean="0"/>
              <a:t>în</a:t>
            </a:r>
            <a:r>
              <a:rPr lang="en-US" sz="2800" dirty="0" smtClean="0"/>
              <a:t> care </a:t>
            </a:r>
            <a:r>
              <a:rPr lang="en-US" sz="2800" b="1" u="sng" dirty="0" smtClean="0"/>
              <a:t>nu a </a:t>
            </a:r>
            <a:r>
              <a:rPr lang="en-US" sz="2800" b="1" u="sng" dirty="0" err="1" smtClean="0"/>
              <a:t>fost</a:t>
            </a:r>
            <a:r>
              <a:rPr lang="en-US" sz="2800" b="1" u="sng" dirty="0" smtClean="0"/>
              <a:t> </a:t>
            </a:r>
            <a:r>
              <a:rPr lang="en-US" sz="2800" b="1" u="sng" dirty="0" err="1" smtClean="0"/>
              <a:t>stabilită</a:t>
            </a:r>
            <a:r>
              <a:rPr lang="en-US" sz="2800" b="1" u="sng" dirty="0" smtClean="0"/>
              <a:t> </a:t>
            </a:r>
            <a:r>
              <a:rPr lang="en-US" sz="2800" b="1" u="sng" dirty="0" err="1" smtClean="0"/>
              <a:t>modalitatea</a:t>
            </a:r>
            <a:r>
              <a:rPr lang="en-US" sz="2800" dirty="0" smtClean="0"/>
              <a:t> </a:t>
            </a:r>
            <a:r>
              <a:rPr lang="en-US" sz="2800" dirty="0" err="1" smtClean="0"/>
              <a:t>prin</a:t>
            </a:r>
            <a:r>
              <a:rPr lang="en-US" sz="2800" dirty="0" smtClean="0"/>
              <a:t> care </a:t>
            </a:r>
            <a:r>
              <a:rPr lang="en-US" sz="2800" dirty="0" err="1" smtClean="0"/>
              <a:t>consumatorul</a:t>
            </a:r>
            <a:r>
              <a:rPr lang="en-US" sz="2800" dirty="0" smtClean="0"/>
              <a:t> a </a:t>
            </a:r>
            <a:r>
              <a:rPr lang="en-US" sz="2800" dirty="0" err="1" smtClean="0"/>
              <a:t>efectuat</a:t>
            </a:r>
            <a:r>
              <a:rPr lang="en-US" sz="2800" dirty="0" smtClean="0"/>
              <a:t> </a:t>
            </a:r>
            <a:r>
              <a:rPr lang="en-US" sz="2800" dirty="0" err="1" smtClean="0"/>
              <a:t>consumul</a:t>
            </a:r>
            <a:r>
              <a:rPr lang="en-US" sz="2800" dirty="0" smtClean="0"/>
              <a:t> </a:t>
            </a:r>
            <a:r>
              <a:rPr lang="en-US" sz="2800" dirty="0" err="1" smtClean="0"/>
              <a:t>fraudulos</a:t>
            </a:r>
            <a:r>
              <a:rPr lang="en-US" dirty="0" smtClean="0"/>
              <a:t>. </a:t>
            </a:r>
            <a:endParaRPr lang="ru-RU" dirty="0"/>
          </a:p>
        </p:txBody>
      </p:sp>
      <p:pic>
        <p:nvPicPr>
          <p:cNvPr id="3074" name="Picture 2" descr="C:\Users\user\Desktop\3225963a_img.jpg"/>
          <p:cNvPicPr>
            <a:picLocks noChangeAspect="1" noChangeArrowheads="1"/>
          </p:cNvPicPr>
          <p:nvPr/>
        </p:nvPicPr>
        <p:blipFill>
          <a:blip r:embed="rId2" cstate="print"/>
          <a:srcRect/>
          <a:stretch>
            <a:fillRect/>
          </a:stretch>
        </p:blipFill>
        <p:spPr bwMode="auto">
          <a:xfrm>
            <a:off x="7835705" y="970670"/>
            <a:ext cx="4093698" cy="4346917"/>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err="1" smtClean="0"/>
              <a:t>Actul</a:t>
            </a:r>
            <a:r>
              <a:rPr lang="en-US" b="1" dirty="0" smtClean="0"/>
              <a:t> de </a:t>
            </a:r>
            <a:r>
              <a:rPr lang="en-US" b="1" dirty="0" err="1" smtClean="0"/>
              <a:t>depistare</a:t>
            </a:r>
            <a:r>
              <a:rPr lang="en-US" b="1" dirty="0" smtClean="0"/>
              <a:t> a </a:t>
            </a:r>
            <a:r>
              <a:rPr lang="en-US" b="1" dirty="0" err="1" smtClean="0"/>
              <a:t>consumului</a:t>
            </a:r>
            <a:r>
              <a:rPr lang="en-US" b="1" dirty="0" smtClean="0"/>
              <a:t> </a:t>
            </a:r>
            <a:r>
              <a:rPr lang="en-US" b="1" dirty="0" err="1" smtClean="0"/>
              <a:t>fraudulos</a:t>
            </a:r>
            <a:endParaRPr lang="ru-RU" b="1" dirty="0"/>
          </a:p>
        </p:txBody>
      </p:sp>
      <p:sp>
        <p:nvSpPr>
          <p:cNvPr id="3" name="Содержимое 2"/>
          <p:cNvSpPr>
            <a:spLocks noGrp="1"/>
          </p:cNvSpPr>
          <p:nvPr>
            <p:ph idx="1"/>
          </p:nvPr>
        </p:nvSpPr>
        <p:spPr/>
        <p:txBody>
          <a:bodyPr/>
          <a:lstStyle/>
          <a:p>
            <a:r>
              <a:rPr lang="en-US" dirty="0" err="1" smtClean="0"/>
              <a:t>este</a:t>
            </a:r>
            <a:r>
              <a:rPr lang="en-US" dirty="0" smtClean="0"/>
              <a:t> </a:t>
            </a:r>
            <a:r>
              <a:rPr lang="en-US" dirty="0" err="1" smtClean="0"/>
              <a:t>semnat</a:t>
            </a:r>
            <a:r>
              <a:rPr lang="en-US" dirty="0" smtClean="0"/>
              <a:t> de </a:t>
            </a:r>
            <a:r>
              <a:rPr lang="en-US" dirty="0" err="1" smtClean="0"/>
              <a:t>reprezentantul</a:t>
            </a:r>
            <a:r>
              <a:rPr lang="en-US" dirty="0" smtClean="0"/>
              <a:t> </a:t>
            </a:r>
            <a:r>
              <a:rPr lang="en-US" dirty="0" err="1" smtClean="0"/>
              <a:t>operatorului</a:t>
            </a:r>
            <a:r>
              <a:rPr lang="en-US" dirty="0" smtClean="0"/>
              <a:t> </a:t>
            </a:r>
            <a:r>
              <a:rPr lang="en-US" dirty="0" err="1" smtClean="0"/>
              <a:t>şi</a:t>
            </a:r>
            <a:r>
              <a:rPr lang="en-US" dirty="0" smtClean="0"/>
              <a:t> de </a:t>
            </a:r>
            <a:r>
              <a:rPr lang="en-US" dirty="0" err="1" smtClean="0"/>
              <a:t>consumator</a:t>
            </a:r>
            <a:r>
              <a:rPr lang="en-US" dirty="0" smtClean="0"/>
              <a:t> </a:t>
            </a:r>
            <a:r>
              <a:rPr lang="en-US" dirty="0" err="1" smtClean="0"/>
              <a:t>sau</a:t>
            </a:r>
            <a:r>
              <a:rPr lang="en-US" dirty="0" smtClean="0"/>
              <a:t> de </a:t>
            </a:r>
            <a:r>
              <a:rPr lang="en-US" dirty="0" err="1" smtClean="0"/>
              <a:t>reprezentantul</a:t>
            </a:r>
            <a:r>
              <a:rPr lang="en-US" dirty="0" smtClean="0"/>
              <a:t> </a:t>
            </a:r>
            <a:r>
              <a:rPr lang="en-US" dirty="0" err="1" smtClean="0"/>
              <a:t>acestuia</a:t>
            </a:r>
            <a:r>
              <a:rPr lang="en-US" dirty="0" smtClean="0"/>
              <a:t>. </a:t>
            </a:r>
            <a:endParaRPr lang="ro-RO" dirty="0" smtClean="0"/>
          </a:p>
          <a:p>
            <a:r>
              <a:rPr lang="ro-RO" dirty="0" smtClean="0"/>
              <a:t>în </a:t>
            </a:r>
            <a:r>
              <a:rPr lang="en-US" dirty="0" err="1" smtClean="0"/>
              <a:t>cazul</a:t>
            </a:r>
            <a:r>
              <a:rPr lang="en-US" dirty="0" smtClean="0"/>
              <a:t> </a:t>
            </a:r>
            <a:r>
              <a:rPr lang="en-US" dirty="0" err="1" smtClean="0"/>
              <a:t>în</a:t>
            </a:r>
            <a:r>
              <a:rPr lang="en-US" dirty="0" smtClean="0"/>
              <a:t> care </a:t>
            </a:r>
            <a:r>
              <a:rPr lang="en-US" dirty="0" err="1" smtClean="0"/>
              <a:t>consumatorul</a:t>
            </a:r>
            <a:r>
              <a:rPr lang="en-US" dirty="0" smtClean="0"/>
              <a:t> </a:t>
            </a:r>
            <a:r>
              <a:rPr lang="en-US" dirty="0" err="1" smtClean="0"/>
              <a:t>sau</a:t>
            </a:r>
            <a:r>
              <a:rPr lang="en-US" dirty="0" smtClean="0"/>
              <a:t> </a:t>
            </a:r>
            <a:r>
              <a:rPr lang="en-US" dirty="0" err="1" smtClean="0"/>
              <a:t>reprezentantul</a:t>
            </a:r>
            <a:r>
              <a:rPr lang="en-US" dirty="0" smtClean="0"/>
              <a:t> </a:t>
            </a:r>
            <a:r>
              <a:rPr lang="en-US" dirty="0" err="1" smtClean="0"/>
              <a:t>acestuia</a:t>
            </a:r>
            <a:r>
              <a:rPr lang="en-US" dirty="0" smtClean="0"/>
              <a:t> </a:t>
            </a:r>
            <a:r>
              <a:rPr lang="en-US" dirty="0" err="1" smtClean="0"/>
              <a:t>refuză</a:t>
            </a:r>
            <a:r>
              <a:rPr lang="en-US" dirty="0" smtClean="0"/>
              <a:t> </a:t>
            </a:r>
            <a:r>
              <a:rPr lang="en-US" dirty="0" err="1" smtClean="0"/>
              <a:t>să</a:t>
            </a:r>
            <a:r>
              <a:rPr lang="en-US" dirty="0" smtClean="0"/>
              <a:t> </a:t>
            </a:r>
            <a:r>
              <a:rPr lang="en-US" dirty="0" err="1" smtClean="0"/>
              <a:t>semneze</a:t>
            </a:r>
            <a:r>
              <a:rPr lang="en-US" dirty="0" smtClean="0"/>
              <a:t> </a:t>
            </a:r>
            <a:r>
              <a:rPr lang="en-US" dirty="0" err="1" smtClean="0"/>
              <a:t>actul</a:t>
            </a:r>
            <a:r>
              <a:rPr lang="en-US" dirty="0" smtClean="0"/>
              <a:t> de </a:t>
            </a:r>
            <a:r>
              <a:rPr lang="en-US" dirty="0" err="1" smtClean="0"/>
              <a:t>depistare</a:t>
            </a:r>
            <a:r>
              <a:rPr lang="en-US" dirty="0" smtClean="0"/>
              <a:t> a </a:t>
            </a:r>
            <a:r>
              <a:rPr lang="en-US" dirty="0" err="1" smtClean="0"/>
              <a:t>consumului</a:t>
            </a:r>
            <a:r>
              <a:rPr lang="en-US" dirty="0" smtClean="0"/>
              <a:t> </a:t>
            </a:r>
            <a:r>
              <a:rPr lang="en-US" dirty="0" err="1" smtClean="0"/>
              <a:t>fraudulos</a:t>
            </a:r>
            <a:r>
              <a:rPr lang="en-US" dirty="0" smtClean="0"/>
              <a:t>, </a:t>
            </a:r>
            <a:r>
              <a:rPr lang="en-US" dirty="0" err="1" smtClean="0"/>
              <a:t>reprezentantul</a:t>
            </a:r>
            <a:r>
              <a:rPr lang="en-US" dirty="0" smtClean="0"/>
              <a:t> </a:t>
            </a:r>
            <a:r>
              <a:rPr lang="en-US" dirty="0" err="1" smtClean="0"/>
              <a:t>operatorului</a:t>
            </a:r>
            <a:r>
              <a:rPr lang="en-US" dirty="0" smtClean="0"/>
              <a:t> </a:t>
            </a:r>
            <a:r>
              <a:rPr lang="en-US" dirty="0" err="1" smtClean="0"/>
              <a:t>indică</a:t>
            </a:r>
            <a:r>
              <a:rPr lang="en-US" dirty="0" smtClean="0"/>
              <a:t> </a:t>
            </a:r>
            <a:r>
              <a:rPr lang="en-US" dirty="0" err="1" smtClean="0"/>
              <a:t>în</a:t>
            </a:r>
            <a:r>
              <a:rPr lang="en-US" dirty="0" smtClean="0"/>
              <a:t> act </a:t>
            </a:r>
            <a:r>
              <a:rPr lang="en-US" dirty="0" err="1" smtClean="0"/>
              <a:t>faptul</a:t>
            </a:r>
            <a:r>
              <a:rPr lang="en-US" dirty="0" smtClean="0"/>
              <a:t> </a:t>
            </a:r>
            <a:r>
              <a:rPr lang="en-US" dirty="0" err="1" smtClean="0"/>
              <a:t>şi</a:t>
            </a:r>
            <a:r>
              <a:rPr lang="en-US" dirty="0" smtClean="0"/>
              <a:t> </a:t>
            </a:r>
            <a:r>
              <a:rPr lang="en-US" dirty="0" err="1" smtClean="0"/>
              <a:t>motivele</a:t>
            </a:r>
            <a:r>
              <a:rPr lang="en-US" dirty="0" smtClean="0"/>
              <a:t> </a:t>
            </a:r>
            <a:r>
              <a:rPr lang="en-US" dirty="0" err="1" smtClean="0"/>
              <a:t>refuzului</a:t>
            </a:r>
            <a:r>
              <a:rPr lang="en-US" dirty="0" smtClean="0"/>
              <a:t>.</a:t>
            </a:r>
            <a:endParaRPr lang="ro-RO" dirty="0" smtClean="0"/>
          </a:p>
          <a:p>
            <a:endParaRPr lang="ru-RU" dirty="0"/>
          </a:p>
        </p:txBody>
      </p:sp>
    </p:spTree>
  </p:cSld>
  <p:clrMapOvr>
    <a:masterClrMapping/>
  </p:clrMapOvr>
</p:sld>
</file>

<file path=ppt/theme/theme1.xml><?xml version="1.0" encoding="utf-8"?>
<a:theme xmlns:a="http://schemas.openxmlformats.org/drawingml/2006/main" name="Crop">
  <a:themeElements>
    <a:clrScheme name="Фиолетовый">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TM10001105[[fn=Урожай]]</Template>
  <TotalTime>3602</TotalTime>
  <Words>1283</Words>
  <Application>Microsoft Office PowerPoint</Application>
  <PresentationFormat>Широкоэкранный</PresentationFormat>
  <Paragraphs>98</Paragraphs>
  <Slides>17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Arial</vt:lpstr>
      <vt:lpstr>Arial Narrow</vt:lpstr>
      <vt:lpstr>Calibri</vt:lpstr>
      <vt:lpstr>Franklin Gothic Book</vt:lpstr>
      <vt:lpstr>Times New Roman</vt:lpstr>
      <vt:lpstr>Crop</vt:lpstr>
      <vt:lpstr>  Consumul fraudulos. Competențele operatorilor din domeniul serviciului public de alimentare cu apă și de canalizare în cazul constatării contravențiilor administrative  </vt:lpstr>
      <vt:lpstr>Cuprins:</vt:lpstr>
      <vt:lpstr>Ce este consumul fraudulos?</vt:lpstr>
      <vt:lpstr>Noțiuni și definiții legale</vt:lpstr>
      <vt:lpstr>Noțiuni și definiții legale</vt:lpstr>
      <vt:lpstr>Stabilirea consumului fraudulos </vt:lpstr>
      <vt:lpstr>Презентация PowerPoint</vt:lpstr>
      <vt:lpstr>Презентация PowerPoint</vt:lpstr>
      <vt:lpstr>Actul de depistare a consumului fraudulos</vt:lpstr>
      <vt:lpstr>Recuperarea prejudiciului cauzat în urma consumului fraudulos </vt:lpstr>
      <vt:lpstr>Determinarea volumului de apă consumat în cazul consumului fraudulos  </vt:lpstr>
      <vt:lpstr>Презентация PowerPoint</vt:lpstr>
      <vt:lpstr>Constatarea contravențiilor de către operatori </vt:lpstr>
      <vt:lpstr>Categoriile de contraveneții care pot fi constatate</vt:lpstr>
      <vt:lpstr>Etapele constatării faptei contravenționale </vt:lpstr>
      <vt:lpstr>Conținutul procesului-verbal cu privire la contravenție </vt:lpstr>
      <vt:lpstr>  Vă mulțumesc pentru atenție!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Atribuțiile ANRE. Monitorizarea piețelor reglementate. Colaboarea cu Organele de urmărire penală</dc:title>
  <dc:creator>Violina Spac</dc:creator>
  <cp:lastModifiedBy>Violina Spac</cp:lastModifiedBy>
  <cp:revision>115</cp:revision>
  <dcterms:created xsi:type="dcterms:W3CDTF">2019-10-23T06:56:14Z</dcterms:created>
  <dcterms:modified xsi:type="dcterms:W3CDTF">2020-10-15T15:40:46Z</dcterms:modified>
</cp:coreProperties>
</file>