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96" r:id="rId3"/>
    <p:sldId id="292" r:id="rId4"/>
    <p:sldId id="293" r:id="rId5"/>
    <p:sldId id="294" r:id="rId6"/>
    <p:sldId id="295" r:id="rId7"/>
    <p:sldId id="300" r:id="rId8"/>
    <p:sldId id="301" r:id="rId9"/>
    <p:sldId id="299" r:id="rId10"/>
    <p:sldId id="302" r:id="rId11"/>
    <p:sldId id="297" r:id="rId12"/>
    <p:sldId id="298" r:id="rId13"/>
    <p:sldId id="303" r:id="rId14"/>
    <p:sldId id="304" r:id="rId15"/>
    <p:sldId id="305" r:id="rId16"/>
    <p:sldId id="306" r:id="rId17"/>
    <p:sldId id="28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Средний стиль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94660"/>
  </p:normalViewPr>
  <p:slideViewPr>
    <p:cSldViewPr snapToGrid="0">
      <p:cViewPr varScale="1">
        <p:scale>
          <a:sx n="109" d="100"/>
          <a:sy n="109" d="100"/>
        </p:scale>
        <p:origin x="630"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FE2743E8-D281-4355-AE95-B7DA72D90597}" type="datetimeFigureOut">
              <a:rPr lang="ru-RU" smtClean="0"/>
              <a:pPr/>
              <a:t>15.10.2020</a:t>
            </a:fld>
            <a:endParaRPr lang="ru-RU"/>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ru-RU"/>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DB89FAC6-6299-4E27-A8E2-4D7AEC4F370F}" type="slidenum">
              <a:rPr lang="ru-RU" smtClean="0"/>
              <a:pPr/>
              <a:t>‹#›</a:t>
            </a:fld>
            <a:endParaRPr lang="ru-RU"/>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71109274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E2743E8-D281-4355-AE95-B7DA72D90597}" type="datetimeFigureOut">
              <a:rPr lang="ru-RU" smtClean="0"/>
              <a:pPr/>
              <a:t>15.10.2020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B89FAC6-6299-4E27-A8E2-4D7AEC4F370F}" type="slidenum">
              <a:rPr lang="ru-RU" smtClean="0"/>
              <a:pPr/>
              <a:t>‹#›</a:t>
            </a:fld>
            <a:endParaRPr lang="ru-RU"/>
          </a:p>
        </p:txBody>
      </p:sp>
    </p:spTree>
    <p:extLst>
      <p:ext uri="{BB962C8B-B14F-4D97-AF65-F5344CB8AC3E}">
        <p14:creationId xmlns:p14="http://schemas.microsoft.com/office/powerpoint/2010/main" val="1523879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E2743E8-D281-4355-AE95-B7DA72D90597}" type="datetimeFigureOut">
              <a:rPr lang="ru-RU" smtClean="0"/>
              <a:pPr/>
              <a:t>15.10.2020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B89FAC6-6299-4E27-A8E2-4D7AEC4F370F}" type="slidenum">
              <a:rPr lang="ru-RU" smtClean="0"/>
              <a:pPr/>
              <a:t>‹#›</a:t>
            </a:fld>
            <a:endParaRPr lang="ru-RU"/>
          </a:p>
        </p:txBody>
      </p:sp>
    </p:spTree>
    <p:extLst>
      <p:ext uri="{BB962C8B-B14F-4D97-AF65-F5344CB8AC3E}">
        <p14:creationId xmlns:p14="http://schemas.microsoft.com/office/powerpoint/2010/main" val="3744640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E2743E8-D281-4355-AE95-B7DA72D90597}" type="datetimeFigureOut">
              <a:rPr lang="ru-RU" smtClean="0"/>
              <a:pPr/>
              <a:t>15.10.2020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B89FAC6-6299-4E27-A8E2-4D7AEC4F370F}" type="slidenum">
              <a:rPr lang="ru-RU" smtClean="0"/>
              <a:pPr/>
              <a:t>‹#›</a:t>
            </a:fld>
            <a:endParaRPr lang="ru-RU"/>
          </a:p>
        </p:txBody>
      </p:sp>
    </p:spTree>
    <p:extLst>
      <p:ext uri="{BB962C8B-B14F-4D97-AF65-F5344CB8AC3E}">
        <p14:creationId xmlns:p14="http://schemas.microsoft.com/office/powerpoint/2010/main" val="3284037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FE2743E8-D281-4355-AE95-B7DA72D90597}" type="datetimeFigureOut">
              <a:rPr lang="ru-RU" smtClean="0"/>
              <a:pPr/>
              <a:t>15.10.2020</a:t>
            </a:fld>
            <a:endParaRPr lang="ru-RU"/>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ru-RU"/>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DB89FAC6-6299-4E27-A8E2-4D7AEC4F370F}" type="slidenum">
              <a:rPr lang="ru-RU" smtClean="0"/>
              <a:pPr/>
              <a:t>‹#›</a:t>
            </a:fld>
            <a:endParaRPr lang="ru-RU"/>
          </a:p>
        </p:txBody>
      </p:sp>
      <p:sp>
        <p:nvSpPr>
          <p:cNvPr id="7" name="Freeform 6"/>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69923383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ru-RU" smtClean="0"/>
              <a:t>Образец заголовка</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FE2743E8-D281-4355-AE95-B7DA72D90597}" type="datetimeFigureOut">
              <a:rPr lang="ru-RU" smtClean="0"/>
              <a:pPr/>
              <a:t>15.10.2020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B89FAC6-6299-4E27-A8E2-4D7AEC4F370F}" type="slidenum">
              <a:rPr lang="ru-RU" smtClean="0"/>
              <a:pPr/>
              <a:t>‹#›</a:t>
            </a:fld>
            <a:endParaRPr lang="ru-RU"/>
          </a:p>
        </p:txBody>
      </p:sp>
    </p:spTree>
    <p:extLst>
      <p:ext uri="{BB962C8B-B14F-4D97-AF65-F5344CB8AC3E}">
        <p14:creationId xmlns:p14="http://schemas.microsoft.com/office/powerpoint/2010/main" val="27057099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FE2743E8-D281-4355-AE95-B7DA72D90597}" type="datetimeFigureOut">
              <a:rPr lang="ru-RU" smtClean="0"/>
              <a:pPr/>
              <a:t>15.10.2020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DB89FAC6-6299-4E27-A8E2-4D7AEC4F370F}" type="slidenum">
              <a:rPr lang="ru-RU" smtClean="0"/>
              <a:pPr/>
              <a:t>‹#›</a:t>
            </a:fld>
            <a:endParaRPr lang="ru-RU"/>
          </a:p>
        </p:txBody>
      </p:sp>
    </p:spTree>
    <p:extLst>
      <p:ext uri="{BB962C8B-B14F-4D97-AF65-F5344CB8AC3E}">
        <p14:creationId xmlns:p14="http://schemas.microsoft.com/office/powerpoint/2010/main" val="908078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FE2743E8-D281-4355-AE95-B7DA72D90597}" type="datetimeFigureOut">
              <a:rPr lang="ru-RU" smtClean="0"/>
              <a:pPr/>
              <a:t>15.10.2020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DB89FAC6-6299-4E27-A8E2-4D7AEC4F370F}" type="slidenum">
              <a:rPr lang="ru-RU" smtClean="0"/>
              <a:pPr/>
              <a:t>‹#›</a:t>
            </a:fld>
            <a:endParaRPr lang="ru-RU"/>
          </a:p>
        </p:txBody>
      </p:sp>
    </p:spTree>
    <p:extLst>
      <p:ext uri="{BB962C8B-B14F-4D97-AF65-F5344CB8AC3E}">
        <p14:creationId xmlns:p14="http://schemas.microsoft.com/office/powerpoint/2010/main" val="4290734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2743E8-D281-4355-AE95-B7DA72D90597}" type="datetimeFigureOut">
              <a:rPr lang="ru-RU" smtClean="0"/>
              <a:pPr/>
              <a:t>15.10.2020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DB89FAC6-6299-4E27-A8E2-4D7AEC4F370F}" type="slidenum">
              <a:rPr lang="ru-RU" smtClean="0"/>
              <a:pPr/>
              <a:t>‹#›</a:t>
            </a:fld>
            <a:endParaRPr lang="ru-RU"/>
          </a:p>
        </p:txBody>
      </p:sp>
    </p:spTree>
    <p:extLst>
      <p:ext uri="{BB962C8B-B14F-4D97-AF65-F5344CB8AC3E}">
        <p14:creationId xmlns:p14="http://schemas.microsoft.com/office/powerpoint/2010/main" val="3256361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FE2743E8-D281-4355-AE95-B7DA72D90597}" type="datetimeFigureOut">
              <a:rPr lang="ru-RU" smtClean="0"/>
              <a:pPr/>
              <a:t>15.10.2020</a:t>
            </a:fld>
            <a:endParaRPr lang="ru-RU"/>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DB89FAC6-6299-4E27-A8E2-4D7AEC4F370F}" type="slidenum">
              <a:rPr lang="ru-RU" smtClean="0"/>
              <a:pPr/>
              <a:t>‹#›</a:t>
            </a:fld>
            <a:endParaRPr lang="ru-RU"/>
          </a:p>
        </p:txBody>
      </p:sp>
      <p:sp>
        <p:nvSpPr>
          <p:cNvPr id="9" name="Rectangle 8"/>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00123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FE2743E8-D281-4355-AE95-B7DA72D90597}" type="datetimeFigureOut">
              <a:rPr lang="ru-RU" smtClean="0"/>
              <a:pPr/>
              <a:t>15.10.2020</a:t>
            </a:fld>
            <a:endParaRPr lang="ru-RU"/>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DB89FAC6-6299-4E27-A8E2-4D7AEC4F370F}" type="slidenum">
              <a:rPr lang="ru-RU" smtClean="0"/>
              <a:pPr/>
              <a:t>‹#›</a:t>
            </a:fld>
            <a:endParaRPr lang="ru-RU"/>
          </a:p>
        </p:txBody>
      </p:sp>
      <p:sp>
        <p:nvSpPr>
          <p:cNvPr id="9" name="Rectangle 8"/>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94383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FE2743E8-D281-4355-AE95-B7DA72D90597}" type="datetimeFigureOut">
              <a:rPr lang="ru-RU" smtClean="0"/>
              <a:pPr/>
              <a:t>15.10.2020</a:t>
            </a:fld>
            <a:endParaRPr lang="ru-RU"/>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ru-RU"/>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DB89FAC6-6299-4E27-A8E2-4D7AEC4F370F}" type="slidenum">
              <a:rPr lang="ru-RU" smtClean="0"/>
              <a:pPr/>
              <a:t>‹#›</a:t>
            </a:fld>
            <a:endParaRPr lang="ru-RU"/>
          </a:p>
        </p:txBody>
      </p:sp>
      <p:sp>
        <p:nvSpPr>
          <p:cNvPr id="9" name="Rectangle 8"/>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90990108"/>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vspac@anre.md" TargetMode="External"/><Relationship Id="rId2" Type="http://schemas.openxmlformats.org/officeDocument/2006/relationships/hyperlink" Target="http://www.anre.md/" TargetMode="Externa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915128" y="2390774"/>
            <a:ext cx="8361229" cy="2257426"/>
          </a:xfrm>
        </p:spPr>
        <p:txBody>
          <a:bodyPr>
            <a:noAutofit/>
          </a:bodyPr>
          <a:lstStyle/>
          <a:p>
            <a:r>
              <a:rPr lang="ro-RO" sz="4000" b="1" dirty="0" smtClean="0">
                <a:solidFill>
                  <a:schemeClr val="tx1"/>
                </a:solidFill>
                <a:latin typeface="Arial Narrow" panose="020B0606020202030204" pitchFamily="34" charset="0"/>
                <a:cs typeface="Arial" panose="020B0604020202020204" pitchFamily="34" charset="0"/>
              </a:rPr>
              <a:t/>
            </a:r>
            <a:br>
              <a:rPr lang="ro-RO" sz="4000" b="1" dirty="0" smtClean="0">
                <a:solidFill>
                  <a:schemeClr val="tx1"/>
                </a:solidFill>
                <a:latin typeface="Arial Narrow" panose="020B0606020202030204" pitchFamily="34" charset="0"/>
                <a:cs typeface="Arial" panose="020B0604020202020204" pitchFamily="34" charset="0"/>
              </a:rPr>
            </a:br>
            <a:r>
              <a:rPr lang="ro-RO" sz="4000" b="1" dirty="0">
                <a:solidFill>
                  <a:schemeClr val="tx1"/>
                </a:solidFill>
                <a:latin typeface="Arial Narrow" panose="020B0606020202030204" pitchFamily="34" charset="0"/>
                <a:cs typeface="Arial" panose="020B0604020202020204" pitchFamily="34" charset="0"/>
              </a:rPr>
              <a:t/>
            </a:r>
            <a:br>
              <a:rPr lang="ro-RO" sz="4000" b="1" dirty="0">
                <a:solidFill>
                  <a:schemeClr val="tx1"/>
                </a:solidFill>
                <a:latin typeface="Arial Narrow" panose="020B0606020202030204" pitchFamily="34" charset="0"/>
                <a:cs typeface="Arial" panose="020B0604020202020204" pitchFamily="34" charset="0"/>
              </a:rPr>
            </a:br>
            <a:r>
              <a:rPr lang="en-US" sz="3200" b="1" dirty="0" err="1" smtClean="0">
                <a:solidFill>
                  <a:schemeClr val="tx1"/>
                </a:solidFill>
                <a:latin typeface="Arial Narrow" panose="020B0606020202030204" pitchFamily="34" charset="0"/>
                <a:cs typeface="Arial" panose="020B0604020202020204" pitchFamily="34" charset="0"/>
              </a:rPr>
              <a:t>Consumul</a:t>
            </a:r>
            <a:r>
              <a:rPr lang="en-US" sz="3200" b="1" dirty="0" smtClean="0">
                <a:solidFill>
                  <a:schemeClr val="tx1"/>
                </a:solidFill>
                <a:latin typeface="Arial Narrow" panose="020B0606020202030204" pitchFamily="34" charset="0"/>
                <a:cs typeface="Arial" panose="020B0604020202020204" pitchFamily="34" charset="0"/>
              </a:rPr>
              <a:t> </a:t>
            </a:r>
            <a:r>
              <a:rPr lang="en-US" sz="3200" b="1" dirty="0" err="1" smtClean="0">
                <a:solidFill>
                  <a:schemeClr val="tx1"/>
                </a:solidFill>
                <a:latin typeface="Arial Narrow" panose="020B0606020202030204" pitchFamily="34" charset="0"/>
                <a:cs typeface="Arial" panose="020B0604020202020204" pitchFamily="34" charset="0"/>
              </a:rPr>
              <a:t>fraudulos</a:t>
            </a:r>
            <a:r>
              <a:rPr lang="en-US" sz="3200" b="1" dirty="0" smtClean="0">
                <a:solidFill>
                  <a:schemeClr val="tx1"/>
                </a:solidFill>
                <a:latin typeface="Arial Narrow" panose="020B0606020202030204" pitchFamily="34" charset="0"/>
                <a:cs typeface="Arial" panose="020B0604020202020204" pitchFamily="34" charset="0"/>
              </a:rPr>
              <a:t>. </a:t>
            </a:r>
            <a:r>
              <a:rPr lang="en-US" sz="3200" b="1" dirty="0" err="1" smtClean="0">
                <a:solidFill>
                  <a:schemeClr val="tx1"/>
                </a:solidFill>
                <a:latin typeface="Arial Narrow" panose="020B0606020202030204" pitchFamily="34" charset="0"/>
                <a:cs typeface="Arial" panose="020B0604020202020204" pitchFamily="34" charset="0"/>
              </a:rPr>
              <a:t>Competen</a:t>
            </a:r>
            <a:r>
              <a:rPr lang="ro-RO" sz="3200" b="1" dirty="0" smtClean="0">
                <a:solidFill>
                  <a:schemeClr val="tx1"/>
                </a:solidFill>
                <a:latin typeface="Arial Narrow" panose="020B0606020202030204" pitchFamily="34" charset="0"/>
                <a:cs typeface="Arial" panose="020B0604020202020204" pitchFamily="34" charset="0"/>
              </a:rPr>
              <a:t>țele operatorilor din domeniul serviciului public de alimentare cu apă și de canalizare în cazul constatării contravențiilor administrative  </a:t>
            </a:r>
            <a:endParaRPr lang="ru-RU" sz="3200" b="1" dirty="0">
              <a:solidFill>
                <a:schemeClr val="tx1"/>
              </a:solidFill>
              <a:latin typeface="Arial Narrow" panose="020B0606020202030204" pitchFamily="34" charset="0"/>
              <a:cs typeface="Arial" panose="020B0604020202020204" pitchFamily="34" charset="0"/>
            </a:endParaRPr>
          </a:p>
        </p:txBody>
      </p:sp>
      <p:sp>
        <p:nvSpPr>
          <p:cNvPr id="3" name="Подзаголовок 2"/>
          <p:cNvSpPr>
            <a:spLocks noGrp="1"/>
          </p:cNvSpPr>
          <p:nvPr>
            <p:ph type="subTitle" idx="1"/>
          </p:nvPr>
        </p:nvSpPr>
        <p:spPr>
          <a:xfrm>
            <a:off x="1200150" y="4924424"/>
            <a:ext cx="6124575" cy="1495425"/>
          </a:xfrm>
        </p:spPr>
        <p:txBody>
          <a:bodyPr>
            <a:normAutofit fontScale="92500" lnSpcReduction="20000"/>
          </a:bodyPr>
          <a:lstStyle/>
          <a:p>
            <a:endParaRPr lang="ro-RO" dirty="0" smtClean="0"/>
          </a:p>
          <a:p>
            <a:r>
              <a:rPr lang="ro-RO" b="1" dirty="0" smtClean="0">
                <a:latin typeface="Arial Narrow" panose="020B0606020202030204" pitchFamily="34" charset="0"/>
              </a:rPr>
              <a:t>Violina ȘPAC – Director al Consiliului de administrație al Agenției Naționale pentru Reglementare în Energetică</a:t>
            </a:r>
          </a:p>
          <a:p>
            <a:endParaRPr lang="ro-RO" sz="1500" b="1" dirty="0" smtClean="0">
              <a:latin typeface="Arial Narrow" panose="020B0606020202030204" pitchFamily="34" charset="0"/>
            </a:endParaRPr>
          </a:p>
          <a:p>
            <a:r>
              <a:rPr lang="ro-RO" sz="1500" b="1" dirty="0" smtClean="0">
                <a:latin typeface="Arial Narrow" panose="020B0606020202030204" pitchFamily="34" charset="0"/>
              </a:rPr>
              <a:t>Chișinău, </a:t>
            </a:r>
            <a:r>
              <a:rPr lang="en-US" sz="1500" b="1" dirty="0" smtClean="0">
                <a:latin typeface="Arial Narrow" panose="020B0606020202030204" pitchFamily="34" charset="0"/>
              </a:rPr>
              <a:t>20 </a:t>
            </a:r>
            <a:r>
              <a:rPr lang="en-US" sz="1500" b="1" dirty="0" err="1" smtClean="0">
                <a:latin typeface="Arial Narrow" panose="020B0606020202030204" pitchFamily="34" charset="0"/>
              </a:rPr>
              <a:t>octombrie</a:t>
            </a:r>
            <a:r>
              <a:rPr lang="ro-RO" sz="1500" b="1" dirty="0" smtClean="0">
                <a:latin typeface="Arial Narrow" panose="020B0606020202030204" pitchFamily="34" charset="0"/>
              </a:rPr>
              <a:t> 2020</a:t>
            </a:r>
            <a:endParaRPr lang="ru-RU" sz="1500" b="1" dirty="0">
              <a:latin typeface="Arial Narrow" panose="020B0606020202030204" pitchFamily="34" charset="0"/>
            </a:endParaRP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06208" y="109536"/>
            <a:ext cx="1618517" cy="1525833"/>
          </a:xfrm>
          <a:prstGeom prst="rect">
            <a:avLst/>
          </a:prstGeom>
        </p:spPr>
      </p:pic>
    </p:spTree>
    <p:extLst>
      <p:ext uri="{BB962C8B-B14F-4D97-AF65-F5344CB8AC3E}">
        <p14:creationId xmlns:p14="http://schemas.microsoft.com/office/powerpoint/2010/main" val="34574377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o-RO" sz="3600" b="1" dirty="0" smtClean="0"/>
              <a:t>Recuperarea prejudiciului cauzat în urma consumului fraudulos </a:t>
            </a:r>
            <a:endParaRPr lang="ru-RU" sz="3600" dirty="0"/>
          </a:p>
        </p:txBody>
      </p:sp>
      <p:sp>
        <p:nvSpPr>
          <p:cNvPr id="3" name="Содержимое 2"/>
          <p:cNvSpPr>
            <a:spLocks noGrp="1"/>
          </p:cNvSpPr>
          <p:nvPr>
            <p:ph idx="1"/>
          </p:nvPr>
        </p:nvSpPr>
        <p:spPr>
          <a:xfrm>
            <a:off x="1371600" y="1856935"/>
            <a:ext cx="9601200" cy="4010465"/>
          </a:xfrm>
        </p:spPr>
        <p:txBody>
          <a:bodyPr>
            <a:normAutofit fontScale="85000" lnSpcReduction="20000"/>
          </a:bodyPr>
          <a:lstStyle/>
          <a:p>
            <a:r>
              <a:rPr lang="en-US" dirty="0" err="1" smtClean="0"/>
              <a:t>În</a:t>
            </a:r>
            <a:r>
              <a:rPr lang="en-US" dirty="0" smtClean="0"/>
              <a:t> </a:t>
            </a:r>
            <a:r>
              <a:rPr lang="en-US" dirty="0" err="1" smtClean="0"/>
              <a:t>cazul</a:t>
            </a:r>
            <a:r>
              <a:rPr lang="en-US" dirty="0" smtClean="0"/>
              <a:t> </a:t>
            </a:r>
            <a:r>
              <a:rPr lang="en-US" dirty="0" err="1" smtClean="0"/>
              <a:t>constată</a:t>
            </a:r>
            <a:r>
              <a:rPr lang="ro-RO" dirty="0" smtClean="0"/>
              <a:t>rii</a:t>
            </a:r>
            <a:r>
              <a:rPr lang="en-US" dirty="0" smtClean="0"/>
              <a:t> </a:t>
            </a:r>
            <a:r>
              <a:rPr lang="en-US" dirty="0" err="1" smtClean="0"/>
              <a:t>consum</a:t>
            </a:r>
            <a:r>
              <a:rPr lang="ro-RO" dirty="0" smtClean="0"/>
              <a:t>ului</a:t>
            </a:r>
            <a:r>
              <a:rPr lang="en-US" dirty="0" smtClean="0"/>
              <a:t> </a:t>
            </a:r>
            <a:r>
              <a:rPr lang="en-US" dirty="0" err="1" smtClean="0"/>
              <a:t>fraudulos</a:t>
            </a:r>
            <a:r>
              <a:rPr lang="en-US" dirty="0" smtClean="0"/>
              <a:t>, </a:t>
            </a:r>
            <a:r>
              <a:rPr lang="en-US" dirty="0" err="1" smtClean="0"/>
              <a:t>operatorul</a:t>
            </a:r>
            <a:r>
              <a:rPr lang="en-US" dirty="0" smtClean="0"/>
              <a:t> </a:t>
            </a:r>
            <a:r>
              <a:rPr lang="en-US" dirty="0" err="1" smtClean="0"/>
              <a:t>este</a:t>
            </a:r>
            <a:r>
              <a:rPr lang="en-US" dirty="0" smtClean="0"/>
              <a:t> </a:t>
            </a:r>
            <a:r>
              <a:rPr lang="en-US" dirty="0" err="1" smtClean="0"/>
              <a:t>în</a:t>
            </a:r>
            <a:r>
              <a:rPr lang="en-US" dirty="0" smtClean="0"/>
              <a:t> </a:t>
            </a:r>
            <a:r>
              <a:rPr lang="en-US" dirty="0" err="1" smtClean="0"/>
              <a:t>drept</a:t>
            </a:r>
            <a:r>
              <a:rPr lang="en-US" dirty="0" smtClean="0"/>
              <a:t> </a:t>
            </a:r>
            <a:r>
              <a:rPr lang="en-US" dirty="0" err="1" smtClean="0"/>
              <a:t>să</a:t>
            </a:r>
            <a:r>
              <a:rPr lang="ro-RO" dirty="0" smtClean="0"/>
              <a:t> efectueze recalcularea consumului </a:t>
            </a:r>
            <a:r>
              <a:rPr lang="en-US" dirty="0" err="1" smtClean="0"/>
              <a:t>în</a:t>
            </a:r>
            <a:r>
              <a:rPr lang="en-US" dirty="0" smtClean="0"/>
              <a:t> </a:t>
            </a:r>
            <a:r>
              <a:rPr lang="en-US" dirty="0" err="1" smtClean="0"/>
              <a:t>funcţie</a:t>
            </a:r>
            <a:r>
              <a:rPr lang="en-US" dirty="0" smtClean="0"/>
              <a:t> de </a:t>
            </a:r>
            <a:r>
              <a:rPr lang="en-US" dirty="0" err="1" smtClean="0"/>
              <a:t>secţiunea</a:t>
            </a:r>
            <a:r>
              <a:rPr lang="en-US" dirty="0" smtClean="0"/>
              <a:t> </a:t>
            </a:r>
            <a:r>
              <a:rPr lang="en-US" dirty="0" err="1" smtClean="0"/>
              <a:t>branşamentului</a:t>
            </a:r>
            <a:r>
              <a:rPr lang="en-US" dirty="0" smtClean="0"/>
              <a:t>, </a:t>
            </a:r>
            <a:r>
              <a:rPr lang="en-US" dirty="0" err="1" smtClean="0"/>
              <a:t>viteza</a:t>
            </a:r>
            <a:r>
              <a:rPr lang="en-US" dirty="0" smtClean="0"/>
              <a:t> </a:t>
            </a:r>
            <a:r>
              <a:rPr lang="en-US" dirty="0" err="1" smtClean="0"/>
              <a:t>mişcării</a:t>
            </a:r>
            <a:r>
              <a:rPr lang="en-US" dirty="0" smtClean="0"/>
              <a:t> </a:t>
            </a:r>
            <a:r>
              <a:rPr lang="en-US" dirty="0" err="1" smtClean="0"/>
              <a:t>apei</a:t>
            </a:r>
            <a:r>
              <a:rPr lang="en-US" dirty="0" smtClean="0"/>
              <a:t> </a:t>
            </a:r>
            <a:r>
              <a:rPr lang="en-US" dirty="0" err="1" smtClean="0"/>
              <a:t>şi</a:t>
            </a:r>
            <a:r>
              <a:rPr lang="en-US" dirty="0" smtClean="0"/>
              <a:t> de </a:t>
            </a:r>
            <a:r>
              <a:rPr lang="en-US" dirty="0" err="1" smtClean="0"/>
              <a:t>durata</a:t>
            </a:r>
            <a:r>
              <a:rPr lang="en-US" dirty="0" smtClean="0"/>
              <a:t> </a:t>
            </a:r>
            <a:r>
              <a:rPr lang="en-US" dirty="0" err="1" smtClean="0"/>
              <a:t>consumului</a:t>
            </a:r>
            <a:r>
              <a:rPr lang="en-US" dirty="0" smtClean="0"/>
              <a:t> </a:t>
            </a:r>
            <a:r>
              <a:rPr lang="en-US" dirty="0" err="1" smtClean="0"/>
              <a:t>fraudulos</a:t>
            </a:r>
            <a:r>
              <a:rPr lang="en-US" dirty="0" smtClean="0"/>
              <a:t>.</a:t>
            </a:r>
            <a:endParaRPr lang="ru-RU" dirty="0" smtClean="0"/>
          </a:p>
          <a:p>
            <a:r>
              <a:rPr lang="ro-RO" dirty="0" smtClean="0"/>
              <a:t>L</a:t>
            </a:r>
            <a:r>
              <a:rPr lang="en-US" dirty="0" smtClean="0"/>
              <a:t>a</a:t>
            </a:r>
            <a:r>
              <a:rPr lang="ro-RO" dirty="0" smtClean="0"/>
              <a:t> efectuarea recalculului </a:t>
            </a:r>
            <a:r>
              <a:rPr lang="en-US" dirty="0" err="1" smtClean="0"/>
              <a:t>operatorul</a:t>
            </a:r>
            <a:r>
              <a:rPr lang="en-US" dirty="0" smtClean="0"/>
              <a:t> </a:t>
            </a:r>
            <a:r>
              <a:rPr lang="en-US" dirty="0" err="1" smtClean="0"/>
              <a:t>este</a:t>
            </a:r>
            <a:r>
              <a:rPr lang="en-US" dirty="0" smtClean="0"/>
              <a:t> </a:t>
            </a:r>
            <a:r>
              <a:rPr lang="en-US" dirty="0" err="1" smtClean="0"/>
              <a:t>obligat</a:t>
            </a:r>
            <a:r>
              <a:rPr lang="en-US" dirty="0" smtClean="0"/>
              <a:t> </a:t>
            </a:r>
            <a:r>
              <a:rPr lang="en-US" dirty="0" err="1" smtClean="0"/>
              <a:t>să</a:t>
            </a:r>
            <a:r>
              <a:rPr lang="en-US" dirty="0" smtClean="0"/>
              <a:t> </a:t>
            </a:r>
            <a:r>
              <a:rPr lang="en-US" dirty="0" err="1" smtClean="0"/>
              <a:t>ia</a:t>
            </a:r>
            <a:r>
              <a:rPr lang="en-US" dirty="0" smtClean="0"/>
              <a:t> </a:t>
            </a:r>
            <a:r>
              <a:rPr lang="en-US" dirty="0" err="1" smtClean="0"/>
              <a:t>în</a:t>
            </a:r>
            <a:r>
              <a:rPr lang="en-US" dirty="0" smtClean="0"/>
              <a:t> </a:t>
            </a:r>
            <a:r>
              <a:rPr lang="en-US" dirty="0" err="1" smtClean="0"/>
              <a:t>considerare</a:t>
            </a:r>
            <a:r>
              <a:rPr lang="en-US" dirty="0" smtClean="0"/>
              <a:t> </a:t>
            </a:r>
            <a:r>
              <a:rPr lang="en-US" dirty="0" err="1" smtClean="0"/>
              <a:t>toţi</a:t>
            </a:r>
            <a:r>
              <a:rPr lang="en-US" dirty="0" smtClean="0"/>
              <a:t> </a:t>
            </a:r>
            <a:r>
              <a:rPr lang="en-US" dirty="0" err="1" smtClean="0"/>
              <a:t>factorii</a:t>
            </a:r>
            <a:r>
              <a:rPr lang="en-US" dirty="0" smtClean="0"/>
              <a:t> care permit </a:t>
            </a:r>
            <a:r>
              <a:rPr lang="en-US" dirty="0" err="1" smtClean="0"/>
              <a:t>calcularea</a:t>
            </a:r>
            <a:r>
              <a:rPr lang="en-US" dirty="0" smtClean="0"/>
              <a:t> </a:t>
            </a:r>
            <a:r>
              <a:rPr lang="en-US" dirty="0" err="1" smtClean="0"/>
              <a:t>exactă</a:t>
            </a:r>
            <a:r>
              <a:rPr lang="en-US" dirty="0" smtClean="0"/>
              <a:t> a </a:t>
            </a:r>
            <a:r>
              <a:rPr lang="en-US" dirty="0" err="1" smtClean="0"/>
              <a:t>prejudiciului</a:t>
            </a:r>
            <a:r>
              <a:rPr lang="en-US" dirty="0" smtClean="0"/>
              <a:t> </a:t>
            </a:r>
            <a:r>
              <a:rPr lang="en-US" dirty="0" err="1" smtClean="0"/>
              <a:t>cauzat</a:t>
            </a:r>
            <a:r>
              <a:rPr lang="en-US" dirty="0" smtClean="0"/>
              <a:t> </a:t>
            </a:r>
            <a:r>
              <a:rPr lang="en-US" dirty="0" err="1" smtClean="0"/>
              <a:t>operatorului</a:t>
            </a:r>
            <a:r>
              <a:rPr lang="en-US" dirty="0" smtClean="0"/>
              <a:t> </a:t>
            </a:r>
            <a:r>
              <a:rPr lang="en-US" dirty="0" err="1" smtClean="0"/>
              <a:t>în</a:t>
            </a:r>
            <a:r>
              <a:rPr lang="en-US" dirty="0" smtClean="0"/>
              <a:t> </a:t>
            </a:r>
            <a:r>
              <a:rPr lang="en-US" dirty="0" err="1" smtClean="0"/>
              <a:t>urma</a:t>
            </a:r>
            <a:r>
              <a:rPr lang="en-US" dirty="0" smtClean="0"/>
              <a:t> </a:t>
            </a:r>
            <a:r>
              <a:rPr lang="en-US" dirty="0" err="1" smtClean="0"/>
              <a:t>consumului</a:t>
            </a:r>
            <a:r>
              <a:rPr lang="en-US" dirty="0" smtClean="0"/>
              <a:t> </a:t>
            </a:r>
            <a:r>
              <a:rPr lang="en-US" dirty="0" err="1" smtClean="0"/>
              <a:t>fraudulos</a:t>
            </a:r>
            <a:r>
              <a:rPr lang="ro-RO" dirty="0" smtClean="0"/>
              <a:t>:</a:t>
            </a:r>
          </a:p>
          <a:p>
            <a:pPr>
              <a:buNone/>
            </a:pPr>
            <a:r>
              <a:rPr lang="ro-RO" dirty="0" smtClean="0"/>
              <a:t>- </a:t>
            </a:r>
            <a:r>
              <a:rPr lang="en-US" dirty="0" err="1" smtClean="0"/>
              <a:t>categoria</a:t>
            </a:r>
            <a:r>
              <a:rPr lang="en-US" dirty="0" smtClean="0"/>
              <a:t> </a:t>
            </a:r>
            <a:r>
              <a:rPr lang="en-US" dirty="0" err="1" smtClean="0"/>
              <a:t>consumatorului</a:t>
            </a:r>
            <a:r>
              <a:rPr lang="en-US" dirty="0" smtClean="0"/>
              <a:t>, </a:t>
            </a:r>
            <a:endParaRPr lang="ro-RO" dirty="0" smtClean="0"/>
          </a:p>
          <a:p>
            <a:pPr>
              <a:buNone/>
            </a:pPr>
            <a:r>
              <a:rPr lang="ro-RO" dirty="0" smtClean="0"/>
              <a:t>- </a:t>
            </a:r>
            <a:r>
              <a:rPr lang="en-US" dirty="0" err="1" smtClean="0"/>
              <a:t>regimul</a:t>
            </a:r>
            <a:r>
              <a:rPr lang="en-US" dirty="0" smtClean="0"/>
              <a:t> de </a:t>
            </a:r>
            <a:r>
              <a:rPr lang="en-US" dirty="0" err="1" smtClean="0"/>
              <a:t>consum</a:t>
            </a:r>
            <a:r>
              <a:rPr lang="en-US" dirty="0" smtClean="0"/>
              <a:t>, </a:t>
            </a:r>
            <a:endParaRPr lang="ro-RO" dirty="0" smtClean="0"/>
          </a:p>
          <a:p>
            <a:pPr>
              <a:buNone/>
            </a:pPr>
            <a:r>
              <a:rPr lang="ro-RO" dirty="0" smtClean="0"/>
              <a:t>- </a:t>
            </a:r>
            <a:r>
              <a:rPr lang="en-US" dirty="0" err="1" smtClean="0"/>
              <a:t>regimul</a:t>
            </a:r>
            <a:r>
              <a:rPr lang="en-US" dirty="0" smtClean="0"/>
              <a:t> de </a:t>
            </a:r>
            <a:r>
              <a:rPr lang="en-US" dirty="0" err="1" smtClean="0"/>
              <a:t>lucru</a:t>
            </a:r>
            <a:r>
              <a:rPr lang="en-US" dirty="0" smtClean="0"/>
              <a:t> al </a:t>
            </a:r>
            <a:r>
              <a:rPr lang="en-US" dirty="0" err="1" smtClean="0"/>
              <a:t>agentului</a:t>
            </a:r>
            <a:r>
              <a:rPr lang="en-US" dirty="0" smtClean="0"/>
              <a:t> economic,</a:t>
            </a:r>
            <a:endParaRPr lang="ro-RO" dirty="0" smtClean="0"/>
          </a:p>
          <a:p>
            <a:pPr>
              <a:buNone/>
            </a:pPr>
            <a:r>
              <a:rPr lang="ro-RO" dirty="0" smtClean="0"/>
              <a:t>- </a:t>
            </a:r>
            <a:r>
              <a:rPr lang="en-US" dirty="0" err="1" smtClean="0"/>
              <a:t>modalitatea</a:t>
            </a:r>
            <a:r>
              <a:rPr lang="en-US" dirty="0" smtClean="0"/>
              <a:t> </a:t>
            </a:r>
            <a:r>
              <a:rPr lang="en-US" dirty="0" err="1" smtClean="0"/>
              <a:t>consumului</a:t>
            </a:r>
            <a:r>
              <a:rPr lang="en-US" dirty="0" smtClean="0"/>
              <a:t> </a:t>
            </a:r>
            <a:r>
              <a:rPr lang="en-US" dirty="0" err="1" smtClean="0"/>
              <a:t>fraudulos</a:t>
            </a:r>
            <a:r>
              <a:rPr lang="en-US" dirty="0" smtClean="0"/>
              <a:t>, </a:t>
            </a:r>
            <a:endParaRPr lang="ro-RO" dirty="0" smtClean="0"/>
          </a:p>
          <a:p>
            <a:pPr>
              <a:buNone/>
            </a:pPr>
            <a:r>
              <a:rPr lang="ro-RO" dirty="0" smtClean="0"/>
              <a:t>- </a:t>
            </a:r>
            <a:r>
              <a:rPr lang="en-US" dirty="0" err="1" smtClean="0"/>
              <a:t>starea</a:t>
            </a:r>
            <a:r>
              <a:rPr lang="en-US" dirty="0" smtClean="0"/>
              <a:t> </a:t>
            </a:r>
            <a:r>
              <a:rPr lang="en-US" dirty="0" err="1" smtClean="0"/>
              <a:t>instalaţiilor</a:t>
            </a:r>
            <a:r>
              <a:rPr lang="en-US" dirty="0" smtClean="0"/>
              <a:t> interne ale </a:t>
            </a:r>
            <a:r>
              <a:rPr lang="en-US" dirty="0" err="1" smtClean="0"/>
              <a:t>consumatorului</a:t>
            </a:r>
            <a:r>
              <a:rPr lang="en-US" dirty="0" smtClean="0"/>
              <a:t>, </a:t>
            </a:r>
            <a:endParaRPr lang="ro-RO" dirty="0" smtClean="0"/>
          </a:p>
          <a:p>
            <a:pPr>
              <a:buNone/>
            </a:pPr>
            <a:r>
              <a:rPr lang="ro-RO" dirty="0" smtClean="0"/>
              <a:t>- </a:t>
            </a:r>
            <a:r>
              <a:rPr lang="en-US" dirty="0" err="1" smtClean="0"/>
              <a:t>necesităţile</a:t>
            </a:r>
            <a:r>
              <a:rPr lang="en-US" dirty="0" smtClean="0"/>
              <a:t> </a:t>
            </a:r>
            <a:r>
              <a:rPr lang="en-US" dirty="0" err="1" smtClean="0"/>
              <a:t>pentru</a:t>
            </a:r>
            <a:r>
              <a:rPr lang="en-US" dirty="0" smtClean="0"/>
              <a:t> care se </a:t>
            </a:r>
            <a:r>
              <a:rPr lang="en-US" dirty="0" err="1" smtClean="0"/>
              <a:t>utilizează</a:t>
            </a:r>
            <a:r>
              <a:rPr lang="en-US" dirty="0" smtClean="0"/>
              <a:t> </a:t>
            </a:r>
            <a:r>
              <a:rPr lang="en-US" dirty="0" err="1" smtClean="0"/>
              <a:t>apa</a:t>
            </a:r>
            <a:r>
              <a:rPr lang="en-US" dirty="0" smtClean="0"/>
              <a:t>, </a:t>
            </a:r>
            <a:endParaRPr lang="ro-RO" dirty="0" smtClean="0"/>
          </a:p>
          <a:p>
            <a:pPr>
              <a:buNone/>
            </a:pPr>
            <a:r>
              <a:rPr lang="ro-RO" dirty="0" smtClean="0"/>
              <a:t>- </a:t>
            </a:r>
            <a:r>
              <a:rPr lang="en-US" dirty="0" err="1" smtClean="0"/>
              <a:t>numărul</a:t>
            </a:r>
            <a:r>
              <a:rPr lang="en-US" dirty="0" smtClean="0"/>
              <a:t> de </a:t>
            </a:r>
            <a:r>
              <a:rPr lang="en-US" dirty="0" err="1" smtClean="0"/>
              <a:t>persoane</a:t>
            </a:r>
            <a:r>
              <a:rPr lang="en-US" dirty="0" smtClean="0"/>
              <a:t> </a:t>
            </a:r>
            <a:r>
              <a:rPr lang="en-US" dirty="0" err="1" smtClean="0"/>
              <a:t>ce</a:t>
            </a:r>
            <a:r>
              <a:rPr lang="en-US" dirty="0" smtClean="0"/>
              <a:t> </a:t>
            </a:r>
            <a:r>
              <a:rPr lang="en-US" dirty="0" err="1" smtClean="0"/>
              <a:t>locuiesc</a:t>
            </a:r>
            <a:r>
              <a:rPr lang="en-US" dirty="0" smtClean="0"/>
              <a:t> </a:t>
            </a:r>
            <a:r>
              <a:rPr lang="en-US" dirty="0" err="1" smtClean="0"/>
              <a:t>în</a:t>
            </a:r>
            <a:r>
              <a:rPr lang="en-US" dirty="0" smtClean="0"/>
              <a:t> </a:t>
            </a:r>
            <a:r>
              <a:rPr lang="en-US" dirty="0" err="1" smtClean="0"/>
              <a:t>apartament</a:t>
            </a:r>
            <a:r>
              <a:rPr lang="en-US" dirty="0" smtClean="0"/>
              <a:t> </a:t>
            </a:r>
            <a:r>
              <a:rPr lang="en-US" dirty="0" err="1" smtClean="0"/>
              <a:t>sau</a:t>
            </a:r>
            <a:r>
              <a:rPr lang="en-US" dirty="0" smtClean="0"/>
              <a:t> </a:t>
            </a:r>
            <a:r>
              <a:rPr lang="en-US" dirty="0" err="1" smtClean="0"/>
              <a:t>casă</a:t>
            </a:r>
            <a:r>
              <a:rPr lang="en-US" dirty="0" smtClean="0"/>
              <a:t> </a:t>
            </a:r>
            <a:r>
              <a:rPr lang="en-US" dirty="0" err="1" smtClean="0"/>
              <a:t>individuală</a:t>
            </a:r>
            <a:r>
              <a:rPr lang="en-US" dirty="0" smtClean="0"/>
              <a:t>, </a:t>
            </a:r>
            <a:endParaRPr lang="ro-RO" dirty="0" smtClean="0"/>
          </a:p>
          <a:p>
            <a:pPr>
              <a:buNone/>
            </a:pPr>
            <a:r>
              <a:rPr lang="ro-RO" dirty="0" smtClean="0"/>
              <a:t>- </a:t>
            </a:r>
            <a:r>
              <a:rPr lang="en-US" dirty="0" err="1" smtClean="0"/>
              <a:t>volumul</a:t>
            </a:r>
            <a:r>
              <a:rPr lang="en-US" dirty="0" smtClean="0"/>
              <a:t> </a:t>
            </a:r>
            <a:r>
              <a:rPr lang="en-US" dirty="0" err="1" smtClean="0"/>
              <a:t>apei</a:t>
            </a:r>
            <a:r>
              <a:rPr lang="en-US" dirty="0" smtClean="0"/>
              <a:t> </a:t>
            </a:r>
            <a:r>
              <a:rPr lang="en-US" dirty="0" err="1" smtClean="0"/>
              <a:t>înregistrat</a:t>
            </a:r>
            <a:r>
              <a:rPr lang="en-US" dirty="0" smtClean="0"/>
              <a:t> de </a:t>
            </a:r>
            <a:r>
              <a:rPr lang="en-US" dirty="0" err="1" smtClean="0"/>
              <a:t>contorul</a:t>
            </a:r>
            <a:r>
              <a:rPr lang="en-US" dirty="0" smtClean="0"/>
              <a:t> </a:t>
            </a:r>
            <a:r>
              <a:rPr lang="en-US" dirty="0" err="1" smtClean="0"/>
              <a:t>instalat</a:t>
            </a:r>
            <a:r>
              <a:rPr lang="en-US" dirty="0" smtClean="0"/>
              <a:t> la bloc etc.</a:t>
            </a:r>
            <a:endParaRPr lang="ru-RU" dirty="0" smtClean="0"/>
          </a:p>
          <a:p>
            <a:endParaRPr lang="ru-RU" dirty="0"/>
          </a:p>
        </p:txBody>
      </p:sp>
      <p:pic>
        <p:nvPicPr>
          <p:cNvPr id="4" name="Picture 2" descr="C:\Users\user\Desktop\recuperare prejudicii.jpg"/>
          <p:cNvPicPr>
            <a:picLocks noChangeAspect="1" noChangeArrowheads="1"/>
          </p:cNvPicPr>
          <p:nvPr/>
        </p:nvPicPr>
        <p:blipFill>
          <a:blip r:embed="rId2" cstate="print"/>
          <a:srcRect/>
          <a:stretch>
            <a:fillRect/>
          </a:stretch>
        </p:blipFill>
        <p:spPr bwMode="auto">
          <a:xfrm>
            <a:off x="8764173" y="4593101"/>
            <a:ext cx="3427827" cy="2264899"/>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o-RO" b="1" dirty="0" smtClean="0"/>
              <a:t>Determinarea volumului de apă consumat în cazul consumului fraudulos  </a:t>
            </a:r>
            <a:endParaRPr lang="ru-RU" b="1" dirty="0"/>
          </a:p>
        </p:txBody>
      </p:sp>
      <p:sp>
        <p:nvSpPr>
          <p:cNvPr id="7" name="Содержимое 6"/>
          <p:cNvSpPr>
            <a:spLocks noGrp="1"/>
          </p:cNvSpPr>
          <p:nvPr>
            <p:ph idx="1"/>
          </p:nvPr>
        </p:nvSpPr>
        <p:spPr>
          <a:xfrm>
            <a:off x="1371600" y="2286000"/>
            <a:ext cx="7462911" cy="3581400"/>
          </a:xfrm>
        </p:spPr>
        <p:txBody>
          <a:bodyPr>
            <a:normAutofit fontScale="92500" lnSpcReduction="20000"/>
          </a:bodyPr>
          <a:lstStyle/>
          <a:p>
            <a:r>
              <a:rPr lang="ro-RO" dirty="0" smtClean="0"/>
              <a:t>Recalcularea volumelor de apă </a:t>
            </a:r>
            <a:r>
              <a:rPr lang="en-US" dirty="0" err="1" smtClean="0"/>
              <a:t>consum</a:t>
            </a:r>
            <a:r>
              <a:rPr lang="ro-RO" dirty="0" smtClean="0"/>
              <a:t>ată </a:t>
            </a:r>
            <a:r>
              <a:rPr lang="en-US" dirty="0" smtClean="0"/>
              <a:t>se </a:t>
            </a:r>
            <a:r>
              <a:rPr lang="ro-RO" dirty="0" smtClean="0"/>
              <a:t>efectuează de la </a:t>
            </a:r>
            <a:r>
              <a:rPr lang="en-US" dirty="0" smtClean="0"/>
              <a:t>data </a:t>
            </a:r>
            <a:r>
              <a:rPr lang="en-US" dirty="0" err="1" smtClean="0"/>
              <a:t>ultimului</a:t>
            </a:r>
            <a:r>
              <a:rPr lang="en-US" dirty="0" smtClean="0"/>
              <a:t> control al </a:t>
            </a:r>
            <a:r>
              <a:rPr lang="en-US" dirty="0" err="1" smtClean="0"/>
              <a:t>contorului</a:t>
            </a:r>
            <a:r>
              <a:rPr lang="en-US" dirty="0" smtClean="0"/>
              <a:t>, </a:t>
            </a:r>
            <a:r>
              <a:rPr lang="en-US" dirty="0" err="1" smtClean="0"/>
              <a:t>ultimii</a:t>
            </a:r>
            <a:r>
              <a:rPr lang="en-US" dirty="0" smtClean="0"/>
              <a:t> </a:t>
            </a:r>
            <a:r>
              <a:rPr lang="en-US" dirty="0" err="1" smtClean="0"/>
              <a:t>citiri</a:t>
            </a:r>
            <a:r>
              <a:rPr lang="en-US" dirty="0" smtClean="0"/>
              <a:t> a </a:t>
            </a:r>
            <a:r>
              <a:rPr lang="en-US" dirty="0" err="1" smtClean="0"/>
              <a:t>indicilor</a:t>
            </a:r>
            <a:r>
              <a:rPr lang="en-US" dirty="0" smtClean="0"/>
              <a:t> </a:t>
            </a:r>
            <a:r>
              <a:rPr lang="en-US" dirty="0" err="1" smtClean="0"/>
              <a:t>contorului</a:t>
            </a:r>
            <a:r>
              <a:rPr lang="en-US" dirty="0" smtClean="0"/>
              <a:t> </a:t>
            </a:r>
            <a:r>
              <a:rPr lang="en-US" dirty="0" err="1" smtClean="0"/>
              <a:t>şi</a:t>
            </a:r>
            <a:r>
              <a:rPr lang="en-US" dirty="0" smtClean="0"/>
              <a:t> </a:t>
            </a:r>
            <a:r>
              <a:rPr lang="en-US" dirty="0" err="1" smtClean="0"/>
              <a:t>până</a:t>
            </a:r>
            <a:r>
              <a:rPr lang="en-US" dirty="0" smtClean="0"/>
              <a:t> la data </a:t>
            </a:r>
            <a:r>
              <a:rPr lang="en-US" dirty="0" err="1" smtClean="0"/>
              <a:t>depistării</a:t>
            </a:r>
            <a:r>
              <a:rPr lang="en-US" dirty="0" smtClean="0"/>
              <a:t>, </a:t>
            </a:r>
            <a:r>
              <a:rPr lang="en-US" dirty="0" err="1" smtClean="0"/>
              <a:t>dar</a:t>
            </a:r>
            <a:r>
              <a:rPr lang="en-US" dirty="0" smtClean="0"/>
              <a:t> nu</a:t>
            </a:r>
            <a:r>
              <a:rPr lang="ro-RO" dirty="0" smtClean="0"/>
              <a:t> mai mult de o </a:t>
            </a:r>
            <a:r>
              <a:rPr lang="en-US" dirty="0" smtClean="0"/>
              <a:t>1 </a:t>
            </a:r>
            <a:r>
              <a:rPr lang="en-US" dirty="0" err="1" smtClean="0"/>
              <a:t>lună</a:t>
            </a:r>
            <a:r>
              <a:rPr lang="en-US" dirty="0" smtClean="0"/>
              <a:t>.</a:t>
            </a:r>
            <a:endParaRPr lang="ro-RO" dirty="0" smtClean="0"/>
          </a:p>
          <a:p>
            <a:r>
              <a:rPr lang="en-US" dirty="0" smtClean="0"/>
              <a:t> </a:t>
            </a:r>
            <a:r>
              <a:rPr lang="en-US" dirty="0" err="1" smtClean="0"/>
              <a:t>În</a:t>
            </a:r>
            <a:r>
              <a:rPr lang="en-US" dirty="0" smtClean="0"/>
              <a:t> </a:t>
            </a:r>
            <a:r>
              <a:rPr lang="en-US" dirty="0" err="1" smtClean="0"/>
              <a:t>cazul</a:t>
            </a:r>
            <a:r>
              <a:rPr lang="en-US" dirty="0" smtClean="0"/>
              <a:t> </a:t>
            </a:r>
            <a:r>
              <a:rPr lang="en-US" dirty="0" err="1" smtClean="0"/>
              <a:t>în</a:t>
            </a:r>
            <a:r>
              <a:rPr lang="en-US" dirty="0" smtClean="0"/>
              <a:t> care </a:t>
            </a:r>
            <a:r>
              <a:rPr lang="en-US" dirty="0" err="1" smtClean="0"/>
              <a:t>consumatorul</a:t>
            </a:r>
            <a:r>
              <a:rPr lang="en-US" dirty="0" smtClean="0"/>
              <a:t> </a:t>
            </a:r>
            <a:r>
              <a:rPr lang="en-US" dirty="0" err="1" smtClean="0"/>
              <a:t>refuz</a:t>
            </a:r>
            <a:r>
              <a:rPr lang="ro-RO" dirty="0" smtClean="0"/>
              <a:t>ă </a:t>
            </a:r>
            <a:r>
              <a:rPr lang="en-US" dirty="0" err="1" smtClean="0"/>
              <a:t>accesul</a:t>
            </a:r>
            <a:r>
              <a:rPr lang="en-US" dirty="0" smtClean="0"/>
              <a:t> la </a:t>
            </a:r>
            <a:r>
              <a:rPr lang="en-US" dirty="0" err="1" smtClean="0"/>
              <a:t>contor</a:t>
            </a:r>
            <a:r>
              <a:rPr lang="en-US" dirty="0" smtClean="0"/>
              <a:t>, </a:t>
            </a:r>
            <a:r>
              <a:rPr lang="ro-RO" dirty="0" smtClean="0"/>
              <a:t>reclacularea volumelor de apă consumată </a:t>
            </a:r>
            <a:r>
              <a:rPr lang="en-US" dirty="0" smtClean="0"/>
              <a:t>nu </a:t>
            </a:r>
            <a:r>
              <a:rPr lang="en-US" dirty="0" err="1" smtClean="0"/>
              <a:t>poate</a:t>
            </a:r>
            <a:r>
              <a:rPr lang="en-US" dirty="0" smtClean="0"/>
              <a:t> </a:t>
            </a:r>
            <a:r>
              <a:rPr lang="ro-RO" dirty="0" smtClean="0"/>
              <a:t>fi efectuată pentru o perioadă mai mare de </a:t>
            </a:r>
            <a:r>
              <a:rPr lang="en-US" dirty="0" smtClean="0"/>
              <a:t>3 </a:t>
            </a:r>
            <a:r>
              <a:rPr lang="en-US" dirty="0" err="1" smtClean="0"/>
              <a:t>luni</a:t>
            </a:r>
            <a:r>
              <a:rPr lang="en-US" dirty="0" smtClean="0"/>
              <a:t>.</a:t>
            </a:r>
            <a:endParaRPr lang="ro-RO" dirty="0" smtClean="0"/>
          </a:p>
          <a:p>
            <a:r>
              <a:rPr lang="en-US" dirty="0" err="1" smtClean="0"/>
              <a:t>În</a:t>
            </a:r>
            <a:r>
              <a:rPr lang="en-US" dirty="0" smtClean="0"/>
              <a:t> </a:t>
            </a:r>
            <a:r>
              <a:rPr lang="en-US" dirty="0" err="1" smtClean="0"/>
              <a:t>cazul</a:t>
            </a:r>
            <a:r>
              <a:rPr lang="en-US" dirty="0" smtClean="0"/>
              <a:t> </a:t>
            </a:r>
            <a:r>
              <a:rPr lang="en-US" dirty="0" err="1" smtClean="0"/>
              <a:t>conect</a:t>
            </a:r>
            <a:r>
              <a:rPr lang="ro-RO" dirty="0" smtClean="0"/>
              <a:t>ării </a:t>
            </a:r>
            <a:r>
              <a:rPr lang="en-US" dirty="0" err="1" smtClean="0"/>
              <a:t>neautorizat</a:t>
            </a:r>
            <a:r>
              <a:rPr lang="ro-RO" dirty="0" smtClean="0"/>
              <a:t>e</a:t>
            </a:r>
            <a:r>
              <a:rPr lang="en-US" dirty="0" smtClean="0"/>
              <a:t> la </a:t>
            </a:r>
            <a:r>
              <a:rPr lang="en-US" dirty="0" err="1" smtClean="0"/>
              <a:t>sistemul</a:t>
            </a:r>
            <a:r>
              <a:rPr lang="en-US" dirty="0" smtClean="0"/>
              <a:t> public de </a:t>
            </a:r>
            <a:r>
              <a:rPr lang="en-US" dirty="0" err="1" smtClean="0"/>
              <a:t>alimentare</a:t>
            </a:r>
            <a:r>
              <a:rPr lang="en-US" dirty="0" smtClean="0"/>
              <a:t> cu </a:t>
            </a:r>
            <a:r>
              <a:rPr lang="en-US" dirty="0" err="1" smtClean="0"/>
              <a:t>apă</a:t>
            </a:r>
            <a:r>
              <a:rPr lang="en-US" dirty="0" smtClean="0"/>
              <a:t> </a:t>
            </a:r>
            <a:r>
              <a:rPr lang="en-US" dirty="0" err="1" smtClean="0"/>
              <a:t>şi</a:t>
            </a:r>
            <a:r>
              <a:rPr lang="en-US" dirty="0" smtClean="0"/>
              <a:t> de </a:t>
            </a:r>
            <a:r>
              <a:rPr lang="en-US" dirty="0" err="1" smtClean="0"/>
              <a:t>canalizare</a:t>
            </a:r>
            <a:r>
              <a:rPr lang="en-US" dirty="0" smtClean="0"/>
              <a:t> , </a:t>
            </a:r>
            <a:r>
              <a:rPr lang="en-US" dirty="0" err="1" smtClean="0"/>
              <a:t>operatorul</a:t>
            </a:r>
            <a:r>
              <a:rPr lang="en-US" dirty="0" smtClean="0"/>
              <a:t> </a:t>
            </a:r>
            <a:r>
              <a:rPr lang="en-US" dirty="0" err="1" smtClean="0"/>
              <a:t>calculează</a:t>
            </a:r>
            <a:r>
              <a:rPr lang="en-US" dirty="0" smtClean="0"/>
              <a:t> </a:t>
            </a:r>
            <a:r>
              <a:rPr lang="en-US" dirty="0" err="1" smtClean="0"/>
              <a:t>volumul</a:t>
            </a:r>
            <a:r>
              <a:rPr lang="en-US" dirty="0" smtClean="0"/>
              <a:t> </a:t>
            </a:r>
            <a:r>
              <a:rPr lang="en-US" dirty="0" err="1" smtClean="0"/>
              <a:t>serviciului</a:t>
            </a:r>
            <a:r>
              <a:rPr lang="en-US" dirty="0" smtClean="0"/>
              <a:t> public conform </a:t>
            </a:r>
            <a:r>
              <a:rPr lang="en-US" dirty="0" err="1" smtClean="0"/>
              <a:t>secţiunii</a:t>
            </a:r>
            <a:r>
              <a:rPr lang="en-US" dirty="0" smtClean="0"/>
              <a:t> </a:t>
            </a:r>
            <a:r>
              <a:rPr lang="en-US" dirty="0" err="1" smtClean="0"/>
              <a:t>conductei</a:t>
            </a:r>
            <a:r>
              <a:rPr lang="en-US" dirty="0" smtClean="0"/>
              <a:t>, </a:t>
            </a:r>
            <a:r>
              <a:rPr lang="en-US" dirty="0" err="1" smtClean="0"/>
              <a:t>vitezei</a:t>
            </a:r>
            <a:r>
              <a:rPr lang="en-US" dirty="0" smtClean="0"/>
              <a:t> </a:t>
            </a:r>
            <a:r>
              <a:rPr lang="en-US" dirty="0" err="1" smtClean="0"/>
              <a:t>mişcării</a:t>
            </a:r>
            <a:r>
              <a:rPr lang="en-US" dirty="0" smtClean="0"/>
              <a:t> </a:t>
            </a:r>
            <a:r>
              <a:rPr lang="en-US" dirty="0" err="1" smtClean="0"/>
              <a:t>apei</a:t>
            </a:r>
            <a:r>
              <a:rPr lang="en-US" dirty="0" smtClean="0"/>
              <a:t> </a:t>
            </a:r>
            <a:r>
              <a:rPr lang="en-US" dirty="0" err="1" smtClean="0"/>
              <a:t>şi</a:t>
            </a:r>
            <a:r>
              <a:rPr lang="en-US" dirty="0" smtClean="0"/>
              <a:t> </a:t>
            </a:r>
            <a:r>
              <a:rPr lang="en-US" dirty="0" err="1" smtClean="0"/>
              <a:t>pe</a:t>
            </a:r>
            <a:r>
              <a:rPr lang="en-US" dirty="0" smtClean="0"/>
              <a:t> </a:t>
            </a:r>
            <a:r>
              <a:rPr lang="en-US" dirty="0" err="1" smtClean="0"/>
              <a:t>durata</a:t>
            </a:r>
            <a:r>
              <a:rPr lang="en-US" dirty="0" smtClean="0"/>
              <a:t> de </a:t>
            </a:r>
            <a:r>
              <a:rPr lang="en-US" dirty="0" err="1" smtClean="0"/>
              <a:t>timp</a:t>
            </a:r>
            <a:r>
              <a:rPr lang="en-US" dirty="0" smtClean="0"/>
              <a:t> </a:t>
            </a:r>
            <a:r>
              <a:rPr lang="en-US" dirty="0" err="1" smtClean="0"/>
              <a:t>ce</a:t>
            </a:r>
            <a:r>
              <a:rPr lang="en-US" dirty="0" smtClean="0"/>
              <a:t> nu </a:t>
            </a:r>
            <a:r>
              <a:rPr lang="en-US" dirty="0" err="1" smtClean="0"/>
              <a:t>depăşeşte</a:t>
            </a:r>
            <a:r>
              <a:rPr lang="en-US" dirty="0" smtClean="0"/>
              <a:t> 1 an. </a:t>
            </a:r>
            <a:endParaRPr lang="ro-RO" dirty="0" smtClean="0"/>
          </a:p>
          <a:p>
            <a:r>
              <a:rPr lang="ro-RO" dirty="0" smtClean="0"/>
              <a:t>L</a:t>
            </a:r>
            <a:r>
              <a:rPr lang="en-US" dirty="0" smtClean="0"/>
              <a:t>a </a:t>
            </a:r>
            <a:r>
              <a:rPr lang="en-US" dirty="0" err="1" smtClean="0"/>
              <a:t>emiterea</a:t>
            </a:r>
            <a:r>
              <a:rPr lang="en-US" dirty="0" smtClean="0"/>
              <a:t> </a:t>
            </a:r>
            <a:r>
              <a:rPr lang="en-US" dirty="0" err="1" smtClean="0"/>
              <a:t>facturii</a:t>
            </a:r>
            <a:r>
              <a:rPr lang="en-US" dirty="0" smtClean="0"/>
              <a:t> se </a:t>
            </a:r>
            <a:r>
              <a:rPr lang="en-US" dirty="0" err="1" smtClean="0"/>
              <a:t>aplică</a:t>
            </a:r>
            <a:r>
              <a:rPr lang="en-US" dirty="0" smtClean="0"/>
              <a:t> </a:t>
            </a:r>
            <a:r>
              <a:rPr lang="en-US" dirty="0" err="1" smtClean="0"/>
              <a:t>tarifele</a:t>
            </a:r>
            <a:r>
              <a:rPr lang="en-US" dirty="0" smtClean="0"/>
              <a:t> </a:t>
            </a:r>
            <a:r>
              <a:rPr lang="en-US" dirty="0" err="1" smtClean="0"/>
              <a:t>pe</a:t>
            </a:r>
            <a:r>
              <a:rPr lang="en-US" dirty="0" smtClean="0"/>
              <a:t> </a:t>
            </a:r>
            <a:r>
              <a:rPr lang="en-US" dirty="0" err="1" smtClean="0"/>
              <a:t>parcursul</a:t>
            </a:r>
            <a:r>
              <a:rPr lang="en-US" dirty="0" smtClean="0"/>
              <a:t> </a:t>
            </a:r>
            <a:r>
              <a:rPr lang="en-US" dirty="0" err="1" smtClean="0"/>
              <a:t>perioadei</a:t>
            </a:r>
            <a:r>
              <a:rPr lang="en-US" dirty="0" smtClean="0"/>
              <a:t> </a:t>
            </a:r>
            <a:r>
              <a:rPr lang="en-US" dirty="0" err="1" smtClean="0"/>
              <a:t>pentru</a:t>
            </a:r>
            <a:r>
              <a:rPr lang="en-US" dirty="0" smtClean="0"/>
              <a:t> care se face </a:t>
            </a:r>
            <a:r>
              <a:rPr lang="en-US" dirty="0" err="1" smtClean="0"/>
              <a:t>recalcularea</a:t>
            </a:r>
            <a:r>
              <a:rPr lang="en-US" dirty="0" smtClean="0"/>
              <a:t> </a:t>
            </a:r>
            <a:r>
              <a:rPr lang="en-US" dirty="0" err="1" smtClean="0"/>
              <a:t>şi</a:t>
            </a:r>
            <a:r>
              <a:rPr lang="en-US" dirty="0" smtClean="0"/>
              <a:t> se </a:t>
            </a:r>
            <a:r>
              <a:rPr lang="en-US" dirty="0" err="1" smtClean="0"/>
              <a:t>scad</a:t>
            </a:r>
            <a:r>
              <a:rPr lang="en-US" dirty="0" smtClean="0"/>
              <a:t> </a:t>
            </a:r>
            <a:r>
              <a:rPr lang="en-US" dirty="0" err="1" smtClean="0"/>
              <a:t>sumele</a:t>
            </a:r>
            <a:r>
              <a:rPr lang="en-US" dirty="0" smtClean="0"/>
              <a:t> </a:t>
            </a:r>
            <a:r>
              <a:rPr lang="en-US" dirty="0" err="1" smtClean="0"/>
              <a:t>facturate</a:t>
            </a:r>
            <a:r>
              <a:rPr lang="en-US" dirty="0" smtClean="0"/>
              <a:t> </a:t>
            </a:r>
            <a:r>
              <a:rPr lang="en-US" dirty="0" err="1" smtClean="0"/>
              <a:t>şi</a:t>
            </a:r>
            <a:r>
              <a:rPr lang="en-US" dirty="0" smtClean="0"/>
              <a:t> </a:t>
            </a:r>
            <a:r>
              <a:rPr lang="en-US" dirty="0" err="1" smtClean="0"/>
              <a:t>achitate</a:t>
            </a:r>
            <a:r>
              <a:rPr lang="en-US" dirty="0" smtClean="0"/>
              <a:t> de </a:t>
            </a:r>
            <a:r>
              <a:rPr lang="en-US" dirty="0" err="1" smtClean="0"/>
              <a:t>consumator</a:t>
            </a:r>
            <a:r>
              <a:rPr lang="en-US" dirty="0" smtClean="0"/>
              <a:t> </a:t>
            </a:r>
            <a:r>
              <a:rPr lang="en-US" dirty="0" err="1" smtClean="0"/>
              <a:t>pentru</a:t>
            </a:r>
            <a:r>
              <a:rPr lang="en-US" dirty="0" smtClean="0"/>
              <a:t> </a:t>
            </a:r>
            <a:r>
              <a:rPr lang="en-US" dirty="0" err="1" smtClean="0"/>
              <a:t>perioada</a:t>
            </a:r>
            <a:r>
              <a:rPr lang="en-US" dirty="0" smtClean="0"/>
              <a:t> </a:t>
            </a:r>
            <a:r>
              <a:rPr lang="en-US" dirty="0" err="1" smtClean="0"/>
              <a:t>respectivă</a:t>
            </a:r>
            <a:r>
              <a:rPr lang="en-US" dirty="0" smtClean="0"/>
              <a:t>.</a:t>
            </a:r>
            <a:endParaRPr lang="ru-RU" dirty="0" smtClean="0"/>
          </a:p>
          <a:p>
            <a:endParaRPr lang="ru-RU" dirty="0" smtClean="0"/>
          </a:p>
          <a:p>
            <a:endParaRPr lang="ru-RU" dirty="0" smtClean="0"/>
          </a:p>
          <a:p>
            <a:endParaRPr lang="ru-RU" dirty="0"/>
          </a:p>
        </p:txBody>
      </p:sp>
      <p:pic>
        <p:nvPicPr>
          <p:cNvPr id="4101" name="Picture 5" descr="C:\Users\user\Desktop\alimentarea-cu-apa-in-moldova-ce-volum-revine-unui-locuitor-1401101453.jpg"/>
          <p:cNvPicPr>
            <a:picLocks noChangeAspect="1" noChangeArrowheads="1"/>
          </p:cNvPicPr>
          <p:nvPr/>
        </p:nvPicPr>
        <p:blipFill>
          <a:blip r:embed="rId2" cstate="print"/>
          <a:srcRect/>
          <a:stretch>
            <a:fillRect/>
          </a:stretch>
        </p:blipFill>
        <p:spPr bwMode="auto">
          <a:xfrm>
            <a:off x="8862646" y="4839286"/>
            <a:ext cx="3329354" cy="2018714"/>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7" name="Содержимое 6"/>
          <p:cNvSpPr>
            <a:spLocks noGrp="1"/>
          </p:cNvSpPr>
          <p:nvPr>
            <p:ph idx="1"/>
          </p:nvPr>
        </p:nvSpPr>
        <p:spPr/>
        <p:txBody>
          <a:bodyPr/>
          <a:lstStyle/>
          <a:p>
            <a:pPr>
              <a:buNone/>
            </a:pPr>
            <a:r>
              <a:rPr lang="ro-RO" dirty="0" smtClean="0"/>
              <a:t>      </a:t>
            </a:r>
            <a:r>
              <a:rPr lang="ro-RO" sz="2800" dirty="0" smtClean="0"/>
              <a:t>În cazul </a:t>
            </a:r>
            <a:r>
              <a:rPr lang="en-US" sz="2800" dirty="0" err="1" smtClean="0"/>
              <a:t>constat</a:t>
            </a:r>
            <a:r>
              <a:rPr lang="ro-RO" sz="2800" dirty="0" smtClean="0"/>
              <a:t>ării </a:t>
            </a:r>
            <a:r>
              <a:rPr lang="en-US" sz="2800" dirty="0" err="1" smtClean="0"/>
              <a:t>consumului</a:t>
            </a:r>
            <a:r>
              <a:rPr lang="en-US" sz="2800" dirty="0" smtClean="0"/>
              <a:t> </a:t>
            </a:r>
            <a:r>
              <a:rPr lang="en-US" sz="2800" dirty="0" err="1" smtClean="0"/>
              <a:t>fraudulos</a:t>
            </a:r>
            <a:r>
              <a:rPr lang="ro-RO" sz="2800" dirty="0" smtClean="0"/>
              <a:t>, </a:t>
            </a:r>
            <a:r>
              <a:rPr lang="ro-RO" sz="2800" b="1" dirty="0" smtClean="0"/>
              <a:t>o</a:t>
            </a:r>
            <a:r>
              <a:rPr lang="en-US" sz="2800" b="1" dirty="0" err="1" smtClean="0"/>
              <a:t>peratorul</a:t>
            </a:r>
            <a:r>
              <a:rPr lang="en-US" sz="2800" b="1" dirty="0" smtClean="0"/>
              <a:t> are </a:t>
            </a:r>
            <a:r>
              <a:rPr lang="en-US" sz="2800" b="1" dirty="0" err="1" smtClean="0"/>
              <a:t>dreptul</a:t>
            </a:r>
            <a:r>
              <a:rPr lang="en-US" sz="2800" b="1" dirty="0" smtClean="0"/>
              <a:t> </a:t>
            </a:r>
            <a:r>
              <a:rPr lang="en-US" sz="2800" b="1" dirty="0" err="1" smtClean="0"/>
              <a:t>să</a:t>
            </a:r>
            <a:r>
              <a:rPr lang="en-US" sz="2800" b="1" dirty="0" smtClean="0"/>
              <a:t> </a:t>
            </a:r>
            <a:r>
              <a:rPr lang="en-US" sz="2800" b="1" dirty="0" err="1" smtClean="0"/>
              <a:t>suspende</a:t>
            </a:r>
            <a:r>
              <a:rPr lang="en-US" sz="2800" b="1" dirty="0" smtClean="0"/>
              <a:t> </a:t>
            </a:r>
            <a:r>
              <a:rPr lang="en-US" sz="2800" b="1" dirty="0" err="1" smtClean="0"/>
              <a:t>furnizarea</a:t>
            </a:r>
            <a:r>
              <a:rPr lang="en-US" sz="2800" b="1" dirty="0" smtClean="0"/>
              <a:t> </a:t>
            </a:r>
            <a:r>
              <a:rPr lang="en-US" sz="2800" b="1" dirty="0" err="1" smtClean="0"/>
              <a:t>apei</a:t>
            </a:r>
            <a:r>
              <a:rPr lang="en-US" sz="2800" b="1" dirty="0" smtClean="0"/>
              <a:t> </a:t>
            </a:r>
            <a:r>
              <a:rPr lang="en-US" sz="2800" b="1" dirty="0" err="1" smtClean="0"/>
              <a:t>consumatorului</a:t>
            </a:r>
            <a:r>
              <a:rPr lang="en-US" sz="2800" b="1" dirty="0" smtClean="0"/>
              <a:t> </a:t>
            </a:r>
            <a:r>
              <a:rPr lang="en-US" sz="2800" b="1" dirty="0" err="1" smtClean="0"/>
              <a:t>sau</a:t>
            </a:r>
            <a:r>
              <a:rPr lang="en-US" sz="2800" b="1" dirty="0" smtClean="0"/>
              <a:t> </a:t>
            </a:r>
            <a:r>
              <a:rPr lang="en-US" sz="2800" b="1" dirty="0" err="1" smtClean="0"/>
              <a:t>recepţionarea</a:t>
            </a:r>
            <a:r>
              <a:rPr lang="en-US" sz="2800" b="1" dirty="0" smtClean="0"/>
              <a:t> </a:t>
            </a:r>
            <a:r>
              <a:rPr lang="en-US" sz="2800" b="1" dirty="0" err="1" smtClean="0"/>
              <a:t>apelor</a:t>
            </a:r>
            <a:r>
              <a:rPr lang="en-US" sz="2800" b="1" dirty="0" smtClean="0"/>
              <a:t> </a:t>
            </a:r>
            <a:r>
              <a:rPr lang="en-US" sz="2800" b="1" dirty="0" err="1" smtClean="0"/>
              <a:t>uzate</a:t>
            </a:r>
            <a:r>
              <a:rPr lang="en-US" sz="2800" b="1" dirty="0" smtClean="0"/>
              <a:t> de la </a:t>
            </a:r>
            <a:r>
              <a:rPr lang="en-US" sz="2800" b="1" dirty="0" err="1" smtClean="0"/>
              <a:t>consumator</a:t>
            </a:r>
            <a:r>
              <a:rPr lang="en-US" sz="2800" dirty="0" smtClean="0"/>
              <a:t>, </a:t>
            </a:r>
            <a:r>
              <a:rPr lang="en-US" sz="2800" dirty="0" err="1" smtClean="0"/>
              <a:t>prevenind</a:t>
            </a:r>
            <a:r>
              <a:rPr lang="en-US" sz="2800" dirty="0" smtClean="0"/>
              <a:t> </a:t>
            </a:r>
            <a:r>
              <a:rPr lang="en-US" sz="2800" dirty="0" err="1" smtClean="0"/>
              <a:t>în</a:t>
            </a:r>
            <a:r>
              <a:rPr lang="en-US" sz="2800" dirty="0" smtClean="0"/>
              <a:t> </a:t>
            </a:r>
            <a:r>
              <a:rPr lang="en-US" sz="2800" dirty="0" err="1" smtClean="0"/>
              <a:t>prealabil</a:t>
            </a:r>
            <a:r>
              <a:rPr lang="en-US" sz="2800" dirty="0" smtClean="0"/>
              <a:t> </a:t>
            </a:r>
            <a:r>
              <a:rPr lang="en-US" sz="2800" dirty="0" err="1" smtClean="0"/>
              <a:t>consumatorul</a:t>
            </a:r>
            <a:endParaRPr lang="ru-RU" sz="2800" dirty="0"/>
          </a:p>
        </p:txBody>
      </p:sp>
      <p:pic>
        <p:nvPicPr>
          <p:cNvPr id="1027" name="Picture 3" descr="C:\Users\user\Desktop\images (1).jpg"/>
          <p:cNvPicPr>
            <a:picLocks noChangeAspect="1" noChangeArrowheads="1"/>
          </p:cNvPicPr>
          <p:nvPr/>
        </p:nvPicPr>
        <p:blipFill>
          <a:blip r:embed="rId2" cstate="print"/>
          <a:srcRect/>
          <a:stretch>
            <a:fillRect/>
          </a:stretch>
        </p:blipFill>
        <p:spPr bwMode="auto">
          <a:xfrm>
            <a:off x="8449995" y="4289321"/>
            <a:ext cx="3742005" cy="2568679"/>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o-RO" b="1" dirty="0"/>
              <a:t>Constatarea contravențiilor de către operatori</a:t>
            </a:r>
            <a:r>
              <a:rPr lang="ro-RO" dirty="0"/>
              <a:t/>
            </a:r>
            <a:br>
              <a:rPr lang="ro-RO" dirty="0"/>
            </a:br>
            <a:endParaRPr lang="ru-RU" dirty="0"/>
          </a:p>
        </p:txBody>
      </p:sp>
      <p:sp>
        <p:nvSpPr>
          <p:cNvPr id="3" name="Объект 2"/>
          <p:cNvSpPr>
            <a:spLocks noGrp="1"/>
          </p:cNvSpPr>
          <p:nvPr>
            <p:ph idx="1"/>
          </p:nvPr>
        </p:nvSpPr>
        <p:spPr/>
        <p:txBody>
          <a:bodyPr/>
          <a:lstStyle/>
          <a:p>
            <a:r>
              <a:rPr lang="en-US" dirty="0" err="1">
                <a:latin typeface="+mj-lt"/>
                <a:ea typeface="Times New Roman" panose="02020603050405020304" pitchFamily="18" charset="0"/>
              </a:rPr>
              <a:t>Contravenţiile</a:t>
            </a:r>
            <a:r>
              <a:rPr lang="en-US" dirty="0">
                <a:latin typeface="+mj-lt"/>
                <a:ea typeface="Times New Roman" panose="02020603050405020304" pitchFamily="18" charset="0"/>
              </a:rPr>
              <a:t> </a:t>
            </a:r>
            <a:r>
              <a:rPr lang="en-US" dirty="0" err="1">
                <a:latin typeface="+mj-lt"/>
                <a:ea typeface="Times New Roman" panose="02020603050405020304" pitchFamily="18" charset="0"/>
              </a:rPr>
              <a:t>prevăzute</a:t>
            </a:r>
            <a:r>
              <a:rPr lang="en-US" dirty="0">
                <a:latin typeface="+mj-lt"/>
                <a:ea typeface="Times New Roman" panose="02020603050405020304" pitchFamily="18" charset="0"/>
              </a:rPr>
              <a:t> la art.170–175, 180 se </a:t>
            </a:r>
            <a:r>
              <a:rPr lang="en-US" dirty="0" err="1">
                <a:latin typeface="+mj-lt"/>
                <a:ea typeface="Times New Roman" panose="02020603050405020304" pitchFamily="18" charset="0"/>
              </a:rPr>
              <a:t>constată</a:t>
            </a:r>
            <a:r>
              <a:rPr lang="en-US" dirty="0">
                <a:latin typeface="+mj-lt"/>
                <a:ea typeface="Times New Roman" panose="02020603050405020304" pitchFamily="18" charset="0"/>
              </a:rPr>
              <a:t> de </a:t>
            </a:r>
            <a:r>
              <a:rPr lang="en-US" dirty="0" err="1">
                <a:latin typeface="+mj-lt"/>
                <a:ea typeface="Times New Roman" panose="02020603050405020304" pitchFamily="18" charset="0"/>
              </a:rPr>
              <a:t>serviciile</a:t>
            </a:r>
            <a:r>
              <a:rPr lang="en-US" dirty="0">
                <a:latin typeface="+mj-lt"/>
                <a:ea typeface="Times New Roman" panose="02020603050405020304" pitchFamily="18" charset="0"/>
              </a:rPr>
              <a:t> </a:t>
            </a:r>
            <a:r>
              <a:rPr lang="en-US" dirty="0" err="1">
                <a:latin typeface="+mj-lt"/>
                <a:ea typeface="Times New Roman" panose="02020603050405020304" pitchFamily="18" charset="0"/>
              </a:rPr>
              <a:t>publice</a:t>
            </a:r>
            <a:r>
              <a:rPr lang="en-US" dirty="0">
                <a:latin typeface="+mj-lt"/>
                <a:ea typeface="Times New Roman" panose="02020603050405020304" pitchFamily="18" charset="0"/>
              </a:rPr>
              <a:t> de </a:t>
            </a:r>
            <a:r>
              <a:rPr lang="en-US" dirty="0" err="1">
                <a:latin typeface="+mj-lt"/>
                <a:ea typeface="Times New Roman" panose="02020603050405020304" pitchFamily="18" charset="0"/>
              </a:rPr>
              <a:t>gospodărie</a:t>
            </a:r>
            <a:r>
              <a:rPr lang="en-US" dirty="0">
                <a:latin typeface="+mj-lt"/>
                <a:ea typeface="Times New Roman" panose="02020603050405020304" pitchFamily="18" charset="0"/>
              </a:rPr>
              <a:t> </a:t>
            </a:r>
            <a:r>
              <a:rPr lang="en-US" dirty="0" err="1">
                <a:latin typeface="+mj-lt"/>
                <a:ea typeface="Times New Roman" panose="02020603050405020304" pitchFamily="18" charset="0"/>
              </a:rPr>
              <a:t>comunală</a:t>
            </a:r>
            <a:r>
              <a:rPr lang="en-US" dirty="0" smtClean="0">
                <a:latin typeface="+mj-lt"/>
                <a:ea typeface="Times New Roman" panose="02020603050405020304" pitchFamily="18" charset="0"/>
              </a:rPr>
              <a:t>.</a:t>
            </a:r>
          </a:p>
          <a:p>
            <a:r>
              <a:rPr lang="en-US" dirty="0" err="1"/>
              <a:t>Sînt</a:t>
            </a:r>
            <a:r>
              <a:rPr lang="en-US" dirty="0"/>
              <a:t> </a:t>
            </a:r>
            <a:r>
              <a:rPr lang="en-US" dirty="0" err="1"/>
              <a:t>în</a:t>
            </a:r>
            <a:r>
              <a:rPr lang="en-US" dirty="0"/>
              <a:t> </a:t>
            </a:r>
            <a:r>
              <a:rPr lang="en-US" dirty="0" err="1"/>
              <a:t>drept</a:t>
            </a:r>
            <a:r>
              <a:rPr lang="en-US" dirty="0"/>
              <a:t> </a:t>
            </a:r>
            <a:r>
              <a:rPr lang="en-US" dirty="0" err="1"/>
              <a:t>să</a:t>
            </a:r>
            <a:r>
              <a:rPr lang="en-US" dirty="0"/>
              <a:t> </a:t>
            </a:r>
            <a:r>
              <a:rPr lang="en-US" dirty="0" err="1"/>
              <a:t>constate</a:t>
            </a:r>
            <a:r>
              <a:rPr lang="en-US" dirty="0"/>
              <a:t> </a:t>
            </a:r>
            <a:r>
              <a:rPr lang="en-US" dirty="0" err="1"/>
              <a:t>contravenţii</a:t>
            </a:r>
            <a:r>
              <a:rPr lang="en-US" dirty="0"/>
              <a:t> </a:t>
            </a:r>
            <a:r>
              <a:rPr lang="en-US" dirty="0" err="1"/>
              <a:t>şi</a:t>
            </a:r>
            <a:r>
              <a:rPr lang="en-US" dirty="0"/>
              <a:t> </a:t>
            </a:r>
            <a:r>
              <a:rPr lang="en-US" dirty="0" err="1"/>
              <a:t>să</a:t>
            </a:r>
            <a:r>
              <a:rPr lang="en-US" dirty="0"/>
              <a:t> </a:t>
            </a:r>
            <a:r>
              <a:rPr lang="en-US" dirty="0" err="1"/>
              <a:t>încheie</a:t>
            </a:r>
            <a:r>
              <a:rPr lang="en-US" dirty="0"/>
              <a:t> </a:t>
            </a:r>
            <a:r>
              <a:rPr lang="en-US" dirty="0" err="1"/>
              <a:t>procese-verbale</a:t>
            </a:r>
            <a:r>
              <a:rPr lang="en-US" dirty="0"/>
              <a:t> </a:t>
            </a:r>
            <a:r>
              <a:rPr lang="en-US" b="1" dirty="0" err="1"/>
              <a:t>şefii</a:t>
            </a:r>
            <a:r>
              <a:rPr lang="en-US" b="1" dirty="0"/>
              <a:t> </a:t>
            </a:r>
            <a:r>
              <a:rPr lang="en-US" b="1" dirty="0" err="1"/>
              <a:t>direcţiilor</a:t>
            </a:r>
            <a:r>
              <a:rPr lang="en-US" b="1" dirty="0"/>
              <a:t> </a:t>
            </a:r>
            <a:r>
              <a:rPr lang="en-US" b="1" dirty="0" err="1"/>
              <a:t>serviciilor</a:t>
            </a:r>
            <a:r>
              <a:rPr lang="en-US" b="1" dirty="0"/>
              <a:t> </a:t>
            </a:r>
            <a:r>
              <a:rPr lang="en-US" b="1" dirty="0" err="1"/>
              <a:t>publice</a:t>
            </a:r>
            <a:r>
              <a:rPr lang="en-US" b="1" dirty="0"/>
              <a:t> de </a:t>
            </a:r>
            <a:r>
              <a:rPr lang="en-US" b="1" dirty="0" err="1"/>
              <a:t>gospodărie</a:t>
            </a:r>
            <a:r>
              <a:rPr lang="en-US" b="1" dirty="0"/>
              <a:t> </a:t>
            </a:r>
            <a:r>
              <a:rPr lang="en-US" b="1" dirty="0" err="1"/>
              <a:t>comunală</a:t>
            </a:r>
            <a:r>
              <a:rPr lang="en-US" b="1" dirty="0"/>
              <a:t> </a:t>
            </a:r>
            <a:r>
              <a:rPr lang="en-US" b="1" dirty="0" err="1"/>
              <a:t>şi</a:t>
            </a:r>
            <a:r>
              <a:rPr lang="en-US" b="1" dirty="0"/>
              <a:t> </a:t>
            </a:r>
            <a:r>
              <a:rPr lang="en-US" b="1" dirty="0" err="1"/>
              <a:t>adjuncţii</a:t>
            </a:r>
            <a:r>
              <a:rPr lang="en-US" b="1" dirty="0"/>
              <a:t> </a:t>
            </a:r>
            <a:r>
              <a:rPr lang="en-US" b="1" dirty="0" err="1"/>
              <a:t>lor</a:t>
            </a:r>
            <a:r>
              <a:rPr lang="en-US" b="1" dirty="0"/>
              <a:t>, </a:t>
            </a:r>
            <a:r>
              <a:rPr lang="en-US" b="1" dirty="0" err="1"/>
              <a:t>specialiştii</a:t>
            </a:r>
            <a:r>
              <a:rPr lang="en-US" b="1" dirty="0"/>
              <a:t> </a:t>
            </a:r>
            <a:r>
              <a:rPr lang="en-US" b="1" dirty="0" err="1"/>
              <a:t>principali</a:t>
            </a:r>
            <a:r>
              <a:rPr lang="en-US" b="1" dirty="0"/>
              <a:t> </a:t>
            </a:r>
            <a:r>
              <a:rPr lang="en-US" b="1" dirty="0" err="1"/>
              <a:t>şi</a:t>
            </a:r>
            <a:r>
              <a:rPr lang="en-US" b="1" dirty="0"/>
              <a:t> </a:t>
            </a:r>
            <a:r>
              <a:rPr lang="en-US" b="1" dirty="0" err="1"/>
              <a:t>coordonatori</a:t>
            </a:r>
            <a:r>
              <a:rPr lang="en-US" b="1" dirty="0"/>
              <a:t> </a:t>
            </a:r>
            <a:r>
              <a:rPr lang="en-US" dirty="0" err="1"/>
              <a:t>ai</a:t>
            </a:r>
            <a:r>
              <a:rPr lang="en-US" dirty="0"/>
              <a:t> </a:t>
            </a:r>
            <a:r>
              <a:rPr lang="en-US" dirty="0" err="1"/>
              <a:t>gospodăriei</a:t>
            </a:r>
            <a:r>
              <a:rPr lang="en-US" dirty="0"/>
              <a:t> </a:t>
            </a:r>
            <a:r>
              <a:rPr lang="en-US" dirty="0" err="1"/>
              <a:t>comunale</a:t>
            </a:r>
            <a:r>
              <a:rPr lang="en-US" dirty="0"/>
              <a:t> </a:t>
            </a:r>
            <a:r>
              <a:rPr lang="en-US" dirty="0" err="1"/>
              <a:t>şi</a:t>
            </a:r>
            <a:r>
              <a:rPr lang="en-US" dirty="0"/>
              <a:t> </a:t>
            </a:r>
            <a:r>
              <a:rPr lang="en-US" dirty="0" err="1"/>
              <a:t>gospodăriei</a:t>
            </a:r>
            <a:r>
              <a:rPr lang="en-US" dirty="0"/>
              <a:t> de </a:t>
            </a:r>
            <a:r>
              <a:rPr lang="en-US" dirty="0" err="1"/>
              <a:t>exploatare</a:t>
            </a:r>
            <a:r>
              <a:rPr lang="en-US" dirty="0"/>
              <a:t> a </a:t>
            </a:r>
            <a:r>
              <a:rPr lang="en-US" dirty="0" err="1"/>
              <a:t>fondului</a:t>
            </a:r>
            <a:r>
              <a:rPr lang="en-US" dirty="0"/>
              <a:t> de </a:t>
            </a:r>
            <a:r>
              <a:rPr lang="en-US" dirty="0" err="1"/>
              <a:t>locuinţe</a:t>
            </a:r>
            <a:r>
              <a:rPr lang="en-US" dirty="0" smtClean="0"/>
              <a:t>.</a:t>
            </a:r>
          </a:p>
          <a:p>
            <a:r>
              <a:rPr lang="en-US" dirty="0" err="1"/>
              <a:t>Procesele-verbale</a:t>
            </a:r>
            <a:r>
              <a:rPr lang="en-US" dirty="0"/>
              <a:t> cu </a:t>
            </a:r>
            <a:r>
              <a:rPr lang="en-US" dirty="0" err="1"/>
              <a:t>privire</a:t>
            </a:r>
            <a:r>
              <a:rPr lang="en-US" dirty="0"/>
              <a:t> la </a:t>
            </a:r>
            <a:r>
              <a:rPr lang="en-US" dirty="0" err="1"/>
              <a:t>contravenţii</a:t>
            </a:r>
            <a:r>
              <a:rPr lang="en-US" dirty="0"/>
              <a:t> se remit </a:t>
            </a:r>
            <a:r>
              <a:rPr lang="en-US" dirty="0" err="1"/>
              <a:t>spre</a:t>
            </a:r>
            <a:r>
              <a:rPr lang="en-US" dirty="0"/>
              <a:t> </a:t>
            </a:r>
            <a:r>
              <a:rPr lang="en-US" dirty="0" err="1"/>
              <a:t>examinare</a:t>
            </a:r>
            <a:r>
              <a:rPr lang="en-US" dirty="0"/>
              <a:t> </a:t>
            </a:r>
            <a:r>
              <a:rPr lang="en-US" dirty="0" err="1"/>
              <a:t>comisiilor</a:t>
            </a:r>
            <a:r>
              <a:rPr lang="en-US" dirty="0"/>
              <a:t> administrative</a:t>
            </a:r>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74784" y="4763321"/>
            <a:ext cx="3717216" cy="2094679"/>
          </a:xfrm>
          <a:prstGeom prst="rect">
            <a:avLst/>
          </a:prstGeom>
        </p:spPr>
      </p:pic>
    </p:spTree>
    <p:extLst>
      <p:ext uri="{BB962C8B-B14F-4D97-AF65-F5344CB8AC3E}">
        <p14:creationId xmlns:p14="http://schemas.microsoft.com/office/powerpoint/2010/main" val="16134301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o-RO" b="1" dirty="0" smtClean="0"/>
              <a:t>Categoriile de </a:t>
            </a:r>
            <a:r>
              <a:rPr lang="en-US" b="1" dirty="0" smtClean="0"/>
              <a:t>contravene</a:t>
            </a:r>
            <a:r>
              <a:rPr lang="ro-RO" b="1" dirty="0" smtClean="0"/>
              <a:t>ții care pot fi constatate</a:t>
            </a:r>
            <a:endParaRPr lang="ru-RU" b="1" dirty="0"/>
          </a:p>
        </p:txBody>
      </p:sp>
      <p:sp>
        <p:nvSpPr>
          <p:cNvPr id="3" name="Объект 2"/>
          <p:cNvSpPr>
            <a:spLocks noGrp="1"/>
          </p:cNvSpPr>
          <p:nvPr>
            <p:ph idx="1"/>
          </p:nvPr>
        </p:nvSpPr>
        <p:spPr>
          <a:xfrm>
            <a:off x="1371600" y="1932317"/>
            <a:ext cx="9601200" cy="4761781"/>
          </a:xfrm>
        </p:spPr>
        <p:txBody>
          <a:bodyPr>
            <a:normAutofit lnSpcReduction="10000"/>
          </a:bodyPr>
          <a:lstStyle/>
          <a:p>
            <a:pPr algn="just">
              <a:lnSpc>
                <a:spcPct val="107000"/>
              </a:lnSpc>
              <a:spcAft>
                <a:spcPts val="0"/>
              </a:spcAft>
            </a:pPr>
            <a:r>
              <a:rPr lang="en-US" b="1" dirty="0" err="1">
                <a:ea typeface="Times New Roman" panose="02020603050405020304" pitchFamily="18" charset="0"/>
                <a:cs typeface="Times New Roman" panose="02020603050405020304" pitchFamily="18" charset="0"/>
              </a:rPr>
              <a:t>Conectarea</a:t>
            </a:r>
            <a:r>
              <a:rPr lang="en-US" b="1" dirty="0">
                <a:ea typeface="Times New Roman" panose="02020603050405020304" pitchFamily="18" charset="0"/>
                <a:cs typeface="Times New Roman" panose="02020603050405020304" pitchFamily="18" charset="0"/>
              </a:rPr>
              <a:t> </a:t>
            </a:r>
            <a:r>
              <a:rPr lang="en-US" b="1" dirty="0" err="1">
                <a:ea typeface="Times New Roman" panose="02020603050405020304" pitchFamily="18" charset="0"/>
                <a:cs typeface="Times New Roman" panose="02020603050405020304" pitchFamily="18" charset="0"/>
              </a:rPr>
              <a:t>neautorizată</a:t>
            </a:r>
            <a:r>
              <a:rPr lang="en-US" b="1" dirty="0">
                <a:ea typeface="Times New Roman" panose="02020603050405020304" pitchFamily="18" charset="0"/>
                <a:cs typeface="Times New Roman" panose="02020603050405020304" pitchFamily="18" charset="0"/>
              </a:rPr>
              <a:t> </a:t>
            </a:r>
            <a:r>
              <a:rPr lang="en-US" dirty="0">
                <a:ea typeface="Times New Roman" panose="02020603050405020304" pitchFamily="18" charset="0"/>
                <a:cs typeface="Times New Roman" panose="02020603050405020304" pitchFamily="18" charset="0"/>
              </a:rPr>
              <a:t>la </a:t>
            </a:r>
            <a:r>
              <a:rPr lang="en-US" dirty="0" err="1">
                <a:ea typeface="Times New Roman" panose="02020603050405020304" pitchFamily="18" charset="0"/>
                <a:cs typeface="Times New Roman" panose="02020603050405020304" pitchFamily="18" charset="0"/>
              </a:rPr>
              <a:t>sistemul</a:t>
            </a:r>
            <a:r>
              <a:rPr lang="en-US" dirty="0">
                <a:ea typeface="Times New Roman" panose="02020603050405020304" pitchFamily="18" charset="0"/>
                <a:cs typeface="Times New Roman" panose="02020603050405020304" pitchFamily="18" charset="0"/>
              </a:rPr>
              <a:t> de </a:t>
            </a:r>
            <a:r>
              <a:rPr lang="en-US" dirty="0" err="1">
                <a:ea typeface="Times New Roman" panose="02020603050405020304" pitchFamily="18" charset="0"/>
                <a:cs typeface="Times New Roman" panose="02020603050405020304" pitchFamily="18" charset="0"/>
              </a:rPr>
              <a:t>alimentare</a:t>
            </a:r>
            <a:r>
              <a:rPr lang="en-US" dirty="0">
                <a:ea typeface="Times New Roman" panose="02020603050405020304" pitchFamily="18" charset="0"/>
                <a:cs typeface="Times New Roman" panose="02020603050405020304" pitchFamily="18" charset="0"/>
              </a:rPr>
              <a:t> cu </a:t>
            </a:r>
            <a:r>
              <a:rPr lang="en-US" dirty="0" err="1">
                <a:ea typeface="Times New Roman" panose="02020603050405020304" pitchFamily="18" charset="0"/>
                <a:cs typeface="Times New Roman" panose="02020603050405020304" pitchFamily="18" charset="0"/>
              </a:rPr>
              <a:t>apă</a:t>
            </a:r>
            <a:r>
              <a:rPr lang="en-US" dirty="0">
                <a:ea typeface="Times New Roman" panose="02020603050405020304" pitchFamily="18" charset="0"/>
                <a:cs typeface="Times New Roman" panose="02020603050405020304" pitchFamily="18" charset="0"/>
              </a:rPr>
              <a:t> </a:t>
            </a:r>
            <a:r>
              <a:rPr lang="en-US" dirty="0" err="1">
                <a:ea typeface="Times New Roman" panose="02020603050405020304" pitchFamily="18" charset="0"/>
                <a:cs typeface="Times New Roman" panose="02020603050405020304" pitchFamily="18" charset="0"/>
              </a:rPr>
              <a:t>şi</a:t>
            </a:r>
            <a:r>
              <a:rPr lang="en-US" dirty="0">
                <a:ea typeface="Times New Roman" panose="02020603050405020304" pitchFamily="18" charset="0"/>
                <a:cs typeface="Times New Roman" panose="02020603050405020304" pitchFamily="18" charset="0"/>
              </a:rPr>
              <a:t> la </a:t>
            </a:r>
            <a:r>
              <a:rPr lang="en-US" dirty="0" err="1">
                <a:ea typeface="Times New Roman" panose="02020603050405020304" pitchFamily="18" charset="0"/>
                <a:cs typeface="Times New Roman" panose="02020603050405020304" pitchFamily="18" charset="0"/>
              </a:rPr>
              <a:t>sistemul</a:t>
            </a:r>
            <a:r>
              <a:rPr lang="en-US" dirty="0">
                <a:ea typeface="Times New Roman" panose="02020603050405020304" pitchFamily="18" charset="0"/>
                <a:cs typeface="Times New Roman" panose="02020603050405020304" pitchFamily="18" charset="0"/>
              </a:rPr>
              <a:t> de </a:t>
            </a:r>
            <a:r>
              <a:rPr lang="en-US" dirty="0" err="1" smtClean="0">
                <a:ea typeface="Times New Roman" panose="02020603050405020304" pitchFamily="18" charset="0"/>
                <a:cs typeface="Times New Roman" panose="02020603050405020304" pitchFamily="18" charset="0"/>
              </a:rPr>
              <a:t>canalizare</a:t>
            </a:r>
            <a:r>
              <a:rPr lang="ro-RO" dirty="0" smtClean="0">
                <a:ea typeface="Times New Roman" panose="02020603050405020304" pitchFamily="18" charset="0"/>
                <a:cs typeface="Times New Roman" panose="02020603050405020304" pitchFamily="18" charset="0"/>
              </a:rPr>
              <a:t>, fără condiții tehnice sau cu încălcarea condițiilor tehnice (art. 170 Codul contravențional);</a:t>
            </a:r>
          </a:p>
          <a:p>
            <a:pPr algn="just">
              <a:lnSpc>
                <a:spcPct val="107000"/>
              </a:lnSpc>
              <a:spcAft>
                <a:spcPts val="0"/>
              </a:spcAft>
            </a:pPr>
            <a:r>
              <a:rPr lang="en-US" b="1" dirty="0" err="1" smtClean="0"/>
              <a:t>Deteriorarea</a:t>
            </a:r>
            <a:r>
              <a:rPr lang="en-US" b="1" dirty="0" smtClean="0"/>
              <a:t> </a:t>
            </a:r>
            <a:r>
              <a:rPr lang="en-US" b="1" dirty="0" err="1"/>
              <a:t>intenţionată</a:t>
            </a:r>
            <a:r>
              <a:rPr lang="en-US" b="1" dirty="0"/>
              <a:t> a </a:t>
            </a:r>
            <a:r>
              <a:rPr lang="en-US" b="1" dirty="0" err="1"/>
              <a:t>sistemului</a:t>
            </a:r>
            <a:r>
              <a:rPr lang="en-US" b="1" dirty="0"/>
              <a:t> </a:t>
            </a:r>
            <a:r>
              <a:rPr lang="en-US" dirty="0"/>
              <a:t>de </a:t>
            </a:r>
            <a:r>
              <a:rPr lang="en-US" dirty="0" err="1"/>
              <a:t>alimentare</a:t>
            </a:r>
            <a:r>
              <a:rPr lang="en-US" dirty="0"/>
              <a:t> cu </a:t>
            </a:r>
            <a:r>
              <a:rPr lang="en-US" dirty="0" err="1"/>
              <a:t>apă</a:t>
            </a:r>
            <a:r>
              <a:rPr lang="en-US" dirty="0"/>
              <a:t> </a:t>
            </a:r>
            <a:r>
              <a:rPr lang="en-US" dirty="0" err="1"/>
              <a:t>şi</a:t>
            </a:r>
            <a:r>
              <a:rPr lang="en-US" dirty="0"/>
              <a:t> a </a:t>
            </a:r>
            <a:r>
              <a:rPr lang="en-US" dirty="0" err="1"/>
              <a:t>sistemului</a:t>
            </a:r>
            <a:r>
              <a:rPr lang="en-US" dirty="0"/>
              <a:t> de </a:t>
            </a:r>
            <a:r>
              <a:rPr lang="en-US" dirty="0" err="1"/>
              <a:t>canalizare</a:t>
            </a:r>
            <a:r>
              <a:rPr lang="en-US" dirty="0"/>
              <a:t> la </a:t>
            </a:r>
            <a:r>
              <a:rPr lang="en-US" dirty="0" err="1"/>
              <a:t>efectuarea</a:t>
            </a:r>
            <a:r>
              <a:rPr lang="en-US" dirty="0"/>
              <a:t> de </a:t>
            </a:r>
            <a:r>
              <a:rPr lang="en-US" dirty="0" err="1" smtClean="0"/>
              <a:t>lucrări</a:t>
            </a:r>
            <a:r>
              <a:rPr lang="ro-RO" dirty="0" smtClean="0"/>
              <a:t> (art. 171 Codul contravențional);</a:t>
            </a:r>
          </a:p>
          <a:p>
            <a:pPr algn="just">
              <a:lnSpc>
                <a:spcPct val="107000"/>
              </a:lnSpc>
              <a:spcAft>
                <a:spcPts val="0"/>
              </a:spcAft>
            </a:pPr>
            <a:r>
              <a:rPr lang="en-US" b="1" dirty="0" err="1"/>
              <a:t>Încălcarea</a:t>
            </a:r>
            <a:r>
              <a:rPr lang="en-US" b="1" dirty="0"/>
              <a:t> </a:t>
            </a:r>
            <a:r>
              <a:rPr lang="en-US" b="1" dirty="0" err="1"/>
              <a:t>regulilor</a:t>
            </a:r>
            <a:r>
              <a:rPr lang="en-US" b="1" dirty="0"/>
              <a:t> </a:t>
            </a:r>
            <a:r>
              <a:rPr lang="en-US" b="1" dirty="0" err="1"/>
              <a:t>privind</a:t>
            </a:r>
            <a:r>
              <a:rPr lang="en-US" b="1" dirty="0"/>
              <a:t> </a:t>
            </a:r>
            <a:r>
              <a:rPr lang="en-US" b="1" dirty="0" err="1"/>
              <a:t>zonele</a:t>
            </a:r>
            <a:r>
              <a:rPr lang="en-US" b="1" dirty="0"/>
              <a:t> de </a:t>
            </a:r>
            <a:r>
              <a:rPr lang="en-US" b="1" dirty="0" err="1"/>
              <a:t>protecţie</a:t>
            </a:r>
            <a:r>
              <a:rPr lang="en-US" b="1" dirty="0"/>
              <a:t> </a:t>
            </a:r>
            <a:r>
              <a:rPr lang="en-US" dirty="0"/>
              <a:t>a </a:t>
            </a:r>
            <a:r>
              <a:rPr lang="en-US" dirty="0" err="1"/>
              <a:t>reţelelor</a:t>
            </a:r>
            <a:r>
              <a:rPr lang="en-US" dirty="0"/>
              <a:t> de </a:t>
            </a:r>
            <a:r>
              <a:rPr lang="en-US" dirty="0" err="1"/>
              <a:t>conducte</a:t>
            </a:r>
            <a:r>
              <a:rPr lang="en-US" dirty="0"/>
              <a:t> de </a:t>
            </a:r>
            <a:r>
              <a:rPr lang="en-US" dirty="0" err="1"/>
              <a:t>apă</a:t>
            </a:r>
            <a:r>
              <a:rPr lang="en-US" dirty="0"/>
              <a:t> </a:t>
            </a:r>
            <a:r>
              <a:rPr lang="en-US" dirty="0" err="1"/>
              <a:t>şi</a:t>
            </a:r>
            <a:r>
              <a:rPr lang="en-US" dirty="0"/>
              <a:t> a </a:t>
            </a:r>
            <a:r>
              <a:rPr lang="en-US" dirty="0" err="1"/>
              <a:t>instalaţiilor</a:t>
            </a:r>
            <a:r>
              <a:rPr lang="en-US" dirty="0"/>
              <a:t> de </a:t>
            </a:r>
            <a:r>
              <a:rPr lang="en-US" dirty="0" err="1"/>
              <a:t>alimentare</a:t>
            </a:r>
            <a:r>
              <a:rPr lang="en-US" dirty="0"/>
              <a:t> cu </a:t>
            </a:r>
            <a:r>
              <a:rPr lang="en-US" dirty="0" err="1"/>
              <a:t>apă</a:t>
            </a:r>
            <a:r>
              <a:rPr lang="en-US" dirty="0"/>
              <a:t> </a:t>
            </a:r>
            <a:r>
              <a:rPr lang="en-US" dirty="0" err="1"/>
              <a:t>şi</a:t>
            </a:r>
            <a:r>
              <a:rPr lang="en-US" dirty="0"/>
              <a:t> de </a:t>
            </a:r>
            <a:r>
              <a:rPr lang="en-US" dirty="0" err="1" smtClean="0"/>
              <a:t>canalizare</a:t>
            </a:r>
            <a:r>
              <a:rPr lang="ro-RO" dirty="0" smtClean="0"/>
              <a:t> (art. 172 Codul contravențional);</a:t>
            </a:r>
          </a:p>
          <a:p>
            <a:pPr algn="just">
              <a:lnSpc>
                <a:spcPct val="107000"/>
              </a:lnSpc>
              <a:spcAft>
                <a:spcPts val="0"/>
              </a:spcAft>
            </a:pPr>
            <a:r>
              <a:rPr lang="en-US" b="1" dirty="0" err="1"/>
              <a:t>Deconectarea</a:t>
            </a:r>
            <a:r>
              <a:rPr lang="en-US" b="1" dirty="0"/>
              <a:t> </a:t>
            </a:r>
            <a:r>
              <a:rPr lang="en-US" b="1" dirty="0" err="1"/>
              <a:t>neautorizată</a:t>
            </a:r>
            <a:r>
              <a:rPr lang="en-US" b="1" dirty="0"/>
              <a:t> </a:t>
            </a:r>
            <a:r>
              <a:rPr lang="en-US" dirty="0"/>
              <a:t>a </a:t>
            </a:r>
            <a:r>
              <a:rPr lang="en-US" dirty="0" err="1"/>
              <a:t>consumatorilor</a:t>
            </a:r>
            <a:r>
              <a:rPr lang="en-US" dirty="0"/>
              <a:t> de la </a:t>
            </a:r>
            <a:r>
              <a:rPr lang="en-US" dirty="0" err="1"/>
              <a:t>sistemul</a:t>
            </a:r>
            <a:r>
              <a:rPr lang="en-US" dirty="0"/>
              <a:t> de </a:t>
            </a:r>
            <a:r>
              <a:rPr lang="en-US" dirty="0" err="1"/>
              <a:t>alimentare</a:t>
            </a:r>
            <a:r>
              <a:rPr lang="en-US" dirty="0"/>
              <a:t> cu </a:t>
            </a:r>
            <a:r>
              <a:rPr lang="en-US" dirty="0" err="1"/>
              <a:t>apă</a:t>
            </a:r>
            <a:r>
              <a:rPr lang="en-US" dirty="0"/>
              <a:t> </a:t>
            </a:r>
            <a:r>
              <a:rPr lang="en-US" dirty="0" err="1"/>
              <a:t>şi</a:t>
            </a:r>
            <a:r>
              <a:rPr lang="en-US" dirty="0"/>
              <a:t> de la </a:t>
            </a:r>
            <a:r>
              <a:rPr lang="en-US" dirty="0" err="1"/>
              <a:t>sistemul</a:t>
            </a:r>
            <a:r>
              <a:rPr lang="en-US" dirty="0"/>
              <a:t> de </a:t>
            </a:r>
            <a:r>
              <a:rPr lang="en-US" dirty="0" err="1"/>
              <a:t>canalizare</a:t>
            </a:r>
            <a:r>
              <a:rPr lang="en-US" dirty="0"/>
              <a:t> </a:t>
            </a:r>
            <a:r>
              <a:rPr lang="ro-RO" dirty="0" smtClean="0"/>
              <a:t> (art. 173 Codul contravențional);</a:t>
            </a:r>
          </a:p>
          <a:p>
            <a:pPr algn="just">
              <a:lnSpc>
                <a:spcPct val="107000"/>
              </a:lnSpc>
              <a:spcAft>
                <a:spcPts val="0"/>
              </a:spcAft>
            </a:pPr>
            <a:r>
              <a:rPr lang="en-US" b="1" dirty="0" err="1"/>
              <a:t>Deteriorarea</a:t>
            </a:r>
            <a:r>
              <a:rPr lang="en-US" b="1" dirty="0"/>
              <a:t> </a:t>
            </a:r>
            <a:r>
              <a:rPr lang="en-US" b="1" dirty="0" err="1"/>
              <a:t>intenţionată</a:t>
            </a:r>
            <a:r>
              <a:rPr lang="en-US" b="1" dirty="0"/>
              <a:t> a </a:t>
            </a:r>
            <a:r>
              <a:rPr lang="en-US" b="1" dirty="0" err="1"/>
              <a:t>aparatelor</a:t>
            </a:r>
            <a:r>
              <a:rPr lang="en-US" b="1" dirty="0"/>
              <a:t> de </a:t>
            </a:r>
            <a:r>
              <a:rPr lang="en-US" b="1" dirty="0" err="1"/>
              <a:t>evidenţă</a:t>
            </a:r>
            <a:r>
              <a:rPr lang="en-US" b="1" dirty="0"/>
              <a:t> </a:t>
            </a:r>
            <a:r>
              <a:rPr lang="en-US" dirty="0"/>
              <a:t>a </a:t>
            </a:r>
            <a:r>
              <a:rPr lang="en-US" dirty="0" err="1"/>
              <a:t>consumului</a:t>
            </a:r>
            <a:r>
              <a:rPr lang="en-US" dirty="0"/>
              <a:t> de </a:t>
            </a:r>
            <a:r>
              <a:rPr lang="en-US" dirty="0" err="1"/>
              <a:t>apă</a:t>
            </a:r>
            <a:r>
              <a:rPr lang="en-US" dirty="0"/>
              <a:t> </a:t>
            </a:r>
            <a:r>
              <a:rPr lang="en-US" dirty="0" err="1"/>
              <a:t>potabilă</a:t>
            </a:r>
            <a:r>
              <a:rPr lang="en-US" dirty="0"/>
              <a:t> </a:t>
            </a:r>
            <a:r>
              <a:rPr lang="en-US" dirty="0" err="1"/>
              <a:t>şi</a:t>
            </a:r>
            <a:r>
              <a:rPr lang="en-US" dirty="0"/>
              <a:t> a </a:t>
            </a:r>
            <a:r>
              <a:rPr lang="en-US" dirty="0" err="1"/>
              <a:t>volumului</a:t>
            </a:r>
            <a:r>
              <a:rPr lang="en-US" dirty="0"/>
              <a:t> de </a:t>
            </a:r>
            <a:r>
              <a:rPr lang="en-US" dirty="0" err="1"/>
              <a:t>apă</a:t>
            </a:r>
            <a:r>
              <a:rPr lang="en-US" dirty="0"/>
              <a:t> </a:t>
            </a:r>
            <a:r>
              <a:rPr lang="en-US" dirty="0" err="1"/>
              <a:t>uzată</a:t>
            </a:r>
            <a:r>
              <a:rPr lang="en-US" dirty="0"/>
              <a:t> </a:t>
            </a:r>
            <a:r>
              <a:rPr lang="en-US" dirty="0" err="1" smtClean="0"/>
              <a:t>evacuată</a:t>
            </a:r>
            <a:r>
              <a:rPr lang="ro-RO" dirty="0" smtClean="0"/>
              <a:t> ( art. </a:t>
            </a:r>
            <a:r>
              <a:rPr lang="ro-RO" dirty="0"/>
              <a:t>1</a:t>
            </a:r>
            <a:r>
              <a:rPr lang="ro-RO" dirty="0" smtClean="0"/>
              <a:t>74 Codul Contravențional);</a:t>
            </a:r>
          </a:p>
          <a:p>
            <a:pPr algn="just">
              <a:lnSpc>
                <a:spcPct val="107000"/>
              </a:lnSpc>
              <a:spcAft>
                <a:spcPts val="0"/>
              </a:spcAft>
            </a:pPr>
            <a:r>
              <a:rPr lang="en-US" b="1" dirty="0" err="1" smtClean="0"/>
              <a:t>Prezentarea</a:t>
            </a:r>
            <a:r>
              <a:rPr lang="en-US" b="1" dirty="0" smtClean="0"/>
              <a:t> </a:t>
            </a:r>
            <a:r>
              <a:rPr lang="en-US" b="1" dirty="0" err="1"/>
              <a:t>datelor</a:t>
            </a:r>
            <a:r>
              <a:rPr lang="en-US" b="1" dirty="0"/>
              <a:t> </a:t>
            </a:r>
            <a:r>
              <a:rPr lang="en-US" b="1" dirty="0" err="1"/>
              <a:t>eronate</a:t>
            </a:r>
            <a:r>
              <a:rPr lang="en-US" b="1" dirty="0"/>
              <a:t> </a:t>
            </a:r>
            <a:r>
              <a:rPr lang="en-US" b="1" dirty="0" err="1"/>
              <a:t>privind</a:t>
            </a:r>
            <a:r>
              <a:rPr lang="en-US" b="1" dirty="0"/>
              <a:t> </a:t>
            </a:r>
            <a:r>
              <a:rPr lang="en-US" b="1" dirty="0" err="1"/>
              <a:t>consumul</a:t>
            </a:r>
            <a:r>
              <a:rPr lang="en-US" b="1" dirty="0"/>
              <a:t> de </a:t>
            </a:r>
            <a:r>
              <a:rPr lang="en-US" b="1" dirty="0" err="1"/>
              <a:t>apă</a:t>
            </a:r>
            <a:r>
              <a:rPr lang="en-US" b="1" dirty="0"/>
              <a:t> </a:t>
            </a:r>
            <a:r>
              <a:rPr lang="en-US" dirty="0" err="1"/>
              <a:t>potabilă</a:t>
            </a:r>
            <a:r>
              <a:rPr lang="en-US" dirty="0"/>
              <a:t> </a:t>
            </a:r>
            <a:r>
              <a:rPr lang="en-US" dirty="0" err="1"/>
              <a:t>şi</a:t>
            </a:r>
            <a:r>
              <a:rPr lang="en-US" dirty="0"/>
              <a:t> </a:t>
            </a:r>
            <a:r>
              <a:rPr lang="en-US" dirty="0" err="1"/>
              <a:t>volumul</a:t>
            </a:r>
            <a:r>
              <a:rPr lang="en-US" dirty="0"/>
              <a:t> de </a:t>
            </a:r>
            <a:r>
              <a:rPr lang="en-US" dirty="0" err="1"/>
              <a:t>apă</a:t>
            </a:r>
            <a:r>
              <a:rPr lang="en-US" dirty="0"/>
              <a:t> </a:t>
            </a:r>
            <a:r>
              <a:rPr lang="en-US" dirty="0" err="1"/>
              <a:t>uzată</a:t>
            </a:r>
            <a:r>
              <a:rPr lang="en-US" dirty="0"/>
              <a:t> </a:t>
            </a:r>
            <a:r>
              <a:rPr lang="en-US" dirty="0" err="1"/>
              <a:t>evacuată</a:t>
            </a:r>
            <a:r>
              <a:rPr lang="en-US" dirty="0"/>
              <a:t> </a:t>
            </a:r>
            <a:r>
              <a:rPr lang="en-US" dirty="0" err="1"/>
              <a:t>în</a:t>
            </a:r>
            <a:r>
              <a:rPr lang="en-US" dirty="0"/>
              <a:t> </a:t>
            </a:r>
            <a:r>
              <a:rPr lang="en-US" dirty="0" err="1"/>
              <a:t>sistemul</a:t>
            </a:r>
            <a:r>
              <a:rPr lang="en-US" dirty="0"/>
              <a:t> public de </a:t>
            </a:r>
            <a:r>
              <a:rPr lang="en-US" dirty="0" err="1" smtClean="0"/>
              <a:t>canalizare</a:t>
            </a:r>
            <a:r>
              <a:rPr lang="ro-RO" dirty="0" smtClean="0"/>
              <a:t> (art. 175 Codul contravențional)</a:t>
            </a:r>
            <a:endParaRPr lang="ru-RU" dirty="0"/>
          </a:p>
          <a:p>
            <a:pPr algn="just">
              <a:lnSpc>
                <a:spcPct val="107000"/>
              </a:lnSpc>
              <a:spcAft>
                <a:spcPts val="0"/>
              </a:spcAft>
            </a:pPr>
            <a:endParaRPr lang="ro-RO" dirty="0" smtClean="0"/>
          </a:p>
          <a:p>
            <a:pPr algn="just">
              <a:lnSpc>
                <a:spcPct val="107000"/>
              </a:lnSpc>
              <a:spcAft>
                <a:spcPts val="0"/>
              </a:spcAft>
            </a:pPr>
            <a:endParaRPr lang="ru-RU" dirty="0"/>
          </a:p>
          <a:p>
            <a:pPr algn="just">
              <a:lnSpc>
                <a:spcPct val="107000"/>
              </a:lnSpc>
              <a:spcAft>
                <a:spcPts val="0"/>
              </a:spcAft>
            </a:pPr>
            <a:endParaRPr lang="ro-RO" dirty="0" smtClean="0"/>
          </a:p>
          <a:p>
            <a:pPr algn="just">
              <a:lnSpc>
                <a:spcPct val="107000"/>
              </a:lnSpc>
              <a:spcAft>
                <a:spcPts val="0"/>
              </a:spcAft>
            </a:pPr>
            <a:endParaRPr lang="ru-RU" dirty="0"/>
          </a:p>
          <a:p>
            <a:pPr algn="just">
              <a:lnSpc>
                <a:spcPct val="107000"/>
              </a:lnSpc>
              <a:spcAft>
                <a:spcPts val="0"/>
              </a:spcAft>
            </a:pPr>
            <a:endParaRPr lang="ru-RU" dirty="0"/>
          </a:p>
          <a:p>
            <a:pPr algn="just">
              <a:lnSpc>
                <a:spcPct val="107000"/>
              </a:lnSpc>
              <a:spcAft>
                <a:spcPts val="0"/>
              </a:spcAft>
            </a:pPr>
            <a:endParaRPr lang="ro-RO"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0"/>
              </a:spcAft>
            </a:pPr>
            <a:endParaRPr lang="ro-RO"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0"/>
              </a:spcAft>
            </a:pPr>
            <a:endParaRPr lang="ru-RU" sz="1800"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1071967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o-RO" b="1" dirty="0" smtClean="0"/>
              <a:t>Etapele constatării faptei contravenționale </a:t>
            </a:r>
            <a:endParaRPr lang="ru-RU" b="1" dirty="0"/>
          </a:p>
        </p:txBody>
      </p:sp>
      <p:sp>
        <p:nvSpPr>
          <p:cNvPr id="3" name="Объект 2"/>
          <p:cNvSpPr>
            <a:spLocks noGrp="1"/>
          </p:cNvSpPr>
          <p:nvPr>
            <p:ph idx="1"/>
          </p:nvPr>
        </p:nvSpPr>
        <p:spPr/>
        <p:txBody>
          <a:bodyPr/>
          <a:lstStyle/>
          <a:p>
            <a:r>
              <a:rPr lang="ro-RO" dirty="0" smtClean="0"/>
              <a:t>Sesizarea agentului constatator (plîngere, denunț sau autosesizare)</a:t>
            </a:r>
          </a:p>
          <a:p>
            <a:r>
              <a:rPr lang="ro-RO" dirty="0" smtClean="0"/>
              <a:t>Verificarea circumstanțelor invocate (cel mult 15 zile de la sesizare)</a:t>
            </a:r>
          </a:p>
          <a:p>
            <a:r>
              <a:rPr lang="ro-RO" dirty="0" smtClean="0"/>
              <a:t>Acumularea probatoriului </a:t>
            </a:r>
          </a:p>
          <a:p>
            <a:r>
              <a:rPr lang="ro-RO" dirty="0" smtClean="0"/>
              <a:t>Identificarea persoanei bănuite și citarea acesteia pentru a depune explicații </a:t>
            </a:r>
          </a:p>
          <a:p>
            <a:r>
              <a:rPr lang="ro-RO" dirty="0" smtClean="0"/>
              <a:t>Întocmirea procesului-verbal cu privire la contravenție </a:t>
            </a:r>
          </a:p>
          <a:p>
            <a:r>
              <a:rPr lang="ro-RO" dirty="0" smtClean="0"/>
              <a:t>R</a:t>
            </a:r>
            <a:r>
              <a:rPr lang="en-US" dirty="0" smtClean="0"/>
              <a:t>emit</a:t>
            </a:r>
            <a:r>
              <a:rPr lang="ro-RO" dirty="0" smtClean="0"/>
              <a:t>erea</a:t>
            </a:r>
            <a:r>
              <a:rPr lang="en-US" dirty="0" smtClean="0"/>
              <a:t> </a:t>
            </a:r>
            <a:r>
              <a:rPr lang="en-US" dirty="0" err="1"/>
              <a:t>spre</a:t>
            </a:r>
            <a:r>
              <a:rPr lang="en-US" dirty="0"/>
              <a:t> </a:t>
            </a:r>
            <a:r>
              <a:rPr lang="en-US" dirty="0" err="1"/>
              <a:t>examinare</a:t>
            </a:r>
            <a:r>
              <a:rPr lang="en-US" dirty="0"/>
              <a:t> </a:t>
            </a:r>
            <a:r>
              <a:rPr lang="ro-RO" dirty="0" smtClean="0"/>
              <a:t>la </a:t>
            </a:r>
            <a:r>
              <a:rPr lang="en-US" dirty="0" err="1" smtClean="0"/>
              <a:t>comis</a:t>
            </a:r>
            <a:r>
              <a:rPr lang="ro-RO" dirty="0" smtClean="0"/>
              <a:t>ia </a:t>
            </a:r>
            <a:r>
              <a:rPr lang="en-US" dirty="0" err="1" smtClean="0"/>
              <a:t>administrativ</a:t>
            </a:r>
            <a:r>
              <a:rPr lang="ro-RO" dirty="0" smtClean="0"/>
              <a:t>ă</a:t>
            </a:r>
            <a:endParaRPr lang="ru-RU" dirty="0"/>
          </a:p>
          <a:p>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71806" y="4484077"/>
            <a:ext cx="4120194" cy="2373923"/>
          </a:xfrm>
          <a:prstGeom prst="rect">
            <a:avLst/>
          </a:prstGeom>
        </p:spPr>
      </p:pic>
    </p:spTree>
    <p:extLst>
      <p:ext uri="{BB962C8B-B14F-4D97-AF65-F5344CB8AC3E}">
        <p14:creationId xmlns:p14="http://schemas.microsoft.com/office/powerpoint/2010/main" val="15862431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o-RO" sz="3200" b="1" dirty="0" smtClean="0"/>
              <a:t>Conținutul procesului-verbal cu privire la contravenție </a:t>
            </a:r>
            <a:endParaRPr lang="ru-RU" sz="3200" b="1" dirty="0"/>
          </a:p>
        </p:txBody>
      </p:sp>
      <p:sp>
        <p:nvSpPr>
          <p:cNvPr id="3" name="Объект 2"/>
          <p:cNvSpPr>
            <a:spLocks noGrp="1"/>
          </p:cNvSpPr>
          <p:nvPr>
            <p:ph idx="1"/>
          </p:nvPr>
        </p:nvSpPr>
        <p:spPr>
          <a:xfrm>
            <a:off x="1371600" y="1518249"/>
            <a:ext cx="9601200" cy="5193101"/>
          </a:xfrm>
        </p:spPr>
        <p:txBody>
          <a:bodyPr>
            <a:normAutofit fontScale="92500" lnSpcReduction="10000"/>
          </a:bodyPr>
          <a:lstStyle/>
          <a:p>
            <a:r>
              <a:rPr lang="ro-MD" dirty="0"/>
              <a:t>a) data (ziua, luna, anul), ora şi locul încheierii;</a:t>
            </a:r>
            <a:endParaRPr lang="ru-RU" dirty="0"/>
          </a:p>
          <a:p>
            <a:r>
              <a:rPr lang="ro-MD" dirty="0"/>
              <a:t>b) calitatea, numele şi prenumele agentului constatator, denumirea autorităţii pe care o reprezintă;</a:t>
            </a:r>
            <a:endParaRPr lang="ru-RU" dirty="0"/>
          </a:p>
          <a:p>
            <a:r>
              <a:rPr lang="ro-MD" dirty="0"/>
              <a:t>c) numele, prenumele, domiciliul, ocupaţia persoanei în a cărei privinţă a fost pornit procesul contravenţional, datele din buletinul ei de identitate sau, după caz, din alt act care stabileşte identitatea persoanei, iar în cazul persoanei juridice, denumirea, sediul, codul ei fiscal, datele persoanei fizice care o reprezintă;</a:t>
            </a:r>
            <a:endParaRPr lang="ru-RU" dirty="0"/>
          </a:p>
          <a:p>
            <a:r>
              <a:rPr lang="ro-MD" dirty="0"/>
              <a:t>d) fapta contravenţională, locul şi timpul săvîrşirii ei, circumstanţele cauzei care au importanţă pentru stabilirea faptelor şi consecinţelor lor juridice, evaluarea eventualelor pagube cauzate de contravenţie; </a:t>
            </a:r>
            <a:endParaRPr lang="ru-RU" dirty="0"/>
          </a:p>
          <a:p>
            <a:r>
              <a:rPr lang="ro-MD" dirty="0"/>
              <a:t>e) încadrarea juridică a faptei, norma materială contravenţională şi indiciile calificative ale elementelor constitutive ale contravenţiei; 	</a:t>
            </a:r>
            <a:endParaRPr lang="ru-RU" dirty="0"/>
          </a:p>
          <a:p>
            <a:r>
              <a:rPr lang="ro-MD" dirty="0"/>
              <a:t>f) aducerea la cunoştinţa persoanei în a cărei privinţă a fost pornit procesul contravenţional şi a victimei a drepturilor şi obligaţiilor lor prevăzute la art. 384 şi 387; g) obiecţiile şi probele pe care persoana în a cărei privinţă a fost pornit procesul contravenţional  le aduce în apărarea sa, precum şi obiecţiile şi probele victimei;</a:t>
            </a:r>
            <a:endParaRPr lang="ru-RU" dirty="0"/>
          </a:p>
          <a:p>
            <a:endParaRPr lang="ru-RU" dirty="0"/>
          </a:p>
        </p:txBody>
      </p:sp>
    </p:spTree>
    <p:extLst>
      <p:ext uri="{BB962C8B-B14F-4D97-AF65-F5344CB8AC3E}">
        <p14:creationId xmlns:p14="http://schemas.microsoft.com/office/powerpoint/2010/main" val="41408864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0" algn="ctr">
              <a:lnSpc>
                <a:spcPct val="94000"/>
              </a:lnSpc>
              <a:spcBef>
                <a:spcPts val="1000"/>
              </a:spcBef>
              <a:spcAft>
                <a:spcPts val="200"/>
              </a:spcAft>
            </a:pPr>
            <a:r>
              <a:rPr lang="ro-RO" dirty="0" smtClean="0"/>
              <a:t> </a:t>
            </a:r>
            <a:br>
              <a:rPr lang="ro-RO" dirty="0" smtClean="0"/>
            </a:br>
            <a:r>
              <a:rPr lang="ro-RO" sz="3700" b="1" i="1" dirty="0" smtClean="0">
                <a:solidFill>
                  <a:srgbClr val="AD84C6">
                    <a:lumMod val="50000"/>
                  </a:srgbClr>
                </a:solidFill>
                <a:latin typeface="Arial Narrow" panose="020B0606020202030204" pitchFamily="34" charset="0"/>
                <a:ea typeface="+mn-ea"/>
                <a:cs typeface="+mn-cs"/>
              </a:rPr>
              <a:t>Vă </a:t>
            </a:r>
            <a:r>
              <a:rPr lang="ro-RO" sz="3700" b="1" i="1" dirty="0">
                <a:solidFill>
                  <a:srgbClr val="AD84C6">
                    <a:lumMod val="50000"/>
                  </a:srgbClr>
                </a:solidFill>
                <a:latin typeface="Arial Narrow" panose="020B0606020202030204" pitchFamily="34" charset="0"/>
                <a:ea typeface="+mn-ea"/>
                <a:cs typeface="+mn-cs"/>
              </a:rPr>
              <a:t>mulțumesc pentru atenție!</a:t>
            </a:r>
            <a:br>
              <a:rPr lang="ro-RO" sz="3700" b="1" i="1" dirty="0">
                <a:solidFill>
                  <a:srgbClr val="AD84C6">
                    <a:lumMod val="50000"/>
                  </a:srgbClr>
                </a:solidFill>
                <a:latin typeface="Arial Narrow" panose="020B0606020202030204" pitchFamily="34" charset="0"/>
                <a:ea typeface="+mn-ea"/>
                <a:cs typeface="+mn-cs"/>
              </a:rPr>
            </a:br>
            <a:endParaRPr lang="ru-RU" dirty="0"/>
          </a:p>
        </p:txBody>
      </p:sp>
      <p:sp>
        <p:nvSpPr>
          <p:cNvPr id="3" name="Объект 2"/>
          <p:cNvSpPr>
            <a:spLocks noGrp="1"/>
          </p:cNvSpPr>
          <p:nvPr>
            <p:ph idx="1"/>
          </p:nvPr>
        </p:nvSpPr>
        <p:spPr/>
        <p:txBody>
          <a:bodyPr>
            <a:normAutofit fontScale="92500" lnSpcReduction="10000"/>
          </a:bodyPr>
          <a:lstStyle/>
          <a:p>
            <a:pPr marL="0" indent="0">
              <a:buNone/>
            </a:pPr>
            <a:endParaRPr lang="ro-RO" b="1" i="1" dirty="0" smtClean="0">
              <a:solidFill>
                <a:schemeClr val="accent1">
                  <a:lumMod val="50000"/>
                </a:schemeClr>
              </a:solidFill>
              <a:latin typeface="Arial Narrow" panose="020B0606020202030204" pitchFamily="34" charset="0"/>
            </a:endParaRPr>
          </a:p>
          <a:p>
            <a:pPr marL="0" indent="0" algn="ctr">
              <a:buNone/>
            </a:pPr>
            <a:r>
              <a:rPr lang="ro-RO" sz="3900" b="1" dirty="0" smtClean="0">
                <a:solidFill>
                  <a:schemeClr val="accent1">
                    <a:lumMod val="50000"/>
                  </a:schemeClr>
                </a:solidFill>
                <a:latin typeface="Arial Narrow" panose="020B0606020202030204" pitchFamily="34" charset="0"/>
                <a:hlinkClick r:id="rId2"/>
              </a:rPr>
              <a:t>www.anre.md</a:t>
            </a:r>
            <a:r>
              <a:rPr lang="ro-RO" sz="3900" b="1" dirty="0" smtClean="0">
                <a:solidFill>
                  <a:schemeClr val="accent1">
                    <a:lumMod val="50000"/>
                  </a:schemeClr>
                </a:solidFill>
                <a:latin typeface="Arial Narrow" panose="020B0606020202030204" pitchFamily="34" charset="0"/>
              </a:rPr>
              <a:t> </a:t>
            </a:r>
          </a:p>
          <a:p>
            <a:pPr marL="0" indent="0">
              <a:buNone/>
            </a:pPr>
            <a:endParaRPr lang="ro-RO" b="1" i="1" u="sng" dirty="0" smtClean="0">
              <a:solidFill>
                <a:schemeClr val="accent1">
                  <a:lumMod val="50000"/>
                </a:schemeClr>
              </a:solidFill>
              <a:latin typeface="Arial Narrow" panose="020B0606020202030204" pitchFamily="34" charset="0"/>
            </a:endParaRPr>
          </a:p>
          <a:p>
            <a:pPr marL="0" indent="0">
              <a:buNone/>
            </a:pPr>
            <a:endParaRPr lang="ro-RO" b="1" i="1" u="sng" dirty="0">
              <a:solidFill>
                <a:schemeClr val="accent1">
                  <a:lumMod val="50000"/>
                </a:schemeClr>
              </a:solidFill>
              <a:latin typeface="Arial Narrow" panose="020B0606020202030204" pitchFamily="34" charset="0"/>
            </a:endParaRPr>
          </a:p>
          <a:p>
            <a:pPr marL="0" indent="0">
              <a:buNone/>
            </a:pPr>
            <a:endParaRPr lang="ro-RO" b="1" i="1" u="sng" dirty="0" smtClean="0">
              <a:solidFill>
                <a:schemeClr val="accent1">
                  <a:lumMod val="50000"/>
                </a:schemeClr>
              </a:solidFill>
              <a:latin typeface="Arial Narrow" panose="020B0606020202030204" pitchFamily="34" charset="0"/>
            </a:endParaRPr>
          </a:p>
          <a:p>
            <a:pPr marL="0" indent="0">
              <a:buNone/>
            </a:pPr>
            <a:r>
              <a:rPr lang="ro-RO" b="1" i="1" u="sng" dirty="0" smtClean="0">
                <a:solidFill>
                  <a:schemeClr val="accent1">
                    <a:lumMod val="50000"/>
                  </a:schemeClr>
                </a:solidFill>
                <a:latin typeface="Arial Narrow" panose="020B0606020202030204" pitchFamily="34" charset="0"/>
              </a:rPr>
              <a:t>Date de contact:</a:t>
            </a:r>
          </a:p>
          <a:p>
            <a:pPr marL="0" indent="0">
              <a:buNone/>
            </a:pPr>
            <a:r>
              <a:rPr lang="ro-RO" b="1" i="1" dirty="0" smtClean="0">
                <a:solidFill>
                  <a:schemeClr val="accent1">
                    <a:lumMod val="50000"/>
                  </a:schemeClr>
                </a:solidFill>
                <a:latin typeface="Arial Narrow" panose="020B0606020202030204" pitchFamily="34" charset="0"/>
              </a:rPr>
              <a:t>068067003</a:t>
            </a:r>
          </a:p>
          <a:p>
            <a:pPr marL="0" indent="0">
              <a:buNone/>
            </a:pPr>
            <a:r>
              <a:rPr lang="ro-RO" sz="2400" b="1" i="1" dirty="0" smtClean="0">
                <a:solidFill>
                  <a:schemeClr val="accent1">
                    <a:lumMod val="50000"/>
                  </a:schemeClr>
                </a:solidFill>
                <a:latin typeface="Arial Narrow" panose="020B0606020202030204" pitchFamily="34" charset="0"/>
                <a:hlinkClick r:id="rId3"/>
              </a:rPr>
              <a:t>vspac@anre.md</a:t>
            </a:r>
            <a:endParaRPr lang="ro-RO" sz="2400" b="1" i="1" dirty="0" smtClean="0">
              <a:solidFill>
                <a:schemeClr val="accent1">
                  <a:lumMod val="50000"/>
                </a:schemeClr>
              </a:solidFill>
              <a:latin typeface="Arial Narrow" panose="020B0606020202030204" pitchFamily="34" charset="0"/>
            </a:endParaRPr>
          </a:p>
          <a:p>
            <a:pPr marL="0" indent="0">
              <a:buNone/>
            </a:pPr>
            <a:endParaRPr lang="ro-RO" sz="2400" b="1" i="1" dirty="0">
              <a:solidFill>
                <a:schemeClr val="accent1">
                  <a:lumMod val="50000"/>
                </a:schemeClr>
              </a:solidFill>
              <a:latin typeface="Arial Narrow" panose="020B0606020202030204" pitchFamily="34" charset="0"/>
            </a:endParaRPr>
          </a:p>
          <a:p>
            <a:pPr marL="0" indent="0">
              <a:buNone/>
            </a:pPr>
            <a:endParaRPr lang="ro-RO" sz="2400" b="1" i="1" dirty="0" smtClean="0">
              <a:solidFill>
                <a:schemeClr val="accent1">
                  <a:lumMod val="50000"/>
                </a:schemeClr>
              </a:solidFill>
              <a:latin typeface="Arial Narrow" panose="020B0606020202030204" pitchFamily="34" charset="0"/>
            </a:endParaRPr>
          </a:p>
          <a:p>
            <a:pPr marL="0" indent="0">
              <a:buNone/>
            </a:pPr>
            <a:endParaRPr lang="ro-RO" sz="2400" b="1" i="1" dirty="0">
              <a:solidFill>
                <a:schemeClr val="accent1">
                  <a:lumMod val="50000"/>
                </a:schemeClr>
              </a:solidFill>
              <a:latin typeface="Arial Narrow" panose="020B0606020202030204" pitchFamily="34" charset="0"/>
            </a:endParaRPr>
          </a:p>
        </p:txBody>
      </p:sp>
      <p:pic>
        <p:nvPicPr>
          <p:cNvPr id="4" name="Рисунок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9131" y="48359"/>
            <a:ext cx="952500" cy="952499"/>
          </a:xfrm>
          <a:prstGeom prst="rect">
            <a:avLst/>
          </a:prstGeom>
        </p:spPr>
      </p:pic>
    </p:spTree>
    <p:extLst>
      <p:ext uri="{BB962C8B-B14F-4D97-AF65-F5344CB8AC3E}">
        <p14:creationId xmlns:p14="http://schemas.microsoft.com/office/powerpoint/2010/main" val="3425272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o-RO" b="1" dirty="0" smtClean="0"/>
              <a:t>Cuprins:</a:t>
            </a:r>
            <a:endParaRPr lang="ru-RU" b="1" dirty="0"/>
          </a:p>
        </p:txBody>
      </p:sp>
      <p:sp>
        <p:nvSpPr>
          <p:cNvPr id="3" name="Объект 2"/>
          <p:cNvSpPr>
            <a:spLocks noGrp="1"/>
          </p:cNvSpPr>
          <p:nvPr>
            <p:ph idx="1"/>
          </p:nvPr>
        </p:nvSpPr>
        <p:spPr>
          <a:xfrm>
            <a:off x="1371600" y="1767254"/>
            <a:ext cx="9601200" cy="4100146"/>
          </a:xfrm>
        </p:spPr>
        <p:txBody>
          <a:bodyPr/>
          <a:lstStyle/>
          <a:p>
            <a:r>
              <a:rPr lang="ro-RO" dirty="0" smtClean="0"/>
              <a:t>Ce este consumul fraudulos?</a:t>
            </a:r>
          </a:p>
          <a:p>
            <a:r>
              <a:rPr lang="ro-RO" dirty="0" smtClean="0"/>
              <a:t>Stabilirea consumului fraudulos</a:t>
            </a:r>
          </a:p>
          <a:p>
            <a:r>
              <a:rPr lang="ro-RO" dirty="0" smtClean="0"/>
              <a:t>Recuperarea prejudiciului cauzat în urma consumului fraudulos</a:t>
            </a:r>
          </a:p>
          <a:p>
            <a:r>
              <a:rPr lang="ro-RO" dirty="0" smtClean="0"/>
              <a:t>Determinarea volumului de apă consumat în cazul consumului fraudulos   </a:t>
            </a:r>
          </a:p>
          <a:p>
            <a:r>
              <a:rPr lang="ro-RO" dirty="0" smtClean="0"/>
              <a:t>Constatarea contravențiilor de către operatori</a:t>
            </a:r>
          </a:p>
          <a:p>
            <a:pPr marL="0" indent="0">
              <a:buNone/>
            </a:pPr>
            <a:r>
              <a:rPr lang="ro-RO" dirty="0" smtClean="0"/>
              <a:t> </a:t>
            </a:r>
          </a:p>
          <a:p>
            <a:endParaRPr lang="ru-RU" dirty="0"/>
          </a:p>
        </p:txBody>
      </p:sp>
    </p:spTree>
    <p:extLst>
      <p:ext uri="{BB962C8B-B14F-4D97-AF65-F5344CB8AC3E}">
        <p14:creationId xmlns:p14="http://schemas.microsoft.com/office/powerpoint/2010/main" val="4053571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o-RO" sz="3600" b="1" dirty="0" smtClean="0"/>
              <a:t>Ce este consumul fraudulos?</a:t>
            </a:r>
            <a:endParaRPr lang="ru-RU" sz="3600" b="1" dirty="0"/>
          </a:p>
        </p:txBody>
      </p:sp>
      <p:pic>
        <p:nvPicPr>
          <p:cNvPr id="4" name="Объект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572499" y="2274838"/>
            <a:ext cx="3053862" cy="2194963"/>
          </a:xfrm>
        </p:spPr>
      </p:pic>
      <p:sp>
        <p:nvSpPr>
          <p:cNvPr id="5" name="Прямоугольник 4"/>
          <p:cNvSpPr/>
          <p:nvPr/>
        </p:nvSpPr>
        <p:spPr>
          <a:xfrm>
            <a:off x="1371600" y="1776046"/>
            <a:ext cx="6620607" cy="4247317"/>
          </a:xfrm>
          <a:prstGeom prst="rect">
            <a:avLst/>
          </a:prstGeom>
        </p:spPr>
        <p:txBody>
          <a:bodyPr wrap="square">
            <a:spAutoFit/>
          </a:bodyPr>
          <a:lstStyle/>
          <a:p>
            <a:pPr>
              <a:lnSpc>
                <a:spcPct val="150000"/>
              </a:lnSpc>
            </a:pPr>
            <a:r>
              <a:rPr lang="ro-RO" b="1" dirty="0" smtClean="0">
                <a:latin typeface="+mj-lt"/>
                <a:ea typeface="Calibri" panose="020F0502020204030204" pitchFamily="34" charset="0"/>
                <a:cs typeface="Times New Roman" panose="02020603050405020304" pitchFamily="18" charset="0"/>
              </a:rPr>
              <a:t>CONSUM FRAUDULOS </a:t>
            </a:r>
            <a:r>
              <a:rPr lang="en-US" dirty="0" smtClean="0">
                <a:latin typeface="+mj-lt"/>
                <a:ea typeface="Calibri" panose="020F0502020204030204" pitchFamily="34" charset="0"/>
                <a:cs typeface="Times New Roman" panose="02020603050405020304" pitchFamily="18" charset="0"/>
              </a:rPr>
              <a:t>– </a:t>
            </a:r>
            <a:r>
              <a:rPr lang="en-US" dirty="0" err="1">
                <a:latin typeface="+mj-lt"/>
                <a:ea typeface="Calibri" panose="020F0502020204030204" pitchFamily="34" charset="0"/>
                <a:cs typeface="Times New Roman" panose="02020603050405020304" pitchFamily="18" charset="0"/>
              </a:rPr>
              <a:t>consum</a:t>
            </a:r>
            <a:r>
              <a:rPr lang="en-US" dirty="0">
                <a:latin typeface="+mj-lt"/>
                <a:ea typeface="Calibri" panose="020F0502020204030204" pitchFamily="34" charset="0"/>
                <a:cs typeface="Times New Roman" panose="02020603050405020304" pitchFamily="18" charset="0"/>
              </a:rPr>
              <a:t> de </a:t>
            </a:r>
            <a:r>
              <a:rPr lang="en-US" dirty="0" err="1">
                <a:latin typeface="+mj-lt"/>
                <a:ea typeface="Calibri" panose="020F0502020204030204" pitchFamily="34" charset="0"/>
                <a:cs typeface="Times New Roman" panose="02020603050405020304" pitchFamily="18" charset="0"/>
              </a:rPr>
              <a:t>apă</a:t>
            </a:r>
            <a:r>
              <a:rPr lang="en-US" dirty="0">
                <a:latin typeface="+mj-lt"/>
                <a:ea typeface="Calibri" panose="020F0502020204030204" pitchFamily="34" charset="0"/>
                <a:cs typeface="Times New Roman" panose="02020603050405020304" pitchFamily="18" charset="0"/>
              </a:rPr>
              <a:t> </a:t>
            </a:r>
            <a:r>
              <a:rPr lang="en-US" dirty="0" err="1">
                <a:latin typeface="+mj-lt"/>
                <a:ea typeface="Calibri" panose="020F0502020204030204" pitchFamily="34" charset="0"/>
                <a:cs typeface="Times New Roman" panose="02020603050405020304" pitchFamily="18" charset="0"/>
              </a:rPr>
              <a:t>sau</a:t>
            </a:r>
            <a:r>
              <a:rPr lang="en-US" dirty="0">
                <a:latin typeface="+mj-lt"/>
                <a:ea typeface="Calibri" panose="020F0502020204030204" pitchFamily="34" charset="0"/>
                <a:cs typeface="Times New Roman" panose="02020603050405020304" pitchFamily="18" charset="0"/>
              </a:rPr>
              <a:t> </a:t>
            </a:r>
            <a:r>
              <a:rPr lang="en-US" dirty="0" err="1">
                <a:latin typeface="+mj-lt"/>
                <a:ea typeface="Calibri" panose="020F0502020204030204" pitchFamily="34" charset="0"/>
                <a:cs typeface="Times New Roman" panose="02020603050405020304" pitchFamily="18" charset="0"/>
              </a:rPr>
              <a:t>deversare</a:t>
            </a:r>
            <a:r>
              <a:rPr lang="en-US" dirty="0">
                <a:latin typeface="+mj-lt"/>
                <a:ea typeface="Calibri" panose="020F0502020204030204" pitchFamily="34" charset="0"/>
                <a:cs typeface="Times New Roman" panose="02020603050405020304" pitchFamily="18" charset="0"/>
              </a:rPr>
              <a:t> a </a:t>
            </a:r>
            <a:r>
              <a:rPr lang="en-US" dirty="0" err="1">
                <a:latin typeface="+mj-lt"/>
                <a:ea typeface="Calibri" panose="020F0502020204030204" pitchFamily="34" charset="0"/>
                <a:cs typeface="Times New Roman" panose="02020603050405020304" pitchFamily="18" charset="0"/>
              </a:rPr>
              <a:t>apelor</a:t>
            </a:r>
            <a:r>
              <a:rPr lang="en-US" dirty="0">
                <a:latin typeface="+mj-lt"/>
                <a:ea typeface="Calibri" panose="020F0502020204030204" pitchFamily="34" charset="0"/>
                <a:cs typeface="Times New Roman" panose="02020603050405020304" pitchFamily="18" charset="0"/>
              </a:rPr>
              <a:t> </a:t>
            </a:r>
            <a:r>
              <a:rPr lang="en-US" dirty="0" err="1">
                <a:latin typeface="+mj-lt"/>
                <a:ea typeface="Calibri" panose="020F0502020204030204" pitchFamily="34" charset="0"/>
                <a:cs typeface="Times New Roman" panose="02020603050405020304" pitchFamily="18" charset="0"/>
              </a:rPr>
              <a:t>uzate</a:t>
            </a:r>
            <a:r>
              <a:rPr lang="en-US" dirty="0">
                <a:latin typeface="+mj-lt"/>
                <a:ea typeface="Calibri" panose="020F0502020204030204" pitchFamily="34" charset="0"/>
                <a:cs typeface="Times New Roman" panose="02020603050405020304" pitchFamily="18" charset="0"/>
              </a:rPr>
              <a:t> </a:t>
            </a:r>
            <a:r>
              <a:rPr lang="en-US" dirty="0" err="1" smtClean="0">
                <a:latin typeface="+mj-lt"/>
                <a:ea typeface="Calibri" panose="020F0502020204030204" pitchFamily="34" charset="0"/>
                <a:cs typeface="Times New Roman" panose="02020603050405020304" pitchFamily="18" charset="0"/>
              </a:rPr>
              <a:t>prin</a:t>
            </a:r>
            <a:r>
              <a:rPr lang="ro-RO" dirty="0" smtClean="0">
                <a:latin typeface="+mj-lt"/>
                <a:ea typeface="Calibri" panose="020F0502020204030204" pitchFamily="34" charset="0"/>
                <a:cs typeface="Times New Roman" panose="02020603050405020304" pitchFamily="18" charset="0"/>
              </a:rPr>
              <a:t> </a:t>
            </a:r>
            <a:r>
              <a:rPr lang="ro-RO" u="sng" dirty="0" smtClean="0">
                <a:latin typeface="+mj-lt"/>
                <a:ea typeface="Calibri" panose="020F0502020204030204" pitchFamily="34" charset="0"/>
                <a:cs typeface="Times New Roman" panose="02020603050405020304" pitchFamily="18" charset="0"/>
              </a:rPr>
              <a:t>conectare neautorizată</a:t>
            </a:r>
            <a:r>
              <a:rPr lang="en-US" u="sng" dirty="0" smtClean="0">
                <a:latin typeface="+mj-lt"/>
                <a:ea typeface="Calibri" panose="020F0502020204030204" pitchFamily="34" charset="0"/>
                <a:cs typeface="Times New Roman" panose="02020603050405020304" pitchFamily="18" charset="0"/>
              </a:rPr>
              <a:t> </a:t>
            </a:r>
            <a:r>
              <a:rPr lang="en-US" dirty="0" smtClean="0">
                <a:latin typeface="+mj-lt"/>
                <a:ea typeface="Calibri" panose="020F0502020204030204" pitchFamily="34" charset="0"/>
                <a:cs typeface="Times New Roman" panose="02020603050405020304" pitchFamily="18" charset="0"/>
              </a:rPr>
              <a:t>a</a:t>
            </a:r>
            <a:r>
              <a:rPr lang="ro-RO" dirty="0" smtClean="0">
                <a:latin typeface="+mj-lt"/>
                <a:ea typeface="Calibri" panose="020F0502020204030204" pitchFamily="34" charset="0"/>
                <a:cs typeface="Times New Roman" panose="02020603050405020304" pitchFamily="18" charset="0"/>
              </a:rPr>
              <a:t> instalațiilor interne de apă și/sau de canalizare</a:t>
            </a:r>
            <a:r>
              <a:rPr lang="en-US" dirty="0" smtClean="0">
                <a:latin typeface="+mj-lt"/>
                <a:ea typeface="Calibri" panose="020F0502020204030204" pitchFamily="34" charset="0"/>
                <a:cs typeface="Times New Roman" panose="02020603050405020304" pitchFamily="18" charset="0"/>
              </a:rPr>
              <a:t> la</a:t>
            </a:r>
            <a:r>
              <a:rPr lang="ro-RO" dirty="0" smtClean="0">
                <a:latin typeface="+mj-lt"/>
                <a:ea typeface="Calibri" panose="020F0502020204030204" pitchFamily="34" charset="0"/>
                <a:cs typeface="Times New Roman" panose="02020603050405020304" pitchFamily="18" charset="0"/>
              </a:rPr>
              <a:t> </a:t>
            </a:r>
            <a:r>
              <a:rPr lang="ro-RO" u="sng" dirty="0" smtClean="0">
                <a:latin typeface="+mj-lt"/>
                <a:ea typeface="Calibri" panose="020F0502020204030204" pitchFamily="34" charset="0"/>
                <a:cs typeface="Times New Roman" panose="02020603050405020304" pitchFamily="18" charset="0"/>
              </a:rPr>
              <a:t>sistemul de alimentare cu apă și/sau de canalizare</a:t>
            </a:r>
            <a:r>
              <a:rPr lang="en-US" dirty="0" smtClean="0">
                <a:latin typeface="+mj-lt"/>
                <a:ea typeface="Calibri" panose="020F0502020204030204" pitchFamily="34" charset="0"/>
                <a:cs typeface="Times New Roman" panose="02020603050405020304" pitchFamily="18" charset="0"/>
              </a:rPr>
              <a:t> </a:t>
            </a:r>
            <a:r>
              <a:rPr lang="en-US" dirty="0">
                <a:latin typeface="+mj-lt"/>
                <a:ea typeface="Calibri" panose="020F0502020204030204" pitchFamily="34" charset="0"/>
                <a:cs typeface="Times New Roman" panose="02020603050405020304" pitchFamily="18" charset="0"/>
              </a:rPr>
              <a:t>al </a:t>
            </a:r>
            <a:r>
              <a:rPr lang="en-US" dirty="0" err="1">
                <a:latin typeface="+mj-lt"/>
                <a:ea typeface="Calibri" panose="020F0502020204030204" pitchFamily="34" charset="0"/>
                <a:cs typeface="Times New Roman" panose="02020603050405020304" pitchFamily="18" charset="0"/>
              </a:rPr>
              <a:t>operatorului</a:t>
            </a:r>
            <a:r>
              <a:rPr lang="en-US" dirty="0">
                <a:latin typeface="+mj-lt"/>
                <a:ea typeface="Calibri" panose="020F0502020204030204" pitchFamily="34" charset="0"/>
                <a:cs typeface="Times New Roman" panose="02020603050405020304" pitchFamily="18" charset="0"/>
              </a:rPr>
              <a:t>, </a:t>
            </a:r>
            <a:r>
              <a:rPr lang="en-US" dirty="0" err="1">
                <a:latin typeface="+mj-lt"/>
                <a:ea typeface="Calibri" panose="020F0502020204030204" pitchFamily="34" charset="0"/>
                <a:cs typeface="Times New Roman" panose="02020603050405020304" pitchFamily="18" charset="0"/>
              </a:rPr>
              <a:t>prin</a:t>
            </a:r>
            <a:r>
              <a:rPr lang="en-US" dirty="0">
                <a:latin typeface="+mj-lt"/>
                <a:ea typeface="Calibri" panose="020F0502020204030204" pitchFamily="34" charset="0"/>
                <a:cs typeface="Times New Roman" panose="02020603050405020304" pitchFamily="18" charset="0"/>
              </a:rPr>
              <a:t> </a:t>
            </a:r>
            <a:r>
              <a:rPr lang="en-US" dirty="0" err="1" smtClean="0">
                <a:latin typeface="+mj-lt"/>
                <a:ea typeface="Calibri" panose="020F0502020204030204" pitchFamily="34" charset="0"/>
                <a:cs typeface="Times New Roman" panose="02020603050405020304" pitchFamily="18" charset="0"/>
              </a:rPr>
              <a:t>evitarea</a:t>
            </a:r>
            <a:r>
              <a:rPr lang="ro-RO" dirty="0" smtClean="0">
                <a:latin typeface="+mj-lt"/>
                <a:ea typeface="Calibri" panose="020F0502020204030204" pitchFamily="34" charset="0"/>
                <a:cs typeface="Times New Roman" panose="02020603050405020304" pitchFamily="18" charset="0"/>
              </a:rPr>
              <a:t> contorului</a:t>
            </a:r>
            <a:r>
              <a:rPr lang="en-US" dirty="0" smtClean="0">
                <a:latin typeface="+mj-lt"/>
                <a:ea typeface="Calibri" panose="020F0502020204030204" pitchFamily="34" charset="0"/>
                <a:cs typeface="Times New Roman" panose="02020603050405020304" pitchFamily="18" charset="0"/>
              </a:rPr>
              <a:t> </a:t>
            </a:r>
            <a:r>
              <a:rPr lang="en-US" dirty="0" err="1">
                <a:latin typeface="+mj-lt"/>
                <a:ea typeface="Calibri" panose="020F0502020204030204" pitchFamily="34" charset="0"/>
                <a:cs typeface="Times New Roman" panose="02020603050405020304" pitchFamily="18" charset="0"/>
              </a:rPr>
              <a:t>sau</a:t>
            </a:r>
            <a:r>
              <a:rPr lang="en-US" dirty="0">
                <a:latin typeface="+mj-lt"/>
                <a:ea typeface="Calibri" panose="020F0502020204030204" pitchFamily="34" charset="0"/>
                <a:cs typeface="Times New Roman" panose="02020603050405020304" pitchFamily="18" charset="0"/>
              </a:rPr>
              <a:t> </a:t>
            </a:r>
            <a:r>
              <a:rPr lang="en-US" dirty="0" err="1">
                <a:latin typeface="+mj-lt"/>
                <a:ea typeface="Calibri" panose="020F0502020204030204" pitchFamily="34" charset="0"/>
                <a:cs typeface="Times New Roman" panose="02020603050405020304" pitchFamily="18" charset="0"/>
              </a:rPr>
              <a:t>prin</a:t>
            </a:r>
            <a:r>
              <a:rPr lang="en-US" dirty="0">
                <a:latin typeface="+mj-lt"/>
                <a:ea typeface="Calibri" panose="020F0502020204030204" pitchFamily="34" charset="0"/>
                <a:cs typeface="Times New Roman" panose="02020603050405020304" pitchFamily="18" charset="0"/>
              </a:rPr>
              <a:t> </a:t>
            </a:r>
            <a:r>
              <a:rPr lang="en-US" dirty="0" err="1">
                <a:latin typeface="+mj-lt"/>
                <a:ea typeface="Calibri" panose="020F0502020204030204" pitchFamily="34" charset="0"/>
                <a:cs typeface="Times New Roman" panose="02020603050405020304" pitchFamily="18" charset="0"/>
              </a:rPr>
              <a:t>implicarea</a:t>
            </a:r>
            <a:r>
              <a:rPr lang="en-US" dirty="0">
                <a:latin typeface="+mj-lt"/>
                <a:ea typeface="Calibri" panose="020F0502020204030204" pitchFamily="34" charset="0"/>
                <a:cs typeface="Times New Roman" panose="02020603050405020304" pitchFamily="18" charset="0"/>
              </a:rPr>
              <a:t> </a:t>
            </a:r>
            <a:r>
              <a:rPr lang="en-US" dirty="0" err="1">
                <a:latin typeface="+mj-lt"/>
                <a:ea typeface="Calibri" panose="020F0502020204030204" pitchFamily="34" charset="0"/>
                <a:cs typeface="Times New Roman" panose="02020603050405020304" pitchFamily="18" charset="0"/>
              </a:rPr>
              <a:t>în</a:t>
            </a:r>
            <a:r>
              <a:rPr lang="en-US" dirty="0">
                <a:latin typeface="+mj-lt"/>
                <a:ea typeface="Calibri" panose="020F0502020204030204" pitchFamily="34" charset="0"/>
                <a:cs typeface="Times New Roman" panose="02020603050405020304" pitchFamily="18" charset="0"/>
              </a:rPr>
              <a:t> </a:t>
            </a:r>
            <a:r>
              <a:rPr lang="en-US" dirty="0" err="1">
                <a:latin typeface="+mj-lt"/>
                <a:ea typeface="Calibri" panose="020F0502020204030204" pitchFamily="34" charset="0"/>
                <a:cs typeface="Times New Roman" panose="02020603050405020304" pitchFamily="18" charset="0"/>
              </a:rPr>
              <a:t>funcţionarea</a:t>
            </a:r>
            <a:r>
              <a:rPr lang="en-US" dirty="0">
                <a:latin typeface="+mj-lt"/>
                <a:ea typeface="Calibri" panose="020F0502020204030204" pitchFamily="34" charset="0"/>
                <a:cs typeface="Times New Roman" panose="02020603050405020304" pitchFamily="18" charset="0"/>
              </a:rPr>
              <a:t> </a:t>
            </a:r>
            <a:r>
              <a:rPr lang="en-US" u="sng" dirty="0" err="1">
                <a:latin typeface="+mj-lt"/>
                <a:ea typeface="Calibri" panose="020F0502020204030204" pitchFamily="34" charset="0"/>
                <a:cs typeface="Times New Roman" panose="02020603050405020304" pitchFamily="18" charset="0"/>
              </a:rPr>
              <a:t>contorului</a:t>
            </a:r>
            <a:r>
              <a:rPr lang="en-US" dirty="0">
                <a:latin typeface="+mj-lt"/>
                <a:ea typeface="Calibri" panose="020F0502020204030204" pitchFamily="34" charset="0"/>
                <a:cs typeface="Times New Roman" panose="02020603050405020304" pitchFamily="18" charset="0"/>
              </a:rPr>
              <a:t>, </a:t>
            </a:r>
            <a:r>
              <a:rPr lang="en-US" dirty="0" err="1">
                <a:latin typeface="+mj-lt"/>
                <a:ea typeface="Calibri" panose="020F0502020204030204" pitchFamily="34" charset="0"/>
                <a:cs typeface="Times New Roman" panose="02020603050405020304" pitchFamily="18" charset="0"/>
              </a:rPr>
              <a:t>prin</a:t>
            </a:r>
            <a:r>
              <a:rPr lang="en-US" dirty="0">
                <a:latin typeface="+mj-lt"/>
                <a:ea typeface="Calibri" panose="020F0502020204030204" pitchFamily="34" charset="0"/>
                <a:cs typeface="Times New Roman" panose="02020603050405020304" pitchFamily="18" charset="0"/>
              </a:rPr>
              <a:t> </a:t>
            </a:r>
            <a:r>
              <a:rPr lang="en-US" dirty="0" err="1">
                <a:latin typeface="+mj-lt"/>
                <a:ea typeface="Calibri" panose="020F0502020204030204" pitchFamily="34" charset="0"/>
                <a:cs typeface="Times New Roman" panose="02020603050405020304" pitchFamily="18" charset="0"/>
              </a:rPr>
              <a:t>încălcarea</a:t>
            </a:r>
            <a:r>
              <a:rPr lang="en-US" dirty="0">
                <a:latin typeface="+mj-lt"/>
                <a:ea typeface="Calibri" panose="020F0502020204030204" pitchFamily="34" charset="0"/>
                <a:cs typeface="Times New Roman" panose="02020603050405020304" pitchFamily="18" charset="0"/>
              </a:rPr>
              <a:t> </a:t>
            </a:r>
            <a:r>
              <a:rPr lang="en-US" dirty="0" err="1">
                <a:latin typeface="+mj-lt"/>
                <a:ea typeface="Calibri" panose="020F0502020204030204" pitchFamily="34" charset="0"/>
                <a:cs typeface="Times New Roman" panose="02020603050405020304" pitchFamily="18" charset="0"/>
              </a:rPr>
              <a:t>regulilor</a:t>
            </a:r>
            <a:r>
              <a:rPr lang="en-US" dirty="0">
                <a:latin typeface="+mj-lt"/>
                <a:ea typeface="Calibri" panose="020F0502020204030204" pitchFamily="34" charset="0"/>
                <a:cs typeface="Times New Roman" panose="02020603050405020304" pitchFamily="18" charset="0"/>
              </a:rPr>
              <a:t> de </a:t>
            </a:r>
            <a:r>
              <a:rPr lang="en-US" dirty="0" err="1">
                <a:latin typeface="+mj-lt"/>
                <a:ea typeface="Calibri" panose="020F0502020204030204" pitchFamily="34" charset="0"/>
                <a:cs typeface="Times New Roman" panose="02020603050405020304" pitchFamily="18" charset="0"/>
              </a:rPr>
              <a:t>folosire</a:t>
            </a:r>
            <a:r>
              <a:rPr lang="en-US" dirty="0">
                <a:latin typeface="+mj-lt"/>
                <a:ea typeface="Calibri" panose="020F0502020204030204" pitchFamily="34" charset="0"/>
                <a:cs typeface="Times New Roman" panose="02020603050405020304" pitchFamily="18" charset="0"/>
              </a:rPr>
              <a:t> a </a:t>
            </a:r>
            <a:r>
              <a:rPr lang="en-US" dirty="0" err="1">
                <a:latin typeface="+mj-lt"/>
                <a:ea typeface="Calibri" panose="020F0502020204030204" pitchFamily="34" charset="0"/>
                <a:cs typeface="Times New Roman" panose="02020603050405020304" pitchFamily="18" charset="0"/>
              </a:rPr>
              <a:t>serviciului</a:t>
            </a:r>
            <a:r>
              <a:rPr lang="en-US" dirty="0">
                <a:latin typeface="+mj-lt"/>
                <a:ea typeface="Calibri" panose="020F0502020204030204" pitchFamily="34" charset="0"/>
                <a:cs typeface="Times New Roman" panose="02020603050405020304" pitchFamily="18" charset="0"/>
              </a:rPr>
              <a:t> public de </a:t>
            </a:r>
            <a:r>
              <a:rPr lang="en-US" dirty="0" err="1">
                <a:latin typeface="+mj-lt"/>
                <a:ea typeface="Calibri" panose="020F0502020204030204" pitchFamily="34" charset="0"/>
                <a:cs typeface="Times New Roman" panose="02020603050405020304" pitchFamily="18" charset="0"/>
              </a:rPr>
              <a:t>alimentare</a:t>
            </a:r>
            <a:r>
              <a:rPr lang="en-US" dirty="0">
                <a:latin typeface="+mj-lt"/>
                <a:ea typeface="Calibri" panose="020F0502020204030204" pitchFamily="34" charset="0"/>
                <a:cs typeface="Times New Roman" panose="02020603050405020304" pitchFamily="18" charset="0"/>
              </a:rPr>
              <a:t> cu </a:t>
            </a:r>
            <a:r>
              <a:rPr lang="en-US" dirty="0" err="1">
                <a:latin typeface="+mj-lt"/>
                <a:ea typeface="Calibri" panose="020F0502020204030204" pitchFamily="34" charset="0"/>
                <a:cs typeface="Times New Roman" panose="02020603050405020304" pitchFamily="18" charset="0"/>
              </a:rPr>
              <a:t>apă</a:t>
            </a:r>
            <a:r>
              <a:rPr lang="en-US" dirty="0">
                <a:latin typeface="+mj-lt"/>
                <a:ea typeface="Calibri" panose="020F0502020204030204" pitchFamily="34" charset="0"/>
                <a:cs typeface="Times New Roman" panose="02020603050405020304" pitchFamily="18" charset="0"/>
              </a:rPr>
              <a:t> </a:t>
            </a:r>
            <a:r>
              <a:rPr lang="en-US" dirty="0" err="1">
                <a:latin typeface="+mj-lt"/>
                <a:ea typeface="Calibri" panose="020F0502020204030204" pitchFamily="34" charset="0"/>
                <a:cs typeface="Times New Roman" panose="02020603050405020304" pitchFamily="18" charset="0"/>
              </a:rPr>
              <a:t>şi</a:t>
            </a:r>
            <a:r>
              <a:rPr lang="en-US" dirty="0">
                <a:latin typeface="+mj-lt"/>
                <a:ea typeface="Calibri" panose="020F0502020204030204" pitchFamily="34" charset="0"/>
                <a:cs typeface="Times New Roman" panose="02020603050405020304" pitchFamily="18" charset="0"/>
              </a:rPr>
              <a:t> de </a:t>
            </a:r>
            <a:r>
              <a:rPr lang="en-US" dirty="0" err="1">
                <a:latin typeface="+mj-lt"/>
                <a:ea typeface="Calibri" panose="020F0502020204030204" pitchFamily="34" charset="0"/>
                <a:cs typeface="Times New Roman" panose="02020603050405020304" pitchFamily="18" charset="0"/>
              </a:rPr>
              <a:t>canalizare</a:t>
            </a:r>
            <a:r>
              <a:rPr lang="en-US" dirty="0">
                <a:latin typeface="+mj-lt"/>
                <a:ea typeface="Calibri" panose="020F0502020204030204" pitchFamily="34" charset="0"/>
                <a:cs typeface="Times New Roman" panose="02020603050405020304" pitchFamily="18" charset="0"/>
              </a:rPr>
              <a:t>, </a:t>
            </a:r>
            <a:r>
              <a:rPr lang="en-US" dirty="0" err="1">
                <a:latin typeface="+mj-lt"/>
                <a:ea typeface="Calibri" panose="020F0502020204030204" pitchFamily="34" charset="0"/>
                <a:cs typeface="Times New Roman" panose="02020603050405020304" pitchFamily="18" charset="0"/>
              </a:rPr>
              <a:t>precum</a:t>
            </a:r>
            <a:r>
              <a:rPr lang="en-US" dirty="0">
                <a:latin typeface="+mj-lt"/>
                <a:ea typeface="Calibri" panose="020F0502020204030204" pitchFamily="34" charset="0"/>
                <a:cs typeface="Times New Roman" panose="02020603050405020304" pitchFamily="18" charset="0"/>
              </a:rPr>
              <a:t> </a:t>
            </a:r>
            <a:r>
              <a:rPr lang="en-US" dirty="0" err="1">
                <a:latin typeface="+mj-lt"/>
                <a:ea typeface="Calibri" panose="020F0502020204030204" pitchFamily="34" charset="0"/>
                <a:cs typeface="Times New Roman" panose="02020603050405020304" pitchFamily="18" charset="0"/>
              </a:rPr>
              <a:t>şi</a:t>
            </a:r>
            <a:r>
              <a:rPr lang="en-US" dirty="0">
                <a:latin typeface="+mj-lt"/>
                <a:ea typeface="Calibri" panose="020F0502020204030204" pitchFamily="34" charset="0"/>
                <a:cs typeface="Times New Roman" panose="02020603050405020304" pitchFamily="18" charset="0"/>
              </a:rPr>
              <a:t> </a:t>
            </a:r>
            <a:r>
              <a:rPr lang="en-US" dirty="0" err="1">
                <a:latin typeface="+mj-lt"/>
                <a:ea typeface="Calibri" panose="020F0502020204030204" pitchFamily="34" charset="0"/>
                <a:cs typeface="Times New Roman" panose="02020603050405020304" pitchFamily="18" charset="0"/>
              </a:rPr>
              <a:t>în</a:t>
            </a:r>
            <a:r>
              <a:rPr lang="en-US" dirty="0">
                <a:latin typeface="+mj-lt"/>
                <a:ea typeface="Calibri" panose="020F0502020204030204" pitchFamily="34" charset="0"/>
                <a:cs typeface="Times New Roman" panose="02020603050405020304" pitchFamily="18" charset="0"/>
              </a:rPr>
              <a:t> </a:t>
            </a:r>
            <a:r>
              <a:rPr lang="en-US" dirty="0" err="1">
                <a:latin typeface="+mj-lt"/>
                <a:ea typeface="Calibri" panose="020F0502020204030204" pitchFamily="34" charset="0"/>
                <a:cs typeface="Times New Roman" panose="02020603050405020304" pitchFamily="18" charset="0"/>
              </a:rPr>
              <a:t>lipsa</a:t>
            </a:r>
            <a:r>
              <a:rPr lang="en-US" dirty="0">
                <a:latin typeface="+mj-lt"/>
                <a:ea typeface="Calibri" panose="020F0502020204030204" pitchFamily="34" charset="0"/>
                <a:cs typeface="Times New Roman" panose="02020603050405020304" pitchFamily="18" charset="0"/>
              </a:rPr>
              <a:t> </a:t>
            </a:r>
            <a:r>
              <a:rPr lang="en-US" dirty="0" err="1">
                <a:latin typeface="+mj-lt"/>
                <a:ea typeface="Calibri" panose="020F0502020204030204" pitchFamily="34" charset="0"/>
                <a:cs typeface="Times New Roman" panose="02020603050405020304" pitchFamily="18" charset="0"/>
              </a:rPr>
              <a:t>contractului</a:t>
            </a:r>
            <a:r>
              <a:rPr lang="en-US" dirty="0">
                <a:latin typeface="+mj-lt"/>
                <a:ea typeface="Calibri" panose="020F0502020204030204" pitchFamily="34" charset="0"/>
                <a:cs typeface="Times New Roman" panose="02020603050405020304" pitchFamily="18" charset="0"/>
              </a:rPr>
              <a:t> de </a:t>
            </a:r>
            <a:r>
              <a:rPr lang="en-US" dirty="0" err="1">
                <a:latin typeface="+mj-lt"/>
                <a:ea typeface="Calibri" panose="020F0502020204030204" pitchFamily="34" charset="0"/>
                <a:cs typeface="Times New Roman" panose="02020603050405020304" pitchFamily="18" charset="0"/>
              </a:rPr>
              <a:t>furnizare</a:t>
            </a:r>
            <a:r>
              <a:rPr lang="en-US" dirty="0">
                <a:latin typeface="+mj-lt"/>
                <a:ea typeface="Calibri" panose="020F0502020204030204" pitchFamily="34" charset="0"/>
                <a:cs typeface="Times New Roman" panose="02020603050405020304" pitchFamily="18" charset="0"/>
              </a:rPr>
              <a:t>/</a:t>
            </a:r>
            <a:r>
              <a:rPr lang="en-US" dirty="0" err="1">
                <a:latin typeface="+mj-lt"/>
                <a:ea typeface="Calibri" panose="020F0502020204030204" pitchFamily="34" charset="0"/>
                <a:cs typeface="Times New Roman" panose="02020603050405020304" pitchFamily="18" charset="0"/>
              </a:rPr>
              <a:t>prestare</a:t>
            </a:r>
            <a:r>
              <a:rPr lang="en-US" dirty="0">
                <a:latin typeface="+mj-lt"/>
                <a:ea typeface="Calibri" panose="020F0502020204030204" pitchFamily="34" charset="0"/>
                <a:cs typeface="Times New Roman" panose="02020603050405020304" pitchFamily="18" charset="0"/>
              </a:rPr>
              <a:t> a </a:t>
            </a:r>
            <a:r>
              <a:rPr lang="en-US" dirty="0" err="1">
                <a:latin typeface="+mj-lt"/>
                <a:ea typeface="Calibri" panose="020F0502020204030204" pitchFamily="34" charset="0"/>
                <a:cs typeface="Times New Roman" panose="02020603050405020304" pitchFamily="18" charset="0"/>
              </a:rPr>
              <a:t>serviciului</a:t>
            </a:r>
            <a:r>
              <a:rPr lang="en-US" dirty="0">
                <a:latin typeface="+mj-lt"/>
                <a:ea typeface="Calibri" panose="020F0502020204030204" pitchFamily="34" charset="0"/>
                <a:cs typeface="Times New Roman" panose="02020603050405020304" pitchFamily="18" charset="0"/>
              </a:rPr>
              <a:t> public de </a:t>
            </a:r>
            <a:r>
              <a:rPr lang="en-US" dirty="0" err="1">
                <a:latin typeface="+mj-lt"/>
                <a:ea typeface="Calibri" panose="020F0502020204030204" pitchFamily="34" charset="0"/>
                <a:cs typeface="Times New Roman" panose="02020603050405020304" pitchFamily="18" charset="0"/>
              </a:rPr>
              <a:t>alimentare</a:t>
            </a:r>
            <a:r>
              <a:rPr lang="en-US" dirty="0">
                <a:latin typeface="+mj-lt"/>
                <a:ea typeface="Calibri" panose="020F0502020204030204" pitchFamily="34" charset="0"/>
                <a:cs typeface="Times New Roman" panose="02020603050405020304" pitchFamily="18" charset="0"/>
              </a:rPr>
              <a:t> cu </a:t>
            </a:r>
            <a:r>
              <a:rPr lang="en-US" dirty="0" err="1">
                <a:latin typeface="+mj-lt"/>
                <a:ea typeface="Calibri" panose="020F0502020204030204" pitchFamily="34" charset="0"/>
                <a:cs typeface="Times New Roman" panose="02020603050405020304" pitchFamily="18" charset="0"/>
              </a:rPr>
              <a:t>apă</a:t>
            </a:r>
            <a:r>
              <a:rPr lang="en-US" dirty="0">
                <a:latin typeface="+mj-lt"/>
                <a:ea typeface="Calibri" panose="020F0502020204030204" pitchFamily="34" charset="0"/>
                <a:cs typeface="Times New Roman" panose="02020603050405020304" pitchFamily="18" charset="0"/>
              </a:rPr>
              <a:t> </a:t>
            </a:r>
            <a:r>
              <a:rPr lang="en-US" dirty="0" err="1">
                <a:latin typeface="+mj-lt"/>
                <a:ea typeface="Calibri" panose="020F0502020204030204" pitchFamily="34" charset="0"/>
                <a:cs typeface="Times New Roman" panose="02020603050405020304" pitchFamily="18" charset="0"/>
              </a:rPr>
              <a:t>şi</a:t>
            </a:r>
            <a:r>
              <a:rPr lang="en-US" dirty="0">
                <a:latin typeface="+mj-lt"/>
                <a:ea typeface="Calibri" panose="020F0502020204030204" pitchFamily="34" charset="0"/>
                <a:cs typeface="Times New Roman" panose="02020603050405020304" pitchFamily="18" charset="0"/>
              </a:rPr>
              <a:t> de </a:t>
            </a:r>
            <a:r>
              <a:rPr lang="en-US" dirty="0" err="1" smtClean="0">
                <a:latin typeface="+mj-lt"/>
                <a:ea typeface="Calibri" panose="020F0502020204030204" pitchFamily="34" charset="0"/>
                <a:cs typeface="Times New Roman" panose="02020603050405020304" pitchFamily="18" charset="0"/>
              </a:rPr>
              <a:t>canalizare</a:t>
            </a:r>
            <a:r>
              <a:rPr lang="ro-RO" dirty="0" smtClean="0">
                <a:latin typeface="+mj-lt"/>
                <a:ea typeface="Calibri" panose="020F0502020204030204" pitchFamily="34" charset="0"/>
                <a:cs typeface="Times New Roman" panose="02020603050405020304" pitchFamily="18" charset="0"/>
              </a:rPr>
              <a:t> (</a:t>
            </a:r>
            <a:r>
              <a:rPr lang="ro-RO" i="1" dirty="0" smtClean="0">
                <a:latin typeface="+mj-lt"/>
                <a:ea typeface="Calibri" panose="020F0502020204030204" pitchFamily="34" charset="0"/>
                <a:cs typeface="Times New Roman" panose="02020603050405020304" pitchFamily="18" charset="0"/>
              </a:rPr>
              <a:t>art. 2 din </a:t>
            </a:r>
            <a:r>
              <a:rPr lang="en-US" i="1" dirty="0" err="1">
                <a:latin typeface="Calibri" panose="020F0502020204030204" pitchFamily="34" charset="0"/>
                <a:ea typeface="Calibri" panose="020F0502020204030204" pitchFamily="34" charset="0"/>
                <a:cs typeface="Times New Roman" panose="02020603050405020304" pitchFamily="18" charset="0"/>
              </a:rPr>
              <a:t>Legea</a:t>
            </a:r>
            <a:r>
              <a:rPr lang="en-US" i="1" dirty="0">
                <a:latin typeface="Calibri" panose="020F0502020204030204" pitchFamily="34" charset="0"/>
                <a:ea typeface="Calibri" panose="020F0502020204030204" pitchFamily="34" charset="0"/>
                <a:cs typeface="Times New Roman" panose="02020603050405020304" pitchFamily="18" charset="0"/>
              </a:rPr>
              <a:t> 303/13.12.2013 </a:t>
            </a:r>
            <a:r>
              <a:rPr lang="en-US" i="1" dirty="0" err="1">
                <a:latin typeface="Calibri" panose="020F0502020204030204" pitchFamily="34" charset="0"/>
                <a:ea typeface="Calibri" panose="020F0502020204030204" pitchFamily="34" charset="0"/>
                <a:cs typeface="Times New Roman" panose="02020603050405020304" pitchFamily="18" charset="0"/>
              </a:rPr>
              <a:t>privind</a:t>
            </a:r>
            <a:r>
              <a:rPr lang="en-US" i="1" dirty="0">
                <a:latin typeface="Calibri" panose="020F0502020204030204" pitchFamily="34" charset="0"/>
                <a:ea typeface="Calibri" panose="020F0502020204030204" pitchFamily="34" charset="0"/>
                <a:cs typeface="Times New Roman" panose="02020603050405020304" pitchFamily="18" charset="0"/>
              </a:rPr>
              <a:t> </a:t>
            </a:r>
            <a:r>
              <a:rPr lang="en-US" i="1" dirty="0" err="1">
                <a:latin typeface="Calibri" panose="020F0502020204030204" pitchFamily="34" charset="0"/>
                <a:ea typeface="Calibri" panose="020F0502020204030204" pitchFamily="34" charset="0"/>
                <a:cs typeface="Times New Roman" panose="02020603050405020304" pitchFamily="18" charset="0"/>
              </a:rPr>
              <a:t>serviciul</a:t>
            </a:r>
            <a:r>
              <a:rPr lang="en-US" i="1" dirty="0">
                <a:latin typeface="Calibri" panose="020F0502020204030204" pitchFamily="34" charset="0"/>
                <a:ea typeface="Calibri" panose="020F0502020204030204" pitchFamily="34" charset="0"/>
                <a:cs typeface="Times New Roman" panose="02020603050405020304" pitchFamily="18" charset="0"/>
              </a:rPr>
              <a:t> public de </a:t>
            </a:r>
            <a:r>
              <a:rPr lang="en-US" i="1" dirty="0" err="1">
                <a:latin typeface="Calibri" panose="020F0502020204030204" pitchFamily="34" charset="0"/>
                <a:ea typeface="Calibri" panose="020F0502020204030204" pitchFamily="34" charset="0"/>
                <a:cs typeface="Times New Roman" panose="02020603050405020304" pitchFamily="18" charset="0"/>
              </a:rPr>
              <a:t>alimentare</a:t>
            </a:r>
            <a:r>
              <a:rPr lang="en-US" i="1" dirty="0">
                <a:latin typeface="Calibri" panose="020F0502020204030204" pitchFamily="34" charset="0"/>
                <a:ea typeface="Calibri" panose="020F0502020204030204" pitchFamily="34" charset="0"/>
                <a:cs typeface="Times New Roman" panose="02020603050405020304" pitchFamily="18" charset="0"/>
              </a:rPr>
              <a:t> cu </a:t>
            </a:r>
            <a:r>
              <a:rPr lang="en-US" i="1" dirty="0" err="1">
                <a:latin typeface="Calibri" panose="020F0502020204030204" pitchFamily="34" charset="0"/>
                <a:ea typeface="Calibri" panose="020F0502020204030204" pitchFamily="34" charset="0"/>
                <a:cs typeface="Times New Roman" panose="02020603050405020304" pitchFamily="18" charset="0"/>
              </a:rPr>
              <a:t>ap</a:t>
            </a:r>
            <a:r>
              <a:rPr lang="ro-RO" i="1" dirty="0">
                <a:latin typeface="Calibri" panose="020F0502020204030204" pitchFamily="34" charset="0"/>
                <a:ea typeface="Calibri" panose="020F0502020204030204" pitchFamily="34" charset="0"/>
                <a:cs typeface="Times New Roman" panose="02020603050405020304" pitchFamily="18" charset="0"/>
              </a:rPr>
              <a:t>ă și de canalizare</a:t>
            </a:r>
            <a:r>
              <a:rPr lang="ro-RO" dirty="0" smtClean="0">
                <a:latin typeface="+mj-lt"/>
                <a:ea typeface="Calibri" panose="020F0502020204030204" pitchFamily="34" charset="0"/>
                <a:cs typeface="Times New Roman" panose="02020603050405020304" pitchFamily="18" charset="0"/>
              </a:rPr>
              <a:t>)</a:t>
            </a:r>
            <a:endParaRPr lang="ru-RU" dirty="0">
              <a:latin typeface="+mj-lt"/>
            </a:endParaRPr>
          </a:p>
        </p:txBody>
      </p:sp>
    </p:spTree>
    <p:extLst>
      <p:ext uri="{BB962C8B-B14F-4D97-AF65-F5344CB8AC3E}">
        <p14:creationId xmlns:p14="http://schemas.microsoft.com/office/powerpoint/2010/main" val="2861584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o-RO" b="1" dirty="0" smtClean="0"/>
              <a:t>Noțiuni și definiții legale</a:t>
            </a:r>
            <a:endParaRPr lang="ru-RU" b="1" dirty="0"/>
          </a:p>
        </p:txBody>
      </p:sp>
      <p:sp>
        <p:nvSpPr>
          <p:cNvPr id="3" name="Объект 2"/>
          <p:cNvSpPr>
            <a:spLocks noGrp="1"/>
          </p:cNvSpPr>
          <p:nvPr>
            <p:ph idx="1"/>
          </p:nvPr>
        </p:nvSpPr>
        <p:spPr/>
        <p:txBody>
          <a:bodyPr>
            <a:normAutofit fontScale="85000" lnSpcReduction="20000"/>
          </a:bodyPr>
          <a:lstStyle/>
          <a:p>
            <a:pPr>
              <a:lnSpc>
                <a:spcPct val="107000"/>
              </a:lnSpc>
              <a:spcAft>
                <a:spcPts val="800"/>
              </a:spcAft>
            </a:pPr>
            <a:r>
              <a:rPr lang="en-US" b="1" i="1" dirty="0" err="1">
                <a:latin typeface="Calibri" panose="020F0502020204030204" pitchFamily="34" charset="0"/>
                <a:ea typeface="Calibri" panose="020F0502020204030204" pitchFamily="34" charset="0"/>
                <a:cs typeface="Times New Roman" panose="02020603050405020304" pitchFamily="18" charset="0"/>
              </a:rPr>
              <a:t>conectare</a:t>
            </a:r>
            <a:r>
              <a:rPr lang="en-US" b="1" i="1" dirty="0">
                <a:latin typeface="Calibri" panose="020F0502020204030204" pitchFamily="34" charset="0"/>
                <a:ea typeface="Calibri" panose="020F0502020204030204" pitchFamily="34" charset="0"/>
                <a:cs typeface="Times New Roman" panose="02020603050405020304" pitchFamily="18" charset="0"/>
              </a:rPr>
              <a:t> </a:t>
            </a:r>
            <a:r>
              <a:rPr lang="en-US" b="1" i="1" dirty="0" err="1">
                <a:latin typeface="Calibri" panose="020F0502020204030204" pitchFamily="34" charset="0"/>
                <a:ea typeface="Calibri" panose="020F0502020204030204" pitchFamily="34" charset="0"/>
                <a:cs typeface="Times New Roman" panose="02020603050405020304" pitchFamily="18" charset="0"/>
              </a:rPr>
              <a:t>neautorizată</a:t>
            </a:r>
            <a:r>
              <a:rPr lang="en-US" b="1" i="1" dirty="0">
                <a:latin typeface="Calibri" panose="020F0502020204030204" pitchFamily="34" charset="0"/>
                <a:ea typeface="Calibri" panose="020F0502020204030204" pitchFamily="34" charset="0"/>
                <a:cs typeface="Times New Roman" panose="02020603050405020304" pitchFamily="18" charset="0"/>
              </a:rPr>
              <a:t> </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racordare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neautorizată</a:t>
            </a:r>
            <a:r>
              <a:rPr lang="en-US" dirty="0">
                <a:latin typeface="Calibri" panose="020F0502020204030204" pitchFamily="34" charset="0"/>
                <a:ea typeface="Calibri" panose="020F0502020204030204" pitchFamily="34" charset="0"/>
                <a:cs typeface="Times New Roman" panose="02020603050405020304" pitchFamily="18" charset="0"/>
              </a:rPr>
              <a:t> de </a:t>
            </a:r>
            <a:r>
              <a:rPr lang="en-US" dirty="0" err="1">
                <a:latin typeface="Calibri" panose="020F0502020204030204" pitchFamily="34" charset="0"/>
                <a:ea typeface="Calibri" panose="020F0502020204030204" pitchFamily="34" charset="0"/>
                <a:cs typeface="Times New Roman" panose="02020603050405020304" pitchFamily="18" charset="0"/>
              </a:rPr>
              <a:t>către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persoane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fizice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sau</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juridice</a:t>
            </a:r>
            <a:r>
              <a:rPr lang="en-US" dirty="0">
                <a:latin typeface="Calibri" panose="020F0502020204030204" pitchFamily="34" charset="0"/>
                <a:ea typeface="Calibri" panose="020F0502020204030204" pitchFamily="34" charset="0"/>
                <a:cs typeface="Times New Roman" panose="02020603050405020304" pitchFamily="18" charset="0"/>
              </a:rPr>
              <a:t> a </a:t>
            </a:r>
            <a:r>
              <a:rPr lang="en-US" dirty="0" err="1">
                <a:latin typeface="Calibri" panose="020F0502020204030204" pitchFamily="34" charset="0"/>
                <a:ea typeface="Calibri" panose="020F0502020204030204" pitchFamily="34" charset="0"/>
                <a:cs typeface="Times New Roman" panose="02020603050405020304" pitchFamily="18" charset="0"/>
              </a:rPr>
              <a:t>instalaţiilor</a:t>
            </a:r>
            <a:r>
              <a:rPr lang="en-US" dirty="0">
                <a:latin typeface="Calibri" panose="020F0502020204030204" pitchFamily="34" charset="0"/>
                <a:ea typeface="Calibri" panose="020F0502020204030204" pitchFamily="34" charset="0"/>
                <a:cs typeface="Times New Roman" panose="02020603050405020304" pitchFamily="18" charset="0"/>
              </a:rPr>
              <a:t> interne de </a:t>
            </a:r>
            <a:r>
              <a:rPr lang="en-US" dirty="0" err="1">
                <a:latin typeface="Calibri" panose="020F0502020204030204" pitchFamily="34" charset="0"/>
                <a:ea typeface="Calibri" panose="020F0502020204030204" pitchFamily="34" charset="0"/>
                <a:cs typeface="Times New Roman" panose="02020603050405020304" pitchFamily="18" charset="0"/>
              </a:rPr>
              <a:t>apă</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şi</a:t>
            </a:r>
            <a:r>
              <a:rPr lang="en-US" dirty="0">
                <a:latin typeface="Calibri" panose="020F0502020204030204" pitchFamily="34" charset="0"/>
                <a:ea typeface="Calibri" panose="020F0502020204030204" pitchFamily="34" charset="0"/>
                <a:cs typeface="Times New Roman" panose="02020603050405020304" pitchFamily="18" charset="0"/>
              </a:rPr>
              <a:t>/</a:t>
            </a:r>
            <a:r>
              <a:rPr lang="en-US" dirty="0" err="1">
                <a:latin typeface="Calibri" panose="020F0502020204030204" pitchFamily="34" charset="0"/>
                <a:ea typeface="Calibri" panose="020F0502020204030204" pitchFamily="34" charset="0"/>
                <a:cs typeface="Times New Roman" panose="02020603050405020304" pitchFamily="18" charset="0"/>
              </a:rPr>
              <a:t>sau</a:t>
            </a:r>
            <a:r>
              <a:rPr lang="en-US" dirty="0">
                <a:latin typeface="Calibri" panose="020F0502020204030204" pitchFamily="34" charset="0"/>
                <a:ea typeface="Calibri" panose="020F0502020204030204" pitchFamily="34" charset="0"/>
                <a:cs typeface="Times New Roman" panose="02020603050405020304" pitchFamily="18" charset="0"/>
              </a:rPr>
              <a:t> de </a:t>
            </a:r>
            <a:r>
              <a:rPr lang="en-US" dirty="0" err="1">
                <a:latin typeface="Calibri" panose="020F0502020204030204" pitchFamily="34" charset="0"/>
                <a:ea typeface="Calibri" panose="020F0502020204030204" pitchFamily="34" charset="0"/>
                <a:cs typeface="Times New Roman" panose="02020603050405020304" pitchFamily="18" charset="0"/>
              </a:rPr>
              <a:t>canalizare</a:t>
            </a:r>
            <a:r>
              <a:rPr lang="en-US" dirty="0">
                <a:latin typeface="Calibri" panose="020F0502020204030204" pitchFamily="34" charset="0"/>
                <a:ea typeface="Calibri" panose="020F0502020204030204" pitchFamily="34" charset="0"/>
                <a:cs typeface="Times New Roman" panose="02020603050405020304" pitchFamily="18" charset="0"/>
              </a:rPr>
              <a:t> la </a:t>
            </a:r>
            <a:r>
              <a:rPr lang="en-US" dirty="0" err="1">
                <a:latin typeface="Calibri" panose="020F0502020204030204" pitchFamily="34" charset="0"/>
                <a:ea typeface="Calibri" panose="020F0502020204030204" pitchFamily="34" charset="0"/>
                <a:cs typeface="Times New Roman" panose="02020603050405020304" pitchFamily="18" charset="0"/>
              </a:rPr>
              <a:t>sistemul</a:t>
            </a:r>
            <a:r>
              <a:rPr lang="en-US" dirty="0">
                <a:latin typeface="Calibri" panose="020F0502020204030204" pitchFamily="34" charset="0"/>
                <a:ea typeface="Calibri" panose="020F0502020204030204" pitchFamily="34" charset="0"/>
                <a:cs typeface="Times New Roman" panose="02020603050405020304" pitchFamily="18" charset="0"/>
              </a:rPr>
              <a:t> public de </a:t>
            </a:r>
            <a:r>
              <a:rPr lang="en-US" dirty="0" err="1">
                <a:latin typeface="Calibri" panose="020F0502020204030204" pitchFamily="34" charset="0"/>
                <a:ea typeface="Calibri" panose="020F0502020204030204" pitchFamily="34" charset="0"/>
                <a:cs typeface="Times New Roman" panose="02020603050405020304" pitchFamily="18" charset="0"/>
              </a:rPr>
              <a:t>alimentare</a:t>
            </a:r>
            <a:r>
              <a:rPr lang="en-US" dirty="0">
                <a:latin typeface="Calibri" panose="020F0502020204030204" pitchFamily="34" charset="0"/>
                <a:ea typeface="Calibri" panose="020F0502020204030204" pitchFamily="34" charset="0"/>
                <a:cs typeface="Times New Roman" panose="02020603050405020304" pitchFamily="18" charset="0"/>
              </a:rPr>
              <a:t> cu </a:t>
            </a:r>
            <a:r>
              <a:rPr lang="en-US" dirty="0" err="1">
                <a:latin typeface="Calibri" panose="020F0502020204030204" pitchFamily="34" charset="0"/>
                <a:ea typeface="Calibri" panose="020F0502020204030204" pitchFamily="34" charset="0"/>
                <a:cs typeface="Times New Roman" panose="02020603050405020304" pitchFamily="18" charset="0"/>
              </a:rPr>
              <a:t>apă</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şi</a:t>
            </a:r>
            <a:r>
              <a:rPr lang="en-US" dirty="0">
                <a:latin typeface="Calibri" panose="020F0502020204030204" pitchFamily="34" charset="0"/>
                <a:ea typeface="Calibri" panose="020F0502020204030204" pitchFamily="34" charset="0"/>
                <a:cs typeface="Times New Roman" panose="02020603050405020304" pitchFamily="18" charset="0"/>
              </a:rPr>
              <a:t>/</a:t>
            </a:r>
            <a:r>
              <a:rPr lang="en-US" dirty="0" err="1">
                <a:latin typeface="Calibri" panose="020F0502020204030204" pitchFamily="34" charset="0"/>
                <a:ea typeface="Calibri" panose="020F0502020204030204" pitchFamily="34" charset="0"/>
                <a:cs typeface="Times New Roman" panose="02020603050405020304" pitchFamily="18" charset="0"/>
              </a:rPr>
              <a:t>sau</a:t>
            </a:r>
            <a:r>
              <a:rPr lang="en-US" dirty="0">
                <a:latin typeface="Calibri" panose="020F0502020204030204" pitchFamily="34" charset="0"/>
                <a:ea typeface="Calibri" panose="020F0502020204030204" pitchFamily="34" charset="0"/>
                <a:cs typeface="Times New Roman" panose="02020603050405020304" pitchFamily="18" charset="0"/>
              </a:rPr>
              <a:t> de </a:t>
            </a:r>
            <a:r>
              <a:rPr lang="en-US" dirty="0" err="1">
                <a:latin typeface="Calibri" panose="020F0502020204030204" pitchFamily="34" charset="0"/>
                <a:ea typeface="Calibri" panose="020F0502020204030204" pitchFamily="34" charset="0"/>
                <a:cs typeface="Times New Roman" panose="02020603050405020304" pitchFamily="18" charset="0"/>
              </a:rPr>
              <a:t>canalizare</a:t>
            </a:r>
            <a:r>
              <a:rPr lang="en-US" dirty="0">
                <a:latin typeface="Calibri" panose="020F0502020204030204" pitchFamily="34" charset="0"/>
                <a:ea typeface="Calibri" panose="020F0502020204030204" pitchFamily="34" charset="0"/>
                <a:cs typeface="Times New Roman" panose="02020603050405020304" pitchFamily="18" charset="0"/>
              </a:rPr>
              <a:t>;</a:t>
            </a:r>
            <a:endParaRPr lang="ru-RU"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dirty="0">
                <a:latin typeface="Calibri" panose="020F0502020204030204" pitchFamily="34" charset="0"/>
                <a:ea typeface="Calibri" panose="020F0502020204030204" pitchFamily="34" charset="0"/>
                <a:cs typeface="Times New Roman" panose="02020603050405020304" pitchFamily="18" charset="0"/>
              </a:rPr>
              <a:t> </a:t>
            </a:r>
            <a:endParaRPr lang="ru-RU"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b="1" i="1" dirty="0" err="1">
                <a:latin typeface="Calibri" panose="020F0502020204030204" pitchFamily="34" charset="0"/>
                <a:ea typeface="Calibri" panose="020F0502020204030204" pitchFamily="34" charset="0"/>
                <a:cs typeface="Times New Roman" panose="02020603050405020304" pitchFamily="18" charset="0"/>
              </a:rPr>
              <a:t>instalaţii</a:t>
            </a:r>
            <a:r>
              <a:rPr lang="en-US" b="1" i="1" dirty="0">
                <a:latin typeface="Calibri" panose="020F0502020204030204" pitchFamily="34" charset="0"/>
                <a:ea typeface="Calibri" panose="020F0502020204030204" pitchFamily="34" charset="0"/>
                <a:cs typeface="Times New Roman" panose="02020603050405020304" pitchFamily="18" charset="0"/>
              </a:rPr>
              <a:t> interne de </a:t>
            </a:r>
            <a:r>
              <a:rPr lang="en-US" b="1" i="1" dirty="0" err="1">
                <a:latin typeface="Calibri" panose="020F0502020204030204" pitchFamily="34" charset="0"/>
                <a:ea typeface="Calibri" panose="020F0502020204030204" pitchFamily="34" charset="0"/>
                <a:cs typeface="Times New Roman" panose="02020603050405020304" pitchFamily="18" charset="0"/>
              </a:rPr>
              <a:t>apă</a:t>
            </a:r>
            <a:r>
              <a:rPr lang="en-US" b="1" dirty="0">
                <a:latin typeface="Calibri" panose="020F0502020204030204" pitchFamily="34" charset="0"/>
                <a:ea typeface="Calibri" panose="020F0502020204030204" pitchFamily="34" charset="0"/>
                <a:cs typeface="Times New Roman" panose="02020603050405020304" pitchFamily="18" charset="0"/>
              </a:rPr>
              <a:t> </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totalitatea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instalaţiilor</a:t>
            </a:r>
            <a:r>
              <a:rPr lang="en-US" dirty="0">
                <a:latin typeface="Calibri" panose="020F0502020204030204" pitchFamily="34" charset="0"/>
                <a:ea typeface="Calibri" panose="020F0502020204030204" pitchFamily="34" charset="0"/>
                <a:cs typeface="Times New Roman" panose="02020603050405020304" pitchFamily="18" charset="0"/>
              </a:rPr>
              <a:t> de </a:t>
            </a:r>
            <a:r>
              <a:rPr lang="en-US" dirty="0" err="1">
                <a:latin typeface="Calibri" panose="020F0502020204030204" pitchFamily="34" charset="0"/>
                <a:ea typeface="Calibri" panose="020F0502020204030204" pitchFamily="34" charset="0"/>
                <a:cs typeface="Times New Roman" panose="02020603050405020304" pitchFamily="18" charset="0"/>
              </a:rPr>
              <a:t>aprovizionare</a:t>
            </a:r>
            <a:r>
              <a:rPr lang="en-US" dirty="0">
                <a:latin typeface="Calibri" panose="020F0502020204030204" pitchFamily="34" charset="0"/>
                <a:ea typeface="Calibri" panose="020F0502020204030204" pitchFamily="34" charset="0"/>
                <a:cs typeface="Times New Roman" panose="02020603050405020304" pitchFamily="18" charset="0"/>
              </a:rPr>
              <a:t> cu </a:t>
            </a:r>
            <a:r>
              <a:rPr lang="en-US" dirty="0" err="1">
                <a:latin typeface="Calibri" panose="020F0502020204030204" pitchFamily="34" charset="0"/>
                <a:ea typeface="Calibri" panose="020F0502020204030204" pitchFamily="34" charset="0"/>
                <a:cs typeface="Times New Roman" panose="02020603050405020304" pitchFamily="18" charset="0"/>
              </a:rPr>
              <a:t>apă</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aflate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în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proprietatea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sau</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în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administrarea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consumatorului</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şi</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amplasate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după</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punctul</a:t>
            </a:r>
            <a:r>
              <a:rPr lang="en-US" dirty="0">
                <a:latin typeface="Calibri" panose="020F0502020204030204" pitchFamily="34" charset="0"/>
                <a:ea typeface="Calibri" panose="020F0502020204030204" pitchFamily="34" charset="0"/>
                <a:cs typeface="Times New Roman" panose="02020603050405020304" pitchFamily="18" charset="0"/>
              </a:rPr>
              <a:t> de </a:t>
            </a:r>
            <a:r>
              <a:rPr lang="en-US" dirty="0" err="1">
                <a:latin typeface="Calibri" panose="020F0502020204030204" pitchFamily="34" charset="0"/>
                <a:ea typeface="Calibri" panose="020F0502020204030204" pitchFamily="34" charset="0"/>
                <a:cs typeface="Times New Roman" panose="02020603050405020304" pitchFamily="18" charset="0"/>
              </a:rPr>
              <a:t>delimitare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prin</a:t>
            </a:r>
            <a:r>
              <a:rPr lang="en-US" dirty="0">
                <a:latin typeface="Calibri" panose="020F0502020204030204" pitchFamily="34" charset="0"/>
                <a:ea typeface="Calibri" panose="020F0502020204030204" pitchFamily="34" charset="0"/>
                <a:cs typeface="Times New Roman" panose="02020603050405020304" pitchFamily="18" charset="0"/>
              </a:rPr>
              <a:t> care se </a:t>
            </a:r>
            <a:r>
              <a:rPr lang="en-US" dirty="0" err="1">
                <a:latin typeface="Calibri" panose="020F0502020204030204" pitchFamily="34" charset="0"/>
                <a:ea typeface="Calibri" panose="020F0502020204030204" pitchFamily="34" charset="0"/>
                <a:cs typeface="Times New Roman" panose="02020603050405020304" pitchFamily="18" charset="0"/>
              </a:rPr>
              <a:t>asigură</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utilizarea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apei</a:t>
            </a:r>
            <a:r>
              <a:rPr lang="en-US" dirty="0">
                <a:latin typeface="Calibri" panose="020F0502020204030204" pitchFamily="34" charset="0"/>
                <a:ea typeface="Calibri" panose="020F0502020204030204" pitchFamily="34" charset="0"/>
                <a:cs typeface="Times New Roman" panose="02020603050405020304" pitchFamily="18" charset="0"/>
              </a:rPr>
              <a:t> de </a:t>
            </a:r>
            <a:r>
              <a:rPr lang="en-US" dirty="0" err="1">
                <a:latin typeface="Calibri" panose="020F0502020204030204" pitchFamily="34" charset="0"/>
                <a:ea typeface="Calibri" panose="020F0502020204030204" pitchFamily="34" charset="0"/>
                <a:cs typeface="Times New Roman" panose="02020603050405020304" pitchFamily="18" charset="0"/>
              </a:rPr>
              <a:t>către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consumator</a:t>
            </a:r>
            <a:r>
              <a:rPr lang="en-US" dirty="0">
                <a:latin typeface="Calibri" panose="020F0502020204030204" pitchFamily="34" charset="0"/>
                <a:ea typeface="Calibri" panose="020F0502020204030204" pitchFamily="34" charset="0"/>
                <a:cs typeface="Times New Roman" panose="02020603050405020304" pitchFamily="18" charset="0"/>
              </a:rPr>
              <a:t>;</a:t>
            </a:r>
            <a:endParaRPr lang="ru-RU"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dirty="0">
                <a:latin typeface="Calibri" panose="020F0502020204030204" pitchFamily="34" charset="0"/>
                <a:ea typeface="Calibri" panose="020F0502020204030204" pitchFamily="34" charset="0"/>
                <a:cs typeface="Times New Roman" panose="02020603050405020304" pitchFamily="18" charset="0"/>
              </a:rPr>
              <a:t> </a:t>
            </a:r>
            <a:endParaRPr lang="ru-RU"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b="1" i="1" dirty="0" err="1">
                <a:latin typeface="Calibri" panose="020F0502020204030204" pitchFamily="34" charset="0"/>
                <a:ea typeface="Calibri" panose="020F0502020204030204" pitchFamily="34" charset="0"/>
                <a:cs typeface="Times New Roman" panose="02020603050405020304" pitchFamily="18" charset="0"/>
              </a:rPr>
              <a:t>instalaţii</a:t>
            </a:r>
            <a:r>
              <a:rPr lang="en-US" b="1" i="1" dirty="0">
                <a:latin typeface="Calibri" panose="020F0502020204030204" pitchFamily="34" charset="0"/>
                <a:ea typeface="Calibri" panose="020F0502020204030204" pitchFamily="34" charset="0"/>
                <a:cs typeface="Times New Roman" panose="02020603050405020304" pitchFamily="18" charset="0"/>
              </a:rPr>
              <a:t> interne de </a:t>
            </a:r>
            <a:r>
              <a:rPr lang="en-US" b="1" i="1" dirty="0" err="1">
                <a:latin typeface="Calibri" panose="020F0502020204030204" pitchFamily="34" charset="0"/>
                <a:ea typeface="Calibri" panose="020F0502020204030204" pitchFamily="34" charset="0"/>
                <a:cs typeface="Times New Roman" panose="02020603050405020304" pitchFamily="18" charset="0"/>
              </a:rPr>
              <a:t>canalizare</a:t>
            </a:r>
            <a:r>
              <a:rPr lang="en-US" b="1" dirty="0">
                <a:latin typeface="Calibri" panose="020F0502020204030204" pitchFamily="34" charset="0"/>
                <a:ea typeface="Calibri" panose="020F0502020204030204" pitchFamily="34" charset="0"/>
                <a:cs typeface="Times New Roman" panose="02020603050405020304" pitchFamily="18" charset="0"/>
              </a:rPr>
              <a:t> </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totalitatea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instalaţiilor</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aflate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în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proprietatea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sau</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în</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administrarea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consumatorului</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inclusiv</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racordul</a:t>
            </a:r>
            <a:r>
              <a:rPr lang="en-US" dirty="0">
                <a:latin typeface="Calibri" panose="020F0502020204030204" pitchFamily="34" charset="0"/>
                <a:ea typeface="Calibri" panose="020F0502020204030204" pitchFamily="34" charset="0"/>
                <a:cs typeface="Times New Roman" panose="02020603050405020304" pitchFamily="18" charset="0"/>
              </a:rPr>
              <a:t> de </a:t>
            </a:r>
            <a:r>
              <a:rPr lang="en-US" dirty="0" err="1">
                <a:latin typeface="Calibri" panose="020F0502020204030204" pitchFamily="34" charset="0"/>
                <a:ea typeface="Calibri" panose="020F0502020204030204" pitchFamily="34" charset="0"/>
                <a:cs typeface="Times New Roman" panose="02020603050405020304" pitchFamily="18" charset="0"/>
              </a:rPr>
              <a:t>canalizare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ce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asigură</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preluarea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şi</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transportarea</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apei</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uzate</a:t>
            </a:r>
            <a:r>
              <a:rPr lang="en-US" dirty="0">
                <a:latin typeface="Calibri" panose="020F0502020204030204" pitchFamily="34" charset="0"/>
                <a:ea typeface="Calibri" panose="020F0502020204030204" pitchFamily="34" charset="0"/>
                <a:cs typeface="Times New Roman" panose="02020603050405020304" pitchFamily="18" charset="0"/>
              </a:rPr>
              <a:t> de la </a:t>
            </a:r>
            <a:r>
              <a:rPr lang="en-US" dirty="0" err="1">
                <a:latin typeface="Calibri" panose="020F0502020204030204" pitchFamily="34" charset="0"/>
                <a:ea typeface="Calibri" panose="020F0502020204030204" pitchFamily="34" charset="0"/>
                <a:cs typeface="Times New Roman" panose="02020603050405020304" pitchFamily="18" charset="0"/>
              </a:rPr>
              <a:t>instalaţiile</a:t>
            </a:r>
            <a:r>
              <a:rPr lang="en-US" dirty="0">
                <a:latin typeface="Calibri" panose="020F0502020204030204" pitchFamily="34" charset="0"/>
                <a:ea typeface="Calibri" panose="020F0502020204030204" pitchFamily="34" charset="0"/>
                <a:cs typeface="Times New Roman" panose="02020603050405020304" pitchFamily="18" charset="0"/>
              </a:rPr>
              <a:t> interne de </a:t>
            </a:r>
            <a:r>
              <a:rPr lang="en-US" dirty="0" err="1">
                <a:latin typeface="Calibri" panose="020F0502020204030204" pitchFamily="34" charset="0"/>
                <a:ea typeface="Calibri" panose="020F0502020204030204" pitchFamily="34" charset="0"/>
                <a:cs typeface="Times New Roman" panose="02020603050405020304" pitchFamily="18" charset="0"/>
              </a:rPr>
              <a:t>apă</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pînă</a:t>
            </a:r>
            <a:r>
              <a:rPr lang="en-US" dirty="0">
                <a:latin typeface="Calibri" panose="020F0502020204030204" pitchFamily="34" charset="0"/>
                <a:ea typeface="Calibri" panose="020F0502020204030204" pitchFamily="34" charset="0"/>
                <a:cs typeface="Times New Roman" panose="02020603050405020304" pitchFamily="18" charset="0"/>
              </a:rPr>
              <a:t> la </a:t>
            </a:r>
            <a:r>
              <a:rPr lang="en-US" dirty="0" err="1">
                <a:latin typeface="Calibri" panose="020F0502020204030204" pitchFamily="34" charset="0"/>
                <a:ea typeface="Calibri" panose="020F0502020204030204" pitchFamily="34" charset="0"/>
                <a:cs typeface="Times New Roman" panose="02020603050405020304" pitchFamily="18" charset="0"/>
              </a:rPr>
              <a:t>căminul</a:t>
            </a:r>
            <a:r>
              <a:rPr lang="en-US" dirty="0">
                <a:latin typeface="Calibri" panose="020F0502020204030204" pitchFamily="34" charset="0"/>
                <a:ea typeface="Calibri" panose="020F0502020204030204" pitchFamily="34" charset="0"/>
                <a:cs typeface="Times New Roman" panose="02020603050405020304" pitchFamily="18" charset="0"/>
              </a:rPr>
              <a:t> de </a:t>
            </a:r>
            <a:r>
              <a:rPr lang="en-US" dirty="0" err="1">
                <a:latin typeface="Calibri" panose="020F0502020204030204" pitchFamily="34" charset="0"/>
                <a:ea typeface="Calibri" panose="020F0502020204030204" pitchFamily="34" charset="0"/>
                <a:cs typeface="Times New Roman" panose="02020603050405020304" pitchFamily="18" charset="0"/>
              </a:rPr>
              <a:t>racord</a:t>
            </a:r>
            <a:r>
              <a:rPr lang="en-US" dirty="0">
                <a:latin typeface="Calibri" panose="020F0502020204030204" pitchFamily="34" charset="0"/>
                <a:ea typeface="Calibri" panose="020F0502020204030204" pitchFamily="34" charset="0"/>
                <a:cs typeface="Times New Roman" panose="02020603050405020304" pitchFamily="18" charset="0"/>
              </a:rPr>
              <a:t> din </a:t>
            </a:r>
            <a:r>
              <a:rPr lang="en-US" dirty="0" err="1">
                <a:latin typeface="Calibri" panose="020F0502020204030204" pitchFamily="34" charset="0"/>
                <a:ea typeface="Calibri" panose="020F0502020204030204" pitchFamily="34" charset="0"/>
                <a:cs typeface="Times New Roman" panose="02020603050405020304" pitchFamily="18" charset="0"/>
              </a:rPr>
              <a:t>sistemul</a:t>
            </a:r>
            <a:r>
              <a:rPr lang="en-US" dirty="0">
                <a:latin typeface="Calibri" panose="020F0502020204030204" pitchFamily="34" charset="0"/>
                <a:ea typeface="Calibri" panose="020F0502020204030204" pitchFamily="34" charset="0"/>
                <a:cs typeface="Times New Roman" panose="02020603050405020304" pitchFamily="18" charset="0"/>
              </a:rPr>
              <a:t> public de </a:t>
            </a:r>
            <a:r>
              <a:rPr lang="en-US" dirty="0" err="1">
                <a:latin typeface="Calibri" panose="020F0502020204030204" pitchFamily="34" charset="0"/>
                <a:ea typeface="Calibri" panose="020F0502020204030204" pitchFamily="34" charset="0"/>
                <a:cs typeface="Times New Roman" panose="02020603050405020304" pitchFamily="18" charset="0"/>
              </a:rPr>
              <a:t>canalizare</a:t>
            </a:r>
            <a:r>
              <a:rPr lang="en-US" dirty="0">
                <a:latin typeface="Calibri" panose="020F0502020204030204" pitchFamily="34" charset="0"/>
                <a:ea typeface="Calibri" panose="020F0502020204030204" pitchFamily="34" charset="0"/>
                <a:cs typeface="Times New Roman" panose="02020603050405020304" pitchFamily="18" charset="0"/>
              </a:rPr>
              <a:t>;</a:t>
            </a:r>
            <a:endParaRPr lang="ru-RU"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4879226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o-RO" b="1" dirty="0">
                <a:solidFill>
                  <a:srgbClr val="373545"/>
                </a:solidFill>
              </a:rPr>
              <a:t>Noțiuni și definiții legale</a:t>
            </a:r>
            <a:endParaRPr lang="ru-RU" dirty="0"/>
          </a:p>
        </p:txBody>
      </p:sp>
      <p:sp>
        <p:nvSpPr>
          <p:cNvPr id="3" name="Объект 2"/>
          <p:cNvSpPr>
            <a:spLocks noGrp="1"/>
          </p:cNvSpPr>
          <p:nvPr>
            <p:ph idx="1"/>
          </p:nvPr>
        </p:nvSpPr>
        <p:spPr/>
        <p:txBody>
          <a:bodyPr>
            <a:normAutofit fontScale="85000" lnSpcReduction="10000"/>
          </a:bodyPr>
          <a:lstStyle/>
          <a:p>
            <a:r>
              <a:rPr lang="en-US" b="1" i="1" dirty="0" err="1"/>
              <a:t>sistem</a:t>
            </a:r>
            <a:r>
              <a:rPr lang="en-US" b="1" i="1" dirty="0"/>
              <a:t> public de </a:t>
            </a:r>
            <a:r>
              <a:rPr lang="en-US" b="1" i="1" dirty="0" err="1"/>
              <a:t>alimentare</a:t>
            </a:r>
            <a:r>
              <a:rPr lang="en-US" b="1" i="1" dirty="0"/>
              <a:t> cu </a:t>
            </a:r>
            <a:r>
              <a:rPr lang="en-US" b="1" i="1" dirty="0" err="1"/>
              <a:t>apă</a:t>
            </a:r>
            <a:r>
              <a:rPr lang="en-US" b="1" dirty="0"/>
              <a:t> </a:t>
            </a:r>
            <a:r>
              <a:rPr lang="en-US" dirty="0"/>
              <a:t>– </a:t>
            </a:r>
            <a:r>
              <a:rPr lang="en-US" dirty="0" err="1"/>
              <a:t>ansamblu</a:t>
            </a:r>
            <a:r>
              <a:rPr lang="en-US" dirty="0"/>
              <a:t> de </a:t>
            </a:r>
            <a:r>
              <a:rPr lang="en-US" dirty="0" err="1"/>
              <a:t>instalaţii</a:t>
            </a:r>
            <a:r>
              <a:rPr lang="en-US" dirty="0"/>
              <a:t> </a:t>
            </a:r>
            <a:r>
              <a:rPr lang="en-US" dirty="0" err="1"/>
              <a:t>tehnologice</a:t>
            </a:r>
            <a:r>
              <a:rPr lang="en-US" dirty="0"/>
              <a:t>, </a:t>
            </a:r>
            <a:r>
              <a:rPr lang="en-US" dirty="0" err="1"/>
              <a:t>echipamente</a:t>
            </a:r>
            <a:r>
              <a:rPr lang="en-US" dirty="0"/>
              <a:t> </a:t>
            </a:r>
            <a:r>
              <a:rPr lang="en-US" dirty="0" err="1"/>
              <a:t>funcţionale</a:t>
            </a:r>
            <a:r>
              <a:rPr lang="en-US" dirty="0"/>
              <a:t> </a:t>
            </a:r>
            <a:r>
              <a:rPr lang="en-US" dirty="0" err="1"/>
              <a:t>şi</a:t>
            </a:r>
            <a:r>
              <a:rPr lang="en-US" dirty="0"/>
              <a:t> </a:t>
            </a:r>
            <a:r>
              <a:rPr lang="en-US" dirty="0" err="1"/>
              <a:t>dotări</a:t>
            </a:r>
            <a:r>
              <a:rPr lang="en-US" dirty="0"/>
              <a:t> </a:t>
            </a:r>
            <a:r>
              <a:rPr lang="en-US" dirty="0" err="1"/>
              <a:t>specifice</a:t>
            </a:r>
            <a:r>
              <a:rPr lang="en-US" dirty="0"/>
              <a:t> </a:t>
            </a:r>
            <a:r>
              <a:rPr lang="en-US" dirty="0" err="1"/>
              <a:t>prin</a:t>
            </a:r>
            <a:r>
              <a:rPr lang="en-US" dirty="0"/>
              <a:t> care se </a:t>
            </a:r>
            <a:r>
              <a:rPr lang="en-US" dirty="0" err="1"/>
              <a:t>realizează</a:t>
            </a:r>
            <a:r>
              <a:rPr lang="en-US" dirty="0"/>
              <a:t> </a:t>
            </a:r>
            <a:r>
              <a:rPr lang="en-US" dirty="0" err="1"/>
              <a:t>serviciul</a:t>
            </a:r>
            <a:r>
              <a:rPr lang="en-US" dirty="0"/>
              <a:t> public de </a:t>
            </a:r>
            <a:r>
              <a:rPr lang="en-US" dirty="0" err="1"/>
              <a:t>alimentare</a:t>
            </a:r>
            <a:r>
              <a:rPr lang="en-US" dirty="0"/>
              <a:t> cu </a:t>
            </a:r>
            <a:r>
              <a:rPr lang="en-US" dirty="0" err="1"/>
              <a:t>apă</a:t>
            </a:r>
            <a:r>
              <a:rPr lang="en-US" dirty="0"/>
              <a:t>. </a:t>
            </a:r>
            <a:r>
              <a:rPr lang="en-US" dirty="0" err="1"/>
              <a:t>Sistemul</a:t>
            </a:r>
            <a:r>
              <a:rPr lang="en-US" dirty="0"/>
              <a:t> public de </a:t>
            </a:r>
            <a:r>
              <a:rPr lang="en-US" dirty="0" err="1"/>
              <a:t>alimentare</a:t>
            </a:r>
            <a:r>
              <a:rPr lang="en-US" dirty="0"/>
              <a:t> cu </a:t>
            </a:r>
            <a:r>
              <a:rPr lang="en-US" dirty="0" err="1"/>
              <a:t>apă</a:t>
            </a:r>
            <a:r>
              <a:rPr lang="en-US" dirty="0"/>
              <a:t> </a:t>
            </a:r>
            <a:r>
              <a:rPr lang="en-US" dirty="0" err="1"/>
              <a:t>cuprinde</a:t>
            </a:r>
            <a:r>
              <a:rPr lang="en-US" dirty="0"/>
              <a:t> </a:t>
            </a:r>
            <a:r>
              <a:rPr lang="en-US" dirty="0" err="1"/>
              <a:t>următoarele</a:t>
            </a:r>
            <a:r>
              <a:rPr lang="en-US" dirty="0"/>
              <a:t> </a:t>
            </a:r>
            <a:r>
              <a:rPr lang="en-US" dirty="0" err="1"/>
              <a:t>componente</a:t>
            </a:r>
            <a:r>
              <a:rPr lang="en-US" dirty="0"/>
              <a:t>: </a:t>
            </a:r>
            <a:r>
              <a:rPr lang="en-US" dirty="0" err="1"/>
              <a:t>captări</a:t>
            </a:r>
            <a:r>
              <a:rPr lang="en-US" dirty="0"/>
              <a:t>, </a:t>
            </a:r>
            <a:r>
              <a:rPr lang="en-US" dirty="0" err="1"/>
              <a:t>aducţiuni</a:t>
            </a:r>
            <a:r>
              <a:rPr lang="en-US" dirty="0"/>
              <a:t>, </a:t>
            </a:r>
            <a:r>
              <a:rPr lang="en-US" dirty="0" err="1"/>
              <a:t>staţii</a:t>
            </a:r>
            <a:r>
              <a:rPr lang="en-US" dirty="0"/>
              <a:t> de </a:t>
            </a:r>
            <a:r>
              <a:rPr lang="en-US" dirty="0" err="1"/>
              <a:t>tratare</a:t>
            </a:r>
            <a:r>
              <a:rPr lang="en-US" dirty="0"/>
              <a:t>, </a:t>
            </a:r>
            <a:r>
              <a:rPr lang="en-US" dirty="0" err="1"/>
              <a:t>staţii</a:t>
            </a:r>
            <a:r>
              <a:rPr lang="en-US" dirty="0"/>
              <a:t> de </a:t>
            </a:r>
            <a:r>
              <a:rPr lang="en-US" dirty="0" err="1"/>
              <a:t>pompare</a:t>
            </a:r>
            <a:r>
              <a:rPr lang="en-US" dirty="0"/>
              <a:t> cu </a:t>
            </a:r>
            <a:r>
              <a:rPr lang="en-US" dirty="0" err="1"/>
              <a:t>sau</a:t>
            </a:r>
            <a:r>
              <a:rPr lang="en-US" dirty="0"/>
              <a:t> </a:t>
            </a:r>
            <a:r>
              <a:rPr lang="en-US" dirty="0" err="1"/>
              <a:t>fără</a:t>
            </a:r>
            <a:r>
              <a:rPr lang="en-US" dirty="0"/>
              <a:t> </a:t>
            </a:r>
            <a:r>
              <a:rPr lang="en-US" dirty="0" err="1"/>
              <a:t>hidrofor</a:t>
            </a:r>
            <a:r>
              <a:rPr lang="en-US" dirty="0"/>
              <a:t>, </a:t>
            </a:r>
            <a:r>
              <a:rPr lang="en-US" dirty="0" err="1"/>
              <a:t>rezervoare</a:t>
            </a:r>
            <a:r>
              <a:rPr lang="en-US" dirty="0"/>
              <a:t> de </a:t>
            </a:r>
            <a:r>
              <a:rPr lang="en-US" dirty="0" err="1"/>
              <a:t>înmagazinare</a:t>
            </a:r>
            <a:r>
              <a:rPr lang="en-US" dirty="0"/>
              <a:t>, </a:t>
            </a:r>
            <a:r>
              <a:rPr lang="en-US" dirty="0" err="1"/>
              <a:t>reţele</a:t>
            </a:r>
            <a:r>
              <a:rPr lang="en-US" dirty="0"/>
              <a:t> </a:t>
            </a:r>
            <a:r>
              <a:rPr lang="en-US" dirty="0" err="1"/>
              <a:t>publice</a:t>
            </a:r>
            <a:r>
              <a:rPr lang="en-US" dirty="0"/>
              <a:t> de transport al </a:t>
            </a:r>
            <a:r>
              <a:rPr lang="en-US" dirty="0" err="1"/>
              <a:t>apei</a:t>
            </a:r>
            <a:r>
              <a:rPr lang="en-US" dirty="0"/>
              <a:t>, </a:t>
            </a:r>
            <a:r>
              <a:rPr lang="en-US" dirty="0" err="1"/>
              <a:t>reţele</a:t>
            </a:r>
            <a:r>
              <a:rPr lang="en-US" dirty="0"/>
              <a:t> </a:t>
            </a:r>
            <a:r>
              <a:rPr lang="en-US" dirty="0" err="1"/>
              <a:t>publice</a:t>
            </a:r>
            <a:r>
              <a:rPr lang="en-US" dirty="0"/>
              <a:t> de </a:t>
            </a:r>
            <a:r>
              <a:rPr lang="en-US" dirty="0" err="1"/>
              <a:t>distribuţie</a:t>
            </a:r>
            <a:r>
              <a:rPr lang="en-US" dirty="0"/>
              <a:t> a </a:t>
            </a:r>
            <a:r>
              <a:rPr lang="en-US" dirty="0" err="1"/>
              <a:t>apei</a:t>
            </a:r>
            <a:r>
              <a:rPr lang="en-US" dirty="0"/>
              <a:t>;</a:t>
            </a:r>
            <a:endParaRPr lang="ru-RU" dirty="0"/>
          </a:p>
          <a:p>
            <a:pPr marL="0" indent="0">
              <a:buNone/>
            </a:pPr>
            <a:r>
              <a:rPr lang="en-US" i="1" dirty="0"/>
              <a:t> </a:t>
            </a:r>
            <a:endParaRPr lang="ru-RU" dirty="0"/>
          </a:p>
          <a:p>
            <a:r>
              <a:rPr lang="en-US" b="1" i="1" dirty="0" err="1"/>
              <a:t>sistem</a:t>
            </a:r>
            <a:r>
              <a:rPr lang="en-US" b="1" i="1" dirty="0"/>
              <a:t> public de </a:t>
            </a:r>
            <a:r>
              <a:rPr lang="en-US" b="1" i="1" dirty="0" err="1"/>
              <a:t>canalizare</a:t>
            </a:r>
            <a:r>
              <a:rPr lang="en-US" b="1" dirty="0"/>
              <a:t> </a:t>
            </a:r>
            <a:r>
              <a:rPr lang="en-US" dirty="0"/>
              <a:t>– </a:t>
            </a:r>
            <a:r>
              <a:rPr lang="en-US" dirty="0" err="1"/>
              <a:t>ansamblu</a:t>
            </a:r>
            <a:r>
              <a:rPr lang="en-US" dirty="0"/>
              <a:t> de </a:t>
            </a:r>
            <a:r>
              <a:rPr lang="en-US" dirty="0" err="1"/>
              <a:t>instalaţii</a:t>
            </a:r>
            <a:r>
              <a:rPr lang="en-US" dirty="0"/>
              <a:t> </a:t>
            </a:r>
            <a:r>
              <a:rPr lang="en-US" dirty="0" err="1"/>
              <a:t>tehnologice</a:t>
            </a:r>
            <a:r>
              <a:rPr lang="en-US" dirty="0"/>
              <a:t>, </a:t>
            </a:r>
            <a:r>
              <a:rPr lang="en-US" dirty="0" err="1"/>
              <a:t>echipamente</a:t>
            </a:r>
            <a:r>
              <a:rPr lang="en-US" dirty="0"/>
              <a:t> </a:t>
            </a:r>
            <a:r>
              <a:rPr lang="en-US" dirty="0" err="1"/>
              <a:t>funcţionale</a:t>
            </a:r>
            <a:r>
              <a:rPr lang="en-US" dirty="0"/>
              <a:t> </a:t>
            </a:r>
            <a:r>
              <a:rPr lang="en-US" dirty="0" err="1"/>
              <a:t>şi</a:t>
            </a:r>
            <a:r>
              <a:rPr lang="en-US" dirty="0"/>
              <a:t> </a:t>
            </a:r>
            <a:r>
              <a:rPr lang="en-US" dirty="0" err="1"/>
              <a:t>dotări</a:t>
            </a:r>
            <a:r>
              <a:rPr lang="en-US" dirty="0"/>
              <a:t> </a:t>
            </a:r>
            <a:r>
              <a:rPr lang="en-US" dirty="0" err="1"/>
              <a:t>specifice</a:t>
            </a:r>
            <a:r>
              <a:rPr lang="en-US" dirty="0"/>
              <a:t> </a:t>
            </a:r>
            <a:r>
              <a:rPr lang="en-US" dirty="0" err="1"/>
              <a:t>prin</a:t>
            </a:r>
            <a:r>
              <a:rPr lang="en-US" dirty="0"/>
              <a:t> care se </a:t>
            </a:r>
            <a:r>
              <a:rPr lang="en-US" dirty="0" err="1"/>
              <a:t>realizează</a:t>
            </a:r>
            <a:r>
              <a:rPr lang="en-US" dirty="0"/>
              <a:t> </a:t>
            </a:r>
            <a:r>
              <a:rPr lang="en-US" dirty="0" err="1"/>
              <a:t>serviciul</a:t>
            </a:r>
            <a:r>
              <a:rPr lang="en-US" dirty="0"/>
              <a:t> public de </a:t>
            </a:r>
            <a:r>
              <a:rPr lang="en-US" dirty="0" err="1"/>
              <a:t>canalizare</a:t>
            </a:r>
            <a:r>
              <a:rPr lang="en-US" dirty="0"/>
              <a:t>. </a:t>
            </a:r>
            <a:r>
              <a:rPr lang="en-US" dirty="0" err="1"/>
              <a:t>Sistemul</a:t>
            </a:r>
            <a:r>
              <a:rPr lang="en-US" dirty="0"/>
              <a:t> public de </a:t>
            </a:r>
            <a:r>
              <a:rPr lang="en-US" dirty="0" err="1"/>
              <a:t>canalizare</a:t>
            </a:r>
            <a:r>
              <a:rPr lang="en-US" dirty="0"/>
              <a:t> </a:t>
            </a:r>
            <a:r>
              <a:rPr lang="en-US" dirty="0" err="1"/>
              <a:t>cuprinde</a:t>
            </a:r>
            <a:r>
              <a:rPr lang="en-US" dirty="0"/>
              <a:t>, </a:t>
            </a:r>
            <a:r>
              <a:rPr lang="en-US" dirty="0" err="1"/>
              <a:t>în</a:t>
            </a:r>
            <a:r>
              <a:rPr lang="en-US" dirty="0"/>
              <a:t> special, </a:t>
            </a:r>
            <a:r>
              <a:rPr lang="en-US" dirty="0" err="1"/>
              <a:t>următoarele</a:t>
            </a:r>
            <a:r>
              <a:rPr lang="en-US" dirty="0"/>
              <a:t> </a:t>
            </a:r>
            <a:r>
              <a:rPr lang="en-US" dirty="0" err="1"/>
              <a:t>componente</a:t>
            </a:r>
            <a:r>
              <a:rPr lang="en-US" dirty="0"/>
              <a:t>: </a:t>
            </a:r>
            <a:r>
              <a:rPr lang="en-US" dirty="0" err="1"/>
              <a:t>reţele</a:t>
            </a:r>
            <a:r>
              <a:rPr lang="en-US" dirty="0"/>
              <a:t> </a:t>
            </a:r>
            <a:r>
              <a:rPr lang="en-US" dirty="0" err="1"/>
              <a:t>publice</a:t>
            </a:r>
            <a:r>
              <a:rPr lang="en-US" dirty="0"/>
              <a:t> de </a:t>
            </a:r>
            <a:r>
              <a:rPr lang="en-US" dirty="0" err="1"/>
              <a:t>canalizare</a:t>
            </a:r>
            <a:r>
              <a:rPr lang="en-US" dirty="0"/>
              <a:t>, </a:t>
            </a:r>
            <a:r>
              <a:rPr lang="en-US" dirty="0" err="1"/>
              <a:t>staţii</a:t>
            </a:r>
            <a:r>
              <a:rPr lang="en-US" dirty="0"/>
              <a:t> de </a:t>
            </a:r>
            <a:r>
              <a:rPr lang="en-US" dirty="0" err="1"/>
              <a:t>pompare</a:t>
            </a:r>
            <a:r>
              <a:rPr lang="en-US" dirty="0"/>
              <a:t>, </a:t>
            </a:r>
            <a:r>
              <a:rPr lang="en-US" dirty="0" err="1"/>
              <a:t>staţii</a:t>
            </a:r>
            <a:r>
              <a:rPr lang="en-US" dirty="0"/>
              <a:t> de </a:t>
            </a:r>
            <a:r>
              <a:rPr lang="en-US" dirty="0" err="1"/>
              <a:t>epurare</a:t>
            </a:r>
            <a:r>
              <a:rPr lang="en-US" dirty="0"/>
              <a:t>, </a:t>
            </a:r>
            <a:r>
              <a:rPr lang="en-US" dirty="0" err="1"/>
              <a:t>colectoare</a:t>
            </a:r>
            <a:r>
              <a:rPr lang="en-US" dirty="0"/>
              <a:t> de </a:t>
            </a:r>
            <a:r>
              <a:rPr lang="en-US" dirty="0" err="1"/>
              <a:t>evacuare</a:t>
            </a:r>
            <a:r>
              <a:rPr lang="en-US" dirty="0"/>
              <a:t> </a:t>
            </a:r>
            <a:r>
              <a:rPr lang="en-US" dirty="0" err="1"/>
              <a:t>spre</a:t>
            </a:r>
            <a:r>
              <a:rPr lang="en-US" dirty="0"/>
              <a:t> </a:t>
            </a:r>
            <a:r>
              <a:rPr lang="en-US" dirty="0" err="1"/>
              <a:t>emisar</a:t>
            </a:r>
            <a:r>
              <a:rPr lang="en-US" dirty="0"/>
              <a:t>;</a:t>
            </a:r>
            <a:endParaRPr lang="ru-RU" dirty="0"/>
          </a:p>
          <a:p>
            <a:endParaRPr lang="ru-RU" dirty="0"/>
          </a:p>
          <a:p>
            <a:r>
              <a:rPr lang="en-US" b="1" i="1" dirty="0" err="1"/>
              <a:t>contor</a:t>
            </a:r>
            <a:r>
              <a:rPr lang="en-US" b="1" i="1" dirty="0"/>
              <a:t> (</a:t>
            </a:r>
            <a:r>
              <a:rPr lang="en-US" b="1" i="1" dirty="0" err="1"/>
              <a:t>apometru</a:t>
            </a:r>
            <a:r>
              <a:rPr lang="en-US" b="1" i="1" dirty="0"/>
              <a:t>) </a:t>
            </a:r>
            <a:r>
              <a:rPr lang="en-US" dirty="0"/>
              <a:t>– </a:t>
            </a:r>
            <a:r>
              <a:rPr lang="en-US" dirty="0" err="1"/>
              <a:t>mijloc</a:t>
            </a:r>
            <a:r>
              <a:rPr lang="en-US" dirty="0"/>
              <a:t> de </a:t>
            </a:r>
            <a:r>
              <a:rPr lang="en-US" dirty="0" err="1"/>
              <a:t>măsurare</a:t>
            </a:r>
            <a:r>
              <a:rPr lang="en-US" dirty="0"/>
              <a:t> a </a:t>
            </a:r>
            <a:r>
              <a:rPr lang="en-US" dirty="0" err="1"/>
              <a:t>volumului</a:t>
            </a:r>
            <a:r>
              <a:rPr lang="en-US" dirty="0"/>
              <a:t> de </a:t>
            </a:r>
            <a:r>
              <a:rPr lang="en-US" dirty="0" err="1"/>
              <a:t>apă</a:t>
            </a:r>
            <a:r>
              <a:rPr lang="en-US" dirty="0"/>
              <a:t> </a:t>
            </a:r>
            <a:r>
              <a:rPr lang="en-US" dirty="0" err="1"/>
              <a:t>potabilă</a:t>
            </a:r>
            <a:r>
              <a:rPr lang="en-US" dirty="0"/>
              <a:t>/ </a:t>
            </a:r>
            <a:r>
              <a:rPr lang="en-US" dirty="0" err="1"/>
              <a:t>tehnologică</a:t>
            </a:r>
            <a:r>
              <a:rPr lang="en-US" dirty="0"/>
              <a:t> </a:t>
            </a:r>
            <a:r>
              <a:rPr lang="en-US" dirty="0" err="1"/>
              <a:t>livrată</a:t>
            </a:r>
            <a:r>
              <a:rPr lang="en-US" dirty="0"/>
              <a:t> </a:t>
            </a:r>
            <a:r>
              <a:rPr lang="en-US" dirty="0" err="1"/>
              <a:t>consumatorului</a:t>
            </a:r>
            <a:r>
              <a:rPr lang="en-US" dirty="0"/>
              <a:t> </a:t>
            </a:r>
            <a:r>
              <a:rPr lang="en-US" dirty="0" err="1"/>
              <a:t>sau</a:t>
            </a:r>
            <a:r>
              <a:rPr lang="en-US" dirty="0"/>
              <a:t> a </a:t>
            </a:r>
            <a:r>
              <a:rPr lang="en-US" dirty="0" err="1"/>
              <a:t>volumului</a:t>
            </a:r>
            <a:r>
              <a:rPr lang="en-US" dirty="0"/>
              <a:t> de ape </a:t>
            </a:r>
            <a:r>
              <a:rPr lang="en-US" dirty="0" err="1"/>
              <a:t>uzate</a:t>
            </a:r>
            <a:r>
              <a:rPr lang="en-US" dirty="0"/>
              <a:t> evacuate </a:t>
            </a:r>
            <a:r>
              <a:rPr lang="en-US" dirty="0" err="1"/>
              <a:t>în</a:t>
            </a:r>
            <a:r>
              <a:rPr lang="en-US" dirty="0"/>
              <a:t> </a:t>
            </a:r>
            <a:r>
              <a:rPr lang="en-US" dirty="0" err="1"/>
              <a:t>sistemul</a:t>
            </a:r>
            <a:r>
              <a:rPr lang="en-US" dirty="0"/>
              <a:t> public de </a:t>
            </a:r>
            <a:r>
              <a:rPr lang="en-US" dirty="0" err="1"/>
              <a:t>canalizare</a:t>
            </a:r>
            <a:r>
              <a:rPr lang="en-US" dirty="0"/>
              <a:t>;</a:t>
            </a:r>
            <a:endParaRPr lang="ru-RU" dirty="0"/>
          </a:p>
          <a:p>
            <a:endParaRPr lang="ru-RU" dirty="0"/>
          </a:p>
        </p:txBody>
      </p:sp>
    </p:spTree>
    <p:extLst>
      <p:ext uri="{BB962C8B-B14F-4D97-AF65-F5344CB8AC3E}">
        <p14:creationId xmlns:p14="http://schemas.microsoft.com/office/powerpoint/2010/main" val="1415219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err="1" smtClean="0"/>
              <a:t>Stabilirea</a:t>
            </a:r>
            <a:r>
              <a:rPr lang="en-US" b="1" dirty="0" smtClean="0"/>
              <a:t> </a:t>
            </a:r>
            <a:r>
              <a:rPr lang="en-US" b="1" dirty="0" err="1" smtClean="0"/>
              <a:t>consumului</a:t>
            </a:r>
            <a:r>
              <a:rPr lang="en-US" b="1" dirty="0" smtClean="0"/>
              <a:t> </a:t>
            </a:r>
            <a:r>
              <a:rPr lang="en-US" b="1" dirty="0" err="1" smtClean="0"/>
              <a:t>fraudulos</a:t>
            </a:r>
            <a:r>
              <a:rPr lang="en-US" b="1" dirty="0" smtClean="0"/>
              <a:t> </a:t>
            </a:r>
            <a:endParaRPr lang="ru-RU" b="1" dirty="0"/>
          </a:p>
        </p:txBody>
      </p:sp>
      <p:sp>
        <p:nvSpPr>
          <p:cNvPr id="3" name="Объект 2"/>
          <p:cNvSpPr>
            <a:spLocks noGrp="1"/>
          </p:cNvSpPr>
          <p:nvPr>
            <p:ph idx="1"/>
          </p:nvPr>
        </p:nvSpPr>
        <p:spPr>
          <a:xfrm>
            <a:off x="1371600" y="1723292"/>
            <a:ext cx="10262382" cy="4494628"/>
          </a:xfrm>
        </p:spPr>
        <p:txBody>
          <a:bodyPr>
            <a:normAutofit lnSpcReduction="10000"/>
          </a:bodyPr>
          <a:lstStyle/>
          <a:p>
            <a:pPr>
              <a:buNone/>
            </a:pPr>
            <a:r>
              <a:rPr lang="en-US" dirty="0" err="1" smtClean="0"/>
              <a:t>În</a:t>
            </a:r>
            <a:r>
              <a:rPr lang="en-US" dirty="0" smtClean="0"/>
              <a:t> </a:t>
            </a:r>
            <a:r>
              <a:rPr lang="en-US" dirty="0" err="1" smtClean="0"/>
              <a:t>cazul</a:t>
            </a:r>
            <a:r>
              <a:rPr lang="en-US" dirty="0" smtClean="0"/>
              <a:t> </a:t>
            </a:r>
            <a:r>
              <a:rPr lang="en-US" dirty="0" err="1" smtClean="0"/>
              <a:t>depistării</a:t>
            </a:r>
            <a:r>
              <a:rPr lang="en-US" dirty="0" smtClean="0"/>
              <a:t> </a:t>
            </a:r>
            <a:r>
              <a:rPr lang="en-US" dirty="0" err="1" smtClean="0"/>
              <a:t>consumului</a:t>
            </a:r>
            <a:r>
              <a:rPr lang="en-US" dirty="0" smtClean="0"/>
              <a:t> </a:t>
            </a:r>
            <a:r>
              <a:rPr lang="en-US" dirty="0" err="1" smtClean="0"/>
              <a:t>fraudulos</a:t>
            </a:r>
            <a:r>
              <a:rPr lang="en-US" dirty="0" smtClean="0"/>
              <a:t>, </a:t>
            </a:r>
            <a:r>
              <a:rPr lang="en-US" b="1" dirty="0" err="1" smtClean="0"/>
              <a:t>reprezentantul</a:t>
            </a:r>
            <a:r>
              <a:rPr lang="en-US" b="1" dirty="0" smtClean="0"/>
              <a:t> </a:t>
            </a:r>
            <a:r>
              <a:rPr lang="en-US" b="1" dirty="0" err="1" smtClean="0"/>
              <a:t>operatorului</a:t>
            </a:r>
            <a:r>
              <a:rPr lang="en-US" b="1" dirty="0" smtClean="0"/>
              <a:t> </a:t>
            </a:r>
            <a:r>
              <a:rPr lang="en-US" b="1" dirty="0" err="1" smtClean="0"/>
              <a:t>este</a:t>
            </a:r>
            <a:r>
              <a:rPr lang="en-US" b="1" dirty="0" smtClean="0"/>
              <a:t> </a:t>
            </a:r>
            <a:r>
              <a:rPr lang="en-US" b="1" dirty="0" err="1" smtClean="0"/>
              <a:t>obligat</a:t>
            </a:r>
            <a:r>
              <a:rPr lang="en-US" b="1" dirty="0" smtClean="0"/>
              <a:t> </a:t>
            </a:r>
            <a:r>
              <a:rPr lang="en-US" b="1" dirty="0" err="1" smtClean="0"/>
              <a:t>să</a:t>
            </a:r>
            <a:r>
              <a:rPr lang="en-US" dirty="0" smtClean="0"/>
              <a:t>:</a:t>
            </a:r>
          </a:p>
          <a:p>
            <a:pPr>
              <a:buNone/>
            </a:pPr>
            <a:r>
              <a:rPr lang="en-US" b="1" dirty="0" smtClean="0"/>
              <a:t>1)  </a:t>
            </a:r>
            <a:r>
              <a:rPr lang="ro-RO" b="1" dirty="0" smtClean="0"/>
              <a:t>  să </a:t>
            </a:r>
            <a:r>
              <a:rPr lang="en-US" b="1" dirty="0" err="1" smtClean="0"/>
              <a:t>demonstreze</a:t>
            </a:r>
            <a:r>
              <a:rPr lang="en-US" b="1" dirty="0" smtClean="0"/>
              <a:t> </a:t>
            </a:r>
            <a:r>
              <a:rPr lang="en-US" dirty="0" err="1" smtClean="0"/>
              <a:t>consumatorului</a:t>
            </a:r>
            <a:r>
              <a:rPr lang="en-US" dirty="0" smtClean="0"/>
              <a:t> </a:t>
            </a:r>
            <a:r>
              <a:rPr lang="en-US" dirty="0" err="1" smtClean="0"/>
              <a:t>faptul</a:t>
            </a:r>
            <a:r>
              <a:rPr lang="en-US" dirty="0" smtClean="0"/>
              <a:t> </a:t>
            </a:r>
            <a:r>
              <a:rPr lang="en-US" dirty="0" err="1" smtClean="0"/>
              <a:t>şi</a:t>
            </a:r>
            <a:r>
              <a:rPr lang="en-US" dirty="0" smtClean="0"/>
              <a:t> </a:t>
            </a:r>
            <a:r>
              <a:rPr lang="en-US" dirty="0" err="1" smtClean="0"/>
              <a:t>modul</a:t>
            </a:r>
            <a:r>
              <a:rPr lang="en-US" dirty="0" smtClean="0"/>
              <a:t> </a:t>
            </a:r>
            <a:r>
              <a:rPr lang="en-US" dirty="0" err="1" smtClean="0"/>
              <a:t>în</a:t>
            </a:r>
            <a:r>
              <a:rPr lang="en-US" dirty="0" smtClean="0"/>
              <a:t> care a </a:t>
            </a:r>
            <a:r>
              <a:rPr lang="ro-RO" dirty="0" smtClean="0"/>
              <a:t>fost </a:t>
            </a:r>
            <a:r>
              <a:rPr lang="en-US" dirty="0" err="1" smtClean="0"/>
              <a:t>consumat</a:t>
            </a:r>
            <a:r>
              <a:rPr lang="en-US" dirty="0" smtClean="0"/>
              <a:t> </a:t>
            </a:r>
            <a:r>
              <a:rPr lang="en-US" dirty="0" err="1" smtClean="0"/>
              <a:t>fraudulos</a:t>
            </a:r>
            <a:r>
              <a:rPr lang="en-US" dirty="0" smtClean="0"/>
              <a:t> </a:t>
            </a:r>
            <a:r>
              <a:rPr lang="en-US" dirty="0" err="1" smtClean="0"/>
              <a:t>apa</a:t>
            </a:r>
            <a:r>
              <a:rPr lang="ro-RO" dirty="0" smtClean="0"/>
              <a:t>;</a:t>
            </a:r>
            <a:endParaRPr lang="en-US" dirty="0" smtClean="0"/>
          </a:p>
          <a:p>
            <a:pPr marL="457200" indent="-457200">
              <a:buAutoNum type="arabicParenR" startAt="2"/>
            </a:pPr>
            <a:r>
              <a:rPr lang="en-US" b="1" dirty="0" err="1" smtClean="0"/>
              <a:t>să</a:t>
            </a:r>
            <a:r>
              <a:rPr lang="en-US" b="1" dirty="0" smtClean="0"/>
              <a:t> </a:t>
            </a:r>
            <a:r>
              <a:rPr lang="en-US" b="1" dirty="0" err="1" smtClean="0"/>
              <a:t>întocmească</a:t>
            </a:r>
            <a:r>
              <a:rPr lang="en-US" b="1" dirty="0" smtClean="0"/>
              <a:t> </a:t>
            </a:r>
            <a:r>
              <a:rPr lang="en-US" b="1" dirty="0" err="1" smtClean="0"/>
              <a:t>actul</a:t>
            </a:r>
            <a:r>
              <a:rPr lang="en-US" b="1" dirty="0" smtClean="0"/>
              <a:t> de </a:t>
            </a:r>
            <a:r>
              <a:rPr lang="en-US" b="1" dirty="0" err="1" smtClean="0"/>
              <a:t>depistare</a:t>
            </a:r>
            <a:r>
              <a:rPr lang="en-US" b="1" dirty="0" smtClean="0"/>
              <a:t> </a:t>
            </a:r>
            <a:r>
              <a:rPr lang="en-US" dirty="0" smtClean="0"/>
              <a:t>a </a:t>
            </a:r>
            <a:r>
              <a:rPr lang="en-US" dirty="0" err="1" smtClean="0"/>
              <a:t>consumului</a:t>
            </a:r>
            <a:r>
              <a:rPr lang="en-US" dirty="0" smtClean="0"/>
              <a:t> </a:t>
            </a:r>
            <a:r>
              <a:rPr lang="en-US" dirty="0" err="1" smtClean="0"/>
              <a:t>fraudulos</a:t>
            </a:r>
            <a:r>
              <a:rPr lang="en-US" dirty="0" smtClean="0"/>
              <a:t> conform </a:t>
            </a:r>
            <a:r>
              <a:rPr lang="en-US" dirty="0" err="1" smtClean="0"/>
              <a:t>Anexei</a:t>
            </a:r>
            <a:r>
              <a:rPr lang="en-US" dirty="0" smtClean="0"/>
              <a:t> nr.5 din </a:t>
            </a:r>
            <a:r>
              <a:rPr lang="en-US" dirty="0" err="1" smtClean="0"/>
              <a:t>Regulamentul</a:t>
            </a:r>
            <a:r>
              <a:rPr lang="en-US" dirty="0" smtClean="0"/>
              <a:t> </a:t>
            </a:r>
            <a:r>
              <a:rPr lang="ro-RO" dirty="0" smtClean="0"/>
              <a:t>de organizare</a:t>
            </a:r>
            <a:r>
              <a:rPr lang="en-US" dirty="0" smtClean="0"/>
              <a:t> </a:t>
            </a:r>
            <a:r>
              <a:rPr lang="ro-RO" dirty="0" smtClean="0"/>
              <a:t>și funcționare a serviciului public de alimentare cu apă și de canalizare (</a:t>
            </a:r>
            <a:r>
              <a:rPr lang="en-US" dirty="0" err="1" smtClean="0"/>
              <a:t>două</a:t>
            </a:r>
            <a:r>
              <a:rPr lang="en-US" dirty="0" smtClean="0"/>
              <a:t> </a:t>
            </a:r>
            <a:r>
              <a:rPr lang="en-US" dirty="0" err="1" smtClean="0"/>
              <a:t>exemplare</a:t>
            </a:r>
            <a:r>
              <a:rPr lang="ro-RO" dirty="0" smtClean="0"/>
              <a:t>);</a:t>
            </a:r>
            <a:r>
              <a:rPr lang="en-US" dirty="0" smtClean="0"/>
              <a:t> </a:t>
            </a:r>
          </a:p>
          <a:p>
            <a:pPr marL="457200" indent="-457200">
              <a:buAutoNum type="arabicParenR" startAt="2"/>
            </a:pPr>
            <a:r>
              <a:rPr lang="ro-RO" b="1" dirty="0" smtClean="0"/>
              <a:t>să </a:t>
            </a:r>
            <a:r>
              <a:rPr lang="en-US" b="1" dirty="0" err="1" smtClean="0"/>
              <a:t>indic</a:t>
            </a:r>
            <a:r>
              <a:rPr lang="ro-RO" b="1" dirty="0" smtClean="0"/>
              <a:t>e </a:t>
            </a:r>
            <a:r>
              <a:rPr lang="en-US" b="1" dirty="0" err="1" smtClean="0"/>
              <a:t>în</a:t>
            </a:r>
            <a:r>
              <a:rPr lang="en-US" b="1" dirty="0" smtClean="0"/>
              <a:t> act</a:t>
            </a:r>
            <a:r>
              <a:rPr lang="en-US" dirty="0" smtClean="0"/>
              <a:t>, </a:t>
            </a:r>
            <a:r>
              <a:rPr lang="en-US" dirty="0" err="1" smtClean="0"/>
              <a:t>în</a:t>
            </a:r>
            <a:r>
              <a:rPr lang="en-US" dirty="0" smtClean="0"/>
              <a:t> mod </a:t>
            </a:r>
            <a:r>
              <a:rPr lang="en-US" dirty="0" err="1" smtClean="0"/>
              <a:t>obligatoriu</a:t>
            </a:r>
            <a:r>
              <a:rPr lang="en-US" dirty="0" smtClean="0"/>
              <a:t>, </a:t>
            </a:r>
            <a:r>
              <a:rPr lang="en-US" dirty="0" err="1" smtClean="0"/>
              <a:t>modalitatea</a:t>
            </a:r>
            <a:r>
              <a:rPr lang="en-US" dirty="0" smtClean="0"/>
              <a:t> </a:t>
            </a:r>
            <a:r>
              <a:rPr lang="en-US" dirty="0" err="1" smtClean="0"/>
              <a:t>în</a:t>
            </a:r>
            <a:r>
              <a:rPr lang="en-US" dirty="0" smtClean="0"/>
              <a:t> care </a:t>
            </a:r>
            <a:r>
              <a:rPr lang="en-US" dirty="0" err="1" smtClean="0"/>
              <a:t>consumatorul</a:t>
            </a:r>
            <a:r>
              <a:rPr lang="en-US" dirty="0" smtClean="0"/>
              <a:t> a </a:t>
            </a:r>
            <a:r>
              <a:rPr lang="en-US" dirty="0" err="1" smtClean="0"/>
              <a:t>efectuat</a:t>
            </a:r>
            <a:r>
              <a:rPr lang="en-US" dirty="0" smtClean="0"/>
              <a:t> </a:t>
            </a:r>
            <a:r>
              <a:rPr lang="en-US" dirty="0" err="1" smtClean="0"/>
              <a:t>consumul</a:t>
            </a:r>
            <a:r>
              <a:rPr lang="en-US" dirty="0" smtClean="0"/>
              <a:t> </a:t>
            </a:r>
            <a:r>
              <a:rPr lang="en-US" dirty="0" err="1" smtClean="0"/>
              <a:t>fraudulos</a:t>
            </a:r>
            <a:r>
              <a:rPr lang="ro-RO" dirty="0" smtClean="0"/>
              <a:t>;</a:t>
            </a:r>
          </a:p>
          <a:p>
            <a:pPr marL="457200" indent="-457200">
              <a:buAutoNum type="arabicParenR" startAt="2"/>
            </a:pPr>
            <a:r>
              <a:rPr lang="en-US" b="1" dirty="0" err="1" smtClean="0"/>
              <a:t>să</a:t>
            </a:r>
            <a:r>
              <a:rPr lang="en-US" b="1" dirty="0" smtClean="0"/>
              <a:t> </a:t>
            </a:r>
            <a:r>
              <a:rPr lang="en-US" b="1" dirty="0" err="1" smtClean="0"/>
              <a:t>efectueze</a:t>
            </a:r>
            <a:r>
              <a:rPr lang="en-US" b="1" dirty="0" smtClean="0"/>
              <a:t> </a:t>
            </a:r>
            <a:r>
              <a:rPr lang="en-US" b="1" dirty="0" err="1" smtClean="0"/>
              <a:t>recalcularea</a:t>
            </a:r>
            <a:r>
              <a:rPr lang="en-US" b="1" dirty="0" smtClean="0"/>
              <a:t> </a:t>
            </a:r>
            <a:r>
              <a:rPr lang="en-US" b="1" dirty="0" err="1" smtClean="0"/>
              <a:t>consumului</a:t>
            </a:r>
            <a:r>
              <a:rPr lang="en-US" b="1" dirty="0" smtClean="0"/>
              <a:t> </a:t>
            </a:r>
            <a:r>
              <a:rPr lang="en-US" dirty="0" smtClean="0"/>
              <a:t>de </a:t>
            </a:r>
            <a:r>
              <a:rPr lang="en-US" dirty="0" err="1" smtClean="0"/>
              <a:t>apă</a:t>
            </a:r>
            <a:r>
              <a:rPr lang="en-US" dirty="0" smtClean="0"/>
              <a:t> </a:t>
            </a:r>
            <a:r>
              <a:rPr lang="en-US" dirty="0" err="1" smtClean="0"/>
              <a:t>şi</a:t>
            </a:r>
            <a:r>
              <a:rPr lang="en-US" dirty="0" smtClean="0"/>
              <a:t> </a:t>
            </a:r>
            <a:r>
              <a:rPr lang="en-US" dirty="0" err="1" smtClean="0"/>
              <a:t>volumului</a:t>
            </a:r>
            <a:r>
              <a:rPr lang="en-US" dirty="0" smtClean="0"/>
              <a:t> de ape </a:t>
            </a:r>
            <a:r>
              <a:rPr lang="en-US" dirty="0" err="1" smtClean="0"/>
              <a:t>uzate</a:t>
            </a:r>
            <a:r>
              <a:rPr lang="en-US" dirty="0" smtClean="0"/>
              <a:t> </a:t>
            </a:r>
            <a:r>
              <a:rPr lang="en-US" dirty="0" err="1" smtClean="0"/>
              <a:t>în</a:t>
            </a:r>
            <a:r>
              <a:rPr lang="en-US" dirty="0" smtClean="0"/>
              <a:t> </a:t>
            </a:r>
            <a:r>
              <a:rPr lang="en-US" dirty="0" err="1" smtClean="0"/>
              <a:t>conformitate</a:t>
            </a:r>
            <a:r>
              <a:rPr lang="en-US" dirty="0" smtClean="0"/>
              <a:t> cu </a:t>
            </a:r>
            <a:r>
              <a:rPr lang="en-US" dirty="0" err="1" smtClean="0"/>
              <a:t>prevederile</a:t>
            </a:r>
            <a:r>
              <a:rPr lang="en-US" dirty="0" smtClean="0"/>
              <a:t> pct.130-133 din </a:t>
            </a:r>
            <a:r>
              <a:rPr lang="en-US" dirty="0" err="1" smtClean="0"/>
              <a:t>Regulament</a:t>
            </a:r>
            <a:r>
              <a:rPr lang="ro-RO" dirty="0" smtClean="0"/>
              <a:t>ul de organizare</a:t>
            </a:r>
            <a:r>
              <a:rPr lang="en-US" dirty="0" smtClean="0"/>
              <a:t> </a:t>
            </a:r>
            <a:r>
              <a:rPr lang="ro-RO" dirty="0" smtClean="0"/>
              <a:t>și funcționare a serviciului public de alimentare cu apă;</a:t>
            </a:r>
          </a:p>
          <a:p>
            <a:pPr marL="457200" indent="-457200">
              <a:buFont typeface="Franklin Gothic Book" panose="020B0503020102020204" pitchFamily="34" charset="0"/>
              <a:buAutoNum type="arabicParenR" startAt="2"/>
            </a:pPr>
            <a:r>
              <a:rPr lang="ro-RO" b="1" dirty="0" smtClean="0"/>
              <a:t>să </a:t>
            </a:r>
            <a:r>
              <a:rPr lang="en-US" b="1" dirty="0" err="1" smtClean="0"/>
              <a:t>înlătur</a:t>
            </a:r>
            <a:r>
              <a:rPr lang="ro-RO" b="1" dirty="0" smtClean="0"/>
              <a:t>e</a:t>
            </a:r>
            <a:r>
              <a:rPr lang="en-US" b="1" dirty="0" smtClean="0"/>
              <a:t> </a:t>
            </a:r>
            <a:r>
              <a:rPr lang="en-US" b="1" dirty="0" err="1" smtClean="0"/>
              <a:t>încălcările</a:t>
            </a:r>
            <a:r>
              <a:rPr lang="en-US" b="1" dirty="0" smtClean="0"/>
              <a:t> </a:t>
            </a:r>
            <a:r>
              <a:rPr lang="en-US" b="1" dirty="0" err="1" smtClean="0"/>
              <a:t>depistate</a:t>
            </a:r>
            <a:r>
              <a:rPr lang="en-US" b="1" dirty="0" smtClean="0"/>
              <a:t> </a:t>
            </a:r>
            <a:r>
              <a:rPr lang="en-US" b="1" dirty="0" err="1" smtClean="0"/>
              <a:t>şi</a:t>
            </a:r>
            <a:r>
              <a:rPr lang="en-US" b="1" dirty="0" smtClean="0"/>
              <a:t> </a:t>
            </a:r>
            <a:r>
              <a:rPr lang="en-US" b="1" dirty="0" err="1" smtClean="0"/>
              <a:t>păstrez</a:t>
            </a:r>
            <a:r>
              <a:rPr lang="ro-RO" b="1" dirty="0" smtClean="0"/>
              <a:t>e</a:t>
            </a:r>
            <a:r>
              <a:rPr lang="en-US" b="1" dirty="0" smtClean="0"/>
              <a:t> </a:t>
            </a:r>
            <a:r>
              <a:rPr lang="en-US" b="1" dirty="0" err="1" smtClean="0"/>
              <a:t>probele</a:t>
            </a:r>
            <a:r>
              <a:rPr lang="en-US" b="1" dirty="0" smtClean="0"/>
              <a:t> respective</a:t>
            </a:r>
            <a:r>
              <a:rPr lang="ro-RO" dirty="0" smtClean="0"/>
              <a:t>, î</a:t>
            </a:r>
            <a:r>
              <a:rPr lang="en-US" dirty="0" smtClean="0"/>
              <a:t>n </a:t>
            </a:r>
            <a:r>
              <a:rPr lang="en-US" dirty="0" err="1" smtClean="0"/>
              <a:t>cazul</a:t>
            </a:r>
            <a:r>
              <a:rPr lang="en-US" dirty="0" smtClean="0"/>
              <a:t> </a:t>
            </a:r>
            <a:r>
              <a:rPr lang="en-US" dirty="0" err="1" smtClean="0"/>
              <a:t>conectării</a:t>
            </a:r>
            <a:r>
              <a:rPr lang="en-US" dirty="0" smtClean="0"/>
              <a:t> </a:t>
            </a:r>
            <a:r>
              <a:rPr lang="en-US" dirty="0" err="1" smtClean="0"/>
              <a:t>neautorizate</a:t>
            </a:r>
            <a:r>
              <a:rPr lang="en-US" dirty="0" smtClean="0"/>
              <a:t> a </a:t>
            </a:r>
            <a:r>
              <a:rPr lang="en-US" dirty="0" err="1" smtClean="0"/>
              <a:t>instalaţiilor</a:t>
            </a:r>
            <a:r>
              <a:rPr lang="en-US" dirty="0" smtClean="0"/>
              <a:t> interne de </a:t>
            </a:r>
            <a:r>
              <a:rPr lang="en-US" dirty="0" err="1" smtClean="0"/>
              <a:t>apă</a:t>
            </a:r>
            <a:r>
              <a:rPr lang="en-US" dirty="0" smtClean="0"/>
              <a:t> </a:t>
            </a:r>
            <a:r>
              <a:rPr lang="en-US" dirty="0" err="1" smtClean="0"/>
              <a:t>şi</a:t>
            </a:r>
            <a:r>
              <a:rPr lang="en-US" dirty="0" smtClean="0"/>
              <a:t> de </a:t>
            </a:r>
            <a:r>
              <a:rPr lang="en-US" dirty="0" err="1" smtClean="0"/>
              <a:t>canalizare</a:t>
            </a:r>
            <a:r>
              <a:rPr lang="en-US" dirty="0" smtClean="0"/>
              <a:t> la </a:t>
            </a:r>
            <a:r>
              <a:rPr lang="en-US" dirty="0" err="1" smtClean="0"/>
              <a:t>sistemul</a:t>
            </a:r>
            <a:r>
              <a:rPr lang="en-US" dirty="0" smtClean="0"/>
              <a:t> public de </a:t>
            </a:r>
            <a:r>
              <a:rPr lang="en-US" dirty="0" err="1" smtClean="0"/>
              <a:t>alimentare</a:t>
            </a:r>
            <a:r>
              <a:rPr lang="en-US" dirty="0" smtClean="0"/>
              <a:t> cu </a:t>
            </a:r>
            <a:r>
              <a:rPr lang="en-US" dirty="0" err="1" smtClean="0"/>
              <a:t>apă</a:t>
            </a:r>
            <a:r>
              <a:rPr lang="en-US" dirty="0" smtClean="0"/>
              <a:t> </a:t>
            </a:r>
            <a:r>
              <a:rPr lang="en-US" dirty="0" err="1" smtClean="0"/>
              <a:t>şi</a:t>
            </a:r>
            <a:r>
              <a:rPr lang="en-US" dirty="0" smtClean="0"/>
              <a:t> de </a:t>
            </a:r>
            <a:r>
              <a:rPr lang="en-US" dirty="0" err="1" smtClean="0"/>
              <a:t>canalizare</a:t>
            </a:r>
            <a:r>
              <a:rPr lang="en-US" dirty="0" smtClean="0"/>
              <a:t>, </a:t>
            </a:r>
            <a:r>
              <a:rPr lang="en-US" dirty="0" err="1" smtClean="0"/>
              <a:t>sau</a:t>
            </a:r>
            <a:r>
              <a:rPr lang="en-US" dirty="0" smtClean="0"/>
              <a:t> </a:t>
            </a:r>
            <a:r>
              <a:rPr lang="en-US" dirty="0" err="1" smtClean="0"/>
              <a:t>în</a:t>
            </a:r>
            <a:r>
              <a:rPr lang="en-US" dirty="0" smtClean="0"/>
              <a:t> </a:t>
            </a:r>
            <a:r>
              <a:rPr lang="en-US" dirty="0" err="1" smtClean="0"/>
              <a:t>cazul</a:t>
            </a:r>
            <a:r>
              <a:rPr lang="en-US" dirty="0" smtClean="0"/>
              <a:t> </a:t>
            </a:r>
            <a:r>
              <a:rPr lang="en-US" dirty="0" err="1" smtClean="0"/>
              <a:t>consumului</a:t>
            </a:r>
            <a:r>
              <a:rPr lang="en-US" dirty="0" smtClean="0"/>
              <a:t> de </a:t>
            </a:r>
            <a:r>
              <a:rPr lang="en-US" dirty="0" err="1" smtClean="0"/>
              <a:t>apă</a:t>
            </a:r>
            <a:r>
              <a:rPr lang="en-US" dirty="0" smtClean="0"/>
              <a:t> </a:t>
            </a:r>
            <a:r>
              <a:rPr lang="en-US" dirty="0" err="1" smtClean="0"/>
              <a:t>prin</a:t>
            </a:r>
            <a:r>
              <a:rPr lang="en-US" dirty="0" smtClean="0"/>
              <a:t> </a:t>
            </a:r>
            <a:r>
              <a:rPr lang="en-US" dirty="0" err="1" smtClean="0"/>
              <a:t>evitarea</a:t>
            </a:r>
            <a:r>
              <a:rPr lang="en-US" dirty="0" smtClean="0"/>
              <a:t> </a:t>
            </a:r>
            <a:r>
              <a:rPr lang="en-US" dirty="0" err="1" smtClean="0"/>
              <a:t>contorului</a:t>
            </a:r>
            <a:r>
              <a:rPr lang="ro-RO" dirty="0" smtClean="0"/>
              <a:t>.</a:t>
            </a:r>
          </a:p>
          <a:p>
            <a:pPr marL="457200" indent="-457200">
              <a:buFont typeface="Franklin Gothic Book" panose="020B0503020102020204" pitchFamily="34" charset="0"/>
              <a:buAutoNum type="arabicParenR" startAt="2"/>
            </a:pPr>
            <a:endParaRPr lang="ru-RU" dirty="0" smtClean="0"/>
          </a:p>
          <a:p>
            <a:pPr marL="457200" indent="-457200">
              <a:buAutoNum type="arabicParenR" startAt="2"/>
            </a:pPr>
            <a:endParaRPr lang="ru-RU" dirty="0"/>
          </a:p>
        </p:txBody>
      </p:sp>
    </p:spTree>
    <p:extLst>
      <p:ext uri="{BB962C8B-B14F-4D97-AF65-F5344CB8AC3E}">
        <p14:creationId xmlns:p14="http://schemas.microsoft.com/office/powerpoint/2010/main" val="10502231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b="1" dirty="0">
              <a:solidFill>
                <a:srgbClr val="FF0000"/>
              </a:solidFill>
            </a:endParaRPr>
          </a:p>
        </p:txBody>
      </p:sp>
      <p:pic>
        <p:nvPicPr>
          <p:cNvPr id="4" name="Picture 2" descr="C:\Users\user\Desktop\apometru.jpg"/>
          <p:cNvPicPr>
            <a:picLocks noGrp="1" noChangeAspect="1" noChangeArrowheads="1"/>
          </p:cNvPicPr>
          <p:nvPr>
            <p:ph idx="1"/>
          </p:nvPr>
        </p:nvPicPr>
        <p:blipFill>
          <a:blip r:embed="rId2" cstate="print"/>
          <a:srcRect/>
          <a:stretch>
            <a:fillRect/>
          </a:stretch>
        </p:blipFill>
        <p:spPr bwMode="auto">
          <a:xfrm>
            <a:off x="8356209" y="1139483"/>
            <a:ext cx="2940148" cy="1962223"/>
          </a:xfrm>
          <a:prstGeom prst="rect">
            <a:avLst/>
          </a:prstGeom>
          <a:noFill/>
        </p:spPr>
      </p:pic>
      <p:pic>
        <p:nvPicPr>
          <p:cNvPr id="5" name="Содержимое 4" descr="Без названия.jpg"/>
          <p:cNvPicPr>
            <a:picLocks noChangeAspect="1"/>
          </p:cNvPicPr>
          <p:nvPr/>
        </p:nvPicPr>
        <p:blipFill>
          <a:blip r:embed="rId3" cstate="print"/>
          <a:stretch>
            <a:fillRect/>
          </a:stretch>
        </p:blipFill>
        <p:spPr>
          <a:xfrm>
            <a:off x="8356209" y="3744938"/>
            <a:ext cx="2938901" cy="2107222"/>
          </a:xfrm>
          <a:prstGeom prst="rect">
            <a:avLst/>
          </a:prstGeom>
        </p:spPr>
      </p:pic>
      <p:pic>
        <p:nvPicPr>
          <p:cNvPr id="2050" name="Picture 2" descr="C:\Users\user\Desktop\images.jpg"/>
          <p:cNvPicPr>
            <a:picLocks noChangeAspect="1" noChangeArrowheads="1"/>
          </p:cNvPicPr>
          <p:nvPr/>
        </p:nvPicPr>
        <p:blipFill>
          <a:blip r:embed="rId4" cstate="print"/>
          <a:srcRect/>
          <a:stretch>
            <a:fillRect/>
          </a:stretch>
        </p:blipFill>
        <p:spPr bwMode="auto">
          <a:xfrm>
            <a:off x="1474909" y="647112"/>
            <a:ext cx="5727750" cy="1392703"/>
          </a:xfrm>
          <a:prstGeom prst="rect">
            <a:avLst/>
          </a:prstGeom>
          <a:noFill/>
        </p:spPr>
      </p:pic>
      <p:sp>
        <p:nvSpPr>
          <p:cNvPr id="7" name="Прямоугольник 6"/>
          <p:cNvSpPr/>
          <p:nvPr/>
        </p:nvSpPr>
        <p:spPr>
          <a:xfrm>
            <a:off x="1486486" y="2650310"/>
            <a:ext cx="6096000" cy="3046988"/>
          </a:xfrm>
          <a:prstGeom prst="rect">
            <a:avLst/>
          </a:prstGeom>
        </p:spPr>
        <p:txBody>
          <a:bodyPr wrap="square">
            <a:spAutoFit/>
          </a:bodyPr>
          <a:lstStyle/>
          <a:p>
            <a:r>
              <a:rPr lang="en-US" sz="2400" dirty="0" err="1" smtClean="0"/>
              <a:t>În</a:t>
            </a:r>
            <a:r>
              <a:rPr lang="en-US" sz="2400" dirty="0" smtClean="0"/>
              <a:t> </a:t>
            </a:r>
            <a:r>
              <a:rPr lang="en-US" sz="2400" dirty="0" err="1" smtClean="0"/>
              <a:t>cazul</a:t>
            </a:r>
            <a:r>
              <a:rPr lang="en-US" sz="2400" dirty="0" smtClean="0"/>
              <a:t> </a:t>
            </a:r>
            <a:r>
              <a:rPr lang="en-US" sz="2400" dirty="0" err="1" smtClean="0"/>
              <a:t>în</a:t>
            </a:r>
            <a:r>
              <a:rPr lang="en-US" sz="2400" dirty="0" smtClean="0"/>
              <a:t> care </a:t>
            </a:r>
            <a:r>
              <a:rPr lang="en-US" sz="2400" dirty="0" err="1" smtClean="0"/>
              <a:t>consumatorul</a:t>
            </a:r>
            <a:r>
              <a:rPr lang="en-US" sz="2400" dirty="0" smtClean="0"/>
              <a:t> </a:t>
            </a:r>
            <a:r>
              <a:rPr lang="en-US" sz="2400" dirty="0" err="1" smtClean="0"/>
              <a:t>înştiinţează</a:t>
            </a:r>
            <a:r>
              <a:rPr lang="en-US" sz="2400" dirty="0" smtClean="0"/>
              <a:t> </a:t>
            </a:r>
            <a:r>
              <a:rPr lang="en-US" sz="2400" dirty="0" err="1" smtClean="0"/>
              <a:t>operatorul</a:t>
            </a:r>
            <a:r>
              <a:rPr lang="en-US" sz="2400" dirty="0" smtClean="0"/>
              <a:t>, </a:t>
            </a:r>
            <a:r>
              <a:rPr lang="en-US" sz="2400" dirty="0" err="1" smtClean="0"/>
              <a:t>în</a:t>
            </a:r>
            <a:r>
              <a:rPr lang="en-US" sz="2400" dirty="0" smtClean="0"/>
              <a:t> </a:t>
            </a:r>
            <a:r>
              <a:rPr lang="en-US" sz="2400" dirty="0" err="1" smtClean="0"/>
              <a:t>conformitate</a:t>
            </a:r>
            <a:r>
              <a:rPr lang="en-US" sz="2400" dirty="0" smtClean="0"/>
              <a:t> cu pct.81 din  </a:t>
            </a:r>
            <a:r>
              <a:rPr lang="en-US" sz="2400" dirty="0" err="1" smtClean="0"/>
              <a:t>Regulament</a:t>
            </a:r>
            <a:r>
              <a:rPr lang="en-US" sz="2400" dirty="0" smtClean="0"/>
              <a:t> </a:t>
            </a:r>
            <a:r>
              <a:rPr lang="en-US" sz="2400" dirty="0" err="1" smtClean="0"/>
              <a:t>despre</a:t>
            </a:r>
            <a:r>
              <a:rPr lang="en-US" sz="2400" dirty="0" smtClean="0"/>
              <a:t> </a:t>
            </a:r>
            <a:r>
              <a:rPr lang="en-US" sz="2400" dirty="0" err="1" smtClean="0"/>
              <a:t>deteriorarea</a:t>
            </a:r>
            <a:r>
              <a:rPr lang="en-US" sz="2400" dirty="0" smtClean="0"/>
              <a:t> </a:t>
            </a:r>
            <a:r>
              <a:rPr lang="en-US" sz="2400" dirty="0" err="1" smtClean="0"/>
              <a:t>contorului</a:t>
            </a:r>
            <a:r>
              <a:rPr lang="en-US" sz="2400" dirty="0" smtClean="0"/>
              <a:t> </a:t>
            </a:r>
            <a:r>
              <a:rPr lang="en-US" sz="2400" dirty="0" err="1" smtClean="0"/>
              <a:t>şi</a:t>
            </a:r>
            <a:r>
              <a:rPr lang="en-US" sz="2400" dirty="0" smtClean="0"/>
              <a:t>/</a:t>
            </a:r>
            <a:r>
              <a:rPr lang="en-US" sz="2400" dirty="0" err="1" smtClean="0"/>
              <a:t>sau</a:t>
            </a:r>
            <a:r>
              <a:rPr lang="en-US" sz="2400" dirty="0" smtClean="0"/>
              <a:t> </a:t>
            </a:r>
            <a:r>
              <a:rPr lang="en-US" sz="2400" dirty="0" err="1" smtClean="0"/>
              <a:t>despre</a:t>
            </a:r>
            <a:r>
              <a:rPr lang="en-US" sz="2400" dirty="0" smtClean="0"/>
              <a:t> </a:t>
            </a:r>
            <a:r>
              <a:rPr lang="en-US" sz="2400" dirty="0" err="1" smtClean="0"/>
              <a:t>violarea</a:t>
            </a:r>
            <a:r>
              <a:rPr lang="en-US" sz="2400" dirty="0" smtClean="0"/>
              <a:t> </a:t>
            </a:r>
            <a:r>
              <a:rPr lang="en-US" sz="2400" dirty="0" err="1" smtClean="0"/>
              <a:t>sigiliilor</a:t>
            </a:r>
            <a:r>
              <a:rPr lang="en-US" sz="2400" dirty="0" smtClean="0"/>
              <a:t> </a:t>
            </a:r>
            <a:r>
              <a:rPr lang="en-US" sz="2400" dirty="0" err="1" smtClean="0"/>
              <a:t>operatorului</a:t>
            </a:r>
            <a:r>
              <a:rPr lang="en-US" sz="2400" dirty="0" smtClean="0"/>
              <a:t>, </a:t>
            </a:r>
            <a:r>
              <a:rPr lang="en-US" sz="2400" b="1" dirty="0" err="1" smtClean="0"/>
              <a:t>faptul</a:t>
            </a:r>
            <a:r>
              <a:rPr lang="en-US" sz="2400" b="1" dirty="0" smtClean="0"/>
              <a:t> nu </a:t>
            </a:r>
            <a:r>
              <a:rPr lang="en-US" sz="2400" b="1" dirty="0" err="1" smtClean="0"/>
              <a:t>este</a:t>
            </a:r>
            <a:r>
              <a:rPr lang="en-US" sz="2400" b="1" dirty="0" smtClean="0"/>
              <a:t> </a:t>
            </a:r>
            <a:r>
              <a:rPr lang="en-US" sz="2400" b="1" dirty="0" err="1" smtClean="0"/>
              <a:t>calificat</a:t>
            </a:r>
            <a:r>
              <a:rPr lang="en-US" sz="2400" b="1" dirty="0" smtClean="0"/>
              <a:t> </a:t>
            </a:r>
            <a:r>
              <a:rPr lang="en-US" sz="2400" b="1" dirty="0" err="1" smtClean="0"/>
              <a:t>drept</a:t>
            </a:r>
            <a:r>
              <a:rPr lang="en-US" sz="2400" b="1" dirty="0" smtClean="0"/>
              <a:t> </a:t>
            </a:r>
            <a:r>
              <a:rPr lang="en-US" sz="2400" b="1" dirty="0" err="1" smtClean="0"/>
              <a:t>consum</a:t>
            </a:r>
            <a:r>
              <a:rPr lang="en-US" sz="2400" b="1" dirty="0" smtClean="0"/>
              <a:t> </a:t>
            </a:r>
            <a:r>
              <a:rPr lang="en-US" sz="2400" b="1" dirty="0" err="1" smtClean="0"/>
              <a:t>fraudulos</a:t>
            </a:r>
            <a:r>
              <a:rPr lang="en-US" sz="2400" b="1" dirty="0" smtClean="0"/>
              <a:t> de </a:t>
            </a:r>
            <a:r>
              <a:rPr lang="en-US" sz="2400" b="1" dirty="0" err="1" smtClean="0"/>
              <a:t>către</a:t>
            </a:r>
            <a:r>
              <a:rPr lang="en-US" sz="2400" b="1" dirty="0" smtClean="0"/>
              <a:t> </a:t>
            </a:r>
            <a:r>
              <a:rPr lang="en-US" sz="2400" b="1" dirty="0" err="1" smtClean="0"/>
              <a:t>consumator</a:t>
            </a:r>
            <a:r>
              <a:rPr lang="en-US" sz="2400" dirty="0" smtClean="0"/>
              <a:t>, </a:t>
            </a:r>
            <a:r>
              <a:rPr lang="en-US" sz="2400" dirty="0" err="1" smtClean="0"/>
              <a:t>dacă</a:t>
            </a:r>
            <a:r>
              <a:rPr lang="en-US" sz="2400" dirty="0" smtClean="0"/>
              <a:t>, </a:t>
            </a:r>
            <a:r>
              <a:rPr lang="en-US" sz="2400" dirty="0" err="1" smtClean="0"/>
              <a:t>în</a:t>
            </a:r>
            <a:r>
              <a:rPr lang="en-US" sz="2400" dirty="0" smtClean="0"/>
              <a:t> </a:t>
            </a:r>
            <a:r>
              <a:rPr lang="en-US" sz="2400" dirty="0" err="1" smtClean="0"/>
              <a:t>urma</a:t>
            </a:r>
            <a:r>
              <a:rPr lang="en-US" sz="2400" dirty="0" smtClean="0"/>
              <a:t> </a:t>
            </a:r>
            <a:r>
              <a:rPr lang="en-US" sz="2400" dirty="0" err="1" smtClean="0"/>
              <a:t>examinării</a:t>
            </a:r>
            <a:r>
              <a:rPr lang="en-US" sz="2400" dirty="0" smtClean="0"/>
              <a:t>, nu se </a:t>
            </a:r>
            <a:r>
              <a:rPr lang="en-US" sz="2400" dirty="0" err="1" smtClean="0"/>
              <a:t>demonstrează</a:t>
            </a:r>
            <a:r>
              <a:rPr lang="en-US" sz="2400" dirty="0" smtClean="0"/>
              <a:t> </a:t>
            </a:r>
            <a:r>
              <a:rPr lang="en-US" sz="2400" dirty="0" err="1" smtClean="0"/>
              <a:t>încălcarea</a:t>
            </a:r>
            <a:r>
              <a:rPr lang="en-US" sz="2400" dirty="0" smtClean="0"/>
              <a:t> </a:t>
            </a:r>
            <a:r>
              <a:rPr lang="en-US" sz="2400" dirty="0" err="1" smtClean="0"/>
              <a:t>respectivă</a:t>
            </a:r>
            <a:r>
              <a:rPr lang="en-US" sz="2400" dirty="0" smtClean="0"/>
              <a:t>.</a:t>
            </a:r>
            <a:endParaRPr lang="ru-RU"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idx="1"/>
          </p:nvPr>
        </p:nvSpPr>
        <p:spPr>
          <a:xfrm>
            <a:off x="1371600" y="1491176"/>
            <a:ext cx="5943600" cy="3770142"/>
          </a:xfrm>
        </p:spPr>
        <p:txBody>
          <a:bodyPr>
            <a:normAutofit/>
          </a:bodyPr>
          <a:lstStyle/>
          <a:p>
            <a:pPr>
              <a:buNone/>
            </a:pPr>
            <a:r>
              <a:rPr lang="ro-RO" b="1" dirty="0" smtClean="0"/>
              <a:t>     </a:t>
            </a:r>
            <a:r>
              <a:rPr lang="en-US" sz="2800" dirty="0" smtClean="0"/>
              <a:t>Se </a:t>
            </a:r>
            <a:r>
              <a:rPr lang="en-US" sz="2800" dirty="0" err="1" smtClean="0"/>
              <a:t>interzice</a:t>
            </a:r>
            <a:r>
              <a:rPr lang="en-US" sz="2800" dirty="0" smtClean="0"/>
              <a:t> </a:t>
            </a:r>
            <a:r>
              <a:rPr lang="en-US" sz="2800" dirty="0" err="1" smtClean="0"/>
              <a:t>operatorului</a:t>
            </a:r>
            <a:r>
              <a:rPr lang="en-US" sz="2800" dirty="0" smtClean="0"/>
              <a:t> </a:t>
            </a:r>
            <a:r>
              <a:rPr lang="en-US" sz="2800" dirty="0" err="1" smtClean="0"/>
              <a:t>să</a:t>
            </a:r>
            <a:r>
              <a:rPr lang="en-US" sz="2800" dirty="0" smtClean="0"/>
              <a:t> </a:t>
            </a:r>
            <a:r>
              <a:rPr lang="ro-RO" sz="2800" dirty="0" smtClean="0"/>
              <a:t>efectueze recalcularea consumului conform </a:t>
            </a:r>
            <a:r>
              <a:rPr lang="en-US" sz="2800" dirty="0" smtClean="0"/>
              <a:t>pct.</a:t>
            </a:r>
            <a:r>
              <a:rPr lang="ro-RO" sz="2800" dirty="0" smtClean="0"/>
              <a:t> </a:t>
            </a:r>
            <a:r>
              <a:rPr lang="en-US" sz="2800" dirty="0" smtClean="0"/>
              <a:t>130 din </a:t>
            </a:r>
            <a:r>
              <a:rPr lang="en-US" sz="2800" dirty="0" err="1" smtClean="0"/>
              <a:t>Regulament</a:t>
            </a:r>
            <a:r>
              <a:rPr lang="en-US" sz="2800" dirty="0" smtClean="0"/>
              <a:t> </a:t>
            </a:r>
            <a:r>
              <a:rPr lang="en-US" sz="2800" dirty="0" err="1" smtClean="0"/>
              <a:t>în</a:t>
            </a:r>
            <a:r>
              <a:rPr lang="en-US" sz="2800" dirty="0" smtClean="0"/>
              <a:t> </a:t>
            </a:r>
            <a:r>
              <a:rPr lang="en-US" sz="2800" dirty="0" err="1" smtClean="0"/>
              <a:t>cazul</a:t>
            </a:r>
            <a:r>
              <a:rPr lang="en-US" sz="2800" dirty="0" smtClean="0"/>
              <a:t> </a:t>
            </a:r>
            <a:r>
              <a:rPr lang="en-US" sz="2800" dirty="0" err="1" smtClean="0"/>
              <a:t>în</a:t>
            </a:r>
            <a:r>
              <a:rPr lang="en-US" sz="2800" dirty="0" smtClean="0"/>
              <a:t> care </a:t>
            </a:r>
            <a:r>
              <a:rPr lang="en-US" sz="2800" b="1" u="sng" dirty="0" smtClean="0"/>
              <a:t>nu a </a:t>
            </a:r>
            <a:r>
              <a:rPr lang="en-US" sz="2800" b="1" u="sng" dirty="0" err="1" smtClean="0"/>
              <a:t>fost</a:t>
            </a:r>
            <a:r>
              <a:rPr lang="en-US" sz="2800" b="1" u="sng" dirty="0" smtClean="0"/>
              <a:t> </a:t>
            </a:r>
            <a:r>
              <a:rPr lang="en-US" sz="2800" b="1" u="sng" dirty="0" err="1" smtClean="0"/>
              <a:t>stabilită</a:t>
            </a:r>
            <a:r>
              <a:rPr lang="en-US" sz="2800" b="1" u="sng" dirty="0" smtClean="0"/>
              <a:t> </a:t>
            </a:r>
            <a:r>
              <a:rPr lang="en-US" sz="2800" b="1" u="sng" dirty="0" err="1" smtClean="0"/>
              <a:t>modalitatea</a:t>
            </a:r>
            <a:r>
              <a:rPr lang="en-US" sz="2800" dirty="0" smtClean="0"/>
              <a:t> </a:t>
            </a:r>
            <a:r>
              <a:rPr lang="en-US" sz="2800" dirty="0" err="1" smtClean="0"/>
              <a:t>prin</a:t>
            </a:r>
            <a:r>
              <a:rPr lang="en-US" sz="2800" dirty="0" smtClean="0"/>
              <a:t> care </a:t>
            </a:r>
            <a:r>
              <a:rPr lang="en-US" sz="2800" dirty="0" err="1" smtClean="0"/>
              <a:t>consumatorul</a:t>
            </a:r>
            <a:r>
              <a:rPr lang="en-US" sz="2800" dirty="0" smtClean="0"/>
              <a:t> a </a:t>
            </a:r>
            <a:r>
              <a:rPr lang="en-US" sz="2800" dirty="0" err="1" smtClean="0"/>
              <a:t>efectuat</a:t>
            </a:r>
            <a:r>
              <a:rPr lang="en-US" sz="2800" dirty="0" smtClean="0"/>
              <a:t> </a:t>
            </a:r>
            <a:r>
              <a:rPr lang="en-US" sz="2800" dirty="0" err="1" smtClean="0"/>
              <a:t>consumul</a:t>
            </a:r>
            <a:r>
              <a:rPr lang="en-US" sz="2800" dirty="0" smtClean="0"/>
              <a:t> </a:t>
            </a:r>
            <a:r>
              <a:rPr lang="en-US" sz="2800" dirty="0" err="1" smtClean="0"/>
              <a:t>fraudulos</a:t>
            </a:r>
            <a:r>
              <a:rPr lang="en-US" dirty="0" smtClean="0"/>
              <a:t>. </a:t>
            </a:r>
            <a:endParaRPr lang="ru-RU" dirty="0"/>
          </a:p>
        </p:txBody>
      </p:sp>
      <p:pic>
        <p:nvPicPr>
          <p:cNvPr id="3074" name="Picture 2" descr="C:\Users\user\Desktop\3225963a_img.jpg"/>
          <p:cNvPicPr>
            <a:picLocks noChangeAspect="1" noChangeArrowheads="1"/>
          </p:cNvPicPr>
          <p:nvPr/>
        </p:nvPicPr>
        <p:blipFill>
          <a:blip r:embed="rId2" cstate="print"/>
          <a:srcRect/>
          <a:stretch>
            <a:fillRect/>
          </a:stretch>
        </p:blipFill>
        <p:spPr bwMode="auto">
          <a:xfrm>
            <a:off x="7835705" y="970670"/>
            <a:ext cx="4093698" cy="4346917"/>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err="1" smtClean="0"/>
              <a:t>Actul</a:t>
            </a:r>
            <a:r>
              <a:rPr lang="en-US" b="1" dirty="0" smtClean="0"/>
              <a:t> de </a:t>
            </a:r>
            <a:r>
              <a:rPr lang="en-US" b="1" dirty="0" err="1" smtClean="0"/>
              <a:t>depistare</a:t>
            </a:r>
            <a:r>
              <a:rPr lang="en-US" b="1" dirty="0" smtClean="0"/>
              <a:t> a </a:t>
            </a:r>
            <a:r>
              <a:rPr lang="en-US" b="1" dirty="0" err="1" smtClean="0"/>
              <a:t>consumului</a:t>
            </a:r>
            <a:r>
              <a:rPr lang="en-US" b="1" dirty="0" smtClean="0"/>
              <a:t> </a:t>
            </a:r>
            <a:r>
              <a:rPr lang="en-US" b="1" dirty="0" err="1" smtClean="0"/>
              <a:t>fraudulos</a:t>
            </a:r>
            <a:endParaRPr lang="ru-RU" b="1" dirty="0"/>
          </a:p>
        </p:txBody>
      </p:sp>
      <p:sp>
        <p:nvSpPr>
          <p:cNvPr id="3" name="Содержимое 2"/>
          <p:cNvSpPr>
            <a:spLocks noGrp="1"/>
          </p:cNvSpPr>
          <p:nvPr>
            <p:ph idx="1"/>
          </p:nvPr>
        </p:nvSpPr>
        <p:spPr/>
        <p:txBody>
          <a:bodyPr/>
          <a:lstStyle/>
          <a:p>
            <a:r>
              <a:rPr lang="en-US" dirty="0" err="1" smtClean="0"/>
              <a:t>este</a:t>
            </a:r>
            <a:r>
              <a:rPr lang="en-US" dirty="0" smtClean="0"/>
              <a:t> </a:t>
            </a:r>
            <a:r>
              <a:rPr lang="en-US" dirty="0" err="1" smtClean="0"/>
              <a:t>semnat</a:t>
            </a:r>
            <a:r>
              <a:rPr lang="en-US" dirty="0" smtClean="0"/>
              <a:t> de </a:t>
            </a:r>
            <a:r>
              <a:rPr lang="en-US" dirty="0" err="1" smtClean="0"/>
              <a:t>reprezentantul</a:t>
            </a:r>
            <a:r>
              <a:rPr lang="en-US" dirty="0" smtClean="0"/>
              <a:t> </a:t>
            </a:r>
            <a:r>
              <a:rPr lang="en-US" dirty="0" err="1" smtClean="0"/>
              <a:t>operatorului</a:t>
            </a:r>
            <a:r>
              <a:rPr lang="en-US" dirty="0" smtClean="0"/>
              <a:t> </a:t>
            </a:r>
            <a:r>
              <a:rPr lang="en-US" dirty="0" err="1" smtClean="0"/>
              <a:t>şi</a:t>
            </a:r>
            <a:r>
              <a:rPr lang="en-US" dirty="0" smtClean="0"/>
              <a:t> de </a:t>
            </a:r>
            <a:r>
              <a:rPr lang="en-US" dirty="0" err="1" smtClean="0"/>
              <a:t>consumator</a:t>
            </a:r>
            <a:r>
              <a:rPr lang="en-US" dirty="0" smtClean="0"/>
              <a:t> </a:t>
            </a:r>
            <a:r>
              <a:rPr lang="en-US" dirty="0" err="1" smtClean="0"/>
              <a:t>sau</a:t>
            </a:r>
            <a:r>
              <a:rPr lang="en-US" dirty="0" smtClean="0"/>
              <a:t> de </a:t>
            </a:r>
            <a:r>
              <a:rPr lang="en-US" dirty="0" err="1" smtClean="0"/>
              <a:t>reprezentantul</a:t>
            </a:r>
            <a:r>
              <a:rPr lang="en-US" dirty="0" smtClean="0"/>
              <a:t> </a:t>
            </a:r>
            <a:r>
              <a:rPr lang="en-US" dirty="0" err="1" smtClean="0"/>
              <a:t>acestuia</a:t>
            </a:r>
            <a:r>
              <a:rPr lang="en-US" dirty="0" smtClean="0"/>
              <a:t>. </a:t>
            </a:r>
            <a:endParaRPr lang="ro-RO" dirty="0" smtClean="0"/>
          </a:p>
          <a:p>
            <a:r>
              <a:rPr lang="ro-RO" dirty="0" smtClean="0"/>
              <a:t>în </a:t>
            </a:r>
            <a:r>
              <a:rPr lang="en-US" dirty="0" err="1" smtClean="0"/>
              <a:t>cazul</a:t>
            </a:r>
            <a:r>
              <a:rPr lang="en-US" dirty="0" smtClean="0"/>
              <a:t> </a:t>
            </a:r>
            <a:r>
              <a:rPr lang="en-US" dirty="0" err="1" smtClean="0"/>
              <a:t>în</a:t>
            </a:r>
            <a:r>
              <a:rPr lang="en-US" dirty="0" smtClean="0"/>
              <a:t> care </a:t>
            </a:r>
            <a:r>
              <a:rPr lang="en-US" dirty="0" err="1" smtClean="0"/>
              <a:t>consumatorul</a:t>
            </a:r>
            <a:r>
              <a:rPr lang="en-US" dirty="0" smtClean="0"/>
              <a:t> </a:t>
            </a:r>
            <a:r>
              <a:rPr lang="en-US" dirty="0" err="1" smtClean="0"/>
              <a:t>sau</a:t>
            </a:r>
            <a:r>
              <a:rPr lang="en-US" dirty="0" smtClean="0"/>
              <a:t> </a:t>
            </a:r>
            <a:r>
              <a:rPr lang="en-US" dirty="0" err="1" smtClean="0"/>
              <a:t>reprezentantul</a:t>
            </a:r>
            <a:r>
              <a:rPr lang="en-US" dirty="0" smtClean="0"/>
              <a:t> </a:t>
            </a:r>
            <a:r>
              <a:rPr lang="en-US" dirty="0" err="1" smtClean="0"/>
              <a:t>acestuia</a:t>
            </a:r>
            <a:r>
              <a:rPr lang="en-US" dirty="0" smtClean="0"/>
              <a:t> </a:t>
            </a:r>
            <a:r>
              <a:rPr lang="en-US" dirty="0" err="1" smtClean="0"/>
              <a:t>refuză</a:t>
            </a:r>
            <a:r>
              <a:rPr lang="en-US" dirty="0" smtClean="0"/>
              <a:t> </a:t>
            </a:r>
            <a:r>
              <a:rPr lang="en-US" dirty="0" err="1" smtClean="0"/>
              <a:t>să</a:t>
            </a:r>
            <a:r>
              <a:rPr lang="en-US" dirty="0" smtClean="0"/>
              <a:t> </a:t>
            </a:r>
            <a:r>
              <a:rPr lang="en-US" dirty="0" err="1" smtClean="0"/>
              <a:t>semneze</a:t>
            </a:r>
            <a:r>
              <a:rPr lang="en-US" dirty="0" smtClean="0"/>
              <a:t> </a:t>
            </a:r>
            <a:r>
              <a:rPr lang="en-US" dirty="0" err="1" smtClean="0"/>
              <a:t>actul</a:t>
            </a:r>
            <a:r>
              <a:rPr lang="en-US" dirty="0" smtClean="0"/>
              <a:t> de </a:t>
            </a:r>
            <a:r>
              <a:rPr lang="en-US" dirty="0" err="1" smtClean="0"/>
              <a:t>depistare</a:t>
            </a:r>
            <a:r>
              <a:rPr lang="en-US" dirty="0" smtClean="0"/>
              <a:t> a </a:t>
            </a:r>
            <a:r>
              <a:rPr lang="en-US" dirty="0" err="1" smtClean="0"/>
              <a:t>consumului</a:t>
            </a:r>
            <a:r>
              <a:rPr lang="en-US" dirty="0" smtClean="0"/>
              <a:t> </a:t>
            </a:r>
            <a:r>
              <a:rPr lang="en-US" dirty="0" err="1" smtClean="0"/>
              <a:t>fraudulos</a:t>
            </a:r>
            <a:r>
              <a:rPr lang="en-US" dirty="0" smtClean="0"/>
              <a:t>, </a:t>
            </a:r>
            <a:r>
              <a:rPr lang="en-US" dirty="0" err="1" smtClean="0"/>
              <a:t>reprezentantul</a:t>
            </a:r>
            <a:r>
              <a:rPr lang="en-US" dirty="0" smtClean="0"/>
              <a:t> </a:t>
            </a:r>
            <a:r>
              <a:rPr lang="en-US" dirty="0" err="1" smtClean="0"/>
              <a:t>operatorului</a:t>
            </a:r>
            <a:r>
              <a:rPr lang="en-US" dirty="0" smtClean="0"/>
              <a:t> </a:t>
            </a:r>
            <a:r>
              <a:rPr lang="en-US" dirty="0" err="1" smtClean="0"/>
              <a:t>indică</a:t>
            </a:r>
            <a:r>
              <a:rPr lang="en-US" dirty="0" smtClean="0"/>
              <a:t> </a:t>
            </a:r>
            <a:r>
              <a:rPr lang="en-US" dirty="0" err="1" smtClean="0"/>
              <a:t>în</a:t>
            </a:r>
            <a:r>
              <a:rPr lang="en-US" dirty="0" smtClean="0"/>
              <a:t> act </a:t>
            </a:r>
            <a:r>
              <a:rPr lang="en-US" dirty="0" err="1" smtClean="0"/>
              <a:t>faptul</a:t>
            </a:r>
            <a:r>
              <a:rPr lang="en-US" dirty="0" smtClean="0"/>
              <a:t> </a:t>
            </a:r>
            <a:r>
              <a:rPr lang="en-US" dirty="0" err="1" smtClean="0"/>
              <a:t>şi</a:t>
            </a:r>
            <a:r>
              <a:rPr lang="en-US" dirty="0" smtClean="0"/>
              <a:t> </a:t>
            </a:r>
            <a:r>
              <a:rPr lang="en-US" dirty="0" err="1" smtClean="0"/>
              <a:t>motivele</a:t>
            </a:r>
            <a:r>
              <a:rPr lang="en-US" dirty="0" smtClean="0"/>
              <a:t> </a:t>
            </a:r>
            <a:r>
              <a:rPr lang="en-US" dirty="0" err="1" smtClean="0"/>
              <a:t>refuzului</a:t>
            </a:r>
            <a:r>
              <a:rPr lang="en-US" dirty="0" smtClean="0"/>
              <a:t>.</a:t>
            </a:r>
            <a:endParaRPr lang="ro-RO" dirty="0" smtClean="0"/>
          </a:p>
          <a:p>
            <a:endParaRPr lang="ru-RU" dirty="0"/>
          </a:p>
        </p:txBody>
      </p:sp>
    </p:spTree>
  </p:cSld>
  <p:clrMapOvr>
    <a:masterClrMapping/>
  </p:clrMapOvr>
</p:sld>
</file>

<file path=ppt/theme/theme1.xml><?xml version="1.0" encoding="utf-8"?>
<a:theme xmlns:a="http://schemas.openxmlformats.org/drawingml/2006/main" name="Crop">
  <a:themeElements>
    <a:clrScheme name="Фиолетовый">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rop">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TM10001105[[fn=Урожай]]</Template>
  <TotalTime>3602</TotalTime>
  <Words>1283</Words>
  <Application>Microsoft Office PowerPoint</Application>
  <PresentationFormat>Широкоэкранный</PresentationFormat>
  <Paragraphs>98</Paragraphs>
  <Slides>17</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17</vt:i4>
      </vt:variant>
    </vt:vector>
  </HeadingPairs>
  <TitlesOfParts>
    <vt:vector size="23" baseType="lpstr">
      <vt:lpstr>Arial</vt:lpstr>
      <vt:lpstr>Arial Narrow</vt:lpstr>
      <vt:lpstr>Calibri</vt:lpstr>
      <vt:lpstr>Franklin Gothic Book</vt:lpstr>
      <vt:lpstr>Times New Roman</vt:lpstr>
      <vt:lpstr>Crop</vt:lpstr>
      <vt:lpstr>  Consumul fraudulos. Competențele operatorilor din domeniul serviciului public de alimentare cu apă și de canalizare în cazul constatării contravențiilor administrative  </vt:lpstr>
      <vt:lpstr>Cuprins:</vt:lpstr>
      <vt:lpstr>Ce este consumul fraudulos?</vt:lpstr>
      <vt:lpstr>Noțiuni și definiții legale</vt:lpstr>
      <vt:lpstr>Noțiuni și definiții legale</vt:lpstr>
      <vt:lpstr>Stabilirea consumului fraudulos </vt:lpstr>
      <vt:lpstr>Презентация PowerPoint</vt:lpstr>
      <vt:lpstr>Презентация PowerPoint</vt:lpstr>
      <vt:lpstr>Actul de depistare a consumului fraudulos</vt:lpstr>
      <vt:lpstr>Recuperarea prejudiciului cauzat în urma consumului fraudulos </vt:lpstr>
      <vt:lpstr>Determinarea volumului de apă consumat în cazul consumului fraudulos  </vt:lpstr>
      <vt:lpstr>Презентация PowerPoint</vt:lpstr>
      <vt:lpstr>Constatarea contravențiilor de către operatori </vt:lpstr>
      <vt:lpstr>Categoriile de contraveneții care pot fi constatate</vt:lpstr>
      <vt:lpstr>Etapele constatării faptei contravenționale </vt:lpstr>
      <vt:lpstr>Conținutul procesului-verbal cu privire la contravenție </vt:lpstr>
      <vt:lpstr>  Vă mulțumesc pentru atenție!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Atribuțiile ANRE. Monitorizarea piețelor reglementate. Colaboarea cu Organele de urmărire penală</dc:title>
  <dc:creator>Violina Spac</dc:creator>
  <cp:lastModifiedBy>Violina Spac</cp:lastModifiedBy>
  <cp:revision>115</cp:revision>
  <dcterms:created xsi:type="dcterms:W3CDTF">2019-10-23T06:56:14Z</dcterms:created>
  <dcterms:modified xsi:type="dcterms:W3CDTF">2020-10-15T15:40:46Z</dcterms:modified>
</cp:coreProperties>
</file>