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9" r:id="rId3"/>
    <p:sldId id="258" r:id="rId4"/>
    <p:sldId id="257" r:id="rId5"/>
    <p:sldId id="264" r:id="rId6"/>
    <p:sldId id="265" r:id="rId7"/>
    <p:sldId id="270" r:id="rId8"/>
    <p:sldId id="274" r:id="rId9"/>
    <p:sldId id="275" r:id="rId10"/>
    <p:sldId id="276" r:id="rId11"/>
    <p:sldId id="277" r:id="rId12"/>
    <p:sldId id="259" r:id="rId13"/>
    <p:sldId id="271" r:id="rId14"/>
    <p:sldId id="272" r:id="rId15"/>
    <p:sldId id="263" r:id="rId16"/>
    <p:sldId id="273" r:id="rId17"/>
    <p:sldId id="261" r:id="rId18"/>
    <p:sldId id="267" r:id="rId19"/>
    <p:sldId id="262" r:id="rId20"/>
    <p:sldId id="260" r:id="rId21"/>
    <p:sldId id="268" r:id="rId22"/>
    <p:sldId id="26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17" autoAdjust="0"/>
  </p:normalViewPr>
  <p:slideViewPr>
    <p:cSldViewPr>
      <p:cViewPr varScale="1">
        <p:scale>
          <a:sx n="109" d="100"/>
          <a:sy n="109" d="100"/>
        </p:scale>
        <p:origin x="-16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88640"/>
            <a:ext cx="8280920" cy="3024336"/>
          </a:xfrm>
        </p:spPr>
        <p:txBody>
          <a:bodyPr>
            <a:normAutofit/>
          </a:bodyPr>
          <a:lstStyle/>
          <a:p>
            <a:pPr algn="ctr"/>
            <a:r>
              <a:rPr lang="ro-RO" sz="4400" dirty="0" smtClean="0">
                <a:solidFill>
                  <a:schemeClr val="accent1">
                    <a:lumMod val="50000"/>
                  </a:schemeClr>
                </a:solidFill>
              </a:rPr>
              <a:t>Grupa companiilor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CONTABILIZARE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o-RO" sz="3200" dirty="0" smtClean="0">
                <a:solidFill>
                  <a:schemeClr val="accent1">
                    <a:lumMod val="50000"/>
                  </a:schemeClr>
                </a:solidFill>
              </a:rPr>
              <a:t>în parteneriat cu</a:t>
            </a:r>
            <a:r>
              <a:rPr lang="ru-RU" sz="4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br>
              <a:rPr lang="ru-RU" sz="4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o-RO" sz="4000" dirty="0" smtClean="0">
                <a:solidFill>
                  <a:schemeClr val="accent1">
                    <a:lumMod val="50000"/>
                  </a:schemeClr>
                </a:solidFill>
              </a:rPr>
              <a:t>Asociația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 «</a:t>
            </a: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</a:rPr>
              <a:t>Moldova Apa-Canal</a:t>
            </a:r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», </a:t>
            </a:r>
            <a:b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o-RO" sz="3200" dirty="0" smtClean="0">
                <a:solidFill>
                  <a:schemeClr val="accent1">
                    <a:lumMod val="50000"/>
                  </a:schemeClr>
                </a:solidFill>
              </a:rPr>
              <a:t>prin colaborare cu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3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3200" dirty="0">
                <a:solidFill>
                  <a:schemeClr val="accent1">
                    <a:lumMod val="50000"/>
                  </a:schemeClr>
                </a:solidFill>
              </a:rPr>
              <a:t>SERVICE ENERGY NATURAL SISTEMS (SENS)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501008"/>
            <a:ext cx="7854696" cy="273630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o-RO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Prezintă vebinarul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ro-RO" sz="39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Automatizarea evidenței contabile a întreprinderii cu profil de distribuție a apei potabile și prestări servicii de canalizare</a:t>
            </a:r>
            <a:endParaRPr lang="ru-RU" sz="39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ro-RO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Prezentator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specialistul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Curagău Alina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8448" y="260648"/>
            <a:ext cx="828092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o-RO" sz="4400" dirty="0" smtClean="0">
                <a:solidFill>
                  <a:schemeClr val="accent1">
                    <a:lumMod val="50000"/>
                  </a:schemeClr>
                </a:solidFill>
              </a:rPr>
              <a:t>Grupa companiilor</a:t>
            </a:r>
            <a:r>
              <a:rPr lang="ru-RU" sz="44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CONTABILIZARE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o-RO" sz="2700" b="0" dirty="0" smtClean="0">
                <a:solidFill>
                  <a:schemeClr val="accent1">
                    <a:lumMod val="50000"/>
                  </a:schemeClr>
                </a:solidFill>
              </a:rPr>
              <a:t>Noi dezvoltăm soluția pentru</a:t>
            </a:r>
            <a:r>
              <a:rPr lang="ru-RU" sz="2700" b="0" dirty="0" smtClean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ro-RO" sz="2700" b="0" dirty="0" smtClean="0">
                <a:solidFill>
                  <a:schemeClr val="accent1">
                    <a:lumMod val="50000"/>
                  </a:schemeClr>
                </a:solidFill>
              </a:rPr>
              <a:t>automatizarea managementului</a:t>
            </a:r>
            <a:r>
              <a:rPr lang="ru-RU" sz="2700" b="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o-RO" sz="2700" b="0" dirty="0" smtClean="0">
                <a:solidFill>
                  <a:schemeClr val="accent1">
                    <a:lumMod val="50000"/>
                  </a:schemeClr>
                </a:solidFill>
              </a:rPr>
              <a:t>și evidenței contabile</a:t>
            </a:r>
            <a:r>
              <a:rPr lang="ru-RU" sz="2700" b="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7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854696" cy="4536504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Ø"/>
            </a:pP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Din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1997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compania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CONTABILIZARE</a:t>
            </a:r>
            <a:r>
              <a:rPr lang="ro-RO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dezvoltă soluții tipice pentru configurații pe baza platformei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1С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Întreprindere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7.7: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Prof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1.6;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Prof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3.0;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Prof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3.6;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Prof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4.0.</a:t>
            </a:r>
          </a:p>
          <a:p>
            <a:pPr algn="l"/>
            <a:endParaRPr lang="ru-RU" sz="1600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algn="l">
              <a:buFont typeface="Wingdings" pitchFamily="2" charset="2"/>
              <a:buChar char="Ø"/>
            </a:pP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Începând cu anul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2003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CONTABILIZARE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se ocupă cu dezvoltarea configurației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pe platforma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1С: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</a:rPr>
              <a:t>Întreprindere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8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și din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2007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s-a eliberat în larg consum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 </a:t>
            </a:r>
            <a:r>
              <a:rPr lang="ru-RU" sz="1600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Contabilizare 4.0 </a:t>
            </a:r>
            <a:r>
              <a:rPr lang="en-US" sz="1600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ERP</a:t>
            </a:r>
            <a:r>
              <a:rPr lang="ru-RU" sz="1600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ro-RO" sz="1600" i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sistem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platforma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1С: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</a:rPr>
              <a:t>Întreprindere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8,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care este îmbunătățit până în prezent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.</a:t>
            </a:r>
          </a:p>
          <a:p>
            <a:pPr algn="l"/>
            <a:endParaRPr lang="ru-RU" sz="1600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algn="l">
              <a:buFont typeface="Wingdings" pitchFamily="2" charset="2"/>
              <a:buChar char="Ø"/>
            </a:pP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Din aprilie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2012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se formează </a:t>
            </a:r>
            <a:r>
              <a:rPr lang="ro-RO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grupa companiilor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CONTABILIZARE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,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care constă din compania dezvoltator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b="1" dirty="0" err="1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Contabilizare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și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compania de consultări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AIS</a:t>
            </a:r>
            <a:r>
              <a:rPr lang="ru-RU" sz="1600" b="1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-</a:t>
            </a:r>
            <a:r>
              <a:rPr lang="en-US" sz="1600" b="1" dirty="0" err="1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Tehnologii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(</a:t>
            </a:r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Franciză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«1С»).</a:t>
            </a:r>
          </a:p>
          <a:p>
            <a:pPr algn="l"/>
            <a:endParaRPr lang="ru-RU" sz="16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algn="l"/>
            <a:r>
              <a:rPr lang="ro-RO" sz="1600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Contactele noastre</a:t>
            </a:r>
            <a:r>
              <a:rPr lang="ru-RU" sz="1600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:</a:t>
            </a:r>
          </a:p>
          <a:p>
            <a:pPr algn="l"/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Tel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: (022) 22 54 88</a:t>
            </a:r>
          </a:p>
          <a:p>
            <a:pPr algn="l"/>
            <a:r>
              <a:rPr lang="ro-RO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Mob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: (0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67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)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70 1440 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algn="l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E-mail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: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info@cont.md </a:t>
            </a:r>
          </a:p>
          <a:p>
            <a:pPr algn="l"/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web: </a:t>
            </a:r>
            <a:r>
              <a:rPr lang="en-US" sz="1600" b="1" u="sng" dirty="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www.cont.md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263531"/>
            <a:ext cx="3174281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003349"/>
            <a:ext cx="222567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Contabilizare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4.0 </a:t>
            </a:r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 platforma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1С:</a:t>
            </a:r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Întreprindere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8.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19672"/>
            <a:ext cx="8229600" cy="470492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o-RO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Funcțional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– </a:t>
            </a:r>
            <a:r>
              <a:rPr lang="ro-RO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tot inclus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 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          </a:t>
            </a:r>
          </a:p>
          <a:p>
            <a:pPr>
              <a:buNone/>
            </a:pPr>
            <a:r>
              <a:rPr lang="ro-RO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Contabilitate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și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finanțe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endParaRPr lang="en-US" sz="2400" i="1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sz="2400" i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                              Evidența operativă și de gestiune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Atu-ul soluției noastre constă din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–</a:t>
            </a:r>
            <a:endParaRPr lang="en-US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                         Întreținerea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 </a:t>
            </a:r>
            <a:r>
              <a:rPr lang="ro-RO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bazei informaționale unice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.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/>
            </a:r>
            <a:b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</a:b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Ca rezultat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</a:t>
            </a:r>
          </a:p>
          <a:p>
            <a:pPr>
              <a:spcBef>
                <a:spcPts val="1200"/>
              </a:spcBef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Nu este necesitate de transmitere a datelor dintr-o bază informațională în alta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de la o subdiviziune la alta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(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operații  descărcare-încarcare)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Informația este întodeauna actuală și accesibilă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Într-un timp optimal se obțin rapoarte de gestiune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92088"/>
          </a:xfrm>
        </p:spPr>
        <p:txBody>
          <a:bodyPr>
            <a:normAutofit/>
          </a:bodyPr>
          <a:lstStyle/>
          <a:p>
            <a:pPr lvl="0" algn="ctr"/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Funcționalul sistemului</a:t>
            </a:r>
            <a:endParaRPr lang="ru-RU" sz="4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2379" y="1268760"/>
            <a:ext cx="8229600" cy="5112568"/>
          </a:xfrm>
        </p:spPr>
        <p:txBody>
          <a:bodyPr>
            <a:normAutofit/>
          </a:bodyPr>
          <a:lstStyle/>
          <a:p>
            <a:pPr lvl="0"/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Sistem unificat cu posibilitatea prelucrării și procesării rapide a datelor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/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Automatizarea evidenței contabile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/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Automatizarea evidenței blocului pentru distribuție a apei 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spcBef>
                <a:spcPts val="1200"/>
              </a:spcBef>
            </a:pP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Rapiditatea procesării informației prin prisma rapoartelor de gestiune</a:t>
            </a:r>
          </a:p>
          <a:p>
            <a:pPr lvl="0"/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Posibilitatea automatizării colectării datelor prin intermediul aplicației mobile 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/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</a:rPr>
              <a:t>Posibilitatea automatizării încărcării datelor contoarelor electronice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Setare și control a drepturilor de acces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1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4842" y="187012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ro-RO" sz="3600" dirty="0" smtClean="0">
                <a:solidFill>
                  <a:schemeClr val="tx2">
                    <a:lumMod val="50000"/>
                  </a:schemeClr>
                </a:solidFill>
              </a:rPr>
              <a:t>Sistem unificat cu posibilitatea prelucrării și procesării rapide a datelor</a:t>
            </a:r>
            <a:endParaRPr lang="ru-RU" sz="36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4842" y="1353568"/>
            <a:ext cx="8229600" cy="5243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o-RO" sz="2400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Permite</a:t>
            </a:r>
            <a:r>
              <a:rPr lang="ru-RU" sz="2400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Automatizarea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bu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ines</a:t>
            </a:r>
            <a:r>
              <a:rPr lang="en-US" sz="240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</a:t>
            </a:r>
            <a:r>
              <a:rPr lang="ro-RO" sz="240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-proceselor 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de bază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Controlul indicatorilor de bază a întreprinderii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Legătura organizată dintre subdiviziuni și compartimente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Coordonarea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activității între subdiviziuni teritoriale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Monitorizarea eficacității activității întreprinderii în asamblu cât și pe compartimente sau subdiviziuni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precum și activitatea personalului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.</a:t>
            </a:r>
          </a:p>
          <a:p>
            <a:pPr>
              <a:buNone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sz="2400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Într-o bază unică  de date </a:t>
            </a: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stă la</a:t>
            </a:r>
          </a:p>
          <a:p>
            <a:pPr>
              <a:buNone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îndemână toată infomația </a:t>
            </a:r>
          </a:p>
          <a:p>
            <a:pPr>
              <a:buNone/>
            </a:pPr>
            <a:r>
              <a:rPr lang="ro-R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cu care se poate lucra operativ!</a:t>
            </a:r>
          </a:p>
        </p:txBody>
      </p:sp>
      <p:pic>
        <p:nvPicPr>
          <p:cNvPr id="1026" name="Picture 2" descr="E:\Data\Курагэу Алина\info\Водоканал\Вебинар по Водоканалу\Картинки Водоканал\33 -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327539"/>
            <a:ext cx="3096344" cy="25304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648072"/>
          </a:xfrm>
        </p:spPr>
        <p:txBody>
          <a:bodyPr>
            <a:noAutofit/>
          </a:bodyPr>
          <a:lstStyle/>
          <a:p>
            <a:pPr lvl="0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utomatizarea evidenței contabile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/>
          </a:bodyPr>
          <a:lstStyle/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Evidența procurărilor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vânzărilor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monetară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stocului și rezervelor</a:t>
            </a: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activelor pe termen lung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 relațiilor cu terții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cheltuielilor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    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</a:rPr>
              <a:t>Evidența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personalului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                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și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calcule salariale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Raportarea reglementată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Evidența procurărilor și vânzărilor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E:\Data\Курагэу Алина\info\Водоканал\Вебинар по Водоканалу\Картинки Водоканал\tert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682" y="2420888"/>
            <a:ext cx="3167429" cy="3673029"/>
          </a:xfrm>
          <a:prstGeom prst="rect">
            <a:avLst/>
          </a:prstGeom>
          <a:noFill/>
        </p:spPr>
      </p:pic>
      <p:pic>
        <p:nvPicPr>
          <p:cNvPr id="4099" name="Picture 3" descr="E:\Data\Курагэу Алина\info\Водоканал\Вебинар по Водоканалу\Картинки Водоканал\lista decontarilor cu tert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58111" y="1196752"/>
            <a:ext cx="5174727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Evidența monetară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E:\Data\Курагэу Алина\info\Водоканал\Вебинар по Водоканалу\Картинки Водоканал\M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704" y="1196752"/>
            <a:ext cx="8069263" cy="475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Evidența stocului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E:\Data\Курагэу Алина\info\Водоканал\Вебинар по Водоканалу\Картинки Водоканал\depozi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2063"/>
            <a:ext cx="8433569" cy="4333875"/>
          </a:xfrm>
          <a:prstGeom prst="rect">
            <a:avLst/>
          </a:prstGeom>
          <a:noFill/>
        </p:spPr>
      </p:pic>
      <p:pic>
        <p:nvPicPr>
          <p:cNvPr id="6147" name="Picture 3" descr="E:\Data\Курагэу Алина\info\Водоканал\Вебинар по Водоканалу\Картинки Водоканал\sold la depozit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33056"/>
            <a:ext cx="4667902" cy="19910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564672"/>
          </a:xfrm>
        </p:spPr>
        <p:txBody>
          <a:bodyPr>
            <a:noAutofit/>
          </a:bodyPr>
          <a:lstStyle/>
          <a:p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Evidența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personalului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și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calcule salariale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E:\Data\Курагэу Алина\info\Водоканал\Вебинар по Водоканалу\Картинки Водоканал\salari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8268483" cy="50129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305800" cy="650336"/>
          </a:xfrm>
        </p:spPr>
        <p:txBody>
          <a:bodyPr>
            <a:noAutofit/>
          </a:bodyPr>
          <a:lstStyle/>
          <a:p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Raportarea 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gestiune 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și reglementată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E:\Data\Курагэу Алина\info\Водоканал\Вебинар по Водоканалу\Картинки Водоканал\отчетность - коп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6757441" cy="51087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04056"/>
          </a:xfrm>
        </p:spPr>
        <p:txBody>
          <a:bodyPr>
            <a:noAutofit/>
          </a:bodyPr>
          <a:lstStyle/>
          <a:p>
            <a:pPr lvl="0"/>
            <a:r>
              <a:rPr lang="ro-RO" sz="3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Automatizarea evidenței blocului pentru distribuția apei </a:t>
            </a:r>
            <a:endParaRPr lang="ru-RU" sz="36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O interfață separată pentru evidența blocului pentru dustribuția apei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Operatorul lucrează doar cu evidența abonaților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Toate documentele ce țin de abonați sunt grupate într-un meniu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Calcul automat pentru serviciile consumate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Formarea automată a consumului pe grupe de abonați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Formarea automată a chitanțelor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Calcul automat pentru penalități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spcBef>
                <a:spcPts val="1200"/>
              </a:spcBef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Compartiment separat cu rapoarte </a:t>
            </a:r>
          </a:p>
          <a:p>
            <a:pPr>
              <a:spcBef>
                <a:spcPts val="1200"/>
              </a:spcBef>
              <a:buNone/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  pentru distribuția apei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566936"/>
          </a:xfrm>
        </p:spPr>
        <p:txBody>
          <a:bodyPr>
            <a:noAutofit/>
          </a:bodyPr>
          <a:lstStyle/>
          <a:p>
            <a:pPr lvl="0">
              <a:spcBef>
                <a:spcPts val="1200"/>
              </a:spcBef>
            </a:pPr>
            <a:r>
              <a:rPr lang="ro-RO" sz="3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Automatizarea blocului de distribuție apă</a:t>
            </a:r>
            <a:endParaRPr lang="ru-RU" sz="3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9" name="Picture 3" descr="E:\Data\Курагэу Алина\info\Водоканал\Вебинар по Водоканалу\Картинки Водоканал\operator abonat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7" y="1196752"/>
            <a:ext cx="6336703" cy="3333023"/>
          </a:xfrm>
          <a:prstGeom prst="rect">
            <a:avLst/>
          </a:prstGeom>
          <a:noFill/>
        </p:spPr>
      </p:pic>
      <p:pic>
        <p:nvPicPr>
          <p:cNvPr id="9220" name="Picture 4" descr="E:\Data\Курагэу Алина\info\Водоканал\Вебинар по Водоканалу\Картинки Водоканал\chitan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2880319" cy="3031472"/>
          </a:xfrm>
          <a:prstGeom prst="rect">
            <a:avLst/>
          </a:prstGeom>
          <a:noFill/>
        </p:spPr>
      </p:pic>
      <p:pic>
        <p:nvPicPr>
          <p:cNvPr id="9221" name="Picture 5" descr="E:\Data\Курагэу Алина\info\Водоканал\Вебинар по Водоканалу\Картинки Водоканал\calcul abonat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509121"/>
            <a:ext cx="6048672" cy="22822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08688"/>
          </a:xfrm>
        </p:spPr>
        <p:txBody>
          <a:bodyPr>
            <a:noAutofit/>
          </a:bodyPr>
          <a:lstStyle/>
          <a:p>
            <a:r>
              <a:rPr lang="ro-RO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un clic distanță</a:t>
            </a: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ru-RU" sz="4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E:\Data\Курагэу Алина\info\Водоканал\Вебинар по Водоканалу\Картинки Водоканал\2546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69336"/>
            <a:ext cx="6111651" cy="5511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o-RO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Extragerea informației util-necesare prin prisma rapoartelor de gestiune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6259" y="2060848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Prin ținerea corectă a evidenței apare oportunitatea de a extrage datele cu ajutorul rapoartelor de gestiune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.</a:t>
            </a:r>
          </a:p>
          <a:p>
            <a:pPr>
              <a:buNone/>
            </a:pPr>
            <a:r>
              <a:rPr lang="ro-RO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Raport contoare</a:t>
            </a:r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câte contoare sunt la întreprindere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(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cu/fără analitică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),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contoarele și mișcarea lor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(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conectare/deconectare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plombare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)</a:t>
            </a:r>
          </a:p>
          <a:p>
            <a:pPr>
              <a:buNone/>
            </a:pPr>
            <a:r>
              <a:rPr lang="ro-RO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Lista decontărilor cu terții</a:t>
            </a:r>
            <a:r>
              <a:rPr lang="ru-RU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cine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cât datorează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pentru care perioadă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cu posibiliatea deschiderii documentelor direct din raport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.</a:t>
            </a:r>
          </a:p>
          <a:p>
            <a:pPr>
              <a:buNone/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Și multe altele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…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Rapo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rte bloc evidență abonați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E:\Data\Курагэу Алина\info\Водоканал\Вебинар по Водоканалу\Картинки Водоканал\rapoar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031750"/>
            <a:ext cx="4968552" cy="5746411"/>
          </a:xfrm>
          <a:prstGeom prst="rect">
            <a:avLst/>
          </a:prstGeom>
          <a:noFill/>
        </p:spPr>
      </p:pic>
      <p:pic>
        <p:nvPicPr>
          <p:cNvPr id="11267" name="Picture 3" descr="E:\Data\Курагэу Алина\info\Водоканал\Вебинар по Водоканалу\Картинки Водоканал\lis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412776"/>
            <a:ext cx="5008143" cy="1512168"/>
          </a:xfrm>
          <a:prstGeom prst="rect">
            <a:avLst/>
          </a:prstGeom>
          <a:noFill/>
        </p:spPr>
      </p:pic>
      <p:pic>
        <p:nvPicPr>
          <p:cNvPr id="11269" name="Picture 5" descr="E:\Data\Курагэу Алина\info\Водоканал\Вебинар по Водоканалу\Картинки Водоканал\lista contoar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717033"/>
            <a:ext cx="4235030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2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>
            <a:noAutofit/>
          </a:bodyPr>
          <a:lstStyle/>
          <a:p>
            <a:pPr lvl="0" algn="ctr"/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Automatizăr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</a:t>
            </a:r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colectării datelor prin intermediul aplicației mobile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Controlorul introduce la fața locului datele per contor în aplicația mobilă iar contabilul automatizează citirea datelor primite în documentul Introducerea datelor contor.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o-RO" sz="2800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Ce obținem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? </a:t>
            </a:r>
          </a:p>
          <a:p>
            <a:pPr algn="r">
              <a:buNone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–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Economie de timp și calitate:</a:t>
            </a:r>
            <a:r>
              <a:rPr lang="ru-RU" sz="2800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 </a:t>
            </a:r>
          </a:p>
          <a:p>
            <a:pPr algn="r">
              <a:buNone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pentru datele obținute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pentru introducerea lor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și prelucrarea informației.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Cât controlorul colectează datele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</a:t>
            </a:r>
            <a:endParaRPr lang="ro-RO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r">
              <a:buNone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contabilul le prelucrează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!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692696"/>
            <a:ext cx="3526160" cy="2592288"/>
          </a:xfrm>
        </p:spPr>
        <p:txBody>
          <a:bodyPr>
            <a:normAutofit/>
          </a:bodyPr>
          <a:lstStyle/>
          <a:p>
            <a:r>
              <a:rPr lang="ro-RO" dirty="0" smtClean="0">
                <a:solidFill>
                  <a:schemeClr val="accent1">
                    <a:lumMod val="50000"/>
                  </a:schemeClr>
                </a:solidFill>
              </a:rPr>
              <a:t>Pentru a ne asigura de astfel de situații și nu numai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… </a:t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o-RO" dirty="0" smtClean="0">
                <a:solidFill>
                  <a:schemeClr val="accent1">
                    <a:lumMod val="50000"/>
                  </a:schemeClr>
                </a:solidFill>
              </a:rPr>
              <a:t>se propune o soluție elaborată în perteneriat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539553" y="3645024"/>
            <a:ext cx="7992887" cy="2664296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SERVICE ENERGY NATURAL SISTEMS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o-RO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și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endParaRPr lang="en-US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                                                             CONTABILIZARE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 </a:t>
            </a: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Montarea contoarelor electronice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Și automatizarea colectării datelor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endParaRPr lang="en-US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în momentul oportun întreprinderii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3074" name="Picture 2" descr="E:\Data\Курагэу Алина\info\Водоканал\Вебинар по Водоканалу\Картинки Водоканал\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3816424" cy="31239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Autofit/>
          </a:bodyPr>
          <a:lstStyle/>
          <a:p>
            <a:pPr lvl="0" algn="ctr"/>
            <a:r>
              <a:rPr lang="ro-RO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Automatizarea citirii datelor contoarelor electronice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17034" y="1628800"/>
            <a:ext cx="8229600" cy="48245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Proectul a fost conceput pentru a minimiza factorul uman în procesul de colectare a datelor contoarelor pentru consumul curent.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Astfel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în orice moment oportun întreprinderii se pot obține datele privind consumul monitorizate de contoarele elctronice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. </a:t>
            </a:r>
          </a:p>
          <a:p>
            <a:pPr>
              <a:buNone/>
            </a:pP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RO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Avantaje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-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rapiditatea citirii datelor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-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acces nelimitat la informație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-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corectitudinea datelor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-</a:t>
            </a:r>
            <a:r>
              <a:rPr lang="ro-R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economia resurselor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6344"/>
            <a:ext cx="8229600" cy="564672"/>
          </a:xfrm>
        </p:spPr>
        <p:txBody>
          <a:bodyPr>
            <a:noAutofit/>
          </a:bodyPr>
          <a:lstStyle/>
          <a:p>
            <a:pPr lvl="0" algn="ctr"/>
            <a:r>
              <a:rPr lang="ro-RO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Setarea și controlul drepturilor de acces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Autofit/>
          </a:bodyPr>
          <a:lstStyle/>
          <a:p>
            <a:pPr marL="0" indent="-45720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Dacă la întreprindere se ține evidența contabilă compartimentată, pentru fiecare utilizator vor fi limitate drepturile de acces</a:t>
            </a:r>
          </a:p>
          <a:p>
            <a:pPr marL="0" indent="-457200"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Fiecare utilizator are cont propriu de acces securizat prin parolă, ceea ce permite urmărirea mișcărilor operaționale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</a:p>
          <a:p>
            <a:pPr marL="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După închiderea perioadei se poate limita accesul pentru creare sau modificare a datelor procesate</a:t>
            </a:r>
          </a:p>
          <a:p>
            <a:pPr marL="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RO" sz="28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Aceste posibilități reglemetează activitatea utilizatorilor în sistem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332656"/>
            <a:ext cx="33123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MO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Nu se reușește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?</a:t>
            </a:r>
          </a:p>
          <a:p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MO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Data de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25…</a:t>
            </a: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M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pregătire pentru închiderea lunii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M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raportarea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M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plata impozitelor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o-MO" sz="2400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prelucrarea unui volum colosal de date, facturi, chitanțe...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r>
              <a:rPr lang="ro-MO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Noi avem suluția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!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050" name="Picture 2" descr="E:\Data\Курагэу Алина\info\Водоканал\Вебинар по Водоканалу\Картинки Водоканал\1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60648"/>
            <a:ext cx="4464496" cy="6483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229600" cy="710952"/>
          </a:xfrm>
        </p:spPr>
        <p:txBody>
          <a:bodyPr>
            <a:normAutofit fontScale="90000"/>
          </a:bodyPr>
          <a:lstStyle/>
          <a:p>
            <a:pPr algn="ctr"/>
            <a:r>
              <a:rPr lang="ro-MO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 mulțumim pentru atenție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284984"/>
            <a:ext cx="8229600" cy="3024336"/>
          </a:xfrm>
        </p:spPr>
        <p:txBody>
          <a:bodyPr>
            <a:normAutofit fontScale="92500" lnSpcReduction="10000"/>
          </a:bodyPr>
          <a:lstStyle/>
          <a:p>
            <a:pPr algn="r">
              <a:buNone/>
            </a:pP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Suntem pregătiți să vă raspundem la orice întrebare la numărul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 </a:t>
            </a:r>
          </a:p>
          <a:p>
            <a:pPr algn="r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022 22 54 88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sau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079 70 33 14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– </a:t>
            </a: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Curagau Alina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De asemeni puteți expedia o cerere pentru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primi o ofertă privind automatizarea proceselor</a:t>
            </a:r>
          </a:p>
          <a:p>
            <a:pPr>
              <a:buNone/>
            </a:pP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la întreprinderea Dumneavoastră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pe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 </a:t>
            </a:r>
            <a:r>
              <a:rPr lang="ro-MO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adresa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:</a:t>
            </a:r>
          </a:p>
          <a:p>
            <a:pPr>
              <a:buNone/>
            </a:pPr>
            <a:r>
              <a:rPr lang="en-US" b="1" u="sng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alina.curagau@cont.md </a:t>
            </a:r>
            <a:endParaRPr lang="ru-RU" b="1" u="sng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>
              <a:buNone/>
            </a:pPr>
            <a:endParaRPr lang="ru-RU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5007</TotalTime>
  <Words>793</Words>
  <Application>Microsoft Office PowerPoint</Application>
  <PresentationFormat>Экран (4:3)</PresentationFormat>
  <Paragraphs>128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Grupa companiilor CONTABILIZARE în parteneriat cu  Asociația «Moldova Apa-Canal»,  prin colaborare cu    SERVICE ENERGY NATURAL SISTEMS (SENS)</vt:lpstr>
      <vt:lpstr>Grupa companiilor CONTABILIZARE  Noi dezvoltăm soluția pentru automatizarea managementului și evidenței contabile.</vt:lpstr>
      <vt:lpstr>Contabilizare 4.0 pe platforma 1С:Întreprindere 8.</vt:lpstr>
      <vt:lpstr>Funcționalul sistemului</vt:lpstr>
      <vt:lpstr>Sistem unificat cu posibilitatea prelucrării și procesării rapide a datelor</vt:lpstr>
      <vt:lpstr>Аutomatizarea evidenței contabile</vt:lpstr>
      <vt:lpstr>Evidența procurărilor și vânzărilor</vt:lpstr>
      <vt:lpstr>Evidența monetară</vt:lpstr>
      <vt:lpstr>Evidența stocului</vt:lpstr>
      <vt:lpstr>Evidența personalului                        și calcule salariale</vt:lpstr>
      <vt:lpstr>Raportarea de gestiune și reglementată</vt:lpstr>
      <vt:lpstr>Automatizarea evidenței blocului pentru distribuția apei </vt:lpstr>
      <vt:lpstr>Automatizarea blocului de distribuție apă</vt:lpstr>
      <vt:lpstr>La un clic distanță…</vt:lpstr>
      <vt:lpstr>Extragerea informației util-necesare prin prisma rapoartelor de gestiune</vt:lpstr>
      <vt:lpstr>Rapoarte bloc evidență abonați</vt:lpstr>
      <vt:lpstr>Automatizărea colectării datelor prin intermediul aplicației mobile</vt:lpstr>
      <vt:lpstr>Pentru a ne asigura de astfel de situații și nu numai…   se propune o soluție elaborată în perteneriat:</vt:lpstr>
      <vt:lpstr>Automatizarea citirii datelor contoarelor electronice</vt:lpstr>
      <vt:lpstr>Setarea și controlul drepturilor de acces</vt:lpstr>
      <vt:lpstr>Слайд 21</vt:lpstr>
      <vt:lpstr>Vă mulțumim pentru atenție!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Группа компаний CONTABILIZARE совместно с Ассоциация «Moldova Apa-Canal»</dc:title>
  <dc:creator>Курагэу Алина</dc:creator>
  <cp:lastModifiedBy>Курагэу Алина</cp:lastModifiedBy>
  <cp:revision>146</cp:revision>
  <dcterms:created xsi:type="dcterms:W3CDTF">2023-09-29T06:44:49Z</dcterms:created>
  <dcterms:modified xsi:type="dcterms:W3CDTF">2023-10-13T10:18:29Z</dcterms:modified>
</cp:coreProperties>
</file>