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25"/>
  </p:notesMasterIdLst>
  <p:handoutMasterIdLst>
    <p:handoutMasterId r:id="rId26"/>
  </p:handoutMasterIdLst>
  <p:sldIdLst>
    <p:sldId id="280" r:id="rId2"/>
    <p:sldId id="295" r:id="rId3"/>
    <p:sldId id="296" r:id="rId4"/>
    <p:sldId id="297" r:id="rId5"/>
    <p:sldId id="298" r:id="rId6"/>
    <p:sldId id="300" r:id="rId7"/>
    <p:sldId id="301" r:id="rId8"/>
    <p:sldId id="317" r:id="rId9"/>
    <p:sldId id="302" r:id="rId10"/>
    <p:sldId id="303" r:id="rId11"/>
    <p:sldId id="305" r:id="rId12"/>
    <p:sldId id="310" r:id="rId13"/>
    <p:sldId id="318" r:id="rId14"/>
    <p:sldId id="306" r:id="rId15"/>
    <p:sldId id="307" r:id="rId16"/>
    <p:sldId id="308" r:id="rId17"/>
    <p:sldId id="311" r:id="rId18"/>
    <p:sldId id="312" r:id="rId19"/>
    <p:sldId id="313" r:id="rId20"/>
    <p:sldId id="314" r:id="rId21"/>
    <p:sldId id="315" r:id="rId22"/>
    <p:sldId id="316" r:id="rId23"/>
    <p:sldId id="299" r:id="rId24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56" d="100"/>
          <a:sy n="56" d="100"/>
        </p:scale>
        <p:origin x="90" y="240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EB2261-0B28-4498-A322-74948E89259D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CE0F2EB-67A2-482B-9064-F27637242802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44BF1ED-B3CE-4DDD-811F-7340F44A0743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7748448-8D76-44BF-B28F-121AF014E7C5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27AD2201-C6AF-49DF-8437-9BF133126500}" type="datetime1">
              <a:rPr lang="en-GB" smtClean="0"/>
              <a:t>06/12/2017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52C54F0D-B268-4312-8764-1F9B60D36BB1}" type="datetime1">
              <a:rPr lang="en-GB" smtClean="0"/>
              <a:t>06/12/2017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smtClean="0"/>
              <a:t>Margareta Vîrcolici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651C3826-4415-4E5F-B9F8-1C6D693EE0BB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6E529F6-5473-4B68-9798-F5DB9752DBB1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Учебный </a:t>
            </a:r>
            <a:r>
              <a:rPr lang="ru-RU" b="1" dirty="0">
                <a:solidFill>
                  <a:srgbClr val="002060"/>
                </a:solidFill>
              </a:rPr>
              <a:t>курс для сотрудников </a:t>
            </a:r>
            <a:r>
              <a:rPr lang="ru-RU" b="1" dirty="0" smtClean="0">
                <a:solidFill>
                  <a:srgbClr val="002060"/>
                </a:solidFill>
              </a:rPr>
              <a:t>и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операторов 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002060"/>
                </a:solidFill>
              </a:rPr>
              <a:t>„</a:t>
            </a:r>
            <a:r>
              <a:rPr lang="ro-RO" b="1" dirty="0">
                <a:solidFill>
                  <a:srgbClr val="002060"/>
                </a:solidFill>
              </a:rPr>
              <a:t>Apă-Canal”</a:t>
            </a:r>
            <a:r>
              <a:rPr lang="ro-RO" dirty="0">
                <a:solidFill>
                  <a:srgbClr val="002060"/>
                </a:solidFill>
              </a:rPr>
              <a:t/>
            </a:r>
            <a:br>
              <a:rPr lang="ro-RO" dirty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Модуль </a:t>
            </a:r>
            <a:r>
              <a:rPr lang="ru-RU" b="1" dirty="0">
                <a:solidFill>
                  <a:srgbClr val="FF0000"/>
                </a:solidFill>
              </a:rPr>
              <a:t>13: </a:t>
            </a:r>
            <a:r>
              <a:rPr lang="ru-RU" b="1" dirty="0">
                <a:solidFill>
                  <a:schemeClr val="tx1"/>
                </a:solidFill>
              </a:rPr>
              <a:t>Актуальные проблемы учета и налогообложения транспортных средств и механизмов. Налоговые изменения в Республике Молдова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на </a:t>
            </a:r>
            <a:r>
              <a:rPr lang="ru-RU" b="1" dirty="0">
                <a:solidFill>
                  <a:schemeClr val="tx1"/>
                </a:solidFill>
              </a:rPr>
              <a:t>2017 год</a:t>
            </a:r>
            <a:r>
              <a:rPr lang="ro-RO" b="1" dirty="0" smtClean="0">
                <a:solidFill>
                  <a:srgbClr val="002060"/>
                </a:solidFill>
              </a:rPr>
              <a:t>.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o-RO" b="1" dirty="0" smtClean="0">
                <a:solidFill>
                  <a:srgbClr val="002060"/>
                </a:solidFill>
              </a:rPr>
              <a:t/>
            </a:r>
            <a:br>
              <a:rPr lang="ro-RO" b="1" dirty="0" smtClean="0">
                <a:solidFill>
                  <a:srgbClr val="002060"/>
                </a:solidFill>
              </a:rPr>
            </a:br>
            <a:r>
              <a:rPr lang="ru-RU" altLang="en-US" sz="2000" b="1" dirty="0">
                <a:solidFill>
                  <a:srgbClr val="FF0000"/>
                </a:solidFill>
              </a:rPr>
              <a:t>Сессия 1: </a:t>
            </a:r>
            <a:r>
              <a:rPr lang="ru-RU" altLang="en-US" sz="2000" b="1" dirty="0">
                <a:solidFill>
                  <a:schemeClr val="tx1"/>
                </a:solidFill>
              </a:rPr>
              <a:t>Учет </a:t>
            </a:r>
            <a:r>
              <a:rPr lang="ru-RU" altLang="en-US" sz="2000" b="1" dirty="0" smtClean="0">
                <a:solidFill>
                  <a:schemeClr val="tx1"/>
                </a:solidFill>
              </a:rPr>
              <a:t>основных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 </a:t>
            </a:r>
            <a:r>
              <a:rPr lang="ru-RU" altLang="en-US" sz="2000" b="1" dirty="0" smtClean="0">
                <a:solidFill>
                  <a:schemeClr val="tx1"/>
                </a:solidFill>
              </a:rPr>
              <a:t>материальных средств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/>
            </a:r>
            <a:br>
              <a:rPr lang="en-US" altLang="en-US" sz="2000" b="1" dirty="0" smtClean="0">
                <a:solidFill>
                  <a:schemeClr val="tx1"/>
                </a:solidFill>
              </a:rPr>
            </a:br>
            <a:r>
              <a:rPr lang="ru-RU" altLang="en-US" sz="2000" b="1" dirty="0" smtClean="0">
                <a:solidFill>
                  <a:schemeClr val="tx1"/>
                </a:solidFill>
              </a:rPr>
              <a:t>(</a:t>
            </a:r>
            <a:r>
              <a:rPr lang="ru-RU" altLang="en-US" sz="2000" b="1" dirty="0">
                <a:solidFill>
                  <a:schemeClr val="tx1"/>
                </a:solidFill>
              </a:rPr>
              <a:t>транспортных средств и механизмов</a:t>
            </a:r>
            <a:r>
              <a:rPr lang="ru-RU" altLang="en-US" sz="2000" b="1" dirty="0" smtClean="0">
                <a:solidFill>
                  <a:schemeClr val="tx1"/>
                </a:solidFill>
              </a:rPr>
              <a:t>)</a:t>
            </a:r>
            <a:r>
              <a:rPr lang="ro-RO" altLang="en-US" b="1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altLang="en-US" b="1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b="1" dirty="0" smtClean="0">
                <a:solidFill>
                  <a:srgbClr val="000F2E"/>
                </a:solidFill>
              </a:rPr>
              <a:t/>
            </a:r>
            <a:br>
              <a:rPr lang="ro-RO" b="1" dirty="0" smtClean="0">
                <a:solidFill>
                  <a:srgbClr val="000F2E"/>
                </a:solidFill>
              </a:rPr>
            </a:br>
            <a:r>
              <a:rPr lang="ro-RO" sz="1800" b="1" i="1" dirty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>
                <a:solidFill>
                  <a:srgbClr val="002060"/>
                </a:solidFill>
              </a:rPr>
              <a:t>Margareta V</a:t>
            </a:r>
            <a:r>
              <a:rPr lang="ro-RO" sz="1800" b="1" i="1" dirty="0">
                <a:solidFill>
                  <a:srgbClr val="002060"/>
                </a:solidFill>
              </a:rPr>
              <a:t>îrcolici</a:t>
            </a:r>
            <a:r>
              <a:rPr lang="ro-RO" sz="1800" b="1" dirty="0">
                <a:solidFill>
                  <a:srgbClr val="002060"/>
                </a:solidFill>
              </a:rPr>
              <a:t/>
            </a:r>
            <a:br>
              <a:rPr lang="ro-RO" sz="1800" b="1" dirty="0">
                <a:solidFill>
                  <a:srgbClr val="002060"/>
                </a:solidFill>
              </a:rPr>
            </a:br>
            <a:r>
              <a:rPr lang="en-US" sz="1800" b="1" i="1" dirty="0">
                <a:solidFill>
                  <a:srgbClr val="002060"/>
                </a:solidFill>
              </a:rPr>
              <a:t>lector superior </a:t>
            </a:r>
            <a:r>
              <a:rPr lang="en-US" sz="1800" b="1" dirty="0">
                <a:solidFill>
                  <a:srgbClr val="002060"/>
                </a:solidFill>
              </a:rPr>
              <a:t>Lidia </a:t>
            </a:r>
            <a:r>
              <a:rPr lang="en-US" sz="1800" b="1" dirty="0" err="1">
                <a:solidFill>
                  <a:srgbClr val="002060"/>
                </a:solidFill>
              </a:rPr>
              <a:t>Surdu</a:t>
            </a:r>
            <a:r>
              <a:rPr lang="ro-RO" sz="1600" b="1">
                <a:solidFill>
                  <a:srgbClr val="002060"/>
                </a:solidFill>
              </a:rPr>
              <a:t/>
            </a:r>
            <a:br>
              <a:rPr lang="ro-RO" sz="1600" b="1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</a:t>
            </a:r>
            <a:r>
              <a:rPr lang="ru-RU" sz="1600" b="1" dirty="0">
                <a:solidFill>
                  <a:srgbClr val="002060"/>
                </a:solidFill>
              </a:rPr>
              <a:t>ноябрь</a:t>
            </a:r>
            <a:r>
              <a:rPr lang="ro-RO" sz="1600" b="1" dirty="0" smtClean="0">
                <a:solidFill>
                  <a:srgbClr val="002060"/>
                </a:solidFill>
              </a:rPr>
              <a:t> 2017, </a:t>
            </a:r>
            <a:r>
              <a:rPr lang="ru-RU" sz="1600" b="1" dirty="0">
                <a:solidFill>
                  <a:srgbClr val="002060"/>
                </a:solidFill>
              </a:rPr>
              <a:t>Кишинев</a:t>
            </a: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ro-RO" altLang="ro-RO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</a:t>
            </a:r>
            <a:r>
              <a:rPr lang="ru-RU" altLang="ro-RO" sz="900" b="0" dirty="0" smtClean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КАНАЛИЗАЦИИ</a:t>
            </a:r>
            <a:r>
              <a:rPr lang="en-US" altLang="ro-RO" sz="900" b="0" dirty="0" smtClean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 smtClean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ЧЛЕНОВ АССОЦИАЦИИ «МОЛДОВА АПĂ-КАНАЛ</a:t>
            </a:r>
            <a:r>
              <a:rPr lang="ru-RU" altLang="ro-RO" sz="900" b="0" dirty="0" smtClean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778A12A-B3DD-460E-B14D-6AE1719E57A2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787856"/>
            <a:ext cx="8839199" cy="4473619"/>
          </a:xfrm>
        </p:spPr>
        <p:txBody>
          <a:bodyPr/>
          <a:lstStyle/>
          <a:p>
            <a:r>
              <a:rPr lang="ru-RU" sz="2000" dirty="0">
                <a:solidFill>
                  <a:schemeClr val="tx1"/>
                </a:solidFill>
              </a:rPr>
              <a:t>Проводки,  ввода средств транспорта / механизмов в виде вклада в уставной капитал, следующие 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1. </a:t>
            </a:r>
            <a:r>
              <a:rPr lang="ru-RU" sz="2000" dirty="0">
                <a:solidFill>
                  <a:schemeClr val="tx1"/>
                </a:solidFill>
              </a:rPr>
              <a:t>Отражение задолженности учредителей по вкладам в акционерный капитал компании при ее создании </a:t>
            </a:r>
            <a:r>
              <a:rPr lang="ro-RO" sz="2000" dirty="0">
                <a:solidFill>
                  <a:schemeClr val="tx1"/>
                </a:solidFill>
              </a:rPr>
              <a:t>:</a:t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ro-RO" sz="2000" b="1" i="1" dirty="0">
                <a:solidFill>
                  <a:schemeClr val="tx1"/>
                </a:solidFill>
              </a:rPr>
              <a:t>Dt 313 Ct 311</a:t>
            </a:r>
            <a:r>
              <a:rPr lang="en-US" sz="2000" b="1" i="1" dirty="0">
                <a:solidFill>
                  <a:schemeClr val="tx1"/>
                </a:solidFill>
              </a:rPr>
              <a:t/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2. </a:t>
            </a:r>
            <a:r>
              <a:rPr lang="ru-RU" sz="2000" dirty="0" smtClean="0">
                <a:solidFill>
                  <a:schemeClr val="tx1"/>
                </a:solidFill>
              </a:rPr>
              <a:t>Отражение </a:t>
            </a:r>
            <a:r>
              <a:rPr lang="ru-RU" sz="2000" dirty="0">
                <a:solidFill>
                  <a:schemeClr val="tx1"/>
                </a:solidFill>
              </a:rPr>
              <a:t>стоимости объектов основных средств, полученных от учредителей в виде вклада в </a:t>
            </a:r>
            <a:r>
              <a:rPr lang="ru-RU" sz="2000" dirty="0" smtClean="0">
                <a:solidFill>
                  <a:schemeClr val="tx1"/>
                </a:solidFill>
              </a:rPr>
              <a:t>уставной капитал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ro-RO" sz="2000" b="1" i="1" dirty="0">
                <a:solidFill>
                  <a:schemeClr val="tx1"/>
                </a:solidFill>
              </a:rPr>
              <a:t>Dt 121, 123</a:t>
            </a:r>
            <a:br>
              <a:rPr lang="ro-RO" sz="2000" b="1" i="1" dirty="0">
                <a:solidFill>
                  <a:schemeClr val="tx1"/>
                </a:solidFill>
              </a:rPr>
            </a:br>
            <a:r>
              <a:rPr lang="ro-RO" sz="2000" b="1" i="1" dirty="0">
                <a:solidFill>
                  <a:schemeClr val="tx1"/>
                </a:solidFill>
              </a:rPr>
              <a:t>Ct 313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endParaRPr lang="ro-RO" sz="2000" b="1" i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55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C07B02C-66E0-4110-A4C7-8CB617416079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</a:rPr>
              <a:t>Расчет и учет амортизации транспортных средств и механизмов 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При расчете и определении амортизации транспортных средств и механизмов формулы бухгалтерского учета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ru-RU" dirty="0">
                <a:solidFill>
                  <a:schemeClr val="tx1"/>
                </a:solidFill>
              </a:rPr>
              <a:t>Расчет амортизации транспортных средств </a:t>
            </a:r>
            <a:r>
              <a:rPr lang="ru-RU" dirty="0" smtClean="0">
                <a:solidFill>
                  <a:schemeClr val="tx1"/>
                </a:solidFill>
              </a:rPr>
              <a:t>административного назначения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713 Ct 124</a:t>
            </a:r>
            <a:r>
              <a:rPr lang="en-US" i="1" dirty="0">
                <a:solidFill>
                  <a:schemeClr val="tx1"/>
                </a:solidFill>
              </a:rPr>
              <a:t/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2. </a:t>
            </a:r>
            <a:r>
              <a:rPr lang="ru-RU" dirty="0">
                <a:solidFill>
                  <a:schemeClr val="tx1"/>
                </a:solidFill>
              </a:rPr>
              <a:t>Расчет износа механизмов транспорта / первичности в виде субсидий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722 Ct 124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ro-RO" sz="28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34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C4A5510-F364-45D1-BAA9-12E1E5103A69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722304" cy="4416167"/>
          </a:xfrm>
        </p:spPr>
        <p:txBody>
          <a:bodyPr/>
          <a:lstStyle/>
          <a:p>
            <a:pPr marL="457200" indent="-457200"/>
            <a:r>
              <a:rPr lang="en-US" sz="2500" dirty="0" smtClean="0"/>
              <a:t>     </a:t>
            </a:r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ru-RU" dirty="0" smtClean="0">
                <a:solidFill>
                  <a:schemeClr val="tx1"/>
                </a:solidFill>
              </a:rPr>
              <a:t>Расчет </a:t>
            </a:r>
            <a:r>
              <a:rPr lang="ru-RU" dirty="0">
                <a:solidFill>
                  <a:schemeClr val="tx1"/>
                </a:solidFill>
              </a:rPr>
              <a:t>износа транспортных средств / механизмов, используемых в основной деятельности </a:t>
            </a:r>
            <a:r>
              <a:rPr lang="ru-RU" dirty="0" smtClean="0">
                <a:solidFill>
                  <a:schemeClr val="tx1"/>
                </a:solidFill>
              </a:rPr>
              <a:t>предприятия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711 Ct 124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ru-RU" dirty="0">
                <a:solidFill>
                  <a:schemeClr val="tx1"/>
                </a:solidFill>
              </a:rPr>
              <a:t>Корректировка суммы амортизации транспортных средств / механизмов неполного расчета за предыдущие годы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331 Ct 124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ru-RU" dirty="0">
                <a:solidFill>
                  <a:schemeClr val="tx1"/>
                </a:solidFill>
              </a:rPr>
              <a:t>Корректировка суммы амортизации транспортного средства / </a:t>
            </a:r>
            <a:r>
              <a:rPr lang="ru-RU" dirty="0" smtClean="0">
                <a:solidFill>
                  <a:schemeClr val="tx1"/>
                </a:solidFill>
              </a:rPr>
              <a:t>механизмов </a:t>
            </a:r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предыдущих лет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124 Ct 331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/>
            </a:r>
            <a:br>
              <a:rPr lang="en-US" sz="2500" b="1" dirty="0" smtClean="0">
                <a:solidFill>
                  <a:srgbClr val="002060"/>
                </a:solidFill>
              </a:rPr>
            </a:br>
            <a:endParaRPr lang="ro-RO" sz="25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568" y="30758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413" y="334695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771" y="201391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387" y="16979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258785" y="1009929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12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Проводки составленные при расчете амортизации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CE0F2EB-67A2-482B-9064-F27637242802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</a:p>
          <a:p>
            <a:r>
              <a:rPr lang="ru-RU" dirty="0" smtClean="0"/>
              <a:t>-</a:t>
            </a:r>
          </a:p>
          <a:p>
            <a:endParaRPr lang="ru-RU" dirty="0"/>
          </a:p>
        </p:txBody>
      </p:sp>
      <p:pic>
        <p:nvPicPr>
          <p:cNvPr id="5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568" y="307580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413" y="334695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771" y="201391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387" y="169798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258785" y="1009929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82844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3E96C49-8129-4DA8-B136-AC45BE7D3ED0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Списание </a:t>
            </a:r>
            <a:r>
              <a:rPr lang="ru-RU" sz="2800" b="1" dirty="0">
                <a:solidFill>
                  <a:srgbClr val="002060"/>
                </a:solidFill>
              </a:rPr>
              <a:t>транспортных средств и механизмов из-за их физического (морального) износа 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Списание </a:t>
            </a:r>
            <a:r>
              <a:rPr lang="ru-RU" sz="2000" dirty="0">
                <a:solidFill>
                  <a:schemeClr val="tx1"/>
                </a:solidFill>
              </a:rPr>
              <a:t>транспортных средств и механизмов </a:t>
            </a:r>
            <a:r>
              <a:rPr lang="ru-RU" sz="2000" dirty="0" smtClean="0">
                <a:solidFill>
                  <a:schemeClr val="tx1"/>
                </a:solidFill>
              </a:rPr>
              <a:t>по физическому </a:t>
            </a:r>
            <a:r>
              <a:rPr lang="ru-RU" sz="2000" dirty="0">
                <a:solidFill>
                  <a:schemeClr val="tx1"/>
                </a:solidFill>
              </a:rPr>
              <a:t>(</a:t>
            </a:r>
            <a:r>
              <a:rPr lang="ru-RU" sz="2000" dirty="0" smtClean="0">
                <a:solidFill>
                  <a:schemeClr val="tx1"/>
                </a:solidFill>
              </a:rPr>
              <a:t>моральному) износу </a:t>
            </a:r>
            <a:r>
              <a:rPr lang="ru-RU" sz="2000" dirty="0">
                <a:solidFill>
                  <a:schemeClr val="tx1"/>
                </a:solidFill>
              </a:rPr>
              <a:t>может быть выполнено после или до истечения срока их полезного использования (DFU)</a:t>
            </a:r>
            <a:r>
              <a:rPr lang="ro-RO" sz="2000" dirty="0" smtClean="0">
                <a:solidFill>
                  <a:schemeClr val="tx1"/>
                </a:solidFill>
              </a:rPr>
              <a:t>.</a:t>
            </a:r>
            <a:br>
              <a:rPr lang="ro-RO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Для утилизации необходимо создать </a:t>
            </a:r>
            <a:r>
              <a:rPr lang="ru-RU" sz="2000" dirty="0" smtClean="0">
                <a:solidFill>
                  <a:schemeClr val="tx1"/>
                </a:solidFill>
              </a:rPr>
              <a:t>комиссию </a:t>
            </a:r>
            <a:r>
              <a:rPr lang="ru-RU" sz="2000" dirty="0">
                <a:solidFill>
                  <a:schemeClr val="tx1"/>
                </a:solidFill>
              </a:rPr>
              <a:t>со следующими компетенциями 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br>
              <a:rPr lang="ro-RO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Изучение объекта, подлежащего утилизации, с использованием необходимой технической документации и установлением непригодного использования объекта для последующего использования</a:t>
            </a:r>
            <a:r>
              <a:rPr lang="ro-RO" sz="2000" dirty="0" smtClean="0">
                <a:solidFill>
                  <a:schemeClr val="tx1"/>
                </a:solidFill>
              </a:rPr>
              <a:t>;</a:t>
            </a:r>
            <a:br>
              <a:rPr lang="ro-RO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Поиск причины </a:t>
            </a:r>
            <a:r>
              <a:rPr lang="ru-RU" sz="2000" dirty="0" smtClean="0">
                <a:solidFill>
                  <a:schemeClr val="tx1"/>
                </a:solidFill>
              </a:rPr>
              <a:t>не функциональности </a:t>
            </a:r>
            <a:r>
              <a:rPr lang="ru-RU" sz="2000" dirty="0">
                <a:solidFill>
                  <a:schemeClr val="tx1"/>
                </a:solidFill>
              </a:rPr>
              <a:t>объекта</a:t>
            </a:r>
            <a:r>
              <a:rPr lang="ro-RO" sz="2000" dirty="0" smtClean="0">
                <a:solidFill>
                  <a:schemeClr val="tx1"/>
                </a:solidFill>
              </a:rPr>
              <a:t>;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5721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82AC02F-9359-4B3D-ABF4-CBFBB4EACBAB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286602" y="2063673"/>
            <a:ext cx="8470914" cy="441616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Идентификация работников, </a:t>
            </a:r>
            <a:r>
              <a:rPr lang="ru-RU" dirty="0">
                <a:solidFill>
                  <a:schemeClr val="tx1"/>
                </a:solidFill>
              </a:rPr>
              <a:t>вызвавших </a:t>
            </a:r>
            <a:r>
              <a:rPr lang="ru-RU" dirty="0" smtClean="0">
                <a:solidFill>
                  <a:schemeClr val="tx1"/>
                </a:solidFill>
              </a:rPr>
              <a:t>преждевременное списание </a:t>
            </a:r>
            <a:r>
              <a:rPr lang="ru-RU" dirty="0">
                <a:solidFill>
                  <a:schemeClr val="tx1"/>
                </a:solidFill>
              </a:rPr>
              <a:t>транспортных средств и </a:t>
            </a:r>
            <a:r>
              <a:rPr lang="ru-RU" dirty="0" smtClean="0">
                <a:solidFill>
                  <a:schemeClr val="tx1"/>
                </a:solidFill>
              </a:rPr>
              <a:t>механизмов</a:t>
            </a:r>
            <a:r>
              <a:rPr lang="ro-RO" dirty="0" smtClean="0">
                <a:solidFill>
                  <a:schemeClr val="tx1"/>
                </a:solidFill>
              </a:rPr>
              <a:t>;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Рассмотрение возможности использования сборок, деталей или материалов транспортного </a:t>
            </a:r>
            <a:r>
              <a:rPr lang="ru-RU" dirty="0" smtClean="0">
                <a:solidFill>
                  <a:schemeClr val="tx1"/>
                </a:solidFill>
              </a:rPr>
              <a:t>средства</a:t>
            </a:r>
            <a:r>
              <a:rPr lang="ro-RO" dirty="0" smtClean="0">
                <a:solidFill>
                  <a:schemeClr val="tx1"/>
                </a:solidFill>
              </a:rPr>
              <a:t>;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Составление протоколов для утилизации транспортных средств и предлагаемых механизмов утилизации</a:t>
            </a:r>
            <a:r>
              <a:rPr lang="ro-RO" dirty="0" smtClean="0">
                <a:solidFill>
                  <a:schemeClr val="tx1"/>
                </a:solidFill>
              </a:rPr>
              <a:t>.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При утилизации транспортных средств и механизмов из-за их физического (морального) износа, следующие формулы бухгалтерского учета 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r>
              <a:rPr lang="ro-RO" sz="1600" b="1" dirty="0">
                <a:solidFill>
                  <a:srgbClr val="002060"/>
                </a:solidFill>
              </a:rPr>
              <a:t/>
            </a:r>
            <a:br>
              <a:rPr lang="ro-RO" sz="1600" b="1" dirty="0">
                <a:solidFill>
                  <a:srgbClr val="002060"/>
                </a:solidFill>
              </a:rPr>
            </a:b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36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42491BE-FF2A-4BC1-8149-5F443D6779C1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2830" y="1845308"/>
            <a:ext cx="8865110" cy="4416167"/>
          </a:xfrm>
        </p:spPr>
        <p:txBody>
          <a:bodyPr/>
          <a:lstStyle/>
          <a:p>
            <a:pPr marL="628650" indent="-514350"/>
            <a:r>
              <a:rPr lang="en-US" dirty="0" smtClean="0"/>
              <a:t>      </a:t>
            </a:r>
            <a:r>
              <a:rPr lang="en-US" sz="2000" dirty="0" smtClean="0">
                <a:solidFill>
                  <a:schemeClr val="tx1"/>
                </a:solidFill>
              </a:rPr>
              <a:t>1. </a:t>
            </a:r>
            <a:r>
              <a:rPr lang="ru-RU" sz="2000" dirty="0">
                <a:solidFill>
                  <a:schemeClr val="tx1"/>
                </a:solidFill>
              </a:rPr>
              <a:t>Урегулирование объема накопленного износа транспортных средств и сбрасываемых механизмов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124  Ct 123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 smtClean="0">
                <a:solidFill>
                  <a:schemeClr val="tx1"/>
                </a:solidFill>
              </a:rPr>
              <a:t/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2. </a:t>
            </a:r>
            <a:r>
              <a:rPr lang="ru-RU" sz="2000" dirty="0">
                <a:solidFill>
                  <a:schemeClr val="tx1"/>
                </a:solidFill>
              </a:rPr>
              <a:t>Отражение вычисленного неполного количества сломанных предметов до истечения срока погашения DFU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721 Ct 123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 smtClean="0">
                <a:solidFill>
                  <a:schemeClr val="tx1"/>
                </a:solidFill>
              </a:rPr>
              <a:t/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3. </a:t>
            </a:r>
            <a:r>
              <a:rPr lang="ru-RU" sz="2000" dirty="0">
                <a:solidFill>
                  <a:schemeClr val="tx1"/>
                </a:solidFill>
              </a:rPr>
              <a:t>Отражение расходов, связанных с демонтажем транспортных средств и демонтированных механизмов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</a:rPr>
              <a:t>Dt </a:t>
            </a:r>
            <a:r>
              <a:rPr lang="en-US" sz="2000" b="1" i="1" dirty="0">
                <a:solidFill>
                  <a:schemeClr val="tx1"/>
                </a:solidFill>
              </a:rPr>
              <a:t>721 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</a:rPr>
              <a:t>Ct </a:t>
            </a:r>
            <a:r>
              <a:rPr lang="en-US" sz="2000" b="1" i="1" dirty="0">
                <a:solidFill>
                  <a:schemeClr val="tx1"/>
                </a:solidFill>
              </a:rPr>
              <a:t>211, 213, 226, 521, 531, 532, 533, 534, </a:t>
            </a:r>
            <a:r>
              <a:rPr lang="en-US" sz="2000" b="1" i="1" dirty="0" smtClean="0">
                <a:solidFill>
                  <a:schemeClr val="tx1"/>
                </a:solidFill>
              </a:rPr>
              <a:t>812, etc.</a:t>
            </a:r>
            <a:r>
              <a:rPr lang="en-US" i="1" dirty="0">
                <a:solidFill>
                  <a:schemeClr val="tx1"/>
                </a:solidFill>
              </a:rPr>
              <a:t/>
            </a:r>
            <a:br>
              <a:rPr lang="en-US" i="1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758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93BE7DE-49E0-45AA-ABE6-620AA28B987A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2830" y="1845308"/>
            <a:ext cx="8865110" cy="4416167"/>
          </a:xfrm>
        </p:spPr>
        <p:txBody>
          <a:bodyPr/>
          <a:lstStyle/>
          <a:p>
            <a:pPr marL="628650" indent="-514350"/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</a:rPr>
              <a:t>4. </a:t>
            </a:r>
            <a:r>
              <a:rPr lang="ru-RU" sz="2000" dirty="0">
                <a:solidFill>
                  <a:schemeClr val="tx1"/>
                </a:solidFill>
              </a:rPr>
              <a:t>Перечисление НДС от стоимости услуг, оказываемых третьими лицами 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ro-RO" sz="2000" b="1" i="1" dirty="0" smtClean="0">
                <a:solidFill>
                  <a:schemeClr val="tx1"/>
                </a:solidFill>
              </a:rPr>
              <a:t>Dt </a:t>
            </a:r>
            <a:r>
              <a:rPr lang="ro-RO" sz="2000" b="1" i="1" dirty="0">
                <a:solidFill>
                  <a:schemeClr val="tx1"/>
                </a:solidFill>
              </a:rPr>
              <a:t>534 Ct 521, 544</a:t>
            </a:r>
            <a:br>
              <a:rPr lang="ro-RO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5. </a:t>
            </a:r>
            <a:r>
              <a:rPr lang="ru-RU" sz="2000" dirty="0">
                <a:solidFill>
                  <a:schemeClr val="tx1"/>
                </a:solidFill>
              </a:rPr>
              <a:t>Отражая чистую возможную стоимость, возникающую в результате утилизации транспортных средств и механизмов 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В пределах возможной стоимости основного средства 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ro-RO" sz="2000" b="1" i="1" dirty="0" smtClean="0">
                <a:solidFill>
                  <a:schemeClr val="tx1"/>
                </a:solidFill>
              </a:rPr>
              <a:t>Dt </a:t>
            </a:r>
            <a:r>
              <a:rPr lang="ro-RO" sz="2000" b="1" i="1" dirty="0">
                <a:solidFill>
                  <a:schemeClr val="tx1"/>
                </a:solidFill>
              </a:rPr>
              <a:t>211 Ct </a:t>
            </a:r>
            <a:r>
              <a:rPr lang="ro-RO" sz="2000" b="1" i="1" dirty="0" smtClean="0">
                <a:solidFill>
                  <a:schemeClr val="tx1"/>
                </a:solidFill>
              </a:rPr>
              <a:t>123</a:t>
            </a:r>
            <a:r>
              <a:rPr lang="en-US" sz="2000" b="1" i="1" dirty="0" smtClean="0">
                <a:solidFill>
                  <a:schemeClr val="tx1"/>
                </a:solidFill>
              </a:rPr>
              <a:t/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Разница, которая превышает вероятную стоимость основного средства 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ro-RO" sz="2000" dirty="0">
                <a:solidFill>
                  <a:schemeClr val="tx1"/>
                </a:solidFill>
              </a:rPr>
              <a:t>   </a:t>
            </a:r>
            <a:r>
              <a:rPr lang="ro-RO" sz="2000" b="1" i="1" dirty="0" smtClean="0">
                <a:solidFill>
                  <a:schemeClr val="tx1"/>
                </a:solidFill>
              </a:rPr>
              <a:t>Dt </a:t>
            </a:r>
            <a:r>
              <a:rPr lang="ro-RO" sz="2000" b="1" i="1" dirty="0">
                <a:solidFill>
                  <a:schemeClr val="tx1"/>
                </a:solidFill>
              </a:rPr>
              <a:t>211 Ct 621</a:t>
            </a:r>
            <a:br>
              <a:rPr lang="ro-RO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-</a:t>
            </a:r>
            <a:r>
              <a:rPr lang="en-US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Урегулирование оставшейся разницы в отношении вероятной оставшейся стоимости основного средства </a:t>
            </a:r>
            <a:r>
              <a:rPr lang="ro-RO" sz="2000" dirty="0" smtClean="0">
                <a:solidFill>
                  <a:schemeClr val="tx1"/>
                </a:solidFill>
              </a:rPr>
              <a:t>:</a:t>
            </a:r>
            <a:r>
              <a:rPr lang="ro-RO" sz="2000" dirty="0">
                <a:solidFill>
                  <a:schemeClr val="tx1"/>
                </a:solidFill>
              </a:rPr>
              <a:t/>
            </a:r>
            <a:br>
              <a:rPr lang="ro-RO" sz="2000" dirty="0">
                <a:solidFill>
                  <a:schemeClr val="tx1"/>
                </a:solidFill>
              </a:rPr>
            </a:br>
            <a:r>
              <a:rPr lang="ro-RO" sz="2000" dirty="0">
                <a:solidFill>
                  <a:schemeClr val="tx1"/>
                </a:solidFill>
              </a:rPr>
              <a:t>   </a:t>
            </a:r>
            <a:r>
              <a:rPr lang="ro-RO" sz="2000" b="1" i="1" dirty="0">
                <a:solidFill>
                  <a:schemeClr val="tx1"/>
                </a:solidFill>
              </a:rPr>
              <a:t>Dt 721 Ct </a:t>
            </a:r>
            <a:r>
              <a:rPr lang="ro-RO" sz="2000" b="1" i="1" dirty="0" smtClean="0">
                <a:solidFill>
                  <a:schemeClr val="tx1"/>
                </a:solidFill>
              </a:rPr>
              <a:t>123</a:t>
            </a:r>
            <a:r>
              <a:rPr lang="en-US" sz="2000" b="1" i="1" dirty="0" smtClean="0">
                <a:solidFill>
                  <a:schemeClr val="tx1"/>
                </a:solidFill>
              </a:rPr>
              <a:t>.</a:t>
            </a:r>
            <a:r>
              <a:rPr lang="ro-RO" sz="2000" b="1" i="1" dirty="0">
                <a:solidFill>
                  <a:schemeClr val="tx1"/>
                </a:solidFill>
              </a:rPr>
              <a:t/>
            </a:r>
            <a:br>
              <a:rPr lang="ro-RO" sz="2000" b="1" i="1" dirty="0">
                <a:solidFill>
                  <a:schemeClr val="tx1"/>
                </a:solidFill>
              </a:rPr>
            </a:b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86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6FDB48B-B10B-4B94-AF57-5E5A8DFDED2E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2830" y="1845308"/>
            <a:ext cx="8865110" cy="4416167"/>
          </a:xfrm>
        </p:spPr>
        <p:txBody>
          <a:bodyPr/>
          <a:lstStyle/>
          <a:p>
            <a:pPr marL="114300"/>
            <a:r>
              <a:rPr lang="ru-RU" sz="2800" b="1" dirty="0">
                <a:solidFill>
                  <a:srgbClr val="002060"/>
                </a:solidFill>
              </a:rPr>
              <a:t>Продажа транспортных средств и механизмов </a:t>
            </a:r>
            <a:r>
              <a:rPr lang="es-ES" sz="2800" b="1" dirty="0" smtClean="0">
                <a:solidFill>
                  <a:srgbClr val="002060"/>
                </a:solidFill>
              </a:rPr>
              <a:t>:</a:t>
            </a:r>
            <a:br>
              <a:rPr lang="es-ES" sz="2800" b="1" dirty="0" smtClean="0">
                <a:solidFill>
                  <a:srgbClr val="002060"/>
                </a:solidFill>
              </a:rPr>
            </a:br>
            <a:r>
              <a:rPr lang="en-US" sz="2800" dirty="0"/>
              <a:t> </a:t>
            </a:r>
            <a:r>
              <a:rPr lang="ru-RU" dirty="0">
                <a:solidFill>
                  <a:schemeClr val="tx1"/>
                </a:solidFill>
              </a:rPr>
              <a:t>Продажа транспортных средств и механизмов обычно осуществляется на основании договора купли-продажи. Операции по продаже вышеуказанных объектов должны подтверждаться соответствующими подтверждающими документами (квитанция о получении / сдаче, налоговые счета, отгрузочные счета, банкноты и т. Д.). Для продажи транспортных средств и механизмов должны быть </a:t>
            </a:r>
            <a:r>
              <a:rPr lang="ru-RU" dirty="0" smtClean="0">
                <a:solidFill>
                  <a:schemeClr val="tx1"/>
                </a:solidFill>
              </a:rPr>
              <a:t>составлены </a:t>
            </a:r>
            <a:r>
              <a:rPr lang="ru-RU" dirty="0">
                <a:solidFill>
                  <a:schemeClr val="tx1"/>
                </a:solidFill>
              </a:rPr>
              <a:t>следующие бухгалтерские </a:t>
            </a:r>
            <a:r>
              <a:rPr lang="ru-RU" dirty="0" smtClean="0">
                <a:solidFill>
                  <a:schemeClr val="tx1"/>
                </a:solidFill>
              </a:rPr>
              <a:t>проводки:</a:t>
            </a:r>
            <a:endParaRPr lang="ro-RO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8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D4F7533-7F84-4FAA-BAE8-D12E7FB36FB6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2830" y="1845308"/>
            <a:ext cx="8865110" cy="4416167"/>
          </a:xfrm>
        </p:spPr>
        <p:txBody>
          <a:bodyPr/>
          <a:lstStyle/>
          <a:p>
            <a:pPr marL="571500" indent="-457200"/>
            <a:r>
              <a:rPr lang="en-US" dirty="0" smtClean="0">
                <a:solidFill>
                  <a:schemeClr val="tx1"/>
                </a:solidFill>
              </a:rPr>
              <a:t>      1. </a:t>
            </a:r>
            <a:r>
              <a:rPr lang="ru-RU" dirty="0" smtClean="0">
                <a:solidFill>
                  <a:schemeClr val="tx1"/>
                </a:solidFill>
              </a:rPr>
              <a:t>Отражение стоимости </a:t>
            </a:r>
            <a:r>
              <a:rPr lang="ru-RU" dirty="0">
                <a:solidFill>
                  <a:schemeClr val="tx1"/>
                </a:solidFill>
              </a:rPr>
              <a:t>продажи (без НДС) предметов, подлежащих продаже 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223 Ct 621</a:t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ru-RU" dirty="0">
                <a:solidFill>
                  <a:schemeClr val="tx1"/>
                </a:solidFill>
              </a:rPr>
              <a:t>Расчет суммы накопленного износа проданных предметов 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124 </a:t>
            </a:r>
            <a:r>
              <a:rPr lang="ro-RO" b="1" i="1" dirty="0" smtClean="0">
                <a:solidFill>
                  <a:schemeClr val="tx1"/>
                </a:solidFill>
              </a:rPr>
              <a:t>Ct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o-RO" b="1" i="1" dirty="0" smtClean="0">
                <a:solidFill>
                  <a:schemeClr val="tx1"/>
                </a:solidFill>
              </a:rPr>
              <a:t>123</a:t>
            </a:r>
            <a:r>
              <a:rPr lang="ro-RO" b="1" i="1" dirty="0">
                <a:solidFill>
                  <a:schemeClr val="tx1"/>
                </a:solidFill>
              </a:rPr>
              <a:t/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ru-RU" dirty="0">
                <a:solidFill>
                  <a:schemeClr val="tx1"/>
                </a:solidFill>
              </a:rPr>
              <a:t>Расчет балансовой стоимости проданных товаров 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721 Ct </a:t>
            </a:r>
            <a:r>
              <a:rPr lang="ro-RO" b="1" i="1" dirty="0" smtClean="0">
                <a:solidFill>
                  <a:schemeClr val="tx1"/>
                </a:solidFill>
              </a:rPr>
              <a:t>123</a:t>
            </a:r>
            <a:r>
              <a:rPr lang="en-US" b="1" i="1" dirty="0" smtClean="0">
                <a:solidFill>
                  <a:schemeClr val="tx1"/>
                </a:solidFill>
              </a:rPr>
              <a:t/>
            </a:r>
            <a:br>
              <a:rPr lang="en-US" b="1" i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ru-RU" dirty="0">
                <a:solidFill>
                  <a:schemeClr val="tx1"/>
                </a:solidFill>
              </a:rPr>
              <a:t>Отражение расходов, связанных с реализацией основных средств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Dt 721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Ct 211, 213, 226, 521, 531, 532, 533, 534, </a:t>
            </a:r>
            <a:r>
              <a:rPr lang="en-US" b="1" i="1" dirty="0" smtClean="0">
                <a:solidFill>
                  <a:schemeClr val="tx1"/>
                </a:solidFill>
              </a:rPr>
              <a:t>812, etc.</a:t>
            </a:r>
            <a:r>
              <a:rPr lang="en-US" b="1" i="1" dirty="0">
                <a:solidFill>
                  <a:schemeClr val="tx1"/>
                </a:solidFill>
              </a:rPr>
              <a:t/>
            </a:r>
            <a:br>
              <a:rPr lang="en-US" b="1" i="1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154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894BCC7-B04B-4057-9937-76B0EB3F11FE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114300" indent="0"/>
            <a:r>
              <a:rPr lang="ru-RU" sz="3200" b="1" i="1" dirty="0" smtClean="0">
                <a:solidFill>
                  <a:schemeClr val="accent6">
                    <a:lumMod val="25000"/>
                  </a:schemeClr>
                </a:solidFill>
              </a:rPr>
              <a:t>Цели:</a:t>
            </a:r>
            <a:r>
              <a:rPr lang="en-US" sz="1600" b="1" dirty="0" smtClean="0">
                <a:solidFill>
                  <a:srgbClr val="002060"/>
                </a:solidFill>
              </a:rPr>
              <a:t/>
            </a:r>
            <a:br>
              <a:rPr lang="en-US" sz="1600" b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O1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Приобретение и </a:t>
            </a:r>
            <a:r>
              <a:rPr lang="ru-RU" sz="1800" i="1" dirty="0" smtClean="0">
                <a:solidFill>
                  <a:schemeClr val="tx1"/>
                </a:solidFill>
              </a:rPr>
              <a:t>оплата</a:t>
            </a:r>
            <a:r>
              <a:rPr lang="en-US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 smtClean="0">
                <a:solidFill>
                  <a:schemeClr val="tx1"/>
                </a:solidFill>
              </a:rPr>
              <a:t>транспортных </a:t>
            </a:r>
            <a:r>
              <a:rPr lang="ru-RU" sz="1800" i="1" dirty="0">
                <a:solidFill>
                  <a:schemeClr val="tx1"/>
                </a:solidFill>
              </a:rPr>
              <a:t>средств и </a:t>
            </a:r>
            <a:r>
              <a:rPr lang="ru-RU" sz="1800" i="1" dirty="0" smtClean="0">
                <a:solidFill>
                  <a:schemeClr val="tx1"/>
                </a:solidFill>
              </a:rPr>
              <a:t>механизмов</a:t>
            </a:r>
            <a:r>
              <a:rPr lang="en-US" sz="1800" i="1" dirty="0" smtClean="0">
                <a:solidFill>
                  <a:schemeClr val="tx1"/>
                </a:solidFill>
              </a:rPr>
              <a:t/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O2 </a:t>
            </a:r>
            <a:r>
              <a:rPr lang="ru-RU" sz="1800" i="1" dirty="0">
                <a:solidFill>
                  <a:schemeClr val="tx1"/>
                </a:solidFill>
              </a:rPr>
              <a:t>Получение транспортных средств и механизмов </a:t>
            </a:r>
            <a:r>
              <a:rPr lang="ru-RU" sz="1800" i="1" dirty="0" smtClean="0">
                <a:solidFill>
                  <a:schemeClr val="tx1"/>
                </a:solidFill>
              </a:rPr>
              <a:t>безвозмездно </a:t>
            </a:r>
            <a:r>
              <a:rPr lang="ru-RU" sz="1800" i="1" dirty="0">
                <a:solidFill>
                  <a:schemeClr val="tx1"/>
                </a:solidFill>
              </a:rPr>
              <a:t>и в качестве субсидий </a:t>
            </a:r>
            <a:r>
              <a:rPr lang="en-US" sz="1800" i="1" dirty="0" smtClean="0">
                <a:solidFill>
                  <a:schemeClr val="tx1"/>
                </a:solidFill>
              </a:rPr>
              <a:t/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O3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Другие поступления транспортных средств и механизмов (получение в качестве доли в уставном капитале, </a:t>
            </a:r>
            <a:r>
              <a:rPr lang="ru-RU" sz="1800" i="1" dirty="0" smtClean="0">
                <a:solidFill>
                  <a:schemeClr val="tx1"/>
                </a:solidFill>
              </a:rPr>
              <a:t>запасы </a:t>
            </a:r>
            <a:r>
              <a:rPr lang="ru-RU" sz="1800" i="1" dirty="0">
                <a:solidFill>
                  <a:schemeClr val="tx1"/>
                </a:solidFill>
              </a:rPr>
              <a:t>и т. д.) </a:t>
            </a:r>
            <a:r>
              <a:rPr lang="en-US" sz="1800" i="1" dirty="0" smtClean="0">
                <a:solidFill>
                  <a:schemeClr val="tx1"/>
                </a:solidFill>
              </a:rPr>
              <a:t/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O4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Расчет и учет амортизации транспортных средств и механизмов </a:t>
            </a:r>
            <a:r>
              <a:rPr lang="en-US" sz="1800" i="1" dirty="0" smtClean="0">
                <a:solidFill>
                  <a:schemeClr val="tx1"/>
                </a:solidFill>
              </a:rPr>
              <a:t/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O5</a:t>
            </a:r>
            <a:r>
              <a:rPr lang="ru-RU" sz="1800" i="1" dirty="0" smtClean="0">
                <a:solidFill>
                  <a:schemeClr val="tx1"/>
                </a:solidFill>
              </a:rPr>
              <a:t> Списание </a:t>
            </a:r>
            <a:r>
              <a:rPr lang="ru-RU" sz="1800" i="1" dirty="0">
                <a:solidFill>
                  <a:schemeClr val="tx1"/>
                </a:solidFill>
              </a:rPr>
              <a:t>транспортных средств и механизмов </a:t>
            </a:r>
            <a:r>
              <a:rPr lang="ru-RU" sz="1800" i="1" dirty="0" smtClean="0">
                <a:solidFill>
                  <a:schemeClr val="tx1"/>
                </a:solidFill>
              </a:rPr>
              <a:t>по </a:t>
            </a:r>
            <a:r>
              <a:rPr lang="ru-RU" sz="1800" i="1" dirty="0">
                <a:solidFill>
                  <a:schemeClr val="tx1"/>
                </a:solidFill>
              </a:rPr>
              <a:t>их </a:t>
            </a:r>
            <a:r>
              <a:rPr lang="ru-RU" sz="1800" i="1" dirty="0" smtClean="0">
                <a:solidFill>
                  <a:schemeClr val="tx1"/>
                </a:solidFill>
              </a:rPr>
              <a:t>физическому </a:t>
            </a:r>
            <a:r>
              <a:rPr lang="ru-RU" sz="1800" i="1" dirty="0">
                <a:solidFill>
                  <a:schemeClr val="tx1"/>
                </a:solidFill>
              </a:rPr>
              <a:t>(</a:t>
            </a:r>
            <a:r>
              <a:rPr lang="ru-RU" sz="1800" i="1" dirty="0" smtClean="0">
                <a:solidFill>
                  <a:schemeClr val="tx1"/>
                </a:solidFill>
              </a:rPr>
              <a:t>моральному) износу </a:t>
            </a:r>
            <a:r>
              <a:rPr lang="en-US" sz="1800" i="1" dirty="0" smtClean="0">
                <a:solidFill>
                  <a:schemeClr val="tx1"/>
                </a:solidFill>
              </a:rPr>
              <a:t/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O6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Утрата транспортных средств и механизмов в результате аварий, стихийных бедствий </a:t>
            </a:r>
            <a:r>
              <a:rPr lang="ru-RU" sz="1800" i="1" dirty="0" smtClean="0">
                <a:solidFill>
                  <a:schemeClr val="tx1"/>
                </a:solidFill>
              </a:rPr>
              <a:t>, естественных </a:t>
            </a:r>
            <a:r>
              <a:rPr lang="ru-RU" sz="1800" i="1" dirty="0">
                <a:solidFill>
                  <a:schemeClr val="tx1"/>
                </a:solidFill>
              </a:rPr>
              <a:t>и </a:t>
            </a:r>
            <a:r>
              <a:rPr lang="ru-RU" sz="1800" i="1" dirty="0" smtClean="0">
                <a:solidFill>
                  <a:schemeClr val="tx1"/>
                </a:solidFill>
              </a:rPr>
              <a:t>других чрезвычайных событиях </a:t>
            </a:r>
            <a:r>
              <a:rPr lang="en-US" sz="1800" i="1" dirty="0" smtClean="0">
                <a:solidFill>
                  <a:schemeClr val="tx1"/>
                </a:solidFill>
              </a:rPr>
              <a:t/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ru-RU" sz="1800" b="1" i="1" dirty="0" smtClean="0">
                <a:solidFill>
                  <a:schemeClr val="tx1"/>
                </a:solidFill>
              </a:rPr>
              <a:t>O7</a:t>
            </a:r>
            <a:r>
              <a:rPr lang="ru-RU" sz="1800" i="1" dirty="0" smtClean="0">
                <a:solidFill>
                  <a:schemeClr val="tx1"/>
                </a:solidFill>
              </a:rPr>
              <a:t> </a:t>
            </a:r>
            <a:r>
              <a:rPr lang="ru-RU" sz="1800" i="1" dirty="0">
                <a:solidFill>
                  <a:schemeClr val="tx1"/>
                </a:solidFill>
              </a:rPr>
              <a:t>Продажа транспортных средств и механизмов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vi-VN" sz="1600" dirty="0">
                <a:solidFill>
                  <a:srgbClr val="002060"/>
                </a:solidFill>
              </a:rPr>
              <a:t/>
            </a:r>
            <a:br>
              <a:rPr lang="vi-VN" sz="1600" dirty="0">
                <a:solidFill>
                  <a:srgbClr val="002060"/>
                </a:solidFill>
              </a:rPr>
            </a:br>
            <a:endParaRPr lang="ro-RO" sz="1600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 smtClean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 smtClean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2545C80-6A24-4571-9D08-B26955AC9631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-341193" y="1532624"/>
            <a:ext cx="9580728" cy="4728852"/>
          </a:xfrm>
        </p:spPr>
        <p:txBody>
          <a:bodyPr/>
          <a:lstStyle/>
          <a:p>
            <a:pPr marL="571500" indent="-457200"/>
            <a:r>
              <a:rPr lang="en-US" sz="2000" dirty="0" smtClean="0">
                <a:solidFill>
                  <a:schemeClr val="tx1"/>
                </a:solidFill>
              </a:rPr>
              <a:t>      5. </a:t>
            </a:r>
            <a:r>
              <a:rPr lang="ru-RU" sz="2000" dirty="0">
                <a:solidFill>
                  <a:schemeClr val="tx1"/>
                </a:solidFill>
              </a:rPr>
              <a:t>Перечисление НДС от стоимости услуг, предоставляемых сторонними продажами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534 Ct 521, 544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6. </a:t>
            </a:r>
            <a:r>
              <a:rPr lang="ru-RU" sz="2000" dirty="0">
                <a:solidFill>
                  <a:schemeClr val="tx1"/>
                </a:solidFill>
              </a:rPr>
              <a:t>Перевод на счет аванса, ранее полученного на оплату дебиторской задолженности за транспортные средства / проданный механизм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 smtClean="0">
                <a:solidFill>
                  <a:schemeClr val="tx1"/>
                </a:solidFill>
              </a:rPr>
              <a:t>Dt </a:t>
            </a:r>
            <a:r>
              <a:rPr lang="en-US" sz="2000" b="1" i="1" dirty="0">
                <a:solidFill>
                  <a:schemeClr val="tx1"/>
                </a:solidFill>
              </a:rPr>
              <a:t>523 Ct </a:t>
            </a:r>
            <a:r>
              <a:rPr lang="en-US" sz="2000" b="1" i="1" dirty="0" smtClean="0">
                <a:solidFill>
                  <a:schemeClr val="tx1"/>
                </a:solidFill>
              </a:rPr>
              <a:t>223</a:t>
            </a:r>
            <a:br>
              <a:rPr lang="en-US" sz="2000" b="1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7. </a:t>
            </a:r>
            <a:r>
              <a:rPr lang="ru-RU" sz="2000" dirty="0">
                <a:solidFill>
                  <a:schemeClr val="tx1"/>
                </a:solidFill>
              </a:rPr>
              <a:t>Отражение поступления денежных средств от покупателя основных средств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i="1" dirty="0">
                <a:solidFill>
                  <a:schemeClr val="tx1"/>
                </a:solidFill>
              </a:rPr>
              <a:t>Dt 241, 242, 243, 244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 Ct 223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8. </a:t>
            </a:r>
            <a:r>
              <a:rPr lang="ru-RU" sz="2000" dirty="0">
                <a:solidFill>
                  <a:schemeClr val="tx1"/>
                </a:solidFill>
              </a:rPr>
              <a:t>Отражая разницу в курсе и выгодную сумму продажи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223 Ct 622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9. </a:t>
            </a:r>
            <a:r>
              <a:rPr lang="ru-RU" sz="2000" dirty="0">
                <a:solidFill>
                  <a:schemeClr val="tx1"/>
                </a:solidFill>
              </a:rPr>
              <a:t>Отражая разницу в курсе и неблагоприятную сумму продажи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722 Ct </a:t>
            </a:r>
            <a:r>
              <a:rPr lang="en-US" sz="2000" b="1" i="1" dirty="0" smtClean="0">
                <a:solidFill>
                  <a:schemeClr val="tx1"/>
                </a:solidFill>
              </a:rPr>
              <a:t>223.</a:t>
            </a:r>
            <a:r>
              <a:rPr lang="en-US" sz="2000" b="1" i="1" dirty="0">
                <a:solidFill>
                  <a:schemeClr val="tx1"/>
                </a:solidFill>
              </a:rPr>
              <a:t/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en-US" sz="2000" b="1" i="1" dirty="0"/>
              <a:t/>
            </a:r>
            <a:br>
              <a:rPr lang="en-US" sz="2000" b="1" i="1" dirty="0"/>
            </a:br>
            <a:endParaRPr lang="ro-RO" sz="2000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5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535188D-3EEF-4313-A7F4-9F12CB8861AF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-327546" y="1845308"/>
            <a:ext cx="9315486" cy="4416167"/>
          </a:xfrm>
        </p:spPr>
        <p:txBody>
          <a:bodyPr/>
          <a:lstStyle/>
          <a:p>
            <a:pPr marL="628650" indent="-514350"/>
            <a:r>
              <a:rPr lang="en-US" sz="2800" b="1" dirty="0" smtClean="0">
                <a:solidFill>
                  <a:srgbClr val="002060"/>
                </a:solidFill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</a:rPr>
              <a:t>Списание </a:t>
            </a:r>
            <a:r>
              <a:rPr lang="ru-RU" sz="2800" b="1" dirty="0">
                <a:solidFill>
                  <a:srgbClr val="002060"/>
                </a:solidFill>
              </a:rPr>
              <a:t>транспортных средств и механизмов в результате аварий, стихийных бедствий и других </a:t>
            </a:r>
            <a:r>
              <a:rPr lang="ru-RU" sz="2800" b="1" dirty="0" smtClean="0">
                <a:solidFill>
                  <a:srgbClr val="002060"/>
                </a:solidFill>
              </a:rPr>
              <a:t>несчастных </a:t>
            </a:r>
            <a:r>
              <a:rPr lang="ru-RU" sz="2800" b="1" dirty="0">
                <a:solidFill>
                  <a:srgbClr val="002060"/>
                </a:solidFill>
              </a:rPr>
              <a:t>случаев 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  </a:t>
            </a:r>
            <a:r>
              <a:rPr lang="ru-RU" sz="2200" dirty="0">
                <a:solidFill>
                  <a:schemeClr val="tx1"/>
                </a:solidFill>
              </a:rPr>
              <a:t>Аварийные операции и механизмы, возникающие в результате аварий, стихийных бедствий и других исключительных случаев, отражаются в счетах расходов / убытков и исключительных доходах. Балансовая стоимость основных средств, выбывших в результате чрезвычайных событий и расходов, понесенных в этом случае, отражается как исключительные убытки (на счете 723) и суммы, полученные или полученные за счет убытков, - как исключительный доход 623)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vi-VN" dirty="0">
                <a:solidFill>
                  <a:schemeClr val="tx1"/>
                </a:solidFill>
              </a:rPr>
              <a:t/>
            </a:r>
            <a:br>
              <a:rPr lang="vi-VN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085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C083728-F6CF-46C6-AE2D-42EACE3EE719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2830" y="1864426"/>
            <a:ext cx="8865110" cy="4397049"/>
          </a:xfrm>
        </p:spPr>
        <p:txBody>
          <a:bodyPr/>
          <a:lstStyle/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ru-RU" sz="2700" b="1" i="1" dirty="0" smtClean="0">
                <a:solidFill>
                  <a:srgbClr val="002060"/>
                </a:solidFill>
              </a:rPr>
              <a:t>Практика в отрасли </a:t>
            </a:r>
            <a:r>
              <a:rPr lang="en-US" sz="2700" b="1" i="1" dirty="0" smtClean="0">
                <a:solidFill>
                  <a:srgbClr val="002060"/>
                </a:solidFill>
              </a:rPr>
              <a:t>:</a:t>
            </a:r>
            <a:br>
              <a:rPr lang="en-US" sz="2700" b="1" i="1" dirty="0" smtClean="0">
                <a:solidFill>
                  <a:srgbClr val="002060"/>
                </a:solidFill>
              </a:rPr>
            </a:br>
            <a:r>
              <a:rPr lang="en-US" sz="2700" b="1" i="1" dirty="0" smtClean="0">
                <a:solidFill>
                  <a:srgbClr val="002060"/>
                </a:solidFill>
              </a:rPr>
              <a:t/>
            </a:r>
            <a:br>
              <a:rPr lang="en-US" sz="2700" b="1" i="1" dirty="0" smtClean="0">
                <a:solidFill>
                  <a:srgbClr val="002060"/>
                </a:solidFill>
              </a:rPr>
            </a:br>
            <a:r>
              <a:rPr lang="en-US" sz="1800" i="1" dirty="0" smtClean="0">
                <a:solidFill>
                  <a:schemeClr val="tx1"/>
                </a:solidFill>
              </a:rPr>
              <a:t>1.</a:t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en-US" sz="1800" i="1" dirty="0" smtClean="0">
                <a:solidFill>
                  <a:schemeClr val="tx1"/>
                </a:solidFill>
              </a:rPr>
              <a:t>2.</a:t>
            </a:r>
            <a:br>
              <a:rPr lang="en-US" sz="1800" i="1" dirty="0" smtClean="0">
                <a:solidFill>
                  <a:schemeClr val="tx1"/>
                </a:solidFill>
              </a:rPr>
            </a:br>
            <a:r>
              <a:rPr lang="en-US" sz="1800" i="1" dirty="0" smtClean="0">
                <a:solidFill>
                  <a:schemeClr val="tx1"/>
                </a:solidFill>
              </a:rPr>
              <a:t>3.</a:t>
            </a:r>
            <a:r>
              <a:rPr lang="en-US" sz="1800" kern="1200" dirty="0" smtClean="0">
                <a:solidFill>
                  <a:srgbClr val="000000"/>
                </a:solidFill>
              </a:rPr>
              <a:t/>
            </a:r>
            <a:br>
              <a:rPr lang="en-US" sz="1800" kern="1200" dirty="0" smtClean="0">
                <a:solidFill>
                  <a:srgbClr val="000000"/>
                </a:solidFill>
              </a:rPr>
            </a:br>
            <a:r>
              <a:rPr lang="en-US" sz="1800" kern="1200" dirty="0" smtClean="0">
                <a:solidFill>
                  <a:srgbClr val="000000"/>
                </a:solidFill>
              </a:rPr>
              <a:t>4.</a:t>
            </a:r>
            <a:br>
              <a:rPr lang="en-US" sz="1800" kern="1200" dirty="0" smtClean="0">
                <a:solidFill>
                  <a:srgbClr val="000000"/>
                </a:solidFill>
              </a:rPr>
            </a:br>
            <a:r>
              <a:rPr lang="en-US" sz="1800" kern="1200" dirty="0" smtClean="0">
                <a:solidFill>
                  <a:srgbClr val="000000"/>
                </a:solidFill>
              </a:rPr>
              <a:t/>
            </a:r>
            <a:br>
              <a:rPr lang="en-US" sz="1800" kern="1200" dirty="0" smtClean="0">
                <a:solidFill>
                  <a:srgbClr val="00000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i="1" dirty="0" smtClean="0">
                <a:solidFill>
                  <a:srgbClr val="002060"/>
                </a:solidFill>
              </a:rPr>
              <a:t/>
            </a:r>
            <a:br>
              <a:rPr lang="en-US" sz="1800" i="1" dirty="0" smtClean="0">
                <a:solidFill>
                  <a:srgbClr val="002060"/>
                </a:solidFill>
              </a:rPr>
            </a:br>
            <a:endParaRPr lang="ro-RO" sz="1800" i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2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C1BBE22-561D-43F1-8428-730B072B70F3}" type="datetime1">
              <a:rPr lang="en-GB" noProof="0" smtClean="0"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06/12/2017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u-RU" sz="2800" dirty="0">
                <a:solidFill>
                  <a:srgbClr val="534B3E"/>
                </a:solidFill>
              </a:rPr>
              <a:t>Благодарю за внимание.</a:t>
            </a:r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A2CAF05-BF71-4BE5-A267-E1665E8D704A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1446" y="1777069"/>
            <a:ext cx="8839199" cy="4416167"/>
          </a:xfrm>
        </p:spPr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Закупка транспортных средств </a:t>
            </a:r>
            <a:r>
              <a:rPr lang="ru-RU" sz="3000" b="1" dirty="0" smtClean="0">
                <a:solidFill>
                  <a:srgbClr val="002060"/>
                </a:solidFill>
              </a:rPr>
              <a:t>и</a:t>
            </a:r>
            <a:r>
              <a:rPr lang="en-US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</a:rPr>
              <a:t>механизмов:</a:t>
            </a:r>
            <a:r>
              <a:rPr lang="en-US" sz="3000" b="1" dirty="0" smtClean="0">
                <a:solidFill>
                  <a:srgbClr val="002060"/>
                </a:solidFill>
              </a:rPr>
              <a:t>   </a:t>
            </a:r>
            <a:br>
              <a:rPr lang="en-US" sz="3000" b="1" dirty="0" smtClean="0">
                <a:solidFill>
                  <a:srgbClr val="002060"/>
                </a:solidFill>
              </a:rPr>
            </a:br>
            <a:r>
              <a:rPr lang="ru-RU" sz="2100" dirty="0" smtClean="0">
                <a:solidFill>
                  <a:schemeClr val="tx1"/>
                </a:solidFill>
              </a:rPr>
              <a:t>При </a:t>
            </a:r>
            <a:r>
              <a:rPr lang="ru-RU" sz="2100" dirty="0">
                <a:solidFill>
                  <a:schemeClr val="tx1"/>
                </a:solidFill>
              </a:rPr>
              <a:t>покупке транспортных средств и механизмов </a:t>
            </a:r>
            <a:r>
              <a:rPr lang="ru-RU" sz="2100" dirty="0" smtClean="0">
                <a:solidFill>
                  <a:schemeClr val="tx1"/>
                </a:solidFill>
              </a:rPr>
              <a:t>оплаты</a:t>
            </a:r>
            <a:r>
              <a:rPr lang="ru-RU" sz="2100" smtClean="0">
                <a:solidFill>
                  <a:schemeClr val="tx1"/>
                </a:solidFill>
              </a:rPr>
              <a:t>, от </a:t>
            </a:r>
            <a:r>
              <a:rPr lang="ru-RU" sz="2100" dirty="0">
                <a:solidFill>
                  <a:schemeClr val="tx1"/>
                </a:solidFill>
              </a:rPr>
              <a:t>других </a:t>
            </a:r>
            <a:r>
              <a:rPr lang="ru-RU" sz="2100">
                <a:solidFill>
                  <a:schemeClr val="tx1"/>
                </a:solidFill>
              </a:rPr>
              <a:t>предприятий </a:t>
            </a:r>
            <a:r>
              <a:rPr lang="ru-RU" sz="2100" smtClean="0">
                <a:solidFill>
                  <a:schemeClr val="tx1"/>
                </a:solidFill>
              </a:rPr>
              <a:t>и </a:t>
            </a:r>
            <a:r>
              <a:rPr lang="ru-RU" sz="2100" dirty="0" smtClean="0">
                <a:solidFill>
                  <a:schemeClr val="tx1"/>
                </a:solidFill>
              </a:rPr>
              <a:t>лиц, должны </a:t>
            </a:r>
            <a:r>
              <a:rPr lang="ru-RU" sz="2100" dirty="0">
                <a:solidFill>
                  <a:schemeClr val="tx1"/>
                </a:solidFill>
              </a:rPr>
              <a:t>быть </a:t>
            </a:r>
            <a:r>
              <a:rPr lang="ru-RU" sz="2100" dirty="0" smtClean="0">
                <a:solidFill>
                  <a:schemeClr val="tx1"/>
                </a:solidFill>
              </a:rPr>
              <a:t>составлены </a:t>
            </a:r>
            <a:r>
              <a:rPr lang="ru-RU" sz="2100" dirty="0">
                <a:solidFill>
                  <a:schemeClr val="tx1"/>
                </a:solidFill>
              </a:rPr>
              <a:t>следующие бухгалтерские </a:t>
            </a:r>
            <a:r>
              <a:rPr lang="ru-RU" sz="2100" dirty="0" smtClean="0">
                <a:solidFill>
                  <a:schemeClr val="tx1"/>
                </a:solidFill>
              </a:rPr>
              <a:t>проводки:</a:t>
            </a:r>
            <a:r>
              <a:rPr lang="en-US" sz="2100" dirty="0" smtClean="0">
                <a:solidFill>
                  <a:schemeClr val="tx1"/>
                </a:solidFill>
              </a:rPr>
              <a:t/>
            </a:r>
            <a:br>
              <a:rPr lang="en-US" sz="2100" dirty="0" smtClean="0">
                <a:solidFill>
                  <a:schemeClr val="tx1"/>
                </a:solidFill>
              </a:rPr>
            </a:br>
            <a:r>
              <a:rPr lang="en-US" sz="2100" dirty="0" smtClean="0">
                <a:solidFill>
                  <a:schemeClr val="tx1"/>
                </a:solidFill>
              </a:rPr>
              <a:t>1. </a:t>
            </a:r>
            <a:r>
              <a:rPr lang="ru-RU" sz="2100" dirty="0">
                <a:solidFill>
                  <a:schemeClr val="tx1"/>
                </a:solidFill>
              </a:rPr>
              <a:t>Отражая стоимость покупки транспортного средства / механизма:</a:t>
            </a:r>
            <a:r>
              <a:rPr lang="en-US" sz="2100" dirty="0">
                <a:solidFill>
                  <a:schemeClr val="tx1"/>
                </a:solidFill>
              </a:rPr>
              <a:t/>
            </a:r>
            <a:br>
              <a:rPr lang="en-US" sz="2100" dirty="0">
                <a:solidFill>
                  <a:schemeClr val="tx1"/>
                </a:solidFill>
              </a:rPr>
            </a:br>
            <a:r>
              <a:rPr lang="en-US" sz="2100" b="1" i="1" dirty="0">
                <a:solidFill>
                  <a:schemeClr val="tx1"/>
                </a:solidFill>
              </a:rPr>
              <a:t>Dt 121, 123</a:t>
            </a:r>
            <a:br>
              <a:rPr lang="en-US" sz="2100" b="1" i="1" dirty="0">
                <a:solidFill>
                  <a:schemeClr val="tx1"/>
                </a:solidFill>
              </a:rPr>
            </a:br>
            <a:r>
              <a:rPr lang="en-US" sz="2100" b="1" i="1" dirty="0">
                <a:solidFill>
                  <a:schemeClr val="tx1"/>
                </a:solidFill>
              </a:rPr>
              <a:t>Dt 521, 544</a:t>
            </a:r>
            <a:br>
              <a:rPr lang="en-US" sz="2100" b="1" i="1" dirty="0">
                <a:solidFill>
                  <a:schemeClr val="tx1"/>
                </a:solidFill>
              </a:rPr>
            </a:br>
            <a:r>
              <a:rPr lang="en-US" sz="2100" i="1" dirty="0" smtClean="0">
                <a:solidFill>
                  <a:schemeClr val="tx1"/>
                </a:solidFill>
              </a:rPr>
              <a:t>2. </a:t>
            </a:r>
            <a:r>
              <a:rPr lang="ru-RU" sz="2100" dirty="0">
                <a:solidFill>
                  <a:schemeClr val="tx1"/>
                </a:solidFill>
              </a:rPr>
              <a:t>Включение в начальную стоимость механизма транспорта / импорта сумм, относящихся к таможенным пошлинам и процедурам</a:t>
            </a:r>
            <a:r>
              <a:rPr lang="ru-RU" sz="2100" dirty="0" smtClean="0">
                <a:solidFill>
                  <a:schemeClr val="tx1"/>
                </a:solidFill>
              </a:rPr>
              <a:t>:</a:t>
            </a:r>
            <a:r>
              <a:rPr lang="en-US" sz="2100" dirty="0" smtClean="0">
                <a:solidFill>
                  <a:schemeClr val="tx1"/>
                </a:solidFill>
              </a:rPr>
              <a:t/>
            </a:r>
            <a:br>
              <a:rPr lang="en-US" sz="2100" dirty="0" smtClean="0">
                <a:solidFill>
                  <a:schemeClr val="tx1"/>
                </a:solidFill>
              </a:rPr>
            </a:br>
            <a:r>
              <a:rPr lang="en-US" sz="2100" b="1" i="1" dirty="0" smtClean="0">
                <a:solidFill>
                  <a:schemeClr val="tx1"/>
                </a:solidFill>
              </a:rPr>
              <a:t>Dt </a:t>
            </a:r>
            <a:r>
              <a:rPr lang="en-US" sz="2100" b="1" i="1" dirty="0">
                <a:solidFill>
                  <a:schemeClr val="tx1"/>
                </a:solidFill>
              </a:rPr>
              <a:t>121</a:t>
            </a:r>
            <a:br>
              <a:rPr lang="en-US" sz="2100" b="1" i="1" dirty="0">
                <a:solidFill>
                  <a:schemeClr val="tx1"/>
                </a:solidFill>
              </a:rPr>
            </a:br>
            <a:r>
              <a:rPr lang="en-US" sz="2100" b="1" i="1" dirty="0">
                <a:solidFill>
                  <a:schemeClr val="tx1"/>
                </a:solidFill>
              </a:rPr>
              <a:t>Ct 242, 544</a:t>
            </a:r>
            <a:br>
              <a:rPr lang="en-US" sz="2100" b="1" i="1" dirty="0">
                <a:solidFill>
                  <a:schemeClr val="tx1"/>
                </a:solidFill>
              </a:rPr>
            </a:br>
            <a:endParaRPr lang="ro-RO" sz="2100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CB4B049-A1CC-4FDF-B72A-757B88E71682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403761" y="1845308"/>
            <a:ext cx="8584180" cy="4416167"/>
          </a:xfrm>
        </p:spPr>
        <p:txBody>
          <a:bodyPr/>
          <a:lstStyle/>
          <a:p>
            <a:pPr marL="457200" indent="-457200"/>
            <a:r>
              <a:rPr lang="en-US" sz="2000" dirty="0" smtClean="0">
                <a:solidFill>
                  <a:schemeClr val="tx1"/>
                </a:solidFill>
              </a:rPr>
              <a:t>       3. </a:t>
            </a:r>
            <a:r>
              <a:rPr lang="ru-RU" sz="2000" dirty="0">
                <a:solidFill>
                  <a:schemeClr val="tx1"/>
                </a:solidFill>
              </a:rPr>
              <a:t>Отражение расхода связанного с </a:t>
            </a:r>
            <a:r>
              <a:rPr lang="ru-RU" sz="2000" dirty="0" smtClean="0">
                <a:solidFill>
                  <a:schemeClr val="tx1"/>
                </a:solidFill>
              </a:rPr>
              <a:t>установкой </a:t>
            </a:r>
            <a:r>
              <a:rPr lang="ru-RU" sz="2000" dirty="0">
                <a:solidFill>
                  <a:schemeClr val="tx1"/>
                </a:solidFill>
              </a:rPr>
              <a:t>купленных </a:t>
            </a:r>
            <a:r>
              <a:rPr lang="ru-RU" sz="2000" dirty="0" smtClean="0">
                <a:solidFill>
                  <a:schemeClr val="tx1"/>
                </a:solidFill>
              </a:rPr>
              <a:t>машин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механизмов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121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124, 211, 213, 226, 521, 531, 533,544, </a:t>
            </a:r>
            <a:r>
              <a:rPr lang="en-US" sz="2000" b="1" i="1" dirty="0" smtClean="0">
                <a:solidFill>
                  <a:schemeClr val="tx1"/>
                </a:solidFill>
              </a:rPr>
              <a:t>etc</a:t>
            </a:r>
            <a:r>
              <a:rPr lang="en-US" sz="2000" i="1" dirty="0" smtClean="0">
                <a:solidFill>
                  <a:schemeClr val="tx1"/>
                </a:solidFill>
              </a:rPr>
              <a:t>.</a:t>
            </a:r>
            <a:br>
              <a:rPr lang="en-US" sz="20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4. </a:t>
            </a:r>
            <a:r>
              <a:rPr lang="ru-RU" sz="2000" dirty="0">
                <a:solidFill>
                  <a:schemeClr val="tx1"/>
                </a:solidFill>
              </a:rPr>
              <a:t>Оборот НДС на услуги, оказываемые третьими лицами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534 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521, 544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5. </a:t>
            </a:r>
            <a:r>
              <a:rPr lang="ru-RU" sz="2000" dirty="0">
                <a:solidFill>
                  <a:schemeClr val="tx1"/>
                </a:solidFill>
              </a:rPr>
              <a:t>Отражение </a:t>
            </a:r>
            <a:r>
              <a:rPr lang="ru-RU" sz="2000" dirty="0" smtClean="0">
                <a:solidFill>
                  <a:schemeClr val="tx1"/>
                </a:solidFill>
              </a:rPr>
              <a:t>входящих транспортных </a:t>
            </a:r>
            <a:r>
              <a:rPr lang="ru-RU" sz="2000" dirty="0">
                <a:solidFill>
                  <a:schemeClr val="tx1"/>
                </a:solidFill>
              </a:rPr>
              <a:t>средств и механизмов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123 Ct 121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6. </a:t>
            </a:r>
            <a:r>
              <a:rPr lang="ru-RU" sz="2000" dirty="0">
                <a:solidFill>
                  <a:schemeClr val="tx1"/>
                </a:solidFill>
              </a:rPr>
              <a:t>Авансовый платеж </a:t>
            </a:r>
            <a:r>
              <a:rPr lang="ru-RU" sz="2000" dirty="0" smtClean="0">
                <a:solidFill>
                  <a:schemeClr val="tx1"/>
                </a:solidFill>
              </a:rPr>
              <a:t>учитывается записью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521, 544  Ct 224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>7. </a:t>
            </a:r>
            <a:r>
              <a:rPr lang="ru-RU" sz="2000" dirty="0" smtClean="0">
                <a:solidFill>
                  <a:schemeClr val="tx1"/>
                </a:solidFill>
              </a:rPr>
              <a:t>Оплата </a:t>
            </a:r>
            <a:r>
              <a:rPr lang="ru-RU" sz="2000" dirty="0">
                <a:solidFill>
                  <a:schemeClr val="tx1"/>
                </a:solidFill>
              </a:rPr>
              <a:t>долга поставщикам 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521, 544  Ct 242, 243.</a:t>
            </a:r>
            <a:br>
              <a:rPr lang="en-US" sz="2000" b="1" i="1" dirty="0">
                <a:solidFill>
                  <a:schemeClr val="tx1"/>
                </a:solidFill>
              </a:rPr>
            </a:br>
            <a:endParaRPr lang="ro-RO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9237554-4897-40F5-A9EA-3BE918556C22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</a:rPr>
              <a:t>Получение </a:t>
            </a:r>
            <a:r>
              <a:rPr lang="ru-RU" sz="2800" b="1" dirty="0" smtClean="0">
                <a:solidFill>
                  <a:srgbClr val="002060"/>
                </a:solidFill>
              </a:rPr>
              <a:t>транспортных средств и </a:t>
            </a:r>
            <a:r>
              <a:rPr lang="ru-RU" sz="2800" b="1" dirty="0">
                <a:solidFill>
                  <a:srgbClr val="002060"/>
                </a:solidFill>
              </a:rPr>
              <a:t>механизмов </a:t>
            </a:r>
            <a:r>
              <a:rPr lang="ru-RU" sz="2800" b="1" dirty="0" smtClean="0">
                <a:solidFill>
                  <a:srgbClr val="002060"/>
                </a:solidFill>
              </a:rPr>
              <a:t>безвозмездно </a:t>
            </a:r>
            <a:r>
              <a:rPr lang="ru-RU" sz="2800" b="1" dirty="0">
                <a:solidFill>
                  <a:srgbClr val="002060"/>
                </a:solidFill>
              </a:rPr>
              <a:t>и в качестве субсидий 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финансовой отчетности стоимость ввода объектов основных средств, полученных бесплатно или в виде грантов, равна </a:t>
            </a:r>
            <a:r>
              <a:rPr lang="ru-RU" dirty="0" smtClean="0">
                <a:solidFill>
                  <a:schemeClr val="tx1"/>
                </a:solidFill>
              </a:rPr>
              <a:t>продажной стоимост</a:t>
            </a:r>
            <a:r>
              <a:rPr lang="ru-RU" dirty="0">
                <a:solidFill>
                  <a:schemeClr val="tx1"/>
                </a:solidFill>
              </a:rPr>
              <a:t>и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В случае отсутствия подтвержденной рыночной стоимости он будет определяться независимой экспертизой или суммой, установленной в актах приема и передачи актива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o-RO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289ECC8-7BE7-47E2-8E28-8CDE8C9C0FDB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403761" y="1845308"/>
            <a:ext cx="8443356" cy="4416167"/>
          </a:xfrm>
        </p:spPr>
        <p:txBody>
          <a:bodyPr/>
          <a:lstStyle/>
          <a:p>
            <a:r>
              <a:rPr lang="en-US" sz="2200" dirty="0" smtClean="0">
                <a:solidFill>
                  <a:schemeClr val="tx1"/>
                </a:solidFill>
              </a:rPr>
              <a:t>1. </a:t>
            </a:r>
            <a:r>
              <a:rPr lang="ru-RU" sz="2200" dirty="0">
                <a:solidFill>
                  <a:schemeClr val="tx1"/>
                </a:solidFill>
              </a:rPr>
              <a:t>Отражение стоимости объектов, полученных в виде </a:t>
            </a:r>
            <a:r>
              <a:rPr lang="ru-RU" sz="2200" dirty="0" smtClean="0">
                <a:solidFill>
                  <a:schemeClr val="tx1"/>
                </a:solidFill>
              </a:rPr>
              <a:t>грантов</a:t>
            </a:r>
            <a:r>
              <a:rPr lang="ro-RO" sz="2200" dirty="0" smtClean="0">
                <a:solidFill>
                  <a:schemeClr val="tx1"/>
                </a:solidFill>
              </a:rPr>
              <a:t>:</a:t>
            </a:r>
            <a:r>
              <a:rPr lang="ro-RO" sz="2200" dirty="0">
                <a:solidFill>
                  <a:schemeClr val="tx1"/>
                </a:solidFill>
              </a:rPr>
              <a:t/>
            </a:r>
            <a:br>
              <a:rPr lang="ro-RO" sz="2200" dirty="0">
                <a:solidFill>
                  <a:schemeClr val="tx1"/>
                </a:solidFill>
              </a:rPr>
            </a:br>
            <a:r>
              <a:rPr lang="ro-RO" sz="2200" b="1" i="1" dirty="0">
                <a:solidFill>
                  <a:schemeClr val="tx1"/>
                </a:solidFill>
              </a:rPr>
              <a:t>Dt 121, 123</a:t>
            </a:r>
            <a:br>
              <a:rPr lang="ro-RO" sz="2200" b="1" i="1" dirty="0">
                <a:solidFill>
                  <a:schemeClr val="tx1"/>
                </a:solidFill>
              </a:rPr>
            </a:br>
            <a:r>
              <a:rPr lang="ro-RO" sz="2200" b="1" i="1" dirty="0">
                <a:solidFill>
                  <a:schemeClr val="tx1"/>
                </a:solidFill>
              </a:rPr>
              <a:t>Ct 424</a:t>
            </a:r>
            <a:br>
              <a:rPr lang="ro-RO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2. </a:t>
            </a:r>
            <a:r>
              <a:rPr lang="ru-RU" sz="2200" dirty="0">
                <a:solidFill>
                  <a:schemeClr val="tx1"/>
                </a:solidFill>
              </a:rPr>
              <a:t>Отражение стоимости объектов, полученных бесплатно от других предприятий и частных лиц </a:t>
            </a:r>
            <a:r>
              <a:rPr lang="ro-RO" sz="2200" dirty="0" smtClean="0">
                <a:solidFill>
                  <a:schemeClr val="tx1"/>
                </a:solidFill>
              </a:rPr>
              <a:t>:</a:t>
            </a:r>
            <a:r>
              <a:rPr lang="ro-RO" sz="2200" dirty="0">
                <a:solidFill>
                  <a:schemeClr val="tx1"/>
                </a:solidFill>
              </a:rPr>
              <a:t/>
            </a:r>
            <a:br>
              <a:rPr lang="ro-RO" sz="2200" dirty="0">
                <a:solidFill>
                  <a:schemeClr val="tx1"/>
                </a:solidFill>
              </a:rPr>
            </a:br>
            <a:r>
              <a:rPr lang="ro-RO" sz="2200" b="1" i="1" dirty="0">
                <a:solidFill>
                  <a:schemeClr val="tx1"/>
                </a:solidFill>
              </a:rPr>
              <a:t>Dt 121, 123</a:t>
            </a:r>
            <a:br>
              <a:rPr lang="ro-RO" sz="2200" b="1" i="1" dirty="0">
                <a:solidFill>
                  <a:schemeClr val="tx1"/>
                </a:solidFill>
              </a:rPr>
            </a:br>
            <a:r>
              <a:rPr lang="ro-RO" sz="2200" b="1" i="1" dirty="0">
                <a:solidFill>
                  <a:schemeClr val="tx1"/>
                </a:solidFill>
              </a:rPr>
              <a:t>Ct 622</a:t>
            </a:r>
            <a:br>
              <a:rPr lang="ro-RO" sz="2200" b="1" i="1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3. </a:t>
            </a:r>
            <a:r>
              <a:rPr lang="ru-RU" sz="2200" dirty="0">
                <a:solidFill>
                  <a:schemeClr val="tx1"/>
                </a:solidFill>
              </a:rPr>
              <a:t>Отражение </a:t>
            </a:r>
            <a:r>
              <a:rPr lang="ru-RU" sz="2200" dirty="0" smtClean="0">
                <a:solidFill>
                  <a:schemeClr val="tx1"/>
                </a:solidFill>
              </a:rPr>
              <a:t>использования материалов и других средств при создании и </a:t>
            </a:r>
            <a:r>
              <a:rPr lang="ru-RU" sz="2200" dirty="0">
                <a:solidFill>
                  <a:schemeClr val="tx1"/>
                </a:solidFill>
              </a:rPr>
              <a:t>использованию по назначению </a:t>
            </a:r>
            <a:r>
              <a:rPr lang="ro-RO" sz="2200" dirty="0" smtClean="0">
                <a:solidFill>
                  <a:schemeClr val="tx1"/>
                </a:solidFill>
              </a:rPr>
              <a:t>:</a:t>
            </a:r>
            <a:r>
              <a:rPr lang="ro-RO" sz="2200" dirty="0">
                <a:solidFill>
                  <a:schemeClr val="tx1"/>
                </a:solidFill>
              </a:rPr>
              <a:t/>
            </a:r>
            <a:br>
              <a:rPr lang="ro-RO" sz="2200" dirty="0">
                <a:solidFill>
                  <a:schemeClr val="tx1"/>
                </a:solidFill>
              </a:rPr>
            </a:br>
            <a:r>
              <a:rPr lang="ro-RO" sz="2200" b="1" i="1" dirty="0">
                <a:solidFill>
                  <a:schemeClr val="tx1"/>
                </a:solidFill>
              </a:rPr>
              <a:t>Dt 121 </a:t>
            </a:r>
            <a:br>
              <a:rPr lang="ro-RO" sz="2200" b="1" i="1" dirty="0">
                <a:solidFill>
                  <a:schemeClr val="tx1"/>
                </a:solidFill>
              </a:rPr>
            </a:br>
            <a:r>
              <a:rPr lang="ro-RO" sz="2200" b="1" i="1" dirty="0" smtClean="0">
                <a:solidFill>
                  <a:schemeClr val="tx1"/>
                </a:solidFill>
              </a:rPr>
              <a:t>Ct</a:t>
            </a:r>
            <a:r>
              <a:rPr lang="ru-RU" sz="2200" b="1" i="1" dirty="0" smtClean="0">
                <a:solidFill>
                  <a:schemeClr val="tx1"/>
                </a:solidFill>
              </a:rPr>
              <a:t> </a:t>
            </a:r>
            <a:r>
              <a:rPr lang="ro-RO" sz="2200" b="1" i="1" dirty="0" smtClean="0">
                <a:solidFill>
                  <a:schemeClr val="tx1"/>
                </a:solidFill>
              </a:rPr>
              <a:t>211</a:t>
            </a:r>
            <a:r>
              <a:rPr lang="ro-RO" sz="2200" b="1" i="1" dirty="0">
                <a:solidFill>
                  <a:schemeClr val="tx1"/>
                </a:solidFill>
              </a:rPr>
              <a:t>, 213, 226, 521, 531, 532, 533, 534, </a:t>
            </a:r>
            <a:r>
              <a:rPr lang="ro-RO" sz="2200" b="1" i="1" dirty="0" smtClean="0">
                <a:solidFill>
                  <a:schemeClr val="tx1"/>
                </a:solidFill>
              </a:rPr>
              <a:t>8</a:t>
            </a:r>
            <a:r>
              <a:rPr lang="en-US" sz="2200" b="1" i="1" dirty="0" smtClean="0">
                <a:solidFill>
                  <a:schemeClr val="tx1"/>
                </a:solidFill>
              </a:rPr>
              <a:t>12, etc.</a:t>
            </a:r>
            <a:r>
              <a:rPr lang="ro-RO" sz="1600" b="1" i="1" dirty="0">
                <a:solidFill>
                  <a:srgbClr val="002060"/>
                </a:solidFill>
              </a:rPr>
              <a:t/>
            </a:r>
            <a:br>
              <a:rPr lang="ro-RO" sz="1600" b="1" i="1" dirty="0">
                <a:solidFill>
                  <a:srgbClr val="002060"/>
                </a:solidFill>
              </a:rPr>
            </a:br>
            <a:r>
              <a:rPr lang="ro-RO" sz="1600" b="1" i="1" dirty="0">
                <a:solidFill>
                  <a:srgbClr val="002060"/>
                </a:solidFill>
              </a:rPr>
              <a:t/>
            </a:r>
            <a:br>
              <a:rPr lang="ro-RO" sz="1600" b="1" i="1" dirty="0">
                <a:solidFill>
                  <a:srgbClr val="002060"/>
                </a:solidFill>
              </a:rPr>
            </a:br>
            <a:endParaRPr lang="ro-RO" sz="1600" b="1" i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30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815D69E-7380-4F29-A94D-F2D844001727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457200" indent="-457200"/>
            <a:r>
              <a:rPr lang="en-US" dirty="0" smtClean="0">
                <a:solidFill>
                  <a:schemeClr val="tx1"/>
                </a:solidFill>
              </a:rPr>
              <a:t>      4. </a:t>
            </a:r>
            <a:r>
              <a:rPr lang="ru-RU" dirty="0">
                <a:solidFill>
                  <a:schemeClr val="tx1"/>
                </a:solidFill>
              </a:rPr>
              <a:t>Отражение ввода в эксплуатацию объектов, полученных </a:t>
            </a:r>
            <a:r>
              <a:rPr lang="ru-RU" dirty="0" smtClean="0">
                <a:solidFill>
                  <a:schemeClr val="tx1"/>
                </a:solidFill>
              </a:rPr>
              <a:t>бесплатно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123 Ct </a:t>
            </a:r>
            <a:r>
              <a:rPr lang="ro-RO" b="1" i="1" dirty="0" smtClean="0">
                <a:solidFill>
                  <a:schemeClr val="tx1"/>
                </a:solidFill>
              </a:rPr>
              <a:t>121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ru-RU" dirty="0" smtClean="0">
                <a:solidFill>
                  <a:schemeClr val="tx1"/>
                </a:solidFill>
              </a:rPr>
              <a:t>Отражение сумм </a:t>
            </a:r>
            <a:r>
              <a:rPr lang="ru-RU" dirty="0">
                <a:solidFill>
                  <a:schemeClr val="tx1"/>
                </a:solidFill>
              </a:rPr>
              <a:t>субсидий, полученных на увеличение вторичного капитала 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424 Ct 342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Отражение </a:t>
            </a:r>
            <a:r>
              <a:rPr lang="ru-RU" dirty="0" smtClean="0">
                <a:solidFill>
                  <a:schemeClr val="tx1"/>
                </a:solidFill>
              </a:rPr>
              <a:t>суммы дохода </a:t>
            </a:r>
            <a:r>
              <a:rPr lang="ru-RU" dirty="0">
                <a:solidFill>
                  <a:schemeClr val="tx1"/>
                </a:solidFill>
              </a:rPr>
              <a:t>от финансовой деятельности </a:t>
            </a:r>
            <a:r>
              <a:rPr lang="ru-RU" dirty="0" smtClean="0">
                <a:solidFill>
                  <a:schemeClr val="tx1"/>
                </a:solidFill>
              </a:rPr>
              <a:t>субсидий </a:t>
            </a:r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smtClean="0">
                <a:solidFill>
                  <a:schemeClr val="tx1"/>
                </a:solidFill>
              </a:rPr>
              <a:t>отчетный год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342 Ct 622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7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Возврат неиспользованных </a:t>
            </a:r>
            <a:r>
              <a:rPr lang="ru-RU" dirty="0" smtClean="0">
                <a:solidFill>
                  <a:schemeClr val="tx1"/>
                </a:solidFill>
              </a:rPr>
              <a:t>субсидий по </a:t>
            </a:r>
            <a:r>
              <a:rPr lang="ru-RU" dirty="0">
                <a:solidFill>
                  <a:schemeClr val="tx1"/>
                </a:solidFill>
              </a:rPr>
              <a:t>назначению </a:t>
            </a:r>
            <a:r>
              <a:rPr lang="ro-RO" dirty="0" smtClean="0">
                <a:solidFill>
                  <a:schemeClr val="tx1"/>
                </a:solidFill>
              </a:rPr>
              <a:t>: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Dt 424 Ct 242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877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Проводки, составленные в </a:t>
            </a:r>
            <a:r>
              <a:rPr lang="en-US" dirty="0" err="1" smtClean="0"/>
              <a:t>Apa</a:t>
            </a:r>
            <a:r>
              <a:rPr lang="en-US" dirty="0" smtClean="0"/>
              <a:t> – Canal: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CE0F2EB-67A2-482B-9064-F27637242802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121, 123</a:t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Ct 424</a:t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121, 123</a:t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Ct 622</a:t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121 </a:t>
            </a:r>
            <a:br>
              <a:rPr lang="ro-RO" b="1" i="1" dirty="0">
                <a:solidFill>
                  <a:schemeClr val="tx1"/>
                </a:solidFill>
              </a:rPr>
            </a:br>
            <a:r>
              <a:rPr lang="ro-RO" b="1" i="1" dirty="0">
                <a:solidFill>
                  <a:schemeClr val="tx1"/>
                </a:solidFill>
              </a:rPr>
              <a:t>Ct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o-RO" b="1" i="1" dirty="0">
                <a:solidFill>
                  <a:schemeClr val="tx1"/>
                </a:solidFill>
              </a:rPr>
              <a:t>211, 213, 226, 521, 531, 532, 533, 534, 8</a:t>
            </a:r>
            <a:r>
              <a:rPr lang="en-US" b="1" i="1" dirty="0">
                <a:solidFill>
                  <a:schemeClr val="tx1"/>
                </a:solidFill>
              </a:rPr>
              <a:t>12, </a:t>
            </a:r>
            <a:endParaRPr lang="ru-RU" b="1" i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4.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123 Ct 121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5. 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424 Ct 342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6. 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342 Ct 622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7. </a:t>
            </a:r>
            <a:r>
              <a:rPr lang="ro-RO" b="1" i="1" dirty="0" smtClean="0">
                <a:solidFill>
                  <a:schemeClr val="tx1"/>
                </a:solidFill>
              </a:rPr>
              <a:t>Dt </a:t>
            </a:r>
            <a:r>
              <a:rPr lang="ro-RO" b="1" i="1" dirty="0">
                <a:solidFill>
                  <a:schemeClr val="tx1"/>
                </a:solidFill>
              </a:rPr>
              <a:t>424 Ct 242</a:t>
            </a:r>
            <a:r>
              <a:rPr lang="ro-RO" dirty="0">
                <a:solidFill>
                  <a:schemeClr val="tx1"/>
                </a:solidFill>
              </a:rPr>
              <a:t/>
            </a:r>
            <a:br>
              <a:rPr lang="ro-RO" dirty="0">
                <a:solidFill>
                  <a:schemeClr val="tx1"/>
                </a:solidFill>
              </a:rPr>
            </a:br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fcaac_logo0200p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21115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F6D5125-9D4B-4365-8592-B2213FA1CFA8}" type="datetime1">
              <a:rPr lang="en-GB" noProof="0" smtClean="0"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273132" y="1866994"/>
            <a:ext cx="8701160" cy="4628809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Другое поступление средств </a:t>
            </a:r>
            <a:r>
              <a:rPr lang="ru-RU" b="1" dirty="0">
                <a:solidFill>
                  <a:srgbClr val="002060"/>
                </a:solidFill>
              </a:rPr>
              <a:t>транспорта и механизмов (получение в качестве доли в социальном капитале, отражение инвентарных участков и т. </a:t>
            </a:r>
            <a:r>
              <a:rPr lang="ru-RU" b="1" dirty="0" smtClean="0">
                <a:solidFill>
                  <a:srgbClr val="002060"/>
                </a:solidFill>
              </a:rPr>
              <a:t>д.) 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r>
              <a:rPr lang="en-US" sz="2500" b="1" dirty="0" smtClean="0">
                <a:solidFill>
                  <a:srgbClr val="002060"/>
                </a:solidFill>
              </a:rPr>
              <a:t/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Основные средства могут быть получены в виде </a:t>
            </a:r>
            <a:r>
              <a:rPr lang="ru-RU" sz="2200" dirty="0" smtClean="0">
                <a:solidFill>
                  <a:schemeClr val="tx1"/>
                </a:solidFill>
              </a:rPr>
              <a:t>взноса </a:t>
            </a:r>
            <a:r>
              <a:rPr lang="ru-RU" sz="2200" dirty="0">
                <a:solidFill>
                  <a:schemeClr val="tx1"/>
                </a:solidFill>
              </a:rPr>
              <a:t>в уставный капитал как при создании предприятия, так и при осуществлении изменений </a:t>
            </a:r>
            <a:r>
              <a:rPr lang="ru-RU" sz="2200" dirty="0" smtClean="0">
                <a:solidFill>
                  <a:schemeClr val="tx1"/>
                </a:solidFill>
              </a:rPr>
              <a:t>в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учредительных документах.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/>
            </a:r>
            <a:br>
              <a:rPr lang="en-US" sz="2200" dirty="0" smtClean="0">
                <a:solidFill>
                  <a:schemeClr val="tx1"/>
                </a:solidFill>
              </a:rPr>
            </a:br>
            <a:endParaRPr lang="ro-RO" sz="2200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40180"/>
            <a:ext cx="7162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4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9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9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8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13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1844</TotalTime>
  <Words>299</Words>
  <Application>Microsoft Office PowerPoint</Application>
  <PresentationFormat>On-screen Show (4:3)</PresentationFormat>
  <Paragraphs>108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Calibri</vt:lpstr>
      <vt:lpstr>Times New Roman</vt:lpstr>
      <vt:lpstr>GIZ_Banner_Kopfzeile-Ausland (3)</vt:lpstr>
      <vt:lpstr>Учебный курс для сотрудников и операторов  „Apă-Canal”  Модуль 13: Актуальные проблемы учета и налогообложения транспортных средств и механизмов. Налоговые изменения в Республике Молдова  на 2017 год.  Сессия 1: Учет основных материальных средств  (транспортных средств и механизмов)  Expert conf. univ. dr. Margareta Vîrcolici lector superior Lidia Surdu  28-29-30 ноябрь 2017, Кишинев</vt:lpstr>
      <vt:lpstr>Цели: O1 Приобретение и оплата транспортных средств и механизмов O2 Получение транспортных средств и механизмов безвозмездно и в качестве субсидий  O3 Другие поступления транспортных средств и механизмов (получение в качестве доли в уставном капитале, запасы и т. д.)  O4 Расчет и учет амортизации транспортных средств и механизмов  O5 Списание транспортных средств и механизмов по их физическому (моральному) износу  O6 Утрата транспортных средств и механизмов в результате аварий, стихийных бедствий , естественных и других чрезвычайных событиях  O7 Продажа транспортных средств и механизмов.  </vt:lpstr>
      <vt:lpstr>Закупка транспортных средств и механизмов:    При покупке транспортных средств и механизмов оплаты, от других предприятий и лиц, должны быть составлены следующие бухгалтерские проводки: 1. Отражая стоимость покупки транспортного средства / механизма: Dt 121, 123 Dt 521, 544 2. Включение в начальную стоимость механизма транспорта / импорта сумм, относящихся к таможенным пошлинам и процедурам: Dt 121 Ct 242, 544 </vt:lpstr>
      <vt:lpstr>       3. Отражение расхода связанного с установкой купленных машин и механизмов: Dt 121 Ct 124, 211, 213, 226, 521, 531, 533,544, etc. 4. Оборот НДС на услуги, оказываемые третьими лицами : Dt 534  Ct 521, 544 5. Отражение входящих транспортных средств и механизмов : Dt 123 Ct 121 6. Авансовый платеж учитывается записью : Dt 521, 544  Ct 224 7. Оплата долга поставщикам : Dt 521, 544  Ct 242, 243. </vt:lpstr>
      <vt:lpstr>Получение транспортных средств и механизмов безвозмездно и в качестве субсидий :  В финансовой отчетности стоимость ввода объектов основных средств, полученных бесплатно или в виде грантов, равна продажной стоимости. В случае отсутствия подтвержденной рыночной стоимости он будет определяться независимой экспертизой или суммой, установленной в актах приема и передачи актива.  </vt:lpstr>
      <vt:lpstr>1. Отражение стоимости объектов, полученных в виде грантов: Dt 121, 123 Ct 424 2. Отражение стоимости объектов, полученных бесплатно от других предприятий и частных лиц : Dt 121, 123 Ct 622 3. Отражение использования материалов и других средств при создании и использованию по назначению : Dt 121  Ct 211, 213, 226, 521, 531, 532, 533, 534, 812, etc.  </vt:lpstr>
      <vt:lpstr>      4. Отражение ввода в эксплуатацию объектов, полученных бесплатно: Dt 123 Ct 121 5. Отражение сумм субсидий, полученных на увеличение вторичного капитала : Dt 424 Ct 342 6. Отражение суммы дохода от финансовой деятельности субсидий на отчетный год: Dt 342 Ct 622 7. Возврат неиспользованных субсидий по назначению : Dt 424 Ct 242 </vt:lpstr>
      <vt:lpstr>Проводки, составленные в Apa – Canal:</vt:lpstr>
      <vt:lpstr>Другое поступление средств транспорта и механизмов (получение в качестве доли в социальном капитале, отражение инвентарных участков и т. д.) :  Основные средства могут быть получены в виде взноса в уставный капитал как при создании предприятия, так и при осуществлении изменений в учредительных документах.   </vt:lpstr>
      <vt:lpstr>Проводки,  ввода средств транспорта / механизмов в виде вклада в уставной капитал, следующие :  1. Отражение задолженности учредителей по вкладам в акционерный капитал компании при ее создании : Dt 313 Ct 311  2. Отражение стоимости объектов основных средств, полученных от учредителей в виде вклада в уставной капитал Dt 121, 123 Ct 313 </vt:lpstr>
      <vt:lpstr>Расчет и учет амортизации транспортных средств и механизмов :  При расчете и определении амортизации транспортных средств и механизмов формулы бухгалтерского учета : 1. Расчет амортизации транспортных средств административного назначения : Dt 713 Ct 124 2. Расчет износа механизмов транспорта / первичности в виде субсидий : Dt 722 Ct 124  </vt:lpstr>
      <vt:lpstr>     3. Расчет износа транспортных средств / механизмов, используемых в основной деятельности предприятия : Dt 711 Ct 124 4. Корректировка суммы амортизации транспортных средств / механизмов неполного расчета за предыдущие годы : Dt 331 Ct 124 5. Корректировка суммы амортизации транспортного средства / механизмов в предыдущих лет: Dt 124 Ct 331.  </vt:lpstr>
      <vt:lpstr>Проводки составленные при расчете амортизации</vt:lpstr>
      <vt:lpstr>Списание транспортных средств и механизмов из-за их физического (морального) износа :   Списание транспортных средств и механизмов по физическому (моральному) износу может быть выполнено после или до истечения срока их полезного использования (DFU).  Для утилизации необходимо создать комиссию со следующими компетенциями : - Изучение объекта, подлежащего утилизации, с использованием необходимой технической документации и установлением непригодного использования объекта для последующего использования; - Поиск причины не функциональности объекта;  </vt:lpstr>
      <vt:lpstr>- Идентификация работников, вызвавших преждевременное списание транспортных средств и механизмов; - Рассмотрение возможности использования сборок, деталей или материалов транспортного средства; - Составление протоколов для утилизации транспортных средств и предлагаемых механизмов утилизации.  При утилизации транспортных средств и механизмов из-за их физического (морального) износа, следующие формулы бухгалтерского учета :   </vt:lpstr>
      <vt:lpstr>      1. Урегулирование объема накопленного износа транспортных средств и сбрасываемых механизмов : Dt 124  Ct 123  2. Отражение вычисленного неполного количества сломанных предметов до истечения срока погашения DFU : Dt 721 Ct 123  3. Отражение расходов, связанных с демонтажем транспортных средств и демонтированных механизмов :  Dt 721   Ct 211, 213, 226, 521, 531, 532, 533, 534, 812, etc. </vt:lpstr>
      <vt:lpstr>      4. Перечисление НДС от стоимости услуг, оказываемых третьими лицами :   Dt 534 Ct 521, 544 5. Отражая чистую возможную стоимость, возникающую в результате утилизации транспортных средств и механизмов : - В пределах возможной стоимости основного средства :   Dt 211 Ct 123 - Разница, которая превышает вероятную стоимость основного средства :    Dt 211 Ct 621 - Урегулирование оставшейся разницы в отношении вероятной оставшейся стоимости основного средства :    Dt 721 Ct 123.  </vt:lpstr>
      <vt:lpstr>Продажа транспортных средств и механизмов :  Продажа транспортных средств и механизмов обычно осуществляется на основании договора купли-продажи. Операции по продаже вышеуказанных объектов должны подтверждаться соответствующими подтверждающими документами (квитанция о получении / сдаче, налоговые счета, отгрузочные счета, банкноты и т. Д.). Для продажи транспортных средств и механизмов должны быть составлены следующие бухгалтерские проводки:</vt:lpstr>
      <vt:lpstr>      1. Отражение стоимости продажи (без НДС) предметов, подлежащих продаже : Dt 223 Ct 621 2. Расчет суммы накопленного износа проданных предметов : Dt 124 Ct 123 3. Расчет балансовой стоимости проданных товаров : Dt 721 Ct 123 4. Отражение расходов, связанных с реализацией основных средств : Dt 721  Ct 211, 213, 226, 521, 531, 532, 533, 534, 812, etc. </vt:lpstr>
      <vt:lpstr>      5. Перечисление НДС от стоимости услуг, предоставляемых сторонними продажами : Dt 534 Ct 521, 544 6. Перевод на счет аванса, ранее полученного на оплату дебиторской задолженности за транспортные средства / проданный механизм : Dt 523 Ct 223 7. Отражение поступления денежных средств от покупателя основных средств :  Dt 241, 242, 243, 244  Ct 223 8. Отражая разницу в курсе и выгодную сумму продажи : Dt 223 Ct 622 9. Отражая разницу в курсе и неблагоприятную сумму продажи : Dt 722 Ct 223.   </vt:lpstr>
      <vt:lpstr>    Списание транспортных средств и механизмов в результате аварий, стихийных бедствий и других несчастных случаев :    Аварийные операции и механизмы, возникающие в результате аварий, стихийных бедствий и других исключительных случаев, отражаются в счетах расходов / убытков и исключительных доходах. Балансовая стоимость основных средств, выбывших в результате чрезвычайных событий и расходов, понесенных в этом случае, отражается как исключительные убытки (на счете 723) и суммы, полученные или полученные за счет убытков, - как исключительный доход 623).  </vt:lpstr>
      <vt:lpstr>Практика в отрасли :  1. 2. 3. 4.   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196</cp:revision>
  <cp:lastPrinted>2017-06-05T10:38:21Z</cp:lastPrinted>
  <dcterms:created xsi:type="dcterms:W3CDTF">2013-09-05T11:54:56Z</dcterms:created>
  <dcterms:modified xsi:type="dcterms:W3CDTF">2017-12-06T07:47:38Z</dcterms:modified>
</cp:coreProperties>
</file>