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130"/>
  </p:notesMasterIdLst>
  <p:handoutMasterIdLst>
    <p:handoutMasterId r:id="rId131"/>
  </p:handoutMasterIdLst>
  <p:sldIdLst>
    <p:sldId id="407" r:id="rId2"/>
    <p:sldId id="419" r:id="rId3"/>
    <p:sldId id="540" r:id="rId4"/>
    <p:sldId id="541" r:id="rId5"/>
    <p:sldId id="542" r:id="rId6"/>
    <p:sldId id="544" r:id="rId7"/>
    <p:sldId id="417" r:id="rId8"/>
    <p:sldId id="545" r:id="rId9"/>
    <p:sldId id="547" r:id="rId10"/>
    <p:sldId id="548" r:id="rId11"/>
    <p:sldId id="550" r:id="rId12"/>
    <p:sldId id="551" r:id="rId13"/>
    <p:sldId id="552" r:id="rId14"/>
    <p:sldId id="553" r:id="rId15"/>
    <p:sldId id="554" r:id="rId16"/>
    <p:sldId id="555" r:id="rId17"/>
    <p:sldId id="413" r:id="rId18"/>
    <p:sldId id="557" r:id="rId19"/>
    <p:sldId id="558" r:id="rId20"/>
    <p:sldId id="559" r:id="rId21"/>
    <p:sldId id="410" r:id="rId22"/>
    <p:sldId id="409" r:id="rId23"/>
    <p:sldId id="428" r:id="rId24"/>
    <p:sldId id="433" r:id="rId25"/>
    <p:sldId id="432" r:id="rId26"/>
    <p:sldId id="431" r:id="rId27"/>
    <p:sldId id="430" r:id="rId28"/>
    <p:sldId id="429" r:id="rId29"/>
    <p:sldId id="440" r:id="rId30"/>
    <p:sldId id="560" r:id="rId31"/>
    <p:sldId id="439" r:id="rId32"/>
    <p:sldId id="443" r:id="rId33"/>
    <p:sldId id="444" r:id="rId34"/>
    <p:sldId id="445" r:id="rId35"/>
    <p:sldId id="442" r:id="rId36"/>
    <p:sldId id="441" r:id="rId37"/>
    <p:sldId id="447" r:id="rId38"/>
    <p:sldId id="571" r:id="rId39"/>
    <p:sldId id="449" r:id="rId40"/>
    <p:sldId id="448" r:id="rId41"/>
    <p:sldId id="453" r:id="rId42"/>
    <p:sldId id="450" r:id="rId43"/>
    <p:sldId id="561" r:id="rId44"/>
    <p:sldId id="451" r:id="rId45"/>
    <p:sldId id="438" r:id="rId46"/>
    <p:sldId id="457" r:id="rId47"/>
    <p:sldId id="456" r:id="rId48"/>
    <p:sldId id="562" r:id="rId49"/>
    <p:sldId id="563" r:id="rId50"/>
    <p:sldId id="454" r:id="rId51"/>
    <p:sldId id="437" r:id="rId52"/>
    <p:sldId id="436" r:id="rId53"/>
    <p:sldId id="458" r:id="rId54"/>
    <p:sldId id="459" r:id="rId55"/>
    <p:sldId id="518" r:id="rId56"/>
    <p:sldId id="564" r:id="rId57"/>
    <p:sldId id="519" r:id="rId58"/>
    <p:sldId id="520" r:id="rId59"/>
    <p:sldId id="522" r:id="rId60"/>
    <p:sldId id="523" r:id="rId61"/>
    <p:sldId id="525" r:id="rId62"/>
    <p:sldId id="526" r:id="rId63"/>
    <p:sldId id="565" r:id="rId64"/>
    <p:sldId id="527" r:id="rId65"/>
    <p:sldId id="528" r:id="rId66"/>
    <p:sldId id="529" r:id="rId67"/>
    <p:sldId id="531" r:id="rId68"/>
    <p:sldId id="530" r:id="rId69"/>
    <p:sldId id="517" r:id="rId70"/>
    <p:sldId id="524" r:id="rId71"/>
    <p:sldId id="466" r:id="rId72"/>
    <p:sldId id="469" r:id="rId73"/>
    <p:sldId id="471" r:id="rId74"/>
    <p:sldId id="472" r:id="rId75"/>
    <p:sldId id="473" r:id="rId76"/>
    <p:sldId id="475" r:id="rId77"/>
    <p:sldId id="474" r:id="rId78"/>
    <p:sldId id="476" r:id="rId79"/>
    <p:sldId id="479" r:id="rId80"/>
    <p:sldId id="478" r:id="rId81"/>
    <p:sldId id="477" r:id="rId82"/>
    <p:sldId id="481" r:id="rId83"/>
    <p:sldId id="480" r:id="rId84"/>
    <p:sldId id="566" r:id="rId85"/>
    <p:sldId id="485" r:id="rId86"/>
    <p:sldId id="484" r:id="rId87"/>
    <p:sldId id="483" r:id="rId88"/>
    <p:sldId id="487" r:id="rId89"/>
    <p:sldId id="489" r:id="rId90"/>
    <p:sldId id="490" r:id="rId91"/>
    <p:sldId id="491" r:id="rId92"/>
    <p:sldId id="567" r:id="rId93"/>
    <p:sldId id="568" r:id="rId94"/>
    <p:sldId id="569" r:id="rId95"/>
    <p:sldId id="493" r:id="rId96"/>
    <p:sldId id="492" r:id="rId97"/>
    <p:sldId id="460" r:id="rId98"/>
    <p:sldId id="496" r:id="rId99"/>
    <p:sldId id="434" r:id="rId100"/>
    <p:sldId id="497" r:id="rId101"/>
    <p:sldId id="435" r:id="rId102"/>
    <p:sldId id="500" r:id="rId103"/>
    <p:sldId id="499" r:id="rId104"/>
    <p:sldId id="498" r:id="rId105"/>
    <p:sldId id="503" r:id="rId106"/>
    <p:sldId id="502" r:id="rId107"/>
    <p:sldId id="501" r:id="rId108"/>
    <p:sldId id="505" r:id="rId109"/>
    <p:sldId id="504" r:id="rId110"/>
    <p:sldId id="570" r:id="rId111"/>
    <p:sldId id="509" r:id="rId112"/>
    <p:sldId id="507" r:id="rId113"/>
    <p:sldId id="510" r:id="rId114"/>
    <p:sldId id="506" r:id="rId115"/>
    <p:sldId id="513" r:id="rId116"/>
    <p:sldId id="512" r:id="rId117"/>
    <p:sldId id="516" r:id="rId118"/>
    <p:sldId id="532" r:id="rId119"/>
    <p:sldId id="533" r:id="rId120"/>
    <p:sldId id="536" r:id="rId121"/>
    <p:sldId id="534" r:id="rId122"/>
    <p:sldId id="535" r:id="rId123"/>
    <p:sldId id="515" r:id="rId124"/>
    <p:sldId id="511" r:id="rId125"/>
    <p:sldId id="537" r:id="rId126"/>
    <p:sldId id="538" r:id="rId127"/>
    <p:sldId id="539" r:id="rId128"/>
    <p:sldId id="406" r:id="rId129"/>
  </p:sldIdLst>
  <p:sldSz cx="9144000" cy="6858000" type="screen4x3"/>
  <p:notesSz cx="6761163" cy="9942513"/>
  <p:defaultTextStyle>
    <a:defPPr>
      <a:defRPr lang="de-DE"/>
    </a:defPPr>
    <a:lvl1pPr algn="l" rtl="0" fontAlgn="base">
      <a:spcBef>
        <a:spcPct val="0"/>
      </a:spcBef>
      <a:spcAft>
        <a:spcPct val="0"/>
      </a:spcAft>
      <a:defRPr sz="2200" b="1" kern="1200">
        <a:solidFill>
          <a:srgbClr val="999999"/>
        </a:solidFill>
        <a:latin typeface="Arial" charset="0"/>
        <a:ea typeface="+mn-ea"/>
        <a:cs typeface="Arial" charset="0"/>
      </a:defRPr>
    </a:lvl1pPr>
    <a:lvl2pPr marL="457200" algn="l" rtl="0" fontAlgn="base">
      <a:spcBef>
        <a:spcPct val="0"/>
      </a:spcBef>
      <a:spcAft>
        <a:spcPct val="0"/>
      </a:spcAft>
      <a:defRPr sz="2200" b="1" kern="1200">
        <a:solidFill>
          <a:srgbClr val="999999"/>
        </a:solidFill>
        <a:latin typeface="Arial" charset="0"/>
        <a:ea typeface="+mn-ea"/>
        <a:cs typeface="Arial" charset="0"/>
      </a:defRPr>
    </a:lvl2pPr>
    <a:lvl3pPr marL="914400" algn="l" rtl="0" fontAlgn="base">
      <a:spcBef>
        <a:spcPct val="0"/>
      </a:spcBef>
      <a:spcAft>
        <a:spcPct val="0"/>
      </a:spcAft>
      <a:defRPr sz="2200" b="1" kern="1200">
        <a:solidFill>
          <a:srgbClr val="999999"/>
        </a:solidFill>
        <a:latin typeface="Arial" charset="0"/>
        <a:ea typeface="+mn-ea"/>
        <a:cs typeface="Arial" charset="0"/>
      </a:defRPr>
    </a:lvl3pPr>
    <a:lvl4pPr marL="1371600" algn="l" rtl="0" fontAlgn="base">
      <a:spcBef>
        <a:spcPct val="0"/>
      </a:spcBef>
      <a:spcAft>
        <a:spcPct val="0"/>
      </a:spcAft>
      <a:defRPr sz="2200" b="1" kern="1200">
        <a:solidFill>
          <a:srgbClr val="999999"/>
        </a:solidFill>
        <a:latin typeface="Arial" charset="0"/>
        <a:ea typeface="+mn-ea"/>
        <a:cs typeface="Arial" charset="0"/>
      </a:defRPr>
    </a:lvl4pPr>
    <a:lvl5pPr marL="1828800" algn="l" rtl="0" fontAlgn="base">
      <a:spcBef>
        <a:spcPct val="0"/>
      </a:spcBef>
      <a:spcAft>
        <a:spcPct val="0"/>
      </a:spcAft>
      <a:defRPr sz="2200" b="1" kern="1200">
        <a:solidFill>
          <a:srgbClr val="999999"/>
        </a:solidFill>
        <a:latin typeface="Arial" charset="0"/>
        <a:ea typeface="+mn-ea"/>
        <a:cs typeface="Arial" charset="0"/>
      </a:defRPr>
    </a:lvl5pPr>
    <a:lvl6pPr marL="2286000" algn="l" defTabSz="914400" rtl="0" eaLnBrk="1" latinLnBrk="0" hangingPunct="1">
      <a:defRPr sz="2200" b="1" kern="1200">
        <a:solidFill>
          <a:srgbClr val="999999"/>
        </a:solidFill>
        <a:latin typeface="Arial" charset="0"/>
        <a:ea typeface="+mn-ea"/>
        <a:cs typeface="Arial" charset="0"/>
      </a:defRPr>
    </a:lvl6pPr>
    <a:lvl7pPr marL="2743200" algn="l" defTabSz="914400" rtl="0" eaLnBrk="1" latinLnBrk="0" hangingPunct="1">
      <a:defRPr sz="2200" b="1" kern="1200">
        <a:solidFill>
          <a:srgbClr val="999999"/>
        </a:solidFill>
        <a:latin typeface="Arial" charset="0"/>
        <a:ea typeface="+mn-ea"/>
        <a:cs typeface="Arial" charset="0"/>
      </a:defRPr>
    </a:lvl7pPr>
    <a:lvl8pPr marL="3200400" algn="l" defTabSz="914400" rtl="0" eaLnBrk="1" latinLnBrk="0" hangingPunct="1">
      <a:defRPr sz="2200" b="1" kern="1200">
        <a:solidFill>
          <a:srgbClr val="999999"/>
        </a:solidFill>
        <a:latin typeface="Arial" charset="0"/>
        <a:ea typeface="+mn-ea"/>
        <a:cs typeface="Arial" charset="0"/>
      </a:defRPr>
    </a:lvl8pPr>
    <a:lvl9pPr marL="3657600" algn="l" defTabSz="914400" rtl="0" eaLnBrk="1" latinLnBrk="0" hangingPunct="1">
      <a:defRPr sz="2200" b="1" kern="1200">
        <a:solidFill>
          <a:srgbClr val="999999"/>
        </a:solidFill>
        <a:latin typeface="Arial" charset="0"/>
        <a:ea typeface="+mn-ea"/>
        <a:cs typeface="Arial" charset="0"/>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Bohanto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1144F"/>
    <a:srgbClr val="6E6452"/>
    <a:srgbClr val="E5DBA1"/>
    <a:srgbClr val="BABA93"/>
    <a:srgbClr val="BABB93"/>
    <a:srgbClr val="DEDEAF"/>
    <a:srgbClr val="999999"/>
    <a:srgbClr val="D9D9D9"/>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2385" autoAdjust="0"/>
  </p:normalViewPr>
  <p:slideViewPr>
    <p:cSldViewPr snapToGrid="0">
      <p:cViewPr varScale="1">
        <p:scale>
          <a:sx n="107" d="100"/>
          <a:sy n="107" d="100"/>
        </p:scale>
        <p:origin x="1854" y="114"/>
      </p:cViewPr>
      <p:guideLst>
        <p:guide orient="horz" pos="658"/>
        <p:guide orient="horz" pos="388"/>
        <p:guide pos="288"/>
        <p:guide pos="10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31"/>
        <p:guide pos="213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3" name="Rectangle 3"/>
          <p:cNvSpPr>
            <a:spLocks noGrp="1" noChangeArrowheads="1"/>
          </p:cNvSpPr>
          <p:nvPr>
            <p:ph type="dt" sz="quarter" idx="1"/>
          </p:nvPr>
        </p:nvSpPr>
        <p:spPr bwMode="auto">
          <a:xfrm>
            <a:off x="3830590" y="0"/>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66564" name="Rectangle 4"/>
          <p:cNvSpPr>
            <a:spLocks noGrp="1" noChangeArrowheads="1"/>
          </p:cNvSpPr>
          <p:nvPr>
            <p:ph type="ftr" sz="quarter" idx="2"/>
          </p:nvPr>
        </p:nvSpPr>
        <p:spPr bwMode="auto">
          <a:xfrm>
            <a:off x="0" y="9446421"/>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5" name="Rectangle 5"/>
          <p:cNvSpPr>
            <a:spLocks noGrp="1" noChangeArrowheads="1"/>
          </p:cNvSpPr>
          <p:nvPr>
            <p:ph type="sldNum" sz="quarter" idx="3"/>
          </p:nvPr>
        </p:nvSpPr>
        <p:spPr bwMode="auto">
          <a:xfrm>
            <a:off x="3830590" y="9446421"/>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a:solidFill>
                  <a:schemeClr val="tx1"/>
                </a:solidFill>
                <a:latin typeface="Arial Narrow" pitchFamily="34" charset="0"/>
                <a:cs typeface="+mn-cs"/>
              </a:defRPr>
            </a:lvl1pPr>
          </a:lstStyle>
          <a:p>
            <a:pPr>
              <a:defRPr/>
            </a:pPr>
            <a:fld id="{4BBF79D3-D540-4A1F-9847-1559C7AB9D71}" type="slidenum">
              <a:rPr lang="de-DE"/>
              <a:pPr>
                <a:defRPr/>
              </a:pPr>
              <a:t>‹#›</a:t>
            </a:fld>
            <a:endParaRPr lang="de-DE" dirty="0"/>
          </a:p>
        </p:txBody>
      </p:sp>
    </p:spTree>
    <p:extLst>
      <p:ext uri="{BB962C8B-B14F-4D97-AF65-F5344CB8AC3E}">
        <p14:creationId xmlns:p14="http://schemas.microsoft.com/office/powerpoint/2010/main" val="3549918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5" name="Rectangle 3"/>
          <p:cNvSpPr>
            <a:spLocks noGrp="1" noChangeArrowheads="1"/>
          </p:cNvSpPr>
          <p:nvPr>
            <p:ph type="dt" idx="1"/>
          </p:nvPr>
        </p:nvSpPr>
        <p:spPr bwMode="auto">
          <a:xfrm>
            <a:off x="3830590" y="0"/>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11268" name="Rectangle 4"/>
          <p:cNvSpPr>
            <a:spLocks noGrp="1" noRot="1" noChangeAspect="1" noChangeArrowheads="1" noTextEdit="1"/>
          </p:cNvSpPr>
          <p:nvPr>
            <p:ph type="sldImg" idx="2"/>
          </p:nvPr>
        </p:nvSpPr>
        <p:spPr bwMode="auto">
          <a:xfrm>
            <a:off x="895350" y="746125"/>
            <a:ext cx="4970463" cy="3729038"/>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1595" y="4722417"/>
            <a:ext cx="4957975" cy="4474369"/>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noProof="0" dirty="0"/>
              <a:t>Klicken Sie, um die Formate des Vorlagentextes zu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8198" name="Rectangle 6"/>
          <p:cNvSpPr>
            <a:spLocks noGrp="1" noChangeArrowheads="1"/>
          </p:cNvSpPr>
          <p:nvPr>
            <p:ph type="ftr" sz="quarter" idx="4"/>
          </p:nvPr>
        </p:nvSpPr>
        <p:spPr bwMode="auto">
          <a:xfrm>
            <a:off x="0" y="9446421"/>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30590" y="9446421"/>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smtClean="0">
                <a:solidFill>
                  <a:schemeClr val="tx1"/>
                </a:solidFill>
                <a:latin typeface="Arial Narrow" pitchFamily="34" charset="0"/>
                <a:cs typeface="+mn-cs"/>
              </a:defRPr>
            </a:lvl1pPr>
          </a:lstStyle>
          <a:p>
            <a:pPr>
              <a:defRPr/>
            </a:pPr>
            <a:fld id="{FCC8D018-2849-4367-944E-648FA90DDE54}" type="slidenum">
              <a:rPr lang="de-DE"/>
              <a:pPr>
                <a:defRPr/>
              </a:pPr>
              <a:t>‹#›</a:t>
            </a:fld>
            <a:endParaRPr lang="de-DE" dirty="0"/>
          </a:p>
        </p:txBody>
      </p:sp>
    </p:spTree>
    <p:extLst>
      <p:ext uri="{BB962C8B-B14F-4D97-AF65-F5344CB8AC3E}">
        <p14:creationId xmlns:p14="http://schemas.microsoft.com/office/powerpoint/2010/main" val="2580175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5" name="Inhaltsplatzhalter 2"/>
          <p:cNvSpPr>
            <a:spLocks noGrp="1"/>
          </p:cNvSpPr>
          <p:nvPr>
            <p:ph idx="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6" name="Rectangle 17"/>
          <p:cNvSpPr>
            <a:spLocks noGrp="1" noChangeArrowheads="1"/>
          </p:cNvSpPr>
          <p:nvPr>
            <p:ph type="dt" sz="half" idx="11"/>
          </p:nvPr>
        </p:nvSpPr>
        <p:spPr>
          <a:ln/>
        </p:spPr>
        <p:txBody>
          <a:bodyPr/>
          <a:lstStyle>
            <a:lvl1pPr>
              <a:defRPr/>
            </a:lvl1pPr>
          </a:lstStyle>
          <a:p>
            <a:pPr>
              <a:defRPr/>
            </a:pPr>
            <a:fld id="{0D1A5A60-FFC1-4DD6-B034-06B726499F40}" type="datetime1">
              <a:rPr lang="en-GB"/>
              <a:pPr>
                <a:defRPr/>
              </a:pPr>
              <a:t>02/10/2018</a:t>
            </a:fld>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5" name="Rectangle 17"/>
          <p:cNvSpPr>
            <a:spLocks noGrp="1" noChangeArrowheads="1"/>
          </p:cNvSpPr>
          <p:nvPr>
            <p:ph type="dt" sz="half" idx="11"/>
          </p:nvPr>
        </p:nvSpPr>
        <p:spPr>
          <a:ln/>
        </p:spPr>
        <p:txBody>
          <a:bodyPr/>
          <a:lstStyle>
            <a:lvl1pPr>
              <a:defRPr/>
            </a:lvl1pPr>
          </a:lstStyle>
          <a:p>
            <a:pPr>
              <a:defRPr/>
            </a:pPr>
            <a:fld id="{E647B01B-C2E8-4CD6-B726-44287C896096}" type="datetime1">
              <a:rPr lang="en-GB"/>
              <a:pPr>
                <a:defRPr/>
              </a:pPr>
              <a:t>02/10/2018</a:t>
            </a:fld>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6" name="Bildplatzhalter 2"/>
          <p:cNvSpPr>
            <a:spLocks noGrp="1"/>
          </p:cNvSpPr>
          <p:nvPr>
            <p:ph type="pic" idx="12"/>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endParaRPr lang="en-GB" noProof="0" dirty="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8" name="Rectangle 17"/>
          <p:cNvSpPr>
            <a:spLocks noGrp="1" noChangeArrowheads="1"/>
          </p:cNvSpPr>
          <p:nvPr>
            <p:ph type="dt" sz="half" idx="14"/>
          </p:nvPr>
        </p:nvSpPr>
        <p:spPr>
          <a:ln/>
        </p:spPr>
        <p:txBody>
          <a:bodyPr/>
          <a:lstStyle>
            <a:lvl1pPr>
              <a:defRPr/>
            </a:lvl1pPr>
          </a:lstStyle>
          <a:p>
            <a:pPr>
              <a:defRPr/>
            </a:pPr>
            <a:fld id="{3941188A-33A2-4652-B861-6B898985BDA5}" type="datetime1">
              <a:rPr lang="en-GB"/>
              <a:pPr>
                <a:defRPr/>
              </a:pPr>
              <a:t>02/10/2018</a:t>
            </a:fld>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8" name="Bildplatzhalter 2"/>
          <p:cNvSpPr>
            <a:spLocks noGrp="1"/>
          </p:cNvSpPr>
          <p:nvPr>
            <p:ph type="pic" idx="12"/>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endParaRPr lang="en-GB" noProof="0" dirty="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94731B3F-98C9-477F-8A19-E86B62010671}" type="datetime1">
              <a:rPr lang="en-GB"/>
              <a:pPr>
                <a:defRPr/>
              </a:pPr>
              <a:t>02/10/2018</a:t>
            </a:fld>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8" name="Inhaltsplatzhalter 2"/>
          <p:cNvSpPr>
            <a:spLocks noGrp="1"/>
          </p:cNvSpPr>
          <p:nvPr>
            <p:ph idx="12"/>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244D77F8-03E1-499A-AFE8-B8E68698775C}" type="datetime1">
              <a:rPr lang="en-GB"/>
              <a:pPr>
                <a:defRPr/>
              </a:pPr>
              <a:t>02/10/2018</a:t>
            </a:fld>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a:t>Образец заголовка</a:t>
            </a:r>
            <a:endParaRPr lang="de-DE" noProof="0" dirty="0"/>
          </a:p>
        </p:txBody>
      </p:sp>
      <p:sp>
        <p:nvSpPr>
          <p:cNvPr id="9" name="Inhaltsplatzhalter 2"/>
          <p:cNvSpPr>
            <a:spLocks noGrp="1"/>
          </p:cNvSpPr>
          <p:nvPr>
            <p:ph idx="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p:txBody>
      </p:sp>
      <p:sp>
        <p:nvSpPr>
          <p:cNvPr id="10" name="Inhaltsplatzhalter 2"/>
          <p:cNvSpPr>
            <a:spLocks noGrp="1"/>
          </p:cNvSpPr>
          <p:nvPr>
            <p:ph idx="12"/>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06DD8158-1737-45DB-8ECC-2C3A89813773}" type="datetime1">
              <a:rPr lang="en-GB"/>
              <a:pPr>
                <a:defRPr/>
              </a:pPr>
              <a:t>02/10/2018</a:t>
            </a:fld>
            <a:endParaRPr lang="en-GB"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Grafik 6"/>
          <p:cNvPicPr>
            <a:picLocks noChangeAspect="1"/>
          </p:cNvPicPr>
          <p:nvPr/>
        </p:nvPicPr>
        <p:blipFill>
          <a:blip r:embed="rId8"/>
          <a:srcRect/>
          <a:stretch>
            <a:fillRect/>
          </a:stretch>
        </p:blipFill>
        <p:spPr bwMode="auto">
          <a:xfrm>
            <a:off x="0" y="1588"/>
            <a:ext cx="9144000" cy="1116012"/>
          </a:xfrm>
          <a:prstGeom prst="rect">
            <a:avLst/>
          </a:prstGeom>
          <a:noFill/>
          <a:ln w="9525">
            <a:noFill/>
            <a:miter lim="800000"/>
            <a:headEnd/>
            <a:tailEnd/>
          </a:ln>
        </p:spPr>
      </p:pic>
      <p:pic>
        <p:nvPicPr>
          <p:cNvPr id="1027" name="Grafik 8"/>
          <p:cNvPicPr>
            <a:picLocks noChangeAspect="1"/>
          </p:cNvPicPr>
          <p:nvPr/>
        </p:nvPicPr>
        <p:blipFill>
          <a:blip r:embed="rId9"/>
          <a:srcRect/>
          <a:stretch>
            <a:fillRect/>
          </a:stretch>
        </p:blipFill>
        <p:spPr bwMode="auto">
          <a:xfrm>
            <a:off x="0" y="5851525"/>
            <a:ext cx="9144000" cy="738188"/>
          </a:xfrm>
          <a:prstGeom prst="rect">
            <a:avLst/>
          </a:prstGeom>
          <a:noFill/>
          <a:ln w="9525">
            <a:noFill/>
            <a:miter lim="800000"/>
            <a:headEnd/>
            <a:tailEnd/>
          </a:ln>
        </p:spPr>
      </p:pic>
      <p:sp>
        <p:nvSpPr>
          <p:cNvPr id="1028" name="Rectangle 16"/>
          <p:cNvSpPr>
            <a:spLocks noGrp="1" noChangeArrowheads="1"/>
          </p:cNvSpPr>
          <p:nvPr>
            <p:ph type="body" idx="1"/>
          </p:nvPr>
        </p:nvSpPr>
        <p:spPr bwMode="auto">
          <a:xfrm>
            <a:off x="684213" y="2447925"/>
            <a:ext cx="7775575"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First layer</a:t>
            </a:r>
          </a:p>
          <a:p>
            <a:pPr lvl="1"/>
            <a:r>
              <a:rPr lang="en-GB"/>
              <a:t>Second layer</a:t>
            </a:r>
          </a:p>
          <a:p>
            <a:pPr lvl="2"/>
            <a:r>
              <a:rPr lang="en-GB"/>
              <a:t>Third layer</a:t>
            </a:r>
          </a:p>
          <a:p>
            <a:pPr lvl="3"/>
            <a:r>
              <a:rPr lang="en-GB"/>
              <a:t>Fourth layer</a:t>
            </a:r>
          </a:p>
        </p:txBody>
      </p:sp>
      <p:sp>
        <p:nvSpPr>
          <p:cNvPr id="14" name="Text Box 19"/>
          <p:cNvSpPr txBox="1">
            <a:spLocks noChangeArrowheads="1"/>
          </p:cNvSpPr>
          <p:nvPr/>
        </p:nvSpPr>
        <p:spPr bwMode="auto">
          <a:xfrm>
            <a:off x="7704138" y="6581775"/>
            <a:ext cx="927100" cy="246063"/>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en-GB" sz="1000" b="0" dirty="0">
                <a:solidFill>
                  <a:srgbClr val="6E6452"/>
                </a:solidFill>
                <a:latin typeface="Arial Narrow" pitchFamily="34" charset="0"/>
              </a:rPr>
              <a:t>Page </a:t>
            </a:r>
            <a:fld id="{9BC64416-FE4D-4747-9892-1848A6515E88}" type="slidenum">
              <a:rPr lang="en-GB" sz="1000" b="0" smtClean="0">
                <a:solidFill>
                  <a:srgbClr val="6E6452"/>
                </a:solidFill>
                <a:latin typeface="Arial Narrow" pitchFamily="34" charset="0"/>
              </a:rPr>
              <a:pPr>
                <a:defRPr/>
              </a:pPr>
              <a:t>‹#›</a:t>
            </a:fld>
            <a:endParaRPr lang="en-GB"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eaLnBrk="0" hangingPunct="0">
              <a:defRPr sz="1000" b="1" spc="70" baseline="0" dirty="0">
                <a:solidFill>
                  <a:srgbClr val="6E6452"/>
                </a:solidFill>
                <a:latin typeface="Arial Narrow" pitchFamily="34" charset="0"/>
                <a:cs typeface="+mn-cs"/>
              </a:defRPr>
            </a:lvl1pPr>
          </a:lstStyle>
          <a:p>
            <a:pPr>
              <a:defRPr/>
            </a:pPr>
            <a:endParaRPr lang="de-DE"/>
          </a:p>
        </p:txBody>
      </p:sp>
      <p:sp>
        <p:nvSpPr>
          <p:cNvPr id="16" name="Rectangle 17"/>
          <p:cNvSpPr>
            <a:spLocks noGrp="1" noChangeArrowheads="1"/>
          </p:cNvSpPr>
          <p:nvPr>
            <p:ph type="dt" sz="half" idx="2"/>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000" b="0" smtClean="0">
                <a:solidFill>
                  <a:srgbClr val="6E6452"/>
                </a:solidFill>
                <a:latin typeface="Arial Narrow" pitchFamily="34" charset="0"/>
                <a:cs typeface="+mn-cs"/>
              </a:defRPr>
            </a:lvl1pPr>
          </a:lstStyle>
          <a:p>
            <a:pPr>
              <a:defRPr/>
            </a:pPr>
            <a:fld id="{6CC72D31-0A1F-4446-B251-5763FDFFC8B0}" type="datetime1">
              <a:rPr lang="en-GB"/>
              <a:pPr>
                <a:defRPr/>
              </a:pPr>
              <a:t>02/10/2018</a:t>
            </a:fld>
            <a:endParaRPr lang="en-GB" dirty="0"/>
          </a:p>
        </p:txBody>
      </p:sp>
      <p:sp>
        <p:nvSpPr>
          <p:cNvPr id="1032" name="Rectangle 15"/>
          <p:cNvSpPr>
            <a:spLocks noGrp="1" noChangeArrowheads="1"/>
          </p:cNvSpPr>
          <p:nvPr>
            <p:ph type="title"/>
          </p:nvPr>
        </p:nvSpPr>
        <p:spPr bwMode="auto">
          <a:xfrm>
            <a:off x="684213" y="1482725"/>
            <a:ext cx="7775575" cy="61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here to add title</a:t>
            </a:r>
            <a:endParaRPr lang="de-DE"/>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Lst>
  <p:transition/>
  <p:hf sldNum="0" hdr="0" ftr="0" dt="0"/>
  <p:txStyles>
    <p:titleStyle>
      <a:lvl1pPr algn="l" rtl="0" fontAlgn="base">
        <a:spcBef>
          <a:spcPct val="0"/>
        </a:spcBef>
        <a:spcAft>
          <a:spcPct val="0"/>
        </a:spcAft>
        <a:defRPr sz="2400">
          <a:solidFill>
            <a:srgbClr val="6E6452"/>
          </a:solidFill>
          <a:latin typeface="+mj-lt"/>
          <a:ea typeface="+mj-ea"/>
          <a:cs typeface="+mj-cs"/>
        </a:defRPr>
      </a:lvl1pPr>
      <a:lvl2pPr algn="l" rtl="0" fontAlgn="base">
        <a:spcBef>
          <a:spcPct val="0"/>
        </a:spcBef>
        <a:spcAft>
          <a:spcPct val="0"/>
        </a:spcAft>
        <a:defRPr sz="2400">
          <a:solidFill>
            <a:srgbClr val="6E6452"/>
          </a:solidFill>
          <a:latin typeface="Arial" charset="0"/>
        </a:defRPr>
      </a:lvl2pPr>
      <a:lvl3pPr algn="l" rtl="0" fontAlgn="base">
        <a:spcBef>
          <a:spcPct val="0"/>
        </a:spcBef>
        <a:spcAft>
          <a:spcPct val="0"/>
        </a:spcAft>
        <a:defRPr sz="2400">
          <a:solidFill>
            <a:srgbClr val="6E6452"/>
          </a:solidFill>
          <a:latin typeface="Arial" charset="0"/>
        </a:defRPr>
      </a:lvl3pPr>
      <a:lvl4pPr algn="l" rtl="0" fontAlgn="base">
        <a:spcBef>
          <a:spcPct val="0"/>
        </a:spcBef>
        <a:spcAft>
          <a:spcPct val="0"/>
        </a:spcAft>
        <a:defRPr sz="2400">
          <a:solidFill>
            <a:srgbClr val="6E6452"/>
          </a:solidFill>
          <a:latin typeface="Arial" charset="0"/>
        </a:defRPr>
      </a:lvl4pPr>
      <a:lvl5pPr algn="l" rtl="0" fontAlgn="base">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58775" indent="-358775" algn="l" rtl="0" fontAlgn="base">
        <a:spcBef>
          <a:spcPts val="400"/>
        </a:spcBef>
        <a:spcAft>
          <a:spcPts val="800"/>
        </a:spcAft>
        <a:buClr>
          <a:srgbClr val="C80F0F"/>
        </a:buClr>
        <a:buFont typeface="Arial" charset="0"/>
        <a:buChar char="•"/>
        <a:tabLst>
          <a:tab pos="2190750" algn="l"/>
        </a:tabLst>
        <a:defRPr>
          <a:solidFill>
            <a:srgbClr val="6E6452"/>
          </a:solidFill>
          <a:latin typeface="+mn-lt"/>
          <a:ea typeface="+mn-ea"/>
          <a:cs typeface="+mn-cs"/>
        </a:defRPr>
      </a:lvl1pPr>
      <a:lvl2pPr marL="7191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2pPr>
      <a:lvl3pPr marL="1079500"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3pPr>
      <a:lvl4pPr marL="1439863"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4pPr>
      <a:lvl5pPr marL="17986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2.xml.rels><?xml version="1.0" encoding="UTF-8" standalone="yes"?>
<Relationships xmlns="http://schemas.openxmlformats.org/package/2006/relationships"><Relationship Id="rId8" Type="http://schemas.openxmlformats.org/officeDocument/2006/relationships/hyperlink" Target="http://lex.justice.md/viewdoc.php?action=view&amp;view=doc&amp;id=369412&amp;lang=2"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5.xml.rels><?xml version="1.0" encoding="UTF-8" standalone="yes"?>
<Relationships xmlns="http://schemas.openxmlformats.org/package/2006/relationships"><Relationship Id="rId8" Type="http://schemas.openxmlformats.org/officeDocument/2006/relationships/hyperlink" Target="http://lex.justice.md/viewdoc.php?action=view&amp;view=doc&amp;id=310719&amp;lang=2"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lex.justice.md/viewdoc.php?action=view&amp;view=doc&amp;id=312731&amp;lang=2" TargetMode="External"/></Relationships>
</file>

<file path=ppt/slides/_rels/slide10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9.xml.rels><?xml version="1.0" encoding="UTF-8" standalone="yes"?>
<Relationships xmlns="http://schemas.openxmlformats.org/package/2006/relationships"><Relationship Id="rId8" Type="http://schemas.openxmlformats.org/officeDocument/2006/relationships/hyperlink" Target="http://lex.justice.md/viewdoc.php?action=view&amp;view=doc&amp;id=335823&amp;lang=2"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0.xml.rels><?xml version="1.0" encoding="UTF-8" standalone="yes"?>
<Relationships xmlns="http://schemas.openxmlformats.org/package/2006/relationships"><Relationship Id="rId8" Type="http://schemas.openxmlformats.org/officeDocument/2006/relationships/hyperlink" Target="http://lex.justice.md/viewdoc.php?action=view&amp;view=doc&amp;id=321765&amp;lang=2"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8.xml.rels><?xml version="1.0" encoding="UTF-8" standalone="yes"?>
<Relationships xmlns="http://schemas.openxmlformats.org/package/2006/relationships"><Relationship Id="rId8" Type="http://schemas.openxmlformats.org/officeDocument/2006/relationships/hyperlink" Target="http://madrm.gov.md/ro/content/regulamentul-privind-exploatarea-tehnic%C4%83-sistemelor-%C5%9Fi-instala%C5%A3iilor-publice-de-alimentare"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image" Target="../media/image11.jpeg"/><Relationship Id="rId7" Type="http://schemas.openxmlformats.org/officeDocument/2006/relationships/hyperlink" Target="http://www.ifcaac.amac.md/" TargetMode="External"/><Relationship Id="rId12"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6.png"/><Relationship Id="rId5" Type="http://schemas.openxmlformats.org/officeDocument/2006/relationships/image" Target="../media/image13.jpeg"/><Relationship Id="rId10" Type="http://schemas.openxmlformats.org/officeDocument/2006/relationships/image" Target="../media/image5.png"/><Relationship Id="rId4" Type="http://schemas.openxmlformats.org/officeDocument/2006/relationships/image" Target="../media/image12.jpe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hyperlink" Target="http://lex.justice.md/viewdoc.php?action=view&amp;view=doc&amp;id=352073&amp;lang=2"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hyperlink" Target="http://lex.justice.md/viewdoc.php?action=view&amp;view=doc&amp;id=344007&amp;lang=2"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hyperlink" Target="http://lex.justice.md/viewdoc.php?action=view&amp;view=doc&amp;id=311640&amp;lang=2"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hyperlink" Target="http://lex.justice.md/viewdoc.php?action=view&amp;view=doc&amp;id=331169&amp;lang=2"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hyperlink" Target="http://lex.justice.md/viewdoc.php?action=view&amp;view=doc&amp;id=342978&amp;lang=2"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8" Type="http://schemas.openxmlformats.org/officeDocument/2006/relationships/hyperlink" Target="http://lex.justice.md/viewdoc.php?action=view&amp;view=doc&amp;id=312861&amp;lang=2"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8" Type="http://schemas.openxmlformats.org/officeDocument/2006/relationships/hyperlink" Target="http://lex.justice.md/viewdoc.php?action=view&amp;view=doc&amp;id=350127&amp;lang=2"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8" Type="http://schemas.openxmlformats.org/officeDocument/2006/relationships/hyperlink" Target="http://lex.justice.md/viewdoc.php?action=view&amp;view=doc&amp;id=325964&amp;lang=2"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8" Type="http://schemas.openxmlformats.org/officeDocument/2006/relationships/hyperlink" Target="http://lex.justice.md/viewdoc.php?action=view&amp;view=doc&amp;id=369099&amp;lang=2"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lex.justice.md/viewdoc.php?action=view&amp;view=doc&amp;id=313488&amp;lang=2"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lex.justice.md/index.php?action=view&amp;view=doc&amp;lang=1&amp;id=313488"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lex.justice.md/viewdoc.php?action=view&amp;view=doc&amp;id=311615&amp;lang=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8" Type="http://schemas.openxmlformats.org/officeDocument/2006/relationships/hyperlink" Target="http://lex.justice.md/viewdoc.php?action=view&amp;view=doc&amp;id=365854&amp;lang=2"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8" Type="http://schemas.openxmlformats.org/officeDocument/2006/relationships/hyperlink" Target="http://lex.justice.md/viewdoc.php?action=view&amp;view=doc&amp;id=363699&amp;lang=2"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3.xml.rels><?xml version="1.0" encoding="UTF-8" standalone="yes"?>
<Relationships xmlns="http://schemas.openxmlformats.org/package/2006/relationships"><Relationship Id="rId8" Type="http://schemas.openxmlformats.org/officeDocument/2006/relationships/hyperlink" Target="http://lex.justice.md/viewdoc.php?action=view&amp;view=doc&amp;id=363962&amp;lang=2"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7.xml.rels><?xml version="1.0" encoding="UTF-8" standalone="yes"?>
<Relationships xmlns="http://schemas.openxmlformats.org/package/2006/relationships"><Relationship Id="rId8" Type="http://schemas.openxmlformats.org/officeDocument/2006/relationships/hyperlink" Target="http://lex.justice.md/viewdoc.php?action=view&amp;view=doc&amp;id=369104&amp;lang=2"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3.xml.rels><?xml version="1.0" encoding="UTF-8" standalone="yes"?>
<Relationships xmlns="http://schemas.openxmlformats.org/package/2006/relationships"><Relationship Id="rId8" Type="http://schemas.openxmlformats.org/officeDocument/2006/relationships/hyperlink" Target="http://lex.justice.md/viewdoc.php?action=view&amp;view=doc&amp;id=312769&amp;lang=2"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6.xml.rels><?xml version="1.0" encoding="UTF-8" standalone="yes"?>
<Relationships xmlns="http://schemas.openxmlformats.org/package/2006/relationships"><Relationship Id="rId8" Type="http://schemas.openxmlformats.org/officeDocument/2006/relationships/hyperlink" Target="http://lex.justice.md/viewdoc.php?action=view&amp;view=doc&amp;id=295931&amp;lang=2"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7.xml.rels><?xml version="1.0" encoding="UTF-8" standalone="yes"?>
<Relationships xmlns="http://schemas.openxmlformats.org/package/2006/relationships"><Relationship Id="rId8" Type="http://schemas.openxmlformats.org/officeDocument/2006/relationships/hyperlink" Target="http://lex.justice.md/viewdoc.php?action=view&amp;view=doc&amp;id=363617&amp;lang=2"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err="1"/>
              <a:t>Rusnac</a:t>
            </a:r>
            <a:r>
              <a:rPr lang="ro-RO" b="0" dirty="0"/>
              <a:t> </a:t>
            </a:r>
            <a:r>
              <a:rPr lang="ro-RO" b="0" dirty="0" err="1"/>
              <a:t>Arcadie</a:t>
            </a: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2" name="Titel 15"/>
          <p:cNvSpPr>
            <a:spLocks noGrp="1"/>
          </p:cNvSpPr>
          <p:nvPr>
            <p:ph type="title"/>
          </p:nvPr>
        </p:nvSpPr>
        <p:spPr>
          <a:xfrm>
            <a:off x="148741" y="1845308"/>
            <a:ext cx="8839199" cy="4416167"/>
          </a:xfrm>
        </p:spPr>
        <p:txBody>
          <a:bodyPr/>
          <a:lstStyle/>
          <a:p>
            <a:pPr algn="ctr"/>
            <a:r>
              <a:rPr lang="ru-RU" b="1" dirty="0">
                <a:solidFill>
                  <a:srgbClr val="002060"/>
                </a:solidFill>
              </a:rPr>
              <a:t>Учебный курс для сотрудников операторов «Водоканала»</a:t>
            </a:r>
            <a:r>
              <a:rPr lang="ro-RO" dirty="0">
                <a:solidFill>
                  <a:srgbClr val="002060"/>
                </a:solidFill>
              </a:rPr>
              <a:t/>
            </a:r>
            <a:br>
              <a:rPr lang="ro-RO" dirty="0">
                <a:solidFill>
                  <a:srgbClr val="002060"/>
                </a:solidFill>
              </a:rPr>
            </a:br>
            <a:r>
              <a:rPr lang="ro-RO" dirty="0">
                <a:solidFill>
                  <a:srgbClr val="002060"/>
                </a:solidFill>
              </a:rPr>
              <a:t/>
            </a:r>
            <a:br>
              <a:rPr lang="ro-RO" dirty="0">
                <a:solidFill>
                  <a:srgbClr val="002060"/>
                </a:solidFill>
              </a:rPr>
            </a:br>
            <a:r>
              <a:rPr lang="ru-RU" b="1" dirty="0">
                <a:solidFill>
                  <a:srgbClr val="FF0000"/>
                </a:solidFill>
              </a:rPr>
              <a:t>Модуль 14: </a:t>
            </a:r>
            <a:r>
              <a:rPr lang="ru-RU" b="1" dirty="0">
                <a:solidFill>
                  <a:srgbClr val="002060"/>
                </a:solidFill>
              </a:rPr>
              <a:t>Законодательные и нормативные акты в области водоснабжения и канализации</a:t>
            </a:r>
            <a:r>
              <a:rPr lang="ro-RO" b="1" dirty="0">
                <a:solidFill>
                  <a:srgbClr val="002060"/>
                </a:solidFill>
              </a:rPr>
              <a:t/>
            </a:r>
            <a:br>
              <a:rPr lang="ro-RO" b="1" dirty="0">
                <a:solidFill>
                  <a:srgbClr val="002060"/>
                </a:solidFill>
              </a:rPr>
            </a:br>
            <a:r>
              <a:rPr lang="ro-RO" b="1" dirty="0">
                <a:solidFill>
                  <a:srgbClr val="002060"/>
                </a:solidFill>
              </a:rPr>
              <a:t/>
            </a:r>
            <a:br>
              <a:rPr lang="ro-RO" b="1" dirty="0">
                <a:solidFill>
                  <a:srgbClr val="002060"/>
                </a:solidFill>
              </a:rPr>
            </a:br>
            <a:r>
              <a:rPr lang="ru-RU" altLang="en-US" sz="2000" b="1" dirty="0">
                <a:solidFill>
                  <a:srgbClr val="FF0000"/>
                </a:solidFill>
              </a:rPr>
              <a:t>Сессия 1: </a:t>
            </a:r>
            <a:r>
              <a:rPr lang="ru-RU" altLang="en-US" b="1" dirty="0">
                <a:solidFill>
                  <a:srgbClr val="002060"/>
                </a:solidFill>
              </a:rPr>
              <a:t>Законодательные и нормативные акты, национальные стратегии и программы по муниципальному жилью и жилью в Республике Молдова</a:t>
            </a:r>
            <a:r>
              <a:rPr lang="ro-RO" sz="1800" b="1" dirty="0">
                <a:solidFill>
                  <a:srgbClr val="002060"/>
                </a:solidFill>
              </a:rPr>
              <a:t/>
            </a:r>
            <a:br>
              <a:rPr lang="ro-RO" sz="1800" b="1" dirty="0">
                <a:solidFill>
                  <a:srgbClr val="002060"/>
                </a:solidFill>
              </a:rPr>
            </a:br>
            <a:r>
              <a:rPr lang="ro-RO" sz="1600" b="1" dirty="0">
                <a:solidFill>
                  <a:srgbClr val="002060"/>
                </a:solidFill>
              </a:rPr>
              <a:t/>
            </a:r>
            <a:br>
              <a:rPr lang="ro-RO" sz="1600" b="1" dirty="0">
                <a:solidFill>
                  <a:srgbClr val="002060"/>
                </a:solidFill>
              </a:rPr>
            </a:br>
            <a:r>
              <a:rPr lang="ro-RO" sz="1600" b="1" dirty="0" smtClean="0">
                <a:solidFill>
                  <a:srgbClr val="002060"/>
                </a:solidFill>
              </a:rPr>
              <a:t>25</a:t>
            </a:r>
            <a:r>
              <a:rPr lang="ro-RO" sz="1600" b="1" dirty="0" smtClean="0">
                <a:solidFill>
                  <a:srgbClr val="002060"/>
                </a:solidFill>
              </a:rPr>
              <a:t> </a:t>
            </a:r>
            <a:r>
              <a:rPr lang="ro-RO" sz="1600" b="1" dirty="0">
                <a:solidFill>
                  <a:srgbClr val="002060"/>
                </a:solidFill>
              </a:rPr>
              <a:t>– </a:t>
            </a:r>
            <a:r>
              <a:rPr lang="ro-RO" sz="1600" b="1" dirty="0" smtClean="0">
                <a:solidFill>
                  <a:srgbClr val="002060"/>
                </a:solidFill>
              </a:rPr>
              <a:t>26</a:t>
            </a:r>
            <a:r>
              <a:rPr lang="ro-RO" sz="1600" b="1" dirty="0" smtClean="0">
                <a:solidFill>
                  <a:srgbClr val="002060"/>
                </a:solidFill>
              </a:rPr>
              <a:t> </a:t>
            </a:r>
            <a:r>
              <a:rPr lang="ro-RO" sz="1600" b="1" dirty="0">
                <a:solidFill>
                  <a:srgbClr val="002060"/>
                </a:solidFill>
              </a:rPr>
              <a:t>– </a:t>
            </a:r>
            <a:r>
              <a:rPr lang="ro-RO" sz="1600" b="1" dirty="0" smtClean="0">
                <a:solidFill>
                  <a:srgbClr val="002060"/>
                </a:solidFill>
              </a:rPr>
              <a:t>27 </a:t>
            </a:r>
            <a:r>
              <a:rPr lang="ru-RU" sz="1600" b="1" dirty="0">
                <a:solidFill>
                  <a:srgbClr val="002060"/>
                </a:solidFill>
              </a:rPr>
              <a:t>сентября</a:t>
            </a:r>
            <a:r>
              <a:rPr lang="ro-RO" sz="1600" b="1" dirty="0">
                <a:solidFill>
                  <a:srgbClr val="002060"/>
                </a:solidFill>
              </a:rPr>
              <a:t> 2018, </a:t>
            </a:r>
            <a:r>
              <a:rPr lang="ru-RU" sz="1600" b="1" dirty="0">
                <a:solidFill>
                  <a:srgbClr val="002060"/>
                </a:solidFill>
              </a:rPr>
              <a:t>Кишинев</a:t>
            </a:r>
            <a:endParaRPr lang="ro-RO" sz="1600" b="1" dirty="0">
              <a:solidFill>
                <a:srgbClr val="002060"/>
              </a:solidFill>
            </a:endParaRPr>
          </a:p>
        </p:txBody>
      </p:sp>
      <p:sp>
        <p:nvSpPr>
          <p:cNvPr id="2" name="Rectangle 1">
            <a:extLst>
              <a:ext uri="{FF2B5EF4-FFF2-40B4-BE49-F238E27FC236}">
                <a16:creationId xmlns:a16="http://schemas.microsoft.com/office/drawing/2014/main" xmlns="" id="{FF400EE4-150B-44D9-A4BE-CECFDD42F6C0}"/>
              </a:ext>
            </a:extLst>
          </p:cNvPr>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o-RO" sz="2100" b="0" i="0" u="none" strike="noStrike" cap="none" normalizeH="0" baseline="0">
                <a:ln>
                  <a:noFill/>
                </a:ln>
                <a:solidFill>
                  <a:srgbClr val="212121"/>
                </a:solidFill>
                <a:effectLst/>
                <a:latin typeface="inherit"/>
              </a:rPr>
              <a:t>сентября</a:t>
            </a:r>
            <a:r>
              <a:rPr kumimoji="0" lang="ru-RU" altLang="ro-RO" sz="700" b="0" i="0" u="none" strike="noStrike" cap="none" normalizeH="0" baseline="0">
                <a:ln>
                  <a:noFill/>
                </a:ln>
                <a:solidFill>
                  <a:schemeClr val="tx1"/>
                </a:solidFill>
                <a:effectLst/>
              </a:rPr>
              <a:t> </a:t>
            </a:r>
            <a:endParaRPr kumimoji="0" lang="ru-RU" altLang="ro-R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6161678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76131" y="1598927"/>
            <a:ext cx="8591738" cy="4770537"/>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l) принимают решение о делегировании Агентству полномочий по утверждению тарифов на публичную услугу водоснабжения и канализации.</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(2) В случае реорганизации или ликвидации операторов, осуществляющих деятельность на основании договоров о делегировании управления в соответствии с настоящим законом, органы местного публичного управления первого уровня организуют новые процедуры заключения договоров о делегировании управления услугой с новым оператором.</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(3) Муниципии </a:t>
            </a:r>
            <a:r>
              <a:rPr lang="ru-RU" sz="1600" b="0" dirty="0" err="1">
                <a:solidFill>
                  <a:schemeClr val="tx1"/>
                </a:solidFill>
                <a:latin typeface="Times New Roman" panose="02020603050405020304" pitchFamily="18" charset="0"/>
                <a:cs typeface="Times New Roman" panose="02020603050405020304" pitchFamily="18" charset="0"/>
              </a:rPr>
              <a:t>Кишинэу</a:t>
            </a:r>
            <a:r>
              <a:rPr lang="ru-RU" sz="1600" b="0" dirty="0">
                <a:solidFill>
                  <a:schemeClr val="tx1"/>
                </a:solidFill>
                <a:latin typeface="Times New Roman" panose="02020603050405020304" pitchFamily="18" charset="0"/>
                <a:cs typeface="Times New Roman" panose="02020603050405020304" pitchFamily="18" charset="0"/>
              </a:rPr>
              <a:t> и </a:t>
            </a:r>
            <a:r>
              <a:rPr lang="ru-RU" sz="1600" b="0" dirty="0" err="1">
                <a:solidFill>
                  <a:schemeClr val="tx1"/>
                </a:solidFill>
                <a:latin typeface="Times New Roman" panose="02020603050405020304" pitchFamily="18" charset="0"/>
                <a:cs typeface="Times New Roman" panose="02020603050405020304" pitchFamily="18" charset="0"/>
              </a:rPr>
              <a:t>Бэлць</a:t>
            </a:r>
            <a:r>
              <a:rPr lang="ru-RU" sz="1600" b="0" dirty="0">
                <a:solidFill>
                  <a:schemeClr val="tx1"/>
                </a:solidFill>
                <a:latin typeface="Times New Roman" panose="02020603050405020304" pitchFamily="18" charset="0"/>
                <a:cs typeface="Times New Roman" panose="02020603050405020304" pitchFamily="18" charset="0"/>
              </a:rPr>
              <a:t> осуществляют полномочия, предусмотренные частями (1) и (2), с применением особенностей, установленных действующим законодательством для данных административно-</a:t>
            </a:r>
            <a:r>
              <a:rPr lang="ru-RU" sz="1600" b="0" dirty="0" err="1">
                <a:solidFill>
                  <a:schemeClr val="tx1"/>
                </a:solidFill>
                <a:latin typeface="Times New Roman" panose="02020603050405020304" pitchFamily="18" charset="0"/>
                <a:cs typeface="Times New Roman" panose="02020603050405020304" pitchFamily="18" charset="0"/>
              </a:rPr>
              <a:t>терри</a:t>
            </a:r>
            <a:r>
              <a:rPr lang="ru-RU" sz="1600" b="0" dirty="0">
                <a:solidFill>
                  <a:schemeClr val="tx1"/>
                </a:solidFill>
                <a:latin typeface="Times New Roman" panose="02020603050405020304" pitchFamily="18" charset="0"/>
                <a:cs typeface="Times New Roman" panose="02020603050405020304" pitchFamily="18" charset="0"/>
              </a:rPr>
              <a:t>-</a:t>
            </a:r>
            <a:r>
              <a:rPr lang="ru-RU" sz="1600" b="0" dirty="0" err="1">
                <a:solidFill>
                  <a:schemeClr val="tx1"/>
                </a:solidFill>
                <a:latin typeface="Times New Roman" panose="02020603050405020304" pitchFamily="18" charset="0"/>
                <a:cs typeface="Times New Roman" panose="02020603050405020304" pitchFamily="18" charset="0"/>
              </a:rPr>
              <a:t>ториальных</a:t>
            </a:r>
            <a:r>
              <a:rPr lang="ru-RU" sz="1600" b="0" dirty="0">
                <a:solidFill>
                  <a:schemeClr val="tx1"/>
                </a:solidFill>
                <a:latin typeface="Times New Roman" panose="02020603050405020304" pitchFamily="18" charset="0"/>
                <a:cs typeface="Times New Roman" panose="02020603050405020304" pitchFamily="18" charset="0"/>
              </a:rPr>
              <a:t> единиц. </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Статья 9. Государственный надзор и контроль за публичной услугой водоснабжения</a:t>
            </a:r>
            <a:r>
              <a:rPr lang="en-US" sz="160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и канализации</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Государственный надзор и контроль за публичной услугой водоснабжения и канализации осуществляется:</a:t>
            </a:r>
          </a:p>
          <a:p>
            <a:pPr algn="just"/>
            <a:r>
              <a:rPr lang="ru-RU" sz="1600" b="0" dirty="0">
                <a:solidFill>
                  <a:schemeClr val="tx1"/>
                </a:solidFill>
                <a:latin typeface="Times New Roman" panose="02020603050405020304" pitchFamily="18" charset="0"/>
                <a:cs typeface="Times New Roman" panose="02020603050405020304" pitchFamily="18" charset="0"/>
              </a:rPr>
              <a:t>a) службой государственного надзора за общественным здоровьем;</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b) органом охраны окружающей среды;</a:t>
            </a:r>
          </a:p>
          <a:p>
            <a:pPr algn="just"/>
            <a:r>
              <a:rPr lang="ru-RU" sz="1600" b="0" dirty="0">
                <a:solidFill>
                  <a:schemeClr val="tx1"/>
                </a:solidFill>
                <a:latin typeface="Times New Roman" panose="02020603050405020304" pitchFamily="18" charset="0"/>
                <a:cs typeface="Times New Roman" panose="02020603050405020304" pitchFamily="18" charset="0"/>
              </a:rPr>
              <a:t>c) службой управления водными ресурсами и надзора за ними;</a:t>
            </a:r>
          </a:p>
          <a:p>
            <a:pPr algn="just"/>
            <a:r>
              <a:rPr lang="ru-RU" sz="1600" b="0" dirty="0">
                <a:solidFill>
                  <a:schemeClr val="tx1"/>
                </a:solidFill>
                <a:latin typeface="Times New Roman" panose="02020603050405020304" pitchFamily="18" charset="0"/>
                <a:cs typeface="Times New Roman" panose="02020603050405020304" pitchFamily="18" charset="0"/>
              </a:rPr>
              <a:t>d) органом контроля за применением законодательства и нормативных документов в строительстве.</a:t>
            </a:r>
            <a:endParaRPr lang="en-US"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5896366"/>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031873"/>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 основания жизнеспособности – жизнеспособность инвестиции (результат экономико-финансового анализа) не может быть доказана в большинстве небольших населенных пунктов (с историческими долгами и без необходимого опыта).</a:t>
            </a:r>
          </a:p>
          <a:p>
            <a:pPr algn="just"/>
            <a:r>
              <a:rPr lang="ru-RU" sz="1600" dirty="0">
                <a:solidFill>
                  <a:schemeClr val="tx1"/>
                </a:solidFill>
                <a:latin typeface="Times New Roman" panose="02020603050405020304" pitchFamily="18" charset="0"/>
                <a:cs typeface="Times New Roman" panose="02020603050405020304" pitchFamily="18" charset="0"/>
              </a:rPr>
              <a:t>2.2. ОСНОВНЫЕ ПРЕИМУЩЕСТВА РЕГИОНАЛИЗАЦИИ</a:t>
            </a:r>
          </a:p>
          <a:p>
            <a:pPr algn="just"/>
            <a:r>
              <a:rPr lang="ru-RU" sz="1600" b="0" dirty="0">
                <a:solidFill>
                  <a:schemeClr val="tx1"/>
                </a:solidFill>
                <a:latin typeface="Times New Roman" panose="02020603050405020304" pitchFamily="18" charset="0"/>
                <a:cs typeface="Times New Roman" panose="02020603050405020304" pitchFamily="18" charset="0"/>
              </a:rPr>
              <a:t>• Предоставление услуг на региональном уровне на основе комплексного и более профессионального управления приведет к снижению потерь воды, продвижению принципа сохранения ресурсов, минимизации инвестиций и охране водных источников.</a:t>
            </a:r>
          </a:p>
          <a:p>
            <a:pPr algn="just"/>
            <a:r>
              <a:rPr lang="ru-RU" sz="1600" b="0" dirty="0">
                <a:solidFill>
                  <a:schemeClr val="tx1"/>
                </a:solidFill>
                <a:latin typeface="Times New Roman" panose="02020603050405020304" pitchFamily="18" charset="0"/>
                <a:cs typeface="Times New Roman" panose="02020603050405020304" pitchFamily="18" charset="0"/>
              </a:rPr>
              <a:t>• Повышение потенциала для подготовки и реализации инвестиционных проектов и способность вести переговоры о финансировании.</a:t>
            </a:r>
          </a:p>
          <a:p>
            <a:pPr algn="just"/>
            <a:r>
              <a:rPr lang="ru-RU" sz="1600" b="0" dirty="0">
                <a:solidFill>
                  <a:schemeClr val="tx1"/>
                </a:solidFill>
                <a:latin typeface="Times New Roman" panose="02020603050405020304" pitchFamily="18" charset="0"/>
                <a:cs typeface="Times New Roman" panose="02020603050405020304" pitchFamily="18" charset="0"/>
              </a:rPr>
              <a:t>• Улучшение качества оказываемых услуг, отношений с клиентами и их восприятия операторами.</a:t>
            </a:r>
          </a:p>
          <a:p>
            <a:pPr algn="just"/>
            <a:r>
              <a:rPr lang="ru-RU" sz="1600" b="0" dirty="0">
                <a:solidFill>
                  <a:schemeClr val="tx1"/>
                </a:solidFill>
                <a:latin typeface="Times New Roman" panose="02020603050405020304" pitchFamily="18" charset="0"/>
                <a:cs typeface="Times New Roman" panose="02020603050405020304" pitchFamily="18" charset="0"/>
              </a:rPr>
              <a:t>• Достижение экономии, влияющей на эффективное функционирование отдельных категорий расходов: централизация деятельности по введению биллинга и финансовый менеджмент, подразделение по внедрению проекта на региональном уровне, управление лабораториями на региональном уровне и. т. д.</a:t>
            </a:r>
          </a:p>
          <a:p>
            <a:pPr algn="just"/>
            <a:r>
              <a:rPr lang="ru-RU" sz="1600" b="0" dirty="0">
                <a:solidFill>
                  <a:schemeClr val="tx1"/>
                </a:solidFill>
                <a:latin typeface="Times New Roman" panose="02020603050405020304" pitchFamily="18" charset="0"/>
                <a:cs typeface="Times New Roman" panose="02020603050405020304" pitchFamily="18" charset="0"/>
              </a:rPr>
              <a:t>• Руководство деятельности посредством использования современных и эффективных методов управления и снижения политического фактора в этой деятельности.</a:t>
            </a:r>
          </a:p>
        </p:txBody>
      </p:sp>
    </p:spTree>
    <p:extLst>
      <p:ext uri="{BB962C8B-B14F-4D97-AF65-F5344CB8AC3E}">
        <p14:creationId xmlns:p14="http://schemas.microsoft.com/office/powerpoint/2010/main" val="791036241"/>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2800767"/>
          </a:xfrm>
          <a:prstGeom prst="rect">
            <a:avLst/>
          </a:prstGeom>
          <a:noFill/>
        </p:spPr>
        <p:txBody>
          <a:bodyPr wrap="square" rtlCol="0">
            <a:spAutoFit/>
          </a:bodyPr>
          <a:lstStyle/>
          <a:p>
            <a:r>
              <a:rPr lang="ru-RU" sz="1600" dirty="0">
                <a:solidFill>
                  <a:schemeClr val="tx1"/>
                </a:solidFill>
                <a:latin typeface="Times New Roman" panose="02020603050405020304" pitchFamily="18" charset="0"/>
                <a:cs typeface="Times New Roman" panose="02020603050405020304" pitchFamily="18" charset="0"/>
              </a:rPr>
              <a:t>2.3. ЗНАЧИМОСТЬ РЕГИОНАЛИЗАЦИИ ДЛЯ РМ – </a:t>
            </a:r>
          </a:p>
          <a:p>
            <a:r>
              <a:rPr lang="ru-RU" sz="1600" b="0" dirty="0">
                <a:solidFill>
                  <a:schemeClr val="tx1"/>
                </a:solidFill>
                <a:latin typeface="Times New Roman" panose="02020603050405020304" pitchFamily="18" charset="0"/>
                <a:cs typeface="Times New Roman" panose="02020603050405020304" pitchFamily="18" charset="0"/>
              </a:rPr>
              <a:t>Сектор водоснабжения и канализации демонстрирует много недостатков, которые могут быть решены регионализацией.</a:t>
            </a:r>
          </a:p>
          <a:p>
            <a:pPr marL="285750" indent="-285750">
              <a:buFont typeface="Wingdings" panose="05000000000000000000" pitchFamily="2" charset="2"/>
              <a:buChar char="ü"/>
            </a:pPr>
            <a:r>
              <a:rPr lang="ru-RU" sz="1600" b="0" dirty="0">
                <a:solidFill>
                  <a:schemeClr val="tx1"/>
                </a:solidFill>
                <a:latin typeface="Times New Roman" panose="02020603050405020304" pitchFamily="18" charset="0"/>
                <a:cs typeface="Times New Roman" panose="02020603050405020304" pitchFamily="18" charset="0"/>
              </a:rPr>
              <a:t>Во многих регионах ресурсы подземных вод не соответствуют стандартам качества и не могут быть очищены по доступным ценам.</a:t>
            </a:r>
          </a:p>
          <a:p>
            <a:pPr marL="285750" indent="-285750">
              <a:buFont typeface="Wingdings" panose="05000000000000000000" pitchFamily="2" charset="2"/>
              <a:buChar char="ü"/>
            </a:pPr>
            <a:r>
              <a:rPr lang="ru-RU" sz="1600" b="0" dirty="0">
                <a:solidFill>
                  <a:schemeClr val="tx1"/>
                </a:solidFill>
                <a:latin typeface="Times New Roman" panose="02020603050405020304" pitchFamily="18" charset="0"/>
                <a:cs typeface="Times New Roman" panose="02020603050405020304" pitchFamily="18" charset="0"/>
              </a:rPr>
              <a:t>Водоносные горизонты, используемые в сельской местности, не отвечают стандартам качества и надежности.</a:t>
            </a:r>
          </a:p>
          <a:p>
            <a:pPr marL="285750" indent="-285750">
              <a:buFont typeface="Wingdings" panose="05000000000000000000" pitchFamily="2" charset="2"/>
              <a:buChar char="ü"/>
            </a:pPr>
            <a:r>
              <a:rPr lang="ru-RU" sz="1600" b="0" dirty="0">
                <a:solidFill>
                  <a:schemeClr val="tx1"/>
                </a:solidFill>
                <a:latin typeface="Times New Roman" panose="02020603050405020304" pitchFamily="18" charset="0"/>
                <a:cs typeface="Times New Roman" panose="02020603050405020304" pitchFamily="18" charset="0"/>
              </a:rPr>
              <a:t>Сектор водоснабжения и канализации неэффективен по этим услугам.</a:t>
            </a:r>
          </a:p>
          <a:p>
            <a:pPr marL="285750" indent="-285750">
              <a:buFont typeface="Wingdings" panose="05000000000000000000" pitchFamily="2" charset="2"/>
              <a:buChar char="ü"/>
            </a:pPr>
            <a:r>
              <a:rPr lang="ru-RU" sz="1600" b="0" dirty="0">
                <a:solidFill>
                  <a:schemeClr val="tx1"/>
                </a:solidFill>
                <a:latin typeface="Times New Roman" panose="02020603050405020304" pitchFamily="18" charset="0"/>
                <a:cs typeface="Times New Roman" panose="02020603050405020304" pitchFamily="18" charset="0"/>
              </a:rPr>
              <a:t>Сектор раздроблен на многочисленных мелких неэффективных поставщиков.</a:t>
            </a:r>
          </a:p>
          <a:p>
            <a:pPr marL="285750" indent="-285750">
              <a:buFont typeface="Wingdings" panose="05000000000000000000" pitchFamily="2" charset="2"/>
              <a:buChar char="ü"/>
            </a:pPr>
            <a:r>
              <a:rPr lang="ru-RU" sz="1600" b="0" dirty="0">
                <a:solidFill>
                  <a:schemeClr val="tx1"/>
                </a:solidFill>
                <a:latin typeface="Times New Roman" panose="02020603050405020304" pitchFamily="18" charset="0"/>
                <a:cs typeface="Times New Roman" panose="02020603050405020304" pitchFamily="18" charset="0"/>
              </a:rPr>
              <a:t>Более половины операторов не являются финансово устойчивыми.</a:t>
            </a:r>
          </a:p>
          <a:p>
            <a:pPr marL="285750" indent="-285750">
              <a:buFont typeface="Wingdings" panose="05000000000000000000" pitchFamily="2" charset="2"/>
              <a:buChar char="ü"/>
            </a:pP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5657350"/>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524315"/>
          </a:xfrm>
          <a:prstGeom prst="rect">
            <a:avLst/>
          </a:prstGeom>
          <a:noFill/>
        </p:spPr>
        <p:txBody>
          <a:bodyPr wrap="square" rtlCol="0">
            <a:spAutoFit/>
          </a:bodyPr>
          <a:lstStyle/>
          <a:p>
            <a:pPr algn="just"/>
            <a:r>
              <a:rPr lang="ru-RU" sz="1600" dirty="0">
                <a:solidFill>
                  <a:srgbClr val="0000FF"/>
                </a:solidFill>
                <a:latin typeface="Times New Roman" panose="02020603050405020304" pitchFamily="18" charset="0"/>
                <a:cs typeface="Times New Roman" panose="02020603050405020304" pitchFamily="18" charset="0"/>
              </a:rPr>
              <a:t>КОДЕКС № 218 от  24.10.2008 Республики Молдова о правонарушениях * - </a:t>
            </a:r>
          </a:p>
          <a:p>
            <a:pPr algn="just"/>
            <a:r>
              <a:rPr lang="pt-BR"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http://lex.justice.md/viewdoc.php?action=view&amp;view=doc&amp;id=369412&amp;lang=2</a:t>
            </a:r>
            <a:r>
              <a:rPr lang="ru-RU" sz="1600" dirty="0">
                <a:solidFill>
                  <a:srgbClr val="00B050"/>
                </a:solidFill>
                <a:latin typeface="Times New Roman" panose="02020603050405020304" pitchFamily="18" charset="0"/>
                <a:cs typeface="Times New Roman" panose="02020603050405020304" pitchFamily="18" charset="0"/>
              </a:rPr>
              <a:t> </a:t>
            </a:r>
          </a:p>
          <a:p>
            <a:pPr algn="just"/>
            <a:r>
              <a:rPr lang="ru-RU" sz="1600" dirty="0">
                <a:solidFill>
                  <a:srgbClr val="0000FF"/>
                </a:solidFill>
                <a:latin typeface="Times New Roman" panose="02020603050405020304" pitchFamily="18" charset="0"/>
                <a:cs typeface="Times New Roman" panose="02020603050405020304" pitchFamily="18" charset="0"/>
              </a:rPr>
              <a:t>Глава IX ПРАВОНАРУШЕНИЯ В ОБЛАСТИ ОХРАНЫ ОКРУЖАЮЩЕЙ СРЕДЫ</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Статья 109. Нарушение режима водоохраны</a:t>
            </a:r>
          </a:p>
          <a:p>
            <a:pPr algn="just"/>
            <a:r>
              <a:rPr lang="ru-RU" sz="1600" b="0" dirty="0">
                <a:solidFill>
                  <a:schemeClr val="tx1"/>
                </a:solidFill>
                <a:latin typeface="Times New Roman" panose="02020603050405020304" pitchFamily="18" charset="0"/>
                <a:cs typeface="Times New Roman" panose="02020603050405020304" pitchFamily="18" charset="0"/>
              </a:rPr>
              <a:t>(1) Нарушение режима водоохраны, повлекшее загрязнение вод, эрозию почвы и другие вредные явления, влечет наложение штрафа на физических лиц в размере от 60 до 120 условных единиц или назначение наказания в виде неоплачиваемого труда в пользу общества на срок </a:t>
            </a:r>
            <a:r>
              <a:rPr lang="ru-RU" sz="1600" b="0" dirty="0">
                <a:solidFill>
                  <a:srgbClr val="FF0000"/>
                </a:solidFill>
                <a:latin typeface="Times New Roman" panose="02020603050405020304" pitchFamily="18" charset="0"/>
                <a:cs typeface="Times New Roman" panose="02020603050405020304" pitchFamily="18" charset="0"/>
              </a:rPr>
              <a:t>от 10 до 40 часов и наложение штрафа на юридических лиц в размере от 600 до 800 условных единиц.</a:t>
            </a:r>
          </a:p>
          <a:p>
            <a:pPr algn="just"/>
            <a:r>
              <a:rPr lang="ru-RU" sz="1600" b="0" dirty="0">
                <a:solidFill>
                  <a:schemeClr val="tx1"/>
                </a:solidFill>
                <a:latin typeface="Times New Roman" panose="02020603050405020304" pitchFamily="18" charset="0"/>
                <a:cs typeface="Times New Roman" panose="02020603050405020304" pitchFamily="18" charset="0"/>
              </a:rPr>
              <a:t>(2) Сдача в эксплуатацию предприятий, коммунальной и иной недвижимости без сооружений и установок, предупреждающих загрязнение и заражение вод или их вредное воздействие, влечет наложение штрафа на физических лиц в размере от 24 до 30 условных единиц или назначение наказания в виде неоплачиваемого труда в пользу общества на срок от 20 до 40 часов, наложение штрафа на должностных лиц в размере от 42 до 90 условных единиц и </a:t>
            </a:r>
            <a:r>
              <a:rPr lang="ru-RU" sz="1600" b="0" dirty="0">
                <a:solidFill>
                  <a:srgbClr val="FF0000"/>
                </a:solidFill>
                <a:latin typeface="Times New Roman" panose="02020603050405020304" pitchFamily="18" charset="0"/>
                <a:cs typeface="Times New Roman" panose="02020603050405020304" pitchFamily="18" charset="0"/>
              </a:rPr>
              <a:t>на юридических лиц в размере от 240 до 300 условных единиц</a:t>
            </a:r>
            <a:r>
              <a:rPr lang="ru-RU" sz="1600" b="0" dirty="0">
                <a:solidFill>
                  <a:schemeClr val="tx1"/>
                </a:solidFill>
                <a:latin typeface="Times New Roman" panose="02020603050405020304" pitchFamily="18" charset="0"/>
                <a:cs typeface="Times New Roman" panose="02020603050405020304" pitchFamily="18" charset="0"/>
              </a:rPr>
              <a:t>.</a:t>
            </a:r>
          </a:p>
          <a:p>
            <a:pPr algn="just"/>
            <a:r>
              <a:rPr lang="ru-RU" sz="1600" b="0" dirty="0">
                <a:solidFill>
                  <a:schemeClr val="tx1"/>
                </a:solidFill>
                <a:latin typeface="Times New Roman" panose="02020603050405020304" pitchFamily="18" charset="0"/>
                <a:cs typeface="Times New Roman" panose="02020603050405020304" pitchFamily="18" charset="0"/>
              </a:rPr>
              <a:t>(4) Несоблюдение пределов и режима охраны водоохранных зон рек и водоемов и прибрежных водоохранных полос влечет наложение штрафа на физических лиц в размере от 6 до 18 условных единиц и </a:t>
            </a:r>
            <a:r>
              <a:rPr lang="ru-RU" sz="1600" b="0" dirty="0">
                <a:solidFill>
                  <a:srgbClr val="FF0000"/>
                </a:solidFill>
                <a:latin typeface="Times New Roman" panose="02020603050405020304" pitchFamily="18" charset="0"/>
                <a:cs typeface="Times New Roman" panose="02020603050405020304" pitchFamily="18" charset="0"/>
              </a:rPr>
              <a:t>на юридических лиц в размере от 60 до 120 условных единиц</a:t>
            </a:r>
            <a:r>
              <a:rPr lang="ru-RU" sz="1600" b="0" dirty="0">
                <a:solidFill>
                  <a:schemeClr val="tx1"/>
                </a:solidFill>
                <a:latin typeface="Times New Roman" panose="02020603050405020304" pitchFamily="18" charset="0"/>
                <a:cs typeface="Times New Roman" panose="02020603050405020304" pitchFamily="18" charset="0"/>
              </a:rPr>
              <a:t>.</a:t>
            </a:r>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6009511"/>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788857" cy="2800767"/>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Статья 110. Нарушение правил водопользования</a:t>
            </a:r>
          </a:p>
          <a:p>
            <a:pPr algn="just"/>
            <a:r>
              <a:rPr lang="ru-RU" sz="1600" b="0" dirty="0">
                <a:solidFill>
                  <a:schemeClr val="tx1"/>
                </a:solidFill>
                <a:latin typeface="Times New Roman" panose="02020603050405020304" pitchFamily="18" charset="0"/>
                <a:cs typeface="Times New Roman" panose="02020603050405020304" pitchFamily="18" charset="0"/>
              </a:rPr>
              <a:t>(1) Забор и использование воды с нарушением установленных лимитов, использование питьевой воды в технических целях влекут наложение штрафа на физических лиц в размере от 12 до 24 условных единиц или назначение наказания в виде неоплачиваемого труда в пользу общества на срок от 20 до 40 часов и наложение штрафа </a:t>
            </a:r>
            <a:r>
              <a:rPr lang="ru-RU" sz="1600" b="0" dirty="0">
                <a:solidFill>
                  <a:srgbClr val="FF0000"/>
                </a:solidFill>
                <a:latin typeface="Times New Roman" panose="02020603050405020304" pitchFamily="18" charset="0"/>
                <a:cs typeface="Times New Roman" panose="02020603050405020304" pitchFamily="18" charset="0"/>
              </a:rPr>
              <a:t>на юридических лиц в размере от 120 до 240 условных единиц с лишением или без лишения в обоих случаях права осуществлять определенную деятельность на срок от 3 месяцев до 1 года.</a:t>
            </a:r>
          </a:p>
          <a:p>
            <a:pPr algn="just"/>
            <a:r>
              <a:rPr lang="ru-RU" sz="1600" b="0" dirty="0">
                <a:solidFill>
                  <a:schemeClr val="tx1"/>
                </a:solidFill>
                <a:latin typeface="Times New Roman" panose="02020603050405020304" pitchFamily="18" charset="0"/>
                <a:cs typeface="Times New Roman" panose="02020603050405020304" pitchFamily="18" charset="0"/>
              </a:rPr>
              <a:t>2) Использование водных объектов без разрешения на специальное водопользование влечет наложение штрафа на физических лиц в размере от 24 до 30 условных единиц и </a:t>
            </a:r>
            <a:r>
              <a:rPr lang="ru-RU" sz="1600" b="0" dirty="0">
                <a:solidFill>
                  <a:srgbClr val="FF0000"/>
                </a:solidFill>
                <a:latin typeface="Times New Roman" panose="02020603050405020304" pitchFamily="18" charset="0"/>
                <a:cs typeface="Times New Roman" panose="02020603050405020304" pitchFamily="18" charset="0"/>
              </a:rPr>
              <a:t>на юридических лиц в размере от 240 до 300 условных единиц с лишением или без лишения права осуществлять определенную деятельность на срок от 3 месяцев до 1 года.</a:t>
            </a:r>
            <a:endParaRPr lang="ro-RO" sz="1600" b="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7679017"/>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08643" y="1612081"/>
            <a:ext cx="8926716" cy="5262979"/>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Статья 113. Нарушение правил осуществления хозяйственной деятельности в водоохранных зонах</a:t>
            </a:r>
            <a:endParaRPr lang="ro-RO" sz="160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(2) Строительство и размещение в водоохранной зоне складов для хранения удобрений и пестицидов, объектов по приготовлению химических растворов, складов нефтепродуктов, автозаправочных станций, накопителей сточных вод от животноводческих ферм и комплексов, пунктов технического обслуживания и мойки техники и транспортных средств, отвод участков в водоохранной зоне для складирования отходов любого происхождения, несанкционированное строительство в такой зоне канализационных сооружений, коллекторов и установок по очистке сточных вод влекут наложение штрафа на физических лиц в размере от 18 до 30 условных единиц и </a:t>
            </a:r>
            <a:r>
              <a:rPr lang="ru-RU" sz="1600" b="0" dirty="0">
                <a:solidFill>
                  <a:srgbClr val="FF0000"/>
                </a:solidFill>
                <a:latin typeface="Times New Roman" panose="02020603050405020304" pitchFamily="18" charset="0"/>
                <a:cs typeface="Times New Roman" panose="02020603050405020304" pitchFamily="18" charset="0"/>
              </a:rPr>
              <a:t>на юридических лиц в размере от 180 до 240 условных единиц с лишением или без лишения в обоих случаях права осуществлять определенную деятельность на срок от 3 месяцев до 1 года</a:t>
            </a:r>
            <a:r>
              <a:rPr lang="ru-RU" sz="1600" b="0" dirty="0">
                <a:solidFill>
                  <a:schemeClr val="tx1"/>
                </a:solidFill>
                <a:latin typeface="Times New Roman" panose="02020603050405020304" pitchFamily="18" charset="0"/>
                <a:cs typeface="Times New Roman" panose="02020603050405020304" pitchFamily="18" charset="0"/>
              </a:rPr>
              <a:t>.</a:t>
            </a:r>
            <a:r>
              <a:rPr lang="ro-RO" sz="1600" b="0" dirty="0">
                <a:solidFill>
                  <a:schemeClr val="tx1"/>
                </a:solidFill>
                <a:latin typeface="Times New Roman" panose="02020603050405020304" pitchFamily="18" charset="0"/>
                <a:cs typeface="Times New Roman" panose="02020603050405020304" pitchFamily="18" charset="0"/>
              </a:rPr>
              <a:t> </a:t>
            </a:r>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(5) Сброс в поверхностные воды, ирригационные и осушительные каналы неочищенных отработанных вод, вод, термически загрязненных и загрязненных радиоактивными веществами, вод, зараженных болезнетворными агентами и паразитами, нефтепродуктов или отходов нефтепродуктов, других загрязнителей влечет наложение штрафа на физических лиц в размере от 18 до 30 условных единиц и </a:t>
            </a:r>
            <a:r>
              <a:rPr lang="ru-RU" sz="1600" b="0" dirty="0">
                <a:solidFill>
                  <a:srgbClr val="FF0000"/>
                </a:solidFill>
                <a:latin typeface="Times New Roman" panose="02020603050405020304" pitchFamily="18" charset="0"/>
                <a:cs typeface="Times New Roman" panose="02020603050405020304" pitchFamily="18" charset="0"/>
              </a:rPr>
              <a:t>на юридических лиц в размере от 180 до 300 условных единиц</a:t>
            </a:r>
            <a:r>
              <a:rPr lang="ru-RU" sz="1600" b="0" dirty="0">
                <a:solidFill>
                  <a:schemeClr val="tx1"/>
                </a:solidFill>
                <a:latin typeface="Times New Roman" panose="02020603050405020304" pitchFamily="18" charset="0"/>
                <a:cs typeface="Times New Roman" panose="02020603050405020304" pitchFamily="18" charset="0"/>
              </a:rPr>
              <a:t>.</a:t>
            </a:r>
          </a:p>
          <a:p>
            <a:pPr algn="just"/>
            <a:r>
              <a:rPr lang="ru-RU" sz="1600" b="0" dirty="0">
                <a:solidFill>
                  <a:schemeClr val="tx1"/>
                </a:solidFill>
                <a:latin typeface="Times New Roman" panose="02020603050405020304" pitchFamily="18" charset="0"/>
                <a:cs typeface="Times New Roman" panose="02020603050405020304" pitchFamily="18" charset="0"/>
              </a:rPr>
              <a:t>(6) Осуществление хозяйственной деятельности предприятиями, оказывающими воздействие на окружающую среду, без приборов для ведения учета количества и качества потребления и сброса вод, а также для предупреждения загрязнения вод или их разрушающего влияния влечет наложение штрафа на физических лиц в размере от 18 до 30 условных единиц и </a:t>
            </a:r>
            <a:r>
              <a:rPr lang="ru-RU" sz="1600" b="0" dirty="0">
                <a:solidFill>
                  <a:srgbClr val="FF0000"/>
                </a:solidFill>
                <a:latin typeface="Times New Roman" panose="02020603050405020304" pitchFamily="18" charset="0"/>
                <a:cs typeface="Times New Roman" panose="02020603050405020304" pitchFamily="18" charset="0"/>
              </a:rPr>
              <a:t>на юридических лиц в размере от 180 до 300 условных единиц</a:t>
            </a:r>
            <a:r>
              <a:rPr lang="ru-RU" sz="1600" b="0" dirty="0">
                <a:solidFill>
                  <a:schemeClr val="tx1"/>
                </a:solidFill>
                <a:latin typeface="Times New Roman" panose="02020603050405020304" pitchFamily="18" charset="0"/>
                <a:cs typeface="Times New Roman" panose="02020603050405020304" pitchFamily="18" charset="0"/>
              </a:rPr>
              <a:t>.</a:t>
            </a:r>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7192741"/>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30865" y="1321488"/>
            <a:ext cx="8832066" cy="4770537"/>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Статья 119. Нарушение порядка охраны и использования недр – </a:t>
            </a:r>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(8) Нарушение требований и правил захоронения (складирования) в недрах вредных веществ и отходов или отработанных вод влечет наложение штрафа на физических лиц в размере от 12 до 18 условных единиц и </a:t>
            </a:r>
            <a:r>
              <a:rPr lang="ru-RU" sz="1600" b="0" dirty="0">
                <a:solidFill>
                  <a:srgbClr val="FF0000"/>
                </a:solidFill>
                <a:latin typeface="Times New Roman" panose="02020603050405020304" pitchFamily="18" charset="0"/>
                <a:cs typeface="Times New Roman" panose="02020603050405020304" pitchFamily="18" charset="0"/>
              </a:rPr>
              <a:t>на юридических лиц в размере от 24 до 30 условных единиц</a:t>
            </a:r>
            <a:r>
              <a:rPr lang="ru-RU" sz="1600" b="0" dirty="0">
                <a:solidFill>
                  <a:schemeClr val="tx1"/>
                </a:solidFill>
                <a:latin typeface="Times New Roman" panose="02020603050405020304" pitchFamily="18" charset="0"/>
                <a:cs typeface="Times New Roman" panose="02020603050405020304" pitchFamily="18" charset="0"/>
              </a:rPr>
              <a:t>.</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Ущерб, нанесенный почвенным ресурсам подсчитывается в соответствии с </a:t>
            </a:r>
            <a:r>
              <a:rPr lang="ru-RU" sz="1600" dirty="0">
                <a:solidFill>
                  <a:srgbClr val="0000FF"/>
                </a:solidFill>
                <a:latin typeface="Times New Roman" panose="02020603050405020304" pitchFamily="18" charset="0"/>
                <a:cs typeface="Times New Roman" panose="02020603050405020304" pitchFamily="18" charset="0"/>
              </a:rPr>
              <a:t>ИНСТРУКЦИЯ </a:t>
            </a:r>
            <a:r>
              <a:rPr lang="ru-RU" sz="1600" dirty="0" err="1">
                <a:solidFill>
                  <a:srgbClr val="0000FF"/>
                </a:solidFill>
                <a:latin typeface="Times New Roman" panose="02020603050405020304" pitchFamily="18" charset="0"/>
                <a:cs typeface="Times New Roman" panose="02020603050405020304" pitchFamily="18" charset="0"/>
              </a:rPr>
              <a:t>Nr</a:t>
            </a:r>
            <a:r>
              <a:rPr lang="ru-RU" sz="1600" dirty="0">
                <a:solidFill>
                  <a:srgbClr val="0000FF"/>
                </a:solidFill>
                <a:latin typeface="Times New Roman" panose="02020603050405020304" pitchFamily="18" charset="0"/>
                <a:cs typeface="Times New Roman" panose="02020603050405020304" pitchFamily="18" charset="0"/>
              </a:rPr>
              <a:t>. 383 от  08.08.2004 определения ущерба, нанесенного почвенным ресурсам – </a:t>
            </a:r>
          </a:p>
          <a:p>
            <a:pPr algn="just"/>
            <a:r>
              <a:rPr lang="ro-RO"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http://lex.justice.md/viewdoc.php?action=view&amp;view=doc&amp;id=310719&amp;lang=2</a:t>
            </a:r>
            <a:r>
              <a:rPr lang="ru-RU" sz="1600" dirty="0">
                <a:solidFill>
                  <a:srgbClr val="0000FF"/>
                </a:solidFill>
                <a:latin typeface="Times New Roman" panose="02020603050405020304" pitchFamily="18" charset="0"/>
                <a:cs typeface="Times New Roman" panose="02020603050405020304" pitchFamily="18" charset="0"/>
              </a:rPr>
              <a:t> </a:t>
            </a:r>
          </a:p>
          <a:p>
            <a:pPr algn="just"/>
            <a:endParaRPr lang="ru-RU" sz="1600" dirty="0">
              <a:solidFill>
                <a:srgbClr val="0000FF"/>
              </a:solidFill>
              <a:latin typeface="Times New Roman" panose="02020603050405020304" pitchFamily="18" charset="0"/>
              <a:cs typeface="Times New Roman" panose="02020603050405020304" pitchFamily="18" charset="0"/>
            </a:endParaRPr>
          </a:p>
          <a:p>
            <a:pPr algn="just"/>
            <a:r>
              <a:rPr lang="ru-RU" sz="1600" dirty="0">
                <a:solidFill>
                  <a:srgbClr val="0000FF"/>
                </a:solidFill>
                <a:latin typeface="Times New Roman" panose="02020603050405020304" pitchFamily="18" charset="0"/>
                <a:cs typeface="Times New Roman" panose="02020603050405020304" pitchFamily="18" charset="0"/>
              </a:rPr>
              <a:t>ЗАКОН № 105 от  13.03.2003 о защите прав потребителей – </a:t>
            </a:r>
          </a:p>
          <a:p>
            <a:pPr algn="just"/>
            <a:r>
              <a:rPr lang="ro-RO" sz="1600" dirty="0">
                <a:solidFill>
                  <a:srgbClr val="00B050"/>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xmlns="" val="tx"/>
                    </a:ext>
                  </a:extLst>
                </a:hlinkClick>
              </a:rPr>
              <a:t>http://lex.justice.md/viewdoc.php?action=view&amp;view=doc&amp;id=312731&amp;lang=2</a:t>
            </a:r>
            <a:r>
              <a:rPr lang="ru-RU" sz="1600" dirty="0">
                <a:solidFill>
                  <a:srgbClr val="00B050"/>
                </a:solidFill>
                <a:latin typeface="Times New Roman" panose="02020603050405020304" pitchFamily="18" charset="0"/>
                <a:cs typeface="Times New Roman" panose="02020603050405020304" pitchFamily="18" charset="0"/>
              </a:rPr>
              <a:t> </a:t>
            </a:r>
          </a:p>
          <a:p>
            <a:pPr algn="just"/>
            <a:r>
              <a:rPr lang="ru-RU" sz="1600" b="0" dirty="0">
                <a:solidFill>
                  <a:schemeClr val="tx1"/>
                </a:solidFill>
                <a:latin typeface="Times New Roman" panose="02020603050405020304" pitchFamily="18" charset="0"/>
                <a:cs typeface="Times New Roman" panose="02020603050405020304" pitchFamily="18" charset="0"/>
              </a:rPr>
              <a:t>Настоящий закон устанавливает правовые основы защиты государством лиц, выступающих в качестве потребителей и воплощает Директиву 2005/29/EC Европейского Парламента и Совета от 11 мая 2005 года о недобросовестных коммерческих практиках предприятий на внутреннем рынке по отношению к потребителям и изменении Директивы 84/450/EЭС Совета и директив 97/7/EC, 98/27/EC и 2002/65/EC Европейского Парламента и Совета, а также Регламента (EC) № 2006/2004 Европейского Парламента и Совета, опубликованную в Официальном журнале Европейского Союза (JO), № L 149/22 от 11 июня 2005 года.</a:t>
            </a:r>
          </a:p>
          <a:p>
            <a:pPr algn="just"/>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8961073"/>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524315"/>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Статья 1′. Область применения</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u-RU" sz="1600" b="0" dirty="0">
                <a:solidFill>
                  <a:schemeClr val="tx1"/>
                </a:solidFill>
                <a:latin typeface="Times New Roman" panose="02020603050405020304" pitchFamily="18" charset="0"/>
                <a:cs typeface="Times New Roman" panose="02020603050405020304" pitchFamily="18" charset="0"/>
              </a:rPr>
              <a:t>(1) Настоящий закон определяет общие требования по защите потребителей, обеспечению необходимых условий для их неограниченного доступа к продуктам и услугам, для полного информирования об основных характеристиках продуктов и услуг, защиты и обеспечения прав и законных интересов потребителей в связи с недобросовестными коммерческими практиками, а также для участия потребителей в обосновании и принятии решений, интересующих их в качестве потребителей. </a:t>
            </a:r>
          </a:p>
          <a:p>
            <a:pPr algn="just"/>
            <a:r>
              <a:rPr lang="ru-RU" sz="1600" dirty="0">
                <a:solidFill>
                  <a:schemeClr val="tx1"/>
                </a:solidFill>
                <a:latin typeface="Times New Roman" panose="02020603050405020304" pitchFamily="18" charset="0"/>
                <a:cs typeface="Times New Roman" panose="02020603050405020304" pitchFamily="18" charset="0"/>
              </a:rPr>
              <a:t>Статья 7. Обязанности производителя</a:t>
            </a:r>
          </a:p>
          <a:p>
            <a:pPr algn="just"/>
            <a:r>
              <a:rPr lang="ru-RU" sz="1600" b="0" dirty="0">
                <a:solidFill>
                  <a:schemeClr val="tx1"/>
                </a:solidFill>
                <a:latin typeface="Times New Roman" panose="02020603050405020304" pitchFamily="18" charset="0"/>
                <a:cs typeface="Times New Roman" panose="02020603050405020304" pitchFamily="18" charset="0"/>
              </a:rPr>
              <a:t>Производитель обязан:</a:t>
            </a:r>
          </a:p>
          <a:p>
            <a:pPr algn="just"/>
            <a:r>
              <a:rPr lang="ru-RU" sz="1600" b="0" dirty="0">
                <a:solidFill>
                  <a:schemeClr val="tx1"/>
                </a:solidFill>
                <a:latin typeface="Times New Roman" panose="02020603050405020304" pitchFamily="18" charset="0"/>
                <a:cs typeface="Times New Roman" panose="02020603050405020304" pitchFamily="18" charset="0"/>
              </a:rPr>
              <a:t>а)</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поставлять на рынок только безопасные продукты, которые должны сопровождаться сертификатами соответствия, другими документами согласно законодательству, и продукты, которые соответствуют установленным или заявленным требованиям;</a:t>
            </a:r>
          </a:p>
          <a:p>
            <a:pPr algn="just"/>
            <a:r>
              <a:rPr lang="ru-RU" sz="1600" b="0" dirty="0">
                <a:solidFill>
                  <a:schemeClr val="tx1"/>
                </a:solidFill>
                <a:latin typeface="Times New Roman" panose="02020603050405020304" pitchFamily="18" charset="0"/>
                <a:cs typeface="Times New Roman" panose="02020603050405020304" pitchFamily="18" charset="0"/>
              </a:rPr>
              <a:t>b) приостанавливать поставку, соответственно изымать с рынка или у потребителей продукты при установлении контролирующими органами или собственными специалистами того, что они не соответствуют установленным или заявленным требованиям либо могут причинить вред жизни, здоровью, наследственности и безопасности потребителей, если это является единственно возможной мерой для устранения выявленных несоответствий;</a:t>
            </a:r>
          </a:p>
          <a:p>
            <a:pPr algn="just"/>
            <a:r>
              <a:rPr lang="ru-RU" sz="1600" b="0" dirty="0">
                <a:solidFill>
                  <a:schemeClr val="tx1"/>
                </a:solidFill>
                <a:latin typeface="Times New Roman" panose="02020603050405020304" pitchFamily="18" charset="0"/>
                <a:cs typeface="Times New Roman" panose="02020603050405020304" pitchFamily="18" charset="0"/>
              </a:rPr>
              <a:t>с) обеспечивать соблюдение санитарно-гигиенических требований;</a:t>
            </a:r>
          </a:p>
        </p:txBody>
      </p:sp>
    </p:spTree>
    <p:extLst>
      <p:ext uri="{BB962C8B-B14F-4D97-AF65-F5344CB8AC3E}">
        <p14:creationId xmlns:p14="http://schemas.microsoft.com/office/powerpoint/2010/main" val="4129170902"/>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524315"/>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d) отвечать за причиненный несоответствующим продуктом ущерб в течение всего установленного срока службы или срока годности при условии соблюдения потребителем требований транспортирования, хранения, использования и потребления.</a:t>
            </a:r>
          </a:p>
          <a:p>
            <a:pPr algn="just"/>
            <a:r>
              <a:rPr lang="ru-RU" sz="1600" dirty="0">
                <a:solidFill>
                  <a:schemeClr val="tx1"/>
                </a:solidFill>
                <a:latin typeface="Times New Roman" panose="02020603050405020304" pitchFamily="18" charset="0"/>
                <a:cs typeface="Times New Roman" panose="02020603050405020304" pitchFamily="18" charset="0"/>
              </a:rPr>
              <a:t>Статья 9. Обязанности исполнителя</a:t>
            </a:r>
          </a:p>
          <a:p>
            <a:pPr algn="just"/>
            <a:r>
              <a:rPr lang="ru-RU" sz="1600" b="0" dirty="0">
                <a:solidFill>
                  <a:schemeClr val="tx1"/>
                </a:solidFill>
                <a:latin typeface="Times New Roman" panose="02020603050405020304" pitchFamily="18" charset="0"/>
                <a:cs typeface="Times New Roman" panose="02020603050405020304" pitchFamily="18" charset="0"/>
              </a:rPr>
              <a:t>Исполнитель обязан:</a:t>
            </a:r>
          </a:p>
          <a:p>
            <a:pPr algn="just"/>
            <a:r>
              <a:rPr lang="ru-RU" sz="1600" b="0" dirty="0">
                <a:solidFill>
                  <a:schemeClr val="tx1"/>
                </a:solidFill>
                <a:latin typeface="Times New Roman" panose="02020603050405020304" pitchFamily="18" charset="0"/>
                <a:cs typeface="Times New Roman" panose="02020603050405020304" pitchFamily="18" charset="0"/>
              </a:rPr>
              <a:t>а) использовать при оказании услуг только безопасные продукты и процессы, которые, если это предусмотрено законодательством, должны быть сертифицированы;</a:t>
            </a:r>
          </a:p>
          <a:p>
            <a:pPr algn="just"/>
            <a:r>
              <a:rPr lang="ru-RU" sz="1600" b="0" dirty="0">
                <a:solidFill>
                  <a:schemeClr val="tx1"/>
                </a:solidFill>
                <a:latin typeface="Times New Roman" panose="02020603050405020304" pitchFamily="18" charset="0"/>
                <a:cs typeface="Times New Roman" panose="02020603050405020304" pitchFamily="18" charset="0"/>
              </a:rPr>
              <a:t>b)</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безотлагательно информировать компетентные органы, а также соответствующего производителя о наличии любого используемого при оказании услуги продукта, который известен ему как опасный и/или фальсифицированный (поддельный);</a:t>
            </a:r>
          </a:p>
          <a:p>
            <a:pPr algn="just"/>
            <a:r>
              <a:rPr lang="ru-RU" sz="1600" b="0" dirty="0">
                <a:solidFill>
                  <a:schemeClr val="tx1"/>
                </a:solidFill>
                <a:latin typeface="Times New Roman" panose="02020603050405020304" pitchFamily="18" charset="0"/>
                <a:cs typeface="Times New Roman" panose="02020603050405020304" pitchFamily="18" charset="0"/>
              </a:rPr>
              <a:t>c)</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оказывать только услуги, не представляющие опасность для жизни, здоровья, наследственности и безопасности потребителей или их экономических интересов;</a:t>
            </a:r>
          </a:p>
          <a:p>
            <a:pPr algn="just"/>
            <a:r>
              <a:rPr lang="ru-RU" sz="1600" b="0" dirty="0">
                <a:solidFill>
                  <a:schemeClr val="tx1"/>
                </a:solidFill>
                <a:latin typeface="Times New Roman" panose="02020603050405020304" pitchFamily="18" charset="0"/>
                <a:cs typeface="Times New Roman" panose="02020603050405020304" pitchFamily="18" charset="0"/>
              </a:rPr>
              <a:t>d) соблюдать установленные или заявленные требования, а также предусмотренные договорами условия;</a:t>
            </a:r>
          </a:p>
          <a:p>
            <a:pPr algn="just"/>
            <a:r>
              <a:rPr lang="ru-RU" sz="1600" b="0" dirty="0">
                <a:solidFill>
                  <a:schemeClr val="tx1"/>
                </a:solidFill>
                <a:latin typeface="Times New Roman" panose="02020603050405020304" pitchFamily="18" charset="0"/>
                <a:cs typeface="Times New Roman" panose="02020603050405020304" pitchFamily="18" charset="0"/>
              </a:rPr>
              <a:t>e)</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обеспечивать при оказании услуг соблюдение технических условий, установленных производителем для продуктов;</a:t>
            </a:r>
          </a:p>
          <a:p>
            <a:pPr algn="just"/>
            <a:r>
              <a:rPr lang="ru-RU" sz="1600" b="0" dirty="0">
                <a:solidFill>
                  <a:schemeClr val="tx1"/>
                </a:solidFill>
                <a:latin typeface="Times New Roman" panose="02020603050405020304" pitchFamily="18" charset="0"/>
                <a:cs typeface="Times New Roman" panose="02020603050405020304" pitchFamily="18" charset="0"/>
              </a:rPr>
              <a:t>f) выдавать кассовый чек или иной документ, удостоверяющий факт оказания услуги, в соответствии с положением, утвержденным Правительством;</a:t>
            </a:r>
          </a:p>
        </p:txBody>
      </p:sp>
    </p:spTree>
    <p:extLst>
      <p:ext uri="{BB962C8B-B14F-4D97-AF65-F5344CB8AC3E}">
        <p14:creationId xmlns:p14="http://schemas.microsoft.com/office/powerpoint/2010/main" val="2394866898"/>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2062103"/>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g) обеспечивать оказание услуги (в случае, когда услуга содержит разговорные или письменные текстовые элементы) на молдавском языке в соответствии с положением, утвержденным Правительством;</a:t>
            </a:r>
          </a:p>
          <a:p>
            <a:pPr algn="just"/>
            <a:r>
              <a:rPr lang="ru-RU" sz="1600" b="0" dirty="0">
                <a:solidFill>
                  <a:schemeClr val="tx1"/>
                </a:solidFill>
                <a:latin typeface="Times New Roman" panose="02020603050405020304" pitchFamily="18" charset="0"/>
                <a:cs typeface="Times New Roman" panose="02020603050405020304" pitchFamily="18" charset="0"/>
              </a:rPr>
              <a:t>h) хранить книгу жалоб на видном месте и регистрировать жалобы потребителей в соответствии с положением, утвержденным Правительством;</a:t>
            </a:r>
          </a:p>
          <a:p>
            <a:pPr algn="just"/>
            <a:r>
              <a:rPr lang="ru-RU" sz="1600" b="0" dirty="0">
                <a:solidFill>
                  <a:schemeClr val="tx1"/>
                </a:solidFill>
                <a:latin typeface="Times New Roman" panose="02020603050405020304" pitchFamily="18" charset="0"/>
                <a:cs typeface="Times New Roman" panose="02020603050405020304" pitchFamily="18" charset="0"/>
              </a:rPr>
              <a:t>i) обеспечивать соблюдение санитарно-гигиенических требований;</a:t>
            </a:r>
          </a:p>
          <a:p>
            <a:pPr algn="just"/>
            <a:r>
              <a:rPr lang="ru-RU" sz="1600" b="0" dirty="0">
                <a:solidFill>
                  <a:schemeClr val="tx1"/>
                </a:solidFill>
                <a:latin typeface="Times New Roman" panose="02020603050405020304" pitchFamily="18" charset="0"/>
                <a:cs typeface="Times New Roman" panose="02020603050405020304" pitchFamily="18" charset="0"/>
              </a:rPr>
              <a:t>j) отвечать за причиненный несоответствующее оказанной услугой ущерб.</a:t>
            </a:r>
          </a:p>
          <a:p>
            <a:pPr algn="just"/>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1755300"/>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262979"/>
          </a:xfrm>
          <a:prstGeom prst="rect">
            <a:avLst/>
          </a:prstGeom>
          <a:noFill/>
        </p:spPr>
        <p:txBody>
          <a:bodyPr wrap="square" rtlCol="0">
            <a:spAutoFit/>
          </a:bodyPr>
          <a:lstStyle/>
          <a:p>
            <a:pPr algn="just"/>
            <a:r>
              <a:rPr lang="ru-RU" sz="1600" dirty="0">
                <a:solidFill>
                  <a:srgbClr val="0000FF"/>
                </a:solidFill>
                <a:latin typeface="Times New Roman" panose="02020603050405020304" pitchFamily="18" charset="0"/>
                <a:cs typeface="Times New Roman" panose="02020603050405020304" pitchFamily="18" charset="0"/>
              </a:rPr>
              <a:t>ЗАКОН № 163</a:t>
            </a:r>
            <a:r>
              <a:rPr lang="en-US" sz="1600" dirty="0">
                <a:solidFill>
                  <a:srgbClr val="0000FF"/>
                </a:solidFill>
                <a:latin typeface="Times New Roman" panose="02020603050405020304" pitchFamily="18" charset="0"/>
                <a:cs typeface="Times New Roman" panose="02020603050405020304" pitchFamily="18" charset="0"/>
              </a:rPr>
              <a:t> </a:t>
            </a:r>
            <a:r>
              <a:rPr lang="ru-RU" sz="1600" dirty="0">
                <a:solidFill>
                  <a:srgbClr val="0000FF"/>
                </a:solidFill>
                <a:latin typeface="Times New Roman" panose="02020603050405020304" pitchFamily="18" charset="0"/>
                <a:cs typeface="Times New Roman" panose="02020603050405020304" pitchFamily="18" charset="0"/>
              </a:rPr>
              <a:t>от  09.07.2010</a:t>
            </a:r>
            <a:r>
              <a:rPr lang="en-US" sz="1600" dirty="0">
                <a:solidFill>
                  <a:srgbClr val="0000FF"/>
                </a:solidFill>
                <a:latin typeface="Times New Roman" panose="02020603050405020304" pitchFamily="18" charset="0"/>
                <a:cs typeface="Times New Roman" panose="02020603050405020304" pitchFamily="18" charset="0"/>
              </a:rPr>
              <a:t> </a:t>
            </a:r>
            <a:r>
              <a:rPr lang="ru-RU" sz="1600" dirty="0">
                <a:solidFill>
                  <a:srgbClr val="0000FF"/>
                </a:solidFill>
                <a:latin typeface="Times New Roman" panose="02020603050405020304" pitchFamily="18" charset="0"/>
                <a:cs typeface="Times New Roman" panose="02020603050405020304" pitchFamily="18" charset="0"/>
              </a:rPr>
              <a:t>о разрешении выполнения строительных работ – </a:t>
            </a:r>
          </a:p>
          <a:p>
            <a:pPr algn="just"/>
            <a:r>
              <a:rPr lang="ro-RO"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http://lex.justice.md/viewdoc.php?action=view&amp;view=doc&amp;id=335823&amp;lang=2</a:t>
            </a:r>
            <a:r>
              <a:rPr lang="ru-RU" sz="1600" b="0" dirty="0">
                <a:solidFill>
                  <a:schemeClr val="tx1"/>
                </a:solidFill>
                <a:latin typeface="Times New Roman" panose="02020603050405020304" pitchFamily="18" charset="0"/>
                <a:cs typeface="Times New Roman" panose="02020603050405020304" pitchFamily="18" charset="0"/>
              </a:rPr>
              <a:t> </a:t>
            </a:r>
          </a:p>
          <a:p>
            <a:pPr algn="just"/>
            <a:r>
              <a:rPr lang="ru-RU" sz="1600" b="0" dirty="0">
                <a:solidFill>
                  <a:schemeClr val="tx1"/>
                </a:solidFill>
                <a:latin typeface="Times New Roman" panose="02020603050405020304" pitchFamily="18" charset="0"/>
                <a:cs typeface="Times New Roman" panose="02020603050405020304" pitchFamily="18" charset="0"/>
              </a:rPr>
              <a:t>(1) Объектом настоящего закона является регламентирование порядка разрешения, согласования и проверки проектных работ, возведения или сноса строений и элементов обустройства в соответствии с документацией по градостроительству и обустройству территории, с применением системы нормативных документов в строительстве для обеспечения прозрачности и гласности при выдаче административных актов и создания благоприятных условий для предпринимательства.</a:t>
            </a:r>
          </a:p>
          <a:p>
            <a:pPr algn="just"/>
            <a:r>
              <a:rPr lang="ru-RU" sz="1600" b="0" dirty="0">
                <a:solidFill>
                  <a:schemeClr val="tx1"/>
                </a:solidFill>
                <a:latin typeface="Times New Roman" panose="02020603050405020304" pitchFamily="18" charset="0"/>
                <a:cs typeface="Times New Roman" panose="02020603050405020304" pitchFamily="18" charset="0"/>
              </a:rPr>
              <a:t>(2) Требования настоящего закона обязательны для получения разрешения на строительство объектов любого вида, категории, назначения и вида собственности, за исключением военных и секретных объектов, для которых оформляется специальное разрешение.</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Глава II описывает процедуру получения ГРАДОСТРОИТЕЛЬНЫЙ СЕРТИФИКАТ ДЛЯ ПРОЕКТИРОВАНИЯ</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Глава III описывает процедуру получения ИНФОРМАЦИОННЫЙ ГРАДОСТРОИТЕЛЬНЫЙ </a:t>
            </a:r>
          </a:p>
          <a:p>
            <a:pPr algn="just"/>
            <a:r>
              <a:rPr lang="ru-RU" sz="1600" b="0" dirty="0">
                <a:solidFill>
                  <a:schemeClr val="tx1"/>
                </a:solidFill>
                <a:latin typeface="Times New Roman" panose="02020603050405020304" pitchFamily="18" charset="0"/>
                <a:cs typeface="Times New Roman" panose="02020603050405020304" pitchFamily="18" charset="0"/>
              </a:rPr>
              <a:t>СЕРТИФИКАТ</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Глава IV описывает процедуру СОГЛАСОВАНИЕ, ПРОВЕРКА И УТВЕРЖДЕНИЕ ПРОЕКТНОЙ ДОКУМЕНТАЦИИ</a:t>
            </a:r>
          </a:p>
          <a:p>
            <a:pPr algn="just"/>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686144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76131" y="1598927"/>
            <a:ext cx="8591738" cy="4770537"/>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Статья 11. Управление публичной услугой водоснабжения и канализации</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 Управление публичной услугой водоснабжения и канализации организуется и осуществляется путем:</a:t>
            </a:r>
          </a:p>
          <a:p>
            <a:pPr algn="just"/>
            <a:r>
              <a:rPr lang="ru-RU" sz="1600" b="0" dirty="0">
                <a:solidFill>
                  <a:schemeClr val="tx1"/>
                </a:solidFill>
                <a:latin typeface="Times New Roman" panose="02020603050405020304" pitchFamily="18" charset="0"/>
                <a:cs typeface="Times New Roman" panose="02020603050405020304" pitchFamily="18" charset="0"/>
              </a:rPr>
              <a:t>a) прямого управления;</a:t>
            </a:r>
          </a:p>
          <a:p>
            <a:pPr algn="just"/>
            <a:r>
              <a:rPr lang="ru-RU" sz="1600" b="0" dirty="0">
                <a:solidFill>
                  <a:schemeClr val="tx1"/>
                </a:solidFill>
                <a:latin typeface="Times New Roman" panose="02020603050405020304" pitchFamily="18" charset="0"/>
                <a:cs typeface="Times New Roman" panose="02020603050405020304" pitchFamily="18" charset="0"/>
              </a:rPr>
              <a:t>b) делегированного управления. </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 (2) Выбор формы управления публичной услугой водоснабжения и канализации осуществляется по решению органа местного публичного управления или, по обстоятельствам, центрального отраслевого органа в случае, когда таковые являются учредителями.</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Статья 14.  Полномочия оператора</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Независимо от принятого способа управления или правового статуса, организационной формы, природы капитала, вида собственности или страны происхождения оператор должен обеспечить: </a:t>
            </a:r>
          </a:p>
          <a:p>
            <a:pPr algn="just"/>
            <a:r>
              <a:rPr lang="ru-RU" sz="1600" b="0" dirty="0">
                <a:solidFill>
                  <a:schemeClr val="tx1"/>
                </a:solidFill>
                <a:latin typeface="Times New Roman" panose="02020603050405020304" pitchFamily="18" charset="0"/>
                <a:cs typeface="Times New Roman" panose="02020603050405020304" pitchFamily="18" charset="0"/>
              </a:rPr>
              <a:t>    a) забор, обработку, транспортировку, накопление и распределение воды и соответственно канализацию, очистку и отвод сточных вод; </a:t>
            </a:r>
          </a:p>
          <a:p>
            <a:pPr algn="just"/>
            <a:r>
              <a:rPr lang="ru-RU" sz="1600" b="0" dirty="0">
                <a:solidFill>
                  <a:schemeClr val="tx1"/>
                </a:solidFill>
                <a:latin typeface="Times New Roman" panose="02020603050405020304" pitchFamily="18" charset="0"/>
                <a:cs typeface="Times New Roman" panose="02020603050405020304" pitchFamily="18" charset="0"/>
              </a:rPr>
              <a:t>    b) эксплуатацию публичной системы водоснабжения и публичной системы канализации до разграничительного пункта публичных сетей и внутренних сетей потребителя в условиях безопасности и технико-экономической эффективности и с соблюдением технологий и технических инструкций по эксплуатации; </a:t>
            </a:r>
          </a:p>
          <a:p>
            <a:pPr algn="just"/>
            <a:r>
              <a:rPr lang="ru-RU" sz="1600" b="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27207991"/>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016758"/>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Глава V описывает условия выдачи РАЗРЕШЕНИЕ НА СТРОИТЕЛЬСТВО</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Глава VIII описывает ОБЯЗАННОСТИ И ОТВЕТСТВЕННОСТЬ обязанности заявителя (заказчика) разрешения на строительство/снос и эмитента градостроительного сертификата и разрешения на строительство/снос.</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rgbClr val="0000FF"/>
                </a:solidFill>
                <a:latin typeface="Times New Roman" panose="02020603050405020304" pitchFamily="18" charset="0"/>
                <a:cs typeface="Times New Roman" panose="02020603050405020304" pitchFamily="18" charset="0"/>
              </a:rPr>
              <a:t>ЗАКОН № 436 от  28.12.2006 о местном публичном управлении – </a:t>
            </a:r>
          </a:p>
          <a:p>
            <a:pPr algn="just"/>
            <a:r>
              <a:rPr lang="ro-RO"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http://lex.justice.md/viewdoc.php?action=view&amp;view=doc&amp;id=321765&amp;lang=2</a:t>
            </a:r>
            <a:r>
              <a:rPr lang="ru-RU" sz="1600" b="0" dirty="0">
                <a:solidFill>
                  <a:schemeClr val="tx1"/>
                </a:solidFill>
                <a:latin typeface="Times New Roman" panose="02020603050405020304" pitchFamily="18" charset="0"/>
                <a:cs typeface="Times New Roman" panose="02020603050405020304" pitchFamily="18" charset="0"/>
              </a:rPr>
              <a:t> </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Статья 14. Основные полномочия местных советов</a:t>
            </a:r>
          </a:p>
          <a:p>
            <a:pPr algn="just"/>
            <a:r>
              <a:rPr lang="ru-RU" sz="1600" b="0" dirty="0">
                <a:solidFill>
                  <a:schemeClr val="tx1"/>
                </a:solidFill>
                <a:latin typeface="Times New Roman" panose="02020603050405020304" pitchFamily="18" charset="0"/>
                <a:cs typeface="Times New Roman" panose="02020603050405020304" pitchFamily="18" charset="0"/>
              </a:rPr>
              <a:t>(1) Местный совет имеет право инициировать и принимать решения в соответствии с законом по всем вопросам местного значения, за исключением входящих в компетенцию других органов публичной власти.</a:t>
            </a:r>
          </a:p>
          <a:p>
            <a:pPr algn="just"/>
            <a:r>
              <a:rPr lang="ru-RU" sz="1600" b="0" dirty="0">
                <a:solidFill>
                  <a:schemeClr val="tx1"/>
                </a:solidFill>
                <a:latin typeface="Times New Roman" panose="02020603050405020304" pitchFamily="18" charset="0"/>
                <a:cs typeface="Times New Roman" panose="02020603050405020304" pitchFamily="18" charset="0"/>
              </a:rPr>
              <a:t>(2) Исходя из сфер деятельности, закрепленных за органами местного публичного управления первого уровня в статье 4 Закона об административной децентрализации, местный совет осуществляет следующие полномочия:</a:t>
            </a:r>
          </a:p>
          <a:p>
            <a:pPr algn="just"/>
            <a:r>
              <a:rPr lang="ru-RU" sz="1600" b="0" dirty="0">
                <a:solidFill>
                  <a:schemeClr val="tx1"/>
                </a:solidFill>
                <a:latin typeface="Times New Roman" panose="02020603050405020304" pitchFamily="18" charset="0"/>
                <a:cs typeface="Times New Roman" panose="02020603050405020304" pitchFamily="18" charset="0"/>
              </a:rPr>
              <a:t>а) решает вопросы введения и изменения, в пределах своей компетенции, а также порядка и сроков уплаты местных налогов и сборов, предоставления льгот в течение бюджетного года;</a:t>
            </a:r>
          </a:p>
          <a:p>
            <a:pPr algn="just"/>
            <a:r>
              <a:rPr lang="ru-RU" sz="1600" b="0" dirty="0">
                <a:solidFill>
                  <a:schemeClr val="tx1"/>
                </a:solidFill>
                <a:latin typeface="Times New Roman" panose="02020603050405020304" pitchFamily="18" charset="0"/>
                <a:cs typeface="Times New Roman" panose="02020603050405020304" pitchFamily="18" charset="0"/>
              </a:rPr>
              <a:t> b) управляет имуществом, относящимся к публичной и частной сферам села (коммуны), города (муниципия);</a:t>
            </a:r>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1709999"/>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278094"/>
          </a:xfrm>
          <a:prstGeom prst="rect">
            <a:avLst/>
          </a:prstGeom>
          <a:noFill/>
        </p:spPr>
        <p:txBody>
          <a:bodyPr wrap="square" rtlCol="0">
            <a:spAutoFit/>
          </a:bodyPr>
          <a:lstStyle/>
          <a:p>
            <a:r>
              <a:rPr lang="ru-RU" sz="1600" b="0" dirty="0">
                <a:solidFill>
                  <a:schemeClr val="tx1"/>
                </a:solidFill>
                <a:latin typeface="Times New Roman" panose="02020603050405020304" pitchFamily="18" charset="0"/>
                <a:cs typeface="Times New Roman" panose="02020603050405020304" pitchFamily="18" charset="0"/>
              </a:rPr>
              <a:t>c) решает вопросы передачи в управление, в концессию, сдачи в аренду или внаем имущества, относящегося к публичной сфере соответственно села (коммуны), города (муниципия), а также общественных услуг местного значения в соответствии с законом;</a:t>
            </a:r>
          </a:p>
          <a:p>
            <a:r>
              <a:rPr lang="ru-RU" sz="1600" b="0" dirty="0">
                <a:solidFill>
                  <a:schemeClr val="tx1"/>
                </a:solidFill>
                <a:latin typeface="Times New Roman" panose="02020603050405020304" pitchFamily="18" charset="0"/>
                <a:cs typeface="Times New Roman" panose="02020603050405020304" pitchFamily="18" charset="0"/>
              </a:rPr>
              <a:t>d) решает вопросы продажи, приватизации, передачи в концессию, сдачи в аренду или внаем имущества, относящегося к частной сфере соответственно села (коммуны), города (муниципия), в соответствии с законом;</a:t>
            </a:r>
          </a:p>
          <a:p>
            <a:r>
              <a:rPr lang="ru-RU" sz="1600" b="0" dirty="0">
                <a:solidFill>
                  <a:schemeClr val="tx1"/>
                </a:solidFill>
                <a:latin typeface="Times New Roman" panose="02020603050405020304" pitchFamily="18" charset="0"/>
                <a:cs typeface="Times New Roman" panose="02020603050405020304" pitchFamily="18" charset="0"/>
              </a:rPr>
              <a:t>e) решает вопросы предоставления и изменения назначения земель, являющихся собственностью соответственно села (коммуны), города (муниципия), в соответствии с законом;</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f</a:t>
            </a:r>
            <a:r>
              <a:rPr lang="ru-RU" sz="1600" b="0" dirty="0">
                <a:solidFill>
                  <a:schemeClr val="tx1"/>
                </a:solidFill>
                <a:latin typeface="Times New Roman" panose="02020603050405020304" pitchFamily="18" charset="0"/>
                <a:cs typeface="Times New Roman" panose="02020603050405020304" pitchFamily="18" charset="0"/>
              </a:rPr>
              <a:t>) решает вопросы осуществления проектных работ, строительства, содержания и модернизации дорог, мостов, жилого фонда в соответствии с Законом о жилье, а также всей инфраструктуры в области экономики, социальной сферы и сферы развлечений местного значения;</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h) принимает решения о создании публичных учреждений местного значения, организует деятельность общественных служб коммунального хозяйства, определяет финансовую поддержку в случае бюджетных затрат, устанавливает правила по обеспечению чистоты в населенном пункте;</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i) решает в соответствии с законом вопросы создания муниципальных предприятий и коммерческих обществ или участия в уставном капитале коммерческих обществ;</a:t>
            </a:r>
          </a:p>
        </p:txBody>
      </p:sp>
    </p:spTree>
    <p:extLst>
      <p:ext uri="{BB962C8B-B14F-4D97-AF65-F5344CB8AC3E}">
        <p14:creationId xmlns:p14="http://schemas.microsoft.com/office/powerpoint/2010/main" val="1258641897"/>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524315"/>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j) решает в соответствии с законом вопросы объединения усилий с другими органами местного публичного управления, в том числе зарубежными, с целью выполнения работ и предоставления услуг общественного значения, продвижения и защиты интересов органов местного публичного управления, а также сотрудничества с отечественными и зарубежными хозяйствующими субъектами и общественными объединениями в целях осуществления мероприятий или работ общего значения;</a:t>
            </a:r>
          </a:p>
          <a:p>
            <a:pPr algn="just"/>
            <a:r>
              <a:rPr lang="ru-RU" sz="1600" b="0" dirty="0">
                <a:solidFill>
                  <a:schemeClr val="tx1"/>
                </a:solidFill>
                <a:latin typeface="Times New Roman" panose="02020603050405020304" pitchFamily="18" charset="0"/>
                <a:cs typeface="Times New Roman" panose="02020603050405020304" pitchFamily="18" charset="0"/>
              </a:rPr>
              <a:t>j′) решает вопрос делегирования полномочий по утверждению тарифов на публичную услугу водоснабжения и канализации Национальному агентству по регулированию в энергетике;</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k) решает вопросы установления отношений сотрудничества, кооперации, в том числе трансграничных отношений, и побратимства с населенными пунктами из-за рубежа;</a:t>
            </a:r>
          </a:p>
          <a:p>
            <a:pPr algn="just"/>
            <a:r>
              <a:rPr lang="ru-RU" sz="1600" b="0" dirty="0">
                <a:solidFill>
                  <a:schemeClr val="tx1"/>
                </a:solidFill>
                <a:latin typeface="Times New Roman" panose="02020603050405020304" pitchFamily="18" charset="0"/>
                <a:cs typeface="Times New Roman" panose="02020603050405020304" pitchFamily="18" charset="0"/>
              </a:rPr>
              <a:t>l) утверждает по предложению </a:t>
            </a:r>
            <a:r>
              <a:rPr lang="ru-RU" sz="1600" b="0" dirty="0" err="1">
                <a:solidFill>
                  <a:schemeClr val="tx1"/>
                </a:solidFill>
                <a:latin typeface="Times New Roman" panose="02020603050405020304" pitchFamily="18" charset="0"/>
                <a:cs typeface="Times New Roman" panose="02020603050405020304" pitchFamily="18" charset="0"/>
              </a:rPr>
              <a:t>примара</a:t>
            </a:r>
            <a:r>
              <a:rPr lang="ru-RU" sz="1600" b="0" dirty="0">
                <a:solidFill>
                  <a:schemeClr val="tx1"/>
                </a:solidFill>
                <a:latin typeface="Times New Roman" panose="02020603050405020304" pitchFamily="18" charset="0"/>
                <a:cs typeface="Times New Roman" panose="02020603050405020304" pitchFamily="18" charset="0"/>
              </a:rPr>
              <a:t> структуру и штатное расписание </a:t>
            </a:r>
            <a:r>
              <a:rPr lang="ru-RU" sz="1600" b="0" dirty="0" err="1">
                <a:solidFill>
                  <a:schemeClr val="tx1"/>
                </a:solidFill>
                <a:latin typeface="Times New Roman" panose="02020603050405020304" pitchFamily="18" charset="0"/>
                <a:cs typeface="Times New Roman" panose="02020603050405020304" pitchFamily="18" charset="0"/>
              </a:rPr>
              <a:t>примэрии</a:t>
            </a:r>
            <a:r>
              <a:rPr lang="ru-RU" sz="1600" b="0" dirty="0">
                <a:solidFill>
                  <a:schemeClr val="tx1"/>
                </a:solidFill>
                <a:latin typeface="Times New Roman" panose="02020603050405020304" pitchFamily="18" charset="0"/>
                <a:cs typeface="Times New Roman" panose="02020603050405020304" pitchFamily="18" charset="0"/>
              </a:rPr>
              <a:t>, структур и общественных служб, подведомственных местному совету, а также условия оплаты труда их работников;</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n) утверждает местный бюджет, порядок использования резервного фонда, а также специальных фондов; утверждает займы и отчет об исполнении бюджета; вносит изменения в местный бюджет;</a:t>
            </a:r>
          </a:p>
          <a:p>
            <a:pPr algn="just"/>
            <a:r>
              <a:rPr lang="ru-RU" sz="1600" b="0" dirty="0">
                <a:solidFill>
                  <a:schemeClr val="tx1"/>
                </a:solidFill>
                <a:latin typeface="Times New Roman" panose="02020603050405020304" pitchFamily="18" charset="0"/>
                <a:cs typeface="Times New Roman" panose="02020603050405020304" pitchFamily="18" charset="0"/>
              </a:rPr>
              <a:t>o) утверждает в соответствии с законом генеральные градостроительные планы населенных пунктов, входящих в состав соответствующей административно-территориальной единицы;</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8163462"/>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278094"/>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p) утверждает исследования, прогнозы и программы социально-экономического развития и другого характера;</a:t>
            </a:r>
          </a:p>
          <a:p>
            <a:pPr algn="just"/>
            <a:r>
              <a:rPr lang="ru-RU" sz="1600" b="0" dirty="0">
                <a:solidFill>
                  <a:schemeClr val="tx1"/>
                </a:solidFill>
                <a:latin typeface="Times New Roman" panose="02020603050405020304" pitchFamily="18" charset="0"/>
                <a:cs typeface="Times New Roman" panose="02020603050405020304" pitchFamily="18" charset="0"/>
              </a:rPr>
              <a:t>p1) утверждает программы по развитию социальных услуг согласно потребностям сообщества;</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q) утверждает в соответствии с законом </a:t>
            </a:r>
            <a:r>
              <a:rPr lang="ru-RU" sz="1600" dirty="0">
                <a:solidFill>
                  <a:schemeClr val="tx1"/>
                </a:solidFill>
                <a:latin typeface="Times New Roman" panose="02020603050405020304" pitchFamily="18" charset="0"/>
                <a:cs typeface="Times New Roman" panose="02020603050405020304" pitchFamily="18" charset="0"/>
              </a:rPr>
              <a:t>специфические нормы и тарифы для подведомственных публичных учреждений и общественных служб местного значения, за исключением тарифов на публичные услуги по снабжению тепловой энергией и снабжению технологической водой</a:t>
            </a:r>
            <a:r>
              <a:rPr lang="ru-RU" sz="1600" b="0" dirty="0">
                <a:solidFill>
                  <a:schemeClr val="tx1"/>
                </a:solidFill>
                <a:latin typeface="Times New Roman" panose="02020603050405020304" pitchFamily="18" charset="0"/>
                <a:cs typeface="Times New Roman" panose="02020603050405020304" pitchFamily="18" charset="0"/>
              </a:rPr>
              <a:t>, в том числе утверждает требования относительно режима работы торговых предприятий и предприятий общественного питания независимо от вида собственности и организационно-правовой формы, а также физических лиц, занимающихся торговлей</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ru-RU" sz="1600" dirty="0">
                <a:solidFill>
                  <a:schemeClr val="tx1"/>
                </a:solidFill>
                <a:latin typeface="Times New Roman" panose="02020603050405020304" pitchFamily="18" charset="0"/>
                <a:cs typeface="Times New Roman" panose="02020603050405020304" pitchFamily="18" charset="0"/>
              </a:rPr>
              <a:t>Статья 29. Основные полномочия </a:t>
            </a:r>
            <a:r>
              <a:rPr lang="ru-RU" sz="1600" dirty="0" err="1">
                <a:solidFill>
                  <a:schemeClr val="tx1"/>
                </a:solidFill>
                <a:latin typeface="Times New Roman" panose="02020603050405020304" pitchFamily="18" charset="0"/>
                <a:cs typeface="Times New Roman" panose="02020603050405020304" pitchFamily="18" charset="0"/>
              </a:rPr>
              <a:t>примара</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 Исходя из сфер деятельности, закрепленных за органами местного публичного управления первого уровня в части (1) статьи 4 Закона об административной децентрализации, </a:t>
            </a:r>
            <a:r>
              <a:rPr lang="ru-RU" sz="1600" b="0" dirty="0" err="1">
                <a:solidFill>
                  <a:schemeClr val="tx1"/>
                </a:solidFill>
                <a:latin typeface="Times New Roman" panose="02020603050405020304" pitchFamily="18" charset="0"/>
                <a:cs typeface="Times New Roman" panose="02020603050405020304" pitchFamily="18" charset="0"/>
              </a:rPr>
              <a:t>примар</a:t>
            </a:r>
            <a:r>
              <a:rPr lang="ru-RU" sz="1600" b="0" dirty="0">
                <a:solidFill>
                  <a:schemeClr val="tx1"/>
                </a:solidFill>
                <a:latin typeface="Times New Roman" panose="02020603050405020304" pitchFamily="18" charset="0"/>
                <a:cs typeface="Times New Roman" panose="02020603050405020304" pitchFamily="18" charset="0"/>
              </a:rPr>
              <a:t> осуществляет на управляемой территории следующие основные полномочия:</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a) обеспечивает исполнение решений местного совета;</a:t>
            </a:r>
          </a:p>
          <a:p>
            <a:pPr algn="just"/>
            <a:r>
              <a:rPr lang="ru-RU" sz="1600" b="0" dirty="0">
                <a:solidFill>
                  <a:schemeClr val="tx1"/>
                </a:solidFill>
                <a:latin typeface="Times New Roman" panose="02020603050405020304" pitchFamily="18" charset="0"/>
                <a:cs typeface="Times New Roman" panose="02020603050405020304" pitchFamily="18" charset="0"/>
              </a:rPr>
              <a:t>b) предлагает в соответствии с законом структуру и штатное расписание </a:t>
            </a:r>
            <a:r>
              <a:rPr lang="ru-RU" sz="1600" b="0" dirty="0" err="1">
                <a:solidFill>
                  <a:schemeClr val="tx1"/>
                </a:solidFill>
                <a:latin typeface="Times New Roman" panose="02020603050405020304" pitchFamily="18" charset="0"/>
                <a:cs typeface="Times New Roman" panose="02020603050405020304" pitchFamily="18" charset="0"/>
              </a:rPr>
              <a:t>примэрии</a:t>
            </a:r>
            <a:r>
              <a:rPr lang="ru-RU" sz="1600" b="0" dirty="0">
                <a:solidFill>
                  <a:schemeClr val="tx1"/>
                </a:solidFill>
                <a:latin typeface="Times New Roman" panose="02020603050405020304" pitchFamily="18" charset="0"/>
                <a:cs typeface="Times New Roman" panose="02020603050405020304" pitchFamily="18" charset="0"/>
              </a:rPr>
              <a:t>, условия оплаты труда ее работников и представляет их местному совету на утверждение;</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8527677"/>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278094"/>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c) назначает на должность и прекращает служебные или трудовые отношения с начальниками подведомственных соответствующему органу местного публичного управления подразделений, служб, муниципальных предприятий, работниками </a:t>
            </a:r>
            <a:r>
              <a:rPr lang="ru-RU" sz="1600" b="0" dirty="0" err="1">
                <a:solidFill>
                  <a:schemeClr val="tx1"/>
                </a:solidFill>
                <a:latin typeface="Times New Roman" panose="02020603050405020304" pitchFamily="18" charset="0"/>
                <a:cs typeface="Times New Roman" panose="02020603050405020304" pitchFamily="18" charset="0"/>
              </a:rPr>
              <a:t>примэрии</a:t>
            </a:r>
            <a:r>
              <a:rPr lang="ru-RU" sz="1600" b="0" dirty="0">
                <a:solidFill>
                  <a:schemeClr val="tx1"/>
                </a:solidFill>
                <a:latin typeface="Times New Roman" panose="02020603050405020304" pitchFamily="18" charset="0"/>
                <a:cs typeface="Times New Roman" panose="02020603050405020304" pitchFamily="18" charset="0"/>
              </a:rPr>
              <a:t>, определяет их обязанности, руководит их деятельностью и контролирует ее, содействует профессиональной подготовке и переподготовке;</a:t>
            </a:r>
          </a:p>
          <a:p>
            <a:pPr algn="just"/>
            <a:r>
              <a:rPr lang="ru-RU" sz="1600" b="0" dirty="0">
                <a:solidFill>
                  <a:schemeClr val="tx1"/>
                </a:solidFill>
                <a:latin typeface="Times New Roman" panose="02020603050405020304" pitchFamily="18" charset="0"/>
                <a:cs typeface="Times New Roman" panose="02020603050405020304" pitchFamily="18" charset="0"/>
              </a:rPr>
              <a:t>d) устанавливает обязанности заместителя (заместителей) </a:t>
            </a:r>
            <a:r>
              <a:rPr lang="ru-RU" sz="1600" b="0" dirty="0" err="1">
                <a:solidFill>
                  <a:schemeClr val="tx1"/>
                </a:solidFill>
                <a:latin typeface="Times New Roman" panose="02020603050405020304" pitchFamily="18" charset="0"/>
                <a:cs typeface="Times New Roman" panose="02020603050405020304" pitchFamily="18" charset="0"/>
              </a:rPr>
              <a:t>примара</a:t>
            </a:r>
            <a:r>
              <a:rPr lang="ru-RU" sz="1600" b="0" dirty="0">
                <a:solidFill>
                  <a:schemeClr val="tx1"/>
                </a:solidFill>
                <a:latin typeface="Times New Roman" panose="02020603050405020304" pitchFamily="18" charset="0"/>
                <a:cs typeface="Times New Roman" panose="02020603050405020304" pitchFamily="18" charset="0"/>
              </a:rPr>
              <a:t>;</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e) обеспечивает разработку проекта бюджета административно-территориальной единицы на очередной год и составление отчета об исполнении бюджета и представляет их местному совету на утверждение;</a:t>
            </a:r>
          </a:p>
          <a:p>
            <a:pPr algn="just"/>
            <a:r>
              <a:rPr lang="ru-RU" sz="1600" b="0" dirty="0">
                <a:solidFill>
                  <a:schemeClr val="tx1"/>
                </a:solidFill>
                <a:latin typeface="Times New Roman" panose="02020603050405020304" pitchFamily="18" charset="0"/>
                <a:cs typeface="Times New Roman" panose="02020603050405020304" pitchFamily="18" charset="0"/>
              </a:rPr>
              <a:t>f) выполняет функции главного распорядителя кредитов села (коммуны), города (муниципия); проверяет по должности или по требованию поступление средств в местный бюджет и их расходование и информирует о положении дел местный совет;</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g) отвечает за инвентаризацию и управление, в пределах своей компетенции, имуществом села (коммуны), города (муниципия), относящимся к публичной и частной сферам;</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h) осуществляет в соответствии с законом надзор за ярмарками, рынками, парками, зелеными зонами и местами отдыха и развлечений и принимает оперативные меры по обеспечению их нормального функционирования;</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8744660"/>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h′) содействует в предусмотренном законом порядке охране расположенных на подведомственной территории недвижимого культурного наследия (археологические памятники, памятники истории и культуры), нематериального и движимого культурного наследия, памятников, возведенных в общественных местах, культурных и природных заповедников;</a:t>
            </a:r>
          </a:p>
          <a:p>
            <a:pPr algn="just"/>
            <a:r>
              <a:rPr lang="ru-RU" sz="1600" b="0" dirty="0">
                <a:solidFill>
                  <a:schemeClr val="tx1"/>
                </a:solidFill>
                <a:latin typeface="Times New Roman" panose="02020603050405020304" pitchFamily="18" charset="0"/>
                <a:cs typeface="Times New Roman" panose="02020603050405020304" pitchFamily="18" charset="0"/>
              </a:rPr>
              <a:t>i) предлагает местному совету схему организации и условия предоставления общественных услуг коммунального хозяйства, принимает оперативные меры по обеспечению нормального функционирования соответствующих служб коммунального хозяйства;</a:t>
            </a:r>
          </a:p>
          <a:p>
            <a:pPr algn="just"/>
            <a:r>
              <a:rPr lang="ru-RU" sz="1600" b="0" dirty="0">
                <a:solidFill>
                  <a:schemeClr val="tx1"/>
                </a:solidFill>
                <a:latin typeface="Times New Roman" panose="02020603050405020304" pitchFamily="18" charset="0"/>
                <a:cs typeface="Times New Roman" panose="02020603050405020304" pitchFamily="18" charset="0"/>
              </a:rPr>
              <a:t>i′) организует, в пределах имеющихся ресурсов, исследования по видам социальных услуг, необходимых сообществу, разрабатывает и предлагает местному совету на утверждение программы по развитию социальных услуг согласно установленным потребностям;</a:t>
            </a:r>
            <a:r>
              <a:rPr lang="ro-RO" sz="1600" b="0" dirty="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 j) руководит, координирует и контролирует деятельность местных общественных служб; обеспечивает работу службы записи актов гражданского состояния, содействует выполнению мер по социальной защите и социальной помощи;</a:t>
            </a:r>
          </a:p>
          <a:p>
            <a:pPr algn="just"/>
            <a:r>
              <a:rPr lang="ru-RU" sz="1600" b="0" dirty="0">
                <a:solidFill>
                  <a:schemeClr val="tx1"/>
                </a:solidFill>
                <a:latin typeface="Times New Roman" panose="02020603050405020304" pitchFamily="18" charset="0"/>
                <a:cs typeface="Times New Roman" panose="02020603050405020304" pitchFamily="18" charset="0"/>
              </a:rPr>
              <a:t>j′) обеспечивает разработку технико-экономических обоснований и предлагает для утверждения списки объектов и публичных услуг местного значения для реализации проектов </a:t>
            </a:r>
            <a:r>
              <a:rPr lang="ru-RU" sz="1600" b="0" dirty="0" err="1">
                <a:solidFill>
                  <a:schemeClr val="tx1"/>
                </a:solidFill>
                <a:latin typeface="Times New Roman" panose="02020603050405020304" pitchFamily="18" charset="0"/>
                <a:cs typeface="Times New Roman" panose="02020603050405020304" pitchFamily="18" charset="0"/>
              </a:rPr>
              <a:t>частно</a:t>
            </a:r>
            <a:r>
              <a:rPr lang="ru-RU" sz="1600" b="0" dirty="0">
                <a:solidFill>
                  <a:schemeClr val="tx1"/>
                </a:solidFill>
                <a:latin typeface="Times New Roman" panose="02020603050405020304" pitchFamily="18" charset="0"/>
                <a:cs typeface="Times New Roman" panose="02020603050405020304" pitchFamily="18" charset="0"/>
              </a:rPr>
              <a:t>-государственного партнерства;</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 j″) обеспечивает мониторинг и контроль осуществления проектов </a:t>
            </a:r>
            <a:r>
              <a:rPr lang="ru-RU" sz="1600" b="0" dirty="0" err="1">
                <a:solidFill>
                  <a:schemeClr val="tx1"/>
                </a:solidFill>
                <a:latin typeface="Times New Roman" panose="02020603050405020304" pitchFamily="18" charset="0"/>
                <a:cs typeface="Times New Roman" panose="02020603050405020304" pitchFamily="18" charset="0"/>
              </a:rPr>
              <a:t>частно</a:t>
            </a:r>
            <a:r>
              <a:rPr lang="ru-RU" sz="1600" b="0" dirty="0">
                <a:solidFill>
                  <a:schemeClr val="tx1"/>
                </a:solidFill>
                <a:latin typeface="Times New Roman" panose="02020603050405020304" pitchFamily="18" charset="0"/>
                <a:cs typeface="Times New Roman" panose="02020603050405020304" pitchFamily="18" charset="0"/>
              </a:rPr>
              <a:t>-государственного партнерства, в котором орган местного публичного управления принимает участие в качестве государственного партнера;</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4334732"/>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278094"/>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s) обеспечивает разработку генерального градостроительного плана и документации по градостроительству и обустройству территории, представляет их на утверждение местному совету в соответствии с законом;</a:t>
            </a:r>
          </a:p>
          <a:p>
            <a:pPr algn="just"/>
            <a:endParaRPr lang="en-US" sz="160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Статья 73. Организация местных общественных служб</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 Имущество административно-территориальных единиц составляют движимое и недвижимое имущество, являющееся собственностью села (коммуны), города (муниципия), района и автономного территориального образования Гагаузия, а также права и обязанности имущественного характера.</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(2) Имущество административно-территориальных единиц первого и второго уровней разграничивается и четко отграничивается от имущества государства в соответствии с законом или в установленном законом порядке.</a:t>
            </a:r>
          </a:p>
          <a:p>
            <a:pPr algn="just"/>
            <a:r>
              <a:rPr lang="ru-RU" sz="1600" b="0" dirty="0">
                <a:solidFill>
                  <a:schemeClr val="tx1"/>
                </a:solidFill>
                <a:latin typeface="Times New Roman" panose="02020603050405020304" pitchFamily="18" charset="0"/>
                <a:cs typeface="Times New Roman" panose="02020603050405020304" pitchFamily="18" charset="0"/>
              </a:rPr>
              <a:t>(3) Имущество административно-территориальных единиц первого и второго уровней состоит из имущества, относящегося к публичной сфере, и имущества, относящегося к частной сфере.</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(4) Местные исполнительные органы обеспечивают разграничение и раздельный учет в соответствии с законом имущества, относящегося к публичной сфере, и имущества, относящегося к частной сфере.</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6409902"/>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338554"/>
          </a:xfrm>
          <a:prstGeom prst="rect">
            <a:avLst/>
          </a:prstGeom>
          <a:noFill/>
        </p:spPr>
        <p:txBody>
          <a:bodyPr wrap="square" rtlCol="0">
            <a:spAutoFit/>
          </a:bodyPr>
          <a:lstStyle/>
          <a:p>
            <a:pPr algn="just"/>
            <a:endParaRPr lang="ro-RO" sz="1600" b="0"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xmlns="" id="{D0B04C1F-6A14-4573-81C4-45F5465239D7}"/>
              </a:ext>
            </a:extLst>
          </p:cNvPr>
          <p:cNvPicPr>
            <a:picLocks noChangeAspect="1"/>
          </p:cNvPicPr>
          <p:nvPr/>
        </p:nvPicPr>
        <p:blipFill>
          <a:blip r:embed="rId8"/>
          <a:stretch>
            <a:fillRect/>
          </a:stretch>
        </p:blipFill>
        <p:spPr>
          <a:xfrm>
            <a:off x="749793" y="238290"/>
            <a:ext cx="6348124" cy="6473295"/>
          </a:xfrm>
          <a:prstGeom prst="rect">
            <a:avLst/>
          </a:prstGeom>
        </p:spPr>
      </p:pic>
    </p:spTree>
    <p:extLst>
      <p:ext uri="{BB962C8B-B14F-4D97-AF65-F5344CB8AC3E}">
        <p14:creationId xmlns:p14="http://schemas.microsoft.com/office/powerpoint/2010/main" val="2884387905"/>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524315"/>
          </a:xfrm>
          <a:prstGeom prst="rect">
            <a:avLst/>
          </a:prstGeom>
          <a:noFill/>
        </p:spPr>
        <p:txBody>
          <a:bodyPr wrap="square" rtlCol="0">
            <a:spAutoFit/>
          </a:bodyPr>
          <a:lstStyle/>
          <a:p>
            <a:pPr algn="just"/>
            <a:r>
              <a:rPr lang="ru-RU" sz="1600" dirty="0">
                <a:solidFill>
                  <a:srgbClr val="0000FF"/>
                </a:solidFill>
                <a:latin typeface="Times New Roman" panose="02020603050405020304" pitchFamily="18" charset="0"/>
                <a:cs typeface="Times New Roman" panose="02020603050405020304" pitchFamily="18" charset="0"/>
              </a:rPr>
              <a:t>«Правила технической эксплуатации систем и сооружений коммунального водоснабжения и канализации» </a:t>
            </a:r>
            <a:r>
              <a:rPr lang="ro-RO" sz="1600" dirty="0">
                <a:solidFill>
                  <a:srgbClr val="0000FF"/>
                </a:solidFill>
                <a:latin typeface="Times New Roman" panose="02020603050405020304" pitchFamily="18" charset="0"/>
                <a:cs typeface="Times New Roman" panose="02020603050405020304" pitchFamily="18" charset="0"/>
              </a:rPr>
              <a:t>(</a:t>
            </a:r>
            <a:r>
              <a:rPr lang="ru-RU" sz="1600" dirty="0">
                <a:solidFill>
                  <a:srgbClr val="0000FF"/>
                </a:solidFill>
                <a:latin typeface="Times New Roman" panose="02020603050405020304" pitchFamily="18" charset="0"/>
                <a:cs typeface="Times New Roman" panose="02020603050405020304" pitchFamily="18" charset="0"/>
              </a:rPr>
              <a:t>второе издание</a:t>
            </a:r>
            <a:r>
              <a:rPr lang="ro-RO" sz="1600" dirty="0">
                <a:solidFill>
                  <a:srgbClr val="0000FF"/>
                </a:solidFill>
                <a:latin typeface="Times New Roman" panose="02020603050405020304" pitchFamily="18" charset="0"/>
                <a:cs typeface="Times New Roman" panose="02020603050405020304" pitchFamily="18" charset="0"/>
              </a:rPr>
              <a:t>)</a:t>
            </a:r>
          </a:p>
          <a:p>
            <a:pPr algn="just"/>
            <a:r>
              <a:rPr lang="ro-RO"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http://madrm.gov.md/ro/content/regulamentul-privind-exploatarea-tehnic%C4%83-sistemelor-%C5%9Fi-instala%C5%A3iilor-publice-de-alimentare</a:t>
            </a:r>
            <a:endParaRPr lang="ro-RO" sz="1600" dirty="0">
              <a:solidFill>
                <a:srgbClr val="00B050"/>
              </a:solidFill>
              <a:latin typeface="Times New Roman" panose="02020603050405020304" pitchFamily="18" charset="0"/>
              <a:cs typeface="Times New Roman" panose="02020603050405020304" pitchFamily="18" charset="0"/>
            </a:endParaRPr>
          </a:p>
          <a:p>
            <a:pPr algn="just"/>
            <a:endParaRPr lang="ro-RO" sz="1600" dirty="0">
              <a:solidFill>
                <a:srgbClr val="00B050"/>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СОДЕРЖАНИЕ</a:t>
            </a:r>
          </a:p>
          <a:p>
            <a:pPr algn="just"/>
            <a:r>
              <a:rPr lang="ru-RU" sz="1600" dirty="0">
                <a:solidFill>
                  <a:schemeClr val="tx1"/>
                </a:solidFill>
                <a:latin typeface="Times New Roman" panose="02020603050405020304" pitchFamily="18" charset="0"/>
                <a:cs typeface="Times New Roman" panose="02020603050405020304" pitchFamily="18" charset="0"/>
              </a:rPr>
              <a:t>РАЗДЕЛ 1. ОБЩИЕ ТРЕБОВАНИЯ</a:t>
            </a:r>
          </a:p>
          <a:p>
            <a:pPr algn="just"/>
            <a:r>
              <a:rPr lang="ru-RU" sz="1600" b="0" dirty="0">
                <a:solidFill>
                  <a:schemeClr val="tx1"/>
                </a:solidFill>
                <a:latin typeface="Times New Roman" panose="02020603050405020304" pitchFamily="18" charset="0"/>
                <a:cs typeface="Times New Roman" panose="02020603050405020304" pitchFamily="18" charset="0"/>
              </a:rPr>
              <a:t>1.1. Основные положения</a:t>
            </a:r>
          </a:p>
          <a:p>
            <a:pPr algn="just"/>
            <a:r>
              <a:rPr lang="ru-RU" sz="1600" b="0" dirty="0">
                <a:solidFill>
                  <a:schemeClr val="tx1"/>
                </a:solidFill>
                <a:latin typeface="Times New Roman" panose="02020603050405020304" pitchFamily="18" charset="0"/>
                <a:cs typeface="Times New Roman" panose="02020603050405020304" pitchFamily="18" charset="0"/>
              </a:rPr>
              <a:t>1.2. Эксплуатационный персонал и его подготовка</a:t>
            </a:r>
          </a:p>
          <a:p>
            <a:pPr algn="just"/>
            <a:r>
              <a:rPr lang="ru-RU" sz="1600" b="0" dirty="0">
                <a:solidFill>
                  <a:schemeClr val="tx1"/>
                </a:solidFill>
                <a:latin typeface="Times New Roman" panose="02020603050405020304" pitchFamily="18" charset="0"/>
                <a:cs typeface="Times New Roman" panose="02020603050405020304" pitchFamily="18" charset="0"/>
              </a:rPr>
              <a:t>1.3. Обязанности дежурного персонала</a:t>
            </a:r>
          </a:p>
          <a:p>
            <a:pPr algn="just"/>
            <a:r>
              <a:rPr lang="ru-RU" sz="1600" b="0" dirty="0">
                <a:solidFill>
                  <a:schemeClr val="tx1"/>
                </a:solidFill>
                <a:latin typeface="Times New Roman" panose="02020603050405020304" pitchFamily="18" charset="0"/>
                <a:cs typeface="Times New Roman" panose="02020603050405020304" pitchFamily="18" charset="0"/>
              </a:rPr>
              <a:t>1.4. Обязанности административно-технического персонала</a:t>
            </a:r>
          </a:p>
          <a:p>
            <a:pPr algn="just"/>
            <a:r>
              <a:rPr lang="ru-RU" sz="1600" b="0" dirty="0">
                <a:solidFill>
                  <a:schemeClr val="tx1"/>
                </a:solidFill>
                <a:latin typeface="Times New Roman" panose="02020603050405020304" pitchFamily="18" charset="0"/>
                <a:cs typeface="Times New Roman" panose="02020603050405020304" pitchFamily="18" charset="0"/>
              </a:rPr>
              <a:t>1.5. Ответственность за нарушение правил технической эксплуатации</a:t>
            </a:r>
          </a:p>
          <a:p>
            <a:pPr algn="just"/>
            <a:r>
              <a:rPr lang="ru-RU" sz="1600" b="0" dirty="0">
                <a:solidFill>
                  <a:schemeClr val="tx1"/>
                </a:solidFill>
                <a:latin typeface="Times New Roman" panose="02020603050405020304" pitchFamily="18" charset="0"/>
                <a:cs typeface="Times New Roman" panose="02020603050405020304" pitchFamily="18" charset="0"/>
              </a:rPr>
              <a:t>1.6. Техническая документация</a:t>
            </a:r>
          </a:p>
          <a:p>
            <a:pPr algn="just"/>
            <a:r>
              <a:rPr lang="ru-RU" sz="1600" b="0" dirty="0">
                <a:solidFill>
                  <a:schemeClr val="tx1"/>
                </a:solidFill>
                <a:latin typeface="Times New Roman" panose="02020603050405020304" pitchFamily="18" charset="0"/>
                <a:cs typeface="Times New Roman" panose="02020603050405020304" pitchFamily="18" charset="0"/>
              </a:rPr>
              <a:t>1.7. Инструкции по обслуживанию и эксплуатации</a:t>
            </a:r>
          </a:p>
          <a:p>
            <a:pPr algn="just"/>
            <a:r>
              <a:rPr lang="ru-RU" sz="1600" b="0" dirty="0">
                <a:solidFill>
                  <a:schemeClr val="tx1"/>
                </a:solidFill>
                <a:latin typeface="Times New Roman" panose="02020603050405020304" pitchFamily="18" charset="0"/>
                <a:cs typeface="Times New Roman" panose="02020603050405020304" pitchFamily="18" charset="0"/>
              </a:rPr>
              <a:t>1.8. Техническая отчётность</a:t>
            </a:r>
          </a:p>
          <a:p>
            <a:pPr algn="just"/>
            <a:r>
              <a:rPr lang="ru-RU" sz="1600" b="0" dirty="0">
                <a:solidFill>
                  <a:schemeClr val="tx1"/>
                </a:solidFill>
                <a:latin typeface="Times New Roman" panose="02020603050405020304" pitchFamily="18" charset="0"/>
                <a:cs typeface="Times New Roman" panose="02020603050405020304" pitchFamily="18" charset="0"/>
              </a:rPr>
              <a:t>1.9. </a:t>
            </a:r>
            <a:r>
              <a:rPr lang="ru-RU" sz="1600" b="0" dirty="0" err="1">
                <a:solidFill>
                  <a:schemeClr val="tx1"/>
                </a:solidFill>
                <a:latin typeface="Times New Roman" panose="02020603050405020304" pitchFamily="18" charset="0"/>
                <a:cs typeface="Times New Roman" panose="02020603050405020304" pitchFamily="18" charset="0"/>
              </a:rPr>
              <a:t>Планово</a:t>
            </a:r>
            <a:r>
              <a:rPr lang="ru-RU" sz="1600" b="0" dirty="0">
                <a:solidFill>
                  <a:schemeClr val="tx1"/>
                </a:solidFill>
                <a:latin typeface="Times New Roman" panose="02020603050405020304" pitchFamily="18" charset="0"/>
                <a:cs typeface="Times New Roman" panose="02020603050405020304" pitchFamily="18" charset="0"/>
              </a:rPr>
              <a:t> - предупредительный ремонт</a:t>
            </a:r>
          </a:p>
          <a:p>
            <a:pPr algn="just"/>
            <a:r>
              <a:rPr lang="ru-RU" sz="1600" b="0" dirty="0">
                <a:solidFill>
                  <a:schemeClr val="tx1"/>
                </a:solidFill>
                <a:latin typeface="Times New Roman" panose="02020603050405020304" pitchFamily="18" charset="0"/>
                <a:cs typeface="Times New Roman" panose="02020603050405020304" pitchFamily="18" charset="0"/>
              </a:rPr>
              <a:t>1.10. Технический надзор за строительством и приемкой в эксплуатацию</a:t>
            </a:r>
          </a:p>
          <a:p>
            <a:pPr algn="just"/>
            <a:r>
              <a:rPr lang="ru-RU" sz="1600" b="0" dirty="0">
                <a:solidFill>
                  <a:schemeClr val="tx1"/>
                </a:solidFill>
                <a:latin typeface="Times New Roman" panose="02020603050405020304" pitchFamily="18" charset="0"/>
                <a:cs typeface="Times New Roman" panose="02020603050405020304" pitchFamily="18" charset="0"/>
              </a:rPr>
              <a:t>1.11. Пуск очистных сооружений в эксплуатацию</a:t>
            </a:r>
          </a:p>
        </p:txBody>
      </p:sp>
    </p:spTree>
    <p:extLst>
      <p:ext uri="{BB962C8B-B14F-4D97-AF65-F5344CB8AC3E}">
        <p14:creationId xmlns:p14="http://schemas.microsoft.com/office/powerpoint/2010/main" val="865901514"/>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РАЗДЕЛ 2. СИСТЕМЫ ВОДОСНАБЖЕНИЯ</a:t>
            </a:r>
          </a:p>
          <a:p>
            <a:pPr algn="just"/>
            <a:r>
              <a:rPr lang="ru-RU" sz="1600" b="0" dirty="0">
                <a:solidFill>
                  <a:schemeClr val="tx1"/>
                </a:solidFill>
                <a:latin typeface="Times New Roman" panose="02020603050405020304" pitchFamily="18" charset="0"/>
                <a:cs typeface="Times New Roman" panose="02020603050405020304" pitchFamily="18" charset="0"/>
              </a:rPr>
              <a:t>2.1. Основные положения</a:t>
            </a:r>
          </a:p>
          <a:p>
            <a:pPr algn="just"/>
            <a:r>
              <a:rPr lang="ru-RU" sz="1600" b="0" dirty="0">
                <a:solidFill>
                  <a:schemeClr val="tx1"/>
                </a:solidFill>
                <a:latin typeface="Times New Roman" panose="02020603050405020304" pitchFamily="18" charset="0"/>
                <a:cs typeface="Times New Roman" panose="02020603050405020304" pitchFamily="18" charset="0"/>
              </a:rPr>
              <a:t>2.2. Водозаборные сооружения</a:t>
            </a:r>
          </a:p>
          <a:p>
            <a:pPr algn="just"/>
            <a:r>
              <a:rPr lang="ru-RU" sz="1600" b="0" dirty="0">
                <a:solidFill>
                  <a:schemeClr val="tx1"/>
                </a:solidFill>
                <a:latin typeface="Times New Roman" panose="02020603050405020304" pitchFamily="18" charset="0"/>
                <a:cs typeface="Times New Roman" panose="02020603050405020304" pitchFamily="18" charset="0"/>
              </a:rPr>
              <a:t>2.3. Водозаборные сооружения поверхностных источников водоснабжения</a:t>
            </a:r>
          </a:p>
          <a:p>
            <a:pPr algn="just"/>
            <a:r>
              <a:rPr lang="ru-RU" sz="1600" b="0" dirty="0">
                <a:solidFill>
                  <a:schemeClr val="tx1"/>
                </a:solidFill>
                <a:latin typeface="Times New Roman" panose="02020603050405020304" pitchFamily="18" charset="0"/>
                <a:cs typeface="Times New Roman" panose="02020603050405020304" pitchFamily="18" charset="0"/>
              </a:rPr>
              <a:t>2.4. Водозаборные сооружения подземных источников водоснабжения</a:t>
            </a:r>
          </a:p>
          <a:p>
            <a:pPr algn="just"/>
            <a:r>
              <a:rPr lang="ru-RU" sz="1600" b="0" dirty="0">
                <a:solidFill>
                  <a:schemeClr val="tx1"/>
                </a:solidFill>
                <a:latin typeface="Times New Roman" panose="02020603050405020304" pitchFamily="18" charset="0"/>
                <a:cs typeface="Times New Roman" panose="02020603050405020304" pitchFamily="18" charset="0"/>
              </a:rPr>
              <a:t>2.5. Зоны санитарной охраны</a:t>
            </a:r>
          </a:p>
          <a:p>
            <a:pPr algn="just"/>
            <a:r>
              <a:rPr lang="ro-RO" sz="1600" b="0" dirty="0">
                <a:solidFill>
                  <a:schemeClr val="tx1"/>
                </a:solidFill>
                <a:latin typeface="Times New Roman" panose="02020603050405020304" pitchFamily="18" charset="0"/>
                <a:cs typeface="Times New Roman" panose="02020603050405020304" pitchFamily="18" charset="0"/>
              </a:rPr>
              <a:t>2.6. </a:t>
            </a:r>
            <a:r>
              <a:rPr lang="ru-RU" sz="1600" b="0" dirty="0">
                <a:solidFill>
                  <a:schemeClr val="tx1"/>
                </a:solidFill>
                <a:latin typeface="Times New Roman" panose="02020603050405020304" pitchFamily="18" charset="0"/>
                <a:cs typeface="Times New Roman" panose="02020603050405020304" pitchFamily="18" charset="0"/>
              </a:rPr>
              <a:t>Установки и оборудования для очистки воды</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2.7. </a:t>
            </a:r>
            <a:r>
              <a:rPr lang="ru-RU" sz="1600" b="0" dirty="0">
                <a:solidFill>
                  <a:schemeClr val="tx1"/>
                </a:solidFill>
                <a:latin typeface="Times New Roman" panose="02020603050405020304" pitchFamily="18" charset="0"/>
                <a:cs typeface="Times New Roman" panose="02020603050405020304" pitchFamily="18" charset="0"/>
              </a:rPr>
              <a:t>Эксплуатация сооружений и установок для очистки поверхностных вод</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2.8. </a:t>
            </a:r>
            <a:r>
              <a:rPr lang="ru-RU" sz="1600" b="0" dirty="0">
                <a:solidFill>
                  <a:schemeClr val="tx1"/>
                </a:solidFill>
                <a:latin typeface="Times New Roman" panose="02020603050405020304" pitchFamily="18" charset="0"/>
                <a:cs typeface="Times New Roman" panose="02020603050405020304" pitchFamily="18" charset="0"/>
              </a:rPr>
              <a:t>Сооружения и установки для очистки подземных вод</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2.9. </a:t>
            </a:r>
            <a:r>
              <a:rPr lang="ru-RU" sz="1600" b="0" dirty="0">
                <a:solidFill>
                  <a:schemeClr val="tx1"/>
                </a:solidFill>
                <a:latin typeface="Times New Roman" panose="02020603050405020304" pitchFamily="18" charset="0"/>
                <a:cs typeface="Times New Roman" panose="02020603050405020304" pitchFamily="18" charset="0"/>
              </a:rPr>
              <a:t>Водоводы и водопроводная сеть</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2.10. Резервуары и водонапорные башни</a:t>
            </a:r>
          </a:p>
          <a:p>
            <a:pPr algn="just"/>
            <a:r>
              <a:rPr lang="ro-RO" sz="1600" b="0" dirty="0">
                <a:solidFill>
                  <a:schemeClr val="tx1"/>
                </a:solidFill>
                <a:latin typeface="Times New Roman" panose="02020603050405020304" pitchFamily="18" charset="0"/>
                <a:cs typeface="Times New Roman" panose="02020603050405020304" pitchFamily="18" charset="0"/>
              </a:rPr>
              <a:t>2.11. </a:t>
            </a:r>
            <a:r>
              <a:rPr lang="ru-RU" sz="1600" b="0" dirty="0">
                <a:solidFill>
                  <a:schemeClr val="tx1"/>
                </a:solidFill>
                <a:latin typeface="Times New Roman" panose="02020603050405020304" pitchFamily="18" charset="0"/>
                <a:cs typeface="Times New Roman" panose="02020603050405020304" pitchFamily="18" charset="0"/>
              </a:rPr>
              <a:t>Учет подачи и реализации воды. Снижение потерь воды</a:t>
            </a:r>
            <a:endParaRPr lang="ro-RO" sz="1600" b="0" dirty="0">
              <a:solidFill>
                <a:schemeClr val="tx1"/>
              </a:solidFill>
              <a:latin typeface="Times New Roman" panose="02020603050405020304" pitchFamily="18" charset="0"/>
              <a:cs typeface="Times New Roman" panose="02020603050405020304" pitchFamily="18" charset="0"/>
            </a:endParaRP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РАЗДЕЛ 3. СИСТЕМЫ КАНАЛИЗАЦИИ</a:t>
            </a:r>
          </a:p>
          <a:p>
            <a:pPr algn="just"/>
            <a:r>
              <a:rPr lang="ru-RU" sz="1600" b="0" dirty="0">
                <a:solidFill>
                  <a:schemeClr val="tx1"/>
                </a:solidFill>
                <a:latin typeface="Times New Roman" panose="02020603050405020304" pitchFamily="18" charset="0"/>
                <a:cs typeface="Times New Roman" panose="02020603050405020304" pitchFamily="18" charset="0"/>
              </a:rPr>
              <a:t>3.1. Основные положения</a:t>
            </a:r>
          </a:p>
          <a:p>
            <a:pPr algn="just"/>
            <a:r>
              <a:rPr lang="ru-RU" sz="1600" b="0" dirty="0">
                <a:solidFill>
                  <a:schemeClr val="tx1"/>
                </a:solidFill>
                <a:latin typeface="Times New Roman" panose="02020603050405020304" pitchFamily="18" charset="0"/>
                <a:cs typeface="Times New Roman" panose="02020603050405020304" pitchFamily="18" charset="0"/>
              </a:rPr>
              <a:t>3.2. Канализационная сеть</a:t>
            </a:r>
          </a:p>
          <a:p>
            <a:pPr algn="just"/>
            <a:r>
              <a:rPr lang="ru-RU" sz="1600" b="0" dirty="0">
                <a:solidFill>
                  <a:schemeClr val="tx1"/>
                </a:solidFill>
                <a:latin typeface="Times New Roman" panose="02020603050405020304" pitchFamily="18" charset="0"/>
                <a:cs typeface="Times New Roman" panose="02020603050405020304" pitchFamily="18" charset="0"/>
              </a:rPr>
              <a:t>3.3. Очистные сооружения и установки</a:t>
            </a:r>
          </a:p>
          <a:p>
            <a:pPr algn="just"/>
            <a:r>
              <a:rPr lang="ru-RU" sz="1600" b="0" dirty="0">
                <a:solidFill>
                  <a:schemeClr val="tx1"/>
                </a:solidFill>
                <a:latin typeface="Times New Roman" panose="02020603050405020304" pitchFamily="18" charset="0"/>
                <a:cs typeface="Times New Roman" panose="02020603050405020304" pitchFamily="18" charset="0"/>
              </a:rPr>
              <a:t>3.4. Сооружения для механической очистки сточных вод</a:t>
            </a:r>
          </a:p>
          <a:p>
            <a:pPr algn="just"/>
            <a:r>
              <a:rPr lang="ru-RU" sz="1600" b="0" dirty="0">
                <a:solidFill>
                  <a:schemeClr val="tx1"/>
                </a:solidFill>
                <a:latin typeface="Times New Roman" panose="02020603050405020304" pitchFamily="18" charset="0"/>
                <a:cs typeface="Times New Roman" panose="02020603050405020304" pitchFamily="18" charset="0"/>
              </a:rPr>
              <a:t>3.5. Сооружения для биологической очистки сточных вод</a:t>
            </a:r>
          </a:p>
        </p:txBody>
      </p:sp>
    </p:spTree>
    <p:extLst>
      <p:ext uri="{BB962C8B-B14F-4D97-AF65-F5344CB8AC3E}">
        <p14:creationId xmlns:p14="http://schemas.microsoft.com/office/powerpoint/2010/main" val="253226358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76131" y="1598927"/>
            <a:ext cx="8591738" cy="5016758"/>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c) создание, надзор и обслуживание в соответствии с положениями законодательства защитных зон сооружений и специфических установок публичных систем водоснабжения, канализации и очистки сточных вод; </a:t>
            </a:r>
          </a:p>
          <a:p>
            <a:pPr algn="just"/>
            <a:r>
              <a:rPr lang="ru-RU" sz="1600" b="0" dirty="0">
                <a:solidFill>
                  <a:schemeClr val="tx1"/>
                </a:solidFill>
                <a:latin typeface="Times New Roman" panose="02020603050405020304" pitchFamily="18" charset="0"/>
                <a:cs typeface="Times New Roman" panose="02020603050405020304" pitchFamily="18" charset="0"/>
              </a:rPr>
              <a:t>d) строгий мониторинг качества питьевой воды и сточных вод, распределяемых/принимаемых через публичные системы водоснабжения и/или канализации, в соответствии с действующими санитарно-гигиеническими нормами и предельно допустимыми концентрациями загрязняющих веществ в сточных водах при сбросе их в публичную канализационную сеть, станцию по очистке или в приемник; </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e) забор сырой воды и сброс сточных вод в природные приемники при строгом соблюдении условий, указанных в разрешении на водопользование; </a:t>
            </a:r>
          </a:p>
          <a:p>
            <a:pPr algn="just"/>
            <a:r>
              <a:rPr lang="ru-RU" sz="1600" b="0" dirty="0">
                <a:solidFill>
                  <a:schemeClr val="tx1"/>
                </a:solidFill>
                <a:latin typeface="Times New Roman" panose="02020603050405020304" pitchFamily="18" charset="0"/>
                <a:cs typeface="Times New Roman" panose="02020603050405020304" pitchFamily="18" charset="0"/>
              </a:rPr>
              <a:t>f) обслуживание публичных систем водоснабжения и канализации и поддержание их в состоянии непрерывного функционирования, за исключением форс-мажорных ситуаций; </a:t>
            </a:r>
          </a:p>
          <a:p>
            <a:pPr algn="just"/>
            <a:r>
              <a:rPr lang="ru-RU" sz="1600" b="0" dirty="0">
                <a:solidFill>
                  <a:schemeClr val="tx1"/>
                </a:solidFill>
                <a:latin typeface="Times New Roman" panose="02020603050405020304" pitchFamily="18" charset="0"/>
                <a:cs typeface="Times New Roman" panose="02020603050405020304" pitchFamily="18" charset="0"/>
              </a:rPr>
              <a:t>g) измерение объемов производимой, распределяемой и включаемой в счета-фактуры воды узаконенными, адекватными и прошедшими метрологическую поверку водомерами в соответствии с требованиями Закона о метрологии № 647-XIII от 17 ноября 1995 года;</a:t>
            </a:r>
          </a:p>
          <a:p>
            <a:pPr algn="just"/>
            <a:r>
              <a:rPr lang="ru-RU" sz="1600" b="0" dirty="0">
                <a:solidFill>
                  <a:schemeClr val="tx1"/>
                </a:solidFill>
                <a:latin typeface="Times New Roman" panose="02020603050405020304" pitchFamily="18" charset="0"/>
                <a:cs typeface="Times New Roman" panose="02020603050405020304" pitchFamily="18" charset="0"/>
              </a:rPr>
              <a:t>h) повышение эффективности публичных систем водоснабжения и канализации в целях сокращения затрат путем снижения производственных расходов, удельного расхода сырья, топлива и электроэнергии, а также путем переоснащения, переоборудования и модернизации систем;</a:t>
            </a:r>
          </a:p>
          <a:p>
            <a:pPr algn="just"/>
            <a:r>
              <a:rPr lang="ru-RU" sz="1600" b="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23751112"/>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337037" y="1598927"/>
            <a:ext cx="8689269" cy="5016758"/>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РАЗДЕЛ 4. СООРУЖЕНИЯ И УСТАНОВКИ ДЛЯ ОБЕЗЗАРАЖИВАНИЯ ПИТЬЕВОЙ ВОДЫ И СТОЧНЫХ ВОД</a:t>
            </a:r>
          </a:p>
          <a:p>
            <a:pPr algn="just"/>
            <a:r>
              <a:rPr lang="ru-RU" sz="1600" b="0" dirty="0">
                <a:solidFill>
                  <a:schemeClr val="tx1"/>
                </a:solidFill>
                <a:latin typeface="Times New Roman" panose="02020603050405020304" pitchFamily="18" charset="0"/>
                <a:cs typeface="Times New Roman" panose="02020603050405020304" pitchFamily="18" charset="0"/>
              </a:rPr>
              <a:t>4.1. Общие положения</a:t>
            </a:r>
          </a:p>
          <a:p>
            <a:pPr algn="just"/>
            <a:r>
              <a:rPr lang="ru-RU" sz="1600" b="0" dirty="0">
                <a:solidFill>
                  <a:schemeClr val="tx1"/>
                </a:solidFill>
                <a:latin typeface="Times New Roman" panose="02020603050405020304" pitchFamily="18" charset="0"/>
                <a:cs typeface="Times New Roman" panose="02020603050405020304" pitchFamily="18" charset="0"/>
              </a:rPr>
              <a:t>4.2. Сооружения и установки</a:t>
            </a:r>
          </a:p>
          <a:p>
            <a:pPr algn="just"/>
            <a:r>
              <a:rPr lang="ru-RU" sz="1600" b="0" dirty="0">
                <a:solidFill>
                  <a:schemeClr val="tx1"/>
                </a:solidFill>
                <a:latin typeface="Times New Roman" panose="02020603050405020304" pitchFamily="18" charset="0"/>
                <a:cs typeface="Times New Roman" panose="02020603050405020304" pitchFamily="18" charset="0"/>
              </a:rPr>
              <a:t>4.3. Установки для обеззараживания </a:t>
            </a:r>
            <a:r>
              <a:rPr lang="ru-RU" sz="1600" b="0" dirty="0" err="1">
                <a:solidFill>
                  <a:schemeClr val="tx1"/>
                </a:solidFill>
                <a:latin typeface="Times New Roman" panose="02020603050405020304" pitchFamily="18" charset="0"/>
                <a:cs typeface="Times New Roman" panose="02020603050405020304" pitchFamily="18" charset="0"/>
              </a:rPr>
              <a:t>хлорреагентами</a:t>
            </a:r>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4.4. Установки для </a:t>
            </a:r>
            <a:r>
              <a:rPr lang="ru-RU" sz="1600" b="0" dirty="0" err="1">
                <a:solidFill>
                  <a:schemeClr val="tx1"/>
                </a:solidFill>
                <a:latin typeface="Times New Roman" panose="02020603050405020304" pitchFamily="18" charset="0"/>
                <a:cs typeface="Times New Roman" panose="02020603050405020304" pitchFamily="18" charset="0"/>
              </a:rPr>
              <a:t>безреагентного</a:t>
            </a:r>
            <a:r>
              <a:rPr lang="ru-RU" sz="1600" b="0" dirty="0">
                <a:solidFill>
                  <a:schemeClr val="tx1"/>
                </a:solidFill>
                <a:latin typeface="Times New Roman" panose="02020603050405020304" pitchFamily="18" charset="0"/>
                <a:cs typeface="Times New Roman" panose="02020603050405020304" pitchFamily="18" charset="0"/>
              </a:rPr>
              <a:t> обеззараживания</a:t>
            </a:r>
          </a:p>
          <a:p>
            <a:pPr algn="just"/>
            <a:r>
              <a:rPr lang="ro-RO" sz="1600" b="0" dirty="0">
                <a:solidFill>
                  <a:schemeClr val="tx1"/>
                </a:solidFill>
                <a:latin typeface="Times New Roman" panose="02020603050405020304" pitchFamily="18" charset="0"/>
                <a:cs typeface="Times New Roman" panose="02020603050405020304" pitchFamily="18" charset="0"/>
              </a:rPr>
              <a:t>4.4. </a:t>
            </a:r>
            <a:r>
              <a:rPr lang="ru-RU" sz="1600" b="0" dirty="0">
                <a:solidFill>
                  <a:schemeClr val="tx1"/>
                </a:solidFill>
                <a:latin typeface="Times New Roman" panose="02020603050405020304" pitchFamily="18" charset="0"/>
                <a:cs typeface="Times New Roman" panose="02020603050405020304" pitchFamily="18" charset="0"/>
              </a:rPr>
              <a:t>Установки для дезинфекции воды ультрафиолетовым (УФ) и озоном</a:t>
            </a:r>
            <a:endParaRPr lang="ro-RO" sz="1600" b="0" dirty="0">
              <a:solidFill>
                <a:schemeClr val="tx1"/>
              </a:solidFill>
              <a:latin typeface="Times New Roman" panose="02020603050405020304" pitchFamily="18" charset="0"/>
              <a:cs typeface="Times New Roman" panose="02020603050405020304" pitchFamily="18" charset="0"/>
            </a:endParaRP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РАЗДЕЛ 5. СООРУЖЕНИЯ И УСТАНОВКИ ДЛЯ ОБРАБОТКИ ОСАДКОВ</a:t>
            </a:r>
          </a:p>
          <a:p>
            <a:pPr algn="just"/>
            <a:r>
              <a:rPr lang="ru-RU" sz="1600" b="0" dirty="0">
                <a:solidFill>
                  <a:schemeClr val="tx1"/>
                </a:solidFill>
                <a:latin typeface="Times New Roman" panose="02020603050405020304" pitchFamily="18" charset="0"/>
                <a:cs typeface="Times New Roman" panose="02020603050405020304" pitchFamily="18" charset="0"/>
              </a:rPr>
              <a:t>5.1. Общие положения</a:t>
            </a:r>
          </a:p>
          <a:p>
            <a:pPr algn="just"/>
            <a:r>
              <a:rPr lang="ru-RU" sz="1600" b="0" dirty="0">
                <a:solidFill>
                  <a:schemeClr val="tx1"/>
                </a:solidFill>
                <a:latin typeface="Times New Roman" panose="02020603050405020304" pitchFamily="18" charset="0"/>
                <a:cs typeface="Times New Roman" panose="02020603050405020304" pitchFamily="18" charset="0"/>
              </a:rPr>
              <a:t>5.2. Осадки природных вод</a:t>
            </a:r>
          </a:p>
          <a:p>
            <a:pPr algn="just"/>
            <a:r>
              <a:rPr lang="ru-RU" sz="1600" b="0" dirty="0">
                <a:solidFill>
                  <a:schemeClr val="tx1"/>
                </a:solidFill>
                <a:latin typeface="Times New Roman" panose="02020603050405020304" pitchFamily="18" charset="0"/>
                <a:cs typeface="Times New Roman" panose="02020603050405020304" pitchFamily="18" charset="0"/>
              </a:rPr>
              <a:t>5.3. Осадки сточных вод</a:t>
            </a:r>
          </a:p>
          <a:p>
            <a:pPr algn="just"/>
            <a:r>
              <a:rPr lang="ru-RU" sz="1600" b="0" dirty="0">
                <a:solidFill>
                  <a:schemeClr val="tx1"/>
                </a:solidFill>
                <a:latin typeface="Times New Roman" panose="02020603050405020304" pitchFamily="18" charset="0"/>
                <a:cs typeface="Times New Roman" panose="02020603050405020304" pitchFamily="18" charset="0"/>
              </a:rPr>
              <a:t>5.4. Обеззараживание осадков</a:t>
            </a: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РАЗДЕЛ 6. НАСОСНЫЕ СТАНЦИИ</a:t>
            </a:r>
          </a:p>
          <a:p>
            <a:pPr algn="just"/>
            <a:r>
              <a:rPr lang="ru-RU" sz="1600" b="0" dirty="0">
                <a:solidFill>
                  <a:schemeClr val="tx1"/>
                </a:solidFill>
                <a:latin typeface="Times New Roman" panose="02020603050405020304" pitchFamily="18" charset="0"/>
                <a:cs typeface="Times New Roman" panose="02020603050405020304" pitchFamily="18" charset="0"/>
              </a:rPr>
              <a:t>6.1. Общие положения</a:t>
            </a:r>
          </a:p>
          <a:p>
            <a:pPr algn="just"/>
            <a:r>
              <a:rPr lang="ru-RU" sz="1600" b="0" dirty="0">
                <a:solidFill>
                  <a:schemeClr val="tx1"/>
                </a:solidFill>
                <a:latin typeface="Times New Roman" panose="02020603050405020304" pitchFamily="18" charset="0"/>
                <a:cs typeface="Times New Roman" panose="02020603050405020304" pitchFamily="18" charset="0"/>
              </a:rPr>
              <a:t>6.2. Оперативное обслуживание насосных станций</a:t>
            </a:r>
          </a:p>
          <a:p>
            <a:pPr algn="just"/>
            <a:r>
              <a:rPr lang="ru-RU" sz="1600" b="0" dirty="0">
                <a:solidFill>
                  <a:schemeClr val="tx1"/>
                </a:solidFill>
                <a:latin typeface="Times New Roman" panose="02020603050405020304" pitchFamily="18" charset="0"/>
                <a:cs typeface="Times New Roman" panose="02020603050405020304" pitchFamily="18" charset="0"/>
              </a:rPr>
              <a:t>6.3. Ремонтное обслуживание насосных станций</a:t>
            </a:r>
          </a:p>
          <a:p>
            <a:pPr algn="just"/>
            <a:r>
              <a:rPr lang="ru-RU" sz="1600" b="0" dirty="0">
                <a:solidFill>
                  <a:schemeClr val="tx1"/>
                </a:solidFill>
                <a:latin typeface="Times New Roman" panose="02020603050405020304" pitchFamily="18" charset="0"/>
                <a:cs typeface="Times New Roman" panose="02020603050405020304" pitchFamily="18" charset="0"/>
              </a:rPr>
              <a:t>6.4. Эксплуатация насосных агрегатов и вспомогательных механизмов</a:t>
            </a:r>
          </a:p>
          <a:p>
            <a:pPr algn="just"/>
            <a:r>
              <a:rPr lang="ru-RU" sz="1600" b="0" dirty="0">
                <a:solidFill>
                  <a:schemeClr val="tx1"/>
                </a:solidFill>
                <a:latin typeface="Times New Roman" panose="02020603050405020304" pitchFamily="18" charset="0"/>
                <a:cs typeface="Times New Roman" panose="02020603050405020304" pitchFamily="18" charset="0"/>
              </a:rPr>
              <a:t>6.5. Учёт технико-экономических показателей</a:t>
            </a:r>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0431589"/>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031873"/>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РАЗДЕЛ 7. СРЕДСТВА АВТОМАТИЗАЦИИ И ДИСПЕТЧЕРИЗАЦИИ</a:t>
            </a:r>
          </a:p>
          <a:p>
            <a:pPr algn="just"/>
            <a:r>
              <a:rPr lang="ru-RU" sz="1600" b="0" dirty="0">
                <a:solidFill>
                  <a:schemeClr val="tx1"/>
                </a:solidFill>
                <a:latin typeface="Times New Roman" panose="02020603050405020304" pitchFamily="18" charset="0"/>
                <a:cs typeface="Times New Roman" panose="02020603050405020304" pitchFamily="18" charset="0"/>
              </a:rPr>
              <a:t>7.1. Общие положения</a:t>
            </a:r>
          </a:p>
          <a:p>
            <a:pPr algn="just"/>
            <a:r>
              <a:rPr lang="ru-RU" sz="1600" b="0" dirty="0">
                <a:solidFill>
                  <a:schemeClr val="tx1"/>
                </a:solidFill>
                <a:latin typeface="Times New Roman" panose="02020603050405020304" pitchFamily="18" charset="0"/>
                <a:cs typeface="Times New Roman" panose="02020603050405020304" pitchFamily="18" charset="0"/>
              </a:rPr>
              <a:t>7.2. Оснащение службы КИП и А</a:t>
            </a: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РАЗДЕЛ 8. ДИСПЕТЧЕРСКОЕ УПРАВЛЕНИЕ</a:t>
            </a:r>
          </a:p>
          <a:p>
            <a:pPr algn="just"/>
            <a:r>
              <a:rPr lang="ru-RU" sz="1600" b="0" dirty="0">
                <a:solidFill>
                  <a:schemeClr val="tx1"/>
                </a:solidFill>
                <a:latin typeface="Times New Roman" panose="02020603050405020304" pitchFamily="18" charset="0"/>
                <a:cs typeface="Times New Roman" panose="02020603050405020304" pitchFamily="18" charset="0"/>
              </a:rPr>
              <a:t>8.1. Общие положения</a:t>
            </a:r>
          </a:p>
          <a:p>
            <a:pPr algn="just"/>
            <a:r>
              <a:rPr lang="ru-RU" sz="1600" b="0" dirty="0">
                <a:solidFill>
                  <a:schemeClr val="tx1"/>
                </a:solidFill>
                <a:latin typeface="Times New Roman" panose="02020603050405020304" pitchFamily="18" charset="0"/>
                <a:cs typeface="Times New Roman" panose="02020603050405020304" pitchFamily="18" charset="0"/>
              </a:rPr>
              <a:t>8.2. Оснащение диспетчерских пунктов</a:t>
            </a:r>
          </a:p>
          <a:p>
            <a:pPr algn="just"/>
            <a:r>
              <a:rPr lang="ru-RU" sz="1600" b="0" dirty="0">
                <a:solidFill>
                  <a:schemeClr val="tx1"/>
                </a:solidFill>
                <a:latin typeface="Times New Roman" panose="02020603050405020304" pitchFamily="18" charset="0"/>
                <a:cs typeface="Times New Roman" panose="02020603050405020304" pitchFamily="18" charset="0"/>
              </a:rPr>
              <a:t>8.3. Организация работы диспетчерских пунктов</a:t>
            </a: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Приложение 1.</a:t>
            </a:r>
            <a:r>
              <a:rPr lang="ru-RU" sz="1600" b="0" dirty="0">
                <a:solidFill>
                  <a:schemeClr val="tx1"/>
                </a:solidFill>
                <a:latin typeface="Times New Roman" panose="02020603050405020304" pitchFamily="18" charset="0"/>
                <a:cs typeface="Times New Roman" panose="02020603050405020304" pitchFamily="18" charset="0"/>
              </a:rPr>
              <a:t> Правила проведения планового профилактического ремонта систем водоснабжения и канализации</a:t>
            </a:r>
          </a:p>
          <a:p>
            <a:pPr algn="just"/>
            <a:r>
              <a:rPr lang="ro-RO" sz="1600" dirty="0">
                <a:solidFill>
                  <a:schemeClr val="tx1"/>
                </a:solidFill>
                <a:latin typeface="Times New Roman" panose="02020603050405020304" pitchFamily="18" charset="0"/>
                <a:cs typeface="Times New Roman" panose="02020603050405020304" pitchFamily="18" charset="0"/>
              </a:rPr>
              <a:t>Anexa 1.</a:t>
            </a:r>
            <a:r>
              <a:rPr lang="ro-RO" sz="1600" b="0" dirty="0">
                <a:solidFill>
                  <a:schemeClr val="tx1"/>
                </a:solidFill>
                <a:latin typeface="Times New Roman" panose="02020603050405020304" pitchFamily="18" charset="0"/>
                <a:cs typeface="Times New Roman" panose="02020603050405020304" pitchFamily="18" charset="0"/>
              </a:rPr>
              <a:t>Reguli privind efectuarea reparațiilor preventive planificate a sistemelor și instalațiilor de alimentare cu apă și de canalizare</a:t>
            </a:r>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Приложение 2. </a:t>
            </a:r>
            <a:r>
              <a:rPr lang="ru-RU" sz="1600" b="0" dirty="0">
                <a:solidFill>
                  <a:schemeClr val="tx1"/>
                </a:solidFill>
                <a:latin typeface="Times New Roman" panose="02020603050405020304" pitchFamily="18" charset="0"/>
                <a:cs typeface="Times New Roman" panose="02020603050405020304" pitchFamily="18" charset="0"/>
              </a:rPr>
              <a:t>Основные нормативно-технические документы, используемые для разработки Положения о технической эксплуатации систем водоснабжения и канализации общественного пользования (на 01.01.2017 г.)</a:t>
            </a:r>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6330988"/>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016758"/>
          </a:xfrm>
          <a:prstGeom prst="rect">
            <a:avLst/>
          </a:prstGeom>
          <a:noFill/>
        </p:spPr>
        <p:txBody>
          <a:bodyPr wrap="square" rtlCol="0">
            <a:spAutoFit/>
          </a:bodyPr>
          <a:lstStyle/>
          <a:p>
            <a:pPr algn="just"/>
            <a:r>
              <a:rPr lang="ro-RO" sz="1600" dirty="0">
                <a:solidFill>
                  <a:srgbClr val="0000FF"/>
                </a:solidFill>
                <a:latin typeface="Times New Roman" panose="02020603050405020304" pitchFamily="18" charset="0"/>
                <a:cs typeface="Times New Roman" panose="02020603050405020304" pitchFamily="18" charset="0"/>
              </a:rPr>
              <a:t>CP G.03.07-2014 (MCH 4.01-02) „</a:t>
            </a:r>
            <a:r>
              <a:rPr lang="ru-RU" sz="1600" dirty="0">
                <a:solidFill>
                  <a:srgbClr val="0000FF"/>
                </a:solidFill>
                <a:latin typeface="Times New Roman" panose="02020603050405020304" pitchFamily="18" charset="0"/>
                <a:cs typeface="Times New Roman" panose="02020603050405020304" pitchFamily="18" charset="0"/>
              </a:rPr>
              <a:t>Установки и сети для водоснабжения и канализации. Внутренние системы водоснабжения и канализации</a:t>
            </a:r>
            <a:r>
              <a:rPr lang="ro-RO" sz="1600" dirty="0">
                <a:solidFill>
                  <a:srgbClr val="0000FF"/>
                </a:solidFill>
                <a:latin typeface="Times New Roman" panose="02020603050405020304" pitchFamily="18" charset="0"/>
                <a:cs typeface="Times New Roman" panose="02020603050405020304" pitchFamily="18" charset="0"/>
              </a:rPr>
              <a:t>”</a:t>
            </a:r>
          </a:p>
          <a:p>
            <a:pPr algn="just"/>
            <a:r>
              <a:rPr lang="ru-RU" sz="1600" b="0" dirty="0">
                <a:solidFill>
                  <a:schemeClr val="tx1"/>
                </a:solidFill>
                <a:latin typeface="Times New Roman" panose="02020603050405020304" pitchFamily="18" charset="0"/>
                <a:cs typeface="Times New Roman" panose="02020603050405020304" pitchFamily="18" charset="0"/>
              </a:rPr>
              <a:t>Настоящим Кодексом практики в строительстве является адаптация посредством метода титульной страницы к национальным условиям Республики Молдова нормативного акта Российской Федерации МЧ 4.01-02 «Внутренний водопровод и канализация». Этот Практический Кодекс соответствует требованиям европейских директив.</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Это практическое руководство охватывает системы внутреннего водоснабжения, системы горячей воды, канализации и дренажа.</a:t>
            </a:r>
          </a:p>
          <a:p>
            <a:pPr algn="just"/>
            <a:r>
              <a:rPr lang="ru-RU" sz="1600" b="0" dirty="0">
                <a:solidFill>
                  <a:schemeClr val="tx1"/>
                </a:solidFill>
                <a:latin typeface="Times New Roman" panose="02020603050405020304" pitchFamily="18" charset="0"/>
                <a:cs typeface="Times New Roman" panose="02020603050405020304" pitchFamily="18" charset="0"/>
              </a:rPr>
              <a:t>Это Практическое руководство содержит следующие главы: Область; нормативные ссылки; термины и определения; общие положения; определение расхода воды и сточных вод; качество, температура и давление в сетях водоснабжения; системы горячего и холодного водоснабжения; системы водоснабжения для пожаротушения; трубы и фитинги; внутренние сети холодной воды и горячей воды; расчет внутренних систем холодной воды; расчет внутренних сетей горячего водоснабжения; измерительные приборы для водопотребления; насосные установки; запасные цистерны и цистерны; дополнительные требования к сетям внутреннего водоснабжения в конкретных природных и климатических условиях; системы каналов; санитарных изделий и приемников сточных вод; внутренние канализационные сети; расчет канализационных сетей; местные установки для очистки и перекачки сточных вод; внутренние метеорологические установки; дополнительные требования к системам канализационных систем и установок в конкретных экологических и климатических условиях.</a:t>
            </a:r>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6962483"/>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016758"/>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Документ содержит следующие приложения:</a:t>
            </a:r>
          </a:p>
          <a:p>
            <a:pPr algn="just"/>
            <a:r>
              <a:rPr lang="ru-RU" sz="1600" b="0" dirty="0">
                <a:solidFill>
                  <a:schemeClr val="tx1"/>
                </a:solidFill>
                <a:latin typeface="Times New Roman" panose="02020603050405020304" pitchFamily="18" charset="0"/>
                <a:cs typeface="Times New Roman" panose="02020603050405020304" pitchFamily="18" charset="0"/>
              </a:rPr>
              <a:t>Приложения </a:t>
            </a:r>
            <a:r>
              <a:rPr lang="ro-RO" sz="1600" b="0" dirty="0">
                <a:solidFill>
                  <a:schemeClr val="tx1"/>
                </a:solidFill>
                <a:latin typeface="Times New Roman" panose="02020603050405020304" pitchFamily="18" charset="0"/>
                <a:cs typeface="Times New Roman" panose="02020603050405020304" pitchFamily="18" charset="0"/>
              </a:rPr>
              <a:t>A: </a:t>
            </a:r>
            <a:r>
              <a:rPr lang="ru-RU" sz="1600" b="0" dirty="0">
                <a:solidFill>
                  <a:schemeClr val="tx1"/>
                </a:solidFill>
                <a:latin typeface="Times New Roman" panose="02020603050405020304" pitchFamily="18" charset="0"/>
                <a:cs typeface="Times New Roman" panose="02020603050405020304" pitchFamily="18" charset="0"/>
              </a:rPr>
              <a:t>Перечень нормативных документов, которые упоминаются в настоящем кодексе практики в строительстве</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u-RU" sz="1600" b="0" dirty="0">
                <a:solidFill>
                  <a:schemeClr val="tx1"/>
                </a:solidFill>
                <a:latin typeface="Times New Roman" panose="02020603050405020304" pitchFamily="18" charset="0"/>
                <a:cs typeface="Times New Roman" panose="02020603050405020304" pitchFamily="18" charset="0"/>
              </a:rPr>
              <a:t>Приложения </a:t>
            </a:r>
            <a:r>
              <a:rPr lang="ro-RO" sz="1600" b="0" dirty="0">
                <a:solidFill>
                  <a:schemeClr val="tx1"/>
                </a:solidFill>
                <a:latin typeface="Times New Roman" panose="02020603050405020304" pitchFamily="18" charset="0"/>
                <a:cs typeface="Times New Roman" panose="02020603050405020304" pitchFamily="18" charset="0"/>
              </a:rPr>
              <a:t>B: </a:t>
            </a:r>
            <a:r>
              <a:rPr lang="ru-RU" sz="1600" b="0" dirty="0">
                <a:solidFill>
                  <a:schemeClr val="tx1"/>
                </a:solidFill>
                <a:latin typeface="Times New Roman" panose="02020603050405020304" pitchFamily="18" charset="0"/>
                <a:cs typeface="Times New Roman" panose="02020603050405020304" pitchFamily="18" charset="0"/>
              </a:rPr>
              <a:t>Термины и определения</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u-RU" sz="1600" b="0" dirty="0">
                <a:solidFill>
                  <a:schemeClr val="tx1"/>
                </a:solidFill>
                <a:latin typeface="Times New Roman" panose="02020603050405020304" pitchFamily="18" charset="0"/>
                <a:cs typeface="Times New Roman" panose="02020603050405020304" pitchFamily="18" charset="0"/>
              </a:rPr>
              <a:t>Приложения </a:t>
            </a:r>
            <a:r>
              <a:rPr lang="ro-RO" sz="1600" b="0" dirty="0">
                <a:solidFill>
                  <a:schemeClr val="tx1"/>
                </a:solidFill>
                <a:latin typeface="Times New Roman" panose="02020603050405020304" pitchFamily="18" charset="0"/>
                <a:cs typeface="Times New Roman" panose="02020603050405020304" pitchFamily="18" charset="0"/>
              </a:rPr>
              <a:t>C: </a:t>
            </a:r>
            <a:r>
              <a:rPr lang="ru-RU" sz="1600" b="0" dirty="0">
                <a:solidFill>
                  <a:schemeClr val="tx1"/>
                </a:solidFill>
                <a:latin typeface="Times New Roman" panose="02020603050405020304" pitchFamily="18" charset="0"/>
                <a:cs typeface="Times New Roman" panose="02020603050405020304" pitchFamily="18" charset="0"/>
              </a:rPr>
              <a:t>Расход воды</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u-RU" sz="1600" b="0" dirty="0">
                <a:solidFill>
                  <a:schemeClr val="tx1"/>
                </a:solidFill>
                <a:latin typeface="Times New Roman" panose="02020603050405020304" pitchFamily="18" charset="0"/>
                <a:cs typeface="Times New Roman" panose="02020603050405020304" pitchFamily="18" charset="0"/>
              </a:rPr>
              <a:t>Приложения </a:t>
            </a:r>
            <a:r>
              <a:rPr lang="ro-RO" sz="1600" b="0" dirty="0">
                <a:solidFill>
                  <a:schemeClr val="tx1"/>
                </a:solidFill>
                <a:latin typeface="Times New Roman" panose="02020603050405020304" pitchFamily="18" charset="0"/>
                <a:cs typeface="Times New Roman" panose="02020603050405020304" pitchFamily="18" charset="0"/>
              </a:rPr>
              <a:t>D: </a:t>
            </a:r>
            <a:r>
              <a:rPr lang="ru-RU" sz="1600" b="0" dirty="0">
                <a:solidFill>
                  <a:schemeClr val="tx1"/>
                </a:solidFill>
                <a:latin typeface="Times New Roman" panose="02020603050405020304" pitchFamily="18" charset="0"/>
                <a:cs typeface="Times New Roman" panose="02020603050405020304" pitchFamily="18" charset="0"/>
              </a:rPr>
              <a:t>Номограммы для определения потерь нагрузки в счетчиках воды.</a:t>
            </a:r>
          </a:p>
          <a:p>
            <a:pPr algn="just"/>
            <a:r>
              <a:rPr lang="ru-RU" sz="1600" b="0" dirty="0">
                <a:solidFill>
                  <a:schemeClr val="tx1"/>
                </a:solidFill>
                <a:latin typeface="Times New Roman" panose="02020603050405020304" pitchFamily="18" charset="0"/>
                <a:cs typeface="Times New Roman" panose="02020603050405020304" pitchFamily="18" charset="0"/>
              </a:rPr>
              <a:t>Впервые принят практический строительный код CP G.03.07-2014 (MCH 4.01-02)</a:t>
            </a:r>
            <a:r>
              <a:rPr lang="ro-RO" sz="1600" b="0" dirty="0">
                <a:solidFill>
                  <a:schemeClr val="tx1"/>
                </a:solidFill>
                <a:latin typeface="Times New Roman" panose="02020603050405020304" pitchFamily="18" charset="0"/>
                <a:cs typeface="Times New Roman" panose="02020603050405020304" pitchFamily="18" charset="0"/>
              </a:rPr>
              <a:t>.</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rgbClr val="0000FF"/>
                </a:solidFill>
                <a:latin typeface="Times New Roman" panose="02020603050405020304" pitchFamily="18" charset="0"/>
                <a:cs typeface="Times New Roman" panose="02020603050405020304" pitchFamily="18" charset="0"/>
              </a:rPr>
              <a:t>NCM G.03.02:2015 „Наружные сети и сооружения канализации”</a:t>
            </a:r>
            <a:endParaRPr lang="ro-RO" sz="1600" dirty="0">
              <a:solidFill>
                <a:srgbClr val="0000FF"/>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1. </a:t>
            </a:r>
            <a:r>
              <a:rPr lang="ru-RU" sz="1600" b="0" dirty="0">
                <a:solidFill>
                  <a:schemeClr val="tx1"/>
                </a:solidFill>
                <a:latin typeface="Times New Roman" panose="02020603050405020304" pitchFamily="18" charset="0"/>
                <a:cs typeface="Times New Roman" panose="02020603050405020304" pitchFamily="18" charset="0"/>
              </a:rPr>
              <a:t>Разработанный </a:t>
            </a:r>
            <a:r>
              <a:rPr lang="ro-RO"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Аграрным государственным университетом Молдовы</a:t>
            </a:r>
            <a:r>
              <a:rPr lang="ro-RO" sz="1600" b="0" dirty="0">
                <a:solidFill>
                  <a:schemeClr val="tx1"/>
                </a:solidFill>
                <a:latin typeface="Times New Roman" panose="02020603050405020304" pitchFamily="18" charset="0"/>
                <a:cs typeface="Times New Roman" panose="02020603050405020304" pitchFamily="18" charset="0"/>
              </a:rPr>
              <a:t>. </a:t>
            </a:r>
          </a:p>
          <a:p>
            <a:pPr algn="just"/>
            <a:r>
              <a:rPr lang="ro-RO"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При составлении этого Практического Кодекса принимали участие</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confereniarul</a:t>
            </a:r>
            <a:r>
              <a:rPr lang="ro-RO" sz="1600" b="0" dirty="0">
                <a:solidFill>
                  <a:schemeClr val="tx1"/>
                </a:solidFill>
                <a:latin typeface="Times New Roman" panose="02020603050405020304" pitchFamily="18" charset="0"/>
                <a:cs typeface="Times New Roman" panose="02020603050405020304" pitchFamily="18" charset="0"/>
              </a:rPr>
              <a:t> universitar, d.ș.t. D. Ungureanu, </a:t>
            </a:r>
            <a:r>
              <a:rPr lang="ro-RO" sz="1600" b="0" dirty="0" err="1">
                <a:solidFill>
                  <a:schemeClr val="tx1"/>
                </a:solidFill>
                <a:latin typeface="Times New Roman" panose="02020603050405020304" pitchFamily="18" charset="0"/>
                <a:cs typeface="Times New Roman" panose="02020603050405020304" pitchFamily="18" charset="0"/>
              </a:rPr>
              <a:t>confereniarul</a:t>
            </a:r>
            <a:r>
              <a:rPr lang="ro-RO" sz="1600" b="0" dirty="0">
                <a:solidFill>
                  <a:schemeClr val="tx1"/>
                </a:solidFill>
                <a:latin typeface="Times New Roman" panose="02020603050405020304" pitchFamily="18" charset="0"/>
                <a:cs typeface="Times New Roman" panose="02020603050405020304" pitchFamily="18" charset="0"/>
              </a:rPr>
              <a:t>  universitar,  d.ș.t.  I.  </a:t>
            </a:r>
            <a:r>
              <a:rPr lang="ro-RO" sz="1600" b="0" dirty="0" err="1">
                <a:solidFill>
                  <a:schemeClr val="tx1"/>
                </a:solidFill>
                <a:latin typeface="Times New Roman" panose="02020603050405020304" pitchFamily="18" charset="0"/>
                <a:cs typeface="Times New Roman" panose="02020603050405020304" pitchFamily="18" charset="0"/>
              </a:rPr>
              <a:t>Ioneț</a:t>
            </a:r>
            <a:r>
              <a:rPr lang="ro-RO" sz="1600" b="0" dirty="0">
                <a:solidFill>
                  <a:schemeClr val="tx1"/>
                </a:solidFill>
                <a:latin typeface="Times New Roman" panose="02020603050405020304" pitchFamily="18" charset="0"/>
                <a:cs typeface="Times New Roman" panose="02020603050405020304" pitchFamily="18" charset="0"/>
              </a:rPr>
              <a:t>,  conferențiarul  universitar,  </a:t>
            </a:r>
            <a:r>
              <a:rPr lang="ro-RO" sz="1600" b="0" dirty="0" err="1">
                <a:solidFill>
                  <a:schemeClr val="tx1"/>
                </a:solidFill>
                <a:latin typeface="Times New Roman" panose="02020603050405020304" pitchFamily="18" charset="0"/>
                <a:cs typeface="Times New Roman" panose="02020603050405020304" pitchFamily="18" charset="0"/>
              </a:rPr>
              <a:t>d.ș.a</a:t>
            </a:r>
            <a:r>
              <a:rPr lang="ro-RO" sz="1600" b="0" dirty="0">
                <a:solidFill>
                  <a:schemeClr val="tx1"/>
                </a:solidFill>
                <a:latin typeface="Times New Roman" panose="02020603050405020304" pitchFamily="18" charset="0"/>
                <a:cs typeface="Times New Roman" panose="02020603050405020304" pitchFamily="18" charset="0"/>
              </a:rPr>
              <a:t>.  O.  </a:t>
            </a:r>
            <a:r>
              <a:rPr lang="ro-RO" sz="1600" b="0" dirty="0" err="1">
                <a:solidFill>
                  <a:schemeClr val="tx1"/>
                </a:solidFill>
                <a:latin typeface="Times New Roman" panose="02020603050405020304" pitchFamily="18" charset="0"/>
                <a:cs typeface="Times New Roman" panose="02020603050405020304" pitchFamily="18" charset="0"/>
              </a:rPr>
              <a:t>Horjan</a:t>
            </a:r>
            <a:r>
              <a:rPr lang="ro-RO" sz="1600" b="0" dirty="0">
                <a:solidFill>
                  <a:schemeClr val="tx1"/>
                </a:solidFill>
                <a:latin typeface="Times New Roman" panose="02020603050405020304" pitchFamily="18" charset="0"/>
                <a:cs typeface="Times New Roman" panose="02020603050405020304" pitchFamily="18" charset="0"/>
              </a:rPr>
              <a:t>,  profesorul  universitar,  d.ș.t.  T.  </a:t>
            </a:r>
            <a:r>
              <a:rPr lang="ro-RO" sz="1600" b="0" dirty="0" err="1">
                <a:solidFill>
                  <a:schemeClr val="tx1"/>
                </a:solidFill>
                <a:latin typeface="Times New Roman" panose="02020603050405020304" pitchFamily="18" charset="0"/>
                <a:cs typeface="Times New Roman" panose="02020603050405020304" pitchFamily="18" charset="0"/>
              </a:rPr>
              <a:t>Coşuleanu</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conferenţiarul</a:t>
            </a:r>
            <a:r>
              <a:rPr lang="ro-RO" sz="1600" b="0" dirty="0">
                <a:solidFill>
                  <a:schemeClr val="tx1"/>
                </a:solidFill>
                <a:latin typeface="Times New Roman" panose="02020603050405020304" pitchFamily="18" charset="0"/>
                <a:cs typeface="Times New Roman" panose="02020603050405020304" pitchFamily="18" charset="0"/>
              </a:rPr>
              <a:t> universitar d.ș.t. P.</a:t>
            </a:r>
            <a:r>
              <a:rPr lang="ru-RU"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Pleșca</a:t>
            </a:r>
            <a:r>
              <a:rPr lang="ro-RO" sz="1600" b="0" dirty="0">
                <a:solidFill>
                  <a:schemeClr val="tx1"/>
                </a:solidFill>
                <a:latin typeface="Times New Roman" panose="02020603050405020304" pitchFamily="18" charset="0"/>
                <a:cs typeface="Times New Roman" panose="02020603050405020304" pitchFamily="18" charset="0"/>
              </a:rPr>
              <a:t>, inginer O. Cojocaru, inginer Irina Ciobanu. </a:t>
            </a:r>
          </a:p>
          <a:p>
            <a:pPr algn="just"/>
            <a:r>
              <a:rPr lang="ro-RO"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Общая формулировка выполнена</a:t>
            </a:r>
            <a:r>
              <a:rPr lang="ro-RO" sz="1600" b="0" dirty="0">
                <a:solidFill>
                  <a:schemeClr val="tx1"/>
                </a:solidFill>
                <a:latin typeface="Times New Roman" panose="02020603050405020304" pitchFamily="18" charset="0"/>
                <a:cs typeface="Times New Roman" panose="02020603050405020304" pitchFamily="18" charset="0"/>
              </a:rPr>
              <a:t>   </a:t>
            </a:r>
            <a:r>
              <a:rPr lang="ro-RO" sz="1600" b="0" dirty="0" err="1">
                <a:solidFill>
                  <a:schemeClr val="tx1"/>
                </a:solidFill>
                <a:latin typeface="Times New Roman" panose="02020603050405020304" pitchFamily="18" charset="0"/>
                <a:cs typeface="Times New Roman" panose="02020603050405020304" pitchFamily="18" charset="0"/>
              </a:rPr>
              <a:t>conferenţiarul</a:t>
            </a:r>
            <a:r>
              <a:rPr lang="ro-RO" sz="1600" b="0" dirty="0">
                <a:solidFill>
                  <a:schemeClr val="tx1"/>
                </a:solidFill>
                <a:latin typeface="Times New Roman" panose="02020603050405020304" pitchFamily="18" charset="0"/>
                <a:cs typeface="Times New Roman" panose="02020603050405020304" pitchFamily="18" charset="0"/>
              </a:rPr>
              <a:t>    universitar   al  catedrei    „</a:t>
            </a:r>
            <a:r>
              <a:rPr lang="ru-RU" sz="1600" b="0" dirty="0">
                <a:solidFill>
                  <a:schemeClr val="tx1"/>
                </a:solidFill>
                <a:latin typeface="Times New Roman" panose="02020603050405020304" pitchFamily="18" charset="0"/>
                <a:cs typeface="Times New Roman" panose="02020603050405020304" pitchFamily="18" charset="0"/>
              </a:rPr>
              <a:t>Экология, экологическое управление и водное хозяйство</a:t>
            </a:r>
            <a:r>
              <a:rPr lang="ro-RO" sz="1600" b="0" dirty="0">
                <a:solidFill>
                  <a:schemeClr val="tx1"/>
                </a:solidFill>
                <a:latin typeface="Times New Roman" panose="02020603050405020304" pitchFamily="18" charset="0"/>
                <a:cs typeface="Times New Roman" panose="02020603050405020304" pitchFamily="18" charset="0"/>
              </a:rPr>
              <a:t>”, doctorul în </a:t>
            </a:r>
            <a:r>
              <a:rPr lang="ro-RO" sz="1600" b="0" dirty="0" err="1">
                <a:solidFill>
                  <a:schemeClr val="tx1"/>
                </a:solidFill>
                <a:latin typeface="Times New Roman" panose="02020603050405020304" pitchFamily="18" charset="0"/>
                <a:cs typeface="Times New Roman" panose="02020603050405020304" pitchFamily="18" charset="0"/>
              </a:rPr>
              <a:t>ştiinţe</a:t>
            </a:r>
            <a:r>
              <a:rPr lang="ro-RO" sz="1600" b="0" dirty="0">
                <a:solidFill>
                  <a:schemeClr val="tx1"/>
                </a:solidFill>
                <a:latin typeface="Times New Roman" panose="02020603050405020304" pitchFamily="18" charset="0"/>
                <a:cs typeface="Times New Roman" panose="02020603050405020304" pitchFamily="18" charset="0"/>
              </a:rPr>
              <a:t> tehnice D. Ungureanu. </a:t>
            </a:r>
          </a:p>
          <a:p>
            <a:pPr algn="just"/>
            <a:r>
              <a:rPr lang="ro-RO" sz="1600" b="0" dirty="0">
                <a:solidFill>
                  <a:schemeClr val="tx1"/>
                </a:solidFill>
                <a:latin typeface="Times New Roman" panose="02020603050405020304" pitchFamily="18" charset="0"/>
                <a:cs typeface="Times New Roman" panose="02020603050405020304" pitchFamily="18" charset="0"/>
              </a:rPr>
              <a:t>2. </a:t>
            </a:r>
            <a:r>
              <a:rPr lang="ru-RU" sz="1600" b="0" dirty="0">
                <a:solidFill>
                  <a:schemeClr val="tx1"/>
                </a:solidFill>
                <a:latin typeface="Times New Roman" panose="02020603050405020304" pitchFamily="18" charset="0"/>
                <a:cs typeface="Times New Roman" panose="02020603050405020304" pitchFamily="18" charset="0"/>
              </a:rPr>
              <a:t>ПРИНЯТО Техническим комитетом по техническим нормам в строительстве CTC.01 «Водоснабжение и канализация», протокол №.</a:t>
            </a:r>
            <a:r>
              <a:rPr lang="en-US" sz="1600" b="0" dirty="0">
                <a:solidFill>
                  <a:schemeClr val="tx1"/>
                </a:solidFill>
                <a:latin typeface="Times New Roman" panose="02020603050405020304" pitchFamily="18" charset="0"/>
                <a:cs typeface="Times New Roman" panose="02020603050405020304" pitchFamily="18" charset="0"/>
              </a:rPr>
              <a:t>…</a:t>
            </a:r>
            <a:r>
              <a:rPr lang="ro-RO"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с</a:t>
            </a:r>
            <a:r>
              <a:rPr lang="ro-RO" sz="1600" b="0" dirty="0">
                <a:solidFill>
                  <a:schemeClr val="tx1"/>
                </a:solidFill>
                <a:latin typeface="Times New Roman" panose="02020603050405020304" pitchFamily="18" charset="0"/>
                <a:cs typeface="Times New Roman" panose="02020603050405020304" pitchFamily="18" charset="0"/>
              </a:rPr>
              <a:t>  2015. </a:t>
            </a:r>
          </a:p>
          <a:p>
            <a:pPr algn="just"/>
            <a:r>
              <a:rPr lang="ro-RO" sz="1600" b="0" dirty="0">
                <a:solidFill>
                  <a:schemeClr val="tx1"/>
                </a:solidFill>
                <a:latin typeface="Times New Roman" panose="02020603050405020304" pitchFamily="18" charset="0"/>
                <a:cs typeface="Times New Roman" panose="02020603050405020304" pitchFamily="18" charset="0"/>
              </a:rPr>
              <a:t>3. </a:t>
            </a:r>
            <a:r>
              <a:rPr lang="ru-RU" sz="1600" dirty="0">
                <a:solidFill>
                  <a:schemeClr val="tx1"/>
                </a:solidFill>
                <a:latin typeface="Times New Roman" panose="02020603050405020304" pitchFamily="18" charset="0"/>
                <a:cs typeface="Times New Roman" panose="02020603050405020304" pitchFamily="18" charset="0"/>
              </a:rPr>
              <a:t>УТВЕРЖДЕНО И ПРИКЛАДНО приказом Министра регионального развития и строительства №. 56 апреля 2015 года.</a:t>
            </a:r>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3739018"/>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4770537"/>
          </a:xfrm>
          <a:prstGeom prst="rect">
            <a:avLst/>
          </a:prstGeom>
          <a:noFill/>
        </p:spPr>
        <p:txBody>
          <a:bodyPr wrap="square" rtlCol="0">
            <a:spAutoFit/>
          </a:bodyPr>
          <a:lstStyle/>
          <a:p>
            <a:pPr algn="just"/>
            <a:r>
              <a:rPr lang="ro-RO" sz="1600" b="0" dirty="0">
                <a:solidFill>
                  <a:schemeClr val="tx1"/>
                </a:solidFill>
                <a:latin typeface="Times New Roman" panose="02020603050405020304" pitchFamily="18" charset="0"/>
                <a:cs typeface="Times New Roman" panose="02020603050405020304" pitchFamily="18" charset="0"/>
              </a:rPr>
              <a:t>4. </a:t>
            </a:r>
            <a:r>
              <a:rPr lang="ru-RU" sz="1600" b="0" dirty="0">
                <a:solidFill>
                  <a:schemeClr val="tx1"/>
                </a:solidFill>
                <a:latin typeface="Times New Roman" panose="02020603050405020304" pitchFamily="18" charset="0"/>
                <a:cs typeface="Times New Roman" panose="02020603050405020304" pitchFamily="18" charset="0"/>
              </a:rPr>
              <a:t>ЗАМЕНЯЕТ</a:t>
            </a:r>
            <a:r>
              <a:rPr lang="ro-RO"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СНиП 2.04.03-85 “Наружные сети и сооружения канализации” </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Важно.</a:t>
            </a:r>
            <a:r>
              <a:rPr lang="ru-RU" sz="1600" b="0" dirty="0">
                <a:solidFill>
                  <a:schemeClr val="tx1"/>
                </a:solidFill>
                <a:latin typeface="Times New Roman" panose="02020603050405020304" pitchFamily="18" charset="0"/>
                <a:cs typeface="Times New Roman" panose="02020603050405020304" pitchFamily="18" charset="0"/>
              </a:rPr>
              <a:t> С вступление в силу Приказа №. 56 апреля 2015 года</a:t>
            </a:r>
            <a:r>
              <a:rPr lang="ru-RU" sz="1600" dirty="0">
                <a:solidFill>
                  <a:schemeClr val="tx1"/>
                </a:solidFill>
                <a:latin typeface="Times New Roman" panose="02020603050405020304" pitchFamily="18" charset="0"/>
                <a:cs typeface="Times New Roman" panose="02020603050405020304" pitchFamily="18" charset="0"/>
              </a:rPr>
              <a:t> аннулируется </a:t>
            </a:r>
            <a:r>
              <a:rPr lang="ru-RU" sz="1600" b="0" dirty="0">
                <a:solidFill>
                  <a:schemeClr val="tx1"/>
                </a:solidFill>
                <a:latin typeface="Times New Roman" panose="02020603050405020304" pitchFamily="18" charset="0"/>
                <a:cs typeface="Times New Roman" panose="02020603050405020304" pitchFamily="18" charset="0"/>
              </a:rPr>
              <a:t>СНиП 2.04.03-85 “Наружные сети и сооружения канализации” </a:t>
            </a:r>
            <a:endParaRPr lang="ro-RO" sz="1600" b="0" dirty="0">
              <a:solidFill>
                <a:schemeClr val="tx1"/>
              </a:solidFill>
              <a:latin typeface="Times New Roman" panose="02020603050405020304" pitchFamily="18" charset="0"/>
              <a:cs typeface="Times New Roman" panose="02020603050405020304" pitchFamily="18" charset="0"/>
            </a:endParaRP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rgbClr val="0000FF"/>
                </a:solidFill>
                <a:latin typeface="Times New Roman" panose="02020603050405020304" pitchFamily="18" charset="0"/>
                <a:cs typeface="Times New Roman" panose="02020603050405020304" pitchFamily="18" charset="0"/>
              </a:rPr>
              <a:t>NCM G.03.03:2015 (MCH 4.01-02). </a:t>
            </a:r>
            <a:r>
              <a:rPr lang="ru-RU" sz="1600" dirty="0">
                <a:solidFill>
                  <a:srgbClr val="0000FF"/>
                </a:solidFill>
                <a:latin typeface="Times New Roman" panose="02020603050405020304" pitchFamily="18" charset="0"/>
                <a:cs typeface="Times New Roman" panose="02020603050405020304" pitchFamily="18" charset="0"/>
              </a:rPr>
              <a:t>Внутренний водопровод и канализация</a:t>
            </a:r>
            <a:endParaRPr lang="ro-RO" sz="1600" dirty="0">
              <a:solidFill>
                <a:srgbClr val="0000FF"/>
              </a:solidFill>
              <a:latin typeface="Times New Roman" panose="02020603050405020304" pitchFamily="18" charset="0"/>
              <a:cs typeface="Times New Roman" panose="02020603050405020304" pitchFamily="18" charset="0"/>
            </a:endParaRPr>
          </a:p>
          <a:p>
            <a:pPr algn="just"/>
            <a:r>
              <a:rPr lang="ro-RO" sz="1600" dirty="0">
                <a:solidFill>
                  <a:srgbClr val="0000FF"/>
                </a:solidFill>
                <a:latin typeface="Times New Roman" panose="02020603050405020304" pitchFamily="18" charset="0"/>
                <a:cs typeface="Times New Roman" panose="02020603050405020304" pitchFamily="18" charset="0"/>
              </a:rPr>
              <a:t> </a:t>
            </a:r>
            <a:r>
              <a:rPr lang="ro-RO" sz="1600" b="0" dirty="0">
                <a:solidFill>
                  <a:schemeClr val="tx1"/>
                </a:solidFill>
                <a:latin typeface="Times New Roman" panose="02020603050405020304" pitchFamily="18" charset="0"/>
                <a:cs typeface="Times New Roman" panose="02020603050405020304" pitchFamily="18" charset="0"/>
              </a:rPr>
              <a:t>1. </a:t>
            </a:r>
            <a:r>
              <a:rPr lang="ru-RU" sz="1600" b="0" dirty="0">
                <a:solidFill>
                  <a:schemeClr val="tx1"/>
                </a:solidFill>
                <a:latin typeface="Times New Roman" panose="02020603050405020304" pitchFamily="18" charset="0"/>
                <a:cs typeface="Times New Roman" panose="02020603050405020304" pitchFamily="18" charset="0"/>
              </a:rPr>
              <a:t>Адаптировано КМГС «</a:t>
            </a:r>
            <a:r>
              <a:rPr lang="ro-RO" sz="1600" b="0" dirty="0" err="1">
                <a:solidFill>
                  <a:schemeClr val="tx1"/>
                </a:solidFill>
                <a:latin typeface="Times New Roman" panose="02020603050405020304" pitchFamily="18" charset="0"/>
                <a:cs typeface="Times New Roman" panose="02020603050405020304" pitchFamily="18" charset="0"/>
              </a:rPr>
              <a:t>lNCERCOM</a:t>
            </a:r>
            <a:r>
              <a:rPr lang="ro-RO" sz="1600" b="0" dirty="0">
                <a:solidFill>
                  <a:schemeClr val="tx1"/>
                </a:solidFill>
                <a:latin typeface="Times New Roman" panose="02020603050405020304" pitchFamily="18" charset="0"/>
                <a:cs typeface="Times New Roman" panose="02020603050405020304" pitchFamily="18" charset="0"/>
              </a:rPr>
              <a:t>» SE.</a:t>
            </a:r>
          </a:p>
          <a:p>
            <a:pPr algn="just"/>
            <a:r>
              <a:rPr lang="ro-RO" sz="1600" b="0" dirty="0">
                <a:solidFill>
                  <a:schemeClr val="tx1"/>
                </a:solidFill>
                <a:latin typeface="Times New Roman" panose="02020603050405020304" pitchFamily="18" charset="0"/>
                <a:cs typeface="Times New Roman" panose="02020603050405020304" pitchFamily="18" charset="0"/>
              </a:rPr>
              <a:t> 2. </a:t>
            </a:r>
            <a:r>
              <a:rPr lang="ru-RU" sz="1600" b="0" dirty="0">
                <a:solidFill>
                  <a:schemeClr val="tx1"/>
                </a:solidFill>
                <a:latin typeface="Times New Roman" panose="02020603050405020304" pitchFamily="18" charset="0"/>
                <a:cs typeface="Times New Roman" panose="02020603050405020304" pitchFamily="18" charset="0"/>
              </a:rPr>
              <a:t>Принято Техническим комитетом по техническим нормам и стандартизации в строительстве CT-C O9, «Установки и сети для водоснабжения и канализации»</a:t>
            </a:r>
            <a:r>
              <a:rPr lang="ro-RO" sz="1600" b="0" dirty="0">
                <a:solidFill>
                  <a:schemeClr val="tx1"/>
                </a:solidFill>
                <a:latin typeface="Times New Roman" panose="02020603050405020304" pitchFamily="18" charset="0"/>
                <a:cs typeface="Times New Roman" panose="02020603050405020304" pitchFamily="18" charset="0"/>
              </a:rPr>
              <a:t>  </a:t>
            </a:r>
          </a:p>
          <a:p>
            <a:pPr algn="just"/>
            <a:r>
              <a:rPr lang="ro-RO" sz="1600" b="0" dirty="0">
                <a:solidFill>
                  <a:schemeClr val="tx1"/>
                </a:solidFill>
                <a:latin typeface="Times New Roman" panose="02020603050405020304" pitchFamily="18" charset="0"/>
                <a:cs typeface="Times New Roman" panose="02020603050405020304" pitchFamily="18" charset="0"/>
              </a:rPr>
              <a:t> 3. </a:t>
            </a:r>
            <a:r>
              <a:rPr lang="ru-RU" sz="1600" b="0" dirty="0">
                <a:solidFill>
                  <a:schemeClr val="tx1"/>
                </a:solidFill>
                <a:latin typeface="Times New Roman" panose="02020603050405020304" pitchFamily="18" charset="0"/>
                <a:cs typeface="Times New Roman" panose="02020603050405020304" pitchFamily="18" charset="0"/>
              </a:rPr>
              <a:t>Утверждено и выполнено приказом Министра регионального развития и строительства</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 4. </a:t>
            </a:r>
            <a:r>
              <a:rPr lang="ru-RU" sz="1600" b="0" dirty="0">
                <a:solidFill>
                  <a:schemeClr val="tx1"/>
                </a:solidFill>
                <a:latin typeface="Times New Roman" panose="02020603050405020304" pitchFamily="18" charset="0"/>
                <a:cs typeface="Times New Roman" panose="02020603050405020304" pitchFamily="18" charset="0"/>
              </a:rPr>
              <a:t>ЗАМЕНЯЕТ</a:t>
            </a:r>
            <a:r>
              <a:rPr lang="ro-RO"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СНиП </a:t>
            </a:r>
            <a:r>
              <a:rPr lang="ro-RO" sz="1600" b="0" dirty="0">
                <a:solidFill>
                  <a:schemeClr val="tx1"/>
                </a:solidFill>
                <a:latin typeface="Times New Roman" panose="02020603050405020304" pitchFamily="18" charset="0"/>
                <a:cs typeface="Times New Roman" panose="02020603050405020304" pitchFamily="18" charset="0"/>
              </a:rPr>
              <a:t>2.04.01-85. </a:t>
            </a:r>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rgbClr val="0000FF"/>
                </a:solidFill>
                <a:latin typeface="Times New Roman" panose="02020603050405020304" pitchFamily="18" charset="0"/>
                <a:cs typeface="Times New Roman" panose="02020603050405020304" pitchFamily="18" charset="0"/>
              </a:rPr>
              <a:t>NCM E. 03.02-2001 </a:t>
            </a:r>
            <a:r>
              <a:rPr lang="ru-RU" sz="1600" dirty="0">
                <a:solidFill>
                  <a:srgbClr val="0000FF"/>
                </a:solidFill>
                <a:latin typeface="Times New Roman" panose="02020603050405020304" pitchFamily="18" charset="0"/>
                <a:cs typeface="Times New Roman" panose="02020603050405020304" pitchFamily="18" charset="0"/>
              </a:rPr>
              <a:t>Пожарная безопасность зданий и сооружений</a:t>
            </a:r>
          </a:p>
          <a:p>
            <a:pPr algn="just"/>
            <a:r>
              <a:rPr lang="ru-RU" sz="1600" b="0" dirty="0">
                <a:solidFill>
                  <a:schemeClr val="tx1"/>
                </a:solidFill>
                <a:latin typeface="Times New Roman" panose="02020603050405020304" pitchFamily="18" charset="0"/>
                <a:cs typeface="Times New Roman" panose="02020603050405020304" pitchFamily="18" charset="0"/>
              </a:rPr>
              <a:t>УТВЕРЖДЕНО Министерством экологии, строительства и развития территории РМ по приказу № 19 от 29.06.2001, с 1 июля 2001 года</a:t>
            </a:r>
          </a:p>
          <a:p>
            <a:pPr algn="just"/>
            <a:r>
              <a:rPr lang="ru-RU" sz="1600" b="0" dirty="0">
                <a:solidFill>
                  <a:schemeClr val="tx1"/>
                </a:solidFill>
                <a:latin typeface="Times New Roman" panose="02020603050405020304" pitchFamily="18" charset="0"/>
                <a:cs typeface="Times New Roman" panose="02020603050405020304" pitchFamily="18" charset="0"/>
              </a:rPr>
              <a:t>С вступлением в силу настоящих Правил </a:t>
            </a:r>
            <a:r>
              <a:rPr lang="ru-RU" sz="1600" dirty="0">
                <a:solidFill>
                  <a:schemeClr val="tx1"/>
                </a:solidFill>
                <a:latin typeface="Times New Roman" panose="02020603050405020304" pitchFamily="18" charset="0"/>
                <a:cs typeface="Times New Roman" panose="02020603050405020304" pitchFamily="18" charset="0"/>
              </a:rPr>
              <a:t>аннулируется </a:t>
            </a:r>
            <a:r>
              <a:rPr lang="ru-RU" sz="1600" b="0" dirty="0">
                <a:solidFill>
                  <a:schemeClr val="tx1"/>
                </a:solidFill>
                <a:latin typeface="Times New Roman" panose="02020603050405020304" pitchFamily="18" charset="0"/>
                <a:cs typeface="Times New Roman" panose="02020603050405020304" pitchFamily="18" charset="0"/>
              </a:rPr>
              <a:t>СНиП 2.01.02-85* “</a:t>
            </a:r>
            <a:r>
              <a:rPr lang="ru-RU" sz="1600" b="0" dirty="0" err="1">
                <a:solidFill>
                  <a:schemeClr val="tx1"/>
                </a:solidFill>
                <a:latin typeface="Times New Roman" panose="02020603050405020304" pitchFamily="18" charset="0"/>
                <a:cs typeface="Times New Roman" panose="02020603050405020304" pitchFamily="18" charset="0"/>
              </a:rPr>
              <a:t>Противожарные</a:t>
            </a:r>
            <a:r>
              <a:rPr lang="ru-RU" sz="1600" b="0" dirty="0">
                <a:solidFill>
                  <a:schemeClr val="tx1"/>
                </a:solidFill>
                <a:latin typeface="Times New Roman" panose="02020603050405020304" pitchFamily="18" charset="0"/>
                <a:cs typeface="Times New Roman" panose="02020603050405020304" pitchFamily="18" charset="0"/>
              </a:rPr>
              <a:t> нормы”</a:t>
            </a:r>
          </a:p>
          <a:p>
            <a:pPr algn="just"/>
            <a:r>
              <a:rPr lang="ru-RU" sz="1600" b="0" dirty="0">
                <a:solidFill>
                  <a:schemeClr val="tx1"/>
                </a:solidFill>
                <a:latin typeface="Times New Roman" panose="02020603050405020304" pitchFamily="18" charset="0"/>
                <a:cs typeface="Times New Roman" panose="02020603050405020304" pitchFamily="18" charset="0"/>
              </a:rPr>
              <a:t>При осуществлении настоящей нормы установлено, что принципы СНиП 2.01.02-85*, на которых основаны нормы строительных норм для конкретных видов производства в строительстве, останутся в силе до пересмотра этих </a:t>
            </a:r>
            <a:r>
              <a:rPr lang="ru-RU" sz="1600" b="0" dirty="0" err="1">
                <a:solidFill>
                  <a:schemeClr val="tx1"/>
                </a:solidFill>
                <a:latin typeface="Times New Roman" panose="02020603050405020304" pitchFamily="18" charset="0"/>
                <a:cs typeface="Times New Roman" panose="02020603050405020304" pitchFamily="18" charset="0"/>
              </a:rPr>
              <a:t>документовю</a:t>
            </a:r>
            <a:endParaRPr lang="ru-RU"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6688010"/>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4770537"/>
          </a:xfrm>
          <a:prstGeom prst="rect">
            <a:avLst/>
          </a:prstGeom>
          <a:noFill/>
        </p:spPr>
        <p:txBody>
          <a:bodyPr wrap="square" rtlCol="0">
            <a:spAutoFit/>
          </a:bodyPr>
          <a:lstStyle/>
          <a:p>
            <a:pPr algn="just"/>
            <a:r>
              <a:rPr lang="ru-RU" sz="1600" dirty="0">
                <a:solidFill>
                  <a:srgbClr val="0000FF"/>
                </a:solidFill>
                <a:latin typeface="Times New Roman" panose="02020603050405020304" pitchFamily="18" charset="0"/>
                <a:cs typeface="Times New Roman" panose="02020603050405020304" pitchFamily="18" charset="0"/>
              </a:rPr>
              <a:t>СНиП 3.05.04-85* НАРУЖНЫЕ СЕТИ И СООРУЖЕНИЯ</a:t>
            </a:r>
            <a:r>
              <a:rPr lang="en-US" sz="1600" dirty="0">
                <a:solidFill>
                  <a:srgbClr val="0000FF"/>
                </a:solidFill>
                <a:latin typeface="Times New Roman" panose="02020603050405020304" pitchFamily="18" charset="0"/>
                <a:cs typeface="Times New Roman" panose="02020603050405020304" pitchFamily="18" charset="0"/>
              </a:rPr>
              <a:t> </a:t>
            </a:r>
            <a:r>
              <a:rPr lang="ru-RU" sz="1600" dirty="0">
                <a:solidFill>
                  <a:srgbClr val="0000FF"/>
                </a:solidFill>
                <a:latin typeface="Times New Roman" panose="02020603050405020304" pitchFamily="18" charset="0"/>
                <a:cs typeface="Times New Roman" panose="02020603050405020304" pitchFamily="18" charset="0"/>
              </a:rPr>
              <a:t>ВОДОСНАБЖЕНИЯ И КАНАЛИЗАЦИИ</a:t>
            </a:r>
          </a:p>
          <a:p>
            <a:pPr algn="just"/>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 *Настоящие правила распространяются на строительство новых, расширение и реконструкцию действующих наружных сетей1 и сооружений водоснабжения и канализации населенных пунктов народного хозяйства.</a:t>
            </a:r>
          </a:p>
          <a:p>
            <a:pPr algn="just"/>
            <a:r>
              <a:rPr lang="ru-RU" sz="1600" dirty="0">
                <a:solidFill>
                  <a:schemeClr val="tx1"/>
                </a:solidFill>
                <a:latin typeface="Times New Roman" panose="02020603050405020304" pitchFamily="18" charset="0"/>
                <a:cs typeface="Times New Roman" panose="02020603050405020304" pitchFamily="18" charset="0"/>
              </a:rPr>
              <a:t>СОДЕРЖАНИЕ</a:t>
            </a:r>
          </a:p>
          <a:p>
            <a:pPr algn="just"/>
            <a:r>
              <a:rPr lang="ru-RU" sz="1600" b="0" dirty="0">
                <a:solidFill>
                  <a:schemeClr val="tx1"/>
                </a:solidFill>
                <a:latin typeface="Times New Roman" panose="02020603050405020304" pitchFamily="18" charset="0"/>
                <a:cs typeface="Times New Roman" panose="02020603050405020304" pitchFamily="18" charset="0"/>
              </a:rPr>
              <a:t>1. Общие положения</a:t>
            </a:r>
          </a:p>
          <a:p>
            <a:pPr algn="just"/>
            <a:r>
              <a:rPr lang="ru-RU" sz="1600" b="0" dirty="0">
                <a:solidFill>
                  <a:schemeClr val="tx1"/>
                </a:solidFill>
                <a:latin typeface="Times New Roman" panose="02020603050405020304" pitchFamily="18" charset="0"/>
                <a:cs typeface="Times New Roman" panose="02020603050405020304" pitchFamily="18" charset="0"/>
              </a:rPr>
              <a:t>2. Земляные работы</a:t>
            </a:r>
          </a:p>
          <a:p>
            <a:pPr algn="just"/>
            <a:r>
              <a:rPr lang="ru-RU" sz="1600" b="0" dirty="0">
                <a:solidFill>
                  <a:schemeClr val="tx1"/>
                </a:solidFill>
                <a:latin typeface="Times New Roman" panose="02020603050405020304" pitchFamily="18" charset="0"/>
                <a:cs typeface="Times New Roman" panose="02020603050405020304" pitchFamily="18" charset="0"/>
              </a:rPr>
              <a:t>3. Монтаж трубопроводов</a:t>
            </a:r>
          </a:p>
          <a:p>
            <a:pPr algn="just"/>
            <a:r>
              <a:rPr lang="ru-RU" sz="1600" b="0" dirty="0">
                <a:solidFill>
                  <a:schemeClr val="tx1"/>
                </a:solidFill>
                <a:latin typeface="Times New Roman" panose="02020603050405020304" pitchFamily="18" charset="0"/>
                <a:cs typeface="Times New Roman" panose="02020603050405020304" pitchFamily="18" charset="0"/>
              </a:rPr>
              <a:t>Общие положения</a:t>
            </a:r>
          </a:p>
          <a:p>
            <a:pPr algn="just"/>
            <a:r>
              <a:rPr lang="ru-RU" sz="1600" b="0" dirty="0">
                <a:solidFill>
                  <a:schemeClr val="tx1"/>
                </a:solidFill>
                <a:latin typeface="Times New Roman" panose="02020603050405020304" pitchFamily="18" charset="0"/>
                <a:cs typeface="Times New Roman" panose="02020603050405020304" pitchFamily="18" charset="0"/>
              </a:rPr>
              <a:t>Стальные трубопроводы</a:t>
            </a:r>
          </a:p>
          <a:p>
            <a:pPr algn="just"/>
            <a:r>
              <a:rPr lang="ru-RU" sz="1600" b="0" dirty="0">
                <a:solidFill>
                  <a:schemeClr val="tx1"/>
                </a:solidFill>
                <a:latin typeface="Times New Roman" panose="02020603050405020304" pitchFamily="18" charset="0"/>
                <a:cs typeface="Times New Roman" panose="02020603050405020304" pitchFamily="18" charset="0"/>
              </a:rPr>
              <a:t>Чугунные трубопроводы</a:t>
            </a:r>
          </a:p>
          <a:p>
            <a:pPr algn="just"/>
            <a:r>
              <a:rPr lang="ru-RU" sz="1600" b="0" dirty="0">
                <a:solidFill>
                  <a:schemeClr val="tx1"/>
                </a:solidFill>
                <a:latin typeface="Times New Roman" panose="02020603050405020304" pitchFamily="18" charset="0"/>
                <a:cs typeface="Times New Roman" panose="02020603050405020304" pitchFamily="18" charset="0"/>
              </a:rPr>
              <a:t>Асбестоцементные трубопроводы</a:t>
            </a:r>
          </a:p>
          <a:p>
            <a:pPr algn="just"/>
            <a:r>
              <a:rPr lang="ru-RU" sz="1600" b="0" dirty="0">
                <a:solidFill>
                  <a:schemeClr val="tx1"/>
                </a:solidFill>
                <a:latin typeface="Times New Roman" panose="02020603050405020304" pitchFamily="18" charset="0"/>
                <a:cs typeface="Times New Roman" panose="02020603050405020304" pitchFamily="18" charset="0"/>
              </a:rPr>
              <a:t>Железобетонные и бетонные трубопроводы</a:t>
            </a:r>
          </a:p>
          <a:p>
            <a:pPr algn="just"/>
            <a:r>
              <a:rPr lang="ru-RU" sz="1600" b="0" dirty="0">
                <a:solidFill>
                  <a:schemeClr val="tx1"/>
                </a:solidFill>
                <a:latin typeface="Times New Roman" panose="02020603050405020304" pitchFamily="18" charset="0"/>
                <a:cs typeface="Times New Roman" panose="02020603050405020304" pitchFamily="18" charset="0"/>
              </a:rPr>
              <a:t>Трубопроводы из керамических труб</a:t>
            </a:r>
          </a:p>
          <a:p>
            <a:pPr algn="just"/>
            <a:r>
              <a:rPr lang="ru-RU" sz="1600" b="0" dirty="0">
                <a:solidFill>
                  <a:schemeClr val="tx1"/>
                </a:solidFill>
                <a:latin typeface="Times New Roman" panose="02020603050405020304" pitchFamily="18" charset="0"/>
                <a:cs typeface="Times New Roman" panose="02020603050405020304" pitchFamily="18" charset="0"/>
              </a:rPr>
              <a:t>Трубопроводы из пластмассовых труб*</a:t>
            </a:r>
          </a:p>
          <a:p>
            <a:pPr algn="just"/>
            <a:r>
              <a:rPr lang="ru-RU" sz="1600" b="0" dirty="0">
                <a:solidFill>
                  <a:schemeClr val="tx1"/>
                </a:solidFill>
                <a:latin typeface="Times New Roman" panose="02020603050405020304" pitchFamily="18" charset="0"/>
                <a:cs typeface="Times New Roman" panose="02020603050405020304" pitchFamily="18" charset="0"/>
              </a:rPr>
              <a:t>4. Переходы трубопроводов через естественные и искусственные преграды</a:t>
            </a:r>
          </a:p>
          <a:p>
            <a:pPr algn="just"/>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3680256"/>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5016758"/>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5. Сооружения водоснабжения и канализации</a:t>
            </a:r>
          </a:p>
          <a:p>
            <a:pPr algn="just"/>
            <a:r>
              <a:rPr lang="ru-RU" sz="1600" b="0" dirty="0">
                <a:solidFill>
                  <a:schemeClr val="tx1"/>
                </a:solidFill>
                <a:latin typeface="Times New Roman" panose="02020603050405020304" pitchFamily="18" charset="0"/>
                <a:cs typeface="Times New Roman" panose="02020603050405020304" pitchFamily="18" charset="0"/>
              </a:rPr>
              <a:t>Сооружения для забора поверхностной воды</a:t>
            </a:r>
          </a:p>
          <a:p>
            <a:pPr algn="just"/>
            <a:r>
              <a:rPr lang="ru-RU" sz="1600" b="0" dirty="0">
                <a:solidFill>
                  <a:schemeClr val="tx1"/>
                </a:solidFill>
                <a:latin typeface="Times New Roman" panose="02020603050405020304" pitchFamily="18" charset="0"/>
                <a:cs typeface="Times New Roman" panose="02020603050405020304" pitchFamily="18" charset="0"/>
              </a:rPr>
              <a:t>Водозаборные скважины</a:t>
            </a:r>
          </a:p>
          <a:p>
            <a:pPr algn="just"/>
            <a:r>
              <a:rPr lang="ru-RU" sz="1600" b="0" dirty="0">
                <a:solidFill>
                  <a:schemeClr val="tx1"/>
                </a:solidFill>
                <a:latin typeface="Times New Roman" panose="02020603050405020304" pitchFamily="18" charset="0"/>
                <a:cs typeface="Times New Roman" panose="02020603050405020304" pitchFamily="18" charset="0"/>
              </a:rPr>
              <a:t>Емкостные сооружения</a:t>
            </a:r>
          </a:p>
          <a:p>
            <a:pPr algn="just"/>
            <a:r>
              <a:rPr lang="ru-RU" sz="1600" b="0" dirty="0">
                <a:solidFill>
                  <a:schemeClr val="tx1"/>
                </a:solidFill>
                <a:latin typeface="Times New Roman" panose="02020603050405020304" pitchFamily="18" charset="0"/>
                <a:cs typeface="Times New Roman" panose="02020603050405020304" pitchFamily="18" charset="0"/>
              </a:rPr>
              <a:t>6. Дополнительные требования к строительству трубопроводов и сооружений водоснабжения и канализации в особых природных и климатических условиях</a:t>
            </a:r>
          </a:p>
          <a:p>
            <a:pPr algn="just"/>
            <a:r>
              <a:rPr lang="ru-RU" sz="1600" b="0" dirty="0">
                <a:solidFill>
                  <a:schemeClr val="tx1"/>
                </a:solidFill>
                <a:latin typeface="Times New Roman" panose="02020603050405020304" pitchFamily="18" charset="0"/>
                <a:cs typeface="Times New Roman" panose="02020603050405020304" pitchFamily="18" charset="0"/>
              </a:rPr>
              <a:t>7. Испытание трубопроводов и сооружений</a:t>
            </a:r>
          </a:p>
          <a:p>
            <a:pPr algn="just"/>
            <a:r>
              <a:rPr lang="ru-RU" sz="1600" b="0" dirty="0">
                <a:solidFill>
                  <a:schemeClr val="tx1"/>
                </a:solidFill>
                <a:latin typeface="Times New Roman" panose="02020603050405020304" pitchFamily="18" charset="0"/>
                <a:cs typeface="Times New Roman" panose="02020603050405020304" pitchFamily="18" charset="0"/>
              </a:rPr>
              <a:t>Напорные трубопроводы</a:t>
            </a:r>
          </a:p>
          <a:p>
            <a:pPr algn="just"/>
            <a:r>
              <a:rPr lang="ru-RU" sz="1600" b="0" dirty="0">
                <a:solidFill>
                  <a:schemeClr val="tx1"/>
                </a:solidFill>
                <a:latin typeface="Times New Roman" panose="02020603050405020304" pitchFamily="18" charset="0"/>
                <a:cs typeface="Times New Roman" panose="02020603050405020304" pitchFamily="18" charset="0"/>
              </a:rPr>
              <a:t>Безнапорные трубопроводы</a:t>
            </a:r>
          </a:p>
          <a:p>
            <a:pPr algn="just"/>
            <a:r>
              <a:rPr lang="ru-RU" sz="1600" b="0" dirty="0">
                <a:solidFill>
                  <a:schemeClr val="tx1"/>
                </a:solidFill>
                <a:latin typeface="Times New Roman" panose="02020603050405020304" pitchFamily="18" charset="0"/>
                <a:cs typeface="Times New Roman" panose="02020603050405020304" pitchFamily="18" charset="0"/>
              </a:rPr>
              <a:t>Емкостные сооружения</a:t>
            </a:r>
          </a:p>
          <a:p>
            <a:pPr algn="just"/>
            <a:r>
              <a:rPr lang="ru-RU" sz="1600" b="0" dirty="0">
                <a:solidFill>
                  <a:schemeClr val="tx1"/>
                </a:solidFill>
                <a:latin typeface="Times New Roman" panose="02020603050405020304" pitchFamily="18" charset="0"/>
                <a:cs typeface="Times New Roman" panose="02020603050405020304" pitchFamily="18" charset="0"/>
              </a:rPr>
              <a:t>Дополнительные требования к испытанию напорных трубопроводов и сооружений водоснабжения и канализации, строящихся в особых природных и климатических условиях</a:t>
            </a:r>
          </a:p>
          <a:p>
            <a:pPr algn="just"/>
            <a:r>
              <a:rPr lang="ru-RU" sz="1600" dirty="0">
                <a:solidFill>
                  <a:schemeClr val="tx1"/>
                </a:solidFill>
                <a:latin typeface="Times New Roman" panose="02020603050405020304" pitchFamily="18" charset="0"/>
                <a:cs typeface="Times New Roman" panose="02020603050405020304" pitchFamily="18" charset="0"/>
              </a:rPr>
              <a:t>Приложение 1.</a:t>
            </a:r>
            <a:r>
              <a:rPr lang="ru-RU" sz="1600" b="0" dirty="0">
                <a:solidFill>
                  <a:schemeClr val="tx1"/>
                </a:solidFill>
                <a:latin typeface="Times New Roman" panose="02020603050405020304" pitchFamily="18" charset="0"/>
                <a:cs typeface="Times New Roman" panose="02020603050405020304" pitchFamily="18" charset="0"/>
              </a:rPr>
              <a:t> Обязательное. Акт о проведении приемочного гидравлического испытания напорного трубопровода на прочность и герметичность</a:t>
            </a:r>
          </a:p>
          <a:p>
            <a:pPr algn="just"/>
            <a:r>
              <a:rPr lang="ru-RU" sz="1600" dirty="0">
                <a:solidFill>
                  <a:schemeClr val="tx1"/>
                </a:solidFill>
                <a:latin typeface="Times New Roman" panose="02020603050405020304" pitchFamily="18" charset="0"/>
                <a:cs typeface="Times New Roman" panose="02020603050405020304" pitchFamily="18" charset="0"/>
              </a:rPr>
              <a:t>Приложение 2.</a:t>
            </a:r>
            <a:r>
              <a:rPr lang="ru-RU" sz="1600" b="0" dirty="0">
                <a:solidFill>
                  <a:schemeClr val="tx1"/>
                </a:solidFill>
                <a:latin typeface="Times New Roman" panose="02020603050405020304" pitchFamily="18" charset="0"/>
                <a:cs typeface="Times New Roman" panose="02020603050405020304" pitchFamily="18" charset="0"/>
              </a:rPr>
              <a:t> Рекомендуемое. Порядок проведения гидравлического испытания напорного трубопровода на прочность и герметичность</a:t>
            </a:r>
          </a:p>
          <a:p>
            <a:pPr algn="just"/>
            <a:r>
              <a:rPr lang="ru-RU" sz="1600" dirty="0">
                <a:solidFill>
                  <a:schemeClr val="tx1"/>
                </a:solidFill>
                <a:latin typeface="Times New Roman" panose="02020603050405020304" pitchFamily="18" charset="0"/>
                <a:cs typeface="Times New Roman" panose="02020603050405020304" pitchFamily="18" charset="0"/>
              </a:rPr>
              <a:t>Приложение 3.</a:t>
            </a:r>
            <a:r>
              <a:rPr lang="ru-RU" sz="1600" b="0" dirty="0">
                <a:solidFill>
                  <a:schemeClr val="tx1"/>
                </a:solidFill>
                <a:latin typeface="Times New Roman" panose="02020603050405020304" pitchFamily="18" charset="0"/>
                <a:cs typeface="Times New Roman" panose="02020603050405020304" pitchFamily="18" charset="0"/>
              </a:rPr>
              <a:t> Обязательное. Акт о проведении пневматического испытания напорного трубопровода на прочность и герметичность</a:t>
            </a:r>
          </a:p>
          <a:p>
            <a:pPr algn="just"/>
            <a:r>
              <a:rPr lang="ru-RU" sz="1600" dirty="0">
                <a:solidFill>
                  <a:schemeClr val="tx1"/>
                </a:solidFill>
                <a:latin typeface="Times New Roman" panose="02020603050405020304" pitchFamily="18" charset="0"/>
                <a:cs typeface="Times New Roman" panose="02020603050405020304" pitchFamily="18" charset="0"/>
              </a:rPr>
              <a:t>Приложение 4.</a:t>
            </a:r>
            <a:r>
              <a:rPr lang="ru-RU" sz="1600" b="0" dirty="0">
                <a:solidFill>
                  <a:schemeClr val="tx1"/>
                </a:solidFill>
                <a:latin typeface="Times New Roman" panose="02020603050405020304" pitchFamily="18" charset="0"/>
                <a:cs typeface="Times New Roman" panose="02020603050405020304" pitchFamily="18" charset="0"/>
              </a:rPr>
              <a:t> Обязательное. Акт о проведении приемочного гидравлического испытания безнапорного трубопровода на герметичность</a:t>
            </a:r>
          </a:p>
        </p:txBody>
      </p:sp>
    </p:spTree>
    <p:extLst>
      <p:ext uri="{BB962C8B-B14F-4D97-AF65-F5344CB8AC3E}">
        <p14:creationId xmlns:p14="http://schemas.microsoft.com/office/powerpoint/2010/main" val="738156708"/>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08748"/>
            <a:ext cx="8689269" cy="1569660"/>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Приложение 5</a:t>
            </a:r>
            <a:r>
              <a:rPr lang="ru-RU" sz="1600" b="0" dirty="0">
                <a:solidFill>
                  <a:schemeClr val="tx1"/>
                </a:solidFill>
                <a:latin typeface="Times New Roman" panose="02020603050405020304" pitchFamily="18" charset="0"/>
                <a:cs typeface="Times New Roman" panose="02020603050405020304" pitchFamily="18" charset="0"/>
              </a:rPr>
              <a:t>. Рекомендуемое. Порядок проведения промывки и дезинфекции трубопроводов и сооружений хозяйственно-питьевого водоснабжения</a:t>
            </a:r>
          </a:p>
          <a:p>
            <a:pPr algn="just"/>
            <a:r>
              <a:rPr lang="ru-RU" sz="1600" dirty="0">
                <a:solidFill>
                  <a:schemeClr val="tx1"/>
                </a:solidFill>
                <a:latin typeface="Times New Roman" panose="02020603050405020304" pitchFamily="18" charset="0"/>
                <a:cs typeface="Times New Roman" panose="02020603050405020304" pitchFamily="18" charset="0"/>
              </a:rPr>
              <a:t>Приложение 6.</a:t>
            </a:r>
            <a:r>
              <a:rPr lang="ru-RU" sz="1600" b="0" dirty="0">
                <a:solidFill>
                  <a:schemeClr val="tx1"/>
                </a:solidFill>
                <a:latin typeface="Times New Roman" panose="02020603050405020304" pitchFamily="18" charset="0"/>
                <a:cs typeface="Times New Roman" panose="02020603050405020304" pitchFamily="18" charset="0"/>
              </a:rPr>
              <a:t> Обязательное. Акт о проведении промывки и дезинфекции трубопроводов (сооружений) хозяйственно-питьевого водоснабжения</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6489346"/>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de-DE"/>
              <a:t>XXX</a:t>
            </a:r>
          </a:p>
        </p:txBody>
      </p:sp>
      <p:sp>
        <p:nvSpPr>
          <p:cNvPr id="109570" name="Datumsplatzhalter 3"/>
          <p:cNvSpPr>
            <a:spLocks noGrp="1"/>
          </p:cNvSpPr>
          <p:nvPr>
            <p:ph type="dt" sz="quarter" idx="11"/>
          </p:nvPr>
        </p:nvSpPr>
        <p:spPr>
          <a:noFill/>
        </p:spPr>
        <p:txBody>
          <a:bodyPr/>
          <a:lstStyle/>
          <a:p>
            <a:fld id="{1A768533-9F5A-4A96-B8F6-9A95114E0856}" type="datetime1">
              <a:rPr lang="en-GB">
                <a:cs typeface="Arial" charset="0"/>
              </a:rPr>
              <a:pPr/>
              <a:t>02/10/2018</a:t>
            </a:fld>
            <a:endParaRPr lang="de-DE">
              <a:cs typeface="Arial" charset="0"/>
            </a:endParaRPr>
          </a:p>
        </p:txBody>
      </p:sp>
      <p:sp>
        <p:nvSpPr>
          <p:cNvPr id="7" name="Inhaltsplatzhalter 8"/>
          <p:cNvSpPr txBox="1">
            <a:spLocks/>
          </p:cNvSpPr>
          <p:nvPr/>
        </p:nvSpPr>
        <p:spPr>
          <a:xfrm>
            <a:off x="2138062" y="1612694"/>
            <a:ext cx="6262254" cy="2074863"/>
          </a:xfrm>
          <a:prstGeom prst="rect">
            <a:avLst/>
          </a:prstGeom>
        </p:spPr>
        <p:txBody>
          <a:bodyPr/>
          <a:lstStyle/>
          <a:p>
            <a:pPr algn="ctr">
              <a:spcAft>
                <a:spcPts val="600"/>
              </a:spcAft>
            </a:pPr>
            <a:endParaRPr lang="en-US" sz="2000" dirty="0">
              <a:solidFill>
                <a:srgbClr val="534B3E"/>
              </a:solidFill>
            </a:endParaRPr>
          </a:p>
        </p:txBody>
      </p:sp>
      <p:sp>
        <p:nvSpPr>
          <p:cNvPr id="22"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a:solidFill>
                  <a:schemeClr val="tx2">
                    <a:lumMod val="75000"/>
                  </a:schemeClr>
                </a:solidFill>
              </a:rPr>
              <a:t>Proiect co-finanțat de</a:t>
            </a:r>
            <a:endParaRPr lang="en-GB" sz="800" b="0" dirty="0">
              <a:solidFill>
                <a:schemeClr val="tx2">
                  <a:lumMod val="75000"/>
                </a:schemeClr>
              </a:solidFill>
            </a:endParaRPr>
          </a:p>
        </p:txBody>
      </p:sp>
      <p:pic>
        <p:nvPicPr>
          <p:cNvPr id="23" name="Picture 11" descr="F:\Branding\EU\jaune.jpg"/>
          <p:cNvPicPr>
            <a:picLocks noChangeAspect="1" noChangeArrowheads="1"/>
          </p:cNvPicPr>
          <p:nvPr/>
        </p:nvPicPr>
        <p:blipFill>
          <a:blip r:embed="rId2"/>
          <a:srcRect/>
          <a:stretch>
            <a:fillRect/>
          </a:stretch>
        </p:blipFill>
        <p:spPr bwMode="auto">
          <a:xfrm>
            <a:off x="491056" y="5624205"/>
            <a:ext cx="1365250" cy="927100"/>
          </a:xfrm>
          <a:prstGeom prst="rect">
            <a:avLst/>
          </a:prstGeom>
          <a:noFill/>
          <a:ln w="9525">
            <a:noFill/>
            <a:miter lim="800000"/>
            <a:headEnd/>
            <a:tailEnd/>
          </a:ln>
        </p:spPr>
      </p:pic>
      <p:pic>
        <p:nvPicPr>
          <p:cNvPr id="24" name="Picture 11" descr="H:\bn4.jpg"/>
          <p:cNvPicPr>
            <a:picLocks noChangeAspect="1" noChangeArrowheads="1"/>
          </p:cNvPicPr>
          <p:nvPr/>
        </p:nvPicPr>
        <p:blipFill>
          <a:blip r:embed="rId3"/>
          <a:srcRect/>
          <a:stretch>
            <a:fillRect/>
          </a:stretch>
        </p:blipFill>
        <p:spPr bwMode="auto">
          <a:xfrm>
            <a:off x="2046511" y="5590073"/>
            <a:ext cx="1016000" cy="1025525"/>
          </a:xfrm>
          <a:prstGeom prst="rect">
            <a:avLst/>
          </a:prstGeom>
          <a:noFill/>
          <a:ln w="9525">
            <a:noFill/>
            <a:miter lim="800000"/>
            <a:headEnd/>
            <a:tailEnd/>
          </a:ln>
        </p:spPr>
      </p:pic>
      <p:pic>
        <p:nvPicPr>
          <p:cNvPr id="26" name="Picture 1"/>
          <p:cNvPicPr>
            <a:picLocks noChangeAspect="1"/>
          </p:cNvPicPr>
          <p:nvPr/>
        </p:nvPicPr>
        <p:blipFill>
          <a:blip r:embed="rId4"/>
          <a:srcRect/>
          <a:stretch>
            <a:fillRect/>
          </a:stretch>
        </p:blipFill>
        <p:spPr bwMode="auto">
          <a:xfrm>
            <a:off x="5258991" y="5624205"/>
            <a:ext cx="1639887" cy="957262"/>
          </a:xfrm>
          <a:prstGeom prst="rect">
            <a:avLst/>
          </a:prstGeom>
          <a:noFill/>
          <a:ln w="9525">
            <a:noFill/>
            <a:miter lim="800000"/>
            <a:headEnd/>
            <a:tailEnd/>
          </a:ln>
        </p:spPr>
      </p:pic>
      <p:sp>
        <p:nvSpPr>
          <p:cNvPr id="29"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a:solidFill>
                  <a:schemeClr val="tx2">
                    <a:lumMod val="75000"/>
                  </a:schemeClr>
                </a:solidFill>
              </a:rPr>
              <a:t>In cooperare cu</a:t>
            </a:r>
          </a:p>
        </p:txBody>
      </p:sp>
      <p:pic>
        <p:nvPicPr>
          <p:cNvPr id="16" name="Picture 15"/>
          <p:cNvPicPr/>
          <p:nvPr/>
        </p:nvPicPr>
        <p:blipFill>
          <a:blip r:embed="rId5"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17" name="Picture 16" descr="D:\Users\Desktop\logotyp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15" name="CasetăText 1"/>
          <p:cNvSpPr txBox="1"/>
          <p:nvPr/>
        </p:nvSpPr>
        <p:spPr>
          <a:xfrm>
            <a:off x="3074004" y="3632861"/>
            <a:ext cx="4172849" cy="1723549"/>
          </a:xfrm>
          <a:prstGeom prst="rect">
            <a:avLst/>
          </a:prstGeom>
          <a:noFill/>
        </p:spPr>
        <p:txBody>
          <a:bodyPr wrap="square" rtlCol="0">
            <a:spAutoFit/>
          </a:bodyPr>
          <a:lstStyle/>
          <a:p>
            <a:pPr algn="ctr"/>
            <a:r>
              <a:rPr lang="ro-RO" sz="1400" b="0" u="sng" dirty="0">
                <a:solidFill>
                  <a:schemeClr val="bg2">
                    <a:lumMod val="25000"/>
                  </a:schemeClr>
                </a:solidFill>
                <a:latin typeface="+mn-lt"/>
                <a:hlinkClick r:id="rId7"/>
              </a:rPr>
              <a:t>www.ifcaac.amac.md</a:t>
            </a:r>
            <a:r>
              <a:rPr lang="ro-RO" sz="1400" b="0" dirty="0">
                <a:solidFill>
                  <a:schemeClr val="bg2">
                    <a:lumMod val="25000"/>
                  </a:schemeClr>
                </a:solidFill>
                <a:latin typeface="+mn-lt"/>
              </a:rPr>
              <a:t> </a:t>
            </a:r>
          </a:p>
          <a:p>
            <a:pPr algn="ctr"/>
            <a:r>
              <a:rPr lang="ro-RO" sz="1400" b="0" u="sng" dirty="0">
                <a:solidFill>
                  <a:schemeClr val="bg2">
                    <a:lumMod val="25000"/>
                  </a:schemeClr>
                </a:solidFill>
                <a:latin typeface="+mn-lt"/>
              </a:rPr>
              <a:t>ifcaac@fua.utm.md</a:t>
            </a:r>
            <a:r>
              <a:rPr lang="ro-RO" sz="1400" b="0" dirty="0">
                <a:solidFill>
                  <a:schemeClr val="bg2">
                    <a:lumMod val="25000"/>
                  </a:schemeClr>
                </a:solidFill>
                <a:latin typeface="+mn-lt"/>
              </a:rPr>
              <a:t> </a:t>
            </a:r>
          </a:p>
          <a:p>
            <a:pPr algn="ctr"/>
            <a:r>
              <a:rPr lang="ro-RO" sz="1400" b="0" dirty="0">
                <a:solidFill>
                  <a:schemeClr val="bg2">
                    <a:lumMod val="25000"/>
                  </a:schemeClr>
                </a:solidFill>
                <a:latin typeface="+mn-lt"/>
              </a:rPr>
              <a:t>telefon: (022) 77-38 22</a:t>
            </a:r>
          </a:p>
          <a:p>
            <a:pPr algn="ctr"/>
            <a:r>
              <a:rPr lang="ro-RO" sz="1400" b="0" dirty="0">
                <a:solidFill>
                  <a:schemeClr val="bg2">
                    <a:lumMod val="25000"/>
                  </a:schemeClr>
                </a:solidFill>
                <a:latin typeface="+mn-lt"/>
              </a:rPr>
              <a:t> </a:t>
            </a:r>
          </a:p>
          <a:p>
            <a:pPr algn="ctr"/>
            <a:r>
              <a:rPr lang="ro-RO" sz="1400" b="0" u="sng" dirty="0">
                <a:solidFill>
                  <a:srgbClr val="7030A0"/>
                </a:solidFill>
                <a:latin typeface="+mn-lt"/>
              </a:rPr>
              <a:t>www.amac.md</a:t>
            </a:r>
            <a:r>
              <a:rPr lang="ro-RO" sz="1400" b="0" dirty="0">
                <a:solidFill>
                  <a:srgbClr val="7030A0"/>
                </a:solidFill>
                <a:latin typeface="+mn-lt"/>
              </a:rPr>
              <a:t> </a:t>
            </a:r>
            <a:endParaRPr lang="ro-RO" sz="1400" b="0" dirty="0">
              <a:solidFill>
                <a:schemeClr val="bg2">
                  <a:lumMod val="25000"/>
                </a:schemeClr>
              </a:solidFill>
              <a:latin typeface="+mn-lt"/>
            </a:endParaRPr>
          </a:p>
          <a:p>
            <a:pPr algn="ctr"/>
            <a:r>
              <a:rPr lang="ro-RO" sz="1400" b="0" u="sng" dirty="0">
                <a:solidFill>
                  <a:schemeClr val="bg2">
                    <a:lumMod val="25000"/>
                  </a:schemeClr>
                </a:solidFill>
                <a:latin typeface="+mn-lt"/>
              </a:rPr>
              <a:t>apacanal@yandex.ru</a:t>
            </a:r>
            <a:r>
              <a:rPr lang="ro-RO" sz="1400" b="0" dirty="0">
                <a:solidFill>
                  <a:schemeClr val="bg2">
                    <a:lumMod val="25000"/>
                  </a:schemeClr>
                </a:solidFill>
                <a:latin typeface="+mn-lt"/>
              </a:rPr>
              <a:t>  </a:t>
            </a:r>
          </a:p>
          <a:p>
            <a:pPr algn="ctr"/>
            <a:r>
              <a:rPr lang="ro-RO" sz="1400" b="0" dirty="0">
                <a:solidFill>
                  <a:schemeClr val="bg2">
                    <a:lumMod val="25000"/>
                  </a:schemeClr>
                </a:solidFill>
                <a:latin typeface="+mn-lt"/>
              </a:rPr>
              <a:t>telefon: (022) 28-84-33</a:t>
            </a:r>
          </a:p>
          <a:p>
            <a:pPr algn="ctr"/>
            <a:endParaRPr lang="ro-RO" sz="800" b="0" dirty="0">
              <a:solidFill>
                <a:schemeClr val="bg2">
                  <a:lumMod val="25000"/>
                </a:schemeClr>
              </a:solidFill>
              <a:latin typeface="+mn-lt"/>
            </a:endParaRPr>
          </a:p>
        </p:txBody>
      </p:sp>
      <p:pic>
        <p:nvPicPr>
          <p:cNvPr id="204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0822" y="509167"/>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6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49591" y="407106"/>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3" descr="Description: C:\Users\Stela\Desktop\Logou nou UTM\Logo_inscript_horizontal (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49454" y="462357"/>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fc"/>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7739" y="315231"/>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fcaac_logo0200px"/>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20035" y="269324"/>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181" y="215461"/>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7"/>
          <p:cNvSpPr>
            <a:spLocks noChangeArrowheads="1"/>
          </p:cNvSpPr>
          <p:nvPr/>
        </p:nvSpPr>
        <p:spPr bwMode="auto">
          <a:xfrm>
            <a:off x="1163782" y="-24491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
        <p:nvSpPr>
          <p:cNvPr id="4" name="Rectangle 8"/>
          <p:cNvSpPr>
            <a:spLocks noChangeArrowheads="1"/>
          </p:cNvSpPr>
          <p:nvPr/>
        </p:nvSpPr>
        <p:spPr bwMode="auto">
          <a:xfrm>
            <a:off x="1163782" y="2122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zh-CN"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zh-CN"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zh-CN"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ro-RO" altLang="zh-CN"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zh-CN" sz="1800" b="0" i="0" u="none" strike="noStrike" cap="none" normalizeH="0" baseline="0">
              <a:ln>
                <a:noFill/>
              </a:ln>
              <a:solidFill>
                <a:schemeClr val="tx1"/>
              </a:solidFill>
              <a:effectLst/>
              <a:latin typeface="Arial" panose="020B0604020202020204" pitchFamily="34" charset="0"/>
            </a:endParaRPr>
          </a:p>
        </p:txBody>
      </p:sp>
      <p:sp>
        <p:nvSpPr>
          <p:cNvPr id="5" name="Rectangle 9"/>
          <p:cNvSpPr>
            <a:spLocks noChangeArrowheads="1"/>
          </p:cNvSpPr>
          <p:nvPr/>
        </p:nvSpPr>
        <p:spPr bwMode="auto">
          <a:xfrm>
            <a:off x="1163782" y="978625"/>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6" name="Oval 5">
            <a:extLst>
              <a:ext uri="{FF2B5EF4-FFF2-40B4-BE49-F238E27FC236}">
                <a16:creationId xmlns:a16="http://schemas.microsoft.com/office/drawing/2014/main" xmlns="" id="{E6EDA9A7-A42F-4BB1-9CBD-D053E90DDC4D}"/>
              </a:ext>
            </a:extLst>
          </p:cNvPr>
          <p:cNvSpPr/>
          <p:nvPr/>
        </p:nvSpPr>
        <p:spPr bwMode="auto">
          <a:xfrm>
            <a:off x="1798753" y="3838669"/>
            <a:ext cx="45719" cy="4571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ro-RO" sz="2200" b="1" i="0" u="none" strike="noStrike" cap="none" normalizeH="0" baseline="0">
              <a:ln>
                <a:noFill/>
              </a:ln>
              <a:solidFill>
                <a:srgbClr val="999999"/>
              </a:solidFill>
              <a:effectLst/>
              <a:latin typeface="Arial" charset="0"/>
            </a:endParaRPr>
          </a:p>
        </p:txBody>
      </p:sp>
      <p:sp>
        <p:nvSpPr>
          <p:cNvPr id="8" name="Dreptunghi 7">
            <a:extLst>
              <a:ext uri="{FF2B5EF4-FFF2-40B4-BE49-F238E27FC236}">
                <a16:creationId xmlns:a16="http://schemas.microsoft.com/office/drawing/2014/main" xmlns="" id="{29BFCA1C-C6EA-40B6-AB98-48D148698BAE}"/>
              </a:ext>
            </a:extLst>
          </p:cNvPr>
          <p:cNvSpPr/>
          <p:nvPr/>
        </p:nvSpPr>
        <p:spPr>
          <a:xfrm>
            <a:off x="2286000" y="1727028"/>
            <a:ext cx="5907386" cy="1723549"/>
          </a:xfrm>
          <a:prstGeom prst="rect">
            <a:avLst/>
          </a:prstGeom>
        </p:spPr>
        <p:txBody>
          <a:bodyPr wrap="square">
            <a:spAutoFit/>
          </a:bodyPr>
          <a:lstStyle/>
          <a:p>
            <a:pPr algn="ctr"/>
            <a:r>
              <a:rPr lang="ru-RU" sz="2800" dirty="0">
                <a:solidFill>
                  <a:srgbClr val="C00000"/>
                </a:solidFill>
              </a:rPr>
              <a:t>Спасибо за внимание! </a:t>
            </a:r>
          </a:p>
          <a:p>
            <a:pPr algn="ctr"/>
            <a:r>
              <a:rPr lang="ru-RU" sz="2400" dirty="0" err="1">
                <a:solidFill>
                  <a:srgbClr val="0000FF"/>
                </a:solidFill>
              </a:rPr>
              <a:t>Руснак</a:t>
            </a:r>
            <a:r>
              <a:rPr lang="ru-RU" sz="2400" dirty="0">
                <a:solidFill>
                  <a:srgbClr val="0000FF"/>
                </a:solidFill>
              </a:rPr>
              <a:t> </a:t>
            </a:r>
            <a:r>
              <a:rPr lang="ru-RU" sz="2400" dirty="0" err="1">
                <a:solidFill>
                  <a:srgbClr val="0000FF"/>
                </a:solidFill>
              </a:rPr>
              <a:t>Аркадие</a:t>
            </a:r>
            <a:r>
              <a:rPr lang="ru-RU" sz="2400" dirty="0">
                <a:solidFill>
                  <a:srgbClr val="0000FF"/>
                </a:solidFill>
              </a:rPr>
              <a:t> </a:t>
            </a:r>
          </a:p>
          <a:p>
            <a:pPr algn="ctr"/>
            <a:endParaRPr lang="en-US" sz="1800" dirty="0">
              <a:solidFill>
                <a:srgbClr val="0000FF"/>
              </a:solidFill>
            </a:endParaRPr>
          </a:p>
          <a:p>
            <a:pPr algn="ctr"/>
            <a:r>
              <a:rPr lang="ro-RO" sz="1800" dirty="0">
                <a:solidFill>
                  <a:srgbClr val="0000FF"/>
                </a:solidFill>
              </a:rPr>
              <a:t>E-mail: </a:t>
            </a:r>
            <a:r>
              <a:rPr lang="ro-RO" sz="1800" dirty="0" err="1">
                <a:solidFill>
                  <a:srgbClr val="0000FF"/>
                </a:solidFill>
              </a:rPr>
              <a:t>rusnac_arcadie</a:t>
            </a:r>
            <a:r>
              <a:rPr lang="en-US" sz="1800" dirty="0">
                <a:solidFill>
                  <a:srgbClr val="0000FF"/>
                </a:solidFill>
              </a:rPr>
              <a:t>@</a:t>
            </a:r>
            <a:r>
              <a:rPr lang="en-US" sz="1800">
                <a:solidFill>
                  <a:srgbClr val="0000FF"/>
                </a:solidFill>
              </a:rPr>
              <a:t>yahoo.com</a:t>
            </a:r>
            <a:endParaRPr lang="ro-RO" sz="1800" dirty="0">
              <a:solidFill>
                <a:srgbClr val="0000FF"/>
              </a:solidFill>
            </a:endParaRPr>
          </a:p>
          <a:p>
            <a:pPr algn="ctr"/>
            <a:r>
              <a:rPr lang="ro-RO" sz="1800" dirty="0">
                <a:solidFill>
                  <a:schemeClr val="tx1"/>
                </a:solidFill>
              </a:rPr>
              <a:t>Tel. mobil: +37369107307</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76131" y="1598927"/>
            <a:ext cx="8591738" cy="4524315"/>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i) стимулирование снижения потребления воды путем поощрения ее рециркуляции, вторичного использования и стимулирования переоснащения публичных систем водоснабжения и канализации.</a:t>
            </a:r>
          </a:p>
          <a:p>
            <a:pPr algn="just"/>
            <a:r>
              <a:rPr lang="ru-RU" sz="1600" dirty="0">
                <a:solidFill>
                  <a:schemeClr val="tx1"/>
                </a:solidFill>
                <a:latin typeface="Times New Roman" panose="02020603050405020304" pitchFamily="18" charset="0"/>
                <a:cs typeface="Times New Roman" panose="02020603050405020304" pitchFamily="18" charset="0"/>
              </a:rPr>
              <a:t>Статья 15. Обязанности оператора</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 Оператор обязан: </a:t>
            </a:r>
          </a:p>
          <a:p>
            <a:pPr algn="just"/>
            <a:r>
              <a:rPr lang="ru-RU" sz="1600" b="0" dirty="0">
                <a:solidFill>
                  <a:schemeClr val="tx1"/>
                </a:solidFill>
                <a:latin typeface="Times New Roman" panose="02020603050405020304" pitchFamily="18" charset="0"/>
                <a:cs typeface="Times New Roman" panose="02020603050405020304" pitchFamily="18" charset="0"/>
              </a:rPr>
              <a:t>a) выполнять условия, указанные в лицензии; </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b) представлять Агентству или, по обстоятельствам, органу местного публичного управления обоснованный расчет понесенных затрат; </a:t>
            </a:r>
          </a:p>
          <a:p>
            <a:pPr algn="just"/>
            <a:r>
              <a:rPr lang="ru-RU" sz="1600" b="0" dirty="0">
                <a:solidFill>
                  <a:schemeClr val="tx1"/>
                </a:solidFill>
                <a:latin typeface="Times New Roman" panose="02020603050405020304" pitchFamily="18" charset="0"/>
                <a:cs typeface="Times New Roman" panose="02020603050405020304" pitchFamily="18" charset="0"/>
              </a:rPr>
              <a:t>c) не прерывать предоставление публичной услуги водоснабжения и канализации, за исключением случаев неплатежа, технических причин и причин безопасности, предусмотренных законом, условиями лицензии и договорами; </a:t>
            </a:r>
          </a:p>
          <a:p>
            <a:pPr algn="just"/>
            <a:r>
              <a:rPr lang="ru-RU" sz="1600" b="0" dirty="0">
                <a:solidFill>
                  <a:schemeClr val="tx1"/>
                </a:solidFill>
                <a:latin typeface="Times New Roman" panose="02020603050405020304" pitchFamily="18" charset="0"/>
                <a:cs typeface="Times New Roman" panose="02020603050405020304" pitchFamily="18" charset="0"/>
              </a:rPr>
              <a:t>d) вести бухгалтерский учет в порядке и в соответствии с условиями, предусмотренными законом; </a:t>
            </a:r>
          </a:p>
          <a:p>
            <a:pPr algn="just"/>
            <a:r>
              <a:rPr lang="ru-RU" sz="1600" b="0" dirty="0">
                <a:solidFill>
                  <a:schemeClr val="tx1"/>
                </a:solidFill>
                <a:latin typeface="Times New Roman" panose="02020603050405020304" pitchFamily="18" charset="0"/>
                <a:cs typeface="Times New Roman" panose="02020603050405020304" pitchFamily="18" charset="0"/>
              </a:rPr>
              <a:t>e) представлять в установленные сроки органу местного публичного управления, центральному отраслевому органу, а также Агентству запрашиваемую ими  информацию, обеспечивать доступ их представителей ко всем документам, содержащим информацию, необходимую для проверки и оценки функционирования и развития услуги, представлять в срок Агентству и органу местного публичного управления отчеты об осуществляемой деятельности;</a:t>
            </a:r>
          </a:p>
        </p:txBody>
      </p:sp>
    </p:spTree>
    <p:extLst>
      <p:ext uri="{BB962C8B-B14F-4D97-AF65-F5344CB8AC3E}">
        <p14:creationId xmlns:p14="http://schemas.microsoft.com/office/powerpoint/2010/main" val="207777850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76131" y="1598927"/>
            <a:ext cx="8591738" cy="4770537"/>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f) не передавать другим физическим или юридическим лицам права и обязанности, связанные с осуществляемой деятельностью, на которую ему выдана лицензия и по которой с ним заключен договор о делегировании управления; </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g) уплачивать в установленные законом сроки взносы на регулирование. </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(2) Перед потребителями оператор несет следующие обязанности:</a:t>
            </a:r>
          </a:p>
          <a:p>
            <a:pPr algn="just"/>
            <a:r>
              <a:rPr lang="ru-RU" sz="1600" b="0" dirty="0">
                <a:solidFill>
                  <a:schemeClr val="tx1"/>
                </a:solidFill>
                <a:latin typeface="Times New Roman" panose="02020603050405020304" pitchFamily="18" charset="0"/>
                <a:cs typeface="Times New Roman" panose="02020603050405020304" pitchFamily="18" charset="0"/>
              </a:rPr>
              <a:t>a) обеспечивать предоставление публичной услуги водоснабжения и канализации всем потребителям, находящимся на территории, в рамках которой он был авторизирован, с соблюдением положений законодательных и других нормативных актов в данной области, в том числе требований Положения о публичной услуге водоснабжения и канализации, разработанного и утвержденного Агентством;</a:t>
            </a:r>
          </a:p>
          <a:p>
            <a:pPr algn="just"/>
            <a:r>
              <a:rPr lang="ru-RU" sz="1600" b="0" dirty="0">
                <a:solidFill>
                  <a:schemeClr val="tx1"/>
                </a:solidFill>
                <a:latin typeface="Times New Roman" panose="02020603050405020304" pitchFamily="18" charset="0"/>
                <a:cs typeface="Times New Roman" panose="02020603050405020304" pitchFamily="18" charset="0"/>
              </a:rPr>
              <a:t>b) предоставлять публичную услугу водоснабжения и канализации в разрешенных местах, с учетом разграничительного пункта сетей и установок, на основании заключенного с потребителем договора и соблюдать договорные обязательства; </a:t>
            </a:r>
          </a:p>
          <a:p>
            <a:pPr algn="just"/>
            <a:r>
              <a:rPr lang="ru-RU" sz="1600" b="0" dirty="0">
                <a:solidFill>
                  <a:schemeClr val="tx1"/>
                </a:solidFill>
                <a:latin typeface="Times New Roman" panose="02020603050405020304" pitchFamily="18" charset="0"/>
                <a:cs typeface="Times New Roman" panose="02020603050405020304" pitchFamily="18" charset="0"/>
              </a:rPr>
              <a:t>c) обеспечивать функционирование публичных систем водоснабжения и канализации согласно предусмотренным проектами параметрам, соблюдать установленные Агентством показатели качества публичной услуги водоснабжения и канализации и обеспечивать непрерывность предоставления этой услуги на  разграничительном пункте сетей по физическим и качественным параметрам; </a:t>
            </a:r>
          </a:p>
          <a:p>
            <a:pPr algn="just"/>
            <a:r>
              <a:rPr lang="ru-RU" sz="1600" b="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0647169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76131" y="1598927"/>
            <a:ext cx="8591738" cy="4770537"/>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d) выдавать заключения на подключение/присоединение к публичной сети водоснабжения и канализации в срок, не превышающий 20 календарных дней со дня подачи заявления и представления необходимых документов, указанных в Положении о публичной услуге водоснабжения и канализации;</a:t>
            </a:r>
          </a:p>
          <a:p>
            <a:pPr algn="just"/>
            <a:r>
              <a:rPr lang="ru-RU" sz="1600" b="0" dirty="0">
                <a:solidFill>
                  <a:schemeClr val="tx1"/>
                </a:solidFill>
                <a:latin typeface="Times New Roman" panose="02020603050405020304" pitchFamily="18" charset="0"/>
                <a:cs typeface="Times New Roman" panose="02020603050405020304" pitchFamily="18" charset="0"/>
              </a:rPr>
              <a:t>e) информировать потребителей не позднее чем за 3 дня через средства массовой информации и/или путем вывешивания объявлений в подъездах многоквартирных жилых домов о любом сбое в подаче воды и/или приеме сточных вод в случае проведения плановых работ по модернизации, ремонту и обслуживанию;</a:t>
            </a:r>
          </a:p>
          <a:p>
            <a:pPr algn="just"/>
            <a:r>
              <a:rPr lang="ru-RU" sz="1600" b="0" dirty="0">
                <a:solidFill>
                  <a:schemeClr val="tx1"/>
                </a:solidFill>
                <a:latin typeface="Times New Roman" panose="02020603050405020304" pitchFamily="18" charset="0"/>
                <a:cs typeface="Times New Roman" panose="02020603050405020304" pitchFamily="18" charset="0"/>
              </a:rPr>
              <a:t>f) принимать меры по устранению неисправностей, возникших в его сетях, в сроки, установленные нормативными актами в данной области;</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g) осуществлять установку, ремонт, замену и метрологическую поверку водомеров в соответствии с положениями статьи 26; </a:t>
            </a:r>
          </a:p>
          <a:p>
            <a:pPr algn="just"/>
            <a:r>
              <a:rPr lang="ru-RU" sz="1600" b="0" dirty="0">
                <a:solidFill>
                  <a:schemeClr val="tx1"/>
                </a:solidFill>
                <a:latin typeface="Times New Roman" panose="02020603050405020304" pitchFamily="18" charset="0"/>
                <a:cs typeface="Times New Roman" panose="02020603050405020304" pitchFamily="18" charset="0"/>
              </a:rPr>
              <a:t> h) не допускать дискриминации потребителей, исчислять плату за предоставленную услугу на основании утвержденных тарифов и показаний водомеров, а в случае их отсутствия на срок периодической метрологической поверки или выхода из строя по причинам, которые не могут быть вменены в вину потребителю, рассчитывать плату за объем потребленной воды исходя из зарегистрированного среднемесячного объема за последние три месяца до поверки (повреждения);</a:t>
            </a:r>
          </a:p>
          <a:p>
            <a:pPr algn="just"/>
            <a:r>
              <a:rPr lang="ru-RU" sz="1600" b="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046917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76131" y="1598927"/>
            <a:ext cx="8591738" cy="4031873"/>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i) информировать потребителей о предоставляемой услуге, в том числе о возможных рисках, качестве услуги, качественных и количественных условиях отвода сточных вод, изменении тарифов, и представлять потребителям, по их требованию, информацию о потребленном объеме воды и возможных пенях, которые могут быть им начислены;</a:t>
            </a:r>
          </a:p>
          <a:p>
            <a:pPr algn="just"/>
            <a:r>
              <a:rPr lang="ru-RU" sz="1600" b="0" dirty="0">
                <a:solidFill>
                  <a:schemeClr val="tx1"/>
                </a:solidFill>
                <a:latin typeface="Times New Roman" panose="02020603050405020304" pitchFamily="18" charset="0"/>
                <a:cs typeface="Times New Roman" panose="02020603050405020304" pitchFamily="18" charset="0"/>
              </a:rPr>
              <a:t>j) возвратить потребителю неверно выставленную в счете-фактуре сумму и выплатить ему возмещение за причиненный по вине оператора ущерб в соответствии с действующими законодательными и другими нормативными актами;</a:t>
            </a:r>
          </a:p>
          <a:p>
            <a:pPr algn="just"/>
            <a:r>
              <a:rPr lang="ru-RU" sz="1600" b="0" dirty="0">
                <a:solidFill>
                  <a:schemeClr val="tx1"/>
                </a:solidFill>
                <a:latin typeface="Times New Roman" panose="02020603050405020304" pitchFamily="18" charset="0"/>
                <a:cs typeface="Times New Roman" panose="02020603050405020304" pitchFamily="18" charset="0"/>
              </a:rPr>
              <a:t>k)  возмещать в предусмотренном законом порядке собственникам, находящимся по соседству с публичными системами водоснабжения и канализации, ущерб, причиненный в результате вмешательств, произведенных вследствие модернизации, ремонта, ревизии или аварии. Собственнику участка, пострадавшему в результате осуществления права сервитута, должно быть выплачено возмещение за причиненный ущерб. </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(3) При осуществлении деятельности оператор должен соблюдать обязательства, связанные с безопасностью, качеством, эффективностью и бесперебойностью предоставления публичной услуги водоснабжения и канализации, нормы охраны здоровья и безопасности труда, нормы охраны окружающей среды, а также положения договоров, заключенных с потребителями.    </a:t>
            </a:r>
          </a:p>
        </p:txBody>
      </p:sp>
    </p:spTree>
    <p:extLst>
      <p:ext uri="{BB962C8B-B14F-4D97-AF65-F5344CB8AC3E}">
        <p14:creationId xmlns:p14="http://schemas.microsoft.com/office/powerpoint/2010/main" val="100548919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62550" y="1598927"/>
            <a:ext cx="8582685" cy="4278094"/>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Статья 19. Снабжение питьевой водой</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 Питьевая вода, распределяемая через публичные системы водоснабжения, предназначена для удовлетворения преимущественно хозяйственных нужд населения, публичных учреждений, хозяйствующих субъектов, а также для предупреждения и тушения пожаров в случае отсутствия технологической воды.</a:t>
            </a:r>
          </a:p>
          <a:p>
            <a:pPr algn="just"/>
            <a:r>
              <a:rPr lang="ru-RU" sz="1600" b="0" dirty="0">
                <a:solidFill>
                  <a:schemeClr val="tx1"/>
                </a:solidFill>
                <a:latin typeface="Times New Roman" panose="02020603050405020304" pitchFamily="18" charset="0"/>
                <a:cs typeface="Times New Roman" panose="02020603050405020304" pitchFamily="18" charset="0"/>
              </a:rPr>
              <a:t>(2) Питьевая вода, распределяемая потребителям, должна соответствовать на их водопроводных вводах условиям пригодности к питью, предусмотренным техническими нормами и действующими законодательными нормами, а также соответствовать параметрам дебита и давления, установленным в выданных оператором технических условиях и в договорах на предоставление соответствующей услуги.</a:t>
            </a:r>
          </a:p>
          <a:p>
            <a:pPr algn="just"/>
            <a:r>
              <a:rPr lang="ru-RU" sz="1600" b="0" dirty="0">
                <a:solidFill>
                  <a:schemeClr val="tx1"/>
                </a:solidFill>
                <a:latin typeface="Times New Roman" panose="02020603050405020304" pitchFamily="18" charset="0"/>
                <a:cs typeface="Times New Roman" panose="02020603050405020304" pitchFamily="18" charset="0"/>
              </a:rPr>
              <a:t>(3) При разработке технических условий на выполнение проектных работ операторы должны соблюдать положения генерального плана застройки населенного пункта или местного плана обустройства территории. В случае, если населенный пункт не располагает актуализированным генеральным  планом застройки населенного пункта или актуализированным местным планом обустройства территории, оператор до выдачи технических условий должен утвердить соответствующим решением местных органов публичной власти план развития сетей.</a:t>
            </a:r>
          </a:p>
          <a:p>
            <a:pPr algn="just"/>
            <a:r>
              <a:rPr lang="ru-RU" sz="1600" b="0" dirty="0">
                <a:solidFill>
                  <a:schemeClr val="tx1"/>
                </a:solidFill>
                <a:latin typeface="Times New Roman" panose="02020603050405020304" pitchFamily="18" charset="0"/>
                <a:cs typeface="Times New Roman" panose="02020603050405020304" pitchFamily="18" charset="0"/>
              </a:rPr>
              <a:t>    </a:t>
            </a:r>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926855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62550" y="1598927"/>
            <a:ext cx="8582685" cy="4524315"/>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(4) По завершении строительных работ публичные сети и установки водоснабжения и канализации, расположенные на участках публичной собственности, построенные физическими и/или юридическими лицами, а также построенные до вступления в силу настоящего закона, независимо от источника финансирования, передаются бесплатно на баланс органа местного публичного управления или непосредственно оператору в соответствии с решением местного совета.</a:t>
            </a:r>
          </a:p>
          <a:p>
            <a:pPr algn="just"/>
            <a:r>
              <a:rPr lang="ru-RU" sz="1600" b="0" dirty="0">
                <a:solidFill>
                  <a:schemeClr val="tx1"/>
                </a:solidFill>
                <a:latin typeface="Times New Roman" panose="02020603050405020304" pitchFamily="18" charset="0"/>
                <a:cs typeface="Times New Roman" panose="02020603050405020304" pitchFamily="18" charset="0"/>
              </a:rPr>
              <a:t>[Ст.19 ч.(4) синтагму «бесплатно на баланс» признать неконституционной ПКС30 от 01.11.16, МО478-490/30.12.16 ст.111; в силу с 01.11.16]   </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(5) В населенных пунктах, где имеются публичные системы водоснабжения, потребители которых обеспечены водой в полном объеме, запрещаются бурение новых артезианских скважин, а также эксплуатация существующих для использования подземных вод, за исключением случаев получения на это согласия оператора, согласованного с органом местного публичного управления, когда:</a:t>
            </a:r>
          </a:p>
          <a:p>
            <a:pPr algn="just"/>
            <a:r>
              <a:rPr lang="ru-RU" sz="1600" b="0" dirty="0">
                <a:solidFill>
                  <a:schemeClr val="tx1"/>
                </a:solidFill>
                <a:latin typeface="Times New Roman" panose="02020603050405020304" pitchFamily="18" charset="0"/>
                <a:cs typeface="Times New Roman" panose="02020603050405020304" pitchFamily="18" charset="0"/>
              </a:rPr>
              <a:t>[Ст.19 ч.(5) синтагму «оператора, согласованного с» признать неконституционной ПКС28 от 11.10.16, МО459-471/23.12.16 ст.109; в силу с 11.10.16] </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 a) необходимо создание резервных источников для снабжения водой объектов стратегического значения и их нормального функционирования в чрезвычайных ситуациях;</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b) потребность потребителя в воде не может быть покрыта оператором в полном объеме.</a:t>
            </a:r>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757552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62550" y="1598927"/>
            <a:ext cx="8582685" cy="4524315"/>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(6) При необходимости снабжения водой объектов сезонной торговли, объектов, предназначенных для благоустройства территории, объектов дорожного хозяйства и зеленых насаждений, а также строящихся объектов оператор вправе разрешить строительство временных сетей и установок. В этих случаях учет потребленной воды осуществляется посредством счетчиков, а плата за предоставленную услугу осуществляется согласно показаниям счетчика.</a:t>
            </a:r>
          </a:p>
          <a:p>
            <a:pPr algn="just"/>
            <a:r>
              <a:rPr lang="ru-RU" sz="1600" b="0" dirty="0">
                <a:solidFill>
                  <a:schemeClr val="tx1"/>
                </a:solidFill>
                <a:latin typeface="Times New Roman" panose="02020603050405020304" pitchFamily="18" charset="0"/>
                <a:cs typeface="Times New Roman" panose="02020603050405020304" pitchFamily="18" charset="0"/>
              </a:rPr>
              <a:t>(7) Подключение временных сетей и установок к водораспределительным колонкам или гидрантам запрещается. </a:t>
            </a:r>
          </a:p>
          <a:p>
            <a:pPr algn="just"/>
            <a:r>
              <a:rPr lang="ru-RU" sz="1600" b="0" dirty="0">
                <a:solidFill>
                  <a:schemeClr val="tx1"/>
                </a:solidFill>
                <a:latin typeface="Times New Roman" panose="02020603050405020304" pitchFamily="18" charset="0"/>
                <a:cs typeface="Times New Roman" panose="02020603050405020304" pitchFamily="18" charset="0"/>
              </a:rPr>
              <a:t>(8) С наружной стороны зданий временные сети прокладываются в земле на глубине, установленной действующими в строительстве нормами, или в подземных каналах. Прокладывание сетей на поверхности земельного участка разрешается только в случае, если таковые подлежат использованию лишь в теплое время года. </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Статья 21. Водоснабжение в чрезвычайных ситуациях</a:t>
            </a:r>
          </a:p>
          <a:p>
            <a:pPr algn="just"/>
            <a:r>
              <a:rPr lang="ru-RU" sz="1600" b="0" dirty="0">
                <a:solidFill>
                  <a:schemeClr val="tx1"/>
                </a:solidFill>
                <a:latin typeface="Times New Roman" panose="02020603050405020304" pitchFamily="18" charset="0"/>
                <a:cs typeface="Times New Roman" panose="02020603050405020304" pitchFamily="18" charset="0"/>
              </a:rPr>
              <a:t>    (1) Предоставление потребителям публичной услуги водоснабжения и канализации в чрезвычайных ситуациях (аварии, катастрофы, стихийные бедствия и т.д.) осуществляется в соответствии с действующими законодательными и другими нормативными актами в данной области.</a:t>
            </a:r>
          </a:p>
          <a:p>
            <a:pPr algn="just"/>
            <a:r>
              <a:rPr lang="ru-RU" sz="1600" b="0" dirty="0">
                <a:solidFill>
                  <a:schemeClr val="tx1"/>
                </a:solidFill>
                <a:latin typeface="Times New Roman" panose="02020603050405020304" pitchFamily="18" charset="0"/>
                <a:cs typeface="Times New Roman" panose="02020603050405020304" pitchFamily="18" charset="0"/>
              </a:rPr>
              <a:t>    </a:t>
            </a:r>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37227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1A768533-9F5A-4A96-B8F6-9A95114E0856}" type="datetime1">
              <a:rPr lang="en-GB">
                <a:cs typeface="Arial" charset="0"/>
              </a:rPr>
              <a:pPr/>
              <a:t>02/10/2018</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349074" y="1547701"/>
            <a:ext cx="8627952" cy="5016758"/>
          </a:xfrm>
          <a:prstGeom prst="rect">
            <a:avLst/>
          </a:prstGeom>
          <a:noFill/>
        </p:spPr>
        <p:txBody>
          <a:bodyPr wrap="square" rtlCol="0">
            <a:spAutoFit/>
          </a:bodyPr>
          <a:lstStyle/>
          <a:p>
            <a:pPr algn="just"/>
            <a:r>
              <a:rPr lang="ru-RU" sz="1600" dirty="0">
                <a:solidFill>
                  <a:srgbClr val="0000FF"/>
                </a:solidFill>
                <a:latin typeface="Times New Roman" panose="02020603050405020304" pitchFamily="18" charset="0"/>
                <a:cs typeface="Times New Roman" panose="02020603050405020304" pitchFamily="18" charset="0"/>
              </a:rPr>
              <a:t>ЗАКОН № 303 от  13.12.2013</a:t>
            </a:r>
            <a:r>
              <a:rPr lang="en-US" sz="1600" dirty="0">
                <a:solidFill>
                  <a:srgbClr val="0000FF"/>
                </a:solidFill>
                <a:latin typeface="Times New Roman" panose="02020603050405020304" pitchFamily="18" charset="0"/>
                <a:cs typeface="Times New Roman" panose="02020603050405020304" pitchFamily="18" charset="0"/>
              </a:rPr>
              <a:t> </a:t>
            </a:r>
            <a:r>
              <a:rPr lang="ru-RU" sz="1600" dirty="0">
                <a:solidFill>
                  <a:srgbClr val="0000FF"/>
                </a:solidFill>
                <a:latin typeface="Times New Roman" panose="02020603050405020304" pitchFamily="18" charset="0"/>
                <a:cs typeface="Times New Roman" panose="02020603050405020304" pitchFamily="18" charset="0"/>
              </a:rPr>
              <a:t>о публичной услуге водоснабжения и канализации</a:t>
            </a:r>
            <a:r>
              <a:rPr lang="en-US" sz="1600" dirty="0">
                <a:solidFill>
                  <a:srgbClr val="0000FF"/>
                </a:solidFill>
                <a:latin typeface="Times New Roman" panose="02020603050405020304" pitchFamily="18" charset="0"/>
                <a:cs typeface="Times New Roman" panose="02020603050405020304" pitchFamily="18" charset="0"/>
              </a:rPr>
              <a:t> </a:t>
            </a:r>
          </a:p>
          <a:p>
            <a:pPr algn="just"/>
            <a:r>
              <a:rPr lang="en-US"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http://lex.justice.md/viewdoc.php?action=view&amp;view=doc&amp;id=352073&amp;lang=2</a:t>
            </a:r>
            <a:endParaRPr lang="en-US" sz="1600" dirty="0">
              <a:solidFill>
                <a:srgbClr val="00B050"/>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Статья 1. Цель закона</a:t>
            </a:r>
            <a:r>
              <a:rPr lang="en-US" sz="1600" dirty="0">
                <a:solidFill>
                  <a:schemeClr val="tx1"/>
                </a:solidFill>
                <a:latin typeface="Times New Roman" panose="02020603050405020304" pitchFamily="18" charset="0"/>
                <a:cs typeface="Times New Roman" panose="02020603050405020304" pitchFamily="18" charset="0"/>
              </a:rPr>
              <a:t> - </a:t>
            </a:r>
            <a:r>
              <a:rPr lang="ru-RU" sz="1600" b="0" dirty="0">
                <a:solidFill>
                  <a:schemeClr val="tx1"/>
                </a:solidFill>
                <a:latin typeface="Times New Roman" panose="02020603050405020304" pitchFamily="18" charset="0"/>
                <a:cs typeface="Times New Roman" panose="02020603050405020304" pitchFamily="18" charset="0"/>
              </a:rPr>
              <a:t>является установление правовой базы для создания, организации, управления, регулирования и мониторинга  функционирования публичной услуги снабжения питьевой водой, технологической водой, канализации и очистки сточных бытовых и промышленных вод (далее – публичная услуга водоснабжения и канализации) в условиях доступности, наличия в распоряжении, надежности, непрерывности, конкурентности и прозрачности, с соблюдением норм качества, безопасности и охраны окружающей среды. </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Статья 2. Предмет и сфера применения</a:t>
            </a:r>
          </a:p>
          <a:p>
            <a:pPr algn="just"/>
            <a:r>
              <a:rPr lang="ru-RU" sz="1600" b="0" dirty="0">
                <a:solidFill>
                  <a:schemeClr val="tx1"/>
                </a:solidFill>
                <a:latin typeface="Times New Roman" panose="02020603050405020304" pitchFamily="18" charset="0"/>
                <a:cs typeface="Times New Roman" panose="02020603050405020304" pitchFamily="18" charset="0"/>
              </a:rPr>
              <a:t>(1) Настоящий закон регулирует:</a:t>
            </a:r>
          </a:p>
          <a:p>
            <a:pPr algn="just"/>
            <a:r>
              <a:rPr lang="ru-RU" sz="1600" b="0" dirty="0">
                <a:solidFill>
                  <a:schemeClr val="tx1"/>
                </a:solidFill>
                <a:latin typeface="Times New Roman" panose="02020603050405020304" pitchFamily="18" charset="0"/>
                <a:cs typeface="Times New Roman" panose="02020603050405020304" pitchFamily="18" charset="0"/>
              </a:rPr>
              <a:t>a) деятельность по предоставлению публичной услуги водоснабжения и канализации;</a:t>
            </a:r>
          </a:p>
          <a:p>
            <a:pPr algn="just"/>
            <a:r>
              <a:rPr lang="ru-RU" sz="1600" b="0" dirty="0">
                <a:solidFill>
                  <a:schemeClr val="tx1"/>
                </a:solidFill>
                <a:latin typeface="Times New Roman" panose="02020603050405020304" pitchFamily="18" charset="0"/>
                <a:cs typeface="Times New Roman" panose="02020603050405020304" pitchFamily="18" charset="0"/>
              </a:rPr>
              <a:t>b) эксплуатацию, обслуживание, расширение и функционирование публичных систем водоснабжения и канализации;</a:t>
            </a:r>
          </a:p>
          <a:p>
            <a:pPr algn="just"/>
            <a:r>
              <a:rPr lang="ru-RU" sz="1600" b="0" dirty="0">
                <a:solidFill>
                  <a:schemeClr val="tx1"/>
                </a:solidFill>
                <a:latin typeface="Times New Roman" panose="02020603050405020304" pitchFamily="18" charset="0"/>
                <a:cs typeface="Times New Roman" panose="02020603050405020304" pitchFamily="18" charset="0"/>
              </a:rPr>
              <a:t>c) определение и утверждение регулируемых тарифов на публичную услугу водоснабжения и канализации; </a:t>
            </a:r>
          </a:p>
          <a:p>
            <a:pPr algn="just"/>
            <a:r>
              <a:rPr lang="ru-RU" sz="1600" b="0" dirty="0">
                <a:solidFill>
                  <a:schemeClr val="tx1"/>
                </a:solidFill>
                <a:latin typeface="Times New Roman" panose="02020603050405020304" pitchFamily="18" charset="0"/>
                <a:cs typeface="Times New Roman" panose="02020603050405020304" pitchFamily="18" charset="0"/>
              </a:rPr>
              <a:t>d) безопасность и надежность водоснабжения потребителей;</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f)</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гарантированный недискриминационный доступ всех физических и юридических лиц к публичной услуге водоснабжения и канализации на договорных условиях и в соответствии с законодательными и другими нормативными актами в данной области.</a:t>
            </a:r>
            <a:endParaRPr lang="en-US" sz="1600" b="0" dirty="0">
              <a:solidFill>
                <a:schemeClr val="tx1"/>
              </a:solidFill>
              <a:latin typeface="Times New Roman" panose="02020603050405020304" pitchFamily="18" charset="0"/>
              <a:cs typeface="Times New Roman" panose="02020603050405020304" pitchFamily="18" charset="0"/>
            </a:endParaRPr>
          </a:p>
          <a:p>
            <a:pPr algn="just"/>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008318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r>
              <a:rPr lang="ro-RO" b="0" dirty="0"/>
              <a:t>Natalia Ciobanu</a:t>
            </a: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62550" y="1598927"/>
            <a:ext cx="8582685" cy="4524315"/>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(2) В случае отсутствия воды по причине стихийных бедствий и/или техногенных катастроф распределение таковой осуществляется согласно программе, предложенной оператором и утвержденной органами местного публичного управления. Эта программа доводится до сведения потребителей различными способами (через средства массовой информации, телефон, путем вывешивания ее у потребителей и т.д.).</a:t>
            </a:r>
          </a:p>
          <a:p>
            <a:pPr algn="just"/>
            <a:r>
              <a:rPr lang="ru-RU" sz="1600" b="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Статья 22. Отведение сточных вод</a:t>
            </a:r>
          </a:p>
          <a:p>
            <a:pPr algn="just"/>
            <a:r>
              <a:rPr lang="ru-RU" sz="1600" b="0" dirty="0">
                <a:solidFill>
                  <a:schemeClr val="tx1"/>
                </a:solidFill>
                <a:latin typeface="Times New Roman" panose="02020603050405020304" pitchFamily="18" charset="0"/>
                <a:cs typeface="Times New Roman" panose="02020603050405020304" pitchFamily="18" charset="0"/>
              </a:rPr>
              <a:t>(1) Количество загрязняющих веществ в сточных водах,  отводимых в публичные системы канализации, не должно превышать предельно допустимой концентрации. Сточные воды должны отвечать требованиям действующих нормативных актов и договора о предоставлении услуги, с тем чтобы их характер, количество или качество не приводили к:</a:t>
            </a:r>
          </a:p>
          <a:p>
            <a:pPr algn="just"/>
            <a:r>
              <a:rPr lang="ru-RU" sz="1600" b="0" dirty="0">
                <a:solidFill>
                  <a:schemeClr val="tx1"/>
                </a:solidFill>
                <a:latin typeface="Times New Roman" panose="02020603050405020304" pitchFamily="18" charset="0"/>
                <a:cs typeface="Times New Roman" panose="02020603050405020304" pitchFamily="18" charset="0"/>
              </a:rPr>
              <a:t>a) разрушению конструкций и установок, являющихся частью централизованных публичных систем канализации; </a:t>
            </a:r>
          </a:p>
          <a:p>
            <a:pPr algn="just"/>
            <a:r>
              <a:rPr lang="ru-RU" sz="1600" b="0" dirty="0">
                <a:solidFill>
                  <a:schemeClr val="tx1"/>
                </a:solidFill>
                <a:latin typeface="Times New Roman" panose="02020603050405020304" pitchFamily="18" charset="0"/>
                <a:cs typeface="Times New Roman" panose="02020603050405020304" pitchFamily="18" charset="0"/>
              </a:rPr>
              <a:t>b) сокращению мощностей </a:t>
            </a:r>
            <a:r>
              <a:rPr lang="ru-RU" sz="1600" b="0" dirty="0" err="1">
                <a:solidFill>
                  <a:schemeClr val="tx1"/>
                </a:solidFill>
                <a:latin typeface="Times New Roman" panose="02020603050405020304" pitchFamily="18" charset="0"/>
                <a:cs typeface="Times New Roman" panose="02020603050405020304" pitchFamily="18" charset="0"/>
              </a:rPr>
              <a:t>водоводных</a:t>
            </a:r>
            <a:r>
              <a:rPr lang="ru-RU" sz="1600" b="0" dirty="0">
                <a:solidFill>
                  <a:schemeClr val="tx1"/>
                </a:solidFill>
                <a:latin typeface="Times New Roman" panose="02020603050405020304" pitchFamily="18" charset="0"/>
                <a:cs typeface="Times New Roman" panose="02020603050405020304" pitchFamily="18" charset="0"/>
              </a:rPr>
              <a:t> сетей и коллекторных каналов;</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c) нарушению нормального функционирования очистной станции, возникшему вследствие превышения пропускной способности и нагрузки, а также вследствие замедления процессов очистки;</a:t>
            </a:r>
          </a:p>
          <a:p>
            <a:pPr algn="just"/>
            <a:r>
              <a:rPr lang="ru-RU" sz="1600" b="0" dirty="0">
                <a:solidFill>
                  <a:schemeClr val="tx1"/>
                </a:solidFill>
                <a:latin typeface="Times New Roman" panose="02020603050405020304" pitchFamily="18" charset="0"/>
                <a:cs typeface="Times New Roman" panose="02020603050405020304" pitchFamily="18" charset="0"/>
              </a:rPr>
              <a:t>d) возникновению опасности для гигиены и здоровья населения или персонала в процессе эксплуатации системы;   </a:t>
            </a:r>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985701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98764" y="1598927"/>
            <a:ext cx="8546471" cy="4524315"/>
          </a:xfrm>
          <a:prstGeom prst="rect">
            <a:avLst/>
          </a:prstGeom>
          <a:noFill/>
        </p:spPr>
        <p:txBody>
          <a:bodyPr wrap="square" rtlCol="0">
            <a:spAutoFit/>
          </a:bodyPr>
          <a:lstStyle/>
          <a:p>
            <a:pPr algn="just"/>
            <a:r>
              <a:rPr lang="en-US" sz="1600" b="0" dirty="0">
                <a:solidFill>
                  <a:schemeClr val="tx1"/>
                </a:solidFill>
                <a:latin typeface="Times New Roman" panose="02020603050405020304" pitchFamily="18" charset="0"/>
                <a:cs typeface="Times New Roman" panose="02020603050405020304" pitchFamily="18" charset="0"/>
              </a:rPr>
              <a:t> e) </a:t>
            </a:r>
            <a:r>
              <a:rPr lang="ru-RU" sz="1600" b="0" dirty="0">
                <a:solidFill>
                  <a:schemeClr val="tx1"/>
                </a:solidFill>
                <a:latin typeface="Times New Roman" panose="02020603050405020304" pitchFamily="18" charset="0"/>
                <a:cs typeface="Times New Roman" panose="02020603050405020304" pitchFamily="18" charset="0"/>
              </a:rPr>
              <a:t>возникновению опасности взрыва.</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(2) Отведение в природные приемники очищенных сточных вод и складирование ила, происходящего от очистных станций, осуществляются исключительно с соблюдением качественных и количественных условий, уточненных в природоохранных документах, выданных компетентными органами, в соответствии с действующими регламентирующими нормами в области охраны качества воды и охраны окружающей среды, с тем чтобы гарантировать защиту и сохранение окружающей среды. </a:t>
            </a:r>
          </a:p>
          <a:p>
            <a:pPr algn="just"/>
            <a:r>
              <a:rPr lang="ru-RU" sz="1600" b="0" dirty="0">
                <a:solidFill>
                  <a:schemeClr val="tx1"/>
                </a:solidFill>
                <a:latin typeface="Times New Roman" panose="02020603050405020304" pitchFamily="18" charset="0"/>
                <a:cs typeface="Times New Roman" panose="02020603050405020304" pitchFamily="18" charset="0"/>
              </a:rPr>
              <a:t>    (3) Прием в публичные системы канализации сточных вод, происходящих от промышленных предприятий или от других потребителей, не подключенных к публичным </a:t>
            </a:r>
            <a:r>
              <a:rPr lang="ru-RU" sz="1600" b="0" dirty="0" err="1">
                <a:solidFill>
                  <a:schemeClr val="tx1"/>
                </a:solidFill>
                <a:latin typeface="Times New Roman" panose="02020603050405020304" pitchFamily="18" charset="0"/>
                <a:cs typeface="Times New Roman" panose="02020603050405020304" pitchFamily="18" charset="0"/>
              </a:rPr>
              <a:t>водоводным</a:t>
            </a:r>
            <a:r>
              <a:rPr lang="ru-RU" sz="1600" b="0" dirty="0">
                <a:solidFill>
                  <a:schemeClr val="tx1"/>
                </a:solidFill>
                <a:latin typeface="Times New Roman" panose="02020603050405020304" pitchFamily="18" charset="0"/>
                <a:cs typeface="Times New Roman" panose="02020603050405020304" pitchFamily="18" charset="0"/>
              </a:rPr>
              <a:t> и/или водораспределительным сетям, утверждается исключительно в части, в которой мощность систем не превышается с гидравлической точки зрения или с точки зрения загруженности загрязняющими веществами, и только в случае, если сточные воды не содержат токсичных загрязнителей или загрязнителей, которые могут замедлить или заблокировать процесс очистки.</a:t>
            </a:r>
          </a:p>
          <a:p>
            <a:pPr algn="just"/>
            <a:r>
              <a:rPr lang="ru-RU" sz="1600" b="0" dirty="0">
                <a:solidFill>
                  <a:schemeClr val="tx1"/>
                </a:solidFill>
                <a:latin typeface="Times New Roman" panose="02020603050405020304" pitchFamily="18" charset="0"/>
                <a:cs typeface="Times New Roman" panose="02020603050405020304" pitchFamily="18" charset="0"/>
              </a:rPr>
              <a:t>    (4) Ил, происходящий от станций по обработке воды, из канализационных систем и от станций по очистке сточных вод, обрабатывается и перерабатывается в целях нейтрализации, дегидратации, контролируемого складирования или утилизации в соответствии с действующими нормами законов по охране и сохранению окружающей среды. </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274865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524315"/>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(5) Отведение сточных вод в публичные системы канализации осуществляется исключительно на основании письменных разрешений на подключение и/или сброс, выданных операторами, управляющими и эксплуатирующими системы канализации, осуществляющими контроль качества принятых вод, и на основании заключенных договоров о предоставлении услуги канализации. Обязательным условием для выдачи разрешений на сброс сточных вод хозяйствующим субъектам, располагающим артезианскими скважинами, является обладание природоохранным разрешением на специальное водопользование в соответствии с Законом о воде № 272 от 23 декабря 2011 года</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ru-RU" sz="1600" b="0" dirty="0">
                <a:solidFill>
                  <a:schemeClr val="tx1"/>
                </a:solidFill>
                <a:latin typeface="Times New Roman" panose="02020603050405020304" pitchFamily="18" charset="0"/>
                <a:cs typeface="Times New Roman" panose="02020603050405020304" pitchFamily="18" charset="0"/>
              </a:rPr>
              <a:t>(6) Для получения разрешения на сброс промышленных сточных вод в публичную канализационную сеть или на обновление сети хозяйствующий субъект (потребитель) подает заявление по установленной оператором форме, к которому прилагаются:</a:t>
            </a:r>
          </a:p>
          <a:p>
            <a:pPr algn="just"/>
            <a:r>
              <a:rPr lang="ru-RU" sz="1600" b="0" dirty="0">
                <a:solidFill>
                  <a:schemeClr val="tx1"/>
                </a:solidFill>
                <a:latin typeface="Times New Roman" panose="02020603050405020304" pitchFamily="18" charset="0"/>
                <a:cs typeface="Times New Roman" panose="02020603050405020304" pitchFamily="18" charset="0"/>
              </a:rPr>
              <a:t>a) проектная документация, согласованная с Государственной экологической инспекцией, – для новых или модернизированных хозяйствующих единиц или технический паспорт водного хозяйства – для существующих предприятий (при обновлении соглашения о подключении);</a:t>
            </a:r>
          </a:p>
          <a:p>
            <a:pPr algn="just"/>
            <a:r>
              <a:rPr lang="ru-RU" sz="1600" b="0" dirty="0">
                <a:solidFill>
                  <a:schemeClr val="tx1"/>
                </a:solidFill>
                <a:latin typeface="Times New Roman" panose="02020603050405020304" pitchFamily="18" charset="0"/>
                <a:cs typeface="Times New Roman" panose="02020603050405020304" pitchFamily="18" charset="0"/>
              </a:rPr>
              <a:t>b) схема канализационной системы предприятия;</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c) схема местной станции предварительной очистки сточных вод (если таковая существует);</a:t>
            </a:r>
          </a:p>
          <a:p>
            <a:pPr algn="just"/>
            <a:r>
              <a:rPr lang="ru-RU" sz="1600" b="0" dirty="0">
                <a:solidFill>
                  <a:schemeClr val="tx1"/>
                </a:solidFill>
                <a:latin typeface="Times New Roman" panose="02020603050405020304" pitchFamily="18" charset="0"/>
                <a:cs typeface="Times New Roman" panose="02020603050405020304" pitchFamily="18" charset="0"/>
              </a:rPr>
              <a:t>d) информация о параметрах отведения промышленных сточных вод;</a:t>
            </a:r>
          </a:p>
          <a:p>
            <a:pPr algn="just"/>
            <a:r>
              <a:rPr lang="ru-RU" sz="1600" b="0" dirty="0">
                <a:solidFill>
                  <a:schemeClr val="tx1"/>
                </a:solidFill>
                <a:latin typeface="Times New Roman" panose="02020603050405020304" pitchFamily="18" charset="0"/>
                <a:cs typeface="Times New Roman" panose="02020603050405020304" pitchFamily="18" charset="0"/>
              </a:rPr>
              <a:t>e) нормативы по составу и дебиту отводимых промышленных сточных вод;</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38097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524315"/>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f) данные о составе сточных вод при сбросе их в публичную сеть, а именно: результаты анализа проб сточных вод при среднем и максимальном дебите, в период наличия среднего и максимального количества загрязняющих веществ (вариация или хронограмма концентрации загрязняющих веществ), до и после местной станции очистки, а также в главных точках канализационной сети и после завершения технологических процессов;</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g) количество образовавшегося ила, методы его переработки и утилизации;</a:t>
            </a:r>
          </a:p>
          <a:p>
            <a:pPr algn="just"/>
            <a:r>
              <a:rPr lang="ru-RU" sz="1600" b="0" dirty="0">
                <a:solidFill>
                  <a:schemeClr val="tx1"/>
                </a:solidFill>
                <a:latin typeface="Times New Roman" panose="02020603050405020304" pitchFamily="18" charset="0"/>
                <a:cs typeface="Times New Roman" panose="02020603050405020304" pitchFamily="18" charset="0"/>
              </a:rPr>
              <a:t>h) отчет о выполнении плана организационно-технических мер по сокращению дебита сточных вод, отводимых в публичную сеть, а также о соблюдении допустимых параметров показателей качества и режима сброса сточных вод (при обновлении соглашения о подключении); </a:t>
            </a:r>
          </a:p>
          <a:p>
            <a:pPr algn="just"/>
            <a:r>
              <a:rPr lang="ru-RU" sz="1600" b="0" dirty="0">
                <a:solidFill>
                  <a:schemeClr val="tx1"/>
                </a:solidFill>
                <a:latin typeface="Times New Roman" panose="02020603050405020304" pitchFamily="18" charset="0"/>
                <a:cs typeface="Times New Roman" panose="02020603050405020304" pitchFamily="18" charset="0"/>
              </a:rPr>
              <a:t>i) гигиенические сертификаты и сертификаты качества, наименования веществ, используемых в технологическом процессе, и указание их состава; </a:t>
            </a:r>
          </a:p>
          <a:p>
            <a:pPr algn="just"/>
            <a:r>
              <a:rPr lang="ru-RU" sz="1600" b="0" dirty="0">
                <a:solidFill>
                  <a:schemeClr val="tx1"/>
                </a:solidFill>
                <a:latin typeface="Times New Roman" panose="02020603050405020304" pitchFamily="18" charset="0"/>
                <a:cs typeface="Times New Roman" panose="02020603050405020304" pitchFamily="18" charset="0"/>
              </a:rPr>
              <a:t>j) приказ об уполномочивании ответственных лиц (не менее 2 человек) для отбора проб из отводимых сточных вод, а также для подписания соответствующих актов. </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(7) Определение условий отведения сточных вод от хозяйствующих субъектов в канализационные системы населенных пунктов, а также предельно допустимых концентраций загрязнителей в сточных водах осуществляется оператором исходя из нормативов предельно допустимых сбросов в приемники, выдаваемых в порядке, установленном действующим законодательством. </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999783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(8) При подаче заявления о подключении хозяйствующего субъекта к канализационной системе населенного пункта заявитель представляет оператору проектную документацию с приложением к ней положительного заключения государственной экологической экспертизы, а также данные об объеме и составе сточных вод, подлежащих отведению в канализационную систему,  в случае реконструкции предприятия или расширения производственных мощностей заявитель представляет также информацию о составе сточных вод и почасовой график их отведения. </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(9) Разрешение на сброс сточных вод в публичную канализационную сеть для вновь построенных или реконструированных/модернизированных предприятий выдается после сдачи в эксплуатацию соответствующего объекта, построенного в соответствии с проектом, согласованным с Государственной экологической инспекцией, а также при условии наличия у очистительных установок канализационной системы населенного пункта необходимых мощностей. Если условия приема сточных вод в публичную сеть предусматривают их местную очистку/предварительную очистку, оператор выдает разрешение на подключение и сброс только после сдачи в эксплуатацию станции предварительной очистки, которая должна обеспечивать эффективность очистки, необходимую/достаточную для сброса сточных вод в публичную канализационную сеть населенного пункта.</a:t>
            </a:r>
          </a:p>
          <a:p>
            <a:pPr algn="just"/>
            <a:r>
              <a:rPr lang="ru-RU" sz="1600" b="0" dirty="0">
                <a:solidFill>
                  <a:schemeClr val="tx1"/>
                </a:solidFill>
                <a:latin typeface="Times New Roman" panose="02020603050405020304" pitchFamily="18" charset="0"/>
                <a:cs typeface="Times New Roman" panose="02020603050405020304" pitchFamily="18" charset="0"/>
              </a:rPr>
              <a:t>(10) При оформлении разрешения на сброс промышленных сточных вод в публичную систему канализации оператор должен рассмотреть обоснованные пояснительные материалы, представленные потребителем воды, принимая во внимание: </a:t>
            </a:r>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300405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278094"/>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a) предварительную очистку промышленных сточных вод или их части на местной очистной станции потребителя; </a:t>
            </a:r>
          </a:p>
          <a:p>
            <a:pPr algn="just"/>
            <a:r>
              <a:rPr lang="ru-RU" sz="1600" b="0" dirty="0">
                <a:solidFill>
                  <a:schemeClr val="tx1"/>
                </a:solidFill>
                <a:latin typeface="Times New Roman" panose="02020603050405020304" pitchFamily="18" charset="0"/>
                <a:cs typeface="Times New Roman" panose="02020603050405020304" pitchFamily="18" charset="0"/>
              </a:rPr>
              <a:t>b) предварительную очистку промышленных сточных вод совместно с другими предприятиями на очистных станциях группы предприятий (если таковые существуют);</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c) максимальное повторное использование очищенных сточных вод для обеспечения технологической водой технологических процессов или в других целях;</a:t>
            </a:r>
          </a:p>
          <a:p>
            <a:pPr algn="just"/>
            <a:r>
              <a:rPr lang="ru-RU" sz="1600" b="0" dirty="0">
                <a:solidFill>
                  <a:schemeClr val="tx1"/>
                </a:solidFill>
                <a:latin typeface="Times New Roman" panose="02020603050405020304" pitchFamily="18" charset="0"/>
                <a:cs typeface="Times New Roman" panose="02020603050405020304" pitchFamily="18" charset="0"/>
              </a:rPr>
              <a:t>d) внедрение новых технологий, позволяющих сократить потребление воды или дебит сточных вод, а также степень их загрязнения; </a:t>
            </a:r>
          </a:p>
          <a:p>
            <a:pPr algn="just"/>
            <a:r>
              <a:rPr lang="ru-RU" sz="1600" b="0" dirty="0">
                <a:solidFill>
                  <a:schemeClr val="tx1"/>
                </a:solidFill>
                <a:latin typeface="Times New Roman" panose="02020603050405020304" pitchFamily="18" charset="0"/>
                <a:cs typeface="Times New Roman" panose="02020603050405020304" pitchFamily="18" charset="0"/>
              </a:rPr>
              <a:t>e) применение закрытых систем водоснабжения или повторного и последовательного использования воды в технологических процессах предприятия; </a:t>
            </a:r>
          </a:p>
          <a:p>
            <a:pPr algn="just"/>
            <a:r>
              <a:rPr lang="ru-RU" sz="1600" b="0" dirty="0">
                <a:solidFill>
                  <a:schemeClr val="tx1"/>
                </a:solidFill>
                <a:latin typeface="Times New Roman" panose="02020603050405020304" pitchFamily="18" charset="0"/>
                <a:cs typeface="Times New Roman" panose="02020603050405020304" pitchFamily="18" charset="0"/>
              </a:rPr>
              <a:t>f) восстановление полезных веществ, содержащихся в промышленных сточных водах; </a:t>
            </a:r>
          </a:p>
          <a:p>
            <a:pPr algn="just"/>
            <a:r>
              <a:rPr lang="ru-RU" sz="1600" b="0" dirty="0">
                <a:solidFill>
                  <a:schemeClr val="tx1"/>
                </a:solidFill>
                <a:latin typeface="Times New Roman" panose="02020603050405020304" pitchFamily="18" charset="0"/>
                <a:cs typeface="Times New Roman" panose="02020603050405020304" pitchFamily="18" charset="0"/>
              </a:rPr>
              <a:t>g) обработку и утилизацию ила, образовавшегося в ходе технологических процессов, а также в результате предварительной очистки промышленных сточных вод. </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(11) После получения всех материалов от хозяйствующего субъекта оператор рассматривает их в 20-дневный срок и в случае, если условия отведения сточных вод соответствуют требованиям действующих нормативных актов в области охраны окружающей среды, выдает разрешение на сброс и заключает договор на предоставление публичной услуги канализации. </a:t>
            </a:r>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797084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(12) Разрешение на сброс сточных вод в публичную канализационную сеть выдается хозяйствующему субъекту на срок до 2 лет, достаточный для выполнения плана организационно-технических мер, необходимых для осуществления действий, указанных в пунктах c) и d) части (10), затем подается новое заявление о продлении срока действия разрешения. Разрешение на сброс сточных вод может быть аннулировано в случае изменения условий сброса в канализационную сеть населенного пункта или невыполнения пользователем этих условий.</a:t>
            </a:r>
          </a:p>
          <a:p>
            <a:pPr algn="just"/>
            <a:r>
              <a:rPr lang="ru-RU" sz="1600" b="0" dirty="0">
                <a:solidFill>
                  <a:schemeClr val="tx1"/>
                </a:solidFill>
                <a:latin typeface="Times New Roman" panose="02020603050405020304" pitchFamily="18" charset="0"/>
                <a:cs typeface="Times New Roman" panose="02020603050405020304" pitchFamily="18" charset="0"/>
              </a:rPr>
              <a:t>(13) Отведение сточных вод в отсутствие двустороннего договора считается незаконным подключением, за которое потребитель несет ответственность согласно действующему законодательству.</a:t>
            </a:r>
          </a:p>
          <a:p>
            <a:pPr algn="just"/>
            <a:r>
              <a:rPr lang="ru-RU" sz="1600" b="0" dirty="0">
                <a:solidFill>
                  <a:schemeClr val="tx1"/>
                </a:solidFill>
                <a:latin typeface="Times New Roman" panose="02020603050405020304" pitchFamily="18" charset="0"/>
                <a:cs typeface="Times New Roman" panose="02020603050405020304" pitchFamily="18" charset="0"/>
              </a:rPr>
              <a:t>(14) В случае, если условия сброса сточных вод в публичную сеть не могут быть выполнены с экономической или технологической точки зрения, хозяйствующий субъект представляет оператору соответствующее обоснование с указанием причин невозможности выполнения этих условий. Обоснование рассматривается оператором в 10-дневный срок с принятием решения о заключении с хозяйствующим субъектом договора о сбросе перегруженных сточных вод по повышенным тарифам. Договор может быть заключен только в случае, если станция по очистке сточных вод располагает необходимыми резервами для очистки с учетом обеспечения соответствующих показателей, если не будет наноситься вред нормальному функционированию сетей и очистных сооружений и если будет обеспечено соблюдение условий качества, установленных для сброса сточных вод в приемник.</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635001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(15) Выдача разрешения на сброс и заключение договора о сбросе в канализационную систему населенного пункта сточных вод, требующих изменения технологии или параметров функционирования станции по очистке, могут быть произведены только после выполнения всех необходимых мер по обеспечению в полном объеме условий сброса очищенных сточных вод в приемник.</a:t>
            </a:r>
          </a:p>
          <a:p>
            <a:pPr algn="just"/>
            <a:r>
              <a:rPr lang="ru-RU" sz="1600" b="0" dirty="0">
                <a:solidFill>
                  <a:schemeClr val="tx1"/>
                </a:solidFill>
                <a:latin typeface="Times New Roman" panose="02020603050405020304" pitchFamily="18" charset="0"/>
                <a:cs typeface="Times New Roman" panose="02020603050405020304" pitchFamily="18" charset="0"/>
              </a:rPr>
              <a:t>(16) Любые изменения нормативных показателей качества и/или режима сброса сточных вод в канализационную систему населенного пункта, установленных в договоре на предоставление услуги канализации, влекут за собой наложение предусмотренных договором санкций. </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(17) При сбросе хозяйствующими субъектами в канализационную систему населенного пункта сточных вод, объем и уровень загрязнения которых не превышают нормативы, утвержденные в порядке, предусмотренном действующим законодательством, применяются действующие на эту услугу тарифы.</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(18) В случае, если количество веществ в суспензии, биохимическое потребление кислорода за пять дней (БПК 5) и другие показатели превышают нормативы, утвержденные в порядке, предусмотренном действующим законодательством, </a:t>
            </a:r>
            <a:r>
              <a:rPr lang="ru-RU" sz="1600" dirty="0">
                <a:solidFill>
                  <a:schemeClr val="tx1"/>
                </a:solidFill>
                <a:latin typeface="Times New Roman" panose="02020603050405020304" pitchFamily="18" charset="0"/>
                <a:cs typeface="Times New Roman" panose="02020603050405020304" pitchFamily="18" charset="0"/>
              </a:rPr>
              <a:t>применяются дифференцированные тарифы</a:t>
            </a:r>
            <a:r>
              <a:rPr lang="ru-RU" sz="1600" b="0" dirty="0">
                <a:solidFill>
                  <a:schemeClr val="tx1"/>
                </a:solidFill>
                <a:latin typeface="Times New Roman" panose="02020603050405020304" pitchFamily="18" charset="0"/>
                <a:cs typeface="Times New Roman" panose="02020603050405020304" pitchFamily="18" charset="0"/>
              </a:rPr>
              <a:t>, рассчитанные пропорционально указанным показателям нормативов, в соответствии с условиями договора, а в отсутствие таких условий в обязательном договоре – в порядке, установленном Законом о плате за загрязнение окружающей среды № 1540-XIII от 25 февраля 1998 года и другими действующими законодательными актами.</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184900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(19) Потребители, допустившие сброс в публичную канализационную сеть материалов, приведших к полному или частичному выходу из строя канализационной системы населенного пункта, в том числе очистных сооружений, возмещают ущерб в порядке, установленном действующим законодательством.</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ru-RU" sz="1600" b="0" dirty="0">
                <a:solidFill>
                  <a:schemeClr val="tx1"/>
                </a:solidFill>
                <a:latin typeface="Times New Roman" panose="02020603050405020304" pitchFamily="18" charset="0"/>
                <a:cs typeface="Times New Roman" panose="02020603050405020304" pitchFamily="18" charset="0"/>
              </a:rPr>
              <a:t>(20) Все возникшие споры разрешаются в судебных инстанциях.</a:t>
            </a:r>
          </a:p>
          <a:p>
            <a:pPr algn="just"/>
            <a:r>
              <a:rPr lang="ru-RU" sz="1600" b="0" dirty="0">
                <a:solidFill>
                  <a:schemeClr val="tx1"/>
                </a:solidFill>
                <a:latin typeface="Times New Roman" panose="02020603050405020304" pitchFamily="18" charset="0"/>
                <a:cs typeface="Times New Roman" panose="02020603050405020304" pitchFamily="18" charset="0"/>
              </a:rPr>
              <a:t>(21) Уровень предельно допустимых концентраций загрязнителей в сточных водах для каждого хозяйствующего субъекта на соответствующей территории устанавливается оператором и утверждается территориальным экологическим агентством исходя из нормативов предельно допустимых сбросов.</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Статья 30. Показатели качества публичной услуги водоснабжения и канализации</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 Публичная услуга водоснабжения и канализации, предоставляемая через системы водоснабжения и канализации, должна соответствовать на водопроводных вводах потребителей показателям качества, установленным в Положении о показателях качества публичной услуги водоснабжения и канализации, утвержденном Агентством или, по обстоятельствам, органом местного публичного управления. </a:t>
            </a:r>
          </a:p>
          <a:p>
            <a:pPr algn="just"/>
            <a:r>
              <a:rPr lang="ru-RU" sz="1600" b="0" dirty="0">
                <a:solidFill>
                  <a:schemeClr val="tx1"/>
                </a:solidFill>
                <a:latin typeface="Times New Roman" panose="02020603050405020304" pitchFamily="18" charset="0"/>
                <a:cs typeface="Times New Roman" panose="02020603050405020304" pitchFamily="18" charset="0"/>
              </a:rPr>
              <a:t>(2) Показатели качества предоставляемой потребителям публичной услуги водоснабжения и канализации устанавливаются в зависимости от нужд потребителей, технического состояния систем водоснабжения и канализации, осуществленных и необходимых инвестиций, их эффективности и исходя из международной практики. </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903174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2308324"/>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Статья 32. Условия и процедура получения лицензий </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Статья 38. Ответственность и санкции</a:t>
            </a:r>
          </a:p>
          <a:p>
            <a:pPr algn="just"/>
            <a:r>
              <a:rPr lang="ru-RU" sz="1600" b="0" dirty="0">
                <a:solidFill>
                  <a:schemeClr val="tx1"/>
                </a:solidFill>
                <a:latin typeface="Times New Roman" panose="02020603050405020304" pitchFamily="18" charset="0"/>
                <a:cs typeface="Times New Roman" panose="02020603050405020304" pitchFamily="18" charset="0"/>
              </a:rPr>
              <a:t>(1) Нарушение положений настоящего закона влечет дисциплинарную, гражданскую, </a:t>
            </a:r>
            <a:r>
              <a:rPr lang="ru-RU" sz="1600" b="0" dirty="0" err="1">
                <a:solidFill>
                  <a:schemeClr val="tx1"/>
                </a:solidFill>
                <a:latin typeface="Times New Roman" panose="02020603050405020304" pitchFamily="18" charset="0"/>
                <a:cs typeface="Times New Roman" panose="02020603050405020304" pitchFamily="18" charset="0"/>
              </a:rPr>
              <a:t>правонарушительную</a:t>
            </a:r>
            <a:r>
              <a:rPr lang="ru-RU" sz="1600" b="0" dirty="0">
                <a:solidFill>
                  <a:schemeClr val="tx1"/>
                </a:solidFill>
                <a:latin typeface="Times New Roman" panose="02020603050405020304" pitchFamily="18" charset="0"/>
                <a:cs typeface="Times New Roman" panose="02020603050405020304" pitchFamily="18" charset="0"/>
              </a:rPr>
              <a:t> или, по обстоятельствам, уголовную ответственность согласно действующему законодательству.</a:t>
            </a:r>
          </a:p>
          <a:p>
            <a:pPr algn="just"/>
            <a:r>
              <a:rPr lang="ru-RU" sz="1600" b="0" dirty="0">
                <a:solidFill>
                  <a:schemeClr val="tx1"/>
                </a:solidFill>
                <a:latin typeface="Times New Roman" panose="02020603050405020304" pitchFamily="18" charset="0"/>
                <a:cs typeface="Times New Roman" panose="02020603050405020304" pitchFamily="18" charset="0"/>
              </a:rPr>
              <a:t>(2) Органы местного публичного управления или, по обстоятельствам,  центральный отраслевой орган вправе налагать санкции на оператора публичной услуги водоснабжения и канализации в случае предоставления им услуги, не соответствующей показателям качества, утвержденным согласно действующим нормативным актам.</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490204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1A768533-9F5A-4A96-B8F6-9A95114E0856}" type="datetime1">
              <a:rPr lang="en-GB">
                <a:cs typeface="Arial" charset="0"/>
              </a:rPr>
              <a:pPr/>
              <a:t>02/10/2018</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325925" y="1710811"/>
            <a:ext cx="8627952" cy="4770537"/>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(2) Настоящий закон устанавливает полномочия центральных и местных органов публичной власти в области публичной услуги водоснабжения и канализации, регулирующего центрального органа публичной власти, права и обязанности потребителей и операторов, предоставляющих публичную услугу водоснабжения и канализации в населенных пунктах, другие положения, касающиеся функционирования публичной услуги водоснабжения и канализации.</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(3) Положения настоящего закона применяются к публичной услуге водоснабжения и канализации, предоставляемой операторами на уровне регионов, районов, муниципиев, городов, сел, коммун независимо от их организационно-правовой формы.</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Статья 3. Публичная услуга водоснабжения и канализации</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 Публичная услуга водоснабжения и канализации включает совокупность видов деятельности, представляющих общественную пользу и общий экономический и социальный интерес, осуществляемых в целях забора, обработки, транспортировки, накопления и распределения питьевой или технологической воды для всех потребителей одного или нескольких населенных пунктов и соответственно в целях приема, транспортировки, очистки и сброса сточных вод.</a:t>
            </a:r>
          </a:p>
          <a:p>
            <a:pPr algn="just"/>
            <a:r>
              <a:rPr lang="ru-RU" sz="1600" b="0" dirty="0">
                <a:solidFill>
                  <a:schemeClr val="tx1"/>
                </a:solidFill>
                <a:latin typeface="Times New Roman" panose="02020603050405020304" pitchFamily="18" charset="0"/>
                <a:cs typeface="Times New Roman" panose="02020603050405020304" pitchFamily="18" charset="0"/>
              </a:rPr>
              <a:t>    (2) Публичная услуга водоснабжения и канализации создается, организуется и управляется органами местного публичного управления в целях удовлетворения нужд местных сообществ.</a:t>
            </a:r>
          </a:p>
          <a:p>
            <a:pPr algn="just"/>
            <a:r>
              <a:rPr lang="ru-RU" sz="1600" b="0" dirty="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467064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031873"/>
          </a:xfrm>
          <a:prstGeom prst="rect">
            <a:avLst/>
          </a:prstGeom>
          <a:noFill/>
        </p:spPr>
        <p:txBody>
          <a:bodyPr wrap="square" rtlCol="0">
            <a:spAutoFit/>
          </a:bodyPr>
          <a:lstStyle/>
          <a:p>
            <a:pPr algn="just"/>
            <a:r>
              <a:rPr lang="ru-RU" sz="1600" dirty="0">
                <a:solidFill>
                  <a:srgbClr val="0000FF"/>
                </a:solidFill>
                <a:latin typeface="Times New Roman" panose="02020603050405020304" pitchFamily="18" charset="0"/>
                <a:cs typeface="Times New Roman" panose="02020603050405020304" pitchFamily="18" charset="0"/>
              </a:rPr>
              <a:t>ЗАКОН </a:t>
            </a:r>
            <a:r>
              <a:rPr lang="ru-RU" sz="1600" dirty="0" err="1">
                <a:solidFill>
                  <a:srgbClr val="0000FF"/>
                </a:solidFill>
                <a:latin typeface="Times New Roman" panose="02020603050405020304" pitchFamily="18" charset="0"/>
                <a:cs typeface="Times New Roman" panose="02020603050405020304" pitchFamily="18" charset="0"/>
              </a:rPr>
              <a:t>Nr</a:t>
            </a:r>
            <a:r>
              <a:rPr lang="ru-RU" sz="1600" dirty="0">
                <a:solidFill>
                  <a:srgbClr val="0000FF"/>
                </a:solidFill>
                <a:latin typeface="Times New Roman" panose="02020603050405020304" pitchFamily="18" charset="0"/>
                <a:cs typeface="Times New Roman" panose="02020603050405020304" pitchFamily="18" charset="0"/>
              </a:rPr>
              <a:t>. 113 от  18.05.2012</a:t>
            </a:r>
            <a:r>
              <a:rPr lang="en-US" sz="1600" dirty="0">
                <a:solidFill>
                  <a:srgbClr val="0000FF"/>
                </a:solidFill>
                <a:latin typeface="Times New Roman" panose="02020603050405020304" pitchFamily="18" charset="0"/>
                <a:cs typeface="Times New Roman" panose="02020603050405020304" pitchFamily="18" charset="0"/>
              </a:rPr>
              <a:t> </a:t>
            </a:r>
            <a:r>
              <a:rPr lang="ru-RU" sz="1600" dirty="0">
                <a:solidFill>
                  <a:srgbClr val="0000FF"/>
                </a:solidFill>
                <a:latin typeface="Times New Roman" panose="02020603050405020304" pitchFamily="18" charset="0"/>
                <a:cs typeface="Times New Roman" panose="02020603050405020304" pitchFamily="18" charset="0"/>
              </a:rPr>
              <a:t>об установлении общих принципов и предписаний </a:t>
            </a:r>
            <a:r>
              <a:rPr lang="en-US" sz="1600" dirty="0">
                <a:solidFill>
                  <a:srgbClr val="0000FF"/>
                </a:solidFill>
                <a:latin typeface="Times New Roman" panose="02020603050405020304" pitchFamily="18" charset="0"/>
                <a:cs typeface="Times New Roman" panose="02020603050405020304" pitchFamily="18" charset="0"/>
              </a:rPr>
              <a:t> </a:t>
            </a:r>
            <a:r>
              <a:rPr lang="ru-RU" sz="1600" dirty="0">
                <a:solidFill>
                  <a:srgbClr val="0000FF"/>
                </a:solidFill>
                <a:latin typeface="Times New Roman" panose="02020603050405020304" pitchFamily="18" charset="0"/>
                <a:cs typeface="Times New Roman" panose="02020603050405020304" pitchFamily="18" charset="0"/>
              </a:rPr>
              <a:t>законодательства о безопасности пищевых продуктов - </a:t>
            </a:r>
            <a:r>
              <a:rPr lang="en-US" sz="1600" dirty="0">
                <a:solidFill>
                  <a:srgbClr val="0000FF"/>
                </a:solidFill>
                <a:latin typeface="Times New Roman" panose="02020603050405020304" pitchFamily="18" charset="0"/>
                <a:cs typeface="Times New Roman" panose="02020603050405020304" pitchFamily="18" charset="0"/>
              </a:rPr>
              <a:t> </a:t>
            </a:r>
          </a:p>
          <a:p>
            <a:pPr algn="just"/>
            <a:r>
              <a:rPr lang="en-US"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http://lex.justice.md/viewdoc.php?action=view&amp;view=doc&amp;id=344007&amp;lang=2</a:t>
            </a:r>
            <a:r>
              <a:rPr lang="en-US" sz="1600" dirty="0">
                <a:solidFill>
                  <a:srgbClr val="00B050"/>
                </a:solidFill>
                <a:latin typeface="Times New Roman" panose="02020603050405020304" pitchFamily="18" charset="0"/>
                <a:cs typeface="Times New Roman" panose="02020603050405020304" pitchFamily="18" charset="0"/>
              </a:rPr>
              <a:t> </a:t>
            </a:r>
          </a:p>
          <a:p>
            <a:pPr algn="just"/>
            <a:r>
              <a:rPr lang="ru-RU" sz="1600" dirty="0">
                <a:solidFill>
                  <a:schemeClr val="tx1"/>
                </a:solidFill>
                <a:latin typeface="Times New Roman" panose="02020603050405020304" pitchFamily="18" charset="0"/>
                <a:cs typeface="Times New Roman" panose="02020603050405020304" pitchFamily="18" charset="0"/>
              </a:rPr>
              <a:t>Пищевой продукт или продовольственный товар</a:t>
            </a:r>
            <a:r>
              <a:rPr lang="ru-RU" sz="1600" b="0" dirty="0">
                <a:solidFill>
                  <a:schemeClr val="tx1"/>
                </a:solidFill>
                <a:latin typeface="Times New Roman" panose="02020603050405020304" pitchFamily="18" charset="0"/>
                <a:cs typeface="Times New Roman" panose="02020603050405020304" pitchFamily="18" charset="0"/>
              </a:rPr>
              <a:t> – любые переработанные, частично переработанные либо не переработанные вещества или продукты, предназначенные для употребления в пищу человеком. </a:t>
            </a:r>
          </a:p>
          <a:p>
            <a:pPr algn="just"/>
            <a:endParaRPr lang="ru-RU" sz="160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Пищевой продукт охватывает напитки, в том числе воду, намеренно включенное в продовольственные товары в процессе их изготовления, приготовления или обработки. Оно охватывает воду после прохождения ею точки соответствия, так как указано ниже:</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 в случае воды, поставляемой через дистрибьюторскую сеть, – в месте, где она вытекает из кранов, находящихся внутри помещения или учреждения, и обычно используется для потребления человеком;</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2) в случае воды, поступающей из цистерны, – в месте, где она вытекает из цистерны.</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780802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641215"/>
            <a:ext cx="8689269" cy="4524315"/>
          </a:xfrm>
          <a:prstGeom prst="rect">
            <a:avLst/>
          </a:prstGeom>
          <a:noFill/>
        </p:spPr>
        <p:txBody>
          <a:bodyPr wrap="square" rtlCol="0">
            <a:spAutoFit/>
          </a:bodyPr>
          <a:lstStyle/>
          <a:p>
            <a:pPr algn="just"/>
            <a:r>
              <a:rPr lang="ru-RU" sz="1600" dirty="0">
                <a:solidFill>
                  <a:srgbClr val="0000FF"/>
                </a:solidFill>
                <a:latin typeface="Times New Roman" panose="02020603050405020304" pitchFamily="18" charset="0"/>
                <a:cs typeface="Times New Roman" panose="02020603050405020304" pitchFamily="18" charset="0"/>
              </a:rPr>
              <a:t>ЗАКОН № 272 от  10.02.1999 о Питьевой воде - </a:t>
            </a:r>
          </a:p>
          <a:p>
            <a:pPr algn="just"/>
            <a:r>
              <a:rPr lang="pt-BR"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http://lex.justice.md/viewdoc.php?action=view&amp;view=doc&amp;id=311640&amp;lang=2</a:t>
            </a:r>
            <a:r>
              <a:rPr lang="ru-RU" sz="1600" dirty="0">
                <a:solidFill>
                  <a:srgbClr val="00B050"/>
                </a:solidFill>
                <a:latin typeface="Times New Roman" panose="02020603050405020304" pitchFamily="18" charset="0"/>
                <a:cs typeface="Times New Roman" panose="02020603050405020304" pitchFamily="18" charset="0"/>
              </a:rPr>
              <a:t> </a:t>
            </a:r>
          </a:p>
          <a:p>
            <a:pPr algn="just"/>
            <a:r>
              <a:rPr lang="ru-RU" sz="1600" dirty="0">
                <a:solidFill>
                  <a:schemeClr val="tx1"/>
                </a:solidFill>
                <a:latin typeface="Times New Roman" panose="02020603050405020304" pitchFamily="18" charset="0"/>
                <a:cs typeface="Times New Roman" panose="02020603050405020304" pitchFamily="18" charset="0"/>
              </a:rPr>
              <a:t>Статья 2. Цели закона и сфера его применения</a:t>
            </a:r>
          </a:p>
          <a:p>
            <a:pPr algn="just"/>
            <a:r>
              <a:rPr lang="ru-RU" sz="1600" b="0" dirty="0">
                <a:solidFill>
                  <a:schemeClr val="tx1"/>
                </a:solidFill>
                <a:latin typeface="Times New Roman" panose="02020603050405020304" pitchFamily="18" charset="0"/>
                <a:cs typeface="Times New Roman" panose="02020603050405020304" pitchFamily="18" charset="0"/>
              </a:rPr>
              <a:t>(1) Настоящий закон регулирует отношения в области питьевого водоснабжения и устанавливает требования по обеспечению питьевой водой физических и юридических лиц, надежности функционирования систем питьевого водоснабжения и качества питьевой воды, а также ответственность за правонарушения в данной области.</a:t>
            </a:r>
          </a:p>
          <a:p>
            <a:pPr algn="just"/>
            <a:r>
              <a:rPr lang="ru-RU" sz="1600" b="0" dirty="0">
                <a:solidFill>
                  <a:schemeClr val="tx1"/>
                </a:solidFill>
                <a:latin typeface="Times New Roman" panose="02020603050405020304" pitchFamily="18" charset="0"/>
                <a:cs typeface="Times New Roman" panose="02020603050405020304" pitchFamily="18" charset="0"/>
              </a:rPr>
              <a:t>(2) Действие настоящего закона распространяется на органы центрального отраслевого и местного публичного управления, собственников систем питьевого водоснабжения и потребителей питьевой воды, предприятия и организации, занимающиеся проектированием, строительством и эксплуатацией указанных систем, государственные органы, осуществляющие контроль и надзор в области питьевого водоснабжения, а также на физических и юридических лиц, деятельность которых может оказать влияние на качество воды в источниках и системах питьевого водоснабжения.</a:t>
            </a:r>
          </a:p>
          <a:p>
            <a:pPr algn="just"/>
            <a:r>
              <a:rPr lang="ru-RU" sz="1600" b="0" dirty="0">
                <a:solidFill>
                  <a:schemeClr val="tx1"/>
                </a:solidFill>
                <a:latin typeface="Times New Roman" panose="02020603050405020304" pitchFamily="18" charset="0"/>
                <a:cs typeface="Times New Roman" panose="02020603050405020304" pitchFamily="18" charset="0"/>
              </a:rPr>
              <a:t>(3) Отношения в области питьевого водоснабжения, обеспечение соответствия нормативам качества питьевой воды регламентируются настоящим законом, законами об охране окружающей среды, о защите прав потребителей, о санитарно-эпидемиологическом обеспечении населения, Водным кодексом, санитарными правилами и нормами, другими нормативными актами.</a:t>
            </a:r>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086211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524315"/>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Статья 8. Поставка питьевой воды</a:t>
            </a:r>
          </a:p>
          <a:p>
            <a:pPr algn="just"/>
            <a:r>
              <a:rPr lang="ru-RU" sz="1600" b="0" dirty="0">
                <a:solidFill>
                  <a:schemeClr val="tx1"/>
                </a:solidFill>
                <a:latin typeface="Times New Roman" panose="02020603050405020304" pitchFamily="18" charset="0"/>
                <a:cs typeface="Times New Roman" panose="02020603050405020304" pitchFamily="18" charset="0"/>
              </a:rPr>
              <a:t>(1) Поставка питьевой воды централизованными и нецентрализованными системами питьевого водоснабжения осуществляется на основе договора, заключенного между поставщиком и потребителем в предусмотренном законом порядке.</a:t>
            </a:r>
          </a:p>
          <a:p>
            <a:pPr algn="just"/>
            <a:r>
              <a:rPr lang="ru-RU" sz="1600" b="0" dirty="0">
                <a:solidFill>
                  <a:schemeClr val="tx1"/>
                </a:solidFill>
                <a:latin typeface="Times New Roman" panose="02020603050405020304" pitchFamily="18" charset="0"/>
                <a:cs typeface="Times New Roman" panose="02020603050405020304" pitchFamily="18" charset="0"/>
              </a:rPr>
              <a:t>[Ст.8 ч.(1) изменена ЗП37 от 19.03.15, МО94-97/17.04.15 ст.145]</a:t>
            </a:r>
          </a:p>
          <a:p>
            <a:pPr algn="just"/>
            <a:r>
              <a:rPr lang="ru-RU" sz="1600" b="0" dirty="0">
                <a:solidFill>
                  <a:schemeClr val="tx1"/>
                </a:solidFill>
                <a:latin typeface="Times New Roman" panose="02020603050405020304" pitchFamily="18" charset="0"/>
                <a:cs typeface="Times New Roman" panose="02020603050405020304" pitchFamily="18" charset="0"/>
              </a:rPr>
              <a:t>(2) Договор на поставку питьевой воды заключается в соответствии с действующим законодательством, Положением о публичной услуге водоснабжения и канализации, разработанным и утвержденным Национальным агентством по регулированию в энергетике.</a:t>
            </a:r>
          </a:p>
          <a:p>
            <a:pPr algn="just"/>
            <a:r>
              <a:rPr lang="ru-RU" sz="1600" b="0" dirty="0">
                <a:solidFill>
                  <a:schemeClr val="tx1"/>
                </a:solidFill>
                <a:latin typeface="Times New Roman" panose="02020603050405020304" pitchFamily="18" charset="0"/>
                <a:cs typeface="Times New Roman" panose="02020603050405020304" pitchFamily="18" charset="0"/>
              </a:rPr>
              <a:t>[Ст.8 ч.(2) в редакции ЗП37 от 19.03.15, МО94-97/17.04.15 ст.145]</a:t>
            </a:r>
          </a:p>
          <a:p>
            <a:pPr algn="just"/>
            <a:r>
              <a:rPr lang="ru-RU" sz="1600" b="0" dirty="0">
                <a:solidFill>
                  <a:schemeClr val="tx1"/>
                </a:solidFill>
                <a:latin typeface="Times New Roman" panose="02020603050405020304" pitchFamily="18" charset="0"/>
                <a:cs typeface="Times New Roman" panose="02020603050405020304" pitchFamily="18" charset="0"/>
              </a:rPr>
              <a:t>(3) В случае выхода из строя централизованных и нецентрализованных систем питьевого водоснабжения на срок более одних суток или несоответствия качества воды нормативным требованиям, что может повлечь возникновение угрозы здоровью людей, органы центрального отраслевого и местного публичного управления, собственники систем питьевого водоснабжения, эксплуатирующие их предприятия обязаны принять необходимые меры по обеспечению питьевой водой потребителей в количестве, установленном нормами питьевого водопотребления для чрезвычайных ситуаций, используя для этих целей резервные источники и системы, организуя доставку воды в цистернах или расфасованном виде.</a:t>
            </a:r>
          </a:p>
          <a:p>
            <a:r>
              <a:rPr lang="ru-RU" sz="1600" b="0" dirty="0">
                <a:solidFill>
                  <a:schemeClr val="tx1"/>
                </a:solidFill>
                <a:latin typeface="Times New Roman" panose="02020603050405020304" pitchFamily="18" charset="0"/>
                <a:cs typeface="Times New Roman" panose="02020603050405020304" pitchFamily="18" charset="0"/>
              </a:rPr>
              <a:t>    </a:t>
            </a:r>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116496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262979"/>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 Статья 9. Нормативы качества</a:t>
            </a:r>
          </a:p>
          <a:p>
            <a:pPr algn="just"/>
            <a:r>
              <a:rPr lang="ru-RU" sz="1600" b="0" dirty="0">
                <a:solidFill>
                  <a:schemeClr val="tx1"/>
                </a:solidFill>
                <a:latin typeface="Times New Roman" panose="02020603050405020304" pitchFamily="18" charset="0"/>
                <a:cs typeface="Times New Roman" panose="02020603050405020304" pitchFamily="18" charset="0"/>
              </a:rPr>
              <a:t>(1) Качество питьевой воды должно соответствовать нормативам, установленным действующими нормативными актами.</a:t>
            </a:r>
          </a:p>
          <a:p>
            <a:pPr algn="just"/>
            <a:r>
              <a:rPr lang="ru-RU" sz="1600" b="0" dirty="0">
                <a:solidFill>
                  <a:schemeClr val="tx1"/>
                </a:solidFill>
                <a:latin typeface="Times New Roman" panose="02020603050405020304" pitchFamily="18" charset="0"/>
                <a:cs typeface="Times New Roman" panose="02020603050405020304" pitchFamily="18" charset="0"/>
              </a:rPr>
              <a:t>(2) Санитарно-гигиенические нормативы качества питьевой воды утверждаются Министерством здравоохранения, труда и социальной защиты.</a:t>
            </a:r>
          </a:p>
          <a:p>
            <a:pPr algn="just"/>
            <a:r>
              <a:rPr lang="ru-RU" sz="1600" b="0" dirty="0">
                <a:solidFill>
                  <a:schemeClr val="tx1"/>
                </a:solidFill>
                <a:latin typeface="Times New Roman" panose="02020603050405020304" pitchFamily="18" charset="0"/>
                <a:cs typeface="Times New Roman" panose="02020603050405020304" pitchFamily="18" charset="0"/>
              </a:rPr>
              <a:t>(3) Соответствие нормативам качества питьевой воды обеспечивается путем:</a:t>
            </a:r>
          </a:p>
          <a:p>
            <a:pPr algn="just"/>
            <a:r>
              <a:rPr lang="ru-RU" sz="1600" b="0" dirty="0">
                <a:solidFill>
                  <a:schemeClr val="tx1"/>
                </a:solidFill>
                <a:latin typeface="Times New Roman" panose="02020603050405020304" pitchFamily="18" charset="0"/>
                <a:cs typeface="Times New Roman" panose="02020603050405020304" pitchFamily="18" charset="0"/>
              </a:rPr>
              <a:t>а) выбора соответствующего источника питьевого водоснабжения и технологии обработки воды;</a:t>
            </a:r>
          </a:p>
          <a:p>
            <a:pPr algn="just"/>
            <a:r>
              <a:rPr lang="ru-RU" sz="1600" b="0" dirty="0">
                <a:solidFill>
                  <a:schemeClr val="tx1"/>
                </a:solidFill>
                <a:latin typeface="Times New Roman" panose="02020603050405020304" pitchFamily="18" charset="0"/>
                <a:cs typeface="Times New Roman" panose="02020603050405020304" pitchFamily="18" charset="0"/>
              </a:rPr>
              <a:t>b) использования сертифицированных материалов, реагентов и оборудования;</a:t>
            </a:r>
          </a:p>
          <a:p>
            <a:pPr algn="just"/>
            <a:r>
              <a:rPr lang="ru-RU" sz="1600" b="0" dirty="0">
                <a:solidFill>
                  <a:schemeClr val="tx1"/>
                </a:solidFill>
                <a:latin typeface="Times New Roman" panose="02020603050405020304" pitchFamily="18" charset="0"/>
                <a:cs typeface="Times New Roman" panose="02020603050405020304" pitchFamily="18" charset="0"/>
              </a:rPr>
              <a:t>с) соблюдения правил контроля качества питьевой воды, выполнения типовых и рабочих программ, учитывающих местные условия, ведения мониторинга качества воды;</a:t>
            </a:r>
          </a:p>
          <a:p>
            <a:pPr algn="just"/>
            <a:r>
              <a:rPr lang="ru-RU" sz="1600" b="0" dirty="0">
                <a:solidFill>
                  <a:schemeClr val="tx1"/>
                </a:solidFill>
                <a:latin typeface="Times New Roman" panose="02020603050405020304" pitchFamily="18" charset="0"/>
                <a:cs typeface="Times New Roman" panose="02020603050405020304" pitchFamily="18" charset="0"/>
              </a:rPr>
              <a:t>d) охраны источников питьевого водоснабжения от случайного или умышленного загрязнения;</a:t>
            </a:r>
          </a:p>
          <a:p>
            <a:pPr algn="just"/>
            <a:r>
              <a:rPr lang="ru-RU" sz="1600" b="0" dirty="0">
                <a:solidFill>
                  <a:schemeClr val="tx1"/>
                </a:solidFill>
                <a:latin typeface="Times New Roman" panose="02020603050405020304" pitchFamily="18" charset="0"/>
                <a:cs typeface="Times New Roman" panose="02020603050405020304" pitchFamily="18" charset="0"/>
              </a:rPr>
              <a:t>е) осуществления других мер.</a:t>
            </a:r>
          </a:p>
          <a:p>
            <a:pPr algn="just"/>
            <a:r>
              <a:rPr lang="ru-RU" sz="1600" b="0" dirty="0">
                <a:solidFill>
                  <a:schemeClr val="tx1"/>
                </a:solidFill>
                <a:latin typeface="Times New Roman" panose="02020603050405020304" pitchFamily="18" charset="0"/>
                <a:cs typeface="Times New Roman" panose="02020603050405020304" pitchFamily="18" charset="0"/>
              </a:rPr>
              <a:t>(4) Отклонения качества питьевой воды от предусмотренного нормативами могут быть временно разрешены только органами местного публичного управления по согласованию с государственными органами санитарно-эпидемиологического надзора при условии, что они не затрагивают микробиологические и токсикологические показатели и потребление такой воды не может нанести ущерб здоровью.</a:t>
            </a:r>
          </a:p>
          <a:p>
            <a:pPr algn="just"/>
            <a:r>
              <a:rPr lang="ru-RU" sz="1600" b="0" dirty="0">
                <a:solidFill>
                  <a:schemeClr val="tx1"/>
                </a:solidFill>
                <a:latin typeface="Times New Roman" panose="02020603050405020304" pitchFamily="18" charset="0"/>
                <a:cs typeface="Times New Roman" panose="02020603050405020304" pitchFamily="18" charset="0"/>
              </a:rPr>
              <a:t>(5) Поставщики питьевой воды обязаны информировать население об уровне превышения в поставляемой питьевой воде содержания веществ, подлежащих обязательному мониторингу в соответствии с действующими нормативными актами и стандартами.</a:t>
            </a:r>
          </a:p>
          <a:p>
            <a:pPr algn="just"/>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630650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278094"/>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(6) Нормативы качества питьевой воды и требования к источникам питьевого водоснабжения пересматриваются не реже одного раза в пять лет.</a:t>
            </a:r>
          </a:p>
          <a:p>
            <a:pPr algn="just"/>
            <a:r>
              <a:rPr lang="ru-RU" sz="1600" b="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Статья 11. Контроль качества питьевой воды</a:t>
            </a:r>
          </a:p>
          <a:p>
            <a:pPr algn="just"/>
            <a:r>
              <a:rPr lang="ru-RU" sz="1600" b="0" dirty="0">
                <a:solidFill>
                  <a:schemeClr val="tx1"/>
                </a:solidFill>
                <a:latin typeface="Times New Roman" panose="02020603050405020304" pitchFamily="18" charset="0"/>
                <a:cs typeface="Times New Roman" panose="02020603050405020304" pitchFamily="18" charset="0"/>
              </a:rPr>
              <a:t>(1) Производственный контроль качества очистки и обеззараживания питьевой воды осуществляется специализированными лабораториями предприятий, эксплуатирующих централизованные и нецентрализованные системы питьевого водоснабжения, аттестованными или аккредитованными в установленном порядке. При отсутствии на предприятии такой лаборатории контроль может выполняться на договорной основе другими лабораториями, имеющими на это право.</a:t>
            </a:r>
          </a:p>
          <a:p>
            <a:pPr algn="just"/>
            <a:r>
              <a:rPr lang="ru-RU" sz="1600" b="0" dirty="0">
                <a:solidFill>
                  <a:schemeClr val="tx1"/>
                </a:solidFill>
                <a:latin typeface="Times New Roman" panose="02020603050405020304" pitchFamily="18" charset="0"/>
                <a:cs typeface="Times New Roman" panose="02020603050405020304" pitchFamily="18" charset="0"/>
              </a:rPr>
              <a:t>(2) Типовые программы и правила контроля качества питьевой воды устанавливаются государственными стандартами.</a:t>
            </a:r>
          </a:p>
          <a:p>
            <a:pPr algn="just"/>
            <a:r>
              <a:rPr lang="ru-RU" sz="1600" b="0" dirty="0">
                <a:solidFill>
                  <a:schemeClr val="tx1"/>
                </a:solidFill>
                <a:latin typeface="Times New Roman" panose="02020603050405020304" pitchFamily="18" charset="0"/>
                <a:cs typeface="Times New Roman" panose="02020603050405020304" pitchFamily="18" charset="0"/>
              </a:rPr>
              <a:t>(3) Рабочие программы контроля качества питьевой воды разрабатываются предприятиями, эксплуатирующими централизованные и нецентрализованные системы питьевого водоснабжения, с учетом местных условий и согласовываются с территориальными органами санитарно-эпидемиологического надзора.</a:t>
            </a:r>
          </a:p>
          <a:p>
            <a:pPr algn="just"/>
            <a:r>
              <a:rPr lang="ru-RU" sz="1600" b="0" dirty="0">
                <a:solidFill>
                  <a:schemeClr val="tx1"/>
                </a:solidFill>
                <a:latin typeface="Times New Roman" panose="02020603050405020304" pitchFamily="18" charset="0"/>
                <a:cs typeface="Times New Roman" panose="02020603050405020304" pitchFamily="18" charset="0"/>
              </a:rPr>
              <a:t>(4) Контроль качества питьевой воды осуществляется не реже одного раза в год санитарно-эпидемиологическими службами за счет собственника системы питьевого водоснабжения.</a:t>
            </a:r>
            <a:r>
              <a:rPr lang="pt-BR" sz="1600" b="0" dirty="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743750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524315"/>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Статья 12. Государственный надзор</a:t>
            </a:r>
          </a:p>
          <a:p>
            <a:pPr algn="just"/>
            <a:r>
              <a:rPr lang="ru-RU" sz="1600" b="0" dirty="0">
                <a:solidFill>
                  <a:schemeClr val="tx1"/>
                </a:solidFill>
                <a:latin typeface="Times New Roman" panose="02020603050405020304" pitchFamily="18" charset="0"/>
                <a:cs typeface="Times New Roman" panose="02020603050405020304" pitchFamily="18" charset="0"/>
              </a:rPr>
              <a:t>(1) Государственный надзор в области питьевого водоснабжения осуществляется:</a:t>
            </a:r>
          </a:p>
          <a:p>
            <a:pPr algn="just"/>
            <a:r>
              <a:rPr lang="ru-RU" sz="1600" b="0" dirty="0">
                <a:solidFill>
                  <a:schemeClr val="tx1"/>
                </a:solidFill>
                <a:latin typeface="Times New Roman" panose="02020603050405020304" pitchFamily="18" charset="0"/>
                <a:cs typeface="Times New Roman" panose="02020603050405020304" pitchFamily="18" charset="0"/>
              </a:rPr>
              <a:t>а) органами санитарно-эпидемиологического надзора-за качеством питьевой </a:t>
            </a:r>
            <a:r>
              <a:rPr lang="ru-RU" sz="1600" b="0" dirty="0" err="1">
                <a:solidFill>
                  <a:schemeClr val="tx1"/>
                </a:solidFill>
                <a:latin typeface="Times New Roman" panose="02020603050405020304" pitchFamily="18" charset="0"/>
                <a:cs typeface="Times New Roman" panose="02020603050405020304" pitchFamily="18" charset="0"/>
              </a:rPr>
              <a:t>воды,ее</a:t>
            </a:r>
            <a:r>
              <a:rPr lang="ru-RU" sz="1600" b="0" dirty="0">
                <a:solidFill>
                  <a:schemeClr val="tx1"/>
                </a:solidFill>
                <a:latin typeface="Times New Roman" panose="02020603050405020304" pitchFamily="18" charset="0"/>
                <a:cs typeface="Times New Roman" panose="02020603050405020304" pitchFamily="18" charset="0"/>
              </a:rPr>
              <a:t> соответствием санитарно-гигиеническим требованиям и стандартам, санитарно-эпидемиологическим состоянием источников питьевого водоснабжения и зон санитарной охраны, соблюдением санитарных правил устройства и содержания объектов питьевого водоснабжения;</a:t>
            </a:r>
          </a:p>
          <a:p>
            <a:pPr algn="just"/>
            <a:r>
              <a:rPr lang="ru-RU" sz="1600" b="0" dirty="0">
                <a:solidFill>
                  <a:schemeClr val="tx1"/>
                </a:solidFill>
                <a:latin typeface="Times New Roman" panose="02020603050405020304" pitchFamily="18" charset="0"/>
                <a:cs typeface="Times New Roman" panose="02020603050405020304" pitchFamily="18" charset="0"/>
              </a:rPr>
              <a:t>b) органами стандартизации, метрологии и технического надзора - за соблюдением государственных стандартов качества питьевой воды, методов его контроля, правил сертификации питьевой воды, правил и норм эксплуатации источников подземных вод;</a:t>
            </a:r>
          </a:p>
          <a:p>
            <a:pPr algn="just"/>
            <a:r>
              <a:rPr lang="ru-RU" sz="1600" b="0" dirty="0">
                <a:solidFill>
                  <a:schemeClr val="tx1"/>
                </a:solidFill>
                <a:latin typeface="Times New Roman" panose="02020603050405020304" pitchFamily="18" charset="0"/>
                <a:cs typeface="Times New Roman" panose="02020603050405020304" pitchFamily="18" charset="0"/>
              </a:rPr>
              <a:t>с) органами надзора в области архитектуры и строительства - за соблюдением строительных норм и правил при проектировании и строительстве систем питьевого водоснабжения;</a:t>
            </a:r>
          </a:p>
          <a:p>
            <a:pPr algn="just"/>
            <a:r>
              <a:rPr lang="ru-RU" sz="1600" b="0" dirty="0">
                <a:solidFill>
                  <a:schemeClr val="tx1"/>
                </a:solidFill>
                <a:latin typeface="Times New Roman" panose="02020603050405020304" pitchFamily="18" charset="0"/>
                <a:cs typeface="Times New Roman" panose="02020603050405020304" pitchFamily="18" charset="0"/>
              </a:rPr>
              <a:t>d) органами охраны окружающей среды службами управления и надзора за водными ресурсами - за состоянием источников питьевого водоснабжения, учетом объемов воды, используемой в питьевом водоснабжении.</a:t>
            </a:r>
          </a:p>
          <a:p>
            <a:pPr algn="just"/>
            <a:r>
              <a:rPr lang="ru-RU" sz="1600" b="0" dirty="0">
                <a:solidFill>
                  <a:schemeClr val="tx1"/>
                </a:solidFill>
                <a:latin typeface="Times New Roman" panose="02020603050405020304" pitchFamily="18" charset="0"/>
                <a:cs typeface="Times New Roman" panose="02020603050405020304" pitchFamily="18" charset="0"/>
              </a:rPr>
              <a:t>е) административный орган по безопасности пищевых продуктов - о качестве питьевой воды, используемой компаниями пищевой цепи, о соответствии ее качества санитарным нормам и другим стандартам.</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375994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031873"/>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Статья 13. Информирование по вопросам питьевого водоснабжения</a:t>
            </a:r>
          </a:p>
          <a:p>
            <a:pPr algn="just"/>
            <a:r>
              <a:rPr lang="ru-RU" sz="1600" b="0" dirty="0">
                <a:solidFill>
                  <a:schemeClr val="tx1"/>
                </a:solidFill>
                <a:latin typeface="Times New Roman" panose="02020603050405020304" pitchFamily="18" charset="0"/>
                <a:cs typeface="Times New Roman" panose="02020603050405020304" pitchFamily="18" charset="0"/>
              </a:rPr>
              <a:t>(1) Потребители питьевой воды имеют право на достоверную информацию о ее качестве, публикуемую в средствах массовой информации.</a:t>
            </a:r>
          </a:p>
          <a:p>
            <a:pPr algn="just"/>
            <a:r>
              <a:rPr lang="ru-RU" sz="1600" b="0" dirty="0">
                <a:solidFill>
                  <a:schemeClr val="tx1"/>
                </a:solidFill>
                <a:latin typeface="Times New Roman" panose="02020603050405020304" pitchFamily="18" charset="0"/>
                <a:cs typeface="Times New Roman" panose="02020603050405020304" pitchFamily="18" charset="0"/>
              </a:rPr>
              <a:t>(2) Периодическое информирование о качестве питьевой воды осуществляют бесплатно предприятия, эксплуатирующие системы питьевого водоснабжения, и органы, осуществляющие государственный надзор за соответствием качества питьевой воды действующим нормативам.</a:t>
            </a:r>
          </a:p>
          <a:p>
            <a:pPr algn="just"/>
            <a:r>
              <a:rPr lang="ru-RU" sz="1600" b="0" dirty="0">
                <a:solidFill>
                  <a:schemeClr val="tx1"/>
                </a:solidFill>
                <a:latin typeface="Times New Roman" panose="02020603050405020304" pitchFamily="18" charset="0"/>
                <a:cs typeface="Times New Roman" panose="02020603050405020304" pitchFamily="18" charset="0"/>
              </a:rPr>
              <a:t>(3) При несоответствии некоторых показателей качества воды действующим нормативам, что представляет угрозу здоровью людей, органы государственного надзора налагают запрет, а собственники централизованных и нецентрализованных систем питьевого водоснабжения, предприятия, осуществляющие их эксплуатацию, обязаны прекратить поставку питьевой воды, о чем незамедлительно информируют потребителей с указанием сроков устранения выявленных нарушений, а также необходимых мер предосторожности.</a:t>
            </a:r>
          </a:p>
          <a:p>
            <a:pPr algn="just"/>
            <a:r>
              <a:rPr lang="ru-RU" sz="1600" b="0" dirty="0">
                <a:solidFill>
                  <a:schemeClr val="tx1"/>
                </a:solidFill>
                <a:latin typeface="Times New Roman" panose="02020603050405020304" pitchFamily="18" charset="0"/>
                <a:cs typeface="Times New Roman" panose="02020603050405020304" pitchFamily="18" charset="0"/>
              </a:rPr>
              <a:t>(4) Информирование о перебоях в питьевом водоснабжении осуществляется бесплатно через средства массовой информации предприятиями, эксплуатирующими системы питьевого водоснабжения.</a:t>
            </a:r>
            <a:endParaRPr lang="pt-BR" sz="1600" b="0" dirty="0">
              <a:solidFill>
                <a:schemeClr val="tx1"/>
              </a:solidFill>
              <a:latin typeface="Times New Roman" panose="02020603050405020304" pitchFamily="18" charset="0"/>
              <a:cs typeface="Times New Roman" panose="02020603050405020304" pitchFamily="18" charset="0"/>
            </a:endParaRPr>
          </a:p>
          <a:p>
            <a:pPr algn="just"/>
            <a:r>
              <a:rPr lang="pt-BR" sz="1600" b="0" dirty="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558153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016758"/>
          </a:xfrm>
          <a:prstGeom prst="rect">
            <a:avLst/>
          </a:prstGeom>
          <a:noFill/>
        </p:spPr>
        <p:txBody>
          <a:bodyPr wrap="square" rtlCol="0">
            <a:spAutoFit/>
          </a:bodyPr>
          <a:lstStyle/>
          <a:p>
            <a:pPr algn="just"/>
            <a:r>
              <a:rPr lang="ru-RU" sz="1600" dirty="0">
                <a:solidFill>
                  <a:srgbClr val="0000FF"/>
                </a:solidFill>
                <a:latin typeface="Times New Roman" panose="02020603050405020304" pitchFamily="18" charset="0"/>
                <a:cs typeface="Times New Roman" panose="02020603050405020304" pitchFamily="18" charset="0"/>
              </a:rPr>
              <a:t>ЗАКОН </a:t>
            </a:r>
            <a:r>
              <a:rPr lang="ru-RU" sz="1600" dirty="0" err="1">
                <a:solidFill>
                  <a:srgbClr val="0000FF"/>
                </a:solidFill>
                <a:latin typeface="Times New Roman" panose="02020603050405020304" pitchFamily="18" charset="0"/>
                <a:cs typeface="Times New Roman" panose="02020603050405020304" pitchFamily="18" charset="0"/>
              </a:rPr>
              <a:t>Nr</a:t>
            </a:r>
            <a:r>
              <a:rPr lang="ru-RU" sz="1600" dirty="0">
                <a:solidFill>
                  <a:srgbClr val="0000FF"/>
                </a:solidFill>
                <a:latin typeface="Times New Roman" panose="02020603050405020304" pitchFamily="18" charset="0"/>
                <a:cs typeface="Times New Roman" panose="02020603050405020304" pitchFamily="18" charset="0"/>
              </a:rPr>
              <a:t>. 10 от  03.02.2009</a:t>
            </a:r>
            <a:r>
              <a:rPr lang="en-US" sz="1600" dirty="0">
                <a:solidFill>
                  <a:srgbClr val="0000FF"/>
                </a:solidFill>
                <a:latin typeface="Times New Roman" panose="02020603050405020304" pitchFamily="18" charset="0"/>
                <a:cs typeface="Times New Roman" panose="02020603050405020304" pitchFamily="18" charset="0"/>
              </a:rPr>
              <a:t> </a:t>
            </a:r>
            <a:r>
              <a:rPr lang="ru-RU" sz="1600" dirty="0">
                <a:solidFill>
                  <a:srgbClr val="0000FF"/>
                </a:solidFill>
                <a:latin typeface="Times New Roman" panose="02020603050405020304" pitchFamily="18" charset="0"/>
                <a:cs typeface="Times New Roman" panose="02020603050405020304" pitchFamily="18" charset="0"/>
              </a:rPr>
              <a:t>о государственном надзоре за общественным здоровьем</a:t>
            </a:r>
            <a:endParaRPr lang="en-US" sz="1600" dirty="0">
              <a:solidFill>
                <a:srgbClr val="0000FF"/>
              </a:solidFill>
              <a:latin typeface="Times New Roman" panose="02020603050405020304" pitchFamily="18" charset="0"/>
              <a:cs typeface="Times New Roman" panose="02020603050405020304" pitchFamily="18" charset="0"/>
            </a:endParaRPr>
          </a:p>
          <a:p>
            <a:pPr algn="just"/>
            <a:r>
              <a:rPr lang="ru-RU" sz="1600" dirty="0">
                <a:solidFill>
                  <a:srgbClr val="00B050"/>
                </a:solidFill>
                <a:latin typeface="Times New Roman" panose="02020603050405020304" pitchFamily="18" charset="0"/>
                <a:cs typeface="Times New Roman" panose="02020603050405020304" pitchFamily="18" charset="0"/>
              </a:rPr>
              <a:t> </a:t>
            </a:r>
            <a:r>
              <a:rPr lang="ro-RO"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http://lex.justice.md/viewdoc.php?action=view&amp;view=doc&amp;id=331169&amp;lang=2</a:t>
            </a:r>
            <a:endParaRPr lang="en-US" sz="1600" dirty="0">
              <a:solidFill>
                <a:srgbClr val="00B050"/>
              </a:solidFill>
              <a:latin typeface="Times New Roman" panose="02020603050405020304" pitchFamily="18" charset="0"/>
              <a:cs typeface="Times New Roman" panose="02020603050405020304" pitchFamily="18" charset="0"/>
            </a:endParaRPr>
          </a:p>
          <a:p>
            <a:pPr algn="just"/>
            <a:endParaRPr lang="en-US" sz="1600" dirty="0">
              <a:solidFill>
                <a:srgbClr val="0000FF"/>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Статья 39. Обеспечение населения питьевой водой</a:t>
            </a:r>
          </a:p>
          <a:p>
            <a:pPr algn="just"/>
            <a:r>
              <a:rPr lang="ru-RU" sz="1600" b="0" dirty="0">
                <a:solidFill>
                  <a:schemeClr val="tx1"/>
                </a:solidFill>
                <a:latin typeface="Times New Roman" panose="02020603050405020304" pitchFamily="18" charset="0"/>
                <a:cs typeface="Times New Roman" panose="02020603050405020304" pitchFamily="18" charset="0"/>
              </a:rPr>
              <a:t>    (1) Качество поставляемой населению питьевой воды не должно представлять риск для здоровья людей.</a:t>
            </a:r>
          </a:p>
          <a:p>
            <a:pPr algn="just"/>
            <a:r>
              <a:rPr lang="ru-RU" sz="1600" b="0" dirty="0">
                <a:solidFill>
                  <a:schemeClr val="tx1"/>
                </a:solidFill>
                <a:latin typeface="Times New Roman" panose="02020603050405020304" pitchFamily="18" charset="0"/>
                <a:cs typeface="Times New Roman" panose="02020603050405020304" pitchFamily="18" charset="0"/>
              </a:rPr>
              <a:t>    (2) Количество поставляемой населению питьевой воды должно удовлетворять физиологические и хозяйственные нужды населения.</a:t>
            </a:r>
          </a:p>
          <a:p>
            <a:pPr algn="just"/>
            <a:r>
              <a:rPr lang="ru-RU" sz="1600" b="0" dirty="0">
                <a:solidFill>
                  <a:schemeClr val="tx1"/>
                </a:solidFill>
                <a:latin typeface="Times New Roman" panose="02020603050405020304" pitchFamily="18" charset="0"/>
                <a:cs typeface="Times New Roman" panose="02020603050405020304" pitchFamily="18" charset="0"/>
              </a:rPr>
              <a:t>    (3) Юридические лица обязаны осуществлять меры по развитию систем снабжения питьевой водой и канали­­зационных систем. </a:t>
            </a:r>
          </a:p>
          <a:p>
            <a:pPr algn="just"/>
            <a:r>
              <a:rPr lang="ru-RU" sz="1600" dirty="0">
                <a:solidFill>
                  <a:schemeClr val="tx1"/>
                </a:solidFill>
                <a:latin typeface="Times New Roman" panose="02020603050405020304" pitchFamily="18" charset="0"/>
                <a:cs typeface="Times New Roman" panose="02020603050405020304" pitchFamily="18" charset="0"/>
              </a:rPr>
              <a:t>    Статья 40. Источники водоснабжения</a:t>
            </a:r>
          </a:p>
          <a:p>
            <a:pPr algn="just"/>
            <a:r>
              <a:rPr lang="ru-RU" sz="1600" b="0" dirty="0">
                <a:solidFill>
                  <a:schemeClr val="tx1"/>
                </a:solidFill>
                <a:latin typeface="Times New Roman" panose="02020603050405020304" pitchFamily="18" charset="0"/>
                <a:cs typeface="Times New Roman" panose="02020603050405020304" pitchFamily="18" charset="0"/>
              </a:rPr>
              <a:t>    (1) Качество воды из источников, используемых для снабжения питьевой водой, источников минеральной воды, источников, предназначенных для удовлетворения хозяйственных нужд, для отдыха населения, для орошения сельскохозяйственных культур, должно соответствовать требованиям применимого санитарного законодательства.</a:t>
            </a:r>
          </a:p>
          <a:p>
            <a:pPr algn="just"/>
            <a:r>
              <a:rPr lang="ru-RU" sz="1600" b="0" dirty="0">
                <a:solidFill>
                  <a:schemeClr val="tx1"/>
                </a:solidFill>
                <a:latin typeface="Times New Roman" panose="02020603050405020304" pitchFamily="18" charset="0"/>
                <a:cs typeface="Times New Roman" panose="02020603050405020304" pitchFamily="18" charset="0"/>
              </a:rPr>
              <a:t>    (2) Источники водоснабжения подлежат санитарной авторизации.</a:t>
            </a:r>
          </a:p>
          <a:p>
            <a:pPr algn="just"/>
            <a:r>
              <a:rPr lang="ru-RU" sz="1600" b="0" dirty="0">
                <a:solidFill>
                  <a:schemeClr val="tx1"/>
                </a:solidFill>
                <a:latin typeface="Times New Roman" panose="02020603050405020304" pitchFamily="18" charset="0"/>
                <a:cs typeface="Times New Roman" panose="02020603050405020304" pitchFamily="18" charset="0"/>
              </a:rPr>
              <a:t>    (3) Вокруг всех водоисточников устанавливаются зоны санитарной охраны. </a:t>
            </a:r>
          </a:p>
          <a:p>
            <a:pPr algn="just"/>
            <a:r>
              <a:rPr lang="ru-RU" sz="1600" b="0" dirty="0">
                <a:solidFill>
                  <a:schemeClr val="tx1"/>
                </a:solidFill>
                <a:latin typeface="Times New Roman" panose="02020603050405020304" pitchFamily="18" charset="0"/>
                <a:cs typeface="Times New Roman" panose="02020603050405020304" pitchFamily="18" charset="0"/>
              </a:rPr>
              <a:t>    (4) </a:t>
            </a:r>
            <a:r>
              <a:rPr lang="ru-RU" sz="1600" dirty="0">
                <a:solidFill>
                  <a:schemeClr val="tx1"/>
                </a:solidFill>
                <a:latin typeface="Times New Roman" panose="02020603050405020304" pitchFamily="18" charset="0"/>
                <a:cs typeface="Times New Roman" panose="02020603050405020304" pitchFamily="18" charset="0"/>
              </a:rPr>
              <a:t>Физические и юридические лица обязаны самостоятельно приостановить подачу воды населению или использование ее населением в случае, если качество таковой в источнике не соответствует санитарным регламентам</a:t>
            </a:r>
            <a:r>
              <a:rPr lang="ru-RU" sz="1600" b="0" dirty="0">
                <a:solidFill>
                  <a:schemeClr val="tx1"/>
                </a:solidFill>
                <a:latin typeface="Times New Roman" panose="02020603050405020304" pitchFamily="18" charset="0"/>
                <a:cs typeface="Times New Roman" panose="02020603050405020304" pitchFamily="18" charset="0"/>
              </a:rPr>
              <a:t>.</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361462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r>
              <a:rPr lang="ru-RU" sz="1600" dirty="0">
                <a:solidFill>
                  <a:srgbClr val="0000FF"/>
                </a:solidFill>
                <a:latin typeface="Times New Roman" panose="02020603050405020304" pitchFamily="18" charset="0"/>
                <a:cs typeface="Times New Roman" panose="02020603050405020304" pitchFamily="18" charset="0"/>
              </a:rPr>
              <a:t>ЗАКОН № 272 от  23.12.2011 о воде – </a:t>
            </a:r>
          </a:p>
          <a:p>
            <a:pPr algn="just"/>
            <a:r>
              <a:rPr lang="ro-RO"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http://lex.justice.md/viewdoc.php?action=view&amp;view=doc&amp;id=342978&amp;lang=2</a:t>
            </a:r>
            <a:r>
              <a:rPr lang="ru-RU" sz="1600" dirty="0">
                <a:solidFill>
                  <a:srgbClr val="00B050"/>
                </a:solidFill>
                <a:latin typeface="Times New Roman" panose="02020603050405020304" pitchFamily="18" charset="0"/>
                <a:cs typeface="Times New Roman" panose="02020603050405020304" pitchFamily="18" charset="0"/>
              </a:rPr>
              <a:t> </a:t>
            </a:r>
          </a:p>
          <a:p>
            <a:pPr algn="just"/>
            <a:r>
              <a:rPr lang="ru-RU" sz="1600" dirty="0">
                <a:solidFill>
                  <a:schemeClr val="tx1"/>
                </a:solidFill>
                <a:latin typeface="Times New Roman" panose="02020603050405020304" pitchFamily="18" charset="0"/>
                <a:cs typeface="Times New Roman" panose="02020603050405020304" pitchFamily="18" charset="0"/>
              </a:rPr>
              <a:t>Статья 1. Цель закона</a:t>
            </a:r>
          </a:p>
          <a:p>
            <a:pPr algn="just"/>
            <a:r>
              <a:rPr lang="ru-RU" sz="1600" b="0" dirty="0">
                <a:solidFill>
                  <a:schemeClr val="tx1"/>
                </a:solidFill>
                <a:latin typeface="Times New Roman" panose="02020603050405020304" pitchFamily="18" charset="0"/>
                <a:cs typeface="Times New Roman" panose="02020603050405020304" pitchFamily="18" charset="0"/>
              </a:rPr>
              <a:t>Целью настоящего закона является: </a:t>
            </a:r>
          </a:p>
          <a:p>
            <a:pPr algn="just"/>
            <a:r>
              <a:rPr lang="ru-RU" sz="1600" b="0" dirty="0">
                <a:solidFill>
                  <a:schemeClr val="tx1"/>
                </a:solidFill>
                <a:latin typeface="Times New Roman" panose="02020603050405020304" pitchFamily="18" charset="0"/>
                <a:cs typeface="Times New Roman" panose="02020603050405020304" pitchFamily="18" charset="0"/>
              </a:rPr>
              <a:t>a) создание необходимой правовой базы для эффективного управления, охраны и использования поверхностных и подземных вод на основе участия общественности в оценке, планировании и принятии решений;</a:t>
            </a:r>
          </a:p>
          <a:p>
            <a:pPr algn="just"/>
            <a:r>
              <a:rPr lang="ru-RU" sz="1600" b="0" dirty="0">
                <a:solidFill>
                  <a:schemeClr val="tx1"/>
                </a:solidFill>
                <a:latin typeface="Times New Roman" panose="02020603050405020304" pitchFamily="18" charset="0"/>
                <a:cs typeface="Times New Roman" panose="02020603050405020304" pitchFamily="18" charset="0"/>
              </a:rPr>
              <a:t>b) установление прав водопользования и поддержка инвестиций в области водных ресурсов;</a:t>
            </a:r>
          </a:p>
          <a:p>
            <a:pPr algn="just"/>
            <a:r>
              <a:rPr lang="ru-RU" sz="1600" b="0" dirty="0">
                <a:solidFill>
                  <a:schemeClr val="tx1"/>
                </a:solidFill>
                <a:latin typeface="Times New Roman" panose="02020603050405020304" pitchFamily="18" charset="0"/>
                <a:cs typeface="Times New Roman" panose="02020603050405020304" pitchFamily="18" charset="0"/>
              </a:rPr>
              <a:t>c) установление механизмов охраны состояния вод, предупреждение любого дальнейшего ухудшения состояния вод, охрана и восстановление водной среды, поэтапное и систематичное приведение охраны вод и управления водными ресурсами в соответствие с европейскими требованиями;</a:t>
            </a:r>
          </a:p>
          <a:p>
            <a:pPr algn="just"/>
            <a:r>
              <a:rPr lang="ru-RU" sz="1600" b="0" dirty="0">
                <a:solidFill>
                  <a:schemeClr val="tx1"/>
                </a:solidFill>
                <a:latin typeface="Times New Roman" panose="02020603050405020304" pitchFamily="18" charset="0"/>
                <a:cs typeface="Times New Roman" panose="02020603050405020304" pitchFamily="18" charset="0"/>
              </a:rPr>
              <a:t>d) предотвращение дальнейшего ухудшения, сохранение и улучшение состояния водных экосистем и – в том что касается их водных потребностей – наземных экосистем и </a:t>
            </a:r>
            <a:r>
              <a:rPr lang="ru-RU" sz="1600" b="0" dirty="0" err="1">
                <a:solidFill>
                  <a:schemeClr val="tx1"/>
                </a:solidFill>
                <a:latin typeface="Times New Roman" panose="02020603050405020304" pitchFamily="18" charset="0"/>
                <a:cs typeface="Times New Roman" panose="02020603050405020304" pitchFamily="18" charset="0"/>
              </a:rPr>
              <a:t>водно</a:t>
            </a:r>
            <a:r>
              <a:rPr lang="ru-RU" sz="1600" b="0" dirty="0">
                <a:solidFill>
                  <a:schemeClr val="tx1"/>
                </a:solidFill>
                <a:latin typeface="Times New Roman" panose="02020603050405020304" pitchFamily="18" charset="0"/>
                <a:cs typeface="Times New Roman" panose="02020603050405020304" pitchFamily="18" charset="0"/>
              </a:rPr>
              <a:t> - болотных угодий, прямым образом зависящих от водных экосистем;</a:t>
            </a:r>
          </a:p>
          <a:p>
            <a:pPr algn="just"/>
            <a:r>
              <a:rPr lang="ru-RU" sz="1600" b="0" dirty="0">
                <a:solidFill>
                  <a:schemeClr val="tx1"/>
                </a:solidFill>
                <a:latin typeface="Times New Roman" panose="02020603050405020304" pitchFamily="18" charset="0"/>
                <a:cs typeface="Times New Roman" panose="02020603050405020304" pitchFamily="18" charset="0"/>
              </a:rPr>
              <a:t>e) обеспечение достаточного снабжения поверхностной и подземной водой хорошего качества в целях устойчивого, сбалансированного и справедливого водопользования;</a:t>
            </a:r>
          </a:p>
          <a:p>
            <a:pPr algn="just"/>
            <a:r>
              <a:rPr lang="ru-RU" sz="1600" b="0" dirty="0">
                <a:solidFill>
                  <a:schemeClr val="tx1"/>
                </a:solidFill>
                <a:latin typeface="Times New Roman" panose="02020603050405020304" pitchFamily="18" charset="0"/>
                <a:cs typeface="Times New Roman" panose="02020603050405020304" pitchFamily="18" charset="0"/>
              </a:rPr>
              <a:t>f) установление правовой основы международного сотрудничества в области совместного управления водными ресурсами и их охраны. </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957315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28807" y="1620241"/>
            <a:ext cx="8689269" cy="4031873"/>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Статья 21. Водопользование </a:t>
            </a:r>
          </a:p>
          <a:p>
            <a:pPr algn="just"/>
            <a:r>
              <a:rPr lang="ru-RU" sz="1600" b="0" dirty="0">
                <a:solidFill>
                  <a:schemeClr val="tx1"/>
                </a:solidFill>
                <a:latin typeface="Times New Roman" panose="02020603050405020304" pitchFamily="18" charset="0"/>
                <a:cs typeface="Times New Roman" panose="02020603050405020304" pitchFamily="18" charset="0"/>
              </a:rPr>
              <a:t>(1) Считаются водопользованием следующие виды деятельности: </a:t>
            </a:r>
          </a:p>
          <a:p>
            <a:pPr algn="just"/>
            <a:r>
              <a:rPr lang="ru-RU" sz="1600" b="0" dirty="0">
                <a:solidFill>
                  <a:schemeClr val="tx1"/>
                </a:solidFill>
                <a:latin typeface="Times New Roman" panose="02020603050405020304" pitchFamily="18" charset="0"/>
                <a:cs typeface="Times New Roman" panose="02020603050405020304" pitchFamily="18" charset="0"/>
              </a:rPr>
              <a:t>a) забор воды из поверхностного или подземного водного объекта, ее транспортировка и последующее использование; </a:t>
            </a:r>
          </a:p>
          <a:p>
            <a:pPr algn="just"/>
            <a:r>
              <a:rPr lang="ru-RU" sz="1600" b="0" dirty="0">
                <a:solidFill>
                  <a:schemeClr val="tx1"/>
                </a:solidFill>
                <a:latin typeface="Times New Roman" panose="02020603050405020304" pitchFamily="18" charset="0"/>
                <a:cs typeface="Times New Roman" panose="02020603050405020304" pitchFamily="18" charset="0"/>
              </a:rPr>
              <a:t>b) </a:t>
            </a:r>
            <a:r>
              <a:rPr lang="ru-RU" sz="1600" b="0" dirty="0" err="1">
                <a:solidFill>
                  <a:schemeClr val="tx1"/>
                </a:solidFill>
                <a:latin typeface="Times New Roman" panose="02020603050405020304" pitchFamily="18" charset="0"/>
                <a:cs typeface="Times New Roman" panose="02020603050405020304" pitchFamily="18" charset="0"/>
              </a:rPr>
              <a:t>запруживание</a:t>
            </a:r>
            <a:r>
              <a:rPr lang="ru-RU" sz="1600" b="0" dirty="0">
                <a:solidFill>
                  <a:schemeClr val="tx1"/>
                </a:solidFill>
                <a:latin typeface="Times New Roman" panose="02020603050405020304" pitchFamily="18" charset="0"/>
                <a:cs typeface="Times New Roman" panose="02020603050405020304" pitchFamily="18" charset="0"/>
              </a:rPr>
              <a:t> или формирование запасов воды перед плотиной или другими гидротехническими сооружениями и установками;</a:t>
            </a:r>
          </a:p>
          <a:p>
            <a:pPr algn="just"/>
            <a:r>
              <a:rPr lang="ru-RU" sz="1600" b="0" dirty="0">
                <a:solidFill>
                  <a:schemeClr val="tx1"/>
                </a:solidFill>
                <a:latin typeface="Times New Roman" panose="02020603050405020304" pitchFamily="18" charset="0"/>
                <a:cs typeface="Times New Roman" panose="02020603050405020304" pitchFamily="18" charset="0"/>
              </a:rPr>
              <a:t>c) сбор, обработка и отведение сточных вод; </a:t>
            </a:r>
          </a:p>
          <a:p>
            <a:pPr algn="just"/>
            <a:r>
              <a:rPr lang="ru-RU" sz="1600" b="0" dirty="0">
                <a:solidFill>
                  <a:schemeClr val="tx1"/>
                </a:solidFill>
                <a:latin typeface="Times New Roman" panose="02020603050405020304" pitchFamily="18" charset="0"/>
                <a:cs typeface="Times New Roman" panose="02020603050405020304" pitchFamily="18" charset="0"/>
              </a:rPr>
              <a:t>d) отвод, ограничение или изменение тока воды в водном объекте; </a:t>
            </a:r>
          </a:p>
          <a:p>
            <a:pPr algn="just"/>
            <a:r>
              <a:rPr lang="ru-RU" sz="1600" b="0" dirty="0">
                <a:solidFill>
                  <a:schemeClr val="tx1"/>
                </a:solidFill>
                <a:latin typeface="Times New Roman" panose="02020603050405020304" pitchFamily="18" charset="0"/>
                <a:cs typeface="Times New Roman" panose="02020603050405020304" pitchFamily="18" charset="0"/>
              </a:rPr>
              <a:t>e) изменение русла, берегов, направления течения или характеристик водного объекта; </a:t>
            </a:r>
          </a:p>
          <a:p>
            <a:pPr algn="just"/>
            <a:r>
              <a:rPr lang="ru-RU" sz="1600" b="0" dirty="0">
                <a:solidFill>
                  <a:schemeClr val="tx1"/>
                </a:solidFill>
                <a:latin typeface="Times New Roman" panose="02020603050405020304" pitchFamily="18" charset="0"/>
                <a:cs typeface="Times New Roman" panose="02020603050405020304" pitchFamily="18" charset="0"/>
              </a:rPr>
              <a:t>f) строительство стационарных сооружений на землях водного фонда. </a:t>
            </a:r>
          </a:p>
          <a:p>
            <a:pPr algn="just"/>
            <a:r>
              <a:rPr lang="ru-RU" sz="1600" b="0" dirty="0">
                <a:solidFill>
                  <a:schemeClr val="tx1"/>
                </a:solidFill>
                <a:latin typeface="Times New Roman" panose="02020603050405020304" pitchFamily="18" charset="0"/>
                <a:cs typeface="Times New Roman" panose="02020603050405020304" pitchFamily="18" charset="0"/>
              </a:rPr>
              <a:t>(2) Водопользователи обязаны: </a:t>
            </a:r>
          </a:p>
          <a:p>
            <a:pPr algn="just"/>
            <a:r>
              <a:rPr lang="ru-RU" sz="1600" b="0" dirty="0">
                <a:solidFill>
                  <a:schemeClr val="tx1"/>
                </a:solidFill>
                <a:latin typeface="Times New Roman" panose="02020603050405020304" pitchFamily="18" charset="0"/>
                <a:cs typeface="Times New Roman" panose="02020603050405020304" pitchFamily="18" charset="0"/>
              </a:rPr>
              <a:t>a) рационально и экономно использовать воду; </a:t>
            </a:r>
          </a:p>
          <a:p>
            <a:pPr algn="just"/>
            <a:r>
              <a:rPr lang="ru-RU" sz="1600" b="0" dirty="0">
                <a:solidFill>
                  <a:schemeClr val="tx1"/>
                </a:solidFill>
                <a:latin typeface="Times New Roman" panose="02020603050405020304" pitchFamily="18" charset="0"/>
                <a:cs typeface="Times New Roman" panose="02020603050405020304" pitchFamily="18" charset="0"/>
              </a:rPr>
              <a:t>b) принимать меры по защите вод от загрязнения; </a:t>
            </a:r>
          </a:p>
          <a:p>
            <a:pPr algn="just"/>
            <a:r>
              <a:rPr lang="ru-RU" sz="1600" b="0" dirty="0">
                <a:solidFill>
                  <a:schemeClr val="tx1"/>
                </a:solidFill>
                <a:latin typeface="Times New Roman" panose="02020603050405020304" pitchFamily="18" charset="0"/>
                <a:cs typeface="Times New Roman" panose="02020603050405020304" pitchFamily="18" charset="0"/>
              </a:rPr>
              <a:t>c)  соблюдать права других водопользователей; </a:t>
            </a:r>
          </a:p>
          <a:p>
            <a:pPr algn="just"/>
            <a:r>
              <a:rPr lang="ru-RU" sz="1600" b="0" dirty="0">
                <a:solidFill>
                  <a:schemeClr val="tx1"/>
                </a:solidFill>
                <a:latin typeface="Times New Roman" panose="02020603050405020304" pitchFamily="18" charset="0"/>
                <a:cs typeface="Times New Roman" panose="02020603050405020304" pitchFamily="18" charset="0"/>
              </a:rPr>
              <a:t>d) вести учет использованной воды и представлять связанную с этим отчетность в соответствии с положением, утвержденным Правительством.</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535202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1A768533-9F5A-4A96-B8F6-9A95114E0856}" type="datetime1">
              <a:rPr lang="en-GB">
                <a:cs typeface="Arial" charset="0"/>
              </a:rPr>
              <a:pPr/>
              <a:t>02/10/2018</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325925" y="1710811"/>
            <a:ext cx="8627952" cy="4524315"/>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(3) Публичная услуга водоснабжения и канализации предоставляется путем создания и эксплуатации специфической инженерно-технической инфраструктуры, называемой публичной системой водоснабжения и канализации.</a:t>
            </a:r>
          </a:p>
          <a:p>
            <a:pPr algn="just"/>
            <a:r>
              <a:rPr lang="ru-RU" sz="1600" b="0" dirty="0">
                <a:solidFill>
                  <a:schemeClr val="tx1"/>
                </a:solidFill>
                <a:latin typeface="Times New Roman" panose="02020603050405020304" pitchFamily="18" charset="0"/>
                <a:cs typeface="Times New Roman" panose="02020603050405020304" pitchFamily="18" charset="0"/>
              </a:rPr>
              <a:t>(4) В сельских населенных пунктах может организовываться при необходимости только публичная услуга водоснабжения.</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Статья 5. Полномочия Правительства</a:t>
            </a:r>
          </a:p>
          <a:p>
            <a:pPr algn="just"/>
            <a:r>
              <a:rPr lang="ru-RU" sz="1600" b="0" dirty="0">
                <a:solidFill>
                  <a:schemeClr val="tx1"/>
                </a:solidFill>
                <a:latin typeface="Times New Roman" panose="02020603050405020304" pitchFamily="18" charset="0"/>
                <a:cs typeface="Times New Roman" panose="02020603050405020304" pitchFamily="18" charset="0"/>
              </a:rPr>
              <a:t>(1) Правительство обеспечивает исполнение общей государственной политики в области публичной услуги водоснабжения и канализации в соответствии с программой правления.</a:t>
            </a:r>
          </a:p>
          <a:p>
            <a:pPr algn="just"/>
            <a:r>
              <a:rPr lang="ru-RU" sz="1600" b="0" dirty="0">
                <a:solidFill>
                  <a:schemeClr val="tx1"/>
                </a:solidFill>
                <a:latin typeface="Times New Roman" panose="02020603050405020304" pitchFamily="18" charset="0"/>
                <a:cs typeface="Times New Roman" panose="02020603050405020304" pitchFamily="18" charset="0"/>
              </a:rPr>
              <a:t>(2) Правительство осуществляет свои полномочия в области публичной услуги водоснабжения и канализации посредством: </a:t>
            </a:r>
          </a:p>
          <a:p>
            <a:pPr algn="just"/>
            <a:r>
              <a:rPr lang="ru-RU" sz="1600" b="0" dirty="0">
                <a:solidFill>
                  <a:schemeClr val="tx1"/>
                </a:solidFill>
                <a:latin typeface="Times New Roman" panose="02020603050405020304" pitchFamily="18" charset="0"/>
                <a:cs typeface="Times New Roman" panose="02020603050405020304" pitchFamily="18" charset="0"/>
              </a:rPr>
              <a:t>a) инициирования и представления Парламенту для принятия проектов законодательных актов о регулировании функционирования публичной услуги водоснабжения и канализации;</a:t>
            </a:r>
          </a:p>
          <a:p>
            <a:pPr algn="just"/>
            <a:r>
              <a:rPr lang="ru-RU" sz="1600" b="0" dirty="0">
                <a:solidFill>
                  <a:schemeClr val="tx1"/>
                </a:solidFill>
                <a:latin typeface="Times New Roman" panose="02020603050405020304" pitchFamily="18" charset="0"/>
                <a:cs typeface="Times New Roman" panose="02020603050405020304" pitchFamily="18" charset="0"/>
              </a:rPr>
              <a:t>b) утверждения нормативных актов в области публичной услуги водоснабжения и канализации в соответствии с концепциями социально-экономического развития, градостроительства и обустройства территории, защиты и сохранения окружающей среды; </a:t>
            </a:r>
          </a:p>
          <a:p>
            <a:pPr algn="just"/>
            <a:r>
              <a:rPr lang="ru-RU" sz="1600" b="0" dirty="0">
                <a:solidFill>
                  <a:schemeClr val="tx1"/>
                </a:solidFill>
                <a:latin typeface="Times New Roman" panose="02020603050405020304" pitchFamily="18" charset="0"/>
                <a:cs typeface="Times New Roman" panose="02020603050405020304" pitchFamily="18" charset="0"/>
              </a:rPr>
              <a:t>c) внедрения в область публичной услуги водоснабжения и канализации механизмов, характерных для рыночной экономики, создания конкурентной среды, привлечения частного капитала, поощрения государственно-частного партнерства и приватизации.    </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40870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3046988"/>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Статья 22. Общее водопользование</a:t>
            </a:r>
          </a:p>
          <a:p>
            <a:pPr algn="just"/>
            <a:r>
              <a:rPr lang="ru-RU" sz="1600" b="0" dirty="0">
                <a:solidFill>
                  <a:schemeClr val="tx1"/>
                </a:solidFill>
                <a:latin typeface="Times New Roman" panose="02020603050405020304" pitchFamily="18" charset="0"/>
                <a:cs typeface="Times New Roman" panose="02020603050405020304" pitchFamily="18" charset="0"/>
              </a:rPr>
              <a:t>(1) Считается общим водопользованием и не требует природоохранного разрешения на специальное водопользование использование воды в следующих целях:</a:t>
            </a:r>
          </a:p>
          <a:p>
            <a:pPr algn="just"/>
            <a:r>
              <a:rPr lang="ru-RU" sz="1600" b="0" dirty="0">
                <a:solidFill>
                  <a:schemeClr val="tx1"/>
                </a:solidFill>
                <a:latin typeface="Times New Roman" panose="02020603050405020304" pitchFamily="18" charset="0"/>
                <a:cs typeface="Times New Roman" panose="02020603050405020304" pitchFamily="18" charset="0"/>
              </a:rPr>
              <a:t>a) потребление воды в питьевых целях и для других бытовых нужд; </a:t>
            </a:r>
          </a:p>
          <a:p>
            <a:pPr algn="just"/>
            <a:r>
              <a:rPr lang="ru-RU" sz="1600" b="0" dirty="0">
                <a:solidFill>
                  <a:schemeClr val="tx1"/>
                </a:solidFill>
                <a:latin typeface="Times New Roman" panose="02020603050405020304" pitchFamily="18" charset="0"/>
                <a:cs typeface="Times New Roman" panose="02020603050405020304" pitchFamily="18" charset="0"/>
              </a:rPr>
              <a:t>b) водопой скота без использования стационарных сооружений; </a:t>
            </a:r>
          </a:p>
          <a:p>
            <a:pPr algn="just"/>
            <a:r>
              <a:rPr lang="ru-RU" sz="1600" b="0" dirty="0">
                <a:solidFill>
                  <a:schemeClr val="tx1"/>
                </a:solidFill>
                <a:latin typeface="Times New Roman" panose="02020603050405020304" pitchFamily="18" charset="0"/>
                <a:cs typeface="Times New Roman" panose="02020603050405020304" pitchFamily="18" charset="0"/>
              </a:rPr>
              <a:t>c) орошение приусадебных участков; </a:t>
            </a:r>
          </a:p>
          <a:p>
            <a:pPr algn="just"/>
            <a:r>
              <a:rPr lang="ru-RU" sz="1600" b="0" dirty="0">
                <a:solidFill>
                  <a:schemeClr val="tx1"/>
                </a:solidFill>
                <a:latin typeface="Times New Roman" panose="02020603050405020304" pitchFamily="18" charset="0"/>
                <a:cs typeface="Times New Roman" panose="02020603050405020304" pitchFamily="18" charset="0"/>
              </a:rPr>
              <a:t>d) купание и отдых;</a:t>
            </a:r>
          </a:p>
          <a:p>
            <a:pPr algn="just"/>
            <a:r>
              <a:rPr lang="ru-RU" sz="1600" b="0" dirty="0">
                <a:solidFill>
                  <a:schemeClr val="tx1"/>
                </a:solidFill>
                <a:latin typeface="Times New Roman" panose="02020603050405020304" pitchFamily="18" charset="0"/>
                <a:cs typeface="Times New Roman" panose="02020603050405020304" pitchFamily="18" charset="0"/>
              </a:rPr>
              <a:t>e) забор и использование воды в противопожарных целях или в других неотложных ситуациях.</a:t>
            </a:r>
          </a:p>
          <a:p>
            <a:pPr algn="just"/>
            <a:r>
              <a:rPr lang="ru-RU" sz="1600" b="0" dirty="0">
                <a:solidFill>
                  <a:schemeClr val="tx1"/>
                </a:solidFill>
                <a:latin typeface="Times New Roman" panose="02020603050405020304" pitchFamily="18" charset="0"/>
                <a:cs typeface="Times New Roman" panose="02020603050405020304" pitchFamily="18" charset="0"/>
              </a:rPr>
              <a:t>(2) Орошение, производимое лицом, которое законно снабжается водой через централизованную оросительную систему, управляемую ирригационной ассоциацией, или иным лицом, которое имеет природоохранное разрешение на специальное водопользование, не требует такого разрешения.</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895736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031873"/>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Статья 23. Специальное водопользование</a:t>
            </a:r>
            <a:r>
              <a:rPr lang="ru-RU" sz="1600" b="0" dirty="0">
                <a:solidFill>
                  <a:schemeClr val="tx1"/>
                </a:solidFill>
                <a:latin typeface="Times New Roman" panose="02020603050405020304" pitchFamily="18" charset="0"/>
                <a:cs typeface="Times New Roman" panose="02020603050405020304" pitchFamily="18" charset="0"/>
              </a:rPr>
              <a:t>  </a:t>
            </a:r>
          </a:p>
          <a:p>
            <a:pPr algn="just"/>
            <a:r>
              <a:rPr lang="ru-RU" sz="1600" b="0" dirty="0">
                <a:solidFill>
                  <a:schemeClr val="tx1"/>
                </a:solidFill>
                <a:latin typeface="Times New Roman" panose="02020603050405020304" pitchFamily="18" charset="0"/>
                <a:cs typeface="Times New Roman" panose="02020603050405020304" pitchFamily="18" charset="0"/>
              </a:rPr>
              <a:t>(1) Использование воды, не подпадающее под действие статьи 22, считается специальным водопользованием и может осуществляться только на основании </a:t>
            </a:r>
            <a:r>
              <a:rPr lang="ru-RU" sz="1600" dirty="0">
                <a:solidFill>
                  <a:srgbClr val="FF0000"/>
                </a:solidFill>
                <a:latin typeface="Times New Roman" panose="02020603050405020304" pitchFamily="18" charset="0"/>
                <a:cs typeface="Times New Roman" panose="02020603050405020304" pitchFamily="18" charset="0"/>
              </a:rPr>
              <a:t>природоохранного разрешения на специальное водопользование</a:t>
            </a:r>
            <a:r>
              <a:rPr lang="ru-RU" sz="1600" b="0" dirty="0">
                <a:solidFill>
                  <a:schemeClr val="tx1"/>
                </a:solidFill>
                <a:latin typeface="Times New Roman" panose="02020603050405020304" pitchFamily="18" charset="0"/>
                <a:cs typeface="Times New Roman" panose="02020603050405020304" pitchFamily="18" charset="0"/>
              </a:rPr>
              <a:t>. </a:t>
            </a:r>
          </a:p>
          <a:p>
            <a:pPr algn="just"/>
            <a:r>
              <a:rPr lang="ru-RU" sz="1600" b="0" dirty="0">
                <a:solidFill>
                  <a:schemeClr val="tx1"/>
                </a:solidFill>
                <a:latin typeface="Times New Roman" panose="02020603050405020304" pitchFamily="18" charset="0"/>
                <a:cs typeface="Times New Roman" panose="02020603050405020304" pitchFamily="18" charset="0"/>
              </a:rPr>
              <a:t>(2) Считаются специальным водопользованием следующие виды деятельности:</a:t>
            </a:r>
          </a:p>
          <a:p>
            <a:pPr algn="just"/>
            <a:r>
              <a:rPr lang="ru-RU" sz="1600" b="0" dirty="0">
                <a:solidFill>
                  <a:schemeClr val="tx1"/>
                </a:solidFill>
                <a:latin typeface="Times New Roman" panose="02020603050405020304" pitchFamily="18" charset="0"/>
                <a:cs typeface="Times New Roman" panose="02020603050405020304" pitchFamily="18" charset="0"/>
              </a:rPr>
              <a:t>a) забор воды из поверхностных и подземных источников в целях питьевого водоснабжения; </a:t>
            </a:r>
          </a:p>
          <a:p>
            <a:pPr algn="just"/>
            <a:r>
              <a:rPr lang="ru-RU" sz="1600" b="0" dirty="0">
                <a:solidFill>
                  <a:schemeClr val="tx1"/>
                </a:solidFill>
                <a:latin typeface="Times New Roman" panose="02020603050405020304" pitchFamily="18" charset="0"/>
                <a:cs typeface="Times New Roman" panose="02020603050405020304" pitchFamily="18" charset="0"/>
              </a:rPr>
              <a:t>b) забор и использование воды из поверхностных и подземных источников в технических и промышленных целях, включая переработку продовольственной продукции и </a:t>
            </a:r>
            <a:r>
              <a:rPr lang="ru-RU" sz="1600" b="0" dirty="0" err="1">
                <a:solidFill>
                  <a:schemeClr val="tx1"/>
                </a:solidFill>
                <a:latin typeface="Times New Roman" panose="02020603050405020304" pitchFamily="18" charset="0"/>
                <a:cs typeface="Times New Roman" panose="02020603050405020304" pitchFamily="18" charset="0"/>
              </a:rPr>
              <a:t>агропромышленность</a:t>
            </a:r>
            <a:r>
              <a:rPr lang="ru-RU" sz="1600" b="0" dirty="0">
                <a:solidFill>
                  <a:schemeClr val="tx1"/>
                </a:solidFill>
                <a:latin typeface="Times New Roman" panose="02020603050405020304" pitchFamily="18" charset="0"/>
                <a:cs typeface="Times New Roman" panose="02020603050405020304" pitchFamily="18" charset="0"/>
              </a:rPr>
              <a:t>; </a:t>
            </a:r>
          </a:p>
          <a:p>
            <a:pPr algn="just"/>
            <a:r>
              <a:rPr lang="ru-RU" sz="1600" b="0" dirty="0">
                <a:solidFill>
                  <a:schemeClr val="tx1"/>
                </a:solidFill>
                <a:latin typeface="Times New Roman" panose="02020603050405020304" pitchFamily="18" charset="0"/>
                <a:cs typeface="Times New Roman" panose="02020603050405020304" pitchFamily="18" charset="0"/>
              </a:rPr>
              <a:t>c) забор и использование воды из различных источников для орошения; </a:t>
            </a:r>
          </a:p>
          <a:p>
            <a:pPr algn="just"/>
            <a:r>
              <a:rPr lang="ru-RU" sz="1600" b="0" dirty="0">
                <a:solidFill>
                  <a:schemeClr val="tx1"/>
                </a:solidFill>
                <a:latin typeface="Times New Roman" panose="02020603050405020304" pitchFamily="18" charset="0"/>
                <a:cs typeface="Times New Roman" panose="02020603050405020304" pitchFamily="18" charset="0"/>
              </a:rPr>
              <a:t>d) использование воды в аквакультуре и рыбоводстве; </a:t>
            </a:r>
          </a:p>
          <a:p>
            <a:pPr algn="just"/>
            <a:r>
              <a:rPr lang="ru-RU" sz="1600" b="0" dirty="0">
                <a:solidFill>
                  <a:schemeClr val="tx1"/>
                </a:solidFill>
                <a:latin typeface="Times New Roman" panose="02020603050405020304" pitchFamily="18" charset="0"/>
                <a:cs typeface="Times New Roman" panose="02020603050405020304" pitchFamily="18" charset="0"/>
              </a:rPr>
              <a:t>e) сброс сточных вод;</a:t>
            </a:r>
          </a:p>
          <a:p>
            <a:pPr algn="just"/>
            <a:r>
              <a:rPr lang="ru-RU" sz="1600" b="0" dirty="0">
                <a:solidFill>
                  <a:schemeClr val="tx1"/>
                </a:solidFill>
                <a:latin typeface="Times New Roman" panose="02020603050405020304" pitchFamily="18" charset="0"/>
                <a:cs typeface="Times New Roman" panose="02020603050405020304" pitchFamily="18" charset="0"/>
              </a:rPr>
              <a:t>f) использование воды в целях производства гидроэлектроэнергии; </a:t>
            </a:r>
            <a:endParaRPr lang="pt-BR"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g) эксплуатация плавучих пристаней, дебаркадеров и других гидравлических сооружений на землях водного фонда;</a:t>
            </a:r>
          </a:p>
          <a:p>
            <a:pPr algn="just"/>
            <a:r>
              <a:rPr lang="ru-RU" sz="1600" b="0" dirty="0">
                <a:solidFill>
                  <a:schemeClr val="tx1"/>
                </a:solidFill>
                <a:latin typeface="Times New Roman" panose="02020603050405020304" pitchFamily="18" charset="0"/>
                <a:cs typeface="Times New Roman" panose="02020603050405020304" pitchFamily="18" charset="0"/>
              </a:rPr>
              <a:t>h) развитие и коммерческая эксплуатация пляжей и зон отдыха.</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48881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Статья 25. Заявление о выдаче природоохранного разрешения на специальное водопользование</a:t>
            </a:r>
          </a:p>
          <a:p>
            <a:pPr algn="just"/>
            <a:r>
              <a:rPr lang="ru-RU" sz="1600" b="0" dirty="0">
                <a:solidFill>
                  <a:schemeClr val="tx1"/>
                </a:solidFill>
                <a:latin typeface="Times New Roman" panose="02020603050405020304" pitchFamily="18" charset="0"/>
                <a:cs typeface="Times New Roman" panose="02020603050405020304" pitchFamily="18" charset="0"/>
              </a:rPr>
              <a:t>(1) Заявление о выдаче природоохранного разрешения на специальное водопользование подается в компетентное учреждение.</a:t>
            </a:r>
          </a:p>
          <a:p>
            <a:pPr algn="just"/>
            <a:r>
              <a:rPr lang="ru-RU" sz="1600" b="0" dirty="0">
                <a:solidFill>
                  <a:schemeClr val="tx1"/>
                </a:solidFill>
                <a:latin typeface="Times New Roman" panose="02020603050405020304" pitchFamily="18" charset="0"/>
                <a:cs typeface="Times New Roman" panose="02020603050405020304" pitchFamily="18" charset="0"/>
              </a:rPr>
              <a:t>(2) Для получения природоохранного разрешения на специальное водопользование заявитель должен представить следующие документы:</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a) документ, удостоверяющий право собственности или пользования на землю, на которой находится водный объект, на гидротехнические сооружения, а также на иные предназначенные для водопользования сооружения; </a:t>
            </a:r>
          </a:p>
          <a:p>
            <a:pPr algn="just"/>
            <a:r>
              <a:rPr lang="ru-RU" sz="1600" b="0" dirty="0">
                <a:solidFill>
                  <a:schemeClr val="tx1"/>
                </a:solidFill>
                <a:latin typeface="Times New Roman" panose="02020603050405020304" pitchFamily="18" charset="0"/>
                <a:cs typeface="Times New Roman" panose="02020603050405020304" pitchFamily="18" charset="0"/>
              </a:rPr>
              <a:t>b) план и/или схема земельного участка с указанием, в зависимости от случая, гидротехнических сооружений, средств измерения количества воды, подлежащей использованию и сбросу, а также иных предназначенных для водопользования сооружений; </a:t>
            </a:r>
          </a:p>
          <a:p>
            <a:pPr algn="just"/>
            <a:r>
              <a:rPr lang="ru-RU" sz="1600" b="0" dirty="0">
                <a:solidFill>
                  <a:schemeClr val="tx1"/>
                </a:solidFill>
                <a:latin typeface="Times New Roman" panose="02020603050405020304" pitchFamily="18" charset="0"/>
                <a:cs typeface="Times New Roman" panose="02020603050405020304" pitchFamily="18" charset="0"/>
              </a:rPr>
              <a:t>c) паспорт водозабора; </a:t>
            </a:r>
          </a:p>
          <a:p>
            <a:pPr algn="just"/>
            <a:r>
              <a:rPr lang="ru-RU" sz="1600" b="0" dirty="0">
                <a:solidFill>
                  <a:schemeClr val="tx1"/>
                </a:solidFill>
                <a:latin typeface="Times New Roman" panose="02020603050405020304" pitchFamily="18" charset="0"/>
                <a:cs typeface="Times New Roman" panose="02020603050405020304" pitchFamily="18" charset="0"/>
              </a:rPr>
              <a:t>d) правила эксплуатации плотин, прудов, водохранилищ; </a:t>
            </a:r>
          </a:p>
          <a:p>
            <a:pPr algn="just"/>
            <a:r>
              <a:rPr lang="ru-RU" sz="1600" b="0" dirty="0">
                <a:solidFill>
                  <a:schemeClr val="tx1"/>
                </a:solidFill>
                <a:latin typeface="Times New Roman" panose="02020603050405020304" pitchFamily="18" charset="0"/>
                <a:cs typeface="Times New Roman" panose="02020603050405020304" pitchFamily="18" charset="0"/>
              </a:rPr>
              <a:t>e) расчеты количества подлежащей использованию воды и объема сточных вод; </a:t>
            </a:r>
          </a:p>
          <a:p>
            <a:pPr algn="just"/>
            <a:r>
              <a:rPr lang="ru-RU" sz="1600" b="0" dirty="0">
                <a:solidFill>
                  <a:schemeClr val="tx1"/>
                </a:solidFill>
                <a:latin typeface="Times New Roman" panose="02020603050405020304" pitchFamily="18" charset="0"/>
                <a:cs typeface="Times New Roman" panose="02020603050405020304" pitchFamily="18" charset="0"/>
              </a:rPr>
              <a:t>f) план мер/инвестиций по охране водных ресурсов в период водопользования; </a:t>
            </a:r>
          </a:p>
          <a:p>
            <a:pPr algn="just"/>
            <a:r>
              <a:rPr lang="ru-RU" sz="1600" b="0" dirty="0">
                <a:solidFill>
                  <a:schemeClr val="tx1"/>
                </a:solidFill>
                <a:latin typeface="Times New Roman" panose="02020603050405020304" pitchFamily="18" charset="0"/>
                <a:cs typeface="Times New Roman" panose="02020603050405020304" pitchFamily="18" charset="0"/>
              </a:rPr>
              <a:t>g) результаты анализа физико-химических и/или бактериологических свойств воды; </a:t>
            </a:r>
          </a:p>
          <a:p>
            <a:pPr algn="just"/>
            <a:r>
              <a:rPr lang="ru-RU" sz="1600" b="0" dirty="0">
                <a:solidFill>
                  <a:schemeClr val="tx1"/>
                </a:solidFill>
                <a:latin typeface="Times New Roman" panose="02020603050405020304" pitchFamily="18" charset="0"/>
                <a:cs typeface="Times New Roman" panose="02020603050405020304" pitchFamily="18" charset="0"/>
              </a:rPr>
              <a:t>h) договор на пользование участком недр; </a:t>
            </a:r>
          </a:p>
          <a:p>
            <a:pPr algn="just"/>
            <a:r>
              <a:rPr lang="ru-RU" sz="1600" b="0" dirty="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975487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524315"/>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i) договор перевозки и приема сточных вод к очистке в случае отсутствия собственной системы отведения и очистки сточных вод; </a:t>
            </a:r>
          </a:p>
          <a:p>
            <a:pPr algn="just"/>
            <a:r>
              <a:rPr lang="ru-RU" sz="1600" b="0" dirty="0">
                <a:solidFill>
                  <a:schemeClr val="tx1"/>
                </a:solidFill>
                <a:latin typeface="Times New Roman" panose="02020603050405020304" pitchFamily="18" charset="0"/>
                <a:cs typeface="Times New Roman" panose="02020603050405020304" pitchFamily="18" charset="0"/>
              </a:rPr>
              <a:t>j) доказательство опубликования в местной печати объявления, предусмотренного частью (4), об обращении за выдачей природоохранного разрешения на специальное водопользование.</a:t>
            </a:r>
          </a:p>
          <a:p>
            <a:pPr algn="just"/>
            <a:r>
              <a:rPr lang="ru-RU" sz="1600" b="0" dirty="0">
                <a:solidFill>
                  <a:schemeClr val="tx1"/>
                </a:solidFill>
                <a:latin typeface="Times New Roman" panose="02020603050405020304" pitchFamily="18" charset="0"/>
                <a:cs typeface="Times New Roman" panose="02020603050405020304" pitchFamily="18" charset="0"/>
              </a:rPr>
              <a:t>(3) В случае водопользования, предусматривающего </a:t>
            </a:r>
            <a:r>
              <a:rPr lang="ru-RU" sz="1600" dirty="0">
                <a:solidFill>
                  <a:schemeClr val="tx1"/>
                </a:solidFill>
                <a:latin typeface="Times New Roman" panose="02020603050405020304" pitchFamily="18" charset="0"/>
                <a:cs typeface="Times New Roman" panose="02020603050405020304" pitchFamily="18" charset="0"/>
              </a:rPr>
              <a:t>сброс сточных вод</a:t>
            </a:r>
            <a:r>
              <a:rPr lang="ru-RU" sz="1600" b="0" dirty="0">
                <a:solidFill>
                  <a:schemeClr val="tx1"/>
                </a:solidFill>
                <a:latin typeface="Times New Roman" panose="02020603050405020304" pitchFamily="18" charset="0"/>
                <a:cs typeface="Times New Roman" panose="02020603050405020304" pitchFamily="18" charset="0"/>
              </a:rPr>
              <a:t>, применяются положения части (1) статьи 41.</a:t>
            </a:r>
          </a:p>
          <a:p>
            <a:pPr algn="just"/>
            <a:r>
              <a:rPr lang="ru-RU" sz="1600" b="0" dirty="0">
                <a:solidFill>
                  <a:schemeClr val="tx1"/>
                </a:solidFill>
                <a:latin typeface="Times New Roman" panose="02020603050405020304" pitchFamily="18" charset="0"/>
                <a:cs typeface="Times New Roman" panose="02020603050405020304" pitchFamily="18" charset="0"/>
              </a:rPr>
              <a:t>(31) В зависимости от вида специального водопользования к заявлению о выдаче природоохранного разрешения на специальное водопользование прилагаются: </a:t>
            </a:r>
          </a:p>
          <a:p>
            <a:pPr algn="just"/>
            <a:r>
              <a:rPr lang="ru-RU" sz="1600" b="0" dirty="0">
                <a:solidFill>
                  <a:schemeClr val="tx1"/>
                </a:solidFill>
                <a:latin typeface="Times New Roman" panose="02020603050405020304" pitchFamily="18" charset="0"/>
                <a:cs typeface="Times New Roman" panose="02020603050405020304" pitchFamily="18" charset="0"/>
              </a:rPr>
              <a:t>a) для осуществления видов деятельности, указанных в пунктах a), b) и d) части (2) статьи 23, – документы, предусмотренные пунктами a)–j) части (2) настоящей статьи; </a:t>
            </a:r>
          </a:p>
          <a:p>
            <a:pPr algn="just"/>
            <a:r>
              <a:rPr lang="ru-RU" sz="1600" b="0" dirty="0">
                <a:solidFill>
                  <a:schemeClr val="tx1"/>
                </a:solidFill>
                <a:latin typeface="Times New Roman" panose="02020603050405020304" pitchFamily="18" charset="0"/>
                <a:cs typeface="Times New Roman" panose="02020603050405020304" pitchFamily="18" charset="0"/>
              </a:rPr>
              <a:t>b) для осуществления деятельности, указанной в пункте c) части (2) статьи 23, – документы, предусмотренные пунктами a)–h) и j) части (2) настоящей статьи;   </a:t>
            </a:r>
          </a:p>
          <a:p>
            <a:pPr algn="just"/>
            <a:r>
              <a:rPr lang="ru-RU" sz="1600" b="0" dirty="0">
                <a:solidFill>
                  <a:schemeClr val="tx1"/>
                </a:solidFill>
                <a:latin typeface="Times New Roman" panose="02020603050405020304" pitchFamily="18" charset="0"/>
                <a:cs typeface="Times New Roman" panose="02020603050405020304" pitchFamily="18" charset="0"/>
              </a:rPr>
              <a:t>c) для осуществления деятельности, указанной в пункте e) части (2) статьи 23, – документы, предусмотренные пунктами b), d), e), g) и j) части (2) настоящей статьи; </a:t>
            </a:r>
          </a:p>
          <a:p>
            <a:pPr algn="just"/>
            <a:r>
              <a:rPr lang="ru-RU" sz="1600" b="0" dirty="0">
                <a:solidFill>
                  <a:schemeClr val="tx1"/>
                </a:solidFill>
                <a:latin typeface="Times New Roman" panose="02020603050405020304" pitchFamily="18" charset="0"/>
                <a:cs typeface="Times New Roman" panose="02020603050405020304" pitchFamily="18" charset="0"/>
              </a:rPr>
              <a:t>d) для осуществления деятельности, указанной в пункте f) части (2)  статьи 23, – документы, предусмотренные пунктами b), d)–f) и j) части (2) настоящей статьи; </a:t>
            </a:r>
          </a:p>
          <a:p>
            <a:pPr algn="just"/>
            <a:r>
              <a:rPr lang="ru-RU" sz="1600" b="0" dirty="0">
                <a:solidFill>
                  <a:schemeClr val="tx1"/>
                </a:solidFill>
                <a:latin typeface="Times New Roman" panose="02020603050405020304" pitchFamily="18" charset="0"/>
                <a:cs typeface="Times New Roman" panose="02020603050405020304" pitchFamily="18" charset="0"/>
              </a:rPr>
              <a:t>e) для осуществления видов деятельности, указанных в пунктах g) и h) части (2) статьи 23, – документы, предусмотренные пунктами a), b), d), f), g) и j) части (2) настоящей статьи.  </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724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262979"/>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(4) Заявитель природоохранного разрешения на специальное водопользование обязан опубликовать в местной печати объявление об обращении за выдачей природоохранного разрешения на специальное водопользование, а также вывесить его в </a:t>
            </a:r>
            <a:r>
              <a:rPr lang="ru-RU" sz="1600" b="0" dirty="0" err="1">
                <a:solidFill>
                  <a:schemeClr val="tx1"/>
                </a:solidFill>
                <a:latin typeface="Times New Roman" panose="02020603050405020304" pitchFamily="18" charset="0"/>
                <a:cs typeface="Times New Roman" panose="02020603050405020304" pitchFamily="18" charset="0"/>
              </a:rPr>
              <a:t>примэрии</a:t>
            </a:r>
            <a:r>
              <a:rPr lang="ru-RU" sz="1600" b="0" dirty="0">
                <a:solidFill>
                  <a:schemeClr val="tx1"/>
                </a:solidFill>
                <a:latin typeface="Times New Roman" panose="02020603050405020304" pitchFamily="18" charset="0"/>
                <a:cs typeface="Times New Roman" panose="02020603050405020304" pitchFamily="18" charset="0"/>
              </a:rPr>
              <a:t> соответствующего населенного пункта. Любое физическое или юридическое лицо, у которого имеются замечания по поводу заявления о выдаче природоохранного разрешения на специальное водопользование, может в 30-дневный срок со дня опубликования объявления сообщить их в письменной форме компетентному учреждению.</a:t>
            </a:r>
            <a:r>
              <a:rPr lang="pt-BR" sz="1600" b="0" dirty="0">
                <a:solidFill>
                  <a:schemeClr val="tx1"/>
                </a:solidFill>
                <a:latin typeface="Times New Roman" panose="02020603050405020304" pitchFamily="18" charset="0"/>
                <a:cs typeface="Times New Roman" panose="02020603050405020304" pitchFamily="18" charset="0"/>
              </a:rPr>
              <a:t> </a:t>
            </a:r>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(5) Компетентное учреждение в 30-дневный срок со дня получения заявления: </a:t>
            </a:r>
          </a:p>
          <a:p>
            <a:pPr algn="just"/>
            <a:r>
              <a:rPr lang="ru-RU" sz="1600" b="0" dirty="0">
                <a:solidFill>
                  <a:schemeClr val="tx1"/>
                </a:solidFill>
                <a:latin typeface="Times New Roman" panose="02020603050405020304" pitchFamily="18" charset="0"/>
                <a:cs typeface="Times New Roman" panose="02020603050405020304" pitchFamily="18" charset="0"/>
              </a:rPr>
              <a:t>a) посредством процедуры единого окна согласует условия водопользования с органами надзора за общественным здоровьем, по управлению водными ресурсами, по использованию минеральных ресурсов, по охране окружающей среды, по охране водных биоресурсов, а также с органами санитарно-ветеринарного надзора, по гражданской защите и чрезвычайным ситуациям в соответствии с положением, утвержденным Правительством; </a:t>
            </a:r>
            <a:r>
              <a:rPr lang="en-US" sz="1600" b="0" dirty="0">
                <a:solidFill>
                  <a:schemeClr val="tx1"/>
                </a:solidFill>
                <a:latin typeface="Times New Roman" panose="02020603050405020304" pitchFamily="18" charset="0"/>
                <a:cs typeface="Times New Roman" panose="02020603050405020304" pitchFamily="18" charset="0"/>
              </a:rPr>
              <a:t>  </a:t>
            </a:r>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b) организует совместно с органами, перечисленными в пункте a), инспектирование водного объекта, гидротехнических сооружений, а также иных предназначенных для водопользования сооружений, указанных в заявлении.</a:t>
            </a:r>
          </a:p>
          <a:p>
            <a:pPr algn="just"/>
            <a:r>
              <a:rPr lang="ru-RU" sz="1600" b="0" dirty="0">
                <a:solidFill>
                  <a:schemeClr val="tx1"/>
                </a:solidFill>
                <a:latin typeface="Times New Roman" panose="02020603050405020304" pitchFamily="18" charset="0"/>
                <a:cs typeface="Times New Roman" panose="02020603050405020304" pitchFamily="18" charset="0"/>
              </a:rPr>
              <a:t>(6) Компетентное учреждение размещает заявления о выдаче природоохранного разрешения на специальное водопользование на своем официальном сайте и при необходимости организует публичные слушания по указанным заявлениям, если последние могут повлечь существенное воздействие на окружающую среду либо если представлены замечания в соответствии с частью (4).</a:t>
            </a:r>
            <a:r>
              <a:rPr lang="en-US" sz="1600" b="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3402379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278094"/>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(7) Предельный срок рассмотрения заявления и выдачи природоохранного разрешения на специальное водопользование составляет два месяца. В случае долгосрочного природоохранного разрешения на специальное водопользование время рассмотрения заявления может быть продлено на два месяца. </a:t>
            </a:r>
          </a:p>
          <a:p>
            <a:pPr algn="just"/>
            <a:r>
              <a:rPr lang="ru-RU" sz="1600" b="0" dirty="0">
                <a:solidFill>
                  <a:schemeClr val="tx1"/>
                </a:solidFill>
                <a:latin typeface="Times New Roman" panose="02020603050405020304" pitchFamily="18" charset="0"/>
                <a:cs typeface="Times New Roman" panose="02020603050405020304" pitchFamily="18" charset="0"/>
              </a:rPr>
              <a:t>(8) Течение срока, указанного в части (7), начинается с момента представления заявителем всех необходимых документов согласно настоящему закону.</a:t>
            </a:r>
          </a:p>
          <a:p>
            <a:pPr algn="just"/>
            <a:r>
              <a:rPr lang="ru-RU" sz="1600" dirty="0">
                <a:solidFill>
                  <a:schemeClr val="tx1"/>
                </a:solidFill>
                <a:latin typeface="Times New Roman" panose="02020603050405020304" pitchFamily="18" charset="0"/>
                <a:cs typeface="Times New Roman" panose="02020603050405020304" pitchFamily="18" charset="0"/>
              </a:rPr>
              <a:t>Статья 26. Срок действия природоохранного разрешения на специальное водопользование  </a:t>
            </a:r>
          </a:p>
          <a:p>
            <a:pPr algn="just"/>
            <a:r>
              <a:rPr lang="ru-RU" sz="1600" b="0" dirty="0">
                <a:solidFill>
                  <a:schemeClr val="tx1"/>
                </a:solidFill>
                <a:latin typeface="Times New Roman" panose="02020603050405020304" pitchFamily="18" charset="0"/>
                <a:cs typeface="Times New Roman" panose="02020603050405020304" pitchFamily="18" charset="0"/>
              </a:rPr>
              <a:t>(1) Природоохранное разрешение на специальное водопользование выдается на 12 лет, за исключением случаев, когда:</a:t>
            </a:r>
          </a:p>
          <a:p>
            <a:pPr algn="just"/>
            <a:r>
              <a:rPr lang="ru-RU" sz="1600" b="0" dirty="0">
                <a:solidFill>
                  <a:schemeClr val="tx1"/>
                </a:solidFill>
                <a:latin typeface="Times New Roman" panose="02020603050405020304" pitchFamily="18" charset="0"/>
                <a:cs typeface="Times New Roman" panose="02020603050405020304" pitchFamily="18" charset="0"/>
              </a:rPr>
              <a:t>a) разрешение запрашивается на меньший срок; </a:t>
            </a:r>
          </a:p>
          <a:p>
            <a:pPr algn="just"/>
            <a:r>
              <a:rPr lang="ru-RU" sz="1600" b="0" dirty="0">
                <a:solidFill>
                  <a:schemeClr val="tx1"/>
                </a:solidFill>
                <a:latin typeface="Times New Roman" panose="02020603050405020304" pitchFamily="18" charset="0"/>
                <a:cs typeface="Times New Roman" panose="02020603050405020304" pitchFamily="18" charset="0"/>
              </a:rPr>
              <a:t>b) разрешение запрашивается на длительный срок на основе положений части (2).</a:t>
            </a:r>
          </a:p>
          <a:p>
            <a:pPr algn="just"/>
            <a:r>
              <a:rPr lang="ru-RU" sz="1600" b="0" dirty="0">
                <a:solidFill>
                  <a:schemeClr val="tx1"/>
                </a:solidFill>
                <a:latin typeface="Times New Roman" panose="02020603050405020304" pitchFamily="18" charset="0"/>
                <a:cs typeface="Times New Roman" panose="02020603050405020304" pitchFamily="18" charset="0"/>
              </a:rPr>
              <a:t>(2) Долгосрочное природоохранное разрешение на специальное водопользование выдается на 25 лет в случае, когда заявитель обязуется осуществить долгосрочные инвестиции в строительство, улучшение или восстановление:</a:t>
            </a:r>
          </a:p>
          <a:p>
            <a:pPr algn="just"/>
            <a:r>
              <a:rPr lang="ru-RU" sz="1600" b="0" dirty="0">
                <a:solidFill>
                  <a:schemeClr val="tx1"/>
                </a:solidFill>
                <a:latin typeface="Times New Roman" panose="02020603050405020304" pitchFamily="18" charset="0"/>
                <a:cs typeface="Times New Roman" panose="02020603050405020304" pitchFamily="18" charset="0"/>
              </a:rPr>
              <a:t>a) плотины в гидроэнергетических или иных целях; </a:t>
            </a:r>
          </a:p>
          <a:p>
            <a:pPr algn="just"/>
            <a:r>
              <a:rPr lang="ru-RU" sz="1600" b="0" dirty="0">
                <a:solidFill>
                  <a:schemeClr val="tx1"/>
                </a:solidFill>
                <a:latin typeface="Times New Roman" panose="02020603050405020304" pitchFamily="18" charset="0"/>
                <a:cs typeface="Times New Roman" panose="02020603050405020304" pitchFamily="18" charset="0"/>
              </a:rPr>
              <a:t>b) гидротехнического сооружения или установки для обработки воды и снабжения питьевой водой. </a:t>
            </a:r>
            <a:r>
              <a:rPr lang="pt-BR" sz="1600" b="0" dirty="0">
                <a:solidFill>
                  <a:schemeClr val="tx1"/>
                </a:solidFill>
                <a:latin typeface="Times New Roman" panose="02020603050405020304" pitchFamily="18" charset="0"/>
                <a:cs typeface="Times New Roman" panose="02020603050405020304" pitchFamily="18" charset="0"/>
              </a:rPr>
              <a:t>    </a:t>
            </a:r>
            <a:endParaRPr lang="ru-RU"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397770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28366"/>
            <a:ext cx="8689269" cy="4770537"/>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Статья 27. Выдача природоохранного разрешения на специальное водопользование </a:t>
            </a:r>
          </a:p>
          <a:p>
            <a:pPr algn="just"/>
            <a:r>
              <a:rPr lang="ru-RU" sz="1600" b="0" dirty="0">
                <a:solidFill>
                  <a:schemeClr val="tx1"/>
                </a:solidFill>
                <a:latin typeface="Times New Roman" panose="02020603050405020304" pitchFamily="18" charset="0"/>
                <a:cs typeface="Times New Roman" panose="02020603050405020304" pitchFamily="18" charset="0"/>
              </a:rPr>
              <a:t>(1) Природоохранное разрешение на специальное водопользование, включая долгосрочное, выдается бесплатно компетентным учреждением.</a:t>
            </a:r>
          </a:p>
          <a:p>
            <a:pPr algn="just"/>
            <a:r>
              <a:rPr lang="ru-RU" sz="1600" b="0" dirty="0">
                <a:solidFill>
                  <a:schemeClr val="tx1"/>
                </a:solidFill>
                <a:latin typeface="Times New Roman" panose="02020603050405020304" pitchFamily="18" charset="0"/>
                <a:cs typeface="Times New Roman" panose="02020603050405020304" pitchFamily="18" charset="0"/>
              </a:rPr>
              <a:t>(2) При рассмотрении заявления о выдаче природоохранного разрешения на специальное водопользование учитываются:</a:t>
            </a:r>
          </a:p>
          <a:p>
            <a:pPr algn="just"/>
            <a:r>
              <a:rPr lang="ru-RU" sz="1600" b="0" dirty="0">
                <a:solidFill>
                  <a:schemeClr val="tx1"/>
                </a:solidFill>
                <a:latin typeface="Times New Roman" panose="02020603050405020304" pitchFamily="18" charset="0"/>
                <a:cs typeface="Times New Roman" panose="02020603050405020304" pitchFamily="18" charset="0"/>
              </a:rPr>
              <a:t>a) план управления соответствующим бассейновым округом; </a:t>
            </a:r>
          </a:p>
          <a:p>
            <a:pPr algn="just"/>
            <a:r>
              <a:rPr lang="ru-RU" sz="1600" b="0" dirty="0">
                <a:solidFill>
                  <a:schemeClr val="tx1"/>
                </a:solidFill>
                <a:latin typeface="Times New Roman" panose="02020603050405020304" pitchFamily="18" charset="0"/>
                <a:cs typeface="Times New Roman" panose="02020603050405020304" pitchFamily="18" charset="0"/>
              </a:rPr>
              <a:t>b) обязательства Республики Молдова, предусмотренные международными договорами; </a:t>
            </a:r>
          </a:p>
          <a:p>
            <a:pPr algn="just"/>
            <a:r>
              <a:rPr lang="ru-RU" sz="1600" b="0" dirty="0">
                <a:solidFill>
                  <a:schemeClr val="tx1"/>
                </a:solidFill>
                <a:latin typeface="Times New Roman" panose="02020603050405020304" pitchFamily="18" charset="0"/>
                <a:cs typeface="Times New Roman" panose="02020603050405020304" pitchFamily="18" charset="0"/>
              </a:rPr>
              <a:t>c) приоритеты водопользования, применимые в рамках соответствующего бассейнового округа; </a:t>
            </a:r>
          </a:p>
          <a:p>
            <a:pPr algn="just"/>
            <a:r>
              <a:rPr lang="ru-RU" sz="1600" b="0" dirty="0">
                <a:solidFill>
                  <a:schemeClr val="tx1"/>
                </a:solidFill>
                <a:latin typeface="Times New Roman" panose="02020603050405020304" pitchFamily="18" charset="0"/>
                <a:cs typeface="Times New Roman" panose="02020603050405020304" pitchFamily="18" charset="0"/>
              </a:rPr>
              <a:t>d) содержание предусмотренных законом экологической экспертизы или экспертизы оценки воздействия на окружающую среду; </a:t>
            </a:r>
          </a:p>
          <a:p>
            <a:pPr algn="just"/>
            <a:r>
              <a:rPr lang="ru-RU" sz="1600" b="0" dirty="0">
                <a:solidFill>
                  <a:schemeClr val="tx1"/>
                </a:solidFill>
                <a:latin typeface="Times New Roman" panose="02020603050405020304" pitchFamily="18" charset="0"/>
                <a:cs typeface="Times New Roman" panose="02020603050405020304" pitchFamily="18" charset="0"/>
              </a:rPr>
              <a:t>e) применение наилучших доступных технологий;</a:t>
            </a:r>
          </a:p>
          <a:p>
            <a:pPr algn="just"/>
            <a:r>
              <a:rPr lang="ru-RU" sz="1600" b="0" dirty="0">
                <a:solidFill>
                  <a:schemeClr val="tx1"/>
                </a:solidFill>
                <a:latin typeface="Times New Roman" panose="02020603050405020304" pitchFamily="18" charset="0"/>
                <a:cs typeface="Times New Roman" panose="02020603050405020304" pitchFamily="18" charset="0"/>
              </a:rPr>
              <a:t>f) письменные замечания, а также выводы публичных слушаний по соответствующему заявлению. </a:t>
            </a:r>
          </a:p>
          <a:p>
            <a:pPr algn="just"/>
            <a:r>
              <a:rPr lang="ru-RU" sz="1600" b="0" dirty="0">
                <a:solidFill>
                  <a:schemeClr val="tx1"/>
                </a:solidFill>
                <a:latin typeface="Times New Roman" panose="02020603050405020304" pitchFamily="18" charset="0"/>
                <a:cs typeface="Times New Roman" panose="02020603050405020304" pitchFamily="18" charset="0"/>
              </a:rPr>
              <a:t>(3) Природоохранное разрешение на специальное водопользование не выдается, если это водопользование может нарушить: </a:t>
            </a:r>
          </a:p>
          <a:p>
            <a:pPr algn="just"/>
            <a:r>
              <a:rPr lang="ru-RU" sz="1600" b="0" dirty="0">
                <a:solidFill>
                  <a:schemeClr val="tx1"/>
                </a:solidFill>
                <a:latin typeface="Times New Roman" panose="02020603050405020304" pitchFamily="18" charset="0"/>
                <a:cs typeface="Times New Roman" panose="02020603050405020304" pitchFamily="18" charset="0"/>
              </a:rPr>
              <a:t>a) водопользование любого физического или юридического лица, обладающего природоохранным разрешением на специальное водопользование; </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5596777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b) требования к качеству окружающей среды для воды, указанные в  статье 37, или природоохранные задачи в отношении водных ресурсов, указанные в статье 38; </a:t>
            </a:r>
          </a:p>
          <a:p>
            <a:pPr algn="just"/>
            <a:r>
              <a:rPr lang="ru-RU" sz="1600" b="0" dirty="0">
                <a:solidFill>
                  <a:schemeClr val="tx1"/>
                </a:solidFill>
                <a:latin typeface="Times New Roman" panose="02020603050405020304" pitchFamily="18" charset="0"/>
                <a:cs typeface="Times New Roman" panose="02020603050405020304" pitchFamily="18" charset="0"/>
              </a:rPr>
              <a:t>c) минимальные требования к санитарному дебиту.</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(4) Природоохранное разрешение на специальное водопользование подлежит внесению в Регистр природоохранных разрешений на специальное водопользование в соответствии со статьей 15. </a:t>
            </a:r>
          </a:p>
          <a:p>
            <a:pPr algn="just"/>
            <a:r>
              <a:rPr lang="ru-RU" sz="1600" b="0" dirty="0">
                <a:solidFill>
                  <a:schemeClr val="tx1"/>
                </a:solidFill>
                <a:latin typeface="Times New Roman" panose="02020603050405020304" pitchFamily="18" charset="0"/>
                <a:cs typeface="Times New Roman" panose="02020603050405020304" pitchFamily="18" charset="0"/>
              </a:rPr>
              <a:t>(5) Решение о выдаче или об отказе в выдаче природоохранного разрешения на специальное водопользование может быть обжаловано в судебную инстанцию в порядке административного судопроизводства без соблюдения досудебной процедуры.</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Статья 39. Требования к очистке сточных вод в городских поселениях</a:t>
            </a:r>
            <a:endParaRPr lang="ro-RO" sz="160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Эксплуатационные требования к системам сбора сточных вод в городских поселениях и очистным сооружениям устанавливаются в положении, утвержденном Правительством </a:t>
            </a:r>
            <a:r>
              <a:rPr lang="ro-RO" sz="1600" dirty="0">
                <a:solidFill>
                  <a:schemeClr val="tx1"/>
                </a:solidFill>
                <a:latin typeface="Times New Roman" panose="02020603050405020304" pitchFamily="18" charset="0"/>
                <a:cs typeface="Times New Roman" panose="02020603050405020304" pitchFamily="18" charset="0"/>
              </a:rPr>
              <a:t>(</a:t>
            </a:r>
            <a:r>
              <a:rPr lang="ru-RU" sz="1600" dirty="0">
                <a:solidFill>
                  <a:schemeClr val="tx1"/>
                </a:solidFill>
                <a:latin typeface="Times New Roman" panose="02020603050405020304" pitchFamily="18" charset="0"/>
                <a:cs typeface="Times New Roman" panose="02020603050405020304" pitchFamily="18" charset="0"/>
              </a:rPr>
              <a:t>см.</a:t>
            </a:r>
            <a:r>
              <a:rPr lang="ro-RO" sz="160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РП</a:t>
            </a:r>
            <a:r>
              <a:rPr lang="nn-NO" sz="160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a:t>
            </a:r>
            <a:r>
              <a:rPr lang="nn-NO" sz="1600" dirty="0">
                <a:solidFill>
                  <a:schemeClr val="tx1"/>
                </a:solidFill>
                <a:latin typeface="Times New Roman" panose="02020603050405020304" pitchFamily="18" charset="0"/>
                <a:cs typeface="Times New Roman" panose="02020603050405020304" pitchFamily="18" charset="0"/>
              </a:rPr>
              <a:t> 950 </a:t>
            </a:r>
            <a:r>
              <a:rPr lang="ru-RU" sz="1600" dirty="0">
                <a:solidFill>
                  <a:schemeClr val="tx1"/>
                </a:solidFill>
                <a:latin typeface="Times New Roman" panose="02020603050405020304" pitchFamily="18" charset="0"/>
                <a:cs typeface="Times New Roman" panose="02020603050405020304" pitchFamily="18" charset="0"/>
              </a:rPr>
              <a:t>с</a:t>
            </a:r>
            <a:r>
              <a:rPr lang="nn-NO" sz="1600" dirty="0">
                <a:solidFill>
                  <a:schemeClr val="tx1"/>
                </a:solidFill>
                <a:latin typeface="Times New Roman" panose="02020603050405020304" pitchFamily="18" charset="0"/>
                <a:cs typeface="Times New Roman" panose="02020603050405020304" pitchFamily="18" charset="0"/>
              </a:rPr>
              <a:t> 25.11.2013</a:t>
            </a:r>
            <a:r>
              <a:rPr lang="ro-RO" sz="1600" dirty="0">
                <a:solidFill>
                  <a:schemeClr val="tx1"/>
                </a:solidFill>
                <a:latin typeface="Times New Roman" panose="02020603050405020304" pitchFamily="18" charset="0"/>
                <a:cs typeface="Times New Roman" panose="02020603050405020304" pitchFamily="18" charset="0"/>
              </a:rPr>
              <a:t>),</a:t>
            </a:r>
            <a:r>
              <a:rPr lang="ru-RU" sz="1600" b="0" dirty="0">
                <a:solidFill>
                  <a:schemeClr val="tx1"/>
                </a:solidFill>
                <a:latin typeface="Times New Roman" panose="02020603050405020304" pitchFamily="18" charset="0"/>
                <a:cs typeface="Times New Roman" panose="02020603050405020304" pitchFamily="18" charset="0"/>
              </a:rPr>
              <a:t> которое должно содержать условия в отношении:</a:t>
            </a:r>
          </a:p>
          <a:p>
            <a:pPr algn="just"/>
            <a:r>
              <a:rPr lang="ru-RU" sz="1600" b="0" dirty="0">
                <a:solidFill>
                  <a:schemeClr val="tx1"/>
                </a:solidFill>
                <a:latin typeface="Times New Roman" panose="02020603050405020304" pitchFamily="18" charset="0"/>
                <a:cs typeface="Times New Roman" panose="02020603050405020304" pitchFamily="18" charset="0"/>
              </a:rPr>
              <a:t>a) метода и степени требуемой очистки в зависимости от численности населения/величины поселения, обслуживаемого или подлежащего обслуживанию системой сбора и очистным сооружением, и/или от качества принимающих вод, в которые сбрасываются очищенные сточные воды; </a:t>
            </a:r>
          </a:p>
          <a:p>
            <a:pPr algn="just"/>
            <a:r>
              <a:rPr lang="ru-RU" sz="1600" b="0" dirty="0">
                <a:solidFill>
                  <a:schemeClr val="tx1"/>
                </a:solidFill>
                <a:latin typeface="Times New Roman" panose="02020603050405020304" pitchFamily="18" charset="0"/>
                <a:cs typeface="Times New Roman" panose="02020603050405020304" pitchFamily="18" charset="0"/>
              </a:rPr>
              <a:t>    b) выявления и классификации принимающих вод, определяемых как уязвимые зоны; </a:t>
            </a:r>
          </a:p>
          <a:p>
            <a:pPr algn="just"/>
            <a:r>
              <a:rPr lang="ru-RU" sz="1600" b="0" dirty="0">
                <a:solidFill>
                  <a:schemeClr val="tx1"/>
                </a:solidFill>
                <a:latin typeface="Times New Roman" panose="02020603050405020304" pitchFamily="18" charset="0"/>
                <a:cs typeface="Times New Roman" panose="02020603050405020304" pitchFamily="18" charset="0"/>
              </a:rPr>
              <a:t>    </a:t>
            </a:r>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351380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524315"/>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c) обязательности сброса всех промышленных сточных вод в систему сбора сточных вод городских поселений, осуществляемого на основе соглашения, за исключением обоснованных с технической, экономической и экологической точки зрения случаев; </a:t>
            </a:r>
          </a:p>
          <a:p>
            <a:pPr algn="just"/>
            <a:r>
              <a:rPr lang="ru-RU" sz="1600" b="0" dirty="0">
                <a:solidFill>
                  <a:schemeClr val="tx1"/>
                </a:solidFill>
                <a:latin typeface="Times New Roman" panose="02020603050405020304" pitchFamily="18" charset="0"/>
                <a:cs typeface="Times New Roman" panose="02020603050405020304" pitchFamily="18" charset="0"/>
              </a:rPr>
              <a:t>d) условий утилизации шламов, полученных в процессе очистки; </a:t>
            </a:r>
          </a:p>
          <a:p>
            <a:pPr algn="just"/>
            <a:r>
              <a:rPr lang="ru-RU" sz="1600" b="0" dirty="0">
                <a:solidFill>
                  <a:schemeClr val="tx1"/>
                </a:solidFill>
                <a:latin typeface="Times New Roman" panose="02020603050405020304" pitchFamily="18" charset="0"/>
                <a:cs typeface="Times New Roman" panose="02020603050405020304" pitchFamily="18" charset="0"/>
              </a:rPr>
              <a:t>e) обязательности мониторинга отведения жидких отходов и их воздействия, помимо требований к отчетности;</a:t>
            </a:r>
          </a:p>
          <a:p>
            <a:pPr algn="just"/>
            <a:r>
              <a:rPr lang="ru-RU" sz="1600" b="0" dirty="0">
                <a:solidFill>
                  <a:schemeClr val="tx1"/>
                </a:solidFill>
                <a:latin typeface="Times New Roman" panose="02020603050405020304" pitchFamily="18" charset="0"/>
                <a:cs typeface="Times New Roman" panose="02020603050405020304" pitchFamily="18" charset="0"/>
              </a:rPr>
              <a:t>f) иных релевантных аспектов. </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Статья 40. Требования к очистке сточных вод в сельских поселениях </a:t>
            </a:r>
            <a:endParaRPr lang="ro-RO" sz="160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Требования к сбору, хранению, очистке и сбросу бытовых сточных вод в сельских поселениях, в том числе эксплуатационные требования к местным системам сбора, сооружениям и альтернативным процессам очистки, адекватным технологиям и процессам устанавливаются в положении, утвержденном Правительством, </a:t>
            </a:r>
            <a:r>
              <a:rPr lang="ro-RO" sz="1600" dirty="0">
                <a:solidFill>
                  <a:schemeClr val="tx1"/>
                </a:solidFill>
                <a:latin typeface="Times New Roman" panose="02020603050405020304" pitchFamily="18" charset="0"/>
                <a:cs typeface="Times New Roman" panose="02020603050405020304" pitchFamily="18" charset="0"/>
              </a:rPr>
              <a:t>(</a:t>
            </a:r>
            <a:r>
              <a:rPr lang="ru-RU" sz="1600" dirty="0">
                <a:solidFill>
                  <a:schemeClr val="tx1"/>
                </a:solidFill>
                <a:latin typeface="Times New Roman" panose="02020603050405020304" pitchFamily="18" charset="0"/>
                <a:cs typeface="Times New Roman" panose="02020603050405020304" pitchFamily="18" charset="0"/>
              </a:rPr>
              <a:t>см.</a:t>
            </a:r>
            <a:r>
              <a:rPr lang="ro-RO" sz="160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РП</a:t>
            </a:r>
            <a:r>
              <a:rPr lang="nn-NO" sz="160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a:t>
            </a:r>
            <a:r>
              <a:rPr lang="nn-NO" sz="1600" dirty="0">
                <a:solidFill>
                  <a:schemeClr val="tx1"/>
                </a:solidFill>
                <a:latin typeface="Times New Roman" panose="02020603050405020304" pitchFamily="18" charset="0"/>
                <a:cs typeface="Times New Roman" panose="02020603050405020304" pitchFamily="18" charset="0"/>
              </a:rPr>
              <a:t> 950 </a:t>
            </a:r>
            <a:r>
              <a:rPr lang="ru-RU" sz="1600" dirty="0">
                <a:solidFill>
                  <a:schemeClr val="tx1"/>
                </a:solidFill>
                <a:latin typeface="Times New Roman" panose="02020603050405020304" pitchFamily="18" charset="0"/>
                <a:cs typeface="Times New Roman" panose="02020603050405020304" pitchFamily="18" charset="0"/>
              </a:rPr>
              <a:t>с</a:t>
            </a:r>
            <a:r>
              <a:rPr lang="nn-NO" sz="1600" dirty="0">
                <a:solidFill>
                  <a:schemeClr val="tx1"/>
                </a:solidFill>
                <a:latin typeface="Times New Roman" panose="02020603050405020304" pitchFamily="18" charset="0"/>
                <a:cs typeface="Times New Roman" panose="02020603050405020304" pitchFamily="18" charset="0"/>
              </a:rPr>
              <a:t> 25.11.2013)</a:t>
            </a:r>
            <a:r>
              <a:rPr lang="ru-RU" sz="1600" b="0" dirty="0">
                <a:solidFill>
                  <a:schemeClr val="tx1"/>
                </a:solidFill>
                <a:latin typeface="Times New Roman" panose="02020603050405020304" pitchFamily="18" charset="0"/>
                <a:cs typeface="Times New Roman" panose="02020603050405020304" pitchFamily="18" charset="0"/>
              </a:rPr>
              <a:t>. </a:t>
            </a:r>
          </a:p>
          <a:p>
            <a:pPr algn="just"/>
            <a:r>
              <a:rPr lang="ru-RU" sz="1600" dirty="0">
                <a:solidFill>
                  <a:schemeClr val="tx1"/>
                </a:solidFill>
                <a:latin typeface="Times New Roman" panose="02020603050405020304" pitchFamily="18" charset="0"/>
                <a:cs typeface="Times New Roman" panose="02020603050405020304" pitchFamily="18" charset="0"/>
              </a:rPr>
              <a:t>Статья 42. Условия природоохранного разрешения на специальное водопользование, влекущее сброс сточных вод </a:t>
            </a:r>
          </a:p>
          <a:p>
            <a:pPr algn="just"/>
            <a:r>
              <a:rPr lang="ru-RU" sz="1600" b="0" dirty="0">
                <a:solidFill>
                  <a:schemeClr val="tx1"/>
                </a:solidFill>
                <a:latin typeface="Times New Roman" panose="02020603050405020304" pitchFamily="18" charset="0"/>
                <a:cs typeface="Times New Roman" panose="02020603050405020304" pitchFamily="18" charset="0"/>
              </a:rPr>
              <a:t>(1) Природоохранное разрешение на специальное водопользование, влекущее сброс сточных вод, помимо условий, предусмотренных статьей 28, должно содержать:</a:t>
            </a:r>
          </a:p>
          <a:p>
            <a:pPr marL="342900" indent="-342900" algn="just">
              <a:buAutoNum type="alphaLcParenR"/>
            </a:pPr>
            <a:r>
              <a:rPr lang="ru-RU" sz="1600" b="0" dirty="0">
                <a:solidFill>
                  <a:schemeClr val="tx1"/>
                </a:solidFill>
                <a:latin typeface="Times New Roman" panose="02020603050405020304" pitchFamily="18" charset="0"/>
                <a:cs typeface="Times New Roman" panose="02020603050405020304" pitchFamily="18" charset="0"/>
              </a:rPr>
              <a:t>величину предельно допустимого сброса по каждому разрешенному к сбросу веществу; </a:t>
            </a:r>
          </a:p>
          <a:p>
            <a:pPr algn="just"/>
            <a:r>
              <a:rPr lang="ru-RU" sz="1600" b="0" dirty="0">
                <a:solidFill>
                  <a:schemeClr val="tx1"/>
                </a:solidFill>
                <a:latin typeface="Times New Roman" panose="02020603050405020304" pitchFamily="18" charset="0"/>
                <a:cs typeface="Times New Roman" panose="02020603050405020304" pitchFamily="18" charset="0"/>
              </a:rPr>
              <a:t>b) описание места размещения сооружений сброса сточных вод, их характеристик;</a:t>
            </a:r>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115239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016758"/>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c) обязательность осуществления мониторинга обладателем разрешения, а также периодичность представления информации о результатах мониторинга компетентному учреждению;</a:t>
            </a:r>
          </a:p>
          <a:p>
            <a:pPr algn="just"/>
            <a:r>
              <a:rPr lang="ru-RU" sz="1600" b="0" dirty="0">
                <a:solidFill>
                  <a:schemeClr val="tx1"/>
                </a:solidFill>
                <a:latin typeface="Times New Roman" panose="02020603050405020304" pitchFamily="18" charset="0"/>
                <a:cs typeface="Times New Roman" panose="02020603050405020304" pitchFamily="18" charset="0"/>
              </a:rPr>
              <a:t>d) описание процессов очистки или предварительной очистки, которой должны подвергаться отходы или загрязнители до их сброса; </a:t>
            </a:r>
          </a:p>
          <a:p>
            <a:pPr algn="just"/>
            <a:r>
              <a:rPr lang="ru-RU" sz="1600" b="0" dirty="0">
                <a:solidFill>
                  <a:schemeClr val="tx1"/>
                </a:solidFill>
                <a:latin typeface="Times New Roman" panose="02020603050405020304" pitchFamily="18" charset="0"/>
                <a:cs typeface="Times New Roman" panose="02020603050405020304" pitchFamily="18" charset="0"/>
              </a:rPr>
              <a:t>e) описание строительства, эксплуатации и содержания любой структуры, необходимой для очистки или предварительной очистки отходов и загрязнителей либо контролирующей порядок или место их сброса;</a:t>
            </a:r>
          </a:p>
          <a:p>
            <a:pPr algn="just"/>
            <a:r>
              <a:rPr lang="ru-RU" sz="1600" b="0" dirty="0">
                <a:solidFill>
                  <a:schemeClr val="tx1"/>
                </a:solidFill>
                <a:latin typeface="Times New Roman" panose="02020603050405020304" pitchFamily="18" charset="0"/>
                <a:cs typeface="Times New Roman" panose="02020603050405020304" pitchFamily="18" charset="0"/>
              </a:rPr>
              <a:t>f) аспекты, необходимые для сведения к минимуму или предупреждения загрязнения водных объектов, выполнения требований к качеству окружающей среды для воды и природоохранных задач в отношении водных ресурсов, включая сезонные или иные колебания количества или концентрации сбрасываемых загрязнителей. </a:t>
            </a:r>
          </a:p>
          <a:p>
            <a:pPr algn="just"/>
            <a:r>
              <a:rPr lang="ru-RU" sz="1600" b="0" dirty="0">
                <a:solidFill>
                  <a:schemeClr val="tx1"/>
                </a:solidFill>
                <a:latin typeface="Times New Roman" panose="02020603050405020304" pitchFamily="18" charset="0"/>
                <a:cs typeface="Times New Roman" panose="02020603050405020304" pitchFamily="18" charset="0"/>
              </a:rPr>
              <a:t>(2) В природоохранном разрешении на специальное водопользование, влекущее сброс сточных вод, может быть установлен предельный срок прогрессивного сокращения количества и/или концентрации сбрасываемых загрязнителей. </a:t>
            </a:r>
          </a:p>
          <a:p>
            <a:pPr algn="just"/>
            <a:r>
              <a:rPr lang="ru-RU" sz="1600" b="0" dirty="0">
                <a:solidFill>
                  <a:schemeClr val="tx1"/>
                </a:solidFill>
                <a:latin typeface="Times New Roman" panose="02020603050405020304" pitchFamily="18" charset="0"/>
                <a:cs typeface="Times New Roman" panose="02020603050405020304" pitchFamily="18" charset="0"/>
              </a:rPr>
              <a:t>(3) </a:t>
            </a:r>
            <a:r>
              <a:rPr lang="ru-RU" sz="1600" dirty="0">
                <a:solidFill>
                  <a:schemeClr val="tx1"/>
                </a:solidFill>
                <a:latin typeface="Times New Roman" panose="02020603050405020304" pitchFamily="18" charset="0"/>
                <a:cs typeface="Times New Roman" panose="02020603050405020304" pitchFamily="18" charset="0"/>
              </a:rPr>
              <a:t>Условия сброса сточных вод, предусмотренные в природоохранном разрешении на специальное водопользование, подлежат пересмотру каждые три года</a:t>
            </a:r>
            <a:r>
              <a:rPr lang="ru-RU" sz="1600" b="0" dirty="0">
                <a:solidFill>
                  <a:schemeClr val="tx1"/>
                </a:solidFill>
                <a:latin typeface="Times New Roman" panose="02020603050405020304" pitchFamily="18" charset="0"/>
                <a:cs typeface="Times New Roman" panose="02020603050405020304" pitchFamily="18" charset="0"/>
              </a:rPr>
              <a:t>.</a:t>
            </a:r>
          </a:p>
          <a:p>
            <a:pPr algn="just"/>
            <a:r>
              <a:rPr lang="ru-RU" sz="1600" b="0" dirty="0">
                <a:solidFill>
                  <a:schemeClr val="tx1"/>
                </a:solidFill>
                <a:latin typeface="Times New Roman" panose="02020603050405020304" pitchFamily="18" charset="0"/>
                <a:cs typeface="Times New Roman" panose="02020603050405020304" pitchFamily="18" charset="0"/>
              </a:rPr>
              <a:t>    (4) Обладатель разрешения должен подать в компетентное учреждение заявление о пересмотре </a:t>
            </a:r>
            <a:r>
              <a:rPr lang="ru-RU" sz="1600" dirty="0">
                <a:solidFill>
                  <a:schemeClr val="tx1"/>
                </a:solidFill>
                <a:latin typeface="Times New Roman" panose="02020603050405020304" pitchFamily="18" charset="0"/>
                <a:cs typeface="Times New Roman" panose="02020603050405020304" pitchFamily="18" charset="0"/>
              </a:rPr>
              <a:t>не позднее чем за три месяца до истечения трехлетнего срока</a:t>
            </a:r>
            <a:r>
              <a:rPr lang="ru-RU" sz="1600" b="0" dirty="0">
                <a:solidFill>
                  <a:schemeClr val="tx1"/>
                </a:solidFill>
                <a:latin typeface="Times New Roman" panose="02020603050405020304" pitchFamily="18" charset="0"/>
                <a:cs typeface="Times New Roman" panose="02020603050405020304" pitchFamily="18" charset="0"/>
              </a:rPr>
              <a:t>. К заявлению прилагаются описание процесса сброса и копия мониторинговых отчетов, представленных согласно пункту c) части (1). </a:t>
            </a:r>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02368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1A768533-9F5A-4A96-B8F6-9A95114E0856}" type="datetime1">
              <a:rPr lang="en-GB">
                <a:cs typeface="Arial" charset="0"/>
              </a:rPr>
              <a:pPr/>
              <a:t>02/10/2018</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325925" y="1710811"/>
            <a:ext cx="8627952" cy="5016758"/>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(3) Правительство поддерживает органы местного публичного управления в том, что касается создания, развития и совершенствования публичной услуги водоснабжения и канализации, стимулирования партнерства и объединения усилий административно-территориальных единиц для создания и эксплуатации инженерно-технических систем, представляющих общий интерес. Поддержка предоставляется по запросу административно-территориальных единиц через центральные отраслевые органы публичного управления в виде технической и/или финансовой помощи, методологических и консультационно-информационных услуг в соответствии с законом.</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Статья 6. описывает компетенцию центрального отраслевого органа публичного управления в области публичной услуги водоснабжения и канализации</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Статья 7.</a:t>
            </a:r>
            <a:r>
              <a:rPr lang="ru-RU" sz="1600" b="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Регулирование публичной услуги водоснабжения и канализации</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 Регулирование публичной услуги водоснабжения и канализации обеспечивается Национальным агентством по регулированию в энергетике (далее – Агентство). Агентство осуществляет свои полномочия в соответствии с действующим законодательством.</a:t>
            </a:r>
          </a:p>
          <a:p>
            <a:pPr algn="just"/>
            <a:r>
              <a:rPr lang="ru-RU" sz="1600" b="0" dirty="0">
                <a:solidFill>
                  <a:schemeClr val="tx1"/>
                </a:solidFill>
                <a:latin typeface="Times New Roman" panose="02020603050405020304" pitchFamily="18" charset="0"/>
                <a:cs typeface="Times New Roman" panose="02020603050405020304" pitchFamily="18" charset="0"/>
              </a:rPr>
              <a:t>(2) В области публичной услуги водоснабжения и канализации Агентство осуществляет следующие полномочия:</a:t>
            </a:r>
          </a:p>
          <a:p>
            <a:pPr algn="just"/>
            <a:r>
              <a:rPr lang="ru-RU" sz="1600" b="0" dirty="0">
                <a:solidFill>
                  <a:schemeClr val="tx1"/>
                </a:solidFill>
                <a:latin typeface="Times New Roman" panose="02020603050405020304" pitchFamily="18" charset="0"/>
                <a:cs typeface="Times New Roman" panose="02020603050405020304" pitchFamily="18" charset="0"/>
              </a:rPr>
              <a:t>a) выдает в соответствии с установленными законом требованиями и процедурой лицензии операторам, предоставляющим публичную услугу водоснабжения и канализации на уровне регионов, районов, муниципиев и городов;</a:t>
            </a:r>
          </a:p>
          <a:p>
            <a:pPr algn="just"/>
            <a:r>
              <a:rPr lang="ru-RU" sz="1600" dirty="0">
                <a:solidFill>
                  <a:schemeClr val="tx1"/>
                </a:solidFill>
                <a:latin typeface="Times New Roman" panose="02020603050405020304" pitchFamily="18" charset="0"/>
                <a:cs typeface="Times New Roman" panose="02020603050405020304" pitchFamily="18" charset="0"/>
              </a:rPr>
              <a:t>    </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D22CDBD0-9DA9-4515-8FDC-66F57A10FEF9}"/>
              </a:ext>
            </a:extLst>
          </p:cNvPr>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o-RO" sz="1200" b="0" i="0" u="none" strike="noStrike" cap="none" normalizeH="0" baseline="0">
                <a:ln>
                  <a:noFill/>
                </a:ln>
                <a:solidFill>
                  <a:srgbClr val="212121"/>
                </a:solidFill>
                <a:effectLst/>
                <a:latin typeface="inherit"/>
              </a:rPr>
              <a:t>компетенцию</a:t>
            </a:r>
            <a:r>
              <a:rPr kumimoji="0" lang="ru-RU" altLang="ro-RO" sz="700" b="0" i="0" u="none" strike="noStrike" cap="none" normalizeH="0" baseline="0">
                <a:ln>
                  <a:noFill/>
                </a:ln>
                <a:solidFill>
                  <a:schemeClr val="tx1"/>
                </a:solidFill>
                <a:effectLst/>
              </a:rPr>
              <a:t> </a:t>
            </a:r>
            <a:endParaRPr kumimoji="0" lang="ru-RU" altLang="ro-RO"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xmlns="" id="{58E0D4CB-BE56-49C4-B511-0D4348979C9F}"/>
              </a:ext>
            </a:extLst>
          </p:cNvPr>
          <p:cNvSpPr>
            <a:spLocks noChangeArrowheads="1"/>
          </p:cNvSpPr>
          <p:nvPr/>
        </p:nvSpPr>
        <p:spPr bwMode="auto">
          <a:xfrm>
            <a:off x="152400" y="15240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o-RO" sz="1200" b="0" i="0" u="none" strike="noStrike" cap="none" normalizeH="0" baseline="0">
                <a:ln>
                  <a:noFill/>
                </a:ln>
                <a:solidFill>
                  <a:srgbClr val="212121"/>
                </a:solidFill>
                <a:effectLst/>
                <a:latin typeface="inherit"/>
              </a:rPr>
              <a:t>компетенцию</a:t>
            </a:r>
            <a:r>
              <a:rPr kumimoji="0" lang="ru-RU" altLang="ro-RO" sz="700" b="0" i="0" u="none" strike="noStrike" cap="none" normalizeH="0" baseline="0">
                <a:ln>
                  <a:noFill/>
                </a:ln>
                <a:solidFill>
                  <a:schemeClr val="tx1"/>
                </a:solidFill>
                <a:effectLst/>
              </a:rPr>
              <a:t> </a:t>
            </a:r>
            <a:endParaRPr kumimoji="0" lang="ru-RU" altLang="ro-R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9317312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278094"/>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(5) На основании указанного в части (4) заявления компетентное учреждение пересматривает условия сброса сточных вод, предусмотренные в разрешении, имея целью улучшение качества воды, и при необходимости вносит изменения в эти условия в плане сокращения количества, вида и/или концентрации сбрасываемых загрязнителей: </a:t>
            </a:r>
          </a:p>
          <a:p>
            <a:pPr algn="just"/>
            <a:r>
              <a:rPr lang="ru-RU" sz="1600" b="0" dirty="0">
                <a:solidFill>
                  <a:schemeClr val="tx1"/>
                </a:solidFill>
                <a:latin typeface="Times New Roman" panose="02020603050405020304" pitchFamily="18" charset="0"/>
                <a:cs typeface="Times New Roman" panose="02020603050405020304" pitchFamily="18" charset="0"/>
              </a:rPr>
              <a:t>a) в результате введения законодательством более строгих предельно допустимых уровней сброса; </a:t>
            </a:r>
          </a:p>
          <a:p>
            <a:pPr algn="just"/>
            <a:r>
              <a:rPr lang="ru-RU" sz="1600" b="0" dirty="0">
                <a:solidFill>
                  <a:schemeClr val="tx1"/>
                </a:solidFill>
                <a:latin typeface="Times New Roman" panose="02020603050405020304" pitchFamily="18" charset="0"/>
                <a:cs typeface="Times New Roman" panose="02020603050405020304" pitchFamily="18" charset="0"/>
              </a:rPr>
              <a:t>b) в целях обеспечения соответствия требованиям к качеству окружающей среды для воды и/или природоохранным задачам в отношении водных ресурсов;</a:t>
            </a:r>
          </a:p>
          <a:p>
            <a:pPr algn="just"/>
            <a:r>
              <a:rPr lang="ru-RU" sz="1600" b="0" dirty="0">
                <a:solidFill>
                  <a:schemeClr val="tx1"/>
                </a:solidFill>
                <a:latin typeface="Times New Roman" panose="02020603050405020304" pitchFamily="18" charset="0"/>
                <a:cs typeface="Times New Roman" panose="02020603050405020304" pitchFamily="18" charset="0"/>
              </a:rPr>
              <a:t>c) в силу происшедших в технологии изменений в том, что касается наилучших доступных технологий.</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o-RO" sz="1600" b="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Статья 45. Использование подземных вод </a:t>
            </a:r>
          </a:p>
          <a:p>
            <a:pPr algn="just"/>
            <a:r>
              <a:rPr lang="ru-RU" sz="1600" b="0" dirty="0">
                <a:solidFill>
                  <a:schemeClr val="tx1"/>
                </a:solidFill>
                <a:latin typeface="Times New Roman" panose="02020603050405020304" pitchFamily="18" charset="0"/>
                <a:cs typeface="Times New Roman" panose="02020603050405020304" pitchFamily="18" charset="0"/>
              </a:rPr>
              <a:t>(1) Использование подземных вод питьевого качества для нужд, не связанных с питьевым и бытовым водоснабжением, запрещается. </a:t>
            </a:r>
          </a:p>
          <a:p>
            <a:pPr algn="just"/>
            <a:r>
              <a:rPr lang="ru-RU" sz="1600" b="0" dirty="0">
                <a:solidFill>
                  <a:schemeClr val="tx1"/>
                </a:solidFill>
                <a:latin typeface="Times New Roman" panose="02020603050405020304" pitchFamily="18" charset="0"/>
                <a:cs typeface="Times New Roman" panose="02020603050405020304" pitchFamily="18" charset="0"/>
              </a:rPr>
              <a:t>(2) В зонах, где отсутствуют необходимые поверхностные водные источники, однако имеются достаточные запасы подземных вод, в том числе питьевого качества, разрешается использование этих вод и для иных целей помимо нужд питьевого и бытового водоснабжения на основании положений,  утвержденных Правительством.</a:t>
            </a:r>
            <a:r>
              <a:rPr lang="ro-RO" sz="1600" b="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2784667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(3) Использование подземных вод осуществляется только на основании природоохранного разрешения на специальное водопользование.</a:t>
            </a:r>
          </a:p>
          <a:p>
            <a:pPr algn="just"/>
            <a:r>
              <a:rPr lang="ru-RU" sz="1600" b="0" dirty="0">
                <a:solidFill>
                  <a:schemeClr val="tx1"/>
                </a:solidFill>
                <a:latin typeface="Times New Roman" panose="02020603050405020304" pitchFamily="18" charset="0"/>
                <a:cs typeface="Times New Roman" panose="02020603050405020304" pitchFamily="18" charset="0"/>
              </a:rPr>
              <a:t>(4) Не требуется получения природоохранного разрешения на специальное водопользование в случае, когда использование грунтовых вод вписывается в рамки общего водопользования согласно статье 22</a:t>
            </a:r>
            <a:r>
              <a:rPr lang="ro-RO" sz="1600" b="0" dirty="0">
                <a:solidFill>
                  <a:schemeClr val="tx1"/>
                </a:solidFill>
                <a:latin typeface="Times New Roman" panose="02020603050405020304" pitchFamily="18" charset="0"/>
                <a:cs typeface="Times New Roman" panose="02020603050405020304" pitchFamily="18" charset="0"/>
              </a:rPr>
              <a:t>.</a:t>
            </a:r>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Статья 46. Качество подземных вод </a:t>
            </a:r>
          </a:p>
          <a:p>
            <a:pPr algn="just"/>
            <a:r>
              <a:rPr lang="ru-RU" sz="1600" b="0" dirty="0">
                <a:solidFill>
                  <a:schemeClr val="tx1"/>
                </a:solidFill>
                <a:latin typeface="Times New Roman" panose="02020603050405020304" pitchFamily="18" charset="0"/>
                <a:cs typeface="Times New Roman" panose="02020603050405020304" pitchFamily="18" charset="0"/>
              </a:rPr>
              <a:t>(1) Требования к качеству подземных вод устанавливаются в положении, утвержденном Правительством, </a:t>
            </a:r>
            <a:r>
              <a:rPr lang="ro-RO" sz="1600" dirty="0">
                <a:solidFill>
                  <a:schemeClr val="tx1"/>
                </a:solidFill>
                <a:latin typeface="Times New Roman" panose="02020603050405020304" pitchFamily="18" charset="0"/>
                <a:cs typeface="Times New Roman" panose="02020603050405020304" pitchFamily="18" charset="0"/>
              </a:rPr>
              <a:t>(</a:t>
            </a:r>
            <a:r>
              <a:rPr lang="ru-RU" sz="1600" dirty="0">
                <a:solidFill>
                  <a:schemeClr val="tx1"/>
                </a:solidFill>
                <a:latin typeface="Times New Roman" panose="02020603050405020304" pitchFamily="18" charset="0"/>
                <a:cs typeface="Times New Roman" panose="02020603050405020304" pitchFamily="18" charset="0"/>
              </a:rPr>
              <a:t>см.</a:t>
            </a:r>
            <a:r>
              <a:rPr lang="ro-RO" sz="160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РП</a:t>
            </a:r>
            <a:r>
              <a:rPr lang="nn-NO" sz="160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a:t>
            </a:r>
            <a:r>
              <a:rPr lang="nn-NO" sz="1600" dirty="0">
                <a:solidFill>
                  <a:schemeClr val="tx1"/>
                </a:solidFill>
                <a:latin typeface="Times New Roman" panose="02020603050405020304" pitchFamily="18" charset="0"/>
                <a:cs typeface="Times New Roman" panose="02020603050405020304" pitchFamily="18" charset="0"/>
              </a:rPr>
              <a:t> 931 </a:t>
            </a:r>
            <a:r>
              <a:rPr lang="ru-RU" sz="1600" dirty="0">
                <a:solidFill>
                  <a:schemeClr val="tx1"/>
                </a:solidFill>
                <a:latin typeface="Times New Roman" panose="02020603050405020304" pitchFamily="18" charset="0"/>
                <a:cs typeface="Times New Roman" panose="02020603050405020304" pitchFamily="18" charset="0"/>
              </a:rPr>
              <a:t>с</a:t>
            </a:r>
            <a:r>
              <a:rPr lang="nn-NO" sz="1600" dirty="0">
                <a:solidFill>
                  <a:schemeClr val="tx1"/>
                </a:solidFill>
                <a:latin typeface="Times New Roman" panose="02020603050405020304" pitchFamily="18" charset="0"/>
                <a:cs typeface="Times New Roman" panose="02020603050405020304" pitchFamily="18" charset="0"/>
              </a:rPr>
              <a:t> 20.11.2013</a:t>
            </a:r>
            <a:r>
              <a:rPr lang="ro-RO" sz="1600" dirty="0">
                <a:solidFill>
                  <a:schemeClr val="tx1"/>
                </a:solidFill>
                <a:latin typeface="Times New Roman" panose="02020603050405020304" pitchFamily="18" charset="0"/>
                <a:cs typeface="Times New Roman" panose="02020603050405020304" pitchFamily="18" charset="0"/>
              </a:rPr>
              <a:t>)</a:t>
            </a:r>
            <a:r>
              <a:rPr lang="ru-RU" sz="1600" b="0" dirty="0">
                <a:solidFill>
                  <a:schemeClr val="tx1"/>
                </a:solidFill>
                <a:latin typeface="Times New Roman" panose="02020603050405020304" pitchFamily="18" charset="0"/>
                <a:cs typeface="Times New Roman" panose="02020603050405020304" pitchFamily="18" charset="0"/>
              </a:rPr>
              <a:t>, которое должно содержать требования в отношении:</a:t>
            </a:r>
          </a:p>
          <a:p>
            <a:pPr algn="just"/>
            <a:r>
              <a:rPr lang="ru-RU" sz="1600" b="0" dirty="0">
                <a:solidFill>
                  <a:schemeClr val="tx1"/>
                </a:solidFill>
                <a:latin typeface="Times New Roman" panose="02020603050405020304" pitchFamily="18" charset="0"/>
                <a:cs typeface="Times New Roman" panose="02020603050405020304" pitchFamily="18" charset="0"/>
              </a:rPr>
              <a:t>a) задач по управлению подземными водами или подземными водными объектами, которые могут предусматривать, не ограничиваясь этим, количественное и химическое состояние, концентрацию загрязнителей как результат деятельности человека, обеспечение баланса между </a:t>
            </a:r>
            <a:r>
              <a:rPr lang="ru-RU" sz="1600" b="0" dirty="0" err="1">
                <a:solidFill>
                  <a:schemeClr val="tx1"/>
                </a:solidFill>
                <a:latin typeface="Times New Roman" panose="02020603050405020304" pitchFamily="18" charset="0"/>
                <a:cs typeface="Times New Roman" panose="02020603050405020304" pitchFamily="18" charset="0"/>
              </a:rPr>
              <a:t>водоотбором</a:t>
            </a:r>
            <a:r>
              <a:rPr lang="ru-RU" sz="1600" b="0" dirty="0">
                <a:solidFill>
                  <a:schemeClr val="tx1"/>
                </a:solidFill>
                <a:latin typeface="Times New Roman" panose="02020603050405020304" pitchFamily="18" charset="0"/>
                <a:cs typeface="Times New Roman" panose="02020603050405020304" pitchFamily="18" charset="0"/>
              </a:rPr>
              <a:t> и пополнением запасов; </a:t>
            </a:r>
          </a:p>
          <a:p>
            <a:pPr algn="just"/>
            <a:r>
              <a:rPr lang="ru-RU" sz="1600" b="0" dirty="0">
                <a:solidFill>
                  <a:schemeClr val="tx1"/>
                </a:solidFill>
                <a:latin typeface="Times New Roman" panose="02020603050405020304" pitchFamily="18" charset="0"/>
                <a:cs typeface="Times New Roman" panose="02020603050405020304" pitchFamily="18" charset="0"/>
              </a:rPr>
              <a:t>b) требований к качеству подземных вод; </a:t>
            </a:r>
          </a:p>
          <a:p>
            <a:pPr algn="just"/>
            <a:r>
              <a:rPr lang="ru-RU" sz="1600" b="0" dirty="0">
                <a:solidFill>
                  <a:schemeClr val="tx1"/>
                </a:solidFill>
                <a:latin typeface="Times New Roman" panose="02020603050405020304" pitchFamily="18" charset="0"/>
                <a:cs typeface="Times New Roman" panose="02020603050405020304" pitchFamily="18" charset="0"/>
              </a:rPr>
              <a:t>c) разрешения на пополнения запасов и установления специфических условий разведки и добычи подземных вод; </a:t>
            </a:r>
          </a:p>
          <a:p>
            <a:pPr algn="just"/>
            <a:r>
              <a:rPr lang="ru-RU" sz="1600" b="0" dirty="0">
                <a:solidFill>
                  <a:schemeClr val="tx1"/>
                </a:solidFill>
                <a:latin typeface="Times New Roman" panose="02020603050405020304" pitchFamily="18" charset="0"/>
                <a:cs typeface="Times New Roman" panose="02020603050405020304" pitchFamily="18" charset="0"/>
              </a:rPr>
              <a:t>d) санитарных зон скважин. </a:t>
            </a:r>
          </a:p>
          <a:p>
            <a:pPr algn="just"/>
            <a:r>
              <a:rPr lang="ru-RU" sz="1600" b="0" dirty="0">
                <a:solidFill>
                  <a:schemeClr val="tx1"/>
                </a:solidFill>
                <a:latin typeface="Times New Roman" panose="02020603050405020304" pitchFamily="18" charset="0"/>
                <a:cs typeface="Times New Roman" panose="02020603050405020304" pitchFamily="18" charset="0"/>
              </a:rPr>
              <a:t>(2) Меры по обеспечению выполнения задач, предусмотренных в части (1), разрабатываются по согласованию с комитетом бассейнового округа. </a:t>
            </a:r>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961173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Статья 55. Плата за водопользование и за загрязнение вод</a:t>
            </a:r>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 Общее водопользование осуществляется бесплатно. Плата за доступ в зоны купания и на бальнеологические курорты может устанавливаться только обладателем природоохранного разрешения на специальное водопользование, воздвигнувшим строения и/или сооружения, предназначенные для рекреационной деятельности.</a:t>
            </a:r>
          </a:p>
          <a:p>
            <a:pPr algn="just"/>
            <a:r>
              <a:rPr lang="ru-RU" sz="1600" b="0" dirty="0">
                <a:solidFill>
                  <a:schemeClr val="tx1"/>
                </a:solidFill>
                <a:latin typeface="Times New Roman" panose="02020603050405020304" pitchFamily="18" charset="0"/>
                <a:cs typeface="Times New Roman" panose="02020603050405020304" pitchFamily="18" charset="0"/>
              </a:rPr>
              <a:t>(2) Размер сбора за водопользование устанавливается в Налоговом кодексе.</a:t>
            </a:r>
          </a:p>
          <a:p>
            <a:pPr algn="just"/>
            <a:r>
              <a:rPr lang="ru-RU" sz="1600" b="0" dirty="0">
                <a:solidFill>
                  <a:schemeClr val="tx1"/>
                </a:solidFill>
                <a:latin typeface="Times New Roman" panose="02020603050405020304" pitchFamily="18" charset="0"/>
                <a:cs typeface="Times New Roman" panose="02020603050405020304" pitchFamily="18" charset="0"/>
              </a:rPr>
              <a:t>(3) Плата за загрязнение вод устанавливается законом. </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rgbClr val="0000FF"/>
                </a:solidFill>
                <a:latin typeface="Times New Roman" panose="02020603050405020304" pitchFamily="18" charset="0"/>
                <a:cs typeface="Times New Roman" panose="02020603050405020304" pitchFamily="18" charset="0"/>
              </a:rPr>
              <a:t>КОДЕКС № 67 от  05.05.2005 НАЛОГОВЫЙ КОДЕКС РАЗДЕЛ VIII</a:t>
            </a:r>
          </a:p>
          <a:p>
            <a:pPr algn="just"/>
            <a:r>
              <a:rPr lang="ro-RO"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http://lex.justice.md/viewdoc.php?action=view&amp;view=doc&amp;id=312861&amp;lang=2</a:t>
            </a:r>
            <a:r>
              <a:rPr lang="ru-RU" sz="1600" b="0" dirty="0">
                <a:solidFill>
                  <a:schemeClr val="tx1"/>
                </a:solidFill>
                <a:latin typeface="Times New Roman" panose="02020603050405020304" pitchFamily="18" charset="0"/>
                <a:cs typeface="Times New Roman" panose="02020603050405020304" pitchFamily="18" charset="0"/>
              </a:rPr>
              <a:t> </a:t>
            </a:r>
          </a:p>
          <a:p>
            <a:pPr algn="just"/>
            <a:r>
              <a:rPr lang="ru-RU" sz="1600" dirty="0">
                <a:solidFill>
                  <a:schemeClr val="tx1"/>
                </a:solidFill>
                <a:latin typeface="Times New Roman" panose="02020603050405020304" pitchFamily="18" charset="0"/>
                <a:cs typeface="Times New Roman" panose="02020603050405020304" pitchFamily="18" charset="0"/>
              </a:rPr>
              <a:t>Статья 301. Сроки уплаты и представления отчетности</a:t>
            </a:r>
          </a:p>
          <a:p>
            <a:pPr algn="just"/>
            <a:r>
              <a:rPr lang="ru-RU" sz="1600" b="0" dirty="0">
                <a:solidFill>
                  <a:schemeClr val="tx1"/>
                </a:solidFill>
                <a:latin typeface="Times New Roman" panose="02020603050405020304" pitchFamily="18" charset="0"/>
                <a:cs typeface="Times New Roman" panose="02020603050405020304" pitchFamily="18" charset="0"/>
              </a:rPr>
              <a:t>(1) Если настоящим законом не предусмотрено иное, плательщики сборов за природные ресурсы представляют территориальной государственной налоговой инспекции </a:t>
            </a:r>
            <a:r>
              <a:rPr lang="ru-RU" sz="1600" dirty="0">
                <a:solidFill>
                  <a:schemeClr val="tx1"/>
                </a:solidFill>
                <a:latin typeface="Times New Roman" panose="02020603050405020304" pitchFamily="18" charset="0"/>
                <a:cs typeface="Times New Roman" panose="02020603050405020304" pitchFamily="18" charset="0"/>
              </a:rPr>
              <a:t>соответствующий отчет и вносят в бюджет административно-территориальной единицы указанные сборы до последнего дня месяца, следующего за отчетным кварталом</a:t>
            </a:r>
            <a:r>
              <a:rPr lang="ru-RU" sz="1600" b="0" dirty="0">
                <a:solidFill>
                  <a:schemeClr val="tx1"/>
                </a:solidFill>
                <a:latin typeface="Times New Roman" panose="02020603050405020304" pitchFamily="18" charset="0"/>
                <a:cs typeface="Times New Roman" panose="02020603050405020304" pitchFamily="18" charset="0"/>
              </a:rPr>
              <a:t>.</a:t>
            </a:r>
          </a:p>
          <a:p>
            <a:pPr algn="just"/>
            <a:r>
              <a:rPr lang="ru-RU" sz="1600" dirty="0">
                <a:solidFill>
                  <a:schemeClr val="tx1"/>
                </a:solidFill>
                <a:latin typeface="Times New Roman" panose="02020603050405020304" pitchFamily="18" charset="0"/>
                <a:cs typeface="Times New Roman" panose="02020603050405020304" pitchFamily="18" charset="0"/>
              </a:rPr>
              <a:t>Статья 302. Субъекты налогообложения</a:t>
            </a:r>
          </a:p>
          <a:p>
            <a:pPr algn="just"/>
            <a:r>
              <a:rPr lang="ru-RU" sz="1600" b="0" dirty="0">
                <a:solidFill>
                  <a:schemeClr val="tx1"/>
                </a:solidFill>
                <a:latin typeface="Times New Roman" panose="02020603050405020304" pitchFamily="18" charset="0"/>
                <a:cs typeface="Times New Roman" panose="02020603050405020304" pitchFamily="18" charset="0"/>
              </a:rPr>
              <a:t>Субъектами сбора за воду являются юридические и физические лица, </a:t>
            </a:r>
            <a:r>
              <a:rPr lang="ru-RU" sz="1600" dirty="0">
                <a:solidFill>
                  <a:schemeClr val="tx1"/>
                </a:solidFill>
                <a:latin typeface="Times New Roman" panose="02020603050405020304" pitchFamily="18" charset="0"/>
                <a:cs typeface="Times New Roman" panose="02020603050405020304" pitchFamily="18" charset="0"/>
              </a:rPr>
              <a:t>зарегистрированные в качестве предпринимателей и осуществляющие добычу воды из водного фонда, а также использующие воду гидроцентралей.</a:t>
            </a:r>
            <a:endParaRPr lang="ro-RO"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121346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016758"/>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Статья 305. Порядок исчисления сбора</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 Сбор за воду исчисляется самостоятельно субъектами налогообложения исходя из объема добытой воды или воды, использованной гидроцентралями, согласно данным измерительных приборов или, при отсутствии таковых, согласно нормам добычи и/или использования.</a:t>
            </a:r>
          </a:p>
          <a:p>
            <a:pPr algn="just"/>
            <a:r>
              <a:rPr lang="ru-RU" sz="1600" b="0" dirty="0">
                <a:solidFill>
                  <a:schemeClr val="tx1"/>
                </a:solidFill>
                <a:latin typeface="Times New Roman" panose="02020603050405020304" pitchFamily="18" charset="0"/>
                <a:cs typeface="Times New Roman" panose="02020603050405020304" pitchFamily="18" charset="0"/>
              </a:rPr>
              <a:t>(2) Разработка норм добычи и/или использования воды и контроль  объема добытой воды осуществляются государственным органом, уполномоченным Прави­тельст­вом.</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Статья 306. Налоговые льготы</a:t>
            </a:r>
            <a:r>
              <a:rPr lang="en-US" sz="160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Сбор не взимается за:</a:t>
            </a:r>
          </a:p>
          <a:p>
            <a:pPr algn="just"/>
            <a:r>
              <a:rPr lang="ru-RU" sz="1600" b="0" dirty="0">
                <a:solidFill>
                  <a:schemeClr val="tx1"/>
                </a:solidFill>
                <a:latin typeface="Times New Roman" panose="02020603050405020304" pitchFamily="18" charset="0"/>
                <a:cs typeface="Times New Roman" panose="02020603050405020304" pitchFamily="18" charset="0"/>
              </a:rPr>
              <a:t>a) воду, добытую из недр попутно с добычей полезных ископаемых или в целях предупреждения (ликвидации) вредного воздействия этих вод;</a:t>
            </a:r>
          </a:p>
          <a:p>
            <a:pPr algn="just"/>
            <a:r>
              <a:rPr lang="ru-RU" sz="1600" b="0" dirty="0">
                <a:solidFill>
                  <a:schemeClr val="tx1"/>
                </a:solidFill>
                <a:latin typeface="Times New Roman" panose="02020603050405020304" pitchFamily="18" charset="0"/>
                <a:cs typeface="Times New Roman" panose="02020603050405020304" pitchFamily="18" charset="0"/>
              </a:rPr>
              <a:t>b) воду, добытую и поставленную населению, публичным органам и органам, финансируемым из средств бюджетов всех уровней;</a:t>
            </a:r>
          </a:p>
          <a:p>
            <a:pPr algn="just"/>
            <a:r>
              <a:rPr lang="ru-RU" sz="1600" b="0" dirty="0">
                <a:solidFill>
                  <a:schemeClr val="tx1"/>
                </a:solidFill>
                <a:latin typeface="Times New Roman" panose="02020603050405020304" pitchFamily="18" charset="0"/>
                <a:cs typeface="Times New Roman" panose="02020603050405020304" pitchFamily="18" charset="0"/>
              </a:rPr>
              <a:t>с) воду, добытую для тушения пожаров или поданную в этих целях; </a:t>
            </a:r>
          </a:p>
          <a:p>
            <a:pPr algn="just"/>
            <a:r>
              <a:rPr lang="ru-RU" sz="1600" b="0" dirty="0">
                <a:solidFill>
                  <a:schemeClr val="tx1"/>
                </a:solidFill>
                <a:latin typeface="Times New Roman" panose="02020603050405020304" pitchFamily="18" charset="0"/>
                <a:cs typeface="Times New Roman" panose="02020603050405020304" pitchFamily="18" charset="0"/>
              </a:rPr>
              <a:t>d) воду, добытую предприятиями обществ слепых, глухих и инвалидов, а также государственными медико-санитарными учреждениями или поданную им; </a:t>
            </a:r>
          </a:p>
          <a:p>
            <a:pPr algn="just"/>
            <a:r>
              <a:rPr lang="ru-RU" sz="1600" b="0" dirty="0">
                <a:solidFill>
                  <a:schemeClr val="tx1"/>
                </a:solidFill>
                <a:latin typeface="Times New Roman" panose="02020603050405020304" pitchFamily="18" charset="0"/>
                <a:cs typeface="Times New Roman" panose="02020603050405020304" pitchFamily="18" charset="0"/>
              </a:rPr>
              <a:t>е) воду, добытую предприятиями пенитенциарной системы или поданную им.</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Ставки налога на воду тарифицируются в следующих размерах:</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 на каждые 1 м3 воды, извлеченной из водного фонда - 0,3 леев;</a:t>
            </a:r>
          </a:p>
          <a:p>
            <a:pPr algn="just"/>
            <a:r>
              <a:rPr lang="ru-RU" sz="1600" b="0" dirty="0">
                <a:solidFill>
                  <a:schemeClr val="tx1"/>
                </a:solidFill>
                <a:latin typeface="Times New Roman" panose="02020603050405020304" pitchFamily="18" charset="0"/>
                <a:cs typeface="Times New Roman" panose="02020603050405020304" pitchFamily="18" charset="0"/>
              </a:rPr>
              <a:t>2) для каждой экстрагированной природной минеральной воды 1 м3, другой экстрагированной воды, предназначенной для розлива - 16 лей;</a:t>
            </a:r>
          </a:p>
          <a:p>
            <a:pPr algn="just"/>
            <a:r>
              <a:rPr lang="ru-RU" sz="1600" b="0" dirty="0">
                <a:solidFill>
                  <a:schemeClr val="tx1"/>
                </a:solidFill>
                <a:latin typeface="Times New Roman" panose="02020603050405020304" pitchFamily="18" charset="0"/>
                <a:cs typeface="Times New Roman" panose="02020603050405020304" pitchFamily="18" charset="0"/>
              </a:rPr>
              <a:t>3) для каждых 10 м3 воды, используемой гидроэлектростанциями - 0,06 леев.</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765572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2308324"/>
          </a:xfrm>
          <a:prstGeom prst="rect">
            <a:avLst/>
          </a:prstGeom>
          <a:noFill/>
        </p:spPr>
        <p:txBody>
          <a:bodyPr wrap="square" rtlCol="0">
            <a:spAutoFit/>
          </a:bodyPr>
          <a:lstStyle/>
          <a:p>
            <a:pPr algn="just"/>
            <a:r>
              <a:rPr lang="ru-RU" sz="1600" dirty="0">
                <a:solidFill>
                  <a:srgbClr val="0000FF"/>
                </a:solidFill>
                <a:latin typeface="Times New Roman" panose="02020603050405020304" pitchFamily="18" charset="0"/>
                <a:cs typeface="Times New Roman" panose="02020603050405020304" pitchFamily="18" charset="0"/>
              </a:rPr>
              <a:t>ПОСТАНОВЛЕНИЕ № 835</a:t>
            </a:r>
            <a:r>
              <a:rPr lang="en-US" sz="1600" dirty="0">
                <a:solidFill>
                  <a:srgbClr val="0000FF"/>
                </a:solidFill>
                <a:latin typeface="Times New Roman" panose="02020603050405020304" pitchFamily="18" charset="0"/>
                <a:cs typeface="Times New Roman" panose="02020603050405020304" pitchFamily="18" charset="0"/>
              </a:rPr>
              <a:t> </a:t>
            </a:r>
            <a:r>
              <a:rPr lang="ru-RU" sz="1600" dirty="0">
                <a:solidFill>
                  <a:srgbClr val="0000FF"/>
                </a:solidFill>
                <a:latin typeface="Times New Roman" panose="02020603050405020304" pitchFamily="18" charset="0"/>
                <a:cs typeface="Times New Roman" panose="02020603050405020304" pitchFamily="18" charset="0"/>
              </a:rPr>
              <a:t>от  29.10.2013</a:t>
            </a:r>
            <a:r>
              <a:rPr lang="en-US" sz="1600" dirty="0">
                <a:solidFill>
                  <a:srgbClr val="0000FF"/>
                </a:solidFill>
                <a:latin typeface="Times New Roman" panose="02020603050405020304" pitchFamily="18" charset="0"/>
                <a:cs typeface="Times New Roman" panose="02020603050405020304" pitchFamily="18" charset="0"/>
              </a:rPr>
              <a:t> </a:t>
            </a:r>
            <a:r>
              <a:rPr lang="ru-RU" sz="1600" dirty="0">
                <a:solidFill>
                  <a:srgbClr val="0000FF"/>
                </a:solidFill>
                <a:latin typeface="Times New Roman" panose="02020603050405020304" pitchFamily="18" charset="0"/>
                <a:cs typeface="Times New Roman" panose="02020603050405020304" pitchFamily="18" charset="0"/>
              </a:rPr>
              <a:t>об утверждении Положения</a:t>
            </a:r>
            <a:r>
              <a:rPr lang="en-US" sz="1600" dirty="0">
                <a:solidFill>
                  <a:srgbClr val="0000FF"/>
                </a:solidFill>
                <a:latin typeface="Times New Roman" panose="02020603050405020304" pitchFamily="18" charset="0"/>
                <a:cs typeface="Times New Roman" panose="02020603050405020304" pitchFamily="18" charset="0"/>
              </a:rPr>
              <a:t> </a:t>
            </a:r>
            <a:r>
              <a:rPr lang="ru-RU" sz="1600" dirty="0">
                <a:solidFill>
                  <a:srgbClr val="0000FF"/>
                </a:solidFill>
                <a:latin typeface="Times New Roman" panose="02020603050405020304" pitchFamily="18" charset="0"/>
                <a:cs typeface="Times New Roman" panose="02020603050405020304" pitchFamily="18" charset="0"/>
              </a:rPr>
              <a:t>о порядке учета и</a:t>
            </a:r>
            <a:r>
              <a:rPr lang="en-US" sz="1600" dirty="0">
                <a:solidFill>
                  <a:srgbClr val="0000FF"/>
                </a:solidFill>
                <a:latin typeface="Times New Roman" panose="02020603050405020304" pitchFamily="18" charset="0"/>
                <a:cs typeface="Times New Roman" panose="02020603050405020304" pitchFamily="18" charset="0"/>
              </a:rPr>
              <a:t> </a:t>
            </a:r>
            <a:r>
              <a:rPr lang="ru-RU" sz="1600" dirty="0">
                <a:solidFill>
                  <a:srgbClr val="0000FF"/>
                </a:solidFill>
                <a:latin typeface="Times New Roman" panose="02020603050405020304" pitchFamily="18" charset="0"/>
                <a:cs typeface="Times New Roman" panose="02020603050405020304" pitchFamily="18" charset="0"/>
              </a:rPr>
              <a:t>представления отчетов об использовании воды</a:t>
            </a:r>
            <a:r>
              <a:rPr lang="en-US" sz="1600" dirty="0">
                <a:solidFill>
                  <a:srgbClr val="0000FF"/>
                </a:solidFill>
                <a:latin typeface="Times New Roman" panose="02020603050405020304" pitchFamily="18" charset="0"/>
                <a:cs typeface="Times New Roman" panose="02020603050405020304" pitchFamily="18" charset="0"/>
              </a:rPr>
              <a:t> – </a:t>
            </a:r>
          </a:p>
          <a:p>
            <a:pPr algn="just"/>
            <a:r>
              <a:rPr lang="en-US"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http://lex.justice.md/viewdoc.php?action=view&amp;view=doc&amp;id=350127&amp;lang=2</a:t>
            </a:r>
            <a:r>
              <a:rPr lang="en-US" sz="1600" b="0" dirty="0">
                <a:solidFill>
                  <a:srgbClr val="00B050"/>
                </a:solidFill>
                <a:latin typeface="Times New Roman" panose="02020603050405020304" pitchFamily="18" charset="0"/>
                <a:cs typeface="Times New Roman" panose="02020603050405020304" pitchFamily="18" charset="0"/>
              </a:rPr>
              <a:t> </a:t>
            </a:r>
          </a:p>
          <a:p>
            <a:pPr algn="just"/>
            <a:r>
              <a:rPr lang="ru-RU" sz="1600" b="0" dirty="0">
                <a:solidFill>
                  <a:schemeClr val="tx1"/>
                </a:solidFill>
                <a:latin typeface="Times New Roman" panose="02020603050405020304" pitchFamily="18" charset="0"/>
                <a:cs typeface="Times New Roman" panose="02020603050405020304" pitchFamily="18" charset="0"/>
              </a:rPr>
              <a:t>На основании  части (2) статьи 21 Закона о воде  № 272 от 23  декабря 2011 года (Официальный монитор Республики Молдова,  2012 г., № 81, ст. 264) Правительство ПОСТАНОВЛЯЕТ:</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 Утвердить Положение о порядке учета и представления отчетов об использовании  воды (прилагается).</a:t>
            </a:r>
          </a:p>
          <a:p>
            <a:pPr algn="just"/>
            <a:r>
              <a:rPr lang="ru-RU" sz="1600" b="0" dirty="0">
                <a:solidFill>
                  <a:schemeClr val="tx1"/>
                </a:solidFill>
                <a:latin typeface="Times New Roman" panose="02020603050405020304" pitchFamily="18" charset="0"/>
                <a:cs typeface="Times New Roman" panose="02020603050405020304" pitchFamily="18" charset="0"/>
              </a:rPr>
              <a:t>2. Контроль за выполнением настоящего Постановления возложить на Министерство окружающей среды</a:t>
            </a:r>
            <a:r>
              <a:rPr lang="en-US" sz="1600" b="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5629070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031873"/>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1.Положение о порядке учета и представления отчетов об использовании воды  (в дальнейшем – Положение) устанавливает порядок учета использованной воды и представления связанной с этим отчетности водопользователями, действующими на основании природоохранного разрешения на специальное водопользование, независимо от формы собственности и источника использованной воды.</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2.Определение объема использованной воды осуществляется у пункта учета потребления воды, у водозабора и пункта отведения сточных вод, в том числе у систем канализации, а также у пунктов распределения (получения) воды другим  водопользователям.</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3.Состав и свойства сточных вод устанавливаются у каждого пункта отведения  сточных вод в естественный приемник и в централизованной системе канализации.</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4.Лабораторный контроль за отведением использованных вод (плотность, пункты сбора, виды и количество вредных веществ, сбрасываемых одновременно со сточными водами, а также методы их определения) осуществляется в соответствии с планом, разработанным водопользователем и согласованным с центральным органом публичного управления в области охраны  окружающей среды через посредство  своих территориальных </a:t>
            </a:r>
            <a:r>
              <a:rPr lang="ru-RU" sz="1600" b="0" dirty="0" err="1">
                <a:solidFill>
                  <a:schemeClr val="tx1"/>
                </a:solidFill>
                <a:latin typeface="Times New Roman" panose="02020603050405020304" pitchFamily="18" charset="0"/>
                <a:cs typeface="Times New Roman" panose="02020603050405020304" pitchFamily="18" charset="0"/>
              </a:rPr>
              <a:t>деконцентрированных</a:t>
            </a:r>
            <a:r>
              <a:rPr lang="ru-RU" sz="1600" b="0" dirty="0">
                <a:solidFill>
                  <a:schemeClr val="tx1"/>
                </a:solidFill>
                <a:latin typeface="Times New Roman" panose="02020603050405020304" pitchFamily="18" charset="0"/>
                <a:cs typeface="Times New Roman" panose="02020603050405020304" pitchFamily="18" charset="0"/>
              </a:rPr>
              <a:t> учреждений.</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5.Расход воды определяется на основании показателей измерительных приборов.</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524936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016758"/>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6.Для периода, в котором измерительные приборы по учету водопользования были неисправны или демонтированы для проверки либо ремонта, водопользователи исчисляют расход воды косвенными методами согласно:</a:t>
            </a:r>
          </a:p>
          <a:p>
            <a:pPr algn="just"/>
            <a:r>
              <a:rPr lang="ru-RU" sz="1600" b="0" dirty="0">
                <a:solidFill>
                  <a:schemeClr val="tx1"/>
                </a:solidFill>
                <a:latin typeface="Times New Roman" panose="02020603050405020304" pitchFamily="18" charset="0"/>
                <a:cs typeface="Times New Roman" panose="02020603050405020304" pitchFamily="18" charset="0"/>
              </a:rPr>
              <a:t>а) объему продукции и специальным нормам потребления воды и отвода сточных вод;</a:t>
            </a:r>
          </a:p>
          <a:p>
            <a:pPr algn="just"/>
            <a:r>
              <a:rPr lang="ru-RU" sz="1600" b="0" dirty="0">
                <a:solidFill>
                  <a:schemeClr val="tx1"/>
                </a:solidFill>
                <a:latin typeface="Times New Roman" panose="02020603050405020304" pitchFamily="18" charset="0"/>
                <a:cs typeface="Times New Roman" panose="02020603050405020304" pitchFamily="18" charset="0"/>
              </a:rPr>
              <a:t>b)</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специальным нормам потребления электроэнергии при перекачивании  сточных вод и техническим параметрам оборудования</a:t>
            </a:r>
            <a:r>
              <a:rPr lang="en-US" sz="1600" b="0" dirty="0">
                <a:solidFill>
                  <a:schemeClr val="tx1"/>
                </a:solidFill>
                <a:latin typeface="Times New Roman" panose="02020603050405020304" pitchFamily="18" charset="0"/>
                <a:cs typeface="Times New Roman" panose="02020603050405020304" pitchFamily="18" charset="0"/>
              </a:rPr>
              <a:t>.</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II. Учет использованной воды  измерительными приборами</a:t>
            </a:r>
            <a:r>
              <a:rPr lang="en-US" sz="1600" dirty="0">
                <a:solidFill>
                  <a:schemeClr val="tx1"/>
                </a:solidFill>
                <a:latin typeface="Times New Roman" panose="02020603050405020304" pitchFamily="18" charset="0"/>
                <a:cs typeface="Times New Roman" panose="02020603050405020304" pitchFamily="18" charset="0"/>
              </a:rPr>
              <a:t>:</a:t>
            </a:r>
            <a:endParaRPr lang="ru-RU" sz="160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7.</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Учет использованной воды предполагает:</a:t>
            </a:r>
          </a:p>
          <a:p>
            <a:pPr algn="just"/>
            <a:r>
              <a:rPr lang="ru-RU" sz="1600" b="0" dirty="0">
                <a:solidFill>
                  <a:schemeClr val="tx1"/>
                </a:solidFill>
                <a:latin typeface="Times New Roman" panose="02020603050405020304" pitchFamily="18" charset="0"/>
                <a:cs typeface="Times New Roman" panose="02020603050405020304" pitchFamily="18" charset="0"/>
              </a:rPr>
              <a:t>a)</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учет использованной воды измерительными приборами;</a:t>
            </a:r>
          </a:p>
          <a:p>
            <a:pPr algn="just"/>
            <a:r>
              <a:rPr lang="ru-RU" sz="1600" b="0" dirty="0">
                <a:solidFill>
                  <a:schemeClr val="tx1"/>
                </a:solidFill>
                <a:latin typeface="Times New Roman" panose="02020603050405020304" pitchFamily="18" charset="0"/>
                <a:cs typeface="Times New Roman" panose="02020603050405020304" pitchFamily="18" charset="0"/>
              </a:rPr>
              <a:t>b)</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учет использованной воды  косвенными методами;</a:t>
            </a:r>
          </a:p>
          <a:p>
            <a:pPr algn="just"/>
            <a:r>
              <a:rPr lang="ru-RU" sz="1600" b="0" dirty="0">
                <a:solidFill>
                  <a:schemeClr val="tx1"/>
                </a:solidFill>
                <a:latin typeface="Times New Roman" panose="02020603050405020304" pitchFamily="18" charset="0"/>
                <a:cs typeface="Times New Roman" panose="02020603050405020304" pitchFamily="18" charset="0"/>
              </a:rPr>
              <a:t>c)</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учет  качества сточных вод;</a:t>
            </a:r>
          </a:p>
          <a:p>
            <a:pPr algn="just"/>
            <a:r>
              <a:rPr lang="ru-RU" sz="1600" b="0" dirty="0">
                <a:solidFill>
                  <a:schemeClr val="tx1"/>
                </a:solidFill>
                <a:latin typeface="Times New Roman" panose="02020603050405020304" pitchFamily="18" charset="0"/>
                <a:cs typeface="Times New Roman" panose="02020603050405020304" pitchFamily="18" charset="0"/>
              </a:rPr>
              <a:t>d)присвоение географических координат источникам забора воды и пунктам сброса сточных вод.</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8.</a:t>
            </a:r>
            <a:r>
              <a:rPr lang="ru-RU" sz="1600" b="0" dirty="0">
                <a:solidFill>
                  <a:schemeClr val="tx1"/>
                </a:solidFill>
                <a:latin typeface="Times New Roman" panose="02020603050405020304" pitchFamily="18" charset="0"/>
                <a:cs typeface="Times New Roman" panose="02020603050405020304" pitchFamily="18" charset="0"/>
              </a:rPr>
              <a:t>Для учета потребления воды с использованием водомеров применяется форма согласно приложению № 1 к настоящему Положению, на основе  которой определяется:</a:t>
            </a:r>
          </a:p>
          <a:p>
            <a:pPr algn="just"/>
            <a:r>
              <a:rPr lang="ru-RU" sz="1600" b="0" dirty="0">
                <a:solidFill>
                  <a:schemeClr val="tx1"/>
                </a:solidFill>
                <a:latin typeface="Times New Roman" panose="02020603050405020304" pitchFamily="18" charset="0"/>
                <a:cs typeface="Times New Roman" panose="02020603050405020304" pitchFamily="18" charset="0"/>
              </a:rPr>
              <a:t>a) водозабор из водных объектов или других систем распределения воды;</a:t>
            </a:r>
          </a:p>
          <a:p>
            <a:pPr algn="just"/>
            <a:r>
              <a:rPr lang="ru-RU" sz="1600" b="0" dirty="0">
                <a:solidFill>
                  <a:schemeClr val="tx1"/>
                </a:solidFill>
                <a:latin typeface="Times New Roman" panose="02020603050405020304" pitchFamily="18" charset="0"/>
                <a:cs typeface="Times New Roman" panose="02020603050405020304" pitchFamily="18" charset="0"/>
              </a:rPr>
              <a:t>b) объем воды, распределенной  другим бенефициарам,  или сброс воды;</a:t>
            </a:r>
          </a:p>
          <a:p>
            <a:pPr algn="just"/>
            <a:r>
              <a:rPr lang="ru-RU" sz="1600" b="0" dirty="0">
                <a:solidFill>
                  <a:schemeClr val="tx1"/>
                </a:solidFill>
                <a:latin typeface="Times New Roman" panose="02020603050405020304" pitchFamily="18" charset="0"/>
                <a:cs typeface="Times New Roman" panose="02020603050405020304" pitchFamily="18" charset="0"/>
              </a:rPr>
              <a:t>c) сброс сточных вод на поля фильтрации, в водоемы  </a:t>
            </a:r>
            <a:r>
              <a:rPr lang="ru-RU" sz="1600" b="0" dirty="0" err="1">
                <a:solidFill>
                  <a:schemeClr val="tx1"/>
                </a:solidFill>
                <a:latin typeface="Times New Roman" panose="02020603050405020304" pitchFamily="18" charset="0"/>
                <a:cs typeface="Times New Roman" panose="02020603050405020304" pitchFamily="18" charset="0"/>
              </a:rPr>
              <a:t>и.т.д</a:t>
            </a:r>
            <a:r>
              <a:rPr lang="ru-RU" sz="1600" b="0" dirty="0">
                <a:solidFill>
                  <a:schemeClr val="tx1"/>
                </a:solidFill>
                <a:latin typeface="Times New Roman" panose="02020603050405020304" pitchFamily="18" charset="0"/>
                <a:cs typeface="Times New Roman" panose="02020603050405020304" pitchFamily="18" charset="0"/>
              </a:rPr>
              <a:t>.;</a:t>
            </a:r>
          </a:p>
          <a:p>
            <a:pPr algn="just"/>
            <a:r>
              <a:rPr lang="ru-RU" sz="1600" b="0" dirty="0">
                <a:solidFill>
                  <a:schemeClr val="tx1"/>
                </a:solidFill>
                <a:latin typeface="Times New Roman" panose="02020603050405020304" pitchFamily="18" charset="0"/>
                <a:cs typeface="Times New Roman" panose="02020603050405020304" pitchFamily="18" charset="0"/>
              </a:rPr>
              <a:t>d) объем воды, используемой в системах водоснабжения, в системах повторного водоснабжения, а также на пунктах подключения необработанной воды.</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565084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789773" cy="4278094"/>
          </a:xfrm>
          <a:prstGeom prst="rect">
            <a:avLst/>
          </a:prstGeom>
          <a:noFill/>
        </p:spPr>
        <p:txBody>
          <a:bodyPr wrap="square" rtlCol="0">
            <a:spAutoFit/>
          </a:bodyPr>
          <a:lstStyle/>
          <a:p>
            <a:pPr algn="just"/>
            <a:r>
              <a:rPr lang="en-US" sz="1600" dirty="0">
                <a:solidFill>
                  <a:schemeClr val="tx1"/>
                </a:solidFill>
                <a:latin typeface="Times New Roman" panose="02020603050405020304" pitchFamily="18" charset="0"/>
                <a:cs typeface="Times New Roman" panose="02020603050405020304" pitchFamily="18" charset="0"/>
              </a:rPr>
              <a:t>II</a:t>
            </a:r>
            <a:r>
              <a:rPr lang="ru-RU" sz="1600" dirty="0">
                <a:solidFill>
                  <a:schemeClr val="tx1"/>
                </a:solidFill>
                <a:latin typeface="Times New Roman" panose="02020603050405020304" pitchFamily="18" charset="0"/>
                <a:cs typeface="Times New Roman" panose="02020603050405020304" pitchFamily="18" charset="0"/>
              </a:rPr>
              <a:t>I. Учет использованной воды косвенными методами </a:t>
            </a:r>
          </a:p>
          <a:p>
            <a:pPr algn="just"/>
            <a:r>
              <a:rPr lang="ru-RU" sz="1600" b="0" dirty="0">
                <a:solidFill>
                  <a:schemeClr val="tx1"/>
                </a:solidFill>
                <a:latin typeface="Times New Roman" panose="02020603050405020304" pitchFamily="18" charset="0"/>
                <a:cs typeface="Times New Roman" panose="02020603050405020304" pitchFamily="18" charset="0"/>
              </a:rPr>
              <a:t>13.</a:t>
            </a:r>
            <a:r>
              <a:rPr lang="en-US" sz="160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Учет использованной воды косвенными методами осуществляется водопользователями  в случаях, указанных в пункте 6 настоящего Положения.</a:t>
            </a:r>
          </a:p>
          <a:p>
            <a:pPr algn="just"/>
            <a:r>
              <a:rPr lang="ru-RU" sz="1600" b="0" dirty="0">
                <a:solidFill>
                  <a:schemeClr val="tx1"/>
                </a:solidFill>
                <a:latin typeface="Times New Roman" panose="02020603050405020304" pitchFamily="18" charset="0"/>
                <a:cs typeface="Times New Roman" panose="02020603050405020304" pitchFamily="18" charset="0"/>
              </a:rPr>
              <a:t>14.</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Для учета использованной воды косвенными методами применяется форма, приведенная в приложении № 2 к настоящему Положению. </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15.</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Начальный учет воды осуществляется согласно потреблению электроэнергии, необходимой для перекачки 1 </a:t>
            </a:r>
            <a:r>
              <a:rPr lang="ru-RU" sz="1600" b="0" dirty="0" err="1">
                <a:solidFill>
                  <a:schemeClr val="tx1"/>
                </a:solidFill>
                <a:latin typeface="Times New Roman" panose="02020603050405020304" pitchFamily="18" charset="0"/>
                <a:cs typeface="Times New Roman" panose="02020603050405020304" pitchFamily="18" charset="0"/>
              </a:rPr>
              <a:t>куб.м</a:t>
            </a:r>
            <a:r>
              <a:rPr lang="ru-RU" sz="1600" b="0" dirty="0">
                <a:solidFill>
                  <a:schemeClr val="tx1"/>
                </a:solidFill>
                <a:latin typeface="Times New Roman" panose="02020603050405020304" pitchFamily="18" charset="0"/>
                <a:cs typeface="Times New Roman" panose="02020603050405020304" pitchFamily="18" charset="0"/>
              </a:rPr>
              <a:t> воды, таким образом, в графе 3 указывается общее потребление электроэнергии за отчетный период (месяц, год) в тыс. </a:t>
            </a:r>
            <a:r>
              <a:rPr lang="ru-RU" sz="1600" b="0" dirty="0" err="1">
                <a:solidFill>
                  <a:schemeClr val="tx1"/>
                </a:solidFill>
                <a:latin typeface="Times New Roman" panose="02020603050405020304" pitchFamily="18" charset="0"/>
                <a:cs typeface="Times New Roman" panose="02020603050405020304" pitchFamily="18" charset="0"/>
              </a:rPr>
              <a:t>кВт·ч</a:t>
            </a:r>
            <a:r>
              <a:rPr lang="ru-RU" sz="1600" b="0" dirty="0">
                <a:solidFill>
                  <a:schemeClr val="tx1"/>
                </a:solidFill>
                <a:latin typeface="Times New Roman" panose="02020603050405020304" pitchFamily="18" charset="0"/>
                <a:cs typeface="Times New Roman" panose="02020603050405020304" pitchFamily="18" charset="0"/>
              </a:rPr>
              <a:t>.</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Расход воды исчисляется при помощи соотношения данных графы 3 и графы 2, а полученный результат записывается в графу 4.</a:t>
            </a:r>
          </a:p>
          <a:p>
            <a:pPr algn="just"/>
            <a:r>
              <a:rPr lang="ru-RU" sz="1600" b="0" dirty="0">
                <a:solidFill>
                  <a:schemeClr val="tx1"/>
                </a:solidFill>
                <a:latin typeface="Times New Roman" panose="02020603050405020304" pitchFamily="18" charset="0"/>
                <a:cs typeface="Times New Roman" panose="02020603050405020304" pitchFamily="18" charset="0"/>
              </a:rPr>
              <a:t>16</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На насосных станциях расходы воды определяются согласно количеству часов работы станций и расходам насосов.</a:t>
            </a:r>
          </a:p>
          <a:p>
            <a:pPr algn="just"/>
            <a:r>
              <a:rPr lang="ru-RU" sz="1600" b="0" dirty="0">
                <a:solidFill>
                  <a:schemeClr val="tx1"/>
                </a:solidFill>
                <a:latin typeface="Times New Roman" panose="02020603050405020304" pitchFamily="18" charset="0"/>
                <a:cs typeface="Times New Roman" panose="02020603050405020304" pitchFamily="18" charset="0"/>
              </a:rPr>
              <a:t>17.</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Для учета использованной воды согласно объему выпущенной продукции в графе 3 записывается объем выпущенной продукции за сутки в соответствующих единицах измерения, а в графе 2 – специфическое количество воды на единицу продукции (удельный расход). Суточный расход воды исчисляется путем умножения данных граф 2 и 3, а полученный результат записывается  в графу 4.</a:t>
            </a:r>
          </a:p>
          <a:p>
            <a:pPr algn="just"/>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4302359"/>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524315"/>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IV. Учет качества сточных вод</a:t>
            </a:r>
          </a:p>
          <a:p>
            <a:pPr algn="just"/>
            <a:r>
              <a:rPr lang="ru-RU" sz="1600" b="0" dirty="0">
                <a:solidFill>
                  <a:schemeClr val="tx1"/>
                </a:solidFill>
                <a:latin typeface="Times New Roman" panose="02020603050405020304" pitchFamily="18" charset="0"/>
                <a:cs typeface="Times New Roman" panose="02020603050405020304" pitchFamily="18" charset="0"/>
              </a:rPr>
              <a:t>18.</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Учет качества сточных вод осуществляется с целью определения количества загрязняющих веществ, сбрасываемых в водные объекты, в системы канализации  и т.д. одновременно со сточными водами.</a:t>
            </a:r>
          </a:p>
          <a:p>
            <a:pPr algn="just"/>
            <a:r>
              <a:rPr lang="ru-RU" sz="1600" b="0" dirty="0">
                <a:solidFill>
                  <a:schemeClr val="tx1"/>
                </a:solidFill>
                <a:latin typeface="Times New Roman" panose="02020603050405020304" pitchFamily="18" charset="0"/>
                <a:cs typeface="Times New Roman" panose="02020603050405020304" pitchFamily="18" charset="0"/>
              </a:rPr>
              <a:t>19.</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Для учета качества сточных вод применяется форма согласно приложению № 3 к настоящему Положению, исходя из результатов бактериологических и физико-химических анализов, которые записываются в графе  2.</a:t>
            </a:r>
          </a:p>
          <a:p>
            <a:pPr algn="just"/>
            <a:r>
              <a:rPr lang="ru-RU" sz="1600" b="0" dirty="0">
                <a:solidFill>
                  <a:schemeClr val="tx1"/>
                </a:solidFill>
                <a:latin typeface="Times New Roman" panose="02020603050405020304" pitchFamily="18" charset="0"/>
                <a:cs typeface="Times New Roman" panose="02020603050405020304" pitchFamily="18" charset="0"/>
              </a:rPr>
              <a:t>20.</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Форма учета качества сточных вод заполняется на основании результатов ежемесячных/ежегодных лабораторных исследований сточных вод, осуществляемых авторизированными лабораториями в данной области.</a:t>
            </a:r>
          </a:p>
          <a:p>
            <a:pPr algn="just"/>
            <a:r>
              <a:rPr lang="ru-RU" sz="1600" b="0" dirty="0">
                <a:solidFill>
                  <a:schemeClr val="tx1"/>
                </a:solidFill>
                <a:latin typeface="Times New Roman" panose="02020603050405020304" pitchFamily="18" charset="0"/>
                <a:cs typeface="Times New Roman" panose="02020603050405020304" pitchFamily="18" charset="0"/>
              </a:rPr>
              <a:t>21.</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В случае, когда анализ сточных вод осуществляется ежедневно, количество загрязняющих веществ, сбрасываемых одновременно со сточными водами, определяется как произведение соответствующего загрязняющего вещества на суточный расход вод, а результаты записываются в графе 5.</a:t>
            </a:r>
          </a:p>
          <a:p>
            <a:pPr algn="just"/>
            <a:r>
              <a:rPr lang="ru-RU" sz="1600" b="0" dirty="0">
                <a:solidFill>
                  <a:schemeClr val="tx1"/>
                </a:solidFill>
                <a:latin typeface="Times New Roman" panose="02020603050405020304" pitchFamily="18" charset="0"/>
                <a:cs typeface="Times New Roman" panose="02020603050405020304" pitchFamily="18" charset="0"/>
              </a:rPr>
              <a:t>22.</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В случае, когда анализ сточных вод осуществляется периодически, количество загрязняющих веществ, сбрасываемых одновременно со сточными водами, определяется как произведение средней концентрации соответствующего загрязнителя и общего объема сброшенных сточных вод в соответствующий отчетный период.</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560388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3293209"/>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23.</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Месячное и годовое количество загрязняющих веществ записывается в графе  5. </a:t>
            </a:r>
          </a:p>
          <a:p>
            <a:pPr algn="just"/>
            <a:r>
              <a:rPr lang="ru-RU" sz="1600" b="0" dirty="0">
                <a:solidFill>
                  <a:schemeClr val="tx1"/>
                </a:solidFill>
                <a:latin typeface="Times New Roman" panose="02020603050405020304" pitchFamily="18" charset="0"/>
                <a:cs typeface="Times New Roman" panose="02020603050405020304" pitchFamily="18" charset="0"/>
              </a:rPr>
              <a:t>24.</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Типы загрязнителей, методы их выявления, пункты и частота отбора устанавливаются совместно с лабораториями органа охраны окружающей среды и прилагаются к форме учета качества сточных вод. </a:t>
            </a:r>
            <a:endParaRPr lang="en-US" sz="1600" b="0" dirty="0">
              <a:solidFill>
                <a:schemeClr val="tx1"/>
              </a:solidFill>
              <a:latin typeface="Times New Roman" panose="02020603050405020304" pitchFamily="18" charset="0"/>
              <a:cs typeface="Times New Roman" panose="02020603050405020304" pitchFamily="18" charset="0"/>
            </a:endParaRPr>
          </a:p>
          <a:p>
            <a:pPr algn="just"/>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o-RO" sz="1600" dirty="0">
                <a:solidFill>
                  <a:schemeClr val="tx1"/>
                </a:solidFill>
                <a:latin typeface="Times New Roman" panose="02020603050405020304" pitchFamily="18" charset="0"/>
                <a:cs typeface="Times New Roman" panose="02020603050405020304" pitchFamily="18" charset="0"/>
              </a:rPr>
              <a:t>V. </a:t>
            </a:r>
            <a:r>
              <a:rPr lang="ru-RU" sz="1600" dirty="0">
                <a:solidFill>
                  <a:schemeClr val="tx1"/>
                </a:solidFill>
                <a:latin typeface="Times New Roman" panose="02020603050405020304" pitchFamily="18" charset="0"/>
                <a:cs typeface="Times New Roman" panose="02020603050405020304" pitchFamily="18" charset="0"/>
              </a:rPr>
              <a:t>Отчетность  об использовании воды</a:t>
            </a:r>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25.</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Показатели, записанные в формы учета использованной воды, приведенные в приложениях № 1-3 к настоящему Положению, используются водопользователями при составлении </a:t>
            </a:r>
            <a:r>
              <a:rPr lang="en-US" sz="1600" dirty="0">
                <a:solidFill>
                  <a:schemeClr val="tx1"/>
                </a:solidFill>
                <a:latin typeface="Times New Roman" panose="02020603050405020304" pitchFamily="18" charset="0"/>
                <a:cs typeface="Times New Roman" panose="02020603050405020304" pitchFamily="18" charset="0"/>
              </a:rPr>
              <a:t>E</a:t>
            </a:r>
            <a:r>
              <a:rPr lang="ru-RU" sz="1600" dirty="0" err="1">
                <a:solidFill>
                  <a:schemeClr val="tx1"/>
                </a:solidFill>
                <a:latin typeface="Times New Roman" panose="02020603050405020304" pitchFamily="18" charset="0"/>
                <a:cs typeface="Times New Roman" panose="02020603050405020304" pitchFamily="18" charset="0"/>
              </a:rPr>
              <a:t>жегодного</a:t>
            </a:r>
            <a:r>
              <a:rPr lang="ru-RU" sz="1600" dirty="0">
                <a:solidFill>
                  <a:schemeClr val="tx1"/>
                </a:solidFill>
                <a:latin typeface="Times New Roman" panose="02020603050405020304" pitchFamily="18" charset="0"/>
                <a:cs typeface="Times New Roman" panose="02020603050405020304" pitchFamily="18" charset="0"/>
              </a:rPr>
              <a:t> отчета № 1 «Использование воды»,</a:t>
            </a:r>
            <a:r>
              <a:rPr lang="ru-RU" sz="1600" b="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представляемого органу по управлению водными ресурсами.</a:t>
            </a:r>
          </a:p>
          <a:p>
            <a:pPr algn="just"/>
            <a:r>
              <a:rPr lang="ru-RU" sz="1600" b="0" dirty="0">
                <a:solidFill>
                  <a:schemeClr val="tx1"/>
                </a:solidFill>
                <a:latin typeface="Times New Roman" panose="02020603050405020304" pitchFamily="18" charset="0"/>
                <a:cs typeface="Times New Roman" panose="02020603050405020304" pitchFamily="18" charset="0"/>
              </a:rPr>
              <a:t>26.</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Форма учета использованной воды разрабатывается и утверждается центральным органом публичного управления по охране окружающей среды совместно с центральным органом статистики.</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87861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Datumsplatzhalter 3"/>
          <p:cNvSpPr>
            <a:spLocks noGrp="1"/>
          </p:cNvSpPr>
          <p:nvPr>
            <p:ph type="dt" sz="half" idx="11"/>
          </p:nvPr>
        </p:nvSpPr>
        <p:spPr>
          <a:xfrm>
            <a:off x="679450" y="6581775"/>
            <a:ext cx="1295400" cy="246063"/>
          </a:xfrm>
          <a:noFill/>
        </p:spPr>
        <p:txBody>
          <a:bodyPr/>
          <a:lstStyle/>
          <a:p>
            <a:fld id="{1A768533-9F5A-4A96-B8F6-9A95114E0856}" type="datetime1">
              <a:rPr lang="en-GB">
                <a:cs typeface="Arial" charset="0"/>
              </a:rPr>
              <a:pPr/>
              <a:t>02/10/2018</a:t>
            </a:fld>
            <a:endParaRPr lang="de-DE" dirty="0">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325925" y="1710811"/>
            <a:ext cx="8627952" cy="5262979"/>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b) в случаях и на условиях, предусмотренных законом, продлевает, изменяет, приостанавливает или  отзывает выданные лицензии;</a:t>
            </a:r>
          </a:p>
          <a:p>
            <a:pPr algn="just"/>
            <a:r>
              <a:rPr lang="ru-RU" sz="1600" b="0" dirty="0">
                <a:solidFill>
                  <a:schemeClr val="tx1"/>
                </a:solidFill>
                <a:latin typeface="Times New Roman" panose="02020603050405020304" pitchFamily="18" charset="0"/>
                <a:cs typeface="Times New Roman" panose="02020603050405020304" pitchFamily="18" charset="0"/>
              </a:rPr>
              <a:t>c) назначает по согласованию с органом местного публичного управления обладателя лицензии, который будет осуществлять лицензируемую деятельность вместо обладателя лицензии, у которого она была приостановлена, отозвана или срок действия которой истек; </a:t>
            </a:r>
          </a:p>
          <a:p>
            <a:pPr algn="just"/>
            <a:r>
              <a:rPr lang="ru-RU" sz="1600" b="0" dirty="0">
                <a:solidFill>
                  <a:schemeClr val="tx1"/>
                </a:solidFill>
                <a:latin typeface="Times New Roman" panose="02020603050405020304" pitchFamily="18" charset="0"/>
                <a:cs typeface="Times New Roman" panose="02020603050405020304" pitchFamily="18" charset="0"/>
              </a:rPr>
              <a:t>d) осуществляет в установленных законом порядке и пределах мониторинг и контроль соблюдения обладателями лицензий условий, установленных для осуществления лицензируемой деятельности; </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e) разрабатывает и утверждает Методологию определения, утверждения и применения тарифов на публичную услугу водоснабжения, канализации и очистки сточных вод и Методологию определения, утверждения и применения тарифов на дополнительные услуги, предоставляемые операторами (Постановление НАРЭ № </a:t>
            </a:r>
            <a:r>
              <a:rPr lang="ro-RO" sz="1600" b="0" dirty="0">
                <a:solidFill>
                  <a:schemeClr val="tx1"/>
                </a:solidFill>
                <a:latin typeface="Times New Roman" panose="02020603050405020304" pitchFamily="18" charset="0"/>
                <a:cs typeface="Times New Roman" panose="02020603050405020304" pitchFamily="18" charset="0"/>
              </a:rPr>
              <a:t> 270 </a:t>
            </a:r>
            <a:r>
              <a:rPr lang="ru-RU" sz="1600" b="0" dirty="0">
                <a:solidFill>
                  <a:schemeClr val="tx1"/>
                </a:solidFill>
                <a:latin typeface="Times New Roman" panose="02020603050405020304" pitchFamily="18" charset="0"/>
                <a:cs typeface="Times New Roman" panose="02020603050405020304" pitchFamily="18" charset="0"/>
              </a:rPr>
              <a:t>с</a:t>
            </a:r>
            <a:r>
              <a:rPr lang="ro-RO" sz="1600" b="0" dirty="0">
                <a:solidFill>
                  <a:schemeClr val="tx1"/>
                </a:solidFill>
                <a:latin typeface="Times New Roman" panose="02020603050405020304" pitchFamily="18" charset="0"/>
                <a:cs typeface="Times New Roman" panose="02020603050405020304" pitchFamily="18" charset="0"/>
              </a:rPr>
              <a:t> 16.12.2015</a:t>
            </a:r>
            <a:r>
              <a:rPr lang="ru-RU" sz="1600" b="0" dirty="0">
                <a:solidFill>
                  <a:schemeClr val="tx1"/>
                </a:solidFill>
                <a:latin typeface="Times New Roman" panose="02020603050405020304" pitchFamily="18" charset="0"/>
                <a:cs typeface="Times New Roman" panose="02020603050405020304" pitchFamily="18" charset="0"/>
              </a:rPr>
              <a:t>)</a:t>
            </a:r>
            <a:r>
              <a:rPr lang="ro-RO" sz="1600" b="0" dirty="0">
                <a:solidFill>
                  <a:schemeClr val="tx1"/>
                </a:solidFill>
                <a:latin typeface="Times New Roman" panose="02020603050405020304" pitchFamily="18" charset="0"/>
                <a:cs typeface="Times New Roman" panose="02020603050405020304" pitchFamily="18" charset="0"/>
              </a:rPr>
              <a:t>;</a:t>
            </a:r>
          </a:p>
          <a:p>
            <a:pPr algn="just"/>
            <a:r>
              <a:rPr lang="ru-RU" sz="1600" b="0" dirty="0">
                <a:solidFill>
                  <a:schemeClr val="tx1"/>
                </a:solidFill>
                <a:latin typeface="Times New Roman" panose="02020603050405020304" pitchFamily="18" charset="0"/>
                <a:cs typeface="Times New Roman" panose="02020603050405020304" pitchFamily="18" charset="0"/>
              </a:rPr>
              <a:t>f) разрабатывает и утверждает Положение о публичной услуге водоснабжения и канализации</a:t>
            </a:r>
            <a:r>
              <a:rPr lang="ro-RO"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Постановление НАРЭ № </a:t>
            </a:r>
            <a:r>
              <a:rPr lang="nn-NO" sz="1600" b="0" dirty="0">
                <a:solidFill>
                  <a:schemeClr val="tx1"/>
                </a:solidFill>
                <a:latin typeface="Times New Roman" panose="02020603050405020304" pitchFamily="18" charset="0"/>
                <a:cs typeface="Times New Roman" panose="02020603050405020304" pitchFamily="18" charset="0"/>
              </a:rPr>
              <a:t>27</a:t>
            </a:r>
            <a:r>
              <a:rPr lang="ro-RO" sz="1600" b="0" dirty="0">
                <a:solidFill>
                  <a:schemeClr val="tx1"/>
                </a:solidFill>
                <a:latin typeface="Times New Roman" panose="02020603050405020304" pitchFamily="18" charset="0"/>
                <a:cs typeface="Times New Roman" panose="02020603050405020304" pitchFamily="18" charset="0"/>
              </a:rPr>
              <a:t>1</a:t>
            </a:r>
            <a:r>
              <a:rPr lang="nn-NO"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с</a:t>
            </a:r>
            <a:r>
              <a:rPr lang="nn-NO" sz="1600" b="0" dirty="0">
                <a:solidFill>
                  <a:schemeClr val="tx1"/>
                </a:solidFill>
                <a:latin typeface="Times New Roman" panose="02020603050405020304" pitchFamily="18" charset="0"/>
                <a:cs typeface="Times New Roman" panose="02020603050405020304" pitchFamily="18" charset="0"/>
              </a:rPr>
              <a:t>16.12.2015</a:t>
            </a:r>
            <a:r>
              <a:rPr lang="ro-RO" sz="1600" b="0" dirty="0">
                <a:solidFill>
                  <a:schemeClr val="tx1"/>
                </a:solidFill>
                <a:latin typeface="Times New Roman" panose="02020603050405020304" pitchFamily="18" charset="0"/>
                <a:cs typeface="Times New Roman" panose="02020603050405020304" pitchFamily="18" charset="0"/>
              </a:rPr>
              <a:t>)</a:t>
            </a:r>
            <a:r>
              <a:rPr lang="ru-RU" sz="1600" b="0" dirty="0">
                <a:solidFill>
                  <a:schemeClr val="tx1"/>
                </a:solidFill>
                <a:latin typeface="Times New Roman" panose="02020603050405020304" pitchFamily="18" charset="0"/>
                <a:cs typeface="Times New Roman" panose="02020603050405020304" pitchFamily="18" charset="0"/>
              </a:rPr>
              <a:t>;</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g)</a:t>
            </a:r>
            <a:r>
              <a:rPr lang="ro-RO"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разрабатывает и утверждает Положение о показателях качества публичной услуги водоснабжения и канализации</a:t>
            </a:r>
            <a:r>
              <a:rPr lang="ro-RO"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Постановление НАРЭ № </a:t>
            </a:r>
            <a:r>
              <a:rPr lang="nn-NO" sz="1600" b="0" dirty="0">
                <a:solidFill>
                  <a:schemeClr val="tx1"/>
                </a:solidFill>
                <a:latin typeface="Times New Roman" panose="02020603050405020304" pitchFamily="18" charset="0"/>
                <a:cs typeface="Times New Roman" panose="02020603050405020304" pitchFamily="18" charset="0"/>
              </a:rPr>
              <a:t>352 din 27.12.2016</a:t>
            </a:r>
            <a:r>
              <a:rPr lang="ro-RO" sz="1600" b="0" dirty="0">
                <a:solidFill>
                  <a:schemeClr val="tx1"/>
                </a:solidFill>
                <a:latin typeface="Times New Roman" panose="02020603050405020304" pitchFamily="18" charset="0"/>
                <a:cs typeface="Times New Roman" panose="02020603050405020304" pitchFamily="18" charset="0"/>
              </a:rPr>
              <a:t>)</a:t>
            </a:r>
            <a:r>
              <a:rPr lang="ru-RU" sz="1600" b="0" dirty="0">
                <a:solidFill>
                  <a:schemeClr val="tx1"/>
                </a:solidFill>
                <a:latin typeface="Times New Roman" panose="02020603050405020304" pitchFamily="18" charset="0"/>
                <a:cs typeface="Times New Roman" panose="02020603050405020304" pitchFamily="18" charset="0"/>
              </a:rPr>
              <a:t>;</a:t>
            </a:r>
          </a:p>
          <a:p>
            <a:pPr algn="just"/>
            <a:r>
              <a:rPr lang="ru-RU" sz="1600" b="0" dirty="0">
                <a:solidFill>
                  <a:schemeClr val="tx1"/>
                </a:solidFill>
                <a:latin typeface="Times New Roman" panose="02020603050405020304" pitchFamily="18" charset="0"/>
                <a:cs typeface="Times New Roman" panose="02020603050405020304" pitchFamily="18" charset="0"/>
              </a:rPr>
              <a:t>h) разрабатывает и утверждает Положение о процедурах приобретения операторами используемых в их деятельности имущества, работ и услуг для обеспечения соблюдения принципа максимальной эффективности при минимальных затратах</a:t>
            </a:r>
            <a:r>
              <a:rPr lang="ro-RO"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Постановление НАРЭ №</a:t>
            </a:r>
            <a:r>
              <a:rPr lang="nn-NO" sz="1600" b="0" dirty="0">
                <a:solidFill>
                  <a:schemeClr val="tx1"/>
                </a:solidFill>
                <a:latin typeface="Times New Roman" panose="02020603050405020304" pitchFamily="18" charset="0"/>
                <a:cs typeface="Times New Roman" panose="02020603050405020304" pitchFamily="18" charset="0"/>
              </a:rPr>
              <a:t> 24 din 26.01.2017</a:t>
            </a:r>
            <a:r>
              <a:rPr lang="ro-RO" sz="1600" b="0" dirty="0">
                <a:solidFill>
                  <a:schemeClr val="tx1"/>
                </a:solidFill>
                <a:latin typeface="Times New Roman" panose="02020603050405020304" pitchFamily="18" charset="0"/>
                <a:cs typeface="Times New Roman" panose="02020603050405020304" pitchFamily="18" charset="0"/>
              </a:rPr>
              <a:t>)</a:t>
            </a:r>
            <a:r>
              <a:rPr lang="ru-RU" sz="1600" b="0" dirty="0">
                <a:solidFill>
                  <a:schemeClr val="tx1"/>
                </a:solidFill>
                <a:latin typeface="Times New Roman" panose="02020603050405020304" pitchFamily="18" charset="0"/>
                <a:cs typeface="Times New Roman" panose="02020603050405020304" pitchFamily="18" charset="0"/>
              </a:rPr>
              <a:t>;</a:t>
            </a:r>
          </a:p>
          <a:p>
            <a:pPr algn="just"/>
            <a:r>
              <a:rPr lang="ru-RU" sz="1600" dirty="0">
                <a:solidFill>
                  <a:schemeClr val="tx1"/>
                </a:solidFill>
                <a:latin typeface="Times New Roman" panose="02020603050405020304" pitchFamily="18" charset="0"/>
                <a:cs typeface="Times New Roman" panose="02020603050405020304" pitchFamily="18" charset="0"/>
              </a:rPr>
              <a:t>    </a:t>
            </a:r>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963843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278094"/>
          </a:xfrm>
          <a:prstGeom prst="rect">
            <a:avLst/>
          </a:prstGeom>
          <a:noFill/>
        </p:spPr>
        <p:txBody>
          <a:bodyPr wrap="square" rtlCol="0">
            <a:spAutoFit/>
          </a:bodyPr>
          <a:lstStyle/>
          <a:p>
            <a:pPr algn="just"/>
            <a:r>
              <a:rPr lang="ru-RU" sz="1600" dirty="0">
                <a:solidFill>
                  <a:srgbClr val="0000FF"/>
                </a:solidFill>
                <a:latin typeface="Times New Roman" panose="02020603050405020304" pitchFamily="18" charset="0"/>
                <a:cs typeface="Times New Roman" panose="02020603050405020304" pitchFamily="18" charset="0"/>
              </a:rPr>
              <a:t>ПОСТАНОВЛЕНИЕ № 1228 от  13.11.2007об утверждения Положения о приобретении,</a:t>
            </a:r>
            <a:r>
              <a:rPr lang="en-US" sz="1600" dirty="0">
                <a:solidFill>
                  <a:srgbClr val="0000FF"/>
                </a:solidFill>
                <a:latin typeface="Times New Roman" panose="02020603050405020304" pitchFamily="18" charset="0"/>
                <a:cs typeface="Times New Roman" panose="02020603050405020304" pitchFamily="18" charset="0"/>
              </a:rPr>
              <a:t> </a:t>
            </a:r>
            <a:r>
              <a:rPr lang="ru-RU" sz="1600" dirty="0">
                <a:solidFill>
                  <a:srgbClr val="0000FF"/>
                </a:solidFill>
                <a:latin typeface="Times New Roman" panose="02020603050405020304" pitchFamily="18" charset="0"/>
                <a:cs typeface="Times New Roman" panose="02020603050405020304" pitchFamily="18" charset="0"/>
              </a:rPr>
              <a:t>проектировании, установке, приемке и эксплуатации</a:t>
            </a:r>
            <a:r>
              <a:rPr lang="en-US" sz="1600" dirty="0">
                <a:solidFill>
                  <a:srgbClr val="0000FF"/>
                </a:solidFill>
                <a:latin typeface="Times New Roman" panose="02020603050405020304" pitchFamily="18" charset="0"/>
                <a:cs typeface="Times New Roman" panose="02020603050405020304" pitchFamily="18" charset="0"/>
              </a:rPr>
              <a:t> </a:t>
            </a:r>
            <a:r>
              <a:rPr lang="ru-RU" sz="1600" dirty="0">
                <a:solidFill>
                  <a:srgbClr val="0000FF"/>
                </a:solidFill>
                <a:latin typeface="Times New Roman" panose="02020603050405020304" pitchFamily="18" charset="0"/>
                <a:cs typeface="Times New Roman" panose="02020603050405020304" pitchFamily="18" charset="0"/>
              </a:rPr>
              <a:t>приборов учета расхода воды</a:t>
            </a:r>
            <a:r>
              <a:rPr lang="ro-RO" sz="1600" dirty="0">
                <a:solidFill>
                  <a:srgbClr val="0000FF"/>
                </a:solidFill>
                <a:latin typeface="Times New Roman" panose="02020603050405020304" pitchFamily="18" charset="0"/>
                <a:cs typeface="Times New Roman" panose="02020603050405020304" pitchFamily="18" charset="0"/>
              </a:rPr>
              <a:t>.</a:t>
            </a:r>
            <a:endParaRPr lang="en-US" sz="1600" dirty="0">
              <a:solidFill>
                <a:srgbClr val="0000FF"/>
              </a:solidFill>
              <a:latin typeface="Times New Roman" panose="02020603050405020304" pitchFamily="18" charset="0"/>
              <a:cs typeface="Times New Roman" panose="02020603050405020304" pitchFamily="18" charset="0"/>
            </a:endParaRPr>
          </a:p>
          <a:p>
            <a:pPr algn="just"/>
            <a:r>
              <a:rPr lang="ro-RO"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http://lex.justice.md/viewdoc.php?action=view&amp;view=doc&amp;id=325964&amp;lang=2</a:t>
            </a:r>
            <a:r>
              <a:rPr lang="en-US" sz="1600" dirty="0">
                <a:solidFill>
                  <a:srgbClr val="00B050"/>
                </a:solidFill>
                <a:latin typeface="Times New Roman" panose="02020603050405020304" pitchFamily="18" charset="0"/>
                <a:cs typeface="Times New Roman" panose="02020603050405020304" pitchFamily="18" charset="0"/>
              </a:rPr>
              <a:t> </a:t>
            </a:r>
          </a:p>
          <a:p>
            <a:pPr algn="just"/>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В целях урегулирования процесса установки и эксплуатации приборов учета расхода воды и оптимизации работ по установке приборов учета Правительство ПОСТАНОВЛЯЕТ:</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 Утвердить Положение о приобретении, проекти­ровании, установке, приемке и эксплуатации приборов учета расхода воды согласно приложению № 1.</a:t>
            </a:r>
          </a:p>
          <a:p>
            <a:pPr algn="just"/>
            <a:r>
              <a:rPr lang="ru-RU" sz="1600" b="0" dirty="0">
                <a:solidFill>
                  <a:schemeClr val="tx1"/>
                </a:solidFill>
                <a:latin typeface="Times New Roman" panose="02020603050405020304" pitchFamily="18" charset="0"/>
                <a:cs typeface="Times New Roman" panose="02020603050405020304" pitchFamily="18" charset="0"/>
              </a:rPr>
              <a:t>2. Приборы учета расхода воды, находящиеся в эксплуатации и соответствующие техническим тре­бованиям по установке и действующим нормативным актам, использовать до полного износа на базе результатов метрологической поверки или повреждения.</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3. Центральным отраслевым органам публичного управления и заинтересованным организациям в 3-месячный срок привести свои нормативные акты в соответствие с настоящим постановлением.</a:t>
            </a:r>
          </a:p>
          <a:p>
            <a:pPr algn="just"/>
            <a:r>
              <a:rPr lang="ru-RU" sz="1600" b="0" dirty="0">
                <a:solidFill>
                  <a:schemeClr val="tx1"/>
                </a:solidFill>
                <a:latin typeface="Times New Roman" panose="02020603050405020304" pitchFamily="18" charset="0"/>
                <a:cs typeface="Times New Roman" panose="02020603050405020304" pitchFamily="18" charset="0"/>
              </a:rPr>
              <a:t>4. Органам местного публичного управления в конце каждого года осуществлять мониторинг проведения работ по установке приборов учета у потребителей в зависимости от финансовых средств согласно указанному положению.</a:t>
            </a:r>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8845033"/>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524315"/>
          </a:xfrm>
          <a:prstGeom prst="rect">
            <a:avLst/>
          </a:prstGeom>
          <a:noFill/>
        </p:spPr>
        <p:txBody>
          <a:bodyPr wrap="square" rtlCol="0">
            <a:spAutoFit/>
          </a:bodyPr>
          <a:lstStyle/>
          <a:p>
            <a:pPr algn="just"/>
            <a:r>
              <a:rPr lang="en-US" sz="1600" dirty="0">
                <a:solidFill>
                  <a:schemeClr val="tx1"/>
                </a:solidFill>
                <a:latin typeface="Times New Roman" panose="02020603050405020304" pitchFamily="18" charset="0"/>
                <a:cs typeface="Times New Roman" panose="02020603050405020304" pitchFamily="18" charset="0"/>
              </a:rPr>
              <a:t>I. </a:t>
            </a:r>
            <a:r>
              <a:rPr lang="ru-RU" sz="1600" dirty="0">
                <a:solidFill>
                  <a:schemeClr val="tx1"/>
                </a:solidFill>
                <a:latin typeface="Times New Roman" panose="02020603050405020304" pitchFamily="18" charset="0"/>
                <a:cs typeface="Times New Roman" panose="02020603050405020304" pitchFamily="18" charset="0"/>
              </a:rPr>
              <a:t>Общие положения</a:t>
            </a:r>
            <a:r>
              <a:rPr lang="en-US" sz="1600" dirty="0">
                <a:solidFill>
                  <a:schemeClr val="tx1"/>
                </a:solidFill>
                <a:latin typeface="Times New Roman" panose="02020603050405020304" pitchFamily="18" charset="0"/>
                <a:cs typeface="Times New Roman" panose="02020603050405020304" pitchFamily="18" charset="0"/>
              </a:rPr>
              <a:t> </a:t>
            </a:r>
            <a:endParaRPr lang="ro-RO" sz="160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3. Настоящее положение применяется ко всем правовым отношениям, возникающим в связи с приобретением, проектированием, установкой, приемкой и эксплуатацией приборов учета расхода воды.</a:t>
            </a:r>
          </a:p>
          <a:p>
            <a:pPr algn="just"/>
            <a:r>
              <a:rPr lang="ru-RU" sz="1600" b="0" dirty="0">
                <a:solidFill>
                  <a:schemeClr val="tx1"/>
                </a:solidFill>
                <a:latin typeface="Times New Roman" panose="02020603050405020304" pitchFamily="18" charset="0"/>
                <a:cs typeface="Times New Roman" panose="02020603050405020304" pitchFamily="18" charset="0"/>
              </a:rPr>
              <a:t>4. Требования настоящего положения распростра­няются на все предприятия и организации, деятельность которых связана с водоснабжением (операторы), и на публичные учреждения, экономических агентов и собственников жилья, независимо от формы собствен­ности и их ведомственной принадлежности.</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5. Услуги водоснабжения предоставляются лишь на основании прямых договоров, заключенных между оператором (поставщиком) и пользователем (потребителем) или оператором (поставщиком) и домашним потребителем.</a:t>
            </a:r>
          </a:p>
          <a:p>
            <a:pPr algn="just"/>
            <a:r>
              <a:rPr lang="ru-RU" sz="1600" b="0" dirty="0">
                <a:solidFill>
                  <a:schemeClr val="tx1"/>
                </a:solidFill>
                <a:latin typeface="Times New Roman" panose="02020603050405020304" pitchFamily="18" charset="0"/>
                <a:cs typeface="Times New Roman" panose="02020603050405020304" pitchFamily="18" charset="0"/>
              </a:rPr>
              <a:t>6. При проектировании нового строительства, реконструкции или капитальном ремонте существующих объектов необходимо в обязательном порядке пре­дусмотреть установку приборов учета для каждого пользователя.</a:t>
            </a:r>
          </a:p>
          <a:p>
            <a:pPr algn="just"/>
            <a:r>
              <a:rPr lang="ru-RU" sz="1600" b="0" dirty="0">
                <a:solidFill>
                  <a:schemeClr val="tx1"/>
                </a:solidFill>
                <a:latin typeface="Times New Roman" panose="02020603050405020304" pitchFamily="18" charset="0"/>
                <a:cs typeface="Times New Roman" panose="02020603050405020304" pitchFamily="18" charset="0"/>
              </a:rPr>
              <a:t>7. Подключение новых пользователей к централи­зованным сетям водоснабжения без установки приборов учета не допускается.</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8.</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Не допускается прием вновь построенных, реконструируемых и капитально отремонтированных зданий без установки приборов учета расхода воды.</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293949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75867"/>
            <a:ext cx="8689269" cy="4031873"/>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9.</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Конкретный тип приборов учета подбирается оператором (поставщиком) согласно утвержденным моделям, включенным в Государственный реестр средств измерения Республики Молдова, с указанием соот­ветствующего типа в технических условиях, выданных оператором.</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10. Работы по приобретению, установке, эксплуата­ции, содержанию и ремонту, замене и метрологической поверке в сроки, указанные в официальном перечне средств измерения, подлежащих законному метроло­гическому контролю приборов учета, осуществляются:</a:t>
            </a:r>
            <a:endParaRPr lang="en-US" sz="1600" b="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ru-RU" sz="1600" b="0" dirty="0">
                <a:solidFill>
                  <a:schemeClr val="tx1"/>
                </a:solidFill>
                <a:latin typeface="Times New Roman" panose="02020603050405020304" pitchFamily="18" charset="0"/>
                <a:cs typeface="Times New Roman" panose="02020603050405020304" pitchFamily="18" charset="0"/>
              </a:rPr>
              <a:t>на вводах объектов, принадлежащих публичным учреждениям, – в соответствии с условиями</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договоров, заключенных между пользователем и оператором, за счет финансовых средств, предусмотренных публичными бюджетами;</a:t>
            </a:r>
            <a:endParaRPr lang="en-US" sz="1600" b="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ru-RU" sz="1600" b="0" dirty="0">
                <a:solidFill>
                  <a:schemeClr val="tx1"/>
                </a:solidFill>
                <a:latin typeface="Times New Roman" panose="02020603050405020304" pitchFamily="18" charset="0"/>
                <a:cs typeface="Times New Roman" panose="02020603050405020304" pitchFamily="18" charset="0"/>
              </a:rPr>
              <a:t>на вводах объектов, принадлежащих экономи­ческим агентам, – в соответствии с условиями</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дого­воров, заключенных между пользователем и оператором, за счет собственных финансовых средств экономических агентов;</a:t>
            </a:r>
            <a:endParaRPr lang="en-US" sz="1600" b="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ru-RU" sz="1600" b="0" dirty="0">
                <a:solidFill>
                  <a:schemeClr val="tx1"/>
                </a:solidFill>
                <a:latin typeface="Times New Roman" panose="02020603050405020304" pitchFamily="18" charset="0"/>
                <a:cs typeface="Times New Roman" panose="02020603050405020304" pitchFamily="18" charset="0"/>
              </a:rPr>
              <a:t>на вводах жилых домов, находящихся в эксплуатации, – оператором за счет финансовых</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средств, предусмотренных в соответствующих тарифах на услуги водоснабжения и канализации, рассчитанные согласно Методологии определения, утверждения и применения тарифов на услуги водоснабжения, канализации и очистки сточных вод;</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6738526"/>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575867"/>
            <a:ext cx="8689269" cy="3785652"/>
          </a:xfrm>
          <a:prstGeom prst="rect">
            <a:avLst/>
          </a:prstGeom>
          <a:noFill/>
        </p:spPr>
        <p:txBody>
          <a:bodyPr wrap="square" rtlCol="0">
            <a:spAutoFit/>
          </a:bodyPr>
          <a:lstStyle/>
          <a:p>
            <a:pPr marL="285750" indent="-285750" algn="just">
              <a:buFont typeface="Wingdings" panose="05000000000000000000" pitchFamily="2" charset="2"/>
              <a:buChar char="ü"/>
            </a:pPr>
            <a:r>
              <a:rPr lang="ru-RU" sz="1600" b="0" dirty="0">
                <a:solidFill>
                  <a:schemeClr val="tx1"/>
                </a:solidFill>
                <a:latin typeface="Times New Roman" panose="02020603050405020304" pitchFamily="18" charset="0"/>
                <a:cs typeface="Times New Roman" panose="02020603050405020304" pitchFamily="18" charset="0"/>
              </a:rPr>
              <a:t>в квартирах жилых домов, жилых помещениях общежитий, а также в индивидуальных жилых</a:t>
            </a:r>
          </a:p>
          <a:p>
            <a:pPr algn="just"/>
            <a:r>
              <a:rPr lang="ru-RU" sz="1600" b="0" dirty="0">
                <a:solidFill>
                  <a:schemeClr val="tx1"/>
                </a:solidFill>
                <a:latin typeface="Times New Roman" panose="02020603050405020304" pitchFamily="18" charset="0"/>
                <a:cs typeface="Times New Roman" panose="02020603050405020304" pitchFamily="18" charset="0"/>
              </a:rPr>
              <a:t>домах – оператором (поставщиком) на базе двустороннего договора при применении отдельного тарифа, утвержденного органами местного публичного управления для учета потребленной воды. В отсутствие соответствующего договора все работы по приобретению, установке, эксплуатации, содержанию и ремонту, замене и метрологической поверке приборов учета воды выполняются за счет потребителя.</a:t>
            </a:r>
          </a:p>
          <a:p>
            <a:pPr algn="just"/>
            <a:r>
              <a:rPr lang="ru-RU" sz="1600" dirty="0">
                <a:solidFill>
                  <a:schemeClr val="tx1"/>
                </a:solidFill>
                <a:latin typeface="Times New Roman" panose="02020603050405020304" pitchFamily="18" charset="0"/>
                <a:cs typeface="Times New Roman" panose="02020603050405020304" pitchFamily="18" charset="0"/>
              </a:rPr>
              <a:t>II. Разработка документации для установки приборов учета</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11.</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Для получения технических условий пользователь подает заявление оператору с приложением документов, подтверждающих право собственности (владения):</a:t>
            </a:r>
          </a:p>
          <a:p>
            <a:pPr algn="just"/>
            <a:r>
              <a:rPr lang="ru-RU" sz="1600" b="0" dirty="0">
                <a:solidFill>
                  <a:schemeClr val="tx1"/>
                </a:solidFill>
                <a:latin typeface="Times New Roman" panose="02020603050405020304" pitchFamily="18" charset="0"/>
                <a:cs typeface="Times New Roman" panose="02020603050405020304" pitchFamily="18" charset="0"/>
              </a:rPr>
              <a:t>а) договор купли-продажи;</a:t>
            </a:r>
          </a:p>
          <a:p>
            <a:pPr algn="just"/>
            <a:r>
              <a:rPr lang="ru-RU" sz="1600" b="0" dirty="0">
                <a:solidFill>
                  <a:schemeClr val="tx1"/>
                </a:solidFill>
                <a:latin typeface="Times New Roman" panose="02020603050405020304" pitchFamily="18" charset="0"/>
                <a:cs typeface="Times New Roman" panose="02020603050405020304" pitchFamily="18" charset="0"/>
              </a:rPr>
              <a:t>b) договор найма;</a:t>
            </a:r>
          </a:p>
          <a:p>
            <a:pPr algn="just"/>
            <a:r>
              <a:rPr lang="ru-RU" sz="1600" b="0" dirty="0">
                <a:solidFill>
                  <a:schemeClr val="tx1"/>
                </a:solidFill>
                <a:latin typeface="Times New Roman" panose="02020603050405020304" pitchFamily="18" charset="0"/>
                <a:cs typeface="Times New Roman" panose="02020603050405020304" pitchFamily="18" charset="0"/>
              </a:rPr>
              <a:t>с) свидетельство о наследстве.</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12. В течение 10 рабочих дней с момента подачи заявления оператор рассматривает представленные акты и выдает технические условия для разработки проектной документации по установке прибора учета. </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8549627"/>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016758"/>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13. Разработка проектной документации для установки приборов учета осуществляется специализи­рованными в данной области организациями, имеющими лицензию на данный вид деятельности для всех категорий строительства, сооружений и сетей водоснабжения, внутренних систем (пункт 16 ст.8 Закона № 451-XV от 30 июля 2001 г. о лицензировании отдельных видов деятельности).</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По завершении проектных работ специализированные организации согласовывают документацию с оператором.</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III. Выполнение работ по установке и приемке приборов учета</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1</a:t>
            </a:r>
            <a:r>
              <a:rPr lang="ru-RU" sz="1600" b="0" dirty="0">
                <a:solidFill>
                  <a:schemeClr val="tx1"/>
                </a:solidFill>
                <a:latin typeface="Times New Roman" panose="02020603050405020304" pitchFamily="18" charset="0"/>
                <a:cs typeface="Times New Roman" panose="02020603050405020304" pitchFamily="18" charset="0"/>
              </a:rPr>
              <a:t>4. Установка приборов учета осуществляется в соответствии с проектной документацией.</a:t>
            </a:r>
          </a:p>
          <a:p>
            <a:pPr algn="just"/>
            <a:r>
              <a:rPr lang="ru-RU" sz="1600" b="0" dirty="0">
                <a:solidFill>
                  <a:schemeClr val="tx1"/>
                </a:solidFill>
                <a:latin typeface="Times New Roman" panose="02020603050405020304" pitchFamily="18" charset="0"/>
                <a:cs typeface="Times New Roman" panose="02020603050405020304" pitchFamily="18" charset="0"/>
              </a:rPr>
              <a:t>15. Работы по установке приборов учета выполняются экономическими агентами, имеющими лицензию на проведение работ по строительству зданий и техническое заключение, выданное Национальным метрологическим органом.</a:t>
            </a:r>
          </a:p>
          <a:p>
            <a:pPr algn="just"/>
            <a:r>
              <a:rPr lang="ru-RU" sz="1600" b="0" dirty="0">
                <a:solidFill>
                  <a:schemeClr val="tx1"/>
                </a:solidFill>
                <a:latin typeface="Times New Roman" panose="02020603050405020304" pitchFamily="18" charset="0"/>
                <a:cs typeface="Times New Roman" panose="02020603050405020304" pitchFamily="18" charset="0"/>
              </a:rPr>
              <a:t>16. За весь период выполнения работ по установке приборов учета до их приемки ответственность за целостность и сохранность приборов учета несет исполнитель работ. </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17. После завершения работ по установке приборов учета составляется акт о выполнении работ согласно приложению № 1 к настоящему положению.</a:t>
            </a:r>
          </a:p>
          <a:p>
            <a:pPr algn="just"/>
            <a:r>
              <a:rPr lang="ru-RU" sz="1600" b="0" dirty="0">
                <a:solidFill>
                  <a:schemeClr val="tx1"/>
                </a:solidFill>
                <a:latin typeface="Times New Roman" panose="02020603050405020304" pitchFamily="18" charset="0"/>
                <a:cs typeface="Times New Roman" panose="02020603050405020304" pitchFamily="18" charset="0"/>
              </a:rPr>
              <a:t>18. Акт о приемке и сдаче в эксплуатацию работ по установке приборов учета составляется по одному экземпляру для каждого подписавшегося (приложение № 1).</a:t>
            </a:r>
          </a:p>
          <a:p>
            <a:pPr algn="just"/>
            <a:r>
              <a:rPr lang="ru-RU" sz="1600" b="0" dirty="0">
                <a:solidFill>
                  <a:schemeClr val="tx1"/>
                </a:solidFill>
                <a:latin typeface="Times New Roman" panose="02020603050405020304" pitchFamily="18" charset="0"/>
                <a:cs typeface="Times New Roman" panose="02020603050405020304" pitchFamily="18" charset="0"/>
              </a:rPr>
              <a:t>    На основании данного акта составляется карточка учета объема водопотребления согласно приложениям № 4 или № 5 к настоящему положению.</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6244553"/>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278094"/>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19. Пользователь несет ответственность за целостность прибора учета и пломбирование.</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IV. Эксплуатация приборов учета</a:t>
            </a:r>
          </a:p>
          <a:p>
            <a:pPr algn="just"/>
            <a:r>
              <a:rPr lang="ru-RU" sz="1600" b="0" dirty="0">
                <a:solidFill>
                  <a:schemeClr val="tx1"/>
                </a:solidFill>
                <a:latin typeface="Times New Roman" panose="02020603050405020304" pitchFamily="18" charset="0"/>
                <a:cs typeface="Times New Roman" panose="02020603050405020304" pitchFamily="18" charset="0"/>
              </a:rPr>
              <a:t>20. Эксплуатация приборов учета включает работы по содержанию, ремонту, метрологической поверке и их замене.</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21. Содержание приборов учета предусматривает:</a:t>
            </a:r>
          </a:p>
          <a:p>
            <a:pPr algn="just"/>
            <a:r>
              <a:rPr lang="ru-RU" sz="1600" b="0" dirty="0">
                <a:solidFill>
                  <a:schemeClr val="tx1"/>
                </a:solidFill>
                <a:latin typeface="Times New Roman" panose="02020603050405020304" pitchFamily="18" charset="0"/>
                <a:cs typeface="Times New Roman" panose="02020603050405020304" pitchFamily="18" charset="0"/>
              </a:rPr>
              <a:t>а) визуальный осмотр и контроль состояния пломб;</a:t>
            </a:r>
          </a:p>
          <a:p>
            <a:pPr algn="just"/>
            <a:r>
              <a:rPr lang="ru-RU" sz="1600" b="0" dirty="0">
                <a:solidFill>
                  <a:schemeClr val="tx1"/>
                </a:solidFill>
                <a:latin typeface="Times New Roman" panose="02020603050405020304" pitchFamily="18" charset="0"/>
                <a:cs typeface="Times New Roman" panose="02020603050405020304" pitchFamily="18" charset="0"/>
              </a:rPr>
              <a:t>b) запись показаний водомеров;</a:t>
            </a:r>
          </a:p>
          <a:p>
            <a:pPr algn="just"/>
            <a:r>
              <a:rPr lang="ru-RU" sz="1600" b="0" dirty="0">
                <a:solidFill>
                  <a:schemeClr val="tx1"/>
                </a:solidFill>
                <a:latin typeface="Times New Roman" panose="02020603050405020304" pitchFamily="18" charset="0"/>
                <a:cs typeface="Times New Roman" panose="02020603050405020304" pitchFamily="18" charset="0"/>
              </a:rPr>
              <a:t>с) составление предписаний согласно приложениям № 6-10 и № 14 к настоящему положению, по необхо­димости.</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22. Ремонт приборов учета воды производится в специализированных мастерских и включает:</a:t>
            </a:r>
          </a:p>
          <a:p>
            <a:pPr marL="285750" indent="-285750" algn="just">
              <a:buFont typeface="Wingdings" panose="05000000000000000000" pitchFamily="2" charset="2"/>
              <a:buChar char="Ø"/>
            </a:pPr>
            <a:r>
              <a:rPr lang="ru-RU" sz="1600" b="0" dirty="0">
                <a:solidFill>
                  <a:schemeClr val="tx1"/>
                </a:solidFill>
                <a:latin typeface="Times New Roman" panose="02020603050405020304" pitchFamily="18" charset="0"/>
                <a:cs typeface="Times New Roman" panose="02020603050405020304" pitchFamily="18" charset="0"/>
              </a:rPr>
              <a:t>демонтаж прибора и сборных деталей;</a:t>
            </a:r>
            <a:endParaRPr lang="en-US" sz="1600" b="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ru-RU" sz="1600" b="0" dirty="0">
                <a:solidFill>
                  <a:schemeClr val="tx1"/>
                </a:solidFill>
                <a:latin typeface="Times New Roman" panose="02020603050405020304" pitchFamily="18" charset="0"/>
                <a:cs typeface="Times New Roman" panose="02020603050405020304" pitchFamily="18" charset="0"/>
              </a:rPr>
              <a:t>разборку прибора;</a:t>
            </a:r>
            <a:endParaRPr lang="en-US" sz="1600" b="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ru-RU" sz="1600" b="0" dirty="0">
                <a:solidFill>
                  <a:schemeClr val="tx1"/>
                </a:solidFill>
                <a:latin typeface="Times New Roman" panose="02020603050405020304" pitchFamily="18" charset="0"/>
                <a:cs typeface="Times New Roman" panose="02020603050405020304" pitchFamily="18" charset="0"/>
              </a:rPr>
              <a:t>промывку, прочистку частей корпуса от грязи и ржавчины (при необходимости – пескоструйную обработку корпуса);</a:t>
            </a:r>
            <a:endParaRPr lang="en-US" sz="1600" b="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ru-RU" sz="1600" b="0" dirty="0">
                <a:solidFill>
                  <a:schemeClr val="tx1"/>
                </a:solidFill>
                <a:latin typeface="Times New Roman" panose="02020603050405020304" pitchFamily="18" charset="0"/>
                <a:cs typeface="Times New Roman" panose="02020603050405020304" pitchFamily="18" charset="0"/>
              </a:rPr>
              <a:t>выявление и устранение неисправностей (дефектов);</a:t>
            </a:r>
            <a:endParaRPr lang="en-US" sz="1600" b="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ru-RU" sz="1600" b="0" dirty="0">
                <a:solidFill>
                  <a:schemeClr val="tx1"/>
                </a:solidFill>
                <a:latin typeface="Times New Roman" panose="02020603050405020304" pitchFamily="18" charset="0"/>
                <a:cs typeface="Times New Roman" panose="02020603050405020304" pitchFamily="18" charset="0"/>
              </a:rPr>
              <a:t>замену негодных деталей;</a:t>
            </a:r>
            <a:endParaRPr lang="en-US" sz="1600" b="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ru-RU" sz="1600" b="0" dirty="0">
                <a:solidFill>
                  <a:schemeClr val="tx1"/>
                </a:solidFill>
                <a:latin typeface="Times New Roman" panose="02020603050405020304" pitchFamily="18" charset="0"/>
                <a:cs typeface="Times New Roman" panose="02020603050405020304" pitchFamily="18" charset="0"/>
              </a:rPr>
              <a:t>окраску, сборку и регулировку.</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4192412"/>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400547" y="1628166"/>
            <a:ext cx="8689269" cy="5262979"/>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23. Метрологическая поверка приборов учета воды производится по истечении срока поверки, установленного в официальном перечне средств измерения, подлежащих законной метрологической поверке, или, по просьбе оператора, пользователя (метрологическая экспертиза), - в лабораториях, имеющих соответствующую техническую компетенцию, с участием заинтересованных сторон.</a:t>
            </a:r>
          </a:p>
          <a:p>
            <a:pPr algn="just"/>
            <a:r>
              <a:rPr lang="ru-RU" sz="1600" b="0" dirty="0">
                <a:solidFill>
                  <a:schemeClr val="tx1"/>
                </a:solidFill>
                <a:latin typeface="Times New Roman" panose="02020603050405020304" pitchFamily="18" charset="0"/>
                <a:cs typeface="Times New Roman" panose="02020603050405020304" pitchFamily="18" charset="0"/>
              </a:rPr>
              <a:t>    В случае отрицательных результатов метрологических поверок прибор учета заменяется.</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24. При визуальном выявлении некоторых неисправ­ностей пользователи обязаны немедленно инфор­мировать оператора с момента их выявления (не работает счетный механизм, имеются течи воды в соединениях, разбит экран, сорваны пломбы и др.).</a:t>
            </a:r>
          </a:p>
          <a:p>
            <a:pPr algn="just"/>
            <a:r>
              <a:rPr lang="ru-RU" sz="1600" b="0" dirty="0">
                <a:solidFill>
                  <a:schemeClr val="tx1"/>
                </a:solidFill>
                <a:latin typeface="Times New Roman" panose="02020603050405020304" pitchFamily="18" charset="0"/>
                <a:cs typeface="Times New Roman" panose="02020603050405020304" pitchFamily="18" charset="0"/>
              </a:rPr>
              <a:t>    В случае, если пользователь (потребитель) не проинформировал в течение 72 часов о выявленных неисправностях, а оператор констатировал данный факт, составляется акт, в котором указываются неисправности и который подписывается обеими сторонами с указанием мер и сроков их устранения согласно приложениям  № 11-13 к настоящему положению, по необходимости.</a:t>
            </a:r>
          </a:p>
          <a:p>
            <a:pPr algn="just"/>
            <a:r>
              <a:rPr lang="ru-RU" sz="1600" b="0" dirty="0">
                <a:solidFill>
                  <a:schemeClr val="tx1"/>
                </a:solidFill>
                <a:latin typeface="Times New Roman" panose="02020603050405020304" pitchFamily="18" charset="0"/>
                <a:cs typeface="Times New Roman" panose="02020603050405020304" pitchFamily="18" charset="0"/>
              </a:rPr>
              <a:t>25. Демонтаж пользователем приборов учета, установленных на вводах, производится по предварительному письменному согласованию с оператором.</a:t>
            </a:r>
            <a:r>
              <a:rPr lang="en-US" sz="1600" b="0" dirty="0">
                <a:solidFill>
                  <a:schemeClr val="tx1"/>
                </a:solidFill>
                <a:latin typeface="Times New Roman" panose="02020603050405020304" pitchFamily="18" charset="0"/>
                <a:cs typeface="Times New Roman" panose="02020603050405020304" pitchFamily="18" charset="0"/>
              </a:rPr>
              <a:t> </a:t>
            </a:r>
          </a:p>
          <a:p>
            <a:pPr algn="just"/>
            <a:r>
              <a:rPr lang="ru-RU" sz="1600" b="0" dirty="0">
                <a:solidFill>
                  <a:schemeClr val="tx1"/>
                </a:solidFill>
                <a:latin typeface="Times New Roman" panose="02020603050405020304" pitchFamily="18" charset="0"/>
                <a:cs typeface="Times New Roman" panose="02020603050405020304" pitchFamily="18" charset="0"/>
              </a:rPr>
              <a:t>Примечание</a:t>
            </a:r>
            <a:r>
              <a:rPr lang="en-US" sz="1600" b="0" dirty="0">
                <a:solidFill>
                  <a:schemeClr val="tx1"/>
                </a:solidFill>
                <a:latin typeface="Times New Roman" panose="02020603050405020304" pitchFamily="18" charset="0"/>
                <a:cs typeface="Times New Roman" panose="02020603050405020304" pitchFamily="18" charset="0"/>
              </a:rPr>
              <a:t>:</a:t>
            </a:r>
            <a:r>
              <a:rPr lang="ru-RU" sz="1600" b="0" dirty="0">
                <a:solidFill>
                  <a:schemeClr val="tx1"/>
                </a:solidFill>
                <a:latin typeface="Times New Roman" panose="02020603050405020304" pitchFamily="18" charset="0"/>
                <a:cs typeface="Times New Roman" panose="02020603050405020304" pitchFamily="18" charset="0"/>
              </a:rPr>
              <a:t> Приложения № 2, 3 и 14 к настоящему Положению применяются в период эксплуатации приборов учета.</a:t>
            </a:r>
          </a:p>
          <a:p>
            <a:pPr algn="just"/>
            <a:r>
              <a:rPr lang="ru-RU" sz="1600" b="0" dirty="0">
                <a:solidFill>
                  <a:schemeClr val="tx1"/>
                </a:solidFill>
                <a:latin typeface="Times New Roman" panose="02020603050405020304" pitchFamily="18" charset="0"/>
                <a:cs typeface="Times New Roman" panose="02020603050405020304" pitchFamily="18" charset="0"/>
              </a:rPr>
              <a:t>Приложения № 1 – форма АКТ монтажа, приёмки и ввода в эксплуатацию приборов учёта воды</a:t>
            </a:r>
            <a:r>
              <a:rPr lang="en-US" sz="1600" b="0" dirty="0">
                <a:solidFill>
                  <a:schemeClr val="tx1"/>
                </a:solidFill>
                <a:latin typeface="Times New Roman" panose="02020603050405020304" pitchFamily="18" charset="0"/>
                <a:cs typeface="Times New Roman" panose="02020603050405020304" pitchFamily="18" charset="0"/>
              </a:rPr>
              <a:t>;</a:t>
            </a:r>
            <a:r>
              <a:rPr lang="ru-RU" sz="1600" b="0" dirty="0">
                <a:solidFill>
                  <a:schemeClr val="tx1"/>
                </a:solidFill>
                <a:latin typeface="Times New Roman" panose="02020603050405020304" pitchFamily="18" charset="0"/>
                <a:cs typeface="Times New Roman" panose="02020603050405020304" pitchFamily="18" charset="0"/>
              </a:rPr>
              <a:t> </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6887669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400548" y="1628166"/>
            <a:ext cx="8562384" cy="4770537"/>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Приложения № </a:t>
            </a:r>
            <a:r>
              <a:rPr lang="en-US" sz="1600" b="0" dirty="0">
                <a:solidFill>
                  <a:schemeClr val="tx1"/>
                </a:solidFill>
                <a:latin typeface="Times New Roman" panose="02020603050405020304" pitchFamily="18" charset="0"/>
                <a:cs typeface="Times New Roman" panose="02020603050405020304" pitchFamily="18" charset="0"/>
              </a:rPr>
              <a:t>2</a:t>
            </a:r>
            <a:r>
              <a:rPr lang="ru-RU" sz="1600" b="0" dirty="0">
                <a:solidFill>
                  <a:schemeClr val="tx1"/>
                </a:solidFill>
                <a:latin typeface="Times New Roman" panose="02020603050405020304" pitchFamily="18" charset="0"/>
                <a:cs typeface="Times New Roman" panose="02020603050405020304" pitchFamily="18" charset="0"/>
              </a:rPr>
              <a:t> – форма АКТ</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опломбирования</a:t>
            </a:r>
            <a:r>
              <a:rPr lang="en-US" sz="1600" b="0" dirty="0">
                <a:solidFill>
                  <a:schemeClr val="tx1"/>
                </a:solidFill>
                <a:latin typeface="Times New Roman" panose="02020603050405020304" pitchFamily="18" charset="0"/>
                <a:cs typeface="Times New Roman" panose="02020603050405020304" pitchFamily="18" charset="0"/>
              </a:rPr>
              <a:t>;</a:t>
            </a:r>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Приложения № </a:t>
            </a:r>
            <a:r>
              <a:rPr lang="en-US" sz="1600" b="0" dirty="0">
                <a:solidFill>
                  <a:schemeClr val="tx1"/>
                </a:solidFill>
                <a:latin typeface="Times New Roman" panose="02020603050405020304" pitchFamily="18" charset="0"/>
                <a:cs typeface="Times New Roman" panose="02020603050405020304" pitchFamily="18" charset="0"/>
              </a:rPr>
              <a:t>3</a:t>
            </a:r>
            <a:r>
              <a:rPr lang="ru-RU" sz="1600" b="0" dirty="0">
                <a:solidFill>
                  <a:schemeClr val="tx1"/>
                </a:solidFill>
                <a:latin typeface="Times New Roman" panose="02020603050405020304" pitchFamily="18" charset="0"/>
                <a:cs typeface="Times New Roman" panose="02020603050405020304" pitchFamily="18" charset="0"/>
              </a:rPr>
              <a:t> – форма АКТ</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err="1">
                <a:solidFill>
                  <a:schemeClr val="tx1"/>
                </a:solidFill>
                <a:latin typeface="Times New Roman" panose="02020603050405020304" pitchFamily="18" charset="0"/>
                <a:cs typeface="Times New Roman" panose="02020603050405020304" pitchFamily="18" charset="0"/>
              </a:rPr>
              <a:t>распломбирования</a:t>
            </a:r>
            <a:r>
              <a:rPr lang="en-US" sz="1600" b="0" dirty="0">
                <a:solidFill>
                  <a:schemeClr val="tx1"/>
                </a:solidFill>
                <a:latin typeface="Times New Roman" panose="02020603050405020304" pitchFamily="18" charset="0"/>
                <a:cs typeface="Times New Roman" panose="02020603050405020304" pitchFamily="18" charset="0"/>
              </a:rPr>
              <a:t>;</a:t>
            </a:r>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Приложения № </a:t>
            </a:r>
            <a:r>
              <a:rPr lang="en-US" sz="1600" b="0" dirty="0">
                <a:solidFill>
                  <a:schemeClr val="tx1"/>
                </a:solidFill>
                <a:latin typeface="Times New Roman" panose="02020603050405020304" pitchFamily="18" charset="0"/>
                <a:cs typeface="Times New Roman" panose="02020603050405020304" pitchFamily="18" charset="0"/>
              </a:rPr>
              <a:t>4</a:t>
            </a:r>
            <a:r>
              <a:rPr lang="ru-RU" sz="1600" b="0" dirty="0">
                <a:solidFill>
                  <a:schemeClr val="tx1"/>
                </a:solidFill>
                <a:latin typeface="Times New Roman" panose="02020603050405020304" pitchFamily="18" charset="0"/>
                <a:cs typeface="Times New Roman" panose="02020603050405020304" pitchFamily="18" charset="0"/>
              </a:rPr>
              <a:t> – форма КАРТОЧКА УЧЁТА ПОТРЕБЛЕНИЯ ВОДЫ</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ru-RU" sz="1600" b="0" dirty="0">
                <a:solidFill>
                  <a:schemeClr val="tx1"/>
                </a:solidFill>
                <a:latin typeface="Times New Roman" panose="02020603050405020304" pitchFamily="18" charset="0"/>
                <a:cs typeface="Times New Roman" panose="02020603050405020304" pitchFamily="18" charset="0"/>
              </a:rPr>
              <a:t>Приложения №</a:t>
            </a:r>
            <a:r>
              <a:rPr lang="en-US" sz="1600" b="0" dirty="0">
                <a:solidFill>
                  <a:schemeClr val="tx1"/>
                </a:solidFill>
                <a:latin typeface="Times New Roman" panose="02020603050405020304" pitchFamily="18" charset="0"/>
                <a:cs typeface="Times New Roman" panose="02020603050405020304" pitchFamily="18" charset="0"/>
              </a:rPr>
              <a:t> 5</a:t>
            </a:r>
            <a:r>
              <a:rPr lang="ru-RU" sz="1600" b="0" dirty="0">
                <a:solidFill>
                  <a:schemeClr val="tx1"/>
                </a:solidFill>
                <a:latin typeface="Times New Roman" panose="02020603050405020304" pitchFamily="18" charset="0"/>
                <a:cs typeface="Times New Roman" panose="02020603050405020304" pitchFamily="18" charset="0"/>
              </a:rPr>
              <a:t> – форма КАРТОЧКА УЧЁТА ПОТРЕБЛЕНИЯ ВОДЫ</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для экономических агентов</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ru-RU" sz="1600" b="0" dirty="0">
                <a:solidFill>
                  <a:schemeClr val="tx1"/>
                </a:solidFill>
                <a:latin typeface="Times New Roman" panose="02020603050405020304" pitchFamily="18" charset="0"/>
                <a:cs typeface="Times New Roman" panose="02020603050405020304" pitchFamily="18" charset="0"/>
              </a:rPr>
              <a:t>Приложения №</a:t>
            </a:r>
            <a:r>
              <a:rPr lang="en-US" sz="1600" b="0" dirty="0">
                <a:solidFill>
                  <a:schemeClr val="tx1"/>
                </a:solidFill>
                <a:latin typeface="Times New Roman" panose="02020603050405020304" pitchFamily="18" charset="0"/>
                <a:cs typeface="Times New Roman" panose="02020603050405020304" pitchFamily="18" charset="0"/>
              </a:rPr>
              <a:t> 6</a:t>
            </a:r>
            <a:r>
              <a:rPr lang="ru-RU" sz="1600" b="0" dirty="0">
                <a:solidFill>
                  <a:schemeClr val="tx1"/>
                </a:solidFill>
                <a:latin typeface="Times New Roman" panose="02020603050405020304" pitchFamily="18" charset="0"/>
                <a:cs typeface="Times New Roman" panose="02020603050405020304" pitchFamily="18" charset="0"/>
              </a:rPr>
              <a:t> – форма</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ПРЕДПИСАНИЕ  №</a:t>
            </a:r>
            <a:r>
              <a:rPr lang="en-US" sz="1600" b="0" dirty="0">
                <a:solidFill>
                  <a:schemeClr val="tx1"/>
                </a:solidFill>
                <a:latin typeface="Times New Roman" panose="02020603050405020304" pitchFamily="18" charset="0"/>
                <a:cs typeface="Times New Roman" panose="02020603050405020304" pitchFamily="18" charset="0"/>
              </a:rPr>
              <a:t>_______</a:t>
            </a:r>
            <a:r>
              <a:rPr lang="ru-RU" sz="1600" b="0" dirty="0">
                <a:solidFill>
                  <a:schemeClr val="tx1"/>
                </a:solidFill>
                <a:latin typeface="Times New Roman" panose="02020603050405020304" pitchFamily="18" charset="0"/>
                <a:cs typeface="Times New Roman" panose="02020603050405020304" pitchFamily="18" charset="0"/>
              </a:rPr>
              <a:t>для экономических агентов</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ru-RU" sz="1600" b="0" dirty="0">
                <a:solidFill>
                  <a:schemeClr val="tx1"/>
                </a:solidFill>
                <a:latin typeface="Times New Roman" panose="02020603050405020304" pitchFamily="18" charset="0"/>
                <a:cs typeface="Times New Roman" panose="02020603050405020304" pitchFamily="18" charset="0"/>
              </a:rPr>
              <a:t>Приложения №</a:t>
            </a:r>
            <a:r>
              <a:rPr lang="en-US" sz="1600" b="0" dirty="0">
                <a:solidFill>
                  <a:schemeClr val="tx1"/>
                </a:solidFill>
                <a:latin typeface="Times New Roman" panose="02020603050405020304" pitchFamily="18" charset="0"/>
                <a:cs typeface="Times New Roman" panose="02020603050405020304" pitchFamily="18" charset="0"/>
              </a:rPr>
              <a:t> 7, 8</a:t>
            </a:r>
            <a:r>
              <a:rPr lang="ru-RU" sz="1600" b="0" dirty="0">
                <a:solidFill>
                  <a:schemeClr val="tx1"/>
                </a:solidFill>
                <a:latin typeface="Times New Roman" panose="02020603050405020304" pitchFamily="18" charset="0"/>
                <a:cs typeface="Times New Roman" panose="02020603050405020304" pitchFamily="18" charset="0"/>
              </a:rPr>
              <a:t> – форма</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ПРЕДПИСАНИЕ №</a:t>
            </a:r>
            <a:r>
              <a:rPr lang="en-US" sz="1600" b="0" dirty="0">
                <a:solidFill>
                  <a:schemeClr val="tx1"/>
                </a:solidFill>
                <a:latin typeface="Times New Roman" panose="02020603050405020304" pitchFamily="18" charset="0"/>
                <a:cs typeface="Times New Roman" panose="02020603050405020304" pitchFamily="18" charset="0"/>
              </a:rPr>
              <a:t>______</a:t>
            </a:r>
            <a:r>
              <a:rPr lang="ru-RU" sz="1600" b="0" dirty="0">
                <a:solidFill>
                  <a:schemeClr val="tx1"/>
                </a:solidFill>
                <a:latin typeface="Times New Roman" panose="02020603050405020304" pitchFamily="18" charset="0"/>
                <a:cs typeface="Times New Roman" panose="02020603050405020304" pitchFamily="18" charset="0"/>
              </a:rPr>
              <a:t>для домашних потребителей</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ru-RU" sz="1600" b="0" dirty="0">
                <a:solidFill>
                  <a:schemeClr val="tx1"/>
                </a:solidFill>
                <a:latin typeface="Times New Roman" panose="02020603050405020304" pitchFamily="18" charset="0"/>
                <a:cs typeface="Times New Roman" panose="02020603050405020304" pitchFamily="18" charset="0"/>
              </a:rPr>
              <a:t>Приложения №</a:t>
            </a:r>
            <a:r>
              <a:rPr lang="en-US" sz="1600" b="0" dirty="0">
                <a:solidFill>
                  <a:schemeClr val="tx1"/>
                </a:solidFill>
                <a:latin typeface="Times New Roman" panose="02020603050405020304" pitchFamily="18" charset="0"/>
                <a:cs typeface="Times New Roman" panose="02020603050405020304" pitchFamily="18" charset="0"/>
              </a:rPr>
              <a:t> 9, 10</a:t>
            </a:r>
            <a:r>
              <a:rPr lang="ru-RU" sz="1600" b="0" dirty="0">
                <a:solidFill>
                  <a:schemeClr val="tx1"/>
                </a:solidFill>
                <a:latin typeface="Times New Roman" panose="02020603050405020304" pitchFamily="18" charset="0"/>
                <a:cs typeface="Times New Roman" panose="02020603050405020304" pitchFamily="18" charset="0"/>
              </a:rPr>
              <a:t> – форма</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ПРЕДПИСАНИЕ №</a:t>
            </a:r>
            <a:r>
              <a:rPr lang="en-US" sz="1600" b="0" dirty="0">
                <a:solidFill>
                  <a:schemeClr val="tx1"/>
                </a:solidFill>
                <a:latin typeface="Times New Roman" panose="02020603050405020304" pitchFamily="18" charset="0"/>
                <a:cs typeface="Times New Roman" panose="02020603050405020304" pitchFamily="18" charset="0"/>
              </a:rPr>
              <a:t>____</a:t>
            </a:r>
            <a:r>
              <a:rPr lang="ru-RU" sz="1600" b="0" dirty="0">
                <a:solidFill>
                  <a:schemeClr val="tx1"/>
                </a:solidFill>
                <a:latin typeface="Times New Roman" panose="02020603050405020304" pitchFamily="18" charset="0"/>
                <a:cs typeface="Times New Roman" panose="02020603050405020304" pitchFamily="18" charset="0"/>
              </a:rPr>
              <a:t>для экономических агентов и публичных учреждений</a:t>
            </a:r>
            <a:r>
              <a:rPr lang="en-US" sz="1600" b="0" dirty="0">
                <a:solidFill>
                  <a:schemeClr val="tx1"/>
                </a:solidFill>
                <a:latin typeface="Times New Roman" panose="02020603050405020304" pitchFamily="18" charset="0"/>
                <a:cs typeface="Times New Roman" panose="02020603050405020304" pitchFamily="18" charset="0"/>
              </a:rPr>
              <a:t>;</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Приложения №</a:t>
            </a:r>
            <a:r>
              <a:rPr lang="en-US" sz="1600" b="0" dirty="0">
                <a:solidFill>
                  <a:schemeClr val="tx1"/>
                </a:solidFill>
                <a:latin typeface="Times New Roman" panose="02020603050405020304" pitchFamily="18" charset="0"/>
                <a:cs typeface="Times New Roman" panose="02020603050405020304" pitchFamily="18" charset="0"/>
              </a:rPr>
              <a:t> 11</a:t>
            </a:r>
            <a:r>
              <a:rPr lang="ru-RU" sz="1600" b="0" dirty="0">
                <a:solidFill>
                  <a:schemeClr val="tx1"/>
                </a:solidFill>
                <a:latin typeface="Times New Roman" panose="02020603050405020304" pitchFamily="18" charset="0"/>
                <a:cs typeface="Times New Roman" panose="02020603050405020304" pitchFamily="18" charset="0"/>
              </a:rPr>
              <a:t> – форма</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АКТ</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обследования  состояния  учёта  и использования  воды в квартирах / жилых помещениях в общежитиях</a:t>
            </a:r>
            <a:r>
              <a:rPr lang="en-US" sz="1600" b="0" dirty="0">
                <a:solidFill>
                  <a:schemeClr val="tx1"/>
                </a:solidFill>
                <a:latin typeface="Times New Roman" panose="02020603050405020304" pitchFamily="18" charset="0"/>
                <a:cs typeface="Times New Roman" panose="02020603050405020304" pitchFamily="18" charset="0"/>
              </a:rPr>
              <a:t>;</a:t>
            </a:r>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Приложения №</a:t>
            </a:r>
            <a:r>
              <a:rPr lang="en-US" sz="1600" b="0" dirty="0">
                <a:solidFill>
                  <a:schemeClr val="tx1"/>
                </a:solidFill>
                <a:latin typeface="Times New Roman" panose="02020603050405020304" pitchFamily="18" charset="0"/>
                <a:cs typeface="Times New Roman" panose="02020603050405020304" pitchFamily="18" charset="0"/>
              </a:rPr>
              <a:t> 12</a:t>
            </a:r>
            <a:r>
              <a:rPr lang="ru-RU" sz="1600" b="0" dirty="0">
                <a:solidFill>
                  <a:schemeClr val="tx1"/>
                </a:solidFill>
                <a:latin typeface="Times New Roman" panose="02020603050405020304" pitchFamily="18" charset="0"/>
                <a:cs typeface="Times New Roman" panose="02020603050405020304" pitchFamily="18" charset="0"/>
              </a:rPr>
              <a:t> – форма</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АКТ</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обследования  состояния  учёта  и использования  воды потребителями: на предприятиях, в организациях и у других экономических агентов</a:t>
            </a:r>
            <a:r>
              <a:rPr lang="en-US" sz="1600" b="0" dirty="0">
                <a:solidFill>
                  <a:schemeClr val="tx1"/>
                </a:solidFill>
                <a:latin typeface="Times New Roman" panose="02020603050405020304" pitchFamily="18" charset="0"/>
                <a:cs typeface="Times New Roman" panose="02020603050405020304" pitchFamily="18" charset="0"/>
              </a:rPr>
              <a:t>;</a:t>
            </a:r>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Приложения №</a:t>
            </a:r>
            <a:r>
              <a:rPr lang="en-US" sz="1600" b="0" dirty="0">
                <a:solidFill>
                  <a:schemeClr val="tx1"/>
                </a:solidFill>
                <a:latin typeface="Times New Roman" panose="02020603050405020304" pitchFamily="18" charset="0"/>
                <a:cs typeface="Times New Roman" panose="02020603050405020304" pitchFamily="18" charset="0"/>
              </a:rPr>
              <a:t> 13</a:t>
            </a:r>
            <a:r>
              <a:rPr lang="ru-RU" sz="1600" b="0" dirty="0">
                <a:solidFill>
                  <a:schemeClr val="tx1"/>
                </a:solidFill>
                <a:latin typeface="Times New Roman" panose="02020603050405020304" pitchFamily="18" charset="0"/>
                <a:cs typeface="Times New Roman" panose="02020603050405020304" pitchFamily="18" charset="0"/>
              </a:rPr>
              <a:t> – форма</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АКТ</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обследования технического состояния сетей водопровода и канализации, приборов учёта и степени благоустройства объекта</a:t>
            </a:r>
            <a:r>
              <a:rPr lang="en-US" sz="1600" b="0" dirty="0">
                <a:solidFill>
                  <a:schemeClr val="tx1"/>
                </a:solidFill>
                <a:latin typeface="Times New Roman" panose="02020603050405020304" pitchFamily="18" charset="0"/>
                <a:cs typeface="Times New Roman" panose="02020603050405020304" pitchFamily="18" charset="0"/>
              </a:rPr>
              <a:t>;</a:t>
            </a:r>
            <a:r>
              <a:rPr lang="ru-RU" sz="1600" b="0" dirty="0">
                <a:solidFill>
                  <a:schemeClr val="tx1"/>
                </a:solidFill>
                <a:latin typeface="Times New Roman" panose="02020603050405020304" pitchFamily="18" charset="0"/>
                <a:cs typeface="Times New Roman" panose="02020603050405020304" pitchFamily="18" charset="0"/>
              </a:rPr>
              <a:t> </a:t>
            </a:r>
            <a:endParaRPr lang="pt-BR"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Приложения №</a:t>
            </a:r>
            <a:r>
              <a:rPr lang="en-US" sz="1600" b="0" dirty="0">
                <a:solidFill>
                  <a:schemeClr val="tx1"/>
                </a:solidFill>
                <a:latin typeface="Times New Roman" panose="02020603050405020304" pitchFamily="18" charset="0"/>
                <a:cs typeface="Times New Roman" panose="02020603050405020304" pitchFamily="18" charset="0"/>
              </a:rPr>
              <a:t> 14</a:t>
            </a:r>
            <a:r>
              <a:rPr lang="ru-RU" sz="1600" b="0" dirty="0">
                <a:solidFill>
                  <a:schemeClr val="tx1"/>
                </a:solidFill>
                <a:latin typeface="Times New Roman" panose="02020603050405020304" pitchFamily="18" charset="0"/>
                <a:cs typeface="Times New Roman" panose="02020603050405020304" pitchFamily="18" charset="0"/>
              </a:rPr>
              <a:t> – форма</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ПРЕДПИСАНИЕ   НА  ПРЕДОСТАВЛЕНИЕ  ДОСТУПА   №</a:t>
            </a:r>
            <a:r>
              <a:rPr lang="en-US" sz="1600" b="0" dirty="0">
                <a:solidFill>
                  <a:schemeClr val="tx1"/>
                </a:solidFill>
                <a:latin typeface="Times New Roman" panose="02020603050405020304" pitchFamily="18" charset="0"/>
                <a:cs typeface="Times New Roman" panose="02020603050405020304" pitchFamily="18" charset="0"/>
              </a:rPr>
              <a:t>____.</a:t>
            </a:r>
            <a:endParaRPr lang="ro-RO" sz="1600" b="0" dirty="0">
              <a:solidFill>
                <a:schemeClr val="tx1"/>
              </a:solidFill>
              <a:latin typeface="Times New Roman" panose="02020603050405020304" pitchFamily="18" charset="0"/>
              <a:cs typeface="Times New Roman" panose="02020603050405020304" pitchFamily="18" charset="0"/>
            </a:endParaRPr>
          </a:p>
          <a:p>
            <a:pPr algn="just"/>
            <a:endParaRPr lang="ro-RO" sz="1600" b="0" dirty="0">
              <a:solidFill>
                <a:schemeClr val="tx1"/>
              </a:solidFill>
              <a:latin typeface="Times New Roman" panose="02020603050405020304" pitchFamily="18" charset="0"/>
              <a:cs typeface="Times New Roman" panose="02020603050405020304" pitchFamily="18" charset="0"/>
            </a:endParaRPr>
          </a:p>
          <a:p>
            <a:pPr algn="just"/>
            <a:endParaRPr lang="pt-BR" sz="1600" b="0" dirty="0">
              <a:solidFill>
                <a:schemeClr val="tx1"/>
              </a:solidFill>
              <a:latin typeface="Times New Roman" panose="02020603050405020304" pitchFamily="18" charset="0"/>
              <a:cs typeface="Times New Roman" panose="02020603050405020304" pitchFamily="18" charset="0"/>
            </a:endParaRPr>
          </a:p>
          <a:p>
            <a:pPr algn="just"/>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7146911"/>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400547" y="1628166"/>
            <a:ext cx="8535223" cy="2800767"/>
          </a:xfrm>
          <a:prstGeom prst="rect">
            <a:avLst/>
          </a:prstGeom>
          <a:noFill/>
        </p:spPr>
        <p:txBody>
          <a:bodyPr wrap="square" rtlCol="0">
            <a:spAutoFit/>
          </a:bodyPr>
          <a:lstStyle/>
          <a:p>
            <a:pPr algn="just"/>
            <a:r>
              <a:rPr lang="ru-RU" sz="1600" dirty="0">
                <a:solidFill>
                  <a:srgbClr val="0000FF"/>
                </a:solidFill>
                <a:latin typeface="Times New Roman" panose="02020603050405020304" pitchFamily="18" charset="0"/>
                <a:cs typeface="Times New Roman" panose="02020603050405020304" pitchFamily="18" charset="0"/>
              </a:rPr>
              <a:t>ПРИКАЗ № 21 от  02.02.2017</a:t>
            </a:r>
            <a:r>
              <a:rPr lang="en-US" sz="1600" dirty="0">
                <a:solidFill>
                  <a:srgbClr val="0000FF"/>
                </a:solidFill>
                <a:latin typeface="Times New Roman" panose="02020603050405020304" pitchFamily="18" charset="0"/>
                <a:cs typeface="Times New Roman" panose="02020603050405020304" pitchFamily="18" charset="0"/>
              </a:rPr>
              <a:t> </a:t>
            </a:r>
            <a:r>
              <a:rPr lang="ru-RU" sz="1600" dirty="0">
                <a:solidFill>
                  <a:srgbClr val="0000FF"/>
                </a:solidFill>
                <a:latin typeface="Times New Roman" panose="02020603050405020304" pitchFamily="18" charset="0"/>
                <a:cs typeface="Times New Roman" panose="02020603050405020304" pitchFamily="18" charset="0"/>
              </a:rPr>
              <a:t>об утверждении формы Отчета о плате за выбросы,</a:t>
            </a:r>
            <a:r>
              <a:rPr lang="en-US" sz="1600" dirty="0">
                <a:solidFill>
                  <a:srgbClr val="0000FF"/>
                </a:solidFill>
                <a:latin typeface="Times New Roman" panose="02020603050405020304" pitchFamily="18" charset="0"/>
                <a:cs typeface="Times New Roman" panose="02020603050405020304" pitchFamily="18" charset="0"/>
              </a:rPr>
              <a:t> </a:t>
            </a:r>
            <a:r>
              <a:rPr lang="ru-RU" sz="1600" dirty="0">
                <a:solidFill>
                  <a:srgbClr val="0000FF"/>
                </a:solidFill>
                <a:latin typeface="Times New Roman" panose="02020603050405020304" pitchFamily="18" charset="0"/>
                <a:cs typeface="Times New Roman" panose="02020603050405020304" pitchFamily="18" charset="0"/>
              </a:rPr>
              <a:t>сбор загрязнителей и размещение отходов и Инструкции по его заполнению</a:t>
            </a:r>
            <a:endParaRPr lang="en-US" sz="1600" dirty="0">
              <a:solidFill>
                <a:srgbClr val="0000FF"/>
              </a:solidFill>
              <a:latin typeface="Times New Roman" panose="02020603050405020304" pitchFamily="18" charset="0"/>
              <a:cs typeface="Times New Roman" panose="02020603050405020304" pitchFamily="18" charset="0"/>
            </a:endParaRPr>
          </a:p>
          <a:p>
            <a:pPr algn="just"/>
            <a:r>
              <a:rPr lang="en-US"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http://lex.justice.md/viewdoc.php?action=view&amp;view=doc&amp;id=369099&amp;lang=2</a:t>
            </a:r>
            <a:r>
              <a:rPr lang="en-US" sz="1600" dirty="0">
                <a:solidFill>
                  <a:srgbClr val="00B050"/>
                </a:solidFill>
                <a:latin typeface="Times New Roman" panose="02020603050405020304" pitchFamily="18" charset="0"/>
                <a:cs typeface="Times New Roman" panose="02020603050405020304" pitchFamily="18" charset="0"/>
              </a:rPr>
              <a:t> </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В соответствии с положениями указанного Приказа было утверждено:</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 Форму Отчета о плате за выбросы, сбор загрязнителей и размещение отходов согласно приложению № 1 к настоящему приказу. </a:t>
            </a:r>
          </a:p>
          <a:p>
            <a:pPr algn="just"/>
            <a:r>
              <a:rPr lang="ru-RU" sz="1600" b="0" dirty="0">
                <a:solidFill>
                  <a:schemeClr val="tx1"/>
                </a:solidFill>
                <a:latin typeface="Times New Roman" panose="02020603050405020304" pitchFamily="18" charset="0"/>
                <a:cs typeface="Times New Roman" panose="02020603050405020304" pitchFamily="18" charset="0"/>
              </a:rPr>
              <a:t>2) Инструкцию по заполнению Отчета о плате за выбросы, сбор загрязнителей и размещение отходов согласно приложению № 2 к настоящему приказу</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который переносит</a:t>
            </a:r>
            <a:r>
              <a:rPr lang="en-US" sz="1600" b="0" dirty="0">
                <a:solidFill>
                  <a:schemeClr val="tx1"/>
                </a:solidFill>
                <a:latin typeface="Times New Roman" panose="02020603050405020304" pitchFamily="18" charset="0"/>
                <a:cs typeface="Times New Roman" panose="02020603050405020304" pitchFamily="18" charset="0"/>
              </a:rPr>
              <a:t> </a:t>
            </a:r>
            <a:r>
              <a:rPr lang="ru-RU" sz="1600" dirty="0">
                <a:solidFill>
                  <a:srgbClr val="0000FF"/>
                </a:solidFill>
                <a:latin typeface="Times New Roman" panose="02020603050405020304" pitchFamily="18" charset="0"/>
                <a:cs typeface="Times New Roman" panose="02020603050405020304" pitchFamily="18" charset="0"/>
              </a:rPr>
              <a:t>ИНСТРУКЦИЯ</a:t>
            </a:r>
            <a:r>
              <a:rPr lang="en-US" sz="1600" dirty="0">
                <a:solidFill>
                  <a:srgbClr val="0000FF"/>
                </a:solidFill>
                <a:latin typeface="Times New Roman" panose="02020603050405020304" pitchFamily="18" charset="0"/>
                <a:cs typeface="Times New Roman" panose="02020603050405020304" pitchFamily="18" charset="0"/>
              </a:rPr>
              <a:t> </a:t>
            </a:r>
            <a:r>
              <a:rPr lang="ro-RO" sz="1600" dirty="0">
                <a:solidFill>
                  <a:srgbClr val="0000FF"/>
                </a:solidFill>
                <a:latin typeface="Times New Roman" panose="02020603050405020304" pitchFamily="18" charset="0"/>
                <a:cs typeface="Times New Roman" panose="02020603050405020304" pitchFamily="18" charset="0"/>
              </a:rPr>
              <a:t> </a:t>
            </a:r>
            <a:r>
              <a:rPr lang="ru-RU" sz="1600" dirty="0">
                <a:solidFill>
                  <a:srgbClr val="0000FF"/>
                </a:solidFill>
                <a:latin typeface="Times New Roman" panose="02020603050405020304" pitchFamily="18" charset="0"/>
                <a:cs typeface="Times New Roman" panose="02020603050405020304" pitchFamily="18" charset="0"/>
              </a:rPr>
              <a:t>№</a:t>
            </a:r>
            <a:r>
              <a:rPr lang="en-US" sz="1600" dirty="0">
                <a:solidFill>
                  <a:srgbClr val="0000FF"/>
                </a:solidFill>
                <a:latin typeface="Times New Roman" panose="02020603050405020304" pitchFamily="18" charset="0"/>
                <a:cs typeface="Times New Roman" panose="02020603050405020304" pitchFamily="18" charset="0"/>
              </a:rPr>
              <a:t> </a:t>
            </a:r>
            <a:r>
              <a:rPr lang="ro-RO" sz="1600" dirty="0">
                <a:solidFill>
                  <a:srgbClr val="0000FF"/>
                </a:solidFill>
                <a:latin typeface="Times New Roman" panose="02020603050405020304" pitchFamily="18" charset="0"/>
                <a:cs typeface="Times New Roman" panose="02020603050405020304" pitchFamily="18" charset="0"/>
              </a:rPr>
              <a:t>1704 </a:t>
            </a:r>
            <a:r>
              <a:rPr lang="ru-RU" sz="1600" dirty="0">
                <a:solidFill>
                  <a:srgbClr val="0000FF"/>
                </a:solidFill>
                <a:latin typeface="Times New Roman" panose="02020603050405020304" pitchFamily="18" charset="0"/>
                <a:cs typeface="Times New Roman" panose="02020603050405020304" pitchFamily="18" charset="0"/>
              </a:rPr>
              <a:t>от 17.04.2000</a:t>
            </a:r>
            <a:r>
              <a:rPr lang="en-US" sz="1600" dirty="0">
                <a:solidFill>
                  <a:srgbClr val="0000FF"/>
                </a:solidFill>
                <a:latin typeface="Times New Roman" panose="02020603050405020304" pitchFamily="18" charset="0"/>
                <a:cs typeface="Times New Roman" panose="02020603050405020304" pitchFamily="18" charset="0"/>
              </a:rPr>
              <a:t> </a:t>
            </a:r>
            <a:r>
              <a:rPr lang="ru-RU" sz="1600" dirty="0">
                <a:solidFill>
                  <a:srgbClr val="0000FF"/>
                </a:solidFill>
                <a:latin typeface="Times New Roman" panose="02020603050405020304" pitchFamily="18" charset="0"/>
                <a:cs typeface="Times New Roman" panose="02020603050405020304" pitchFamily="18" charset="0"/>
              </a:rPr>
              <a:t>по расчету платы за загрязнение окружающей среды</a:t>
            </a:r>
            <a:r>
              <a:rPr lang="en-US" sz="1600" dirty="0">
                <a:solidFill>
                  <a:srgbClr val="0000FF"/>
                </a:solidFill>
                <a:latin typeface="Times New Roman" panose="02020603050405020304" pitchFamily="18" charset="0"/>
                <a:cs typeface="Times New Roman" panose="02020603050405020304" pitchFamily="18" charset="0"/>
              </a:rPr>
              <a:t> </a:t>
            </a:r>
            <a:r>
              <a:rPr lang="ru-RU" sz="1600" dirty="0">
                <a:solidFill>
                  <a:srgbClr val="0000FF"/>
                </a:solidFill>
                <a:latin typeface="Times New Roman" panose="02020603050405020304" pitchFamily="18" charset="0"/>
                <a:cs typeface="Times New Roman" panose="02020603050405020304" pitchFamily="18" charset="0"/>
              </a:rPr>
              <a:t>в Республике Молдова</a:t>
            </a:r>
            <a:r>
              <a:rPr lang="en-US" sz="1600" dirty="0">
                <a:solidFill>
                  <a:srgbClr val="0000FF"/>
                </a:solidFill>
                <a:latin typeface="Times New Roman" panose="02020603050405020304" pitchFamily="18" charset="0"/>
                <a:cs typeface="Times New Roman" panose="02020603050405020304" pitchFamily="18" charset="0"/>
              </a:rPr>
              <a:t> - </a:t>
            </a:r>
            <a:r>
              <a:rPr lang="en-US" sz="1600" dirty="0">
                <a:solidFill>
                  <a:srgbClr val="00B050"/>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xmlns="" val="tx"/>
                    </a:ext>
                  </a:extLst>
                </a:hlinkClick>
              </a:rPr>
              <a:t>http://lex.justice.md/viewdoc.php?action=view&amp;view=doc&amp;id=313488&amp;lang=2</a:t>
            </a:r>
            <a:r>
              <a:rPr lang="en-US" sz="1600" dirty="0">
                <a:solidFill>
                  <a:srgbClr val="00B05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47429521"/>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016758"/>
          </a:xfrm>
          <a:prstGeom prst="rect">
            <a:avLst/>
          </a:prstGeom>
          <a:noFill/>
        </p:spPr>
        <p:txBody>
          <a:bodyPr wrap="square" rtlCol="0">
            <a:spAutoFit/>
          </a:bodyPr>
          <a:lstStyle/>
          <a:p>
            <a:pPr algn="just"/>
            <a:r>
              <a:rPr lang="ru-RU" sz="1600" dirty="0">
                <a:solidFill>
                  <a:srgbClr val="0000FF"/>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ЗАКОН </a:t>
            </a:r>
            <a:r>
              <a:rPr lang="ru-RU" sz="1600" dirty="0" err="1">
                <a:solidFill>
                  <a:srgbClr val="0000FF"/>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Nr</a:t>
            </a:r>
            <a:r>
              <a:rPr lang="ru-RU" sz="1600" dirty="0">
                <a:solidFill>
                  <a:srgbClr val="0000FF"/>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 1540 от  25.02.1998</a:t>
            </a:r>
            <a:r>
              <a:rPr lang="en-US" sz="1600" dirty="0">
                <a:solidFill>
                  <a:srgbClr val="0000FF"/>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 </a:t>
            </a:r>
            <a:r>
              <a:rPr lang="ru-RU" sz="1600" dirty="0">
                <a:solidFill>
                  <a:srgbClr val="0000FF"/>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о плате за загрязнение окружающей среды</a:t>
            </a:r>
            <a:endParaRPr lang="ro-RO" sz="1600" dirty="0">
              <a:solidFill>
                <a:srgbClr val="0000FF"/>
              </a:solidFill>
              <a:latin typeface="Times New Roman" panose="02020603050405020304" pitchFamily="18" charset="0"/>
              <a:cs typeface="Times New Roman" panose="02020603050405020304" pitchFamily="18" charset="0"/>
            </a:endParaRPr>
          </a:p>
          <a:p>
            <a:pPr algn="just"/>
            <a:r>
              <a:rPr lang="ro-RO" sz="1600" dirty="0">
                <a:solidFill>
                  <a:srgbClr val="00B050"/>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xmlns="" val="tx"/>
                    </a:ext>
                  </a:extLst>
                </a:hlinkClick>
              </a:rPr>
              <a:t>http://lex.justice.md/viewdoc.php?action=view&amp;view=doc&amp;id=311615&amp;lang=2</a:t>
            </a:r>
            <a:r>
              <a:rPr lang="en-US" sz="1600" b="0" dirty="0">
                <a:solidFill>
                  <a:schemeClr val="tx1"/>
                </a:solidFill>
                <a:latin typeface="Times New Roman" panose="02020603050405020304" pitchFamily="18" charset="0"/>
                <a:cs typeface="Times New Roman" panose="02020603050405020304" pitchFamily="18" charset="0"/>
              </a:rPr>
              <a:t> </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Статья 14.</a:t>
            </a:r>
            <a:r>
              <a:rPr lang="en-US" sz="160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Декларирование, порядок и срок внесения платежей за загрязнение окружающей среды</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(1) </a:t>
            </a:r>
            <a:r>
              <a:rPr lang="ru-RU" sz="1600" b="0" dirty="0">
                <a:solidFill>
                  <a:schemeClr val="tx1"/>
                </a:solidFill>
                <a:latin typeface="Times New Roman" panose="02020603050405020304" pitchFamily="18" charset="0"/>
                <a:cs typeface="Times New Roman" panose="02020603050405020304" pitchFamily="18" charset="0"/>
              </a:rPr>
              <a:t>Субъекты настоящего закона обязаны самостоятельно рассчитывать предусмотренные в статьях 6, 9 и 10 платежи за загрязнение окружающей среды, вносить их в государственный бюджет и представлять Государственной налоговой службе соответствующий отчет с обязательным использованием автоматизированных методов электронной отчетности в соответствии с частью (21) статьи 187 Налогового кодекса. Форма и порядок заполнения отчета утверждаются Министерством сельского хозяйства, регионального развития и окружающей среды.</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(3) Субъекты, указанные в статьях 6, 9 и 10, </a:t>
            </a:r>
            <a:r>
              <a:rPr lang="ru-RU" sz="1600" dirty="0">
                <a:solidFill>
                  <a:schemeClr val="tx1"/>
                </a:solidFill>
                <a:latin typeface="Times New Roman" panose="02020603050405020304" pitchFamily="18" charset="0"/>
                <a:cs typeface="Times New Roman" panose="02020603050405020304" pitchFamily="18" charset="0"/>
              </a:rPr>
              <a:t>рассчитывают и вносят надлежащие платежи и представляют соответствующий отчет ежегодно до 25 февраля следующего за отчетным года.</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Глава III</a:t>
            </a:r>
            <a:r>
              <a:rPr lang="en-US" sz="160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Расчет платы за сброс загрязнителей - как предусмотрено</a:t>
            </a:r>
            <a:r>
              <a:rPr lang="en-US" sz="160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в </a:t>
            </a:r>
            <a:r>
              <a:rPr lang="ru-RU" sz="1600" dirty="0">
                <a:solidFill>
                  <a:srgbClr val="0000FF"/>
                </a:solidFill>
                <a:latin typeface="Times New Roman" panose="02020603050405020304" pitchFamily="18" charset="0"/>
                <a:cs typeface="Times New Roman" panose="02020603050405020304" pitchFamily="18" charset="0"/>
              </a:rPr>
              <a:t>ИНСТРУКЦИЯ  № 1704 от 17.04.2000 по расчету платы за загрязнение окружающей среды в Республике Молдова</a:t>
            </a:r>
          </a:p>
          <a:p>
            <a:pPr algn="just"/>
            <a:r>
              <a:rPr lang="ru-RU" sz="1600" b="0" dirty="0">
                <a:solidFill>
                  <a:schemeClr val="tx1"/>
                </a:solidFill>
                <a:latin typeface="Times New Roman" panose="02020603050405020304" pitchFamily="18" charset="0"/>
                <a:cs typeface="Times New Roman" panose="02020603050405020304" pitchFamily="18" charset="0"/>
              </a:rPr>
              <a:t>Плата за сброс загрязнителей со сточными водами осуществляется в соответствии с положениями ст. 9 Закона № 1540 от 25.02.1998 о плате за загрязнение окружающей среды.</a:t>
            </a:r>
          </a:p>
          <a:p>
            <a:pPr algn="just"/>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153285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53498" y="1598927"/>
            <a:ext cx="8591738" cy="4524315"/>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i) разрабатывает и утверждает Положение об определении и утверждении в целях установления тарифов расхода воды на технологические нужды, а также потерь воды в публичных системах водоснабжения</a:t>
            </a:r>
            <a:r>
              <a:rPr lang="ro-RO"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Постановление НАРЭ №</a:t>
            </a:r>
            <a:r>
              <a:rPr lang="nn-NO" sz="1600" b="0" dirty="0">
                <a:solidFill>
                  <a:schemeClr val="tx1"/>
                </a:solidFill>
                <a:latin typeface="Times New Roman" panose="02020603050405020304" pitchFamily="18" charset="0"/>
                <a:cs typeface="Times New Roman" panose="02020603050405020304" pitchFamily="18" charset="0"/>
              </a:rPr>
              <a:t> 180 din 10.16.2016</a:t>
            </a:r>
            <a:r>
              <a:rPr lang="ro-RO" sz="1600" b="0" dirty="0">
                <a:solidFill>
                  <a:schemeClr val="tx1"/>
                </a:solidFill>
                <a:latin typeface="Times New Roman" panose="02020603050405020304" pitchFamily="18" charset="0"/>
                <a:cs typeface="Times New Roman" panose="02020603050405020304" pitchFamily="18" charset="0"/>
              </a:rPr>
              <a:t>)</a:t>
            </a:r>
            <a:r>
              <a:rPr lang="ru-RU" sz="1600" b="0" dirty="0">
                <a:solidFill>
                  <a:schemeClr val="tx1"/>
                </a:solidFill>
                <a:latin typeface="Times New Roman" panose="02020603050405020304" pitchFamily="18" charset="0"/>
                <a:cs typeface="Times New Roman" panose="02020603050405020304" pitchFamily="18" charset="0"/>
              </a:rPr>
              <a:t>;</a:t>
            </a:r>
          </a:p>
          <a:p>
            <a:pPr algn="just"/>
            <a:r>
              <a:rPr lang="ru-RU" sz="1600" b="0" dirty="0">
                <a:solidFill>
                  <a:schemeClr val="tx1"/>
                </a:solidFill>
                <a:latin typeface="Times New Roman" panose="02020603050405020304" pitchFamily="18" charset="0"/>
                <a:cs typeface="Times New Roman" panose="02020603050405020304" pitchFamily="18" charset="0"/>
              </a:rPr>
              <a:t>j) согласовывает тарифы на публичную услугу водоснабжения и канализации и тарифы на дополнительные услуги, предоставляемые на уровне региона, района, муниципия, города, рассчитанные и обоснованные оператором в соответствии с утвержденными Агентством методологиями, и представляет их местным советам на утверждение;</a:t>
            </a:r>
          </a:p>
          <a:p>
            <a:pPr algn="just"/>
            <a:r>
              <a:rPr lang="ru-RU" sz="1600" b="0" dirty="0">
                <a:solidFill>
                  <a:schemeClr val="tx1"/>
                </a:solidFill>
                <a:latin typeface="Times New Roman" panose="02020603050405020304" pitchFamily="18" charset="0"/>
                <a:cs typeface="Times New Roman" panose="02020603050405020304" pitchFamily="18" charset="0"/>
              </a:rPr>
              <a:t>k) утверждает тарифы на публичную услугу снабжения технологической водой, предоставляемую операторами на уровне региона, района, муниципия, города;</a:t>
            </a:r>
          </a:p>
          <a:p>
            <a:pPr algn="just"/>
            <a:r>
              <a:rPr lang="ru-RU" sz="1600" b="0" dirty="0">
                <a:solidFill>
                  <a:schemeClr val="tx1"/>
                </a:solidFill>
                <a:latin typeface="Times New Roman" panose="02020603050405020304" pitchFamily="18" charset="0"/>
                <a:cs typeface="Times New Roman" panose="02020603050405020304" pitchFamily="18" charset="0"/>
              </a:rPr>
              <a:t>l) утверждает тарифы на публичную услугу водоснабжения и канализации, а также на дополнительные услуги, предоставляемые операторами на уровне региона, района, муниципия, города, в случае делегирования соответствующими местными советами Агентству в полном объеме права утверждения тарифов;</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m) утверждает тарифы на публичную услугу водоснабжения и канализации, предоставляемую на уровне региона, района, муниципия, города, </a:t>
            </a:r>
            <a:r>
              <a:rPr lang="ru-RU" sz="1600" dirty="0">
                <a:solidFill>
                  <a:schemeClr val="tx1"/>
                </a:solidFill>
                <a:latin typeface="Times New Roman" panose="02020603050405020304" pitchFamily="18" charset="0"/>
                <a:cs typeface="Times New Roman" panose="02020603050405020304" pitchFamily="18" charset="0"/>
              </a:rPr>
              <a:t>в случае </a:t>
            </a:r>
            <a:r>
              <a:rPr lang="ru-RU" sz="1600" dirty="0" err="1">
                <a:solidFill>
                  <a:schemeClr val="tx1"/>
                </a:solidFill>
                <a:latin typeface="Times New Roman" panose="02020603050405020304" pitchFamily="18" charset="0"/>
                <a:cs typeface="Times New Roman" panose="02020603050405020304" pitchFamily="18" charset="0"/>
              </a:rPr>
              <a:t>неутверждения</a:t>
            </a:r>
            <a:r>
              <a:rPr lang="ru-RU" sz="1600" dirty="0">
                <a:solidFill>
                  <a:schemeClr val="tx1"/>
                </a:solidFill>
                <a:latin typeface="Times New Roman" panose="02020603050405020304" pitchFamily="18" charset="0"/>
                <a:cs typeface="Times New Roman" panose="02020603050405020304" pitchFamily="18" charset="0"/>
              </a:rPr>
              <a:t> их местными советами на основании заявления оператора и представленного Агентством заключения в срок, установленный настоящим законом</a:t>
            </a:r>
            <a:r>
              <a:rPr lang="ru-RU" sz="1600" b="0" dirty="0">
                <a:solidFill>
                  <a:schemeClr val="tx1"/>
                </a:solidFill>
                <a:latin typeface="Times New Roman" panose="02020603050405020304" pitchFamily="18" charset="0"/>
                <a:cs typeface="Times New Roman" panose="02020603050405020304" pitchFamily="18" charset="0"/>
              </a:rPr>
              <a:t>;</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47926400"/>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Плата за сброс загрязнителей в пределах установленных нормативов рассматривается как плата, необходимая на воспроизводство природных ресурсов и направленная на поддержание параметров среды  в пределах благоприятных для социально-экономического развития общества.</a:t>
            </a:r>
          </a:p>
          <a:p>
            <a:pPr algn="just"/>
            <a:r>
              <a:rPr lang="ru-RU" sz="1600" b="0" dirty="0">
                <a:solidFill>
                  <a:schemeClr val="tx1"/>
                </a:solidFill>
                <a:latin typeface="Times New Roman" panose="02020603050405020304" pitchFamily="18" charset="0"/>
                <a:cs typeface="Times New Roman" panose="02020603050405020304" pitchFamily="18" charset="0"/>
              </a:rPr>
              <a:t>Оплата за выбросов/сбросов загрязняющих веществ в пределах, установленных нормами, компенсирует воздействие и восстановление компонентов окружающей среды, на которые влияет загрязнение, путем создания благоприятных условий для развития общества и нормального функционирования экосистем.</a:t>
            </a:r>
          </a:p>
          <a:p>
            <a:pPr algn="just"/>
            <a:r>
              <a:rPr lang="ru-RU" sz="1600" b="0" dirty="0">
                <a:solidFill>
                  <a:schemeClr val="tx1"/>
                </a:solidFill>
                <a:latin typeface="Times New Roman" panose="02020603050405020304" pitchFamily="18" charset="0"/>
                <a:cs typeface="Times New Roman" panose="02020603050405020304" pitchFamily="18" charset="0"/>
              </a:rPr>
              <a:t>Плата устанавливается за сброс загрязнителей непосредственно в поверхностные водные объекты, осушительные каналы сельскохозяйственных территорий и другие объекты, за   отведение загрязнителей в централизованные сети канализации или в пруды-накопители, на поля фильтрации, в резервуары для сточных вод животноводческих комплексов и другие.</a:t>
            </a:r>
          </a:p>
          <a:p>
            <a:pPr algn="just"/>
            <a:r>
              <a:rPr lang="ru-RU" sz="1600" b="0" dirty="0">
                <a:solidFill>
                  <a:schemeClr val="tx1"/>
                </a:solidFill>
                <a:latin typeface="Times New Roman" panose="02020603050405020304" pitchFamily="18" charset="0"/>
                <a:cs typeface="Times New Roman" panose="02020603050405020304" pitchFamily="18" charset="0"/>
              </a:rPr>
              <a:t>В случаях несанкционированного (аварийного) сброса загрязнителей с предприятий-загрязнителей взыскивается ущерб за загрязнение окружающей среды.</a:t>
            </a:r>
          </a:p>
          <a:p>
            <a:pPr algn="just"/>
            <a:r>
              <a:rPr lang="ru-RU" sz="1600" b="0" dirty="0">
                <a:solidFill>
                  <a:schemeClr val="tx1"/>
                </a:solidFill>
                <a:latin typeface="Times New Roman" panose="02020603050405020304" pitchFamily="18" charset="0"/>
                <a:cs typeface="Times New Roman" panose="02020603050405020304" pitchFamily="18" charset="0"/>
              </a:rPr>
              <a:t>Для очистных сооружений коммунального назначения плата рассчитывается по перечню ингредиентов загрязнения, предусмотренных проектной документацией.</a:t>
            </a:r>
          </a:p>
          <a:p>
            <a:pPr algn="just"/>
            <a:r>
              <a:rPr lang="ru-RU" sz="1600" b="0" dirty="0">
                <a:solidFill>
                  <a:schemeClr val="tx1"/>
                </a:solidFill>
                <a:latin typeface="Times New Roman" panose="02020603050405020304" pitchFamily="18" charset="0"/>
                <a:cs typeface="Times New Roman" panose="02020603050405020304" pitchFamily="18" charset="0"/>
              </a:rPr>
              <a:t>В случае обнаружения превышения установленных нормативов на сброс по другим ингредиентам загрязнения применяются штрафные санкции в виде платы за загрязнение только за превышение объема нормативной массы с учетом коэффициента кратности превышения "К"(формула5).</a:t>
            </a:r>
          </a:p>
        </p:txBody>
      </p:sp>
    </p:spTree>
    <p:extLst>
      <p:ext uri="{BB962C8B-B14F-4D97-AF65-F5344CB8AC3E}">
        <p14:creationId xmlns:p14="http://schemas.microsoft.com/office/powerpoint/2010/main" val="1794872846"/>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824497" cy="5016758"/>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Для остальных водопользователей, сбрасывающих сточные воды в  водные объекты, плата рассчитывается для всех загрязнителей, установленных в нормативах на сброс.</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Для предприятий-водопользователей, сбрасывающих сточные воды в сети канализации, плата рассчитывается по специфическим показателям загрязнения промышленных стоков. Перечень этих показателей и нормативы ПДК загрязнителей утверждаются территориальными экологическими агентствами по представлению служб эксплуатации очистных сооружений.</a:t>
            </a:r>
          </a:p>
          <a:p>
            <a:pPr algn="just"/>
            <a:r>
              <a:rPr lang="ru-RU" sz="1600" b="0" dirty="0">
                <a:solidFill>
                  <a:schemeClr val="tx1"/>
                </a:solidFill>
                <a:latin typeface="Times New Roman" panose="02020603050405020304" pitchFamily="18" charset="0"/>
                <a:cs typeface="Times New Roman" panose="02020603050405020304" pitchFamily="18" charset="0"/>
              </a:rPr>
              <a:t>Плата за сброс загрязнителей не освобождает водопользователей от оплаты за услуги по дифференцированным тарифам и от применения к ним экономических санкций и возмещения убытков в случаях нарушения правил приема производственных сточных вод в системах канализации населенных пунктов в соответствии с </a:t>
            </a:r>
            <a:r>
              <a:rPr lang="ru-RU" sz="1600" dirty="0">
                <a:solidFill>
                  <a:srgbClr val="0000FF"/>
                </a:solidFill>
                <a:latin typeface="Times New Roman" panose="02020603050405020304" pitchFamily="18" charset="0"/>
                <a:cs typeface="Times New Roman" panose="02020603050405020304" pitchFamily="18" charset="0"/>
              </a:rPr>
              <a:t>Постановлением Правительства РМ № 282 от 09.09.1988 "О дифференцированных тарифах и экономических санкций за нарушение условий приема сточных вод в коммунальную канализацию".</a:t>
            </a:r>
          </a:p>
          <a:p>
            <a:pPr algn="just"/>
            <a:r>
              <a:rPr lang="ru-RU" sz="1600" b="0" dirty="0">
                <a:solidFill>
                  <a:schemeClr val="tx1"/>
                </a:solidFill>
                <a:latin typeface="Times New Roman" panose="02020603050405020304" pitchFamily="18" charset="0"/>
                <a:cs typeface="Times New Roman" panose="02020603050405020304" pitchFamily="18" charset="0"/>
              </a:rPr>
              <a:t>К сточным водам относятся воды, которые содержат твердые, жидкие, газообразные загрязнители и термические загрязнения в результате антропогенной деятельности. К категории сточных вод относятся  хозяйственно-бытовые сточные воды населенных пунктов, промышленные, ливневые сточные воды, отведенные с территории экономических агентов, а также дренажные воды, теплообменные, воды, отведенные после их использования в промышленном рыболовстве.</a:t>
            </a:r>
          </a:p>
          <a:p>
            <a:pPr algn="just"/>
            <a:r>
              <a:rPr lang="ru-RU" sz="1600" b="0" dirty="0">
                <a:solidFill>
                  <a:schemeClr val="tx1"/>
                </a:solidFill>
                <a:latin typeface="Times New Roman" panose="02020603050405020304" pitchFamily="18" charset="0"/>
                <a:cs typeface="Times New Roman" panose="02020603050405020304" pitchFamily="18" charset="0"/>
              </a:rPr>
              <a:t>Для сточных вод - ливневых, дренажных, вод, использованных в промышленном рыболовстве и загрязненных термически, плата взимается только за значение загрязнителей, которые превышают нормативы предельно допустимого сброса.</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7215174"/>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3785652"/>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В соответствии с действующим законодательством, Водным кодексом, ст. 37, п. f. водопользователи обязаны вести качественные измерения отводимых сточных вод. При отсутствии необходимого учета за фактические концентрации будут приниматься проектные или отраслевые. </a:t>
            </a:r>
            <a:endParaRPr lang="pt-BR"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Значение предельно допустимых сбросов (ПДС) для сточных вод, отведенных в поверхностные водные объекты и предельно допустимые концентрации (ПДК) загрязнителей в сточных водах, отведенных в централизованные сети канализации, разрабатываются и утверждаются в соответствии с действующими законодательными и нормативными актами. В случаях, когда для сброса сточных вод не установлены нормативы ПДС, за допустимые принимаются концентрации загрязнителей, установленные Правилами охраны водных ресурсов.</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rgbClr val="0000FF"/>
                </a:solidFill>
                <a:latin typeface="Times New Roman" panose="02020603050405020304" pitchFamily="18" charset="0"/>
                <a:cs typeface="Times New Roman" panose="02020603050405020304" pitchFamily="18" charset="0"/>
              </a:rPr>
              <a:t>По РЕШЕНИЮ № 64/3 от  25.01.2007</a:t>
            </a:r>
            <a:r>
              <a:rPr lang="ru-RU" sz="1600" b="0" dirty="0">
                <a:solidFill>
                  <a:schemeClr val="tx1"/>
                </a:solidFill>
                <a:latin typeface="Times New Roman" panose="02020603050405020304" pitchFamily="18" charset="0"/>
                <a:cs typeface="Times New Roman" panose="02020603050405020304" pitchFamily="18" charset="0"/>
              </a:rPr>
              <a:t> – в целях повышения защиты водных ресурсов и их рационального использования был установлен метод применения и расчета дифференцированного тарифа в случае превышения утвержденных норм сброса в централизованной канализационной системе.</a:t>
            </a:r>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0913705"/>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r>
              <a:rPr lang="ru-RU" sz="1600" dirty="0">
                <a:solidFill>
                  <a:srgbClr val="0000FF"/>
                </a:solidFill>
                <a:latin typeface="Times New Roman" panose="02020603050405020304" pitchFamily="18" charset="0"/>
                <a:cs typeface="Times New Roman" panose="02020603050405020304" pitchFamily="18" charset="0"/>
              </a:rPr>
              <a:t>ПОСТАНОВЛЕНИЕ НАРЭ № 180 от  10.06.2016 об утверждении Положения об определении и утверждении в целях установления тарифов расхода воды на технологические нужды, а также потерь воды в публичных системах водоснабжения</a:t>
            </a:r>
            <a:r>
              <a:rPr lang="ro-RO" sz="1600" dirty="0">
                <a:solidFill>
                  <a:srgbClr val="0000FF"/>
                </a:solidFill>
                <a:latin typeface="Times New Roman" panose="02020603050405020304" pitchFamily="18" charset="0"/>
                <a:cs typeface="Times New Roman" panose="02020603050405020304" pitchFamily="18" charset="0"/>
              </a:rPr>
              <a:t>.</a:t>
            </a:r>
            <a:endParaRPr lang="pt-BR" sz="1600" dirty="0">
              <a:solidFill>
                <a:srgbClr val="0000FF"/>
              </a:solidFill>
              <a:latin typeface="Times New Roman" panose="02020603050405020304" pitchFamily="18" charset="0"/>
              <a:cs typeface="Times New Roman" panose="02020603050405020304" pitchFamily="18" charset="0"/>
            </a:endParaRPr>
          </a:p>
          <a:p>
            <a:pPr algn="just"/>
            <a:r>
              <a:rPr lang="pt-BR"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http://lex.justice.md/viewdoc.php?action=view&amp;view=doc&amp;id=365854&amp;lang=2</a:t>
            </a:r>
            <a:r>
              <a:rPr lang="ru-RU" sz="1600" dirty="0">
                <a:solidFill>
                  <a:srgbClr val="00B050"/>
                </a:solidFill>
                <a:latin typeface="Times New Roman" panose="02020603050405020304" pitchFamily="18" charset="0"/>
                <a:cs typeface="Times New Roman" panose="02020603050405020304" pitchFamily="18" charset="0"/>
              </a:rPr>
              <a:t> </a:t>
            </a:r>
          </a:p>
          <a:p>
            <a:pPr algn="just"/>
            <a:r>
              <a:rPr lang="ru-RU" sz="1600" dirty="0">
                <a:solidFill>
                  <a:schemeClr val="tx1"/>
                </a:solidFill>
                <a:latin typeface="Times New Roman" panose="02020603050405020304" pitchFamily="18" charset="0"/>
                <a:cs typeface="Times New Roman" panose="02020603050405020304" pitchFamily="18" charset="0"/>
              </a:rPr>
              <a:t>ЦЕЛЬ И ОБЛАСТЬ ПРИМЕНЕНИЯ</a:t>
            </a:r>
          </a:p>
          <a:p>
            <a:pPr algn="just"/>
            <a:r>
              <a:rPr lang="ru-RU" sz="1600" b="0" dirty="0">
                <a:solidFill>
                  <a:schemeClr val="tx1"/>
                </a:solidFill>
                <a:latin typeface="Times New Roman" panose="02020603050405020304" pitchFamily="18" charset="0"/>
                <a:cs typeface="Times New Roman" panose="02020603050405020304" pitchFamily="18" charset="0"/>
              </a:rPr>
              <a:t>1. Целью положения об установлении и утверждении, в целях определения тарифов, технологического расхода и потерь воды в публичных системах водоснабжения (в дальнейшем - Положение) является установление единого порядка расчета и утверждения технологических расходов и потерь воды в публичных системах водоснабжения и канализации, объемов воды, которые должны учитываться при определении тарифов на публичную услугу водоснабжения, канализации и очистки сточных вод.                                </a:t>
            </a:r>
          </a:p>
          <a:p>
            <a:pPr algn="just"/>
            <a:r>
              <a:rPr lang="ru-RU" sz="1600" b="0" dirty="0">
                <a:solidFill>
                  <a:schemeClr val="tx1"/>
                </a:solidFill>
                <a:latin typeface="Times New Roman" panose="02020603050405020304" pitchFamily="18" charset="0"/>
                <a:cs typeface="Times New Roman" panose="02020603050405020304" pitchFamily="18" charset="0"/>
              </a:rPr>
              <a:t>2. Расчет технологического расхода и потерь воды осуществляется в соответствии с настоящим Положением, каждым оператором, предоставляющим публичную услугу водоснабжения и канализации, в целях обоснования технологического расхода и потерь воды в процессе забора, очистки, транспортировки, накопления и распределения воды, соответственно, канализации, очистки и отвода сточных вод.</a:t>
            </a:r>
          </a:p>
          <a:p>
            <a:pPr algn="just"/>
            <a:r>
              <a:rPr lang="ru-RU" sz="1600" b="0" dirty="0">
                <a:solidFill>
                  <a:schemeClr val="tx1"/>
                </a:solidFill>
                <a:latin typeface="Times New Roman" panose="02020603050405020304" pitchFamily="18" charset="0"/>
                <a:cs typeface="Times New Roman" panose="02020603050405020304" pitchFamily="18" charset="0"/>
              </a:rPr>
              <a:t>При расчете технологического расхода и потерь воды используются технические данные из журналов эксплуатации  оборудования, технических паспортов установок, технологических эксплуатационных карт публичной системы водоснабжения и канализации.</a:t>
            </a:r>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8217759"/>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3785652"/>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12. Расчет расхода воды при выполнении технологических операций по предоставлению публичной услуги водоснабжения и канализации, а также расчет потерь воды из публичной системы водоснабжения в году регулирования осуществляется по каждой технологической, технической операции.</a:t>
            </a:r>
          </a:p>
          <a:p>
            <a:pPr algn="just"/>
            <a:r>
              <a:rPr lang="ru-RU" sz="1600" b="0" dirty="0">
                <a:solidFill>
                  <a:schemeClr val="tx1"/>
                </a:solidFill>
                <a:latin typeface="Times New Roman" panose="02020603050405020304" pitchFamily="18" charset="0"/>
                <a:cs typeface="Times New Roman" panose="02020603050405020304" pitchFamily="18" charset="0"/>
              </a:rPr>
              <a:t>13. В случае непредставления оператором информации, подтверждающей достоверность показателей использованных при расчете при выполнении технологических операций, соответствующий объем  воды не квалифицируется как технологический расход. </a:t>
            </a:r>
          </a:p>
          <a:p>
            <a:pPr algn="just"/>
            <a:r>
              <a:rPr lang="ru-RU" sz="1600" b="0" dirty="0">
                <a:solidFill>
                  <a:schemeClr val="tx1"/>
                </a:solidFill>
                <a:latin typeface="Times New Roman" panose="02020603050405020304" pitchFamily="18" charset="0"/>
                <a:cs typeface="Times New Roman" panose="02020603050405020304" pitchFamily="18" charset="0"/>
              </a:rPr>
              <a:t>14. При расчете расхода воды на противопожарные услуги используются технические данные, согласно данным, представленным Службой гражданской защиты и чрезвычайных ситуаций Министерства внутренних дел. </a:t>
            </a:r>
          </a:p>
          <a:p>
            <a:pPr algn="just"/>
            <a:r>
              <a:rPr lang="ru-RU" sz="1600" b="0" dirty="0">
                <a:solidFill>
                  <a:schemeClr val="tx1"/>
                </a:solidFill>
                <a:latin typeface="Times New Roman" panose="02020603050405020304" pitchFamily="18" charset="0"/>
                <a:cs typeface="Times New Roman" panose="02020603050405020304" pitchFamily="18" charset="0"/>
              </a:rPr>
              <a:t>15. Расчет расхода воды на хозяйственные нужды оператора осуществляется в зависимости от численности </a:t>
            </a:r>
            <a:r>
              <a:rPr lang="ru-RU" sz="1600" dirty="0">
                <a:solidFill>
                  <a:schemeClr val="tx1"/>
                </a:solidFill>
                <a:latin typeface="Times New Roman" panose="02020603050405020304" pitchFamily="18" charset="0"/>
                <a:cs typeface="Times New Roman" panose="02020603050405020304" pitchFamily="18" charset="0"/>
              </a:rPr>
              <a:t>работающего технического персонала </a:t>
            </a:r>
            <a:r>
              <a:rPr lang="ru-RU" sz="1600" b="0" dirty="0">
                <a:solidFill>
                  <a:schemeClr val="tx1"/>
                </a:solidFill>
                <a:latin typeface="Times New Roman" panose="02020603050405020304" pitchFamily="18" charset="0"/>
                <a:cs typeface="Times New Roman" panose="02020603050405020304" pitchFamily="18" charset="0"/>
              </a:rPr>
              <a:t>оператора, количества рабочих дней работающего технического персонала, количества единиц используемого технического оборудования (грузовиков, автомобилей).</a:t>
            </a:r>
          </a:p>
          <a:p>
            <a:pPr algn="just"/>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3620830"/>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016758"/>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УТВЕРЖДЕНИЕ  ТЕХНОЛОГИЧЕСКОГО РАСХОДА И ПОТЕРЬ ВОДЫ</a:t>
            </a:r>
            <a:r>
              <a:rPr lang="ro-RO" sz="1600" dirty="0">
                <a:solidFill>
                  <a:schemeClr val="tx1"/>
                </a:solidFill>
                <a:latin typeface="Times New Roman" panose="02020603050405020304" pitchFamily="18" charset="0"/>
                <a:cs typeface="Times New Roman" panose="02020603050405020304" pitchFamily="18" charset="0"/>
              </a:rPr>
              <a:t>.</a:t>
            </a:r>
          </a:p>
          <a:p>
            <a:pPr algn="just"/>
            <a:r>
              <a:rPr lang="ru-RU" sz="1600" b="0" dirty="0">
                <a:solidFill>
                  <a:schemeClr val="tx1"/>
                </a:solidFill>
                <a:latin typeface="Times New Roman" panose="02020603050405020304" pitchFamily="18" charset="0"/>
                <a:cs typeface="Times New Roman" panose="02020603050405020304" pitchFamily="18" charset="0"/>
              </a:rPr>
              <a:t>36. Ежегодно, </a:t>
            </a:r>
            <a:r>
              <a:rPr lang="ru-RU" sz="1600" dirty="0">
                <a:solidFill>
                  <a:schemeClr val="tx1"/>
                </a:solidFill>
                <a:latin typeface="Times New Roman" panose="02020603050405020304" pitchFamily="18" charset="0"/>
                <a:cs typeface="Times New Roman" panose="02020603050405020304" pitchFamily="18" charset="0"/>
              </a:rPr>
              <a:t>до конца ноября</a:t>
            </a:r>
            <a:r>
              <a:rPr lang="ru-RU" sz="1600" b="0" dirty="0">
                <a:solidFill>
                  <a:schemeClr val="tx1"/>
                </a:solidFill>
                <a:latin typeface="Times New Roman" panose="02020603050405020304" pitchFamily="18" charset="0"/>
                <a:cs typeface="Times New Roman" panose="02020603050405020304" pitchFamily="18" charset="0"/>
              </a:rPr>
              <a:t>, операторы, предоставляющие публичную услугу водоснабжения и канализации, обладатели выданных Агентством лицензий, представляют Агентству расчеты технологических расходов и потерь воды в публичных системах водоснабжения и канализации, эти объемы воды учитываются при определении тарифов на публичную услугу водоснабжения, канализации и очистки сточных вод на следующий календарный год; расчеты выполняются в соответствии с настоящим Положением. </a:t>
            </a:r>
          </a:p>
          <a:p>
            <a:pPr algn="just"/>
            <a:r>
              <a:rPr lang="ru-RU" sz="1600" b="0" dirty="0">
                <a:solidFill>
                  <a:schemeClr val="tx1"/>
                </a:solidFill>
                <a:latin typeface="Times New Roman" panose="02020603050405020304" pitchFamily="18" charset="0"/>
                <a:cs typeface="Times New Roman" panose="02020603050405020304" pitchFamily="18" charset="0"/>
              </a:rPr>
              <a:t>37. В случае непредставления расчетов технологических расходов, потерь воды в установленный срок, Агентство определяет оценочную стоимость  технологических расходов и потерь воды на следующий календарный год. </a:t>
            </a:r>
          </a:p>
          <a:p>
            <a:pPr algn="just"/>
            <a:r>
              <a:rPr lang="ru-RU" sz="1600" b="0" dirty="0">
                <a:solidFill>
                  <a:schemeClr val="tx1"/>
                </a:solidFill>
                <a:latin typeface="Times New Roman" panose="02020603050405020304" pitchFamily="18" charset="0"/>
                <a:cs typeface="Times New Roman" panose="02020603050405020304" pitchFamily="18" charset="0"/>
              </a:rPr>
              <a:t>38. Агентство, в процессе рассмотрения расчетов технологических расходов и потерь воды на следующий календарный год, вправе запрашивать от обладателей лицензий дополнительную информацию о технологическом расходе и технических потерях воды в публичных системах водоснабжения и канализации, для корректировки, регулирования и утверждения технологических расходов и потерь воды в публичной системе водоснабжения;  эти объемы воды учитываются при определении тарифов на публичную услугу водоснабжения, канализации и очистки сточных вод.</a:t>
            </a:r>
          </a:p>
          <a:p>
            <a:pPr algn="just"/>
            <a:r>
              <a:rPr lang="ru-RU" sz="1600" b="0" dirty="0">
                <a:solidFill>
                  <a:schemeClr val="tx1"/>
                </a:solidFill>
                <a:latin typeface="Times New Roman" panose="02020603050405020304" pitchFamily="18" charset="0"/>
                <a:cs typeface="Times New Roman" panose="02020603050405020304" pitchFamily="18" charset="0"/>
              </a:rPr>
              <a:t>39. Объем  технологического расхода и потерь воды в публичной системе водоснабжения оператора, обладателя лицензии, предоставляющего публичную услугу водоснабжения и канализации, ежегодно утверждается Агентством. </a:t>
            </a:r>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4135904"/>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2554545"/>
          </a:xfrm>
          <a:prstGeom prst="rect">
            <a:avLst/>
          </a:prstGeom>
          <a:noFill/>
        </p:spPr>
        <p:txBody>
          <a:bodyPr wrap="square" rtlCol="0">
            <a:spAutoFit/>
          </a:bodyPr>
          <a:lstStyle/>
          <a:p>
            <a:pPr algn="just"/>
            <a:r>
              <a:rPr lang="ru-RU" sz="1600" dirty="0">
                <a:solidFill>
                  <a:srgbClr val="0000FF"/>
                </a:solidFill>
                <a:latin typeface="Times New Roman" panose="02020603050405020304" pitchFamily="18" charset="0"/>
                <a:cs typeface="Times New Roman" panose="02020603050405020304" pitchFamily="18" charset="0"/>
              </a:rPr>
              <a:t>ПОСТАНОВЛЕНИЕ НАРЭ № 270 от  16.12.2015 об  утверждении Методологии утверждения и применения тарифов на дополнительные услуги, предоставляемые операторами публичной услуги водоснабжения и канализации потребителям</a:t>
            </a:r>
            <a:r>
              <a:rPr lang="ro-RO" sz="1600" dirty="0">
                <a:solidFill>
                  <a:srgbClr val="0000FF"/>
                </a:solidFill>
                <a:latin typeface="Times New Roman" panose="02020603050405020304" pitchFamily="18" charset="0"/>
                <a:cs typeface="Times New Roman" panose="02020603050405020304" pitchFamily="18" charset="0"/>
              </a:rPr>
              <a:t>.</a:t>
            </a:r>
          </a:p>
          <a:p>
            <a:pPr algn="just"/>
            <a:r>
              <a:rPr lang="ro-RO"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http://lex.justice.md/viewdoc.php?action=view&amp;view=doc&amp;id=363699&amp;lang=2</a:t>
            </a:r>
            <a:r>
              <a:rPr lang="ru-RU" sz="1600" dirty="0">
                <a:solidFill>
                  <a:srgbClr val="00B050"/>
                </a:solidFill>
                <a:latin typeface="Times New Roman" panose="02020603050405020304" pitchFamily="18" charset="0"/>
                <a:cs typeface="Times New Roman" panose="02020603050405020304" pitchFamily="18" charset="0"/>
              </a:rPr>
              <a:t> </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В целях регламентирования юридических отношений между операторами, поставляющими публичную </a:t>
            </a:r>
            <a:r>
              <a:rPr lang="ru-RU" sz="1600" dirty="0">
                <a:solidFill>
                  <a:schemeClr val="tx1"/>
                </a:solidFill>
                <a:latin typeface="Times New Roman" panose="02020603050405020304" pitchFamily="18" charset="0"/>
                <a:cs typeface="Times New Roman" panose="02020603050405020304" pitchFamily="18" charset="0"/>
              </a:rPr>
              <a:t>услугу водоснабжения и канализации, и потребителями</a:t>
            </a:r>
            <a:r>
              <a:rPr lang="ru-RU" sz="1600" b="0" dirty="0">
                <a:solidFill>
                  <a:schemeClr val="tx1"/>
                </a:solidFill>
                <a:latin typeface="Times New Roman" panose="02020603050405020304" pitchFamily="18" charset="0"/>
                <a:cs typeface="Times New Roman" panose="02020603050405020304" pitchFamily="18" charset="0"/>
              </a:rPr>
              <a:t>, на основании положений ст. 7 ч. (2) п. e) и ст. 35, ч. (14) и (15) Закона о публичной услуге водоснабжения и канализации № 303 от 13 декабря 2013 (Официальный монитор Республики Молдова, 2014, № 60-65, ст. 123) административный совет одобрил вышеупомянутую методологию</a:t>
            </a:r>
            <a:r>
              <a:rPr lang="ro-RO" sz="1600" b="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41348915"/>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801348" cy="5016758"/>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ОПИСАНИЕ РЕГУЛИРУЕМЫХ ТАРИФОВ НА ПРЕДОСТАВЛЕНИЕ ДОПОЛНИТЕЛЬНЫХ УСЛУГ</a:t>
            </a:r>
            <a:r>
              <a:rPr lang="ro-RO" sz="1600" dirty="0">
                <a:solidFill>
                  <a:schemeClr val="tx1"/>
                </a:solidFill>
                <a:latin typeface="Times New Roman" panose="02020603050405020304" pitchFamily="18" charset="0"/>
                <a:cs typeface="Times New Roman" panose="02020603050405020304" pitchFamily="18" charset="0"/>
              </a:rPr>
              <a:t>.</a:t>
            </a:r>
            <a:endParaRPr lang="pt-BR" sz="160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4. Тариф на предоставление дополнительной услуги представляет собой сумму необходимых и оправданных расходов, понесенных оператором для выполнения всех операций, связанных с предоставлением дополнительной услуги, выездом персонала оператора на место предоставления дополнительной услуги, использованием в процессе предоставления дополнительной услуги необходимых материалов, транспортных средств, машин и механизмов, выполнением персоналом оператора необходимых работ по предоставлению дополнительной услуги, и составлением, по случаю, акта предоставления запрошенной потребителем дополнительной услуги. </a:t>
            </a:r>
          </a:p>
          <a:p>
            <a:pPr algn="just"/>
            <a:r>
              <a:rPr lang="ru-RU" sz="1600" b="0" dirty="0">
                <a:solidFill>
                  <a:schemeClr val="tx1"/>
                </a:solidFill>
                <a:latin typeface="Times New Roman" panose="02020603050405020304" pitchFamily="18" charset="0"/>
                <a:cs typeface="Times New Roman" panose="02020603050405020304" pitchFamily="18" charset="0"/>
              </a:rPr>
              <a:t>5. Настоящая Методология предусматривает регулирование тарифов на дополнительные услуги, оказываемые потребителям только оператором, предоставляющим публичную услугу водоснабжения и канализации, к публичным сетям которого подключены внутренние установки водоснабжения и канализации потребителя. </a:t>
            </a:r>
            <a:r>
              <a:rPr lang="pt-BR" sz="1600" b="0" dirty="0">
                <a:solidFill>
                  <a:schemeClr val="tx1"/>
                </a:solidFill>
                <a:latin typeface="Times New Roman" panose="02020603050405020304" pitchFamily="18" charset="0"/>
                <a:cs typeface="Times New Roman" panose="02020603050405020304" pitchFamily="18" charset="0"/>
              </a:rPr>
              <a:t> </a:t>
            </a:r>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6. Оператор предоставляет потребителям следующие категории дополнительных услуг: </a:t>
            </a:r>
          </a:p>
          <a:p>
            <a:pPr algn="just"/>
            <a:r>
              <a:rPr lang="ru-RU" sz="1600" b="0" dirty="0">
                <a:solidFill>
                  <a:schemeClr val="tx1"/>
                </a:solidFill>
                <a:latin typeface="Times New Roman" panose="02020603050405020304" pitchFamily="18" charset="0"/>
                <a:cs typeface="Times New Roman" panose="02020603050405020304" pitchFamily="18" charset="0"/>
              </a:rPr>
              <a:t>    1) установка водомеров в квартирах многоквартирных жилых домов;</a:t>
            </a:r>
          </a:p>
          <a:p>
            <a:pPr algn="just"/>
            <a:r>
              <a:rPr lang="ru-RU" sz="1600" b="0" dirty="0">
                <a:solidFill>
                  <a:schemeClr val="tx1"/>
                </a:solidFill>
                <a:latin typeface="Times New Roman" panose="02020603050405020304" pitchFamily="18" charset="0"/>
                <a:cs typeface="Times New Roman" panose="02020603050405020304" pitchFamily="18" charset="0"/>
              </a:rPr>
              <a:t>    2) подключение внутренних установок водоснабжения потребителей к публичной сети водоснабжения;</a:t>
            </a:r>
          </a:p>
          <a:p>
            <a:pPr algn="just"/>
            <a:r>
              <a:rPr lang="ru-RU" sz="1600" b="0" dirty="0">
                <a:solidFill>
                  <a:schemeClr val="tx1"/>
                </a:solidFill>
                <a:latin typeface="Times New Roman" panose="02020603050405020304" pitchFamily="18" charset="0"/>
                <a:cs typeface="Times New Roman" panose="02020603050405020304" pitchFamily="18" charset="0"/>
              </a:rPr>
              <a:t>    3) присоединение внутренних канализационных установок потребителей к публичной канализационной сети; </a:t>
            </a:r>
          </a:p>
          <a:p>
            <a:pPr algn="just"/>
            <a:r>
              <a:rPr lang="ru-RU" sz="1600" b="0" dirty="0">
                <a:solidFill>
                  <a:schemeClr val="tx1"/>
                </a:solidFill>
                <a:latin typeface="Times New Roman" panose="02020603050405020304" pitchFamily="18" charset="0"/>
                <a:cs typeface="Times New Roman" panose="02020603050405020304" pitchFamily="18" charset="0"/>
              </a:rPr>
              <a:t>    </a:t>
            </a:r>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8096765"/>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262979"/>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4) подключение к публичной сети водоснабжения, в случае обеспечения потребителями выполнения водопроводных вводов;</a:t>
            </a:r>
          </a:p>
          <a:p>
            <a:pPr algn="just"/>
            <a:r>
              <a:rPr lang="ru-RU" sz="1600" b="0" dirty="0">
                <a:solidFill>
                  <a:schemeClr val="tx1"/>
                </a:solidFill>
                <a:latin typeface="Times New Roman" panose="02020603050405020304" pitchFamily="18" charset="0"/>
                <a:cs typeface="Times New Roman" panose="02020603050405020304" pitchFamily="18" charset="0"/>
              </a:rPr>
              <a:t>5) присоединение к публичной канализационной сети, в случае обеспечения потребителями выполнения канализационных выпусков;</a:t>
            </a:r>
            <a:r>
              <a:rPr lang="ro-RO" sz="1600" b="0" dirty="0">
                <a:solidFill>
                  <a:schemeClr val="tx1"/>
                </a:solidFill>
                <a:latin typeface="Times New Roman" panose="02020603050405020304" pitchFamily="18" charset="0"/>
                <a:cs typeface="Times New Roman" panose="02020603050405020304" pitchFamily="18" charset="0"/>
              </a:rPr>
              <a:t> </a:t>
            </a:r>
            <a:endParaRPr lang="pt-BR"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6) повторное подключение к публичной сети водоснабжения внутренних установок водоснабжения потребителя, отключенных ранее оператором из-за нарушений потребителем норм эксплуатации и/или условий договора;</a:t>
            </a:r>
          </a:p>
          <a:p>
            <a:pPr algn="just"/>
            <a:r>
              <a:rPr lang="ru-RU" sz="1600" b="0" dirty="0">
                <a:solidFill>
                  <a:schemeClr val="tx1"/>
                </a:solidFill>
                <a:latin typeface="Times New Roman" panose="02020603050405020304" pitchFamily="18" charset="0"/>
                <a:cs typeface="Times New Roman" panose="02020603050405020304" pitchFamily="18" charset="0"/>
              </a:rPr>
              <a:t>7) повторное подключение к публичной канализационной сети внутренних канализационных установок потребителей, отключенных ранее оператором из-за нарушений потребителями норм эксплуатации и/или условий договора;</a:t>
            </a:r>
          </a:p>
          <a:p>
            <a:pPr algn="just"/>
            <a:r>
              <a:rPr lang="ru-RU" sz="1600" b="0" dirty="0">
                <a:solidFill>
                  <a:schemeClr val="tx1"/>
                </a:solidFill>
                <a:latin typeface="Times New Roman" panose="02020603050405020304" pitchFamily="18" charset="0"/>
                <a:cs typeface="Times New Roman" panose="02020603050405020304" pitchFamily="18" charset="0"/>
              </a:rPr>
              <a:t>8) отключение от публичной сети водоснабжения внутренних установок водоснабжения, по требованию потребителя, за исключением случаев расторжения договора о предоставлении публичной услуги водоснабжения;</a:t>
            </a:r>
          </a:p>
          <a:p>
            <a:pPr algn="just"/>
            <a:r>
              <a:rPr lang="ru-RU" sz="1600" b="0" dirty="0">
                <a:solidFill>
                  <a:schemeClr val="tx1"/>
                </a:solidFill>
                <a:latin typeface="Times New Roman" panose="02020603050405020304" pitchFamily="18" charset="0"/>
                <a:cs typeface="Times New Roman" panose="02020603050405020304" pitchFamily="18" charset="0"/>
              </a:rPr>
              <a:t>9) отключение от публичной канализационной сети внутренних канализационных установок, по требованию потребителя, за исключением случаев расторжения договора о предоставлении публичной услуги канализации;</a:t>
            </a:r>
          </a:p>
          <a:p>
            <a:pPr algn="just"/>
            <a:r>
              <a:rPr lang="ru-RU" sz="1600" b="0" dirty="0">
                <a:solidFill>
                  <a:schemeClr val="tx1"/>
                </a:solidFill>
                <a:latin typeface="Times New Roman" panose="02020603050405020304" pitchFamily="18" charset="0"/>
                <a:cs typeface="Times New Roman" panose="02020603050405020304" pitchFamily="18" charset="0"/>
              </a:rPr>
              <a:t>10)повторное подключение к публичной сети водоснабжения внутренних установок водоснабжения, отключенных ранее по запросу потребителя;</a:t>
            </a:r>
          </a:p>
          <a:p>
            <a:pPr algn="just"/>
            <a:r>
              <a:rPr lang="ru-RU" sz="1600" b="0" dirty="0">
                <a:solidFill>
                  <a:schemeClr val="tx1"/>
                </a:solidFill>
                <a:latin typeface="Times New Roman" panose="02020603050405020304" pitchFamily="18" charset="0"/>
                <a:cs typeface="Times New Roman" panose="02020603050405020304" pitchFamily="18" charset="0"/>
              </a:rPr>
              <a:t>11) повторное подключение к публичной канализационной сети внутренних канализационных установок, отключенных ранее по запросу потребителя;</a:t>
            </a:r>
          </a:p>
          <a:p>
            <a:pPr algn="just"/>
            <a:r>
              <a:rPr lang="ru-RU" sz="1600" b="0" dirty="0">
                <a:solidFill>
                  <a:schemeClr val="tx1"/>
                </a:solidFill>
                <a:latin typeface="Times New Roman" panose="02020603050405020304" pitchFamily="18" charset="0"/>
                <a:cs typeface="Times New Roman" panose="02020603050405020304" pitchFamily="18" charset="0"/>
              </a:rPr>
              <a:t>    </a:t>
            </a:r>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5418614"/>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3293209"/>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12) установка и опломбирование водомера, по запрос потребителя;</a:t>
            </a:r>
          </a:p>
          <a:p>
            <a:pPr algn="just"/>
            <a:r>
              <a:rPr lang="ru-RU" sz="1600" b="0" dirty="0">
                <a:solidFill>
                  <a:schemeClr val="tx1"/>
                </a:solidFill>
                <a:latin typeface="Times New Roman" panose="02020603050405020304" pitchFamily="18" charset="0"/>
                <a:cs typeface="Times New Roman" panose="02020603050405020304" pitchFamily="18" charset="0"/>
              </a:rPr>
              <a:t>13) демонтаж, повторная установка и опломбирование водомера по запросу потребителя;</a:t>
            </a:r>
          </a:p>
          <a:p>
            <a:pPr algn="just"/>
            <a:r>
              <a:rPr lang="ru-RU" sz="1600" b="0" dirty="0">
                <a:solidFill>
                  <a:schemeClr val="tx1"/>
                </a:solidFill>
                <a:latin typeface="Times New Roman" panose="02020603050405020304" pitchFamily="18" charset="0"/>
                <a:cs typeface="Times New Roman" panose="02020603050405020304" pitchFamily="18" charset="0"/>
              </a:rPr>
              <a:t>14) демонтаж, экспертная метрологическая проверка, повторная установка и опломбирование водомера в случае, когда потребитель обратился за проведением экспертной метрологической проверки, но в результате проверки установлено, что водомер соответствует нормам;</a:t>
            </a:r>
          </a:p>
          <a:p>
            <a:pPr algn="just"/>
            <a:r>
              <a:rPr lang="ru-RU" sz="1600" b="0" dirty="0">
                <a:solidFill>
                  <a:schemeClr val="tx1"/>
                </a:solidFill>
                <a:latin typeface="Times New Roman" panose="02020603050405020304" pitchFamily="18" charset="0"/>
                <a:cs typeface="Times New Roman" panose="02020603050405020304" pitchFamily="18" charset="0"/>
              </a:rPr>
              <a:t>15) демонтаж, ремонт, метрологическая проверка, повторная установка и опломбирование водомера в случае его повреждения по вине потребителя;</a:t>
            </a:r>
          </a:p>
          <a:p>
            <a:pPr algn="just"/>
            <a:r>
              <a:rPr lang="ru-RU" sz="1600" b="0" dirty="0">
                <a:solidFill>
                  <a:schemeClr val="tx1"/>
                </a:solidFill>
                <a:latin typeface="Times New Roman" panose="02020603050405020304" pitchFamily="18" charset="0"/>
                <a:cs typeface="Times New Roman" panose="02020603050405020304" pitchFamily="18" charset="0"/>
              </a:rPr>
              <a:t>16) демонтаж водомера, поврежденного по вине потребителя, и установка другого водомера в случае невозможности ремонта поврежденного водомера; </a:t>
            </a:r>
          </a:p>
          <a:p>
            <a:pPr algn="just"/>
            <a:r>
              <a:rPr lang="ru-RU" sz="1600" b="0" dirty="0">
                <a:solidFill>
                  <a:schemeClr val="tx1"/>
                </a:solidFill>
                <a:latin typeface="Times New Roman" panose="02020603050405020304" pitchFamily="18" charset="0"/>
                <a:cs typeface="Times New Roman" panose="02020603050405020304" pitchFamily="18" charset="0"/>
              </a:rPr>
              <a:t>17) опломбирование водомера, по запросу потребителя, в случае нарушения потребителем поставленной оператором пломбы;</a:t>
            </a:r>
          </a:p>
          <a:p>
            <a:pPr algn="just"/>
            <a:r>
              <a:rPr lang="ru-RU" sz="1600" b="0" dirty="0">
                <a:solidFill>
                  <a:schemeClr val="tx1"/>
                </a:solidFill>
                <a:latin typeface="Times New Roman" panose="02020603050405020304" pitchFamily="18" charset="0"/>
                <a:cs typeface="Times New Roman" panose="02020603050405020304" pitchFamily="18" charset="0"/>
              </a:rPr>
              <a:t>18) выдача, по запросу потребителя, из архива оператора копий актов и проекта, представленных потребителем оператору.</a:t>
            </a:r>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04738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53498" y="1598927"/>
            <a:ext cx="8591738" cy="5016758"/>
          </a:xfrm>
          <a:prstGeom prst="rect">
            <a:avLst/>
          </a:prstGeom>
          <a:noFill/>
        </p:spPr>
        <p:txBody>
          <a:bodyPr wrap="square" rtlCol="0">
            <a:spAutoFit/>
          </a:bodyPr>
          <a:lstStyle/>
          <a:p>
            <a:pPr algn="just"/>
            <a:r>
              <a:rPr lang="ro-RO" sz="1600" dirty="0">
                <a:solidFill>
                  <a:schemeClr val="tx1"/>
                </a:solidFill>
                <a:latin typeface="Times New Roman" panose="02020603050405020304" pitchFamily="18" charset="0"/>
                <a:cs typeface="Times New Roman" panose="02020603050405020304" pitchFamily="18" charset="0"/>
              </a:rPr>
              <a:t>B</a:t>
            </a:r>
            <a:r>
              <a:rPr lang="ru-RU" sz="1600" dirty="0" err="1">
                <a:solidFill>
                  <a:schemeClr val="tx1"/>
                </a:solidFill>
                <a:latin typeface="Times New Roman" panose="02020603050405020304" pitchFamily="18" charset="0"/>
                <a:cs typeface="Times New Roman" panose="02020603050405020304" pitchFamily="18" charset="0"/>
              </a:rPr>
              <a:t>ажно</a:t>
            </a:r>
            <a:r>
              <a:rPr lang="ru-RU" sz="1600" dirty="0">
                <a:solidFill>
                  <a:schemeClr val="tx1"/>
                </a:solidFill>
                <a:latin typeface="Times New Roman" panose="02020603050405020304" pitchFamily="18" charset="0"/>
                <a:cs typeface="Times New Roman" panose="02020603050405020304" pitchFamily="18" charset="0"/>
              </a:rPr>
              <a:t>,</a:t>
            </a:r>
            <a:r>
              <a:rPr lang="ru-RU" sz="1600" b="0" dirty="0">
                <a:solidFill>
                  <a:schemeClr val="tx1"/>
                </a:solidFill>
                <a:latin typeface="Times New Roman" panose="02020603050405020304" pitchFamily="18" charset="0"/>
                <a:cs typeface="Times New Roman" panose="02020603050405020304" pitchFamily="18" charset="0"/>
              </a:rPr>
              <a:t> соответствовать</a:t>
            </a:r>
            <a:r>
              <a:rPr lang="ro-RO"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ст. 7, </a:t>
            </a:r>
            <a:r>
              <a:rPr lang="en-US" sz="1600" b="0" dirty="0">
                <a:solidFill>
                  <a:schemeClr val="tx1"/>
                </a:solidFill>
                <a:latin typeface="Times New Roman" panose="02020603050405020304" pitchFamily="18" charset="0"/>
                <a:cs typeface="Times New Roman" panose="02020603050405020304" pitchFamily="18" charset="0"/>
              </a:rPr>
              <a:t>pct. 5 O</a:t>
            </a:r>
            <a:r>
              <a:rPr lang="ru-RU" sz="1600" b="0" dirty="0" err="1">
                <a:solidFill>
                  <a:schemeClr val="tx1"/>
                </a:solidFill>
                <a:latin typeface="Times New Roman" panose="02020603050405020304" pitchFamily="18" charset="0"/>
                <a:cs typeface="Times New Roman" panose="02020603050405020304" pitchFamily="18" charset="0"/>
              </a:rPr>
              <a:t>ператоры</a:t>
            </a:r>
            <a:r>
              <a:rPr lang="ru-RU" sz="1600" b="0" dirty="0">
                <a:solidFill>
                  <a:schemeClr val="tx1"/>
                </a:solidFill>
                <a:latin typeface="Times New Roman" panose="02020603050405020304" pitchFamily="18" charset="0"/>
                <a:cs typeface="Times New Roman" panose="02020603050405020304" pitchFamily="18" charset="0"/>
              </a:rPr>
              <a:t>, предоставляющие публичную услугу водоснабжения и канализации на уровне села/коммуны, которые оснащены централизованными системами водоснабжения, канализации и очистки сточных вод, подлежат процедуре регулирования, лицензирования и утверждения тарифов на тех же условиях, что и операторы, предоставляющие публичную услугу водоснабжения и канализации на уровне региона, района, муниципия, города.</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Статья 8. Полномочия органов местного публичного управления</a:t>
            </a:r>
          </a:p>
          <a:p>
            <a:pPr algn="just"/>
            <a:r>
              <a:rPr lang="ru-RU" sz="1600" b="0" dirty="0">
                <a:solidFill>
                  <a:schemeClr val="tx1"/>
                </a:solidFill>
                <a:latin typeface="Times New Roman" panose="02020603050405020304" pitchFamily="18" charset="0"/>
                <a:cs typeface="Times New Roman" panose="02020603050405020304" pitchFamily="18" charset="0"/>
              </a:rPr>
              <a:t>(1) Органы местного публичного управления первого уровня:</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a) разрабатывают и внедряют свои краткосрочные, среднесрочные и долгосрочные планы развития и функционирования публичной услуги водоснабжения и канализации в соответствии с общими планами градостроительства, программами социально-экономического развития административно-территориальной единицы, а также в соответствии с международными обязательствами в области охраны окружающей среды;</a:t>
            </a:r>
          </a:p>
          <a:p>
            <a:pPr algn="just"/>
            <a:r>
              <a:rPr lang="ru-RU" sz="1600" b="0" dirty="0">
                <a:solidFill>
                  <a:schemeClr val="tx1"/>
                </a:solidFill>
                <a:latin typeface="Times New Roman" panose="02020603050405020304" pitchFamily="18" charset="0"/>
                <a:cs typeface="Times New Roman" panose="02020603050405020304" pitchFamily="18" charset="0"/>
              </a:rPr>
              <a:t>b) создают, организуют, координируют, осуществляют мониторинг и контроль функционирования публичной услуги водоснабжения и канализации в соответствии с положениями закона;</a:t>
            </a:r>
          </a:p>
          <a:p>
            <a:pPr algn="just"/>
            <a:r>
              <a:rPr lang="ru-RU" sz="1600" b="0" dirty="0">
                <a:solidFill>
                  <a:schemeClr val="tx1"/>
                </a:solidFill>
                <a:latin typeface="Times New Roman" panose="02020603050405020304" pitchFamily="18" charset="0"/>
                <a:cs typeface="Times New Roman" panose="02020603050405020304" pitchFamily="18" charset="0"/>
              </a:rPr>
              <a:t>с) утверждают тарифы на публичную услугу водоснабжения и канализации и на дополнительные услуги, предоставляемые операторами потребителям, рассчитанные в соответствии с разработанными и утвержденными Агентством методологиями;</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en-US" sz="1600" b="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94517906"/>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ОПРЕДЕЛЕНИЕ, УТВЕРЖДЕНИЕ И ПРИМЕНЕНИЕ ТАРИФОВ НА ДОПОЛНИТЕЛЬНЫЕ УСЛУГИ</a:t>
            </a:r>
            <a:r>
              <a:rPr lang="pt-BR" sz="1600" dirty="0">
                <a:solidFill>
                  <a:schemeClr val="tx1"/>
                </a:solidFill>
                <a:latin typeface="Times New Roman" panose="02020603050405020304" pitchFamily="18" charset="0"/>
                <a:cs typeface="Times New Roman" panose="02020603050405020304" pitchFamily="18" charset="0"/>
              </a:rPr>
              <a:t>.</a:t>
            </a:r>
          </a:p>
          <a:p>
            <a:pPr algn="just"/>
            <a:r>
              <a:rPr lang="ru-RU" sz="1600" b="0" dirty="0">
                <a:solidFill>
                  <a:schemeClr val="tx1"/>
                </a:solidFill>
                <a:latin typeface="Times New Roman" panose="02020603050405020304" pitchFamily="18" charset="0"/>
                <a:cs typeface="Times New Roman" panose="02020603050405020304" pitchFamily="18" charset="0"/>
              </a:rPr>
              <a:t>26. В соответствии с настоящей Методологией тарифы на дополнительные услуги, предоставляемые операторами, определяются ежегодно, отдельно по каждому конкретному виду предоставленной дополнительной услуги «y» категории «z» дополнительных услуг. Тарифы определяются операторами и, согласно положениям таблиц 1-4 приложения к настоящей Методологии, представляются: </a:t>
            </a:r>
          </a:p>
          <a:p>
            <a:pPr algn="just"/>
            <a:r>
              <a:rPr lang="ru-RU" sz="1600" b="0" dirty="0">
                <a:solidFill>
                  <a:schemeClr val="tx1"/>
                </a:solidFill>
                <a:latin typeface="Times New Roman" panose="02020603050405020304" pitchFamily="18" charset="0"/>
                <a:cs typeface="Times New Roman" panose="02020603050405020304" pitchFamily="18" charset="0"/>
              </a:rPr>
              <a:t>1) Местным советам – для</a:t>
            </a:r>
            <a:r>
              <a:rPr lang="ru-RU" sz="1600" dirty="0">
                <a:solidFill>
                  <a:schemeClr val="tx1"/>
                </a:solidFill>
                <a:latin typeface="Times New Roman" panose="02020603050405020304" pitchFamily="18" charset="0"/>
                <a:cs typeface="Times New Roman" panose="02020603050405020304" pitchFamily="18" charset="0"/>
              </a:rPr>
              <a:t> рассмотрения и утверждения</a:t>
            </a:r>
            <a:r>
              <a:rPr lang="ru-RU" sz="1600" b="0" dirty="0">
                <a:solidFill>
                  <a:schemeClr val="tx1"/>
                </a:solidFill>
                <a:latin typeface="Times New Roman" panose="02020603050405020304" pitchFamily="18" charset="0"/>
                <a:cs typeface="Times New Roman" panose="02020603050405020304" pitchFamily="18" charset="0"/>
              </a:rPr>
              <a:t>, а Национальному агентству по регулированию в энергетике – для </a:t>
            </a:r>
            <a:r>
              <a:rPr lang="ru-RU" sz="1600" dirty="0">
                <a:solidFill>
                  <a:schemeClr val="tx1"/>
                </a:solidFill>
                <a:latin typeface="Times New Roman" panose="02020603050405020304" pitchFamily="18" charset="0"/>
                <a:cs typeface="Times New Roman" panose="02020603050405020304" pitchFamily="18" charset="0"/>
              </a:rPr>
              <a:t>рассмотрения и выдачи</a:t>
            </a:r>
            <a:r>
              <a:rPr lang="ru-RU" sz="1600" b="0" dirty="0">
                <a:solidFill>
                  <a:schemeClr val="tx1"/>
                </a:solidFill>
                <a:latin typeface="Times New Roman" panose="02020603050405020304" pitchFamily="18" charset="0"/>
                <a:cs typeface="Times New Roman" panose="02020603050405020304" pitchFamily="18" charset="0"/>
              </a:rPr>
              <a:t> заключения на тарифы на дополнительные услуги, предоставляемые операторами на уровне региона, района, муниципия и города, и в случае обладателей лицензий, предоставляющих публичную услугу водоснабжения и канализации на уровне села/коммуны.</a:t>
            </a:r>
          </a:p>
          <a:p>
            <a:pPr algn="just"/>
            <a:r>
              <a:rPr lang="ru-RU" sz="1600" b="0" dirty="0">
                <a:solidFill>
                  <a:schemeClr val="tx1"/>
                </a:solidFill>
                <a:latin typeface="Times New Roman" panose="02020603050405020304" pitchFamily="18" charset="0"/>
                <a:cs typeface="Times New Roman" panose="02020603050405020304" pitchFamily="18" charset="0"/>
              </a:rPr>
              <a:t>2) Национальному агентству по регулированию в энергетике – для </a:t>
            </a:r>
            <a:r>
              <a:rPr lang="ru-RU" sz="1600" dirty="0">
                <a:solidFill>
                  <a:schemeClr val="tx1"/>
                </a:solidFill>
                <a:latin typeface="Times New Roman" panose="02020603050405020304" pitchFamily="18" charset="0"/>
                <a:cs typeface="Times New Roman" panose="02020603050405020304" pitchFamily="18" charset="0"/>
              </a:rPr>
              <a:t>рассмотрения и утверждения</a:t>
            </a:r>
            <a:r>
              <a:rPr lang="ru-RU" sz="1600" b="0" dirty="0">
                <a:solidFill>
                  <a:schemeClr val="tx1"/>
                </a:solidFill>
                <a:latin typeface="Times New Roman" panose="02020603050405020304" pitchFamily="18" charset="0"/>
                <a:cs typeface="Times New Roman" panose="02020603050405020304" pitchFamily="18" charset="0"/>
              </a:rPr>
              <a:t> тарифов на дополнительные услуги, предоставляемые операторами на уровне региона, района, муниципия и города, в случае, когда соответствующий местный совет делегировал Национальному агентству по регулированию в энергетике полное право утверждения тарифов, и в случае обладателей лицензий, предоставляющих публичную услугу водоснабжения и канализации на уровне села/коммуны.</a:t>
            </a:r>
          </a:p>
          <a:p>
            <a:pPr algn="just"/>
            <a:r>
              <a:rPr lang="ru-RU" sz="1600" b="0" dirty="0">
                <a:solidFill>
                  <a:schemeClr val="tx1"/>
                </a:solidFill>
                <a:latin typeface="Times New Roman" panose="02020603050405020304" pitchFamily="18" charset="0"/>
                <a:cs typeface="Times New Roman" panose="02020603050405020304" pitchFamily="18" charset="0"/>
              </a:rPr>
              <a:t>    </a:t>
            </a:r>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8117063"/>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3785652"/>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3) Агентству – для рассмотрения и утверждения тарифов на дополнительные услуги, предоставляемые операторами на уровне региона, района, муниципия и города, работающими на основе соглашений или договоров, заключенных с международными финансовыми организациями, ратифицированных или утвержденных Парламентом, Правительством или Местными советами, и в случае обладателей лицензий, предоставляющих публичную услугу водоснабжения и канализации на уровне села/коммуны.</a:t>
            </a:r>
          </a:p>
          <a:p>
            <a:pPr algn="just"/>
            <a:r>
              <a:rPr lang="ru-RU" sz="1600" b="0" dirty="0">
                <a:solidFill>
                  <a:schemeClr val="tx1"/>
                </a:solidFill>
                <a:latin typeface="Times New Roman" panose="02020603050405020304" pitchFamily="18" charset="0"/>
                <a:cs typeface="Times New Roman" panose="02020603050405020304" pitchFamily="18" charset="0"/>
              </a:rPr>
              <a:t>27. В случае, когда операторы, в соответствии с условиями подпункта 1) пункта 26 настоящей Методологии, представляют для выдачи заключения Национальному агентству по регулированию в энергетике тарифы на дополнительные услуги, Агентство рассматривает материалы, готовит и представляет оператору и Местному совету </a:t>
            </a:r>
            <a:r>
              <a:rPr lang="ru-RU" sz="1600" dirty="0">
                <a:solidFill>
                  <a:schemeClr val="tx1"/>
                </a:solidFill>
                <a:latin typeface="Times New Roman" panose="02020603050405020304" pitchFamily="18" charset="0"/>
                <a:cs typeface="Times New Roman" panose="02020603050405020304" pitchFamily="18" charset="0"/>
              </a:rPr>
              <a:t>заключение о размере тарифов, которые необходимо утвердить</a:t>
            </a:r>
            <a:r>
              <a:rPr lang="ru-RU" sz="1600" b="0" dirty="0">
                <a:solidFill>
                  <a:schemeClr val="tx1"/>
                </a:solidFill>
                <a:latin typeface="Times New Roman" panose="02020603050405020304" pitchFamily="18" charset="0"/>
                <a:cs typeface="Times New Roman" panose="02020603050405020304" pitchFamily="18" charset="0"/>
              </a:rPr>
              <a:t>, в течение 30 календарных дней; этот срок, при необходимости, может быть продлен на 30 календарных дней.</a:t>
            </a:r>
          </a:p>
          <a:p>
            <a:pPr algn="just"/>
            <a:r>
              <a:rPr lang="ru-RU" sz="1600" b="0" dirty="0">
                <a:solidFill>
                  <a:schemeClr val="tx1"/>
                </a:solidFill>
                <a:latin typeface="Times New Roman" panose="02020603050405020304" pitchFamily="18" charset="0"/>
                <a:cs typeface="Times New Roman" panose="02020603050405020304" pitchFamily="18" charset="0"/>
              </a:rPr>
              <a:t>28. Тарифы на дополнительные услуги утверждаются </a:t>
            </a:r>
            <a:r>
              <a:rPr lang="ru-RU" sz="1600" dirty="0">
                <a:solidFill>
                  <a:schemeClr val="tx1"/>
                </a:solidFill>
                <a:latin typeface="Times New Roman" panose="02020603050405020304" pitchFamily="18" charset="0"/>
                <a:cs typeface="Times New Roman" panose="02020603050405020304" pitchFamily="18" charset="0"/>
              </a:rPr>
              <a:t>по каждой категории и каждому виду дополнительной услуги</a:t>
            </a:r>
            <a:r>
              <a:rPr lang="ru-RU" sz="1600" b="0" dirty="0">
                <a:solidFill>
                  <a:schemeClr val="tx1"/>
                </a:solidFill>
                <a:latin typeface="Times New Roman" panose="02020603050405020304" pitchFamily="18" charset="0"/>
                <a:cs typeface="Times New Roman" panose="02020603050405020304" pitchFamily="18" charset="0"/>
              </a:rPr>
              <a:t>, в зависимости от специфических показателей, влияющих на их уровень.     Тарифы на дополнительные услуги не могут быть изменены операторами.</a:t>
            </a:r>
          </a:p>
        </p:txBody>
      </p:sp>
    </p:spTree>
    <p:extLst>
      <p:ext uri="{BB962C8B-B14F-4D97-AF65-F5344CB8AC3E}">
        <p14:creationId xmlns:p14="http://schemas.microsoft.com/office/powerpoint/2010/main" val="1556001176"/>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3293209"/>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29.В тарифы на подключение/присоединение внутренних установок водоснабжения/канализации потребителей к публичным сетям водоснабжения / канализации не включаются расходы, связанные с работами по разломке и восстановлению проезжей части и/или тротуаров. При необходимости выполнения таких работ, оператор добавляет к тарифам на соответствующие дополнительные услуги расходы, связанные с проведением данных работ, определяемые на основе сметы расходов, подписанной потребителем и оператором.</a:t>
            </a:r>
          </a:p>
          <a:p>
            <a:pPr algn="just"/>
            <a:r>
              <a:rPr lang="ru-RU" sz="1600" b="0" dirty="0">
                <a:solidFill>
                  <a:schemeClr val="tx1"/>
                </a:solidFill>
                <a:latin typeface="Times New Roman" panose="02020603050405020304" pitchFamily="18" charset="0"/>
                <a:cs typeface="Times New Roman" panose="02020603050405020304" pitchFamily="18" charset="0"/>
              </a:rPr>
              <a:t>30. Тарифы на дополнительные услуги, утвержденные местными советами, публикуются в местных средствах массовой информации. Тарифы на дополнительные услуги, утвержденные Национальным агентством по регулированию в энергетике, публикуются в Официальном мониторе Республики Молдова. </a:t>
            </a:r>
          </a:p>
          <a:p>
            <a:pPr algn="just"/>
            <a:r>
              <a:rPr lang="ru-RU" sz="1600" b="0" dirty="0">
                <a:solidFill>
                  <a:schemeClr val="tx1"/>
                </a:solidFill>
                <a:latin typeface="Times New Roman" panose="02020603050405020304" pitchFamily="18" charset="0"/>
                <a:cs typeface="Times New Roman" panose="02020603050405020304" pitchFamily="18" charset="0"/>
              </a:rPr>
              <a:t>31. Операторы </a:t>
            </a:r>
            <a:r>
              <a:rPr lang="ru-RU" sz="1600" dirty="0">
                <a:solidFill>
                  <a:schemeClr val="tx1"/>
                </a:solidFill>
                <a:latin typeface="Times New Roman" panose="02020603050405020304" pitchFamily="18" charset="0"/>
                <a:cs typeface="Times New Roman" panose="02020603050405020304" pitchFamily="18" charset="0"/>
              </a:rPr>
              <a:t>обязаны публиковать тарифы на дополнительные услуги в своих офисах и размещать их на своих официальных веб-страницах.</a:t>
            </a:r>
          </a:p>
          <a:p>
            <a:pPr algn="just"/>
            <a:endParaRPr lang="ru-RU"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3160978"/>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524315"/>
          </a:xfrm>
          <a:prstGeom prst="rect">
            <a:avLst/>
          </a:prstGeom>
          <a:noFill/>
        </p:spPr>
        <p:txBody>
          <a:bodyPr wrap="square" rtlCol="0">
            <a:spAutoFit/>
          </a:bodyPr>
          <a:lstStyle/>
          <a:p>
            <a:pPr algn="just"/>
            <a:r>
              <a:rPr lang="ru-RU" sz="1600" dirty="0">
                <a:solidFill>
                  <a:srgbClr val="0000FF"/>
                </a:solidFill>
                <a:latin typeface="Times New Roman" panose="02020603050405020304" pitchFamily="18" charset="0"/>
                <a:cs typeface="Times New Roman" panose="02020603050405020304" pitchFamily="18" charset="0"/>
              </a:rPr>
              <a:t>ПОСТАНОВЛЕНИЕ НАРЭ № 271 от  16.12.2015 об утверждении Положения о публичной услуге водоснабжения и  канализации</a:t>
            </a:r>
            <a:r>
              <a:rPr lang="pt-BR" sz="1600" dirty="0">
                <a:solidFill>
                  <a:srgbClr val="0000FF"/>
                </a:solidFill>
                <a:latin typeface="Times New Roman" panose="02020603050405020304" pitchFamily="18" charset="0"/>
                <a:cs typeface="Times New Roman" panose="02020603050405020304" pitchFamily="18" charset="0"/>
              </a:rPr>
              <a:t>. </a:t>
            </a:r>
          </a:p>
          <a:p>
            <a:pPr algn="just"/>
            <a:r>
              <a:rPr lang="pt-BR"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http://lex.justice.md/viewdoc.php?action=view&amp;view=doc&amp;id=363962&amp;lang=2</a:t>
            </a:r>
            <a:r>
              <a:rPr lang="ru-RU" sz="1600" dirty="0">
                <a:solidFill>
                  <a:srgbClr val="00B050"/>
                </a:solidFill>
                <a:latin typeface="Times New Roman" panose="02020603050405020304" pitchFamily="18" charset="0"/>
                <a:cs typeface="Times New Roman" panose="02020603050405020304" pitchFamily="18" charset="0"/>
              </a:rPr>
              <a:t>  </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В целях регламентирования юридических отношений между </a:t>
            </a:r>
            <a:r>
              <a:rPr lang="ru-RU" sz="1600" dirty="0">
                <a:solidFill>
                  <a:schemeClr val="tx1"/>
                </a:solidFill>
                <a:latin typeface="Times New Roman" panose="02020603050405020304" pitchFamily="18" charset="0"/>
                <a:cs typeface="Times New Roman" panose="02020603050405020304" pitchFamily="18" charset="0"/>
              </a:rPr>
              <a:t>операторами, предоставляющими публичную услугу водоснабжения и канализации, и потребителями</a:t>
            </a:r>
            <a:r>
              <a:rPr lang="ru-RU" sz="1600" b="0" dirty="0">
                <a:solidFill>
                  <a:schemeClr val="tx1"/>
                </a:solidFill>
                <a:latin typeface="Times New Roman" panose="02020603050405020304" pitchFamily="18" charset="0"/>
                <a:cs typeface="Times New Roman" panose="02020603050405020304" pitchFamily="18" charset="0"/>
              </a:rPr>
              <a:t>, на основании положений ст. 7, часть (2), подпункт f) и ст. 28 Закона о публичной услуге водоснабжения и канализации № 303 от 13 декабря 2013 (Официальный монитор Республики Молдова, 2014, № 60-65, ст. 123), Административный совет одобрил</a:t>
            </a:r>
            <a:r>
              <a:rPr lang="en-US" sz="1600" b="0" dirty="0">
                <a:solidFill>
                  <a:schemeClr val="tx1"/>
                </a:solidFill>
                <a:latin typeface="Times New Roman" panose="02020603050405020304" pitchFamily="18" charset="0"/>
                <a:cs typeface="Times New Roman" panose="02020603050405020304" pitchFamily="18" charset="0"/>
              </a:rPr>
              <a:t>:</a:t>
            </a:r>
          </a:p>
          <a:p>
            <a:pPr algn="just"/>
            <a:r>
              <a:rPr lang="ru-RU" sz="1600" b="0" dirty="0">
                <a:solidFill>
                  <a:schemeClr val="tx1"/>
                </a:solidFill>
                <a:latin typeface="Times New Roman" panose="02020603050405020304" pitchFamily="18" charset="0"/>
                <a:cs typeface="Times New Roman" panose="02020603050405020304" pitchFamily="18" charset="0"/>
              </a:rPr>
              <a:t>1.</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Утвердить Положение о публичной услуге водоснабжения и канализации (прилагается).</a:t>
            </a:r>
          </a:p>
          <a:p>
            <a:pPr algn="just"/>
            <a:r>
              <a:rPr lang="ru-RU" sz="1600" b="0" dirty="0">
                <a:solidFill>
                  <a:schemeClr val="tx1"/>
                </a:solidFill>
                <a:latin typeface="Times New Roman" panose="02020603050405020304" pitchFamily="18" charset="0"/>
                <a:cs typeface="Times New Roman" panose="02020603050405020304" pitchFamily="18" charset="0"/>
              </a:rPr>
              <a:t>2. Операторам, предоставляющим публичную услугу водоснабжения и канализации, предоставить потребителям в центрах связи с потребителями и </a:t>
            </a:r>
            <a:r>
              <a:rPr lang="ru-RU" sz="1600" dirty="0">
                <a:solidFill>
                  <a:schemeClr val="tx1"/>
                </a:solidFill>
                <a:latin typeface="Times New Roman" panose="02020603050405020304" pitchFamily="18" charset="0"/>
                <a:cs typeface="Times New Roman" panose="02020603050405020304" pitchFamily="18" charset="0"/>
              </a:rPr>
              <a:t>разместить на своих официальных страницах в интернете копии Положения о публичной услуге водоснабжения и канализации и модель договора о предоставлении публичной услуги водоснабжения и канализации.</a:t>
            </a:r>
            <a:r>
              <a:rPr lang="ru-RU" sz="1600" b="0" dirty="0">
                <a:solidFill>
                  <a:schemeClr val="tx1"/>
                </a:solidFill>
                <a:latin typeface="Times New Roman" panose="02020603050405020304" pitchFamily="18" charset="0"/>
                <a:cs typeface="Times New Roman" panose="02020603050405020304" pitchFamily="18" charset="0"/>
              </a:rPr>
              <a:t> </a:t>
            </a:r>
          </a:p>
          <a:p>
            <a:pPr algn="just"/>
            <a:r>
              <a:rPr lang="ru-RU" sz="1600" b="0" dirty="0">
                <a:solidFill>
                  <a:schemeClr val="tx1"/>
                </a:solidFill>
                <a:latin typeface="Times New Roman" panose="02020603050405020304" pitchFamily="18" charset="0"/>
                <a:cs typeface="Times New Roman" panose="02020603050405020304" pitchFamily="18" charset="0"/>
              </a:rPr>
              <a:t> 3</a:t>
            </a:r>
            <a:r>
              <a:rPr lang="en-US" sz="1600" b="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Контроль применения утвержденного Положения обладателями лицензий в области публичной услуги водоснабжения и канализации</a:t>
            </a:r>
            <a:r>
              <a:rPr lang="ru-RU" sz="1600" b="0" dirty="0">
                <a:solidFill>
                  <a:schemeClr val="tx1"/>
                </a:solidFill>
                <a:latin typeface="Times New Roman" panose="02020603050405020304" pitchFamily="18" charset="0"/>
                <a:cs typeface="Times New Roman" panose="02020603050405020304" pitchFamily="18" charset="0"/>
              </a:rPr>
              <a:t> возложить на подразделения Национального агентства по регулированию в энергетике.</a:t>
            </a:r>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1609773"/>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770537"/>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Часть 2 Постановление описывает процедуру</a:t>
            </a:r>
            <a:r>
              <a:rPr lang="en-US" sz="1600" b="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подключение/присоединение внутренних установок</a:t>
            </a:r>
            <a:r>
              <a:rPr lang="en-US" sz="160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водоснабжения и канализации к публичной системе</a:t>
            </a:r>
            <a:r>
              <a:rPr lang="en-US" sz="160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водоснабжения и канализации</a:t>
            </a:r>
            <a:r>
              <a:rPr lang="ru-RU" sz="1600" b="0" dirty="0">
                <a:solidFill>
                  <a:schemeClr val="tx1"/>
                </a:solidFill>
                <a:latin typeface="Times New Roman" panose="02020603050405020304" pitchFamily="18" charset="0"/>
                <a:cs typeface="Times New Roman" panose="02020603050405020304" pitchFamily="18" charset="0"/>
              </a:rPr>
              <a:t>, документы, необходимые для получения подключение/присоединение или выдача отказа в выдаче заключения.</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Часть 3 устанавливает </a:t>
            </a:r>
            <a:r>
              <a:rPr lang="ru-RU" sz="1600" dirty="0">
                <a:solidFill>
                  <a:schemeClr val="tx1"/>
                </a:solidFill>
                <a:latin typeface="Times New Roman" panose="02020603050405020304" pitchFamily="18" charset="0"/>
                <a:cs typeface="Times New Roman" panose="02020603050405020304" pitchFamily="18" charset="0"/>
              </a:rPr>
              <a:t>точка разграничение внутренних установок водоснабжения и канализации и установок оператора</a:t>
            </a:r>
            <a:r>
              <a:rPr lang="ru-RU" sz="1600" b="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для</a:t>
            </a:r>
            <a:r>
              <a:rPr lang="en-US" sz="1600" dirty="0">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pPr>
            <a:r>
              <a:rPr lang="ru-RU" sz="1600" dirty="0">
                <a:solidFill>
                  <a:schemeClr val="tx1"/>
                </a:solidFill>
                <a:latin typeface="Times New Roman" panose="02020603050405020304" pitchFamily="18" charset="0"/>
                <a:cs typeface="Times New Roman" panose="02020603050405020304" pitchFamily="18" charset="0"/>
              </a:rPr>
              <a:t>бытовых потребителей, владеющих индивидуальными жилыми домами, разграничительный пункт внутренних установок водоснабжения от публичной сети водоснабжения оператора устанавливается у выхода из водомера, установленного в соединительном колодце, находящемся в пределах территории потребителя.</a:t>
            </a:r>
            <a:r>
              <a:rPr lang="ru-RU" sz="1600" b="0" dirty="0">
                <a:solidFill>
                  <a:schemeClr val="tx1"/>
                </a:solidFill>
                <a:latin typeface="Times New Roman" panose="02020603050405020304" pitchFamily="18" charset="0"/>
                <a:cs typeface="Times New Roman" panose="02020603050405020304" pitchFamily="18" charset="0"/>
              </a:rPr>
              <a:t> Соединительный колодец является составной частью внутренних установок водоснабжения и принадлежит потребителю. У </a:t>
            </a:r>
            <a:r>
              <a:rPr lang="ru-RU" sz="1600" dirty="0">
                <a:solidFill>
                  <a:schemeClr val="tx1"/>
                </a:solidFill>
                <a:latin typeface="Times New Roman" panose="02020603050405020304" pitchFamily="18" charset="0"/>
                <a:cs typeface="Times New Roman" panose="02020603050405020304" pitchFamily="18" charset="0"/>
              </a:rPr>
              <a:t>бытовых потребителей собственников/нанимателей квартир в многоквартирных жилых домах</a:t>
            </a:r>
            <a:r>
              <a:rPr lang="ru-RU" sz="1600" b="0" dirty="0">
                <a:solidFill>
                  <a:schemeClr val="tx1"/>
                </a:solidFill>
                <a:latin typeface="Times New Roman" panose="02020603050405020304" pitchFamily="18" charset="0"/>
                <a:cs typeface="Times New Roman" panose="02020603050405020304" pitchFamily="18" charset="0"/>
              </a:rPr>
              <a:t>, с которыми оператор заключил договоры о предоставлении публичной услуги водоснабжения и канализации, </a:t>
            </a:r>
            <a:r>
              <a:rPr lang="ru-RU" sz="1600" dirty="0">
                <a:solidFill>
                  <a:schemeClr val="tx1"/>
                </a:solidFill>
                <a:latin typeface="Times New Roman" panose="02020603050405020304" pitchFamily="18" charset="0"/>
                <a:cs typeface="Times New Roman" panose="02020603050405020304" pitchFamily="18" charset="0"/>
              </a:rPr>
              <a:t>оператор несет ответственность за подачу питьевой воды до выхода из установленного в квартире водомера</a:t>
            </a:r>
            <a:r>
              <a:rPr lang="ru-RU" sz="1600" b="0" dirty="0">
                <a:solidFill>
                  <a:schemeClr val="tx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pPr>
            <a:r>
              <a:rPr lang="ru-RU" sz="1600" dirty="0">
                <a:solidFill>
                  <a:schemeClr val="tx1"/>
                </a:solidFill>
                <a:latin typeface="Times New Roman" panose="02020603050405020304" pitchFamily="18" charset="0"/>
                <a:cs typeface="Times New Roman" panose="02020603050405020304" pitchFamily="18" charset="0"/>
              </a:rPr>
              <a:t>В многоквартирных жилых домах разграничительный пункт внутренних установок устанавливается у выхода из водомера, установленного в подвале многоквартирного жилого дома, в соответствии с уведомлением о подключении, выданным оператором. </a:t>
            </a:r>
          </a:p>
        </p:txBody>
      </p:sp>
    </p:spTree>
    <p:extLst>
      <p:ext uri="{BB962C8B-B14F-4D97-AF65-F5344CB8AC3E}">
        <p14:creationId xmlns:p14="http://schemas.microsoft.com/office/powerpoint/2010/main" val="3484284009"/>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016758"/>
          </a:xfrm>
          <a:prstGeom prst="rect">
            <a:avLst/>
          </a:prstGeom>
          <a:noFill/>
        </p:spPr>
        <p:txBody>
          <a:bodyPr wrap="square" rtlCol="0">
            <a:spAutoFit/>
          </a:bodyPr>
          <a:lstStyle/>
          <a:p>
            <a:pPr marL="285750" indent="-285750" algn="just">
              <a:buFont typeface="Wingdings" panose="05000000000000000000" pitchFamily="2" charset="2"/>
              <a:buChar char="ü"/>
            </a:pPr>
            <a:r>
              <a:rPr lang="ru-RU" sz="1600" dirty="0">
                <a:solidFill>
                  <a:schemeClr val="tx1"/>
                </a:solidFill>
                <a:latin typeface="Times New Roman" panose="02020603050405020304" pitchFamily="18" charset="0"/>
                <a:cs typeface="Times New Roman" panose="02020603050405020304" pitchFamily="18" charset="0"/>
              </a:rPr>
              <a:t>У </a:t>
            </a:r>
            <a:r>
              <a:rPr lang="ru-RU" sz="1600" dirty="0" err="1">
                <a:solidFill>
                  <a:schemeClr val="tx1"/>
                </a:solidFill>
                <a:latin typeface="Times New Roman" panose="02020603050405020304" pitchFamily="18" charset="0"/>
                <a:cs typeface="Times New Roman" panose="02020603050405020304" pitchFamily="18" charset="0"/>
              </a:rPr>
              <a:t>небытовых</a:t>
            </a:r>
            <a:r>
              <a:rPr lang="ru-RU" sz="1600" dirty="0">
                <a:solidFill>
                  <a:schemeClr val="tx1"/>
                </a:solidFill>
                <a:latin typeface="Times New Roman" panose="02020603050405020304" pitchFamily="18" charset="0"/>
                <a:cs typeface="Times New Roman" panose="02020603050405020304" pitchFamily="18" charset="0"/>
              </a:rPr>
              <a:t> потребителей </a:t>
            </a:r>
            <a:r>
              <a:rPr lang="ru-RU" sz="1600" b="0" dirty="0">
                <a:solidFill>
                  <a:schemeClr val="tx1"/>
                </a:solidFill>
                <a:latin typeface="Times New Roman" panose="02020603050405020304" pitchFamily="18" charset="0"/>
                <a:cs typeface="Times New Roman" panose="02020603050405020304" pitchFamily="18" charset="0"/>
              </a:rPr>
              <a:t>разграничительный пункт внутренних установок водоснабжения и канализации потребителя от публичных сетей водоснабжения и канализации оператора устанавливается в зависимости от разграничения имущества </a:t>
            </a:r>
            <a:r>
              <a:rPr lang="ru-RU" sz="1600" b="0" dirty="0" err="1">
                <a:solidFill>
                  <a:schemeClr val="tx1"/>
                </a:solidFill>
                <a:latin typeface="Times New Roman" panose="02020603050405020304" pitchFamily="18" charset="0"/>
                <a:cs typeface="Times New Roman" panose="02020603050405020304" pitchFamily="18" charset="0"/>
              </a:rPr>
              <a:t>небытового</a:t>
            </a:r>
            <a:r>
              <a:rPr lang="ru-RU" sz="1600" b="0" dirty="0">
                <a:solidFill>
                  <a:schemeClr val="tx1"/>
                </a:solidFill>
                <a:latin typeface="Times New Roman" panose="02020603050405020304" pitchFamily="18" charset="0"/>
                <a:cs typeface="Times New Roman" panose="02020603050405020304" pitchFamily="18" charset="0"/>
              </a:rPr>
              <a:t> потребителя и оператора, исходя из собственности, указывается в акте разграничения, который является составной частью договора о предоставлении публичной услуги водоснабжения и канализации. В случае </a:t>
            </a:r>
            <a:r>
              <a:rPr lang="ru-RU" sz="1600" b="0" dirty="0" err="1">
                <a:solidFill>
                  <a:schemeClr val="tx1"/>
                </a:solidFill>
                <a:latin typeface="Times New Roman" panose="02020603050405020304" pitchFamily="18" charset="0"/>
                <a:cs typeface="Times New Roman" panose="02020603050405020304" pitchFamily="18" charset="0"/>
              </a:rPr>
              <a:t>теплопунктов</a:t>
            </a:r>
            <a:r>
              <a:rPr lang="ru-RU" sz="1600" b="0" dirty="0">
                <a:solidFill>
                  <a:schemeClr val="tx1"/>
                </a:solidFill>
                <a:latin typeface="Times New Roman" panose="02020603050405020304" pitchFamily="18" charset="0"/>
                <a:cs typeface="Times New Roman" panose="02020603050405020304" pitchFamily="18" charset="0"/>
              </a:rPr>
              <a:t> теплоэнергетических предприятий, разграничительный пункт сетей питьевого водоснабжения – первый фланец водомера, установленный на центральном </a:t>
            </a:r>
            <a:r>
              <a:rPr lang="ru-RU" sz="1600" b="0" dirty="0" err="1">
                <a:solidFill>
                  <a:schemeClr val="tx1"/>
                </a:solidFill>
                <a:latin typeface="Times New Roman" panose="02020603050405020304" pitchFamily="18" charset="0"/>
                <a:cs typeface="Times New Roman" panose="02020603050405020304" pitchFamily="18" charset="0"/>
              </a:rPr>
              <a:t>теплопункте</a:t>
            </a:r>
            <a:r>
              <a:rPr lang="ru-RU" sz="1600" b="0" dirty="0">
                <a:solidFill>
                  <a:schemeClr val="tx1"/>
                </a:solidFill>
                <a:latin typeface="Times New Roman" panose="02020603050405020304" pitchFamily="18" charset="0"/>
                <a:cs typeface="Times New Roman" panose="02020603050405020304" pitchFamily="18" charset="0"/>
              </a:rPr>
              <a:t>. </a:t>
            </a:r>
          </a:p>
          <a:p>
            <a:pPr algn="just"/>
            <a:r>
              <a:rPr lang="ru-RU" sz="1600" b="0" dirty="0">
                <a:solidFill>
                  <a:schemeClr val="tx1"/>
                </a:solidFill>
                <a:latin typeface="Times New Roman" panose="02020603050405020304" pitchFamily="18" charset="0"/>
                <a:cs typeface="Times New Roman" panose="02020603050405020304" pitchFamily="18" charset="0"/>
              </a:rPr>
              <a:t>Одновременно, Оператор несет ответственность </a:t>
            </a:r>
            <a:r>
              <a:rPr lang="ru-RU" sz="1600" dirty="0">
                <a:solidFill>
                  <a:schemeClr val="tx1"/>
                </a:solidFill>
                <a:latin typeface="Times New Roman" panose="02020603050405020304" pitchFamily="18" charset="0"/>
                <a:cs typeface="Times New Roman" panose="02020603050405020304" pitchFamily="18" charset="0"/>
              </a:rPr>
              <a:t>за соединение в разграничительном пункте.</a:t>
            </a:r>
            <a:r>
              <a:rPr lang="ru-RU" sz="1600" b="0" dirty="0">
                <a:solidFill>
                  <a:schemeClr val="tx1"/>
                </a:solidFill>
                <a:latin typeface="Times New Roman" panose="02020603050405020304" pitchFamily="18" charset="0"/>
                <a:cs typeface="Times New Roman" panose="02020603050405020304" pitchFamily="18" charset="0"/>
              </a:rPr>
              <a:t> Разграничительный пункт внутренних канализационных установок потребителя от публичной канализационной сети – канализационный колодец присоединения в направлении слива сточных вод. </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Часть 4 и 5 описывает процедуру заключения договора государственной службы водоснабжения и канализации, а также документы, которые должны быть представлены при заключении договора, содержание договора, правила и обязанности сторон (оператора / потребителя), </a:t>
            </a:r>
            <a:r>
              <a:rPr lang="ru-RU" sz="1600" b="0" dirty="0" err="1">
                <a:solidFill>
                  <a:schemeClr val="tx1"/>
                </a:solidFill>
                <a:latin typeface="Times New Roman" panose="02020603050405020304" pitchFamily="18" charset="0"/>
                <a:cs typeface="Times New Roman" panose="02020603050405020304" pitchFamily="18" charset="0"/>
              </a:rPr>
              <a:t>и.т.д</a:t>
            </a:r>
            <a:r>
              <a:rPr lang="ru-RU" sz="1600" b="0" dirty="0">
                <a:solidFill>
                  <a:schemeClr val="tx1"/>
                </a:solidFill>
                <a:latin typeface="Times New Roman" panose="02020603050405020304" pitchFamily="18" charset="0"/>
                <a:cs typeface="Times New Roman" panose="02020603050405020304" pitchFamily="18" charset="0"/>
              </a:rPr>
              <a:t>.</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Исходя из потребностей, заключаются следующие виды договоров:</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1) Договор о предоставлении публичной услуги водоснабжения (питьевого и/или технологического) и канализации. </a:t>
            </a:r>
            <a:r>
              <a:rPr lang="ru-RU" sz="1600" b="0" dirty="0">
                <a:solidFill>
                  <a:schemeClr val="tx1"/>
                </a:solidFill>
                <a:latin typeface="Times New Roman" panose="02020603050405020304" pitchFamily="18" charset="0"/>
                <a:cs typeface="Times New Roman" panose="02020603050405020304" pitchFamily="18" charset="0"/>
              </a:rPr>
              <a:t>Этот договор заключается между оператором и потребителем в случае, когда оператор будет предоставлять как публичную услугу по водоснабжению (питьевой и/или технологической), так и публичную услугу канализации.</a:t>
            </a:r>
            <a:endParaRPr lang="pt-BR" sz="1600" b="0" dirty="0">
              <a:solidFill>
                <a:schemeClr val="tx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1C9E5390-217C-4628-BA4F-55A1538ACC5B}"/>
              </a:ext>
            </a:extLst>
          </p:cNvPr>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o-RO" sz="3600" b="0" i="0" u="none" strike="noStrike" cap="none" normalizeH="0" baseline="0">
                <a:ln>
                  <a:noFill/>
                </a:ln>
                <a:solidFill>
                  <a:srgbClr val="212121"/>
                </a:solidFill>
                <a:effectLst/>
                <a:latin typeface="inherit"/>
              </a:rPr>
              <a:t>а также</a:t>
            </a:r>
            <a:r>
              <a:rPr kumimoji="0" lang="ru-RU" altLang="ro-RO" sz="700" b="0" i="0" u="none" strike="noStrike" cap="none" normalizeH="0" baseline="0">
                <a:ln>
                  <a:noFill/>
                </a:ln>
                <a:solidFill>
                  <a:schemeClr val="tx1"/>
                </a:solidFill>
                <a:effectLst/>
              </a:rPr>
              <a:t> </a:t>
            </a:r>
            <a:endParaRPr kumimoji="0" lang="ru-RU" altLang="ro-R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36696355"/>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016758"/>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2) </a:t>
            </a:r>
            <a:r>
              <a:rPr lang="ru-RU" sz="1600" dirty="0">
                <a:solidFill>
                  <a:schemeClr val="tx1"/>
                </a:solidFill>
                <a:latin typeface="Times New Roman" panose="02020603050405020304" pitchFamily="18" charset="0"/>
                <a:cs typeface="Times New Roman" panose="02020603050405020304" pitchFamily="18" charset="0"/>
              </a:rPr>
              <a:t>Договор о предоставлении публичной услуги водоснабжения (питьевого и/или технологического).</a:t>
            </a:r>
            <a:r>
              <a:rPr lang="ru-RU" sz="1600" b="0" dirty="0">
                <a:solidFill>
                  <a:schemeClr val="tx1"/>
                </a:solidFill>
                <a:latin typeface="Times New Roman" panose="02020603050405020304" pitchFamily="18" charset="0"/>
                <a:cs typeface="Times New Roman" panose="02020603050405020304" pitchFamily="18" charset="0"/>
              </a:rPr>
              <a:t> Этот договор заключается между оператором и потребителем в случае, когда оператор будет предоставлять только публичную услугу по водоснабжению (питьевому и/или технологическому).</a:t>
            </a:r>
          </a:p>
          <a:p>
            <a:pPr algn="just"/>
            <a:r>
              <a:rPr lang="ru-RU" sz="1600" b="0" dirty="0">
                <a:solidFill>
                  <a:schemeClr val="tx1"/>
                </a:solidFill>
                <a:latin typeface="Times New Roman" panose="02020603050405020304" pitchFamily="18" charset="0"/>
                <a:cs typeface="Times New Roman" panose="02020603050405020304" pitchFamily="18" charset="0"/>
              </a:rPr>
              <a:t>3) </a:t>
            </a:r>
            <a:r>
              <a:rPr lang="ru-RU" sz="1600" dirty="0">
                <a:solidFill>
                  <a:schemeClr val="tx1"/>
                </a:solidFill>
                <a:latin typeface="Times New Roman" panose="02020603050405020304" pitchFamily="18" charset="0"/>
                <a:cs typeface="Times New Roman" panose="02020603050405020304" pitchFamily="18" charset="0"/>
              </a:rPr>
              <a:t>Договор о предоставлении публичной услуги канализации.</a:t>
            </a:r>
            <a:r>
              <a:rPr lang="ru-RU" sz="1600" b="0" dirty="0">
                <a:solidFill>
                  <a:schemeClr val="tx1"/>
                </a:solidFill>
                <a:latin typeface="Times New Roman" panose="02020603050405020304" pitchFamily="18" charset="0"/>
                <a:cs typeface="Times New Roman" panose="02020603050405020304" pitchFamily="18" charset="0"/>
              </a:rPr>
              <a:t> Этот договор заключается между оператором и потребителем в случае, когда оператор будет предоставлять только публичную услугу канализации или только услугу по очистке сточных вод потребителя.</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Часть 6 описывает процедуру </a:t>
            </a:r>
            <a:r>
              <a:rPr lang="ru-RU" sz="1600" dirty="0">
                <a:solidFill>
                  <a:schemeClr val="tx1"/>
                </a:solidFill>
                <a:latin typeface="Times New Roman" panose="02020603050405020304" pitchFamily="18" charset="0"/>
                <a:cs typeface="Times New Roman" panose="02020603050405020304" pitchFamily="18" charset="0"/>
              </a:rPr>
              <a:t>учета объема воды, поставленной потребителям, и объемов сточных вод, отведенных в публичную канализационную систему, </a:t>
            </a:r>
            <a:r>
              <a:rPr lang="ru-RU" sz="1600" b="0" dirty="0">
                <a:solidFill>
                  <a:schemeClr val="tx1"/>
                </a:solidFill>
                <a:latin typeface="Times New Roman" panose="02020603050405020304" pitchFamily="18" charset="0"/>
                <a:cs typeface="Times New Roman" panose="02020603050405020304" pitchFamily="18" charset="0"/>
              </a:rPr>
              <a:t>а именно порядок закупки, монтажа, эксплуатации, технического обслуживания, ремонта, замены и метрологической проверки счетчиков, тип устанавливаемого счетчика, метрологическая поверка, ремонт, </a:t>
            </a:r>
            <a:r>
              <a:rPr lang="ru-RU" sz="1600" b="0" dirty="0" err="1">
                <a:solidFill>
                  <a:schemeClr val="tx1"/>
                </a:solidFill>
                <a:latin typeface="Times New Roman" panose="02020603050405020304" pitchFamily="18" charset="0"/>
                <a:cs typeface="Times New Roman" panose="02020603050405020304" pitchFamily="18" charset="0"/>
              </a:rPr>
              <a:t>и.т.д</a:t>
            </a:r>
            <a:r>
              <a:rPr lang="ru-RU" sz="1600" b="0" dirty="0">
                <a:solidFill>
                  <a:schemeClr val="tx1"/>
                </a:solidFill>
                <a:latin typeface="Times New Roman" panose="02020603050405020304" pitchFamily="18" charset="0"/>
                <a:cs typeface="Times New Roman" panose="02020603050405020304" pitchFamily="18" charset="0"/>
              </a:rPr>
              <a:t>.</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Часть 7 описывает процесс </a:t>
            </a:r>
            <a:r>
              <a:rPr lang="ru-RU" sz="1600" dirty="0">
                <a:solidFill>
                  <a:schemeClr val="tx1"/>
                </a:solidFill>
                <a:latin typeface="Times New Roman" panose="02020603050405020304" pitchFamily="18" charset="0"/>
                <a:cs typeface="Times New Roman" panose="02020603050405020304" pitchFamily="18" charset="0"/>
              </a:rPr>
              <a:t>фактурирования и оплата публичной услуги водоснабжения и канализации.</a:t>
            </a:r>
          </a:p>
          <a:p>
            <a:pPr algn="just"/>
            <a:endParaRPr lang="ru-RU" sz="160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Часть 8 описывает процесс </a:t>
            </a:r>
            <a:r>
              <a:rPr lang="ru-RU" sz="1600" dirty="0">
                <a:solidFill>
                  <a:schemeClr val="tx1"/>
                </a:solidFill>
                <a:latin typeface="Times New Roman" panose="02020603050405020304" pitchFamily="18" charset="0"/>
                <a:cs typeface="Times New Roman" panose="02020603050405020304" pitchFamily="18" charset="0"/>
              </a:rPr>
              <a:t>отключения, повторное подключение внутренних установок водоснабжения и канализации, перерывы и ограничения в предоставлении публичной услуги водоснабжения и/или канализации</a:t>
            </a:r>
            <a:r>
              <a:rPr lang="ru-RU" sz="1600" b="0" dirty="0">
                <a:solidFill>
                  <a:schemeClr val="tx1"/>
                </a:solidFill>
                <a:latin typeface="Times New Roman" panose="02020603050405020304" pitchFamily="18" charset="0"/>
                <a:cs typeface="Times New Roman" panose="02020603050405020304" pitchFamily="18" charset="0"/>
              </a:rPr>
              <a:t>, а именно оператор вправе приостановить подачу воды потребителю или прием сточных вод от потребителя.</a:t>
            </a:r>
            <a:endParaRPr lang="pt-BR"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1251454"/>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27365" y="1646530"/>
            <a:ext cx="8689269" cy="4770537"/>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Часть 8 описывает процесс отключения, повторное подключение внутренних установок водоснабжения и канализации, перерывы и ограничения в предоставлении публичной услуги водоснабжения и/или канализации, а именно оператор вправе приостановить подачу воды потребителю или прием сточных вод от потребителя.</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Часть 9 описывает обязательства оператора в отношении с жалобы потребителей и процедуры разрешения разногласий</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rgbClr val="0000FF"/>
                </a:solidFill>
                <a:latin typeface="Times New Roman" panose="02020603050405020304" pitchFamily="18" charset="0"/>
                <a:cs typeface="Times New Roman" panose="02020603050405020304" pitchFamily="18" charset="0"/>
              </a:rPr>
              <a:t>ПОСТАНОВЛЕНИЕ НАРЭ № 352 от  27.12.2016 об утверждении Положения о показателях качества публичной услуги водоснабжения и канализации – </a:t>
            </a:r>
          </a:p>
          <a:p>
            <a:pPr algn="just"/>
            <a:r>
              <a:rPr lang="ro-RO"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http://lex.justice.md/viewdoc.php?action=view&amp;view=doc&amp;id=369104&amp;lang=2</a:t>
            </a:r>
            <a:r>
              <a:rPr lang="ru-RU" sz="1600" dirty="0">
                <a:solidFill>
                  <a:srgbClr val="0000FF"/>
                </a:solidFill>
                <a:latin typeface="Times New Roman" panose="02020603050405020304" pitchFamily="18" charset="0"/>
                <a:cs typeface="Times New Roman" panose="02020603050405020304" pitchFamily="18" charset="0"/>
              </a:rPr>
              <a:t> </a:t>
            </a:r>
          </a:p>
          <a:p>
            <a:pPr algn="just"/>
            <a:r>
              <a:rPr lang="ru-RU" sz="1600" b="0" dirty="0">
                <a:solidFill>
                  <a:schemeClr val="tx1"/>
                </a:solidFill>
                <a:latin typeface="Times New Roman" panose="02020603050405020304" pitchFamily="18" charset="0"/>
                <a:cs typeface="Times New Roman" panose="02020603050405020304" pitchFamily="18" charset="0"/>
              </a:rPr>
              <a:t>В соответствии с подпунктом g) части (2) статьи 7 Закона о публичной услуге водоснабжения и канализации № 303 от 13 декабря 2013 (Официальный монитор Республики Молдова, 2014, №60-65, ст.123), Административный совет одобрил Положения о показателях качества публичной услуги водоснабжения и канализации.</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ОБЛАСТЬ ПРИМЕНЕНИЯ</a:t>
            </a:r>
            <a:r>
              <a:rPr lang="pt-BR" sz="1600" dirty="0">
                <a:solidFill>
                  <a:schemeClr val="tx1"/>
                </a:solidFill>
                <a:latin typeface="Times New Roman" panose="02020603050405020304" pitchFamily="18" charset="0"/>
                <a:cs typeface="Times New Roman" panose="02020603050405020304" pitchFamily="18" charset="0"/>
              </a:rPr>
              <a:t>  </a:t>
            </a:r>
            <a:endParaRPr lang="ru-RU" sz="160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 Положение о показателях качества публичной услуги водоснабжения и канализации (в дальнейшем - Положение) устанавливает показатели качества предоставляемой операторами публичной услуги водоснабжения и канализации и условия, которые должны ими </a:t>
            </a:r>
            <a:r>
              <a:rPr lang="ru-RU" sz="1600" dirty="0">
                <a:solidFill>
                  <a:schemeClr val="tx1"/>
                </a:solidFill>
                <a:latin typeface="Times New Roman" panose="02020603050405020304" pitchFamily="18" charset="0"/>
                <a:cs typeface="Times New Roman" panose="02020603050405020304" pitchFamily="18" charset="0"/>
              </a:rPr>
              <a:t>соблюдаться</a:t>
            </a:r>
            <a:r>
              <a:rPr lang="ru-RU" sz="1600" b="0" dirty="0">
                <a:solidFill>
                  <a:schemeClr val="tx1"/>
                </a:solidFill>
                <a:latin typeface="Times New Roman" panose="02020603050405020304" pitchFamily="18" charset="0"/>
                <a:cs typeface="Times New Roman" panose="02020603050405020304" pitchFamily="18" charset="0"/>
              </a:rPr>
              <a:t>. </a:t>
            </a:r>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2402140"/>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824497" cy="5262979"/>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2. Требования настоящего Положения применяются в </a:t>
            </a:r>
            <a:r>
              <a:rPr lang="ru-RU" sz="1600" dirty="0">
                <a:solidFill>
                  <a:schemeClr val="tx1"/>
                </a:solidFill>
                <a:latin typeface="Times New Roman" panose="02020603050405020304" pitchFamily="18" charset="0"/>
                <a:cs typeface="Times New Roman" panose="02020603050405020304" pitchFamily="18" charset="0"/>
              </a:rPr>
              <a:t>отношениях между операторами, предоставляющими публичную услугу водоснабжения и канализации, и потребителями.</a:t>
            </a:r>
            <a:r>
              <a:rPr lang="ru-RU" sz="1600" b="0" dirty="0">
                <a:solidFill>
                  <a:schemeClr val="tx1"/>
                </a:solidFill>
                <a:latin typeface="Times New Roman" panose="02020603050405020304" pitchFamily="18" charset="0"/>
                <a:cs typeface="Times New Roman" panose="02020603050405020304" pitchFamily="18" charset="0"/>
              </a:rPr>
              <a:t> В случае потребителей, у которых имеются несколько мест потребления, требования настоящего Положения применяются для каждого места потребления в отдельности.</a:t>
            </a:r>
          </a:p>
          <a:p>
            <a:pPr algn="just"/>
            <a:r>
              <a:rPr lang="ru-RU" sz="1600" b="0" dirty="0">
                <a:solidFill>
                  <a:schemeClr val="tx1"/>
                </a:solidFill>
                <a:latin typeface="Times New Roman" panose="02020603050405020304" pitchFamily="18" charset="0"/>
                <a:cs typeface="Times New Roman" panose="02020603050405020304" pitchFamily="18" charset="0"/>
              </a:rPr>
              <a:t>3. Требования настоящего Положения не применяются: </a:t>
            </a:r>
          </a:p>
          <a:p>
            <a:pPr algn="just"/>
            <a:r>
              <a:rPr lang="ru-RU" sz="1600" b="0" dirty="0">
                <a:solidFill>
                  <a:schemeClr val="tx1"/>
                </a:solidFill>
                <a:latin typeface="Times New Roman" panose="02020603050405020304" pitchFamily="18" charset="0"/>
                <a:cs typeface="Times New Roman" panose="02020603050405020304" pitchFamily="18" charset="0"/>
              </a:rPr>
              <a:t>a) в случае форс-мажора;</a:t>
            </a:r>
          </a:p>
          <a:p>
            <a:pPr algn="just"/>
            <a:r>
              <a:rPr lang="ru-RU" sz="1600" b="0" dirty="0">
                <a:solidFill>
                  <a:schemeClr val="tx1"/>
                </a:solidFill>
                <a:latin typeface="Times New Roman" panose="02020603050405020304" pitchFamily="18" charset="0"/>
                <a:cs typeface="Times New Roman" panose="02020603050405020304" pitchFamily="18" charset="0"/>
              </a:rPr>
              <a:t>b) в случае предпринятых третьими лицами действий, ведущих к нарушению предоставления публичной услуги водоснабжения и канализации;</a:t>
            </a:r>
          </a:p>
          <a:p>
            <a:pPr algn="just"/>
            <a:r>
              <a:rPr lang="ru-RU" sz="1600" b="0" dirty="0">
                <a:solidFill>
                  <a:schemeClr val="tx1"/>
                </a:solidFill>
                <a:latin typeface="Times New Roman" panose="02020603050405020304" pitchFamily="18" charset="0"/>
                <a:cs typeface="Times New Roman" panose="02020603050405020304" pitchFamily="18" charset="0"/>
              </a:rPr>
              <a:t>c) при необходимости увеличения расхода воды в местах, где следует погасить пожары.</a:t>
            </a:r>
          </a:p>
          <a:p>
            <a:pPr algn="just"/>
            <a:r>
              <a:rPr lang="ru-RU" sz="1600" b="0" dirty="0">
                <a:solidFill>
                  <a:schemeClr val="tx1"/>
                </a:solidFill>
                <a:latin typeface="Times New Roman" panose="02020603050405020304" pitchFamily="18" charset="0"/>
                <a:cs typeface="Times New Roman" panose="02020603050405020304" pitchFamily="18" charset="0"/>
              </a:rPr>
              <a:t>Раздел 3 НЕПРЕРЫВНОСТЬ ПРЕДОСТАВЛЕНИЯ ПУБЛИЧНОЙ УСЛУГИ ВОДОСНАБЖЕНИЯ И КАНАЛИЗАЦИИ, предусматривает</a:t>
            </a:r>
            <a:r>
              <a:rPr lang="en-US" sz="1600" b="0" dirty="0">
                <a:solidFill>
                  <a:schemeClr val="tx1"/>
                </a:solidFill>
                <a:latin typeface="Times New Roman" panose="02020603050405020304" pitchFamily="18" charset="0"/>
                <a:cs typeface="Times New Roman" panose="02020603050405020304" pitchFamily="18" charset="0"/>
              </a:rPr>
              <a:t>:</a:t>
            </a:r>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5. Операторы обязаны обеспечить непрерывное и надежное предоставление публичной услуги водоснабжения и канализации потребителям согласно показателям качества, установленным настоящим Положением. </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6. Оператор регистрирует все перерывы в предоставлении публичной услуги водоснабжения и канализации. Запланированные и незапланированные перерывы регистрируются отдельно. Незапланированные перерывы регистрируются с помощью автоматизированных средств оператора, предоставляющего публичную услугу водоснабжения и канализации, или, при их отсутствии, на основе сообщений и/или звонков конечных потребителей, регистрируемых круглосуточной телефонной службой.</a:t>
            </a:r>
            <a:endParaRPr lang="ro-RO" sz="1600" b="0" dirty="0">
              <a:solidFill>
                <a:schemeClr val="tx1"/>
              </a:solidFill>
              <a:latin typeface="Times New Roman" panose="02020603050405020304" pitchFamily="18" charset="0"/>
              <a:cs typeface="Times New Roman" panose="02020603050405020304" pitchFamily="18" charset="0"/>
            </a:endParaRPr>
          </a:p>
          <a:p>
            <a:pPr algn="just"/>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2389386"/>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278094"/>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8. Продолжительность </a:t>
            </a:r>
            <a:r>
              <a:rPr lang="ru-RU" sz="1600" dirty="0">
                <a:solidFill>
                  <a:schemeClr val="tx1"/>
                </a:solidFill>
                <a:latin typeface="Times New Roman" panose="02020603050405020304" pitchFamily="18" charset="0"/>
                <a:cs typeface="Times New Roman" panose="02020603050405020304" pitchFamily="18" charset="0"/>
              </a:rPr>
              <a:t>запланированного перерыва не должна превышать</a:t>
            </a:r>
            <a:r>
              <a:rPr lang="ru-RU" sz="1600" b="0" dirty="0">
                <a:solidFill>
                  <a:schemeClr val="tx1"/>
                </a:solidFill>
                <a:latin typeface="Times New Roman" panose="02020603050405020304" pitchFamily="18" charset="0"/>
                <a:cs typeface="Times New Roman" panose="02020603050405020304" pitchFamily="18" charset="0"/>
              </a:rPr>
              <a:t>:</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a) </a:t>
            </a:r>
            <a:r>
              <a:rPr lang="ru-RU" sz="1600" dirty="0">
                <a:solidFill>
                  <a:schemeClr val="tx1"/>
                </a:solidFill>
                <a:latin typeface="Times New Roman" panose="02020603050405020304" pitchFamily="18" charset="0"/>
                <a:cs typeface="Times New Roman" panose="02020603050405020304" pitchFamily="18" charset="0"/>
              </a:rPr>
              <a:t>срок, указанный в календарном плане проектной документации на выполнение работ</a:t>
            </a:r>
            <a:r>
              <a:rPr lang="ru-RU" sz="1600" b="0" dirty="0">
                <a:solidFill>
                  <a:schemeClr val="tx1"/>
                </a:solidFill>
                <a:latin typeface="Times New Roman" panose="02020603050405020304" pitchFamily="18" charset="0"/>
                <a:cs typeface="Times New Roman" panose="02020603050405020304" pitchFamily="18" charset="0"/>
              </a:rPr>
              <a:t>, рассчитанный автором проекта, - в случае ремонта на станциях по забору, обработке воды, в публичных сетях транспортировки и распределения воды, публичных сетях канализации, на насосных станциях, очистных сооружениях, включая замену, реконструкцию, модернизацию определенных участков сети; </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b) </a:t>
            </a:r>
            <a:r>
              <a:rPr lang="ru-RU" sz="1600" dirty="0">
                <a:solidFill>
                  <a:schemeClr val="tx1"/>
                </a:solidFill>
                <a:latin typeface="Times New Roman" panose="02020603050405020304" pitchFamily="18" charset="0"/>
                <a:cs typeface="Times New Roman" panose="02020603050405020304" pitchFamily="18" charset="0"/>
              </a:rPr>
              <a:t>не более 48 часов</a:t>
            </a:r>
            <a:r>
              <a:rPr lang="ru-RU" sz="1600" b="0" dirty="0">
                <a:solidFill>
                  <a:schemeClr val="tx1"/>
                </a:solidFill>
                <a:latin typeface="Times New Roman" panose="02020603050405020304" pitchFamily="18" charset="0"/>
                <a:cs typeface="Times New Roman" panose="02020603050405020304" pitchFamily="18" charset="0"/>
              </a:rPr>
              <a:t> - в случае ремонта определенных участков труб; </a:t>
            </a:r>
          </a:p>
          <a:p>
            <a:pPr algn="just"/>
            <a:r>
              <a:rPr lang="ru-RU" sz="1600" b="0" dirty="0">
                <a:solidFill>
                  <a:schemeClr val="tx1"/>
                </a:solidFill>
                <a:latin typeface="Times New Roman" panose="02020603050405020304" pitchFamily="18" charset="0"/>
                <a:cs typeface="Times New Roman" panose="02020603050405020304" pitchFamily="18" charset="0"/>
              </a:rPr>
              <a:t>c)</a:t>
            </a:r>
            <a:r>
              <a:rPr lang="en-US" sz="1600" b="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не более 12 часов</a:t>
            </a:r>
            <a:r>
              <a:rPr lang="ru-RU" sz="1600" b="0" dirty="0">
                <a:solidFill>
                  <a:schemeClr val="tx1"/>
                </a:solidFill>
                <a:latin typeface="Times New Roman" panose="02020603050405020304" pitchFamily="18" charset="0"/>
                <a:cs typeface="Times New Roman" panose="02020603050405020304" pitchFamily="18" charset="0"/>
              </a:rPr>
              <a:t> – в случае монтажа, подключения/присоединения, перестановки определенных отрезков вводов в многоквартирные жилые дома, установки/снятия водомера.</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9. Если установлено, что продолжительность работ по возобновлению публичной услуги водоснабжения и канализации превысит сроки, установленные в пункте 8 настоящего Положения, </a:t>
            </a:r>
            <a:r>
              <a:rPr lang="ru-RU" sz="1600" dirty="0">
                <a:solidFill>
                  <a:schemeClr val="tx1"/>
                </a:solidFill>
                <a:latin typeface="Times New Roman" panose="02020603050405020304" pitchFamily="18" charset="0"/>
                <a:cs typeface="Times New Roman" panose="02020603050405020304" pitchFamily="18" charset="0"/>
              </a:rPr>
              <a:t>оператор дополнительно сообщает потребителям о продлении срока запланированного перерыва с обоснованием необходимости данного продления. </a:t>
            </a:r>
            <a:endParaRPr lang="en-US" sz="160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10. Продолжительность </a:t>
            </a:r>
            <a:r>
              <a:rPr lang="ru-RU" sz="1600" dirty="0">
                <a:solidFill>
                  <a:schemeClr val="tx1"/>
                </a:solidFill>
                <a:latin typeface="Times New Roman" panose="02020603050405020304" pitchFamily="18" charset="0"/>
                <a:cs typeface="Times New Roman" panose="02020603050405020304" pitchFamily="18" charset="0"/>
              </a:rPr>
              <a:t>незапланированного перерыва</a:t>
            </a:r>
            <a:r>
              <a:rPr lang="ru-RU" sz="1600" b="0" dirty="0">
                <a:solidFill>
                  <a:schemeClr val="tx1"/>
                </a:solidFill>
                <a:latin typeface="Times New Roman" panose="02020603050405020304" pitchFamily="18" charset="0"/>
                <a:cs typeface="Times New Roman" panose="02020603050405020304" pitchFamily="18" charset="0"/>
              </a:rPr>
              <a:t> в предоставлении публичной услуги водоснабжения соответствует сроку устранения неисправностей с момента получения информации о неисправности и до этапа возобновления предоставления публичной услуги водоснабжения конечному потребителю. </a:t>
            </a:r>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607530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253498" y="1598927"/>
            <a:ext cx="8591738" cy="5262979"/>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d) управляют публичной системой водоснабжения и канализации, являющейся частью инженерно-технической инфраструктуры соответствующих административно-территориальных единиц;</a:t>
            </a:r>
          </a:p>
          <a:p>
            <a:pPr algn="just"/>
            <a:r>
              <a:rPr lang="ru-RU" sz="1600" b="0" dirty="0">
                <a:solidFill>
                  <a:schemeClr val="tx1"/>
                </a:solidFill>
                <a:latin typeface="Times New Roman" panose="02020603050405020304" pitchFamily="18" charset="0"/>
                <a:cs typeface="Times New Roman" panose="02020603050405020304" pitchFamily="18" charset="0"/>
              </a:rPr>
              <a:t>e) утверждают положение о публичной услуге водоснабжения и канализации;</a:t>
            </a:r>
          </a:p>
          <a:p>
            <a:pPr algn="just"/>
            <a:r>
              <a:rPr lang="ru-RU" sz="1600" b="0" dirty="0">
                <a:solidFill>
                  <a:schemeClr val="tx1"/>
                </a:solidFill>
                <a:latin typeface="Times New Roman" panose="02020603050405020304" pitchFamily="18" charset="0"/>
                <a:cs typeface="Times New Roman" panose="02020603050405020304" pitchFamily="18" charset="0"/>
              </a:rPr>
              <a:t>f) принимают решения об объединении усилий административно-территориальных единиц в целях создания и организации публичной услуги водоснабжения и канализации и стимулирования инвестиций в публичные системы водоснабжения и канализации;</a:t>
            </a:r>
          </a:p>
          <a:p>
            <a:pPr algn="just"/>
            <a:r>
              <a:rPr lang="ru-RU" sz="1600" b="0" dirty="0">
                <a:solidFill>
                  <a:schemeClr val="tx1"/>
                </a:solidFill>
                <a:latin typeface="Times New Roman" panose="02020603050405020304" pitchFamily="18" charset="0"/>
                <a:cs typeface="Times New Roman" panose="02020603050405020304" pitchFamily="18" charset="0"/>
              </a:rPr>
              <a:t>g) делегируют управление публичной услугой водоснабжения и канализации и соответствующим публичным имуществом в соответствии с действующим законодательством;</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h) участвуют финансовыми средствами и/или имуществом в создании имущества операторов в целях выполнения таковыми работ и предоставления публичной услуги водоснабжения и канализации;</a:t>
            </a:r>
          </a:p>
          <a:p>
            <a:pPr algn="just"/>
            <a:r>
              <a:rPr lang="ru-RU" sz="1600" b="0" dirty="0">
                <a:solidFill>
                  <a:schemeClr val="tx1"/>
                </a:solidFill>
                <a:latin typeface="Times New Roman" panose="02020603050405020304" pitchFamily="18" charset="0"/>
                <a:cs typeface="Times New Roman" panose="02020603050405020304" pitchFamily="18" charset="0"/>
              </a:rPr>
              <a:t>i) заключают кредитные договоры или предоставляют в соответствии с законом гарантии по кредитам для финансирования инвестиционных программ развития публичной системы водоснабжения и канализации населенных пунктов, выполнения новых работ, расширения и наращивания потенциала, в том числе осуществления реконструкции, модернизации и переоборудования существующих систем;</a:t>
            </a:r>
          </a:p>
          <a:p>
            <a:pPr algn="just"/>
            <a:r>
              <a:rPr lang="ru-RU" sz="1600" b="0" dirty="0">
                <a:solidFill>
                  <a:schemeClr val="tx1"/>
                </a:solidFill>
                <a:latin typeface="Times New Roman" panose="02020603050405020304" pitchFamily="18" charset="0"/>
                <a:cs typeface="Times New Roman" panose="02020603050405020304" pitchFamily="18" charset="0"/>
              </a:rPr>
              <a:t>j) обеспечивают водоснабжение и канализационную услугу в чрезвычайных ситуациях;</a:t>
            </a:r>
          </a:p>
          <a:p>
            <a:pPr algn="just"/>
            <a:r>
              <a:rPr lang="ru-RU" sz="1600" b="0" dirty="0">
                <a:solidFill>
                  <a:schemeClr val="tx1"/>
                </a:solidFill>
                <a:latin typeface="Times New Roman" panose="02020603050405020304" pitchFamily="18" charset="0"/>
                <a:cs typeface="Times New Roman" panose="02020603050405020304" pitchFamily="18" charset="0"/>
              </a:rPr>
              <a:t>k) предоставляют компенсации некоторым категориям бытовых потребителей, признанных уязвимыми, в предусмотренных законом порядке и условиях;</a:t>
            </a:r>
          </a:p>
          <a:p>
            <a:pPr algn="just"/>
            <a:r>
              <a:rPr lang="ru-RU" sz="1600" b="0" dirty="0">
                <a:solidFill>
                  <a:schemeClr val="tx1"/>
                </a:solidFill>
                <a:latin typeface="Times New Roman" panose="02020603050405020304" pitchFamily="18" charset="0"/>
                <a:cs typeface="Times New Roman" panose="02020603050405020304" pitchFamily="18" charset="0"/>
              </a:rPr>
              <a:t>    </a:t>
            </a:r>
            <a:r>
              <a:rPr lang="en-US" sz="1600" b="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98950602"/>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524315"/>
          </a:xfrm>
          <a:prstGeom prst="rect">
            <a:avLst/>
          </a:prstGeom>
          <a:noFill/>
        </p:spPr>
        <p:txBody>
          <a:bodyPr wrap="square" rtlCol="0">
            <a:spAutoFit/>
          </a:bodyPr>
          <a:lstStyle/>
          <a:p>
            <a:pPr algn="just"/>
            <a:r>
              <a:rPr lang="ro-RO" sz="1600" b="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Этот срок не может быть выше:</a:t>
            </a:r>
          </a:p>
          <a:p>
            <a:pPr algn="just"/>
            <a:r>
              <a:rPr lang="ru-RU" sz="1600" b="0" dirty="0">
                <a:solidFill>
                  <a:schemeClr val="tx1"/>
                </a:solidFill>
                <a:latin typeface="Times New Roman" panose="02020603050405020304" pitchFamily="18" charset="0"/>
                <a:cs typeface="Times New Roman" panose="02020603050405020304" pitchFamily="18" charset="0"/>
              </a:rPr>
              <a:t>    a) </a:t>
            </a:r>
            <a:r>
              <a:rPr lang="ru-RU" sz="1600" dirty="0">
                <a:solidFill>
                  <a:schemeClr val="tx1"/>
                </a:solidFill>
                <a:latin typeface="Times New Roman" panose="02020603050405020304" pitchFamily="18" charset="0"/>
                <a:cs typeface="Times New Roman" panose="02020603050405020304" pitchFamily="18" charset="0"/>
              </a:rPr>
              <a:t>12 часов для городской местности</a:t>
            </a:r>
            <a:r>
              <a:rPr lang="ru-RU" sz="1600" b="0" dirty="0">
                <a:solidFill>
                  <a:schemeClr val="tx1"/>
                </a:solidFill>
                <a:latin typeface="Times New Roman" panose="02020603050405020304" pitchFamily="18" charset="0"/>
                <a:cs typeface="Times New Roman" panose="02020603050405020304" pitchFamily="18" charset="0"/>
              </a:rPr>
              <a:t>;</a:t>
            </a:r>
          </a:p>
          <a:p>
            <a:pPr algn="just"/>
            <a:r>
              <a:rPr lang="ru-RU" sz="1600" b="0" dirty="0">
                <a:solidFill>
                  <a:schemeClr val="tx1"/>
                </a:solidFill>
                <a:latin typeface="Times New Roman" panose="02020603050405020304" pitchFamily="18" charset="0"/>
                <a:cs typeface="Times New Roman" panose="02020603050405020304" pitchFamily="18" charset="0"/>
              </a:rPr>
              <a:t>    b) </a:t>
            </a:r>
            <a:r>
              <a:rPr lang="ru-RU" sz="1600" dirty="0">
                <a:solidFill>
                  <a:schemeClr val="tx1"/>
                </a:solidFill>
                <a:latin typeface="Times New Roman" panose="02020603050405020304" pitchFamily="18" charset="0"/>
                <a:cs typeface="Times New Roman" panose="02020603050405020304" pitchFamily="18" charset="0"/>
              </a:rPr>
              <a:t>10 часов для сельской местности</a:t>
            </a:r>
            <a:r>
              <a:rPr lang="ru-RU" sz="1600" b="0" dirty="0">
                <a:solidFill>
                  <a:schemeClr val="tx1"/>
                </a:solidFill>
                <a:latin typeface="Times New Roman" panose="02020603050405020304" pitchFamily="18" charset="0"/>
                <a:cs typeface="Times New Roman" panose="02020603050405020304" pitchFamily="18" charset="0"/>
              </a:rPr>
              <a:t>.</a:t>
            </a:r>
            <a:endParaRPr lang="ro-RO"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Продолжительность незапланированного перерыва в предоставлении публичной услуги канализации соответствует сроку устранения неисправностей с момента получения информации о неисправности, согласно пункту № 12 настоящего Положения, до этапа возобновления предоставления публичной услуги канализации конечному потребителю.</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Этот срок не может быть выше:</a:t>
            </a:r>
          </a:p>
          <a:p>
            <a:pPr algn="just"/>
            <a:r>
              <a:rPr lang="ru-RU" sz="1600" b="0" dirty="0">
                <a:solidFill>
                  <a:schemeClr val="tx1"/>
                </a:solidFill>
                <a:latin typeface="Times New Roman" panose="02020603050405020304" pitchFamily="18" charset="0"/>
                <a:cs typeface="Times New Roman" panose="02020603050405020304" pitchFamily="18" charset="0"/>
              </a:rPr>
              <a:t>a) 8 часов для городской местности;</a:t>
            </a:r>
          </a:p>
          <a:p>
            <a:pPr algn="just"/>
            <a:r>
              <a:rPr lang="ru-RU" sz="1600" b="0" dirty="0">
                <a:solidFill>
                  <a:schemeClr val="tx1"/>
                </a:solidFill>
                <a:latin typeface="Times New Roman" panose="02020603050405020304" pitchFamily="18" charset="0"/>
                <a:cs typeface="Times New Roman" panose="02020603050405020304" pitchFamily="18" charset="0"/>
              </a:rPr>
              <a:t>b) 6 часов для сельской местности.</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11. В случае перерывов, произошедших в форс-мажорных условиях, публичная услуга водоснабжения и канализации должна быть возобновлена в течение не более 24 часов после истечения периода, признанного периодом форс-мажорных событий.</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12. </a:t>
            </a:r>
            <a:r>
              <a:rPr lang="ru-RU" sz="1600" dirty="0">
                <a:solidFill>
                  <a:schemeClr val="tx1"/>
                </a:solidFill>
                <a:latin typeface="Times New Roman" panose="02020603050405020304" pitchFamily="18" charset="0"/>
                <a:cs typeface="Times New Roman" panose="02020603050405020304" pitchFamily="18" charset="0"/>
              </a:rPr>
              <a:t>Информация о наличии проблемы в предоставлении публичной услуги водоснабжения и канализации может поступать к оператору</a:t>
            </a:r>
            <a:r>
              <a:rPr lang="ru-RU" sz="1600" b="0" dirty="0">
                <a:solidFill>
                  <a:schemeClr val="tx1"/>
                </a:solidFill>
                <a:latin typeface="Times New Roman" panose="02020603050405020304" pitchFamily="18" charset="0"/>
                <a:cs typeface="Times New Roman" panose="02020603050405020304" pitchFamily="18" charset="0"/>
              </a:rPr>
              <a:t>:</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a) через автоматизированные информационно-технологические системы от аппаратуры телесигнализации;</a:t>
            </a:r>
            <a:r>
              <a:rPr lang="en-US" sz="1600" b="0" dirty="0">
                <a:solidFill>
                  <a:schemeClr val="tx1"/>
                </a:solidFill>
                <a:latin typeface="Times New Roman" panose="02020603050405020304" pitchFamily="18" charset="0"/>
                <a:cs typeface="Times New Roman" panose="02020603050405020304" pitchFamily="18" charset="0"/>
              </a:rPr>
              <a:t> </a:t>
            </a:r>
            <a:r>
              <a:rPr lang="ru-RU" sz="1600" b="0" dirty="0">
                <a:solidFill>
                  <a:schemeClr val="tx1"/>
                </a:solidFill>
                <a:latin typeface="Times New Roman" panose="02020603050405020304" pitchFamily="18" charset="0"/>
                <a:cs typeface="Times New Roman" panose="02020603050405020304" pitchFamily="18" charset="0"/>
              </a:rPr>
              <a:t>b) через круглосуточную телефонную службу; c) по поступающим от потребителей жалобам. </a:t>
            </a:r>
            <a:endParaRPr lang="en-US" sz="1600" b="0" dirty="0">
              <a:solidFill>
                <a:schemeClr val="tx1"/>
              </a:solidFill>
              <a:latin typeface="Times New Roman" panose="02020603050405020304" pitchFamily="18" charset="0"/>
              <a:cs typeface="Times New Roman" panose="02020603050405020304" pitchFamily="18" charset="0"/>
            </a:endParaRPr>
          </a:p>
          <a:p>
            <a:pPr algn="just"/>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6299373"/>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031873"/>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КАЧЕСТВО И ТЕХНИЧЕСКИЕ ПАРАМЕТРЫ ПРИ ПРЕДОСТАВЛЕНИИ ПУБЛИЧНОЙ УСЛУГИ</a:t>
            </a:r>
            <a:r>
              <a:rPr lang="en-US" sz="1600" dirty="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ВОДОСНАБЖЕНИЯ И КАНАЛИЗАЦИИ</a:t>
            </a:r>
          </a:p>
          <a:p>
            <a:pPr algn="just"/>
            <a:r>
              <a:rPr lang="ru-RU" sz="1600" b="0" dirty="0">
                <a:solidFill>
                  <a:schemeClr val="tx1"/>
                </a:solidFill>
                <a:latin typeface="Times New Roman" panose="02020603050405020304" pitchFamily="18" charset="0"/>
                <a:cs typeface="Times New Roman" panose="02020603050405020304" pitchFamily="18" charset="0"/>
              </a:rPr>
              <a:t>16. Операторы обязаны обеспечить функционирование публичных систем водоснабжения и канализации согласно проектным параметрам и параметрам, установленным в соответствии с нормативно-техническими документами по забору, обработке, транспортировке, накоплению и распределению питьевой и технологической воды всем потребителям, а также по сбору, транспортировке и сбросу сточных вод </a:t>
            </a:r>
            <a:r>
              <a:rPr lang="ru-RU" sz="1600" dirty="0">
                <a:solidFill>
                  <a:schemeClr val="tx1"/>
                </a:solidFill>
                <a:latin typeface="Times New Roman" panose="02020603050405020304" pitchFamily="18" charset="0"/>
                <a:cs typeface="Times New Roman" panose="02020603050405020304" pitchFamily="18" charset="0"/>
              </a:rPr>
              <a:t>(СНиП 2.04.02-84* «Водоснабжение. Наружные сети и сооружения», NCM G.03.02:2015 «</a:t>
            </a:r>
            <a:r>
              <a:rPr lang="ru-RU" sz="1600" dirty="0" err="1">
                <a:solidFill>
                  <a:schemeClr val="tx1"/>
                </a:solidFill>
                <a:latin typeface="Times New Roman" panose="02020603050405020304" pitchFamily="18" charset="0"/>
                <a:cs typeface="Times New Roman" panose="02020603050405020304" pitchFamily="18" charset="0"/>
              </a:rPr>
              <a:t>Rețele</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și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instalații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exterioare</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de</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canalizare</a:t>
            </a:r>
            <a:r>
              <a:rPr lang="ru-RU" sz="1600" dirty="0">
                <a:solidFill>
                  <a:schemeClr val="tx1"/>
                </a:solidFill>
                <a:latin typeface="Times New Roman" panose="02020603050405020304" pitchFamily="18" charset="0"/>
                <a:cs typeface="Times New Roman" panose="02020603050405020304" pitchFamily="18" charset="0"/>
              </a:rPr>
              <a:t>», СНиП 3.05.04-85* «Наружные сети и сооружения водоснабжения и канализации»)</a:t>
            </a:r>
            <a:r>
              <a:rPr lang="ru-RU" sz="1600" b="0" dirty="0">
                <a:solidFill>
                  <a:schemeClr val="tx1"/>
                </a:solidFill>
                <a:latin typeface="Times New Roman" panose="02020603050405020304" pitchFamily="18" charset="0"/>
                <a:cs typeface="Times New Roman" panose="02020603050405020304" pitchFamily="18" charset="0"/>
              </a:rPr>
              <a:t>.</a:t>
            </a:r>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17. Проверка технических параметров публичной услуги водоснабжения и канализации осуществляется в соответствии с условиями договора, заключенного между оператором и потребителем, и нормативно-технических документов по забору, обработке, транспортировке, накоплению и распределению питьевой/технологической воды потребителям, а также по сбору, транспортировке и сбросу сточных вод </a:t>
            </a:r>
            <a:r>
              <a:rPr lang="ru-RU" sz="1600" dirty="0">
                <a:solidFill>
                  <a:schemeClr val="tx1"/>
                </a:solidFill>
                <a:latin typeface="Times New Roman" panose="02020603050405020304" pitchFamily="18" charset="0"/>
                <a:cs typeface="Times New Roman" panose="02020603050405020304" pitchFamily="18" charset="0"/>
              </a:rPr>
              <a:t>(СНиП 2.04.02-84* «Водоснабжение. Наружные сети и сооружения», NCM G.03.02:2015 «</a:t>
            </a:r>
            <a:r>
              <a:rPr lang="ru-RU" sz="1600" dirty="0" err="1">
                <a:solidFill>
                  <a:schemeClr val="tx1"/>
                </a:solidFill>
                <a:latin typeface="Times New Roman" panose="02020603050405020304" pitchFamily="18" charset="0"/>
                <a:cs typeface="Times New Roman" panose="02020603050405020304" pitchFamily="18" charset="0"/>
              </a:rPr>
              <a:t>Rețele</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și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instalații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exterioare</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de</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canalizare</a:t>
            </a:r>
            <a:r>
              <a:rPr lang="ru-RU" sz="1600" dirty="0">
                <a:solidFill>
                  <a:schemeClr val="tx1"/>
                </a:solidFill>
                <a:latin typeface="Times New Roman" panose="02020603050405020304" pitchFamily="18" charset="0"/>
                <a:cs typeface="Times New Roman" panose="02020603050405020304" pitchFamily="18" charset="0"/>
              </a:rPr>
              <a:t>», СНиП 3.05.04-85* «Наружные сети и сооружения водоснабжения и канализации»).</a:t>
            </a:r>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8903994"/>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278094"/>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18. Оператор обязан предоставлять публичную услугу водоснабжения и канализации в разрешенных местах, с учетом точек разграничения сетей и установок, согласно техническим параметрам, установленным национальными стандартами </a:t>
            </a:r>
            <a:r>
              <a:rPr lang="ru-RU" sz="1600" dirty="0">
                <a:solidFill>
                  <a:schemeClr val="tx1"/>
                </a:solidFill>
                <a:latin typeface="Times New Roman" panose="02020603050405020304" pitchFamily="18" charset="0"/>
                <a:cs typeface="Times New Roman" panose="02020603050405020304" pitchFamily="18" charset="0"/>
              </a:rPr>
              <a:t>(СНиП 2.04.02-84* «Водоснабжение. Наружные сети и сооружения», NCM G.03.02:2015 «</a:t>
            </a:r>
            <a:r>
              <a:rPr lang="ru-RU" sz="1600" dirty="0" err="1">
                <a:solidFill>
                  <a:schemeClr val="tx1"/>
                </a:solidFill>
                <a:latin typeface="Times New Roman" panose="02020603050405020304" pitchFamily="18" charset="0"/>
                <a:cs typeface="Times New Roman" panose="02020603050405020304" pitchFamily="18" charset="0"/>
              </a:rPr>
              <a:t>Rețele</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și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instalații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exterioare</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de</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canalizare</a:t>
            </a:r>
            <a:r>
              <a:rPr lang="ru-RU" sz="1600" dirty="0">
                <a:solidFill>
                  <a:schemeClr val="tx1"/>
                </a:solidFill>
                <a:latin typeface="Times New Roman" panose="02020603050405020304" pitchFamily="18" charset="0"/>
                <a:cs typeface="Times New Roman" panose="02020603050405020304" pitchFamily="18" charset="0"/>
              </a:rPr>
              <a:t>», СНиП 3.05.04-85* «Наружные сети и сооружения водоснабжения и канализации»), Положением о публичной услуге водоснабжения и канализации, утвержденным постановлением НАРЭ № 271 от 16.12.2015 г., настоящим Положением и заключенными с потребителями договорами.</a:t>
            </a:r>
          </a:p>
          <a:p>
            <a:pPr algn="just"/>
            <a:r>
              <a:rPr lang="ru-RU" sz="1600" b="0" dirty="0">
                <a:solidFill>
                  <a:schemeClr val="tx1"/>
                </a:solidFill>
                <a:latin typeface="Times New Roman" panose="02020603050405020304" pitchFamily="18" charset="0"/>
                <a:cs typeface="Times New Roman" panose="02020603050405020304" pitchFamily="18" charset="0"/>
              </a:rPr>
              <a:t>19. Измерение технических параметров публичной услуги может осуществляться как оператором, так и другим юридическим лицом, имеющим измерительные и контрольные приборы, включенные в Государственный реестр средств измерений Республики Молдова, опубликованный в «Официальном мониторе Республики Молдова». Если по просьбе потребителей измерение производится другим юридическим лицом, не оператором, стоимость услуги оплачивается потребителем. Если в результате измерений претензии потребителя подтверждаются, то оператор обязан вернуть потребителю понесенные им расходы на оплату услуги по измерению параметров качества. </a:t>
            </a:r>
          </a:p>
          <a:p>
            <a:pPr algn="just"/>
            <a:r>
              <a:rPr lang="ru-RU" sz="1600" b="0" dirty="0">
                <a:solidFill>
                  <a:schemeClr val="tx1"/>
                </a:solidFill>
                <a:latin typeface="Times New Roman" panose="02020603050405020304" pitchFamily="18" charset="0"/>
                <a:cs typeface="Times New Roman" panose="02020603050405020304" pitchFamily="18" charset="0"/>
              </a:rPr>
              <a:t>    </a:t>
            </a:r>
            <a:endParaRPr lang="pt-BR"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7004817"/>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031873"/>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20. Показатели качества, установленные настоящим Положением, обязательны для всех операторов, однако органы местного публичного управления могут утвердить и другие показатели качества для публичных услуг водоснабжения и канализации. Следовательно, предоставляемые операторами услуги должны соответствовать как обязательным показателям, так и показателям, установленным органами местного публичного управления.  </a:t>
            </a:r>
          </a:p>
          <a:p>
            <a:pPr algn="just"/>
            <a:endParaRPr lang="en-US"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rgbClr val="0000FF"/>
                </a:solidFill>
                <a:latin typeface="Times New Roman" panose="02020603050405020304" pitchFamily="18" charset="0"/>
                <a:cs typeface="Times New Roman" panose="02020603050405020304" pitchFamily="18" charset="0"/>
              </a:rPr>
              <a:t>ЗАКОН № 1402 от  24.10.2002 о публичных службах коммунального хозяйства</a:t>
            </a:r>
            <a:r>
              <a:rPr lang="ru-RU" sz="1600" b="0" dirty="0">
                <a:solidFill>
                  <a:schemeClr val="tx1"/>
                </a:solidFill>
                <a:latin typeface="Times New Roman" panose="02020603050405020304" pitchFamily="18" charset="0"/>
                <a:cs typeface="Times New Roman" panose="02020603050405020304" pitchFamily="18" charset="0"/>
              </a:rPr>
              <a:t> – </a:t>
            </a:r>
          </a:p>
          <a:p>
            <a:pPr algn="just"/>
            <a:r>
              <a:rPr lang="ro-RO"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http://lex.justice.md/viewdoc.php?action=view&amp;view=doc&amp;id=312769&amp;lang=2</a:t>
            </a:r>
            <a:r>
              <a:rPr lang="ru-RU" sz="1600" b="0" dirty="0">
                <a:solidFill>
                  <a:schemeClr val="tx1"/>
                </a:solidFill>
                <a:latin typeface="Times New Roman" panose="02020603050405020304" pitchFamily="18" charset="0"/>
                <a:cs typeface="Times New Roman" panose="02020603050405020304" pitchFamily="18" charset="0"/>
              </a:rPr>
              <a:t> </a:t>
            </a:r>
          </a:p>
          <a:p>
            <a:pPr algn="just"/>
            <a:r>
              <a:rPr lang="ru-RU" sz="1600" b="0" dirty="0">
                <a:solidFill>
                  <a:schemeClr val="tx1"/>
                </a:solidFill>
                <a:latin typeface="Times New Roman" panose="02020603050405020304" pitchFamily="18" charset="0"/>
                <a:cs typeface="Times New Roman" panose="02020603050405020304" pitchFamily="18" charset="0"/>
              </a:rPr>
              <a:t>Ст.1. - Настоящий закон устанавливает единые правовые основы создания и организации </a:t>
            </a:r>
            <a:r>
              <a:rPr lang="ru-RU" sz="1600" dirty="0">
                <a:solidFill>
                  <a:schemeClr val="tx1"/>
                </a:solidFill>
                <a:latin typeface="Times New Roman" panose="02020603050405020304" pitchFamily="18" charset="0"/>
                <a:cs typeface="Times New Roman" panose="02020603050405020304" pitchFamily="18" charset="0"/>
              </a:rPr>
              <a:t>деятельности публичных служб коммунального хозяйства административно-территориальных единиц, включая мониторинг и контроль их функционирования</a:t>
            </a:r>
            <a:r>
              <a:rPr lang="ru-RU" sz="1600" b="0" dirty="0">
                <a:solidFill>
                  <a:schemeClr val="tx1"/>
                </a:solidFill>
                <a:latin typeface="Times New Roman" panose="02020603050405020304" pitchFamily="18" charset="0"/>
                <a:cs typeface="Times New Roman" panose="02020603050405020304" pitchFamily="18" charset="0"/>
              </a:rPr>
              <a:t>. </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Управление публичными службами коммунального хозяйства</a:t>
            </a:r>
          </a:p>
          <a:p>
            <a:pPr algn="just"/>
            <a:r>
              <a:rPr lang="ru-RU" sz="1600" b="0" dirty="0">
                <a:solidFill>
                  <a:schemeClr val="tx1"/>
                </a:solidFill>
                <a:latin typeface="Times New Roman" panose="02020603050405020304" pitchFamily="18" charset="0"/>
                <a:cs typeface="Times New Roman" panose="02020603050405020304" pitchFamily="18" charset="0"/>
              </a:rPr>
              <a:t>Ст.16.- Создание, руководство, управление, мониторинг и контроль функционирования публичных служб коммунального хозяйства, координация их деятельности </a:t>
            </a:r>
            <a:r>
              <a:rPr lang="ru-RU" sz="1600" dirty="0">
                <a:solidFill>
                  <a:schemeClr val="tx1"/>
                </a:solidFill>
                <a:latin typeface="Times New Roman" panose="02020603050405020304" pitchFamily="18" charset="0"/>
                <a:cs typeface="Times New Roman" panose="02020603050405020304" pitchFamily="18" charset="0"/>
              </a:rPr>
              <a:t>входят в компетенцию органов центрального и местного публичного управления.</a:t>
            </a:r>
          </a:p>
        </p:txBody>
      </p:sp>
    </p:spTree>
    <p:extLst>
      <p:ext uri="{BB962C8B-B14F-4D97-AF65-F5344CB8AC3E}">
        <p14:creationId xmlns:p14="http://schemas.microsoft.com/office/powerpoint/2010/main" val="776025103"/>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016758"/>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Ст.17. – (1) Управление публичными службами коммунального хозяйства организуется и осуществляется путем: </a:t>
            </a:r>
          </a:p>
          <a:p>
            <a:pPr algn="just"/>
            <a:r>
              <a:rPr lang="ru-RU" sz="1600" b="0" dirty="0">
                <a:solidFill>
                  <a:schemeClr val="tx1"/>
                </a:solidFill>
                <a:latin typeface="Times New Roman" panose="02020603050405020304" pitchFamily="18" charset="0"/>
                <a:cs typeface="Times New Roman" panose="02020603050405020304" pitchFamily="18" charset="0"/>
              </a:rPr>
              <a:t>а) прямого управления; </a:t>
            </a:r>
          </a:p>
          <a:p>
            <a:pPr algn="just"/>
            <a:r>
              <a:rPr lang="ru-RU" sz="1600" b="0" dirty="0">
                <a:solidFill>
                  <a:schemeClr val="tx1"/>
                </a:solidFill>
                <a:latin typeface="Times New Roman" panose="02020603050405020304" pitchFamily="18" charset="0"/>
                <a:cs typeface="Times New Roman" panose="02020603050405020304" pitchFamily="18" charset="0"/>
              </a:rPr>
              <a:t>b) делегированного управления.</a:t>
            </a:r>
          </a:p>
          <a:p>
            <a:pPr algn="just"/>
            <a:r>
              <a:rPr lang="ru-RU" sz="1600" b="0" dirty="0">
                <a:solidFill>
                  <a:schemeClr val="tx1"/>
                </a:solidFill>
                <a:latin typeface="Times New Roman" panose="02020603050405020304" pitchFamily="18" charset="0"/>
                <a:cs typeface="Times New Roman" panose="02020603050405020304" pitchFamily="18" charset="0"/>
              </a:rPr>
              <a:t>2) Выбор формы управления публичными службами коммунального хозяйства осуществляется органом местного публичного управления или, по обстоятельствам, центральным отраслевым органом публичного управления, выступающими в качестве учредителей, посредством принятия соответствующих решений.</a:t>
            </a:r>
          </a:p>
          <a:p>
            <a:pPr algn="just"/>
            <a:r>
              <a:rPr lang="ru-RU" sz="1600" b="0" dirty="0">
                <a:solidFill>
                  <a:schemeClr val="tx1"/>
                </a:solidFill>
                <a:latin typeface="Times New Roman" panose="02020603050405020304" pitchFamily="18" charset="0"/>
                <a:cs typeface="Times New Roman" panose="02020603050405020304" pitchFamily="18" charset="0"/>
              </a:rPr>
              <a:t>Ст.18. - (1) При прямом управлении органы местного публичного управления берут на себя все обязанности и ответственность за создание, руководство и управление публичными службами коммунального хозяйства.</a:t>
            </a:r>
          </a:p>
          <a:p>
            <a:pPr algn="just"/>
            <a:r>
              <a:rPr lang="ru-RU" sz="1600" b="0" dirty="0">
                <a:solidFill>
                  <a:schemeClr val="tx1"/>
                </a:solidFill>
                <a:latin typeface="Times New Roman" panose="02020603050405020304" pitchFamily="18" charset="0"/>
                <a:cs typeface="Times New Roman" panose="02020603050405020304" pitchFamily="18" charset="0"/>
              </a:rPr>
              <a:t>(2) Прямое управление осуществляется специализированными отделами, организованными в составе органов местного публичного управления.</a:t>
            </a:r>
          </a:p>
          <a:p>
            <a:pPr algn="just"/>
            <a:r>
              <a:rPr lang="ru-RU" sz="1600" b="0" dirty="0">
                <a:solidFill>
                  <a:schemeClr val="tx1"/>
                </a:solidFill>
                <a:latin typeface="Times New Roman" panose="02020603050405020304" pitchFamily="18" charset="0"/>
                <a:cs typeface="Times New Roman" panose="02020603050405020304" pitchFamily="18" charset="0"/>
              </a:rPr>
              <a:t>Ст.19. ­– (1) В случае делегированного управления на основе договора </a:t>
            </a:r>
            <a:r>
              <a:rPr lang="ru-RU" sz="1600" b="0" dirty="0" err="1">
                <a:solidFill>
                  <a:schemeClr val="tx1"/>
                </a:solidFill>
                <a:latin typeface="Times New Roman" panose="02020603050405020304" pitchFamily="18" charset="0"/>
                <a:cs typeface="Times New Roman" panose="02020603050405020304" pitchFamily="18" charset="0"/>
              </a:rPr>
              <a:t>частно</a:t>
            </a:r>
            <a:r>
              <a:rPr lang="ru-RU" sz="1600" b="0" dirty="0">
                <a:solidFill>
                  <a:schemeClr val="tx1"/>
                </a:solidFill>
                <a:latin typeface="Times New Roman" panose="02020603050405020304" pitchFamily="18" charset="0"/>
                <a:cs typeface="Times New Roman" panose="02020603050405020304" pitchFamily="18" charset="0"/>
              </a:rPr>
              <a:t>-государственного партнерства органы местного публичного управления вправе пользоваться услугами одного или нескольких поставщиков, которым соответствующим договором доверены управление поставкой (оказанием) публичных услуг коммунального хозяйства, а также управление и эксплуатация публичных </a:t>
            </a:r>
            <a:r>
              <a:rPr lang="ru-RU" sz="1600" b="0" dirty="0" err="1">
                <a:solidFill>
                  <a:schemeClr val="tx1"/>
                </a:solidFill>
                <a:latin typeface="Times New Roman" panose="02020603050405020304" pitchFamily="18" charset="0"/>
                <a:cs typeface="Times New Roman" panose="02020603050405020304" pitchFamily="18" charset="0"/>
              </a:rPr>
              <a:t>инженерно</a:t>
            </a:r>
            <a:r>
              <a:rPr lang="ru-RU" sz="1600" b="0" dirty="0">
                <a:solidFill>
                  <a:schemeClr val="tx1"/>
                </a:solidFill>
                <a:latin typeface="Times New Roman" panose="02020603050405020304" pitchFamily="18" charset="0"/>
                <a:cs typeface="Times New Roman" panose="02020603050405020304" pitchFamily="18" charset="0"/>
              </a:rPr>
              <a:t> - технических систем.</a:t>
            </a:r>
          </a:p>
          <a:p>
            <a:pPr algn="just"/>
            <a:r>
              <a:rPr lang="ru-RU" sz="1600" b="0" dirty="0">
                <a:solidFill>
                  <a:schemeClr val="tx1"/>
                </a:solidFill>
                <a:latin typeface="Times New Roman" panose="02020603050405020304" pitchFamily="18" charset="0"/>
                <a:cs typeface="Times New Roman" panose="02020603050405020304" pitchFamily="18" charset="0"/>
              </a:rPr>
              <a:t>(2) Делегированное управление публичными службами коммунального хозяйства осуществляется в соответствии с действующим законодательством.</a:t>
            </a:r>
          </a:p>
        </p:txBody>
      </p:sp>
    </p:spTree>
    <p:extLst>
      <p:ext uri="{BB962C8B-B14F-4D97-AF65-F5344CB8AC3E}">
        <p14:creationId xmlns:p14="http://schemas.microsoft.com/office/powerpoint/2010/main" val="1066041686"/>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3293209"/>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(3) В соответствии с компетенцией и обязанностями, возложенными на них законом, органы местного публичного управления реализуют свои полномочия по определению политики и стратегии развития услуг, утверждению программ развития публичных систем коммунального хозяйства, а также свое право осуществлять контроль и надзор за исполнением договоров, посредством которых делегировано управление услугами, включая: </a:t>
            </a:r>
          </a:p>
          <a:p>
            <a:pPr algn="just"/>
            <a:r>
              <a:rPr lang="ru-RU" sz="1600" b="0" dirty="0">
                <a:solidFill>
                  <a:schemeClr val="tx1"/>
                </a:solidFill>
                <a:latin typeface="Times New Roman" panose="02020603050405020304" pitchFamily="18" charset="0"/>
                <a:cs typeface="Times New Roman" panose="02020603050405020304" pitchFamily="18" charset="0"/>
              </a:rPr>
              <a:t>а) порядок выполнения поставщиками взятых на себя обязательств; </a:t>
            </a:r>
          </a:p>
          <a:p>
            <a:pPr algn="just"/>
            <a:r>
              <a:rPr lang="ru-RU" sz="1600" b="0" dirty="0">
                <a:solidFill>
                  <a:schemeClr val="tx1"/>
                </a:solidFill>
                <a:latin typeface="Times New Roman" panose="02020603050405020304" pitchFamily="18" charset="0"/>
                <a:cs typeface="Times New Roman" panose="02020603050405020304" pitchFamily="18" charset="0"/>
              </a:rPr>
              <a:t>b) качество поставляемых (оказываемых) услуг; </a:t>
            </a:r>
          </a:p>
          <a:p>
            <a:pPr algn="just"/>
            <a:r>
              <a:rPr lang="ru-RU" sz="1600" b="0" dirty="0">
                <a:solidFill>
                  <a:schemeClr val="tx1"/>
                </a:solidFill>
                <a:latin typeface="Times New Roman" panose="02020603050405020304" pitchFamily="18" charset="0"/>
                <a:cs typeface="Times New Roman" panose="02020603050405020304" pitchFamily="18" charset="0"/>
              </a:rPr>
              <a:t>с) параметры поставляемых (оказываемых) услуг; </a:t>
            </a:r>
          </a:p>
          <a:p>
            <a:pPr algn="just"/>
            <a:r>
              <a:rPr lang="ru-RU" sz="1600" b="0" dirty="0">
                <a:solidFill>
                  <a:schemeClr val="tx1"/>
                </a:solidFill>
                <a:latin typeface="Times New Roman" panose="02020603050405020304" pitchFamily="18" charset="0"/>
                <a:cs typeface="Times New Roman" panose="02020603050405020304" pitchFamily="18" charset="0"/>
              </a:rPr>
              <a:t>d) порядок управления, эксплуатации, сохранения и поддержания в должном состоянии публичных систем инфраструктуры благоустройства населенных пунктов, а также деятельность по развитию и/или модернизации таких систем; </a:t>
            </a:r>
          </a:p>
          <a:p>
            <a:pPr algn="just"/>
            <a:r>
              <a:rPr lang="ru-RU" sz="1600" b="0" dirty="0">
                <a:solidFill>
                  <a:schemeClr val="tx1"/>
                </a:solidFill>
                <a:latin typeface="Times New Roman" panose="02020603050405020304" pitchFamily="18" charset="0"/>
                <a:cs typeface="Times New Roman" panose="02020603050405020304" pitchFamily="18" charset="0"/>
              </a:rPr>
              <a:t>е) порядок формирования и установления тарифов на публичные услуги, поставляемые (оказываемые) коммунальным хозяйством.</a:t>
            </a:r>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2610238"/>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524315"/>
          </a:xfrm>
          <a:prstGeom prst="rect">
            <a:avLst/>
          </a:prstGeom>
          <a:noFill/>
        </p:spPr>
        <p:txBody>
          <a:bodyPr wrap="square" rtlCol="0">
            <a:spAutoFit/>
          </a:bodyPr>
          <a:lstStyle/>
          <a:p>
            <a:pPr algn="just"/>
            <a:r>
              <a:rPr lang="ru-RU" sz="1600" dirty="0">
                <a:solidFill>
                  <a:srgbClr val="0000FF"/>
                </a:solidFill>
                <a:latin typeface="Times New Roman" panose="02020603050405020304" pitchFamily="18" charset="0"/>
                <a:cs typeface="Times New Roman" panose="02020603050405020304" pitchFamily="18" charset="0"/>
              </a:rPr>
              <a:t>ПОСТАНОВЛЕНИЕ № 191 от  19.02.2002 об утверждении Положения о порядке  предоставления и оплаты жилищных, коммунальных и </a:t>
            </a:r>
            <a:r>
              <a:rPr lang="ru-RU" sz="1600" dirty="0" err="1">
                <a:solidFill>
                  <a:srgbClr val="0000FF"/>
                </a:solidFill>
                <a:latin typeface="Times New Roman" panose="02020603050405020304" pitchFamily="18" charset="0"/>
                <a:cs typeface="Times New Roman" panose="02020603050405020304" pitchFamily="18" charset="0"/>
              </a:rPr>
              <a:t>некоммунальных</a:t>
            </a:r>
            <a:r>
              <a:rPr lang="ru-RU" sz="1600" dirty="0">
                <a:solidFill>
                  <a:srgbClr val="0000FF"/>
                </a:solidFill>
                <a:latin typeface="Times New Roman" panose="02020603050405020304" pitchFamily="18" charset="0"/>
                <a:cs typeface="Times New Roman" panose="02020603050405020304" pitchFamily="18" charset="0"/>
              </a:rPr>
              <a:t> услуг для жилищного фонда, установки счетчиков учета расхода воды в квартирах и условиях отключения их от систем отопления и водоснабжения и подключения к этим системам –</a:t>
            </a:r>
            <a:r>
              <a:rPr lang="ru-RU" sz="1600" b="0" dirty="0">
                <a:solidFill>
                  <a:schemeClr val="tx1"/>
                </a:solidFill>
                <a:latin typeface="Times New Roman" panose="02020603050405020304" pitchFamily="18" charset="0"/>
                <a:cs typeface="Times New Roman" panose="02020603050405020304" pitchFamily="18" charset="0"/>
              </a:rPr>
              <a:t> </a:t>
            </a:r>
          </a:p>
          <a:p>
            <a:pPr algn="just"/>
            <a:r>
              <a:rPr lang="ro-RO" sz="160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http://lex.justice.md/viewdoc.php?action=view&amp;view=doc&amp;id=295931&amp;lang=2</a:t>
            </a:r>
            <a:r>
              <a:rPr lang="ru-RU" sz="1600" b="0" dirty="0">
                <a:solidFill>
                  <a:schemeClr val="tx1"/>
                </a:solidFill>
                <a:latin typeface="Times New Roman" panose="02020603050405020304" pitchFamily="18" charset="0"/>
                <a:cs typeface="Times New Roman" panose="02020603050405020304" pitchFamily="18" charset="0"/>
              </a:rPr>
              <a:t> </a:t>
            </a:r>
          </a:p>
          <a:p>
            <a:pPr algn="just"/>
            <a:endParaRPr lang="ru-RU" sz="1600" b="0" dirty="0">
              <a:solidFill>
                <a:schemeClr val="tx1"/>
              </a:solidFill>
              <a:latin typeface="Times New Roman" panose="02020603050405020304" pitchFamily="18" charset="0"/>
              <a:cs typeface="Times New Roman" panose="02020603050405020304" pitchFamily="18" charset="0"/>
            </a:endParaRPr>
          </a:p>
          <a:p>
            <a:pPr algn="just"/>
            <a:r>
              <a:rPr lang="ru-RU" sz="1600" b="0" dirty="0">
                <a:solidFill>
                  <a:schemeClr val="tx1"/>
                </a:solidFill>
                <a:latin typeface="Times New Roman" panose="02020603050405020304" pitchFamily="18" charset="0"/>
                <a:cs typeface="Times New Roman" panose="02020603050405020304" pitchFamily="18" charset="0"/>
              </a:rPr>
              <a:t>1. Положение разработан в соответствии с Конституцией Республики Молдова, Жилищным кодексом, Законом о защите прав потребителей, Законом об аренде, Законом о кондоминиуме в жилищном фонде, другими нормативными документами </a:t>
            </a:r>
            <a:r>
              <a:rPr lang="ru-RU" sz="1600" dirty="0">
                <a:solidFill>
                  <a:schemeClr val="tx1"/>
                </a:solidFill>
                <a:latin typeface="Times New Roman" panose="02020603050405020304" pitchFamily="18" charset="0"/>
                <a:cs typeface="Times New Roman" panose="02020603050405020304" pitchFamily="18" charset="0"/>
              </a:rPr>
              <a:t>и устанавливает порядок оплаты собственниками, нанимателями и нанимателями квартир, жилых помещений в общежитиях и нежилых помещений жилищных, коммунальных и </a:t>
            </a:r>
            <a:r>
              <a:rPr lang="ru-RU" sz="1600" dirty="0" err="1">
                <a:solidFill>
                  <a:schemeClr val="tx1"/>
                </a:solidFill>
                <a:latin typeface="Times New Roman" panose="02020603050405020304" pitchFamily="18" charset="0"/>
                <a:cs typeface="Times New Roman" panose="02020603050405020304" pitchFamily="18" charset="0"/>
              </a:rPr>
              <a:t>некоммунальных</a:t>
            </a:r>
            <a:r>
              <a:rPr lang="ru-RU" sz="1600" dirty="0">
                <a:solidFill>
                  <a:schemeClr val="tx1"/>
                </a:solidFill>
                <a:latin typeface="Times New Roman" panose="02020603050405020304" pitchFamily="18" charset="0"/>
                <a:cs typeface="Times New Roman" panose="02020603050405020304" pitchFamily="18" charset="0"/>
              </a:rPr>
              <a:t> услуг и регулирует договорные отношения между </a:t>
            </a:r>
            <a:r>
              <a:rPr lang="ru-RU" sz="1600" dirty="0" err="1">
                <a:solidFill>
                  <a:schemeClr val="tx1"/>
                </a:solidFill>
                <a:latin typeface="Times New Roman" panose="02020603050405020304" pitchFamily="18" charset="0"/>
                <a:cs typeface="Times New Roman" panose="02020603050405020304" pitchFamily="18" charset="0"/>
              </a:rPr>
              <a:t>услугодателями</a:t>
            </a:r>
            <a:r>
              <a:rPr lang="ru-RU" sz="1600" dirty="0">
                <a:solidFill>
                  <a:schemeClr val="tx1"/>
                </a:solidFill>
                <a:latin typeface="Times New Roman" panose="02020603050405020304" pitchFamily="18" charset="0"/>
                <a:cs typeface="Times New Roman" panose="02020603050405020304" pitchFamily="18" charset="0"/>
              </a:rPr>
              <a:t> и потребителями этих услуг.</a:t>
            </a:r>
          </a:p>
          <a:p>
            <a:pPr algn="just"/>
            <a:r>
              <a:rPr lang="ru-RU" sz="1600" b="0" dirty="0">
                <a:solidFill>
                  <a:schemeClr val="tx1"/>
                </a:solidFill>
                <a:latin typeface="Times New Roman" panose="02020603050405020304" pitchFamily="18" charset="0"/>
                <a:cs typeface="Times New Roman" panose="02020603050405020304" pitchFamily="18" charset="0"/>
              </a:rPr>
              <a:t>Действие настоящего положения не распространяется на индивидуальные дома в части технического обслуживания жилого дома.</a:t>
            </a:r>
          </a:p>
          <a:p>
            <a:pPr algn="just"/>
            <a:r>
              <a:rPr lang="ru-RU" sz="1600" dirty="0">
                <a:solidFill>
                  <a:schemeClr val="tx1"/>
                </a:solidFill>
                <a:latin typeface="Times New Roman" panose="02020603050405020304" pitchFamily="18" charset="0"/>
                <a:cs typeface="Times New Roman" panose="02020603050405020304" pitchFamily="18" charset="0"/>
              </a:rPr>
              <a:t>5. Коммунальные услуги:</a:t>
            </a:r>
          </a:p>
          <a:p>
            <a:pPr algn="just"/>
            <a:r>
              <a:rPr lang="ru-RU" sz="1600" b="0" dirty="0">
                <a:solidFill>
                  <a:schemeClr val="tx1"/>
                </a:solidFill>
                <a:latin typeface="Times New Roman" panose="02020603050405020304" pitchFamily="18" charset="0"/>
                <a:cs typeface="Times New Roman" panose="02020603050405020304" pitchFamily="18" charset="0"/>
              </a:rPr>
              <a:t>b) снабжение горячей водой;</a:t>
            </a:r>
          </a:p>
          <a:p>
            <a:pPr algn="just"/>
            <a:r>
              <a:rPr lang="ru-RU" sz="1600" b="0" dirty="0">
                <a:solidFill>
                  <a:schemeClr val="tx1"/>
                </a:solidFill>
                <a:latin typeface="Times New Roman" panose="02020603050405020304" pitchFamily="18" charset="0"/>
                <a:cs typeface="Times New Roman" panose="02020603050405020304" pitchFamily="18" charset="0"/>
              </a:rPr>
              <a:t>c) снабжение питьевой водой;</a:t>
            </a:r>
          </a:p>
          <a:p>
            <a:pPr algn="just"/>
            <a:r>
              <a:rPr lang="ru-RU" sz="1600" b="0" dirty="0">
                <a:solidFill>
                  <a:schemeClr val="tx1"/>
                </a:solidFill>
                <a:latin typeface="Times New Roman" panose="02020603050405020304" pitchFamily="18" charset="0"/>
                <a:cs typeface="Times New Roman" panose="02020603050405020304" pitchFamily="18" charset="0"/>
              </a:rPr>
              <a:t>d) водоотведение; </a:t>
            </a:r>
            <a:r>
              <a:rPr lang="ru-RU" sz="1600" b="0" dirty="0" err="1">
                <a:solidFill>
                  <a:schemeClr val="tx1"/>
                </a:solidFill>
                <a:latin typeface="Times New Roman" panose="02020603050405020304" pitchFamily="18" charset="0"/>
                <a:cs typeface="Times New Roman" panose="02020603050405020304" pitchFamily="18" charset="0"/>
              </a:rPr>
              <a:t>и.т.д</a:t>
            </a:r>
            <a:r>
              <a:rPr lang="ru-RU" sz="1600" b="0" dirty="0">
                <a:solidFill>
                  <a:schemeClr val="tx1"/>
                </a:solidFill>
                <a:latin typeface="Times New Roman" panose="02020603050405020304" pitchFamily="18" charset="0"/>
                <a:cs typeface="Times New Roman" panose="02020603050405020304" pitchFamily="18" charset="0"/>
              </a:rPr>
              <a:t>.</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8583077"/>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524315"/>
          </a:xfrm>
          <a:prstGeom prst="rect">
            <a:avLst/>
          </a:prstGeom>
          <a:noFill/>
        </p:spPr>
        <p:txBody>
          <a:bodyPr wrap="square" rtlCol="0">
            <a:spAutoFit/>
          </a:bodyPr>
          <a:lstStyle/>
          <a:p>
            <a:pPr algn="just"/>
            <a:r>
              <a:rPr lang="ru-RU" sz="1600" dirty="0">
                <a:solidFill>
                  <a:srgbClr val="0000FF"/>
                </a:solidFill>
                <a:latin typeface="Times New Roman" panose="02020603050405020304" pitchFamily="18" charset="0"/>
                <a:cs typeface="Times New Roman" panose="02020603050405020304" pitchFamily="18" charset="0"/>
              </a:rPr>
              <a:t>ПРИКАЗ № 122 от  04.12.2015 об утверждении  Концепции по регионализации публичных услуг водоснабжения и канализации и Руководства для регионализации публичных услуг водоснабжения и канализации –</a:t>
            </a:r>
            <a:r>
              <a:rPr lang="ru-RU" sz="1600" b="0" dirty="0">
                <a:solidFill>
                  <a:schemeClr val="tx1"/>
                </a:solidFill>
                <a:latin typeface="Times New Roman" panose="02020603050405020304" pitchFamily="18" charset="0"/>
                <a:cs typeface="Times New Roman" panose="02020603050405020304" pitchFamily="18" charset="0"/>
              </a:rPr>
              <a:t> </a:t>
            </a:r>
          </a:p>
          <a:p>
            <a:pPr algn="just"/>
            <a:r>
              <a:rPr lang="ro-RO" sz="1600" b="0" dirty="0">
                <a:solidFill>
                  <a:srgbClr val="00B050"/>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xmlns="" val="tx"/>
                    </a:ext>
                  </a:extLst>
                </a:hlinkClick>
              </a:rPr>
              <a:t>http://lex.justice.md/viewdoc.php?action=view&amp;view=doc&amp;id=363617&amp;lang=2</a:t>
            </a:r>
            <a:r>
              <a:rPr lang="ru-RU" sz="1600" b="0" dirty="0">
                <a:solidFill>
                  <a:schemeClr val="tx1"/>
                </a:solidFill>
                <a:latin typeface="Times New Roman" panose="02020603050405020304" pitchFamily="18" charset="0"/>
                <a:cs typeface="Times New Roman" panose="02020603050405020304" pitchFamily="18" charset="0"/>
              </a:rPr>
              <a:t> </a:t>
            </a:r>
          </a:p>
          <a:p>
            <a:pPr algn="just"/>
            <a:r>
              <a:rPr lang="ru-RU" sz="1600" b="0" dirty="0">
                <a:solidFill>
                  <a:schemeClr val="tx1"/>
                </a:solidFill>
                <a:latin typeface="Times New Roman" panose="02020603050405020304" pitchFamily="18" charset="0"/>
                <a:cs typeface="Times New Roman" panose="02020603050405020304" pitchFamily="18" charset="0"/>
              </a:rPr>
              <a:t>В целях реализации положений Постановления Правительства №199 от 20.03.2014 об утверждении Стратегии водоснабжения и </a:t>
            </a:r>
            <a:r>
              <a:rPr lang="ru-RU" sz="1600" b="0" dirty="0" err="1">
                <a:solidFill>
                  <a:schemeClr val="tx1"/>
                </a:solidFill>
                <a:latin typeface="Times New Roman" panose="02020603050405020304" pitchFamily="18" charset="0"/>
                <a:cs typeface="Times New Roman" panose="02020603050405020304" pitchFamily="18" charset="0"/>
              </a:rPr>
              <a:t>санитации</a:t>
            </a:r>
            <a:r>
              <a:rPr lang="ru-RU" sz="1600" b="0" dirty="0">
                <a:solidFill>
                  <a:schemeClr val="tx1"/>
                </a:solidFill>
                <a:latin typeface="Times New Roman" panose="02020603050405020304" pitchFamily="18" charset="0"/>
                <a:cs typeface="Times New Roman" panose="02020603050405020304" pitchFamily="18" charset="0"/>
              </a:rPr>
              <a:t> (2014-2028 г.) утвердили:</a:t>
            </a:r>
          </a:p>
          <a:p>
            <a:pPr algn="just"/>
            <a:r>
              <a:rPr lang="ru-RU" sz="1600" b="0" dirty="0">
                <a:solidFill>
                  <a:schemeClr val="tx1"/>
                </a:solidFill>
                <a:latin typeface="Times New Roman" panose="02020603050405020304" pitchFamily="18" charset="0"/>
                <a:cs typeface="Times New Roman" panose="02020603050405020304" pitchFamily="18" charset="0"/>
              </a:rPr>
              <a:t>1. Концепцию по регионализации публичных услуг водоснабжения и канализации.</a:t>
            </a:r>
          </a:p>
          <a:p>
            <a:pPr algn="just"/>
            <a:r>
              <a:rPr lang="ru-RU" sz="1600" b="0" dirty="0">
                <a:solidFill>
                  <a:schemeClr val="tx1"/>
                </a:solidFill>
                <a:latin typeface="Times New Roman" panose="02020603050405020304" pitchFamily="18" charset="0"/>
                <a:cs typeface="Times New Roman" panose="02020603050405020304" pitchFamily="18" charset="0"/>
              </a:rPr>
              <a:t>2. Руководство для регионализации публичных услуг водоснабжения и канализации.</a:t>
            </a:r>
          </a:p>
          <a:p>
            <a:pPr algn="just"/>
            <a:r>
              <a:rPr lang="ru-RU" sz="1600" b="0" dirty="0">
                <a:solidFill>
                  <a:schemeClr val="tx1"/>
                </a:solidFill>
                <a:latin typeface="Times New Roman" panose="02020603050405020304" pitchFamily="18" charset="0"/>
                <a:cs typeface="Times New Roman" panose="02020603050405020304" pitchFamily="18" charset="0"/>
              </a:rPr>
              <a:t>3. Использовать в качестве рекомендации Концепцию по регионализации публичных услуг водоснабжения и канализации и Руководство для регионализации публичных услуг водоснабжения и канализации всем соответствующим учреждениям, участвующим в секторе финансового планирования и утверждения и реализации инфраструктурных проектов.</a:t>
            </a:r>
          </a:p>
          <a:p>
            <a:pPr algn="just"/>
            <a:endParaRPr lang="ru-RU" sz="1600" dirty="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Регионализация</a:t>
            </a:r>
            <a:r>
              <a:rPr lang="ru-RU" sz="1600" b="0" dirty="0">
                <a:solidFill>
                  <a:schemeClr val="tx1"/>
                </a:solidFill>
                <a:latin typeface="Times New Roman" panose="02020603050405020304" pitchFamily="18" charset="0"/>
                <a:cs typeface="Times New Roman" panose="02020603050405020304" pitchFamily="18" charset="0"/>
              </a:rPr>
              <a:t> является ключевым элементом улучшения эффективности инфраструктуры и местных услуг водоснабжения и канализации в условиях качества и стоимости, для достижения целей в области окружающей среды, а также обеспечения инвестиций, эксплуатации, стратегии долгосрочного развития сектора водоснабжения и канализации и сбалансированного регионального развития.</a:t>
            </a:r>
            <a:endParaRPr lang="ro-RO"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6600651"/>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4278094"/>
          </a:xfrm>
          <a:prstGeom prst="rect">
            <a:avLst/>
          </a:prstGeom>
          <a:noFill/>
        </p:spPr>
        <p:txBody>
          <a:bodyPr wrap="square" rtlCol="0">
            <a:spAutoFit/>
          </a:bodyPr>
          <a:lstStyle/>
          <a:p>
            <a:pPr algn="just"/>
            <a:r>
              <a:rPr lang="ru-RU" sz="1600" b="0" dirty="0">
                <a:solidFill>
                  <a:schemeClr val="tx1"/>
                </a:solidFill>
                <a:latin typeface="Times New Roman" panose="02020603050405020304" pitchFamily="18" charset="0"/>
                <a:cs typeface="Times New Roman" panose="02020603050405020304" pitchFamily="18" charset="0"/>
              </a:rPr>
              <a:t>Регионализация предполагает объединение поставщиков публичных услуг в одной физической или административной структуре для улучшения услуг и повышения эффективности. Регионализация публичных услуг водоснабжения и канализации может включать объединение сетей, чтобы помочь исправить дисбаланс водных ресурсов между муниципалитетами и административно-территориальными регионами. Эта перспектива включает и организационное сотрудничество между местными публичными органами власти (или поставщиками услуг) для улучшения услуг и повышения эффективности. Такие улучшения могут быть достигнуты с помощью:</a:t>
            </a:r>
          </a:p>
          <a:p>
            <a:pPr algn="just"/>
            <a:r>
              <a:rPr lang="ru-RU" sz="1600" b="0" dirty="0">
                <a:solidFill>
                  <a:schemeClr val="tx1"/>
                </a:solidFill>
                <a:latin typeface="Times New Roman" panose="02020603050405020304" pitchFamily="18" charset="0"/>
                <a:cs typeface="Times New Roman" panose="02020603050405020304" pitchFamily="18" charset="0"/>
              </a:rPr>
              <a:t>- сокращения расходов на производство; </a:t>
            </a:r>
          </a:p>
          <a:p>
            <a:pPr algn="just"/>
            <a:r>
              <a:rPr lang="ru-RU" sz="1600" b="0" dirty="0">
                <a:solidFill>
                  <a:schemeClr val="tx1"/>
                </a:solidFill>
                <a:latin typeface="Times New Roman" panose="02020603050405020304" pitchFamily="18" charset="0"/>
                <a:cs typeface="Times New Roman" panose="02020603050405020304" pitchFamily="18" charset="0"/>
              </a:rPr>
              <a:t>- объединения мощностей, средств и ресурсов;</a:t>
            </a:r>
          </a:p>
          <a:p>
            <a:pPr algn="just"/>
            <a:r>
              <a:rPr lang="ru-RU" sz="1600" b="0" dirty="0">
                <a:solidFill>
                  <a:schemeClr val="tx1"/>
                </a:solidFill>
                <a:latin typeface="Times New Roman" panose="02020603050405020304" pitchFamily="18" charset="0"/>
                <a:cs typeface="Times New Roman" panose="02020603050405020304" pitchFamily="18" charset="0"/>
              </a:rPr>
              <a:t>- увеличения равного доступа к услугам; </a:t>
            </a:r>
          </a:p>
          <a:p>
            <a:pPr algn="just"/>
            <a:r>
              <a:rPr lang="ru-RU" sz="1600" b="0" dirty="0">
                <a:solidFill>
                  <a:schemeClr val="tx1"/>
                </a:solidFill>
                <a:latin typeface="Times New Roman" panose="02020603050405020304" pitchFamily="18" charset="0"/>
                <a:cs typeface="Times New Roman" panose="02020603050405020304" pitchFamily="18" charset="0"/>
              </a:rPr>
              <a:t>- улучшения доступа к инвестиционным фондам и участия частного сектора.</a:t>
            </a:r>
          </a:p>
          <a:p>
            <a:pPr algn="just"/>
            <a:r>
              <a:rPr lang="ru-RU" sz="1600" dirty="0">
                <a:solidFill>
                  <a:schemeClr val="tx1"/>
                </a:solidFill>
                <a:latin typeface="Times New Roman" panose="02020603050405020304" pitchFamily="18" charset="0"/>
                <a:cs typeface="Times New Roman" panose="02020603050405020304" pitchFamily="18" charset="0"/>
              </a:rPr>
              <a:t>Многие районы страны не имеют доступа к адекватным водным ресурсам. Водные ресурсы Молдовы ограниченны, </a:t>
            </a:r>
            <a:r>
              <a:rPr lang="ru-RU" sz="1600" dirty="0" err="1">
                <a:solidFill>
                  <a:schemeClr val="tx1"/>
                </a:solidFill>
                <a:latin typeface="Times New Roman" panose="02020603050405020304" pitchFamily="18" charset="0"/>
                <a:cs typeface="Times New Roman" panose="02020603050405020304" pitchFamily="18" charset="0"/>
              </a:rPr>
              <a:t>имеея</a:t>
            </a:r>
            <a:r>
              <a:rPr lang="ru-RU" sz="1600" dirty="0">
                <a:solidFill>
                  <a:schemeClr val="tx1"/>
                </a:solidFill>
                <a:latin typeface="Times New Roman" panose="02020603050405020304" pitchFamily="18" charset="0"/>
                <a:cs typeface="Times New Roman" panose="02020603050405020304" pitchFamily="18" charset="0"/>
              </a:rPr>
              <a:t> только два текущих водных потока, в большинстве регионов ресурсы подземных вод имеют качество, которое невозможно очистить до доступных цен. Мелкие водоносные горизонты, которые, как правило, служат в качестве источника воды в сельской местности, часто не отвечают стандартам качества и надежности.</a:t>
            </a:r>
            <a:endParaRPr lang="ro-RO"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5150313"/>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pPr>
              <a:defRPr/>
            </a:pPr>
            <a:endParaRPr lang="de-DE" b="0" dirty="0"/>
          </a:p>
        </p:txBody>
      </p:sp>
      <p:sp>
        <p:nvSpPr>
          <p:cNvPr id="109570" name="Datumsplatzhalter 3"/>
          <p:cNvSpPr>
            <a:spLocks noGrp="1"/>
          </p:cNvSpPr>
          <p:nvPr>
            <p:ph type="dt" sz="half" idx="11"/>
          </p:nvPr>
        </p:nvSpPr>
        <p:spPr>
          <a:noFill/>
        </p:spPr>
        <p:txBody>
          <a:bodyPr/>
          <a:lstStyle/>
          <a:p>
            <a:fld id="{1A768533-9F5A-4A96-B8F6-9A95114E0856}" type="datetime1">
              <a:rPr lang="en-GB">
                <a:cs typeface="Arial" charset="0"/>
              </a:rPr>
              <a:pPr/>
              <a:t>02/10/2018</a:t>
            </a:fld>
            <a:endParaRPr lang="de-DE">
              <a:cs typeface="Arial"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822" y="340351"/>
            <a:ext cx="1809750"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9591" y="238290"/>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9454" y="293541"/>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739" y="146415"/>
            <a:ext cx="756366" cy="756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0035" y="100508"/>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81" y="46645"/>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9"/>
          <p:cNvSpPr>
            <a:spLocks noChangeArrowheads="1"/>
          </p:cNvSpPr>
          <p:nvPr/>
        </p:nvSpPr>
        <p:spPr bwMode="auto">
          <a:xfrm>
            <a:off x="1163782" y="809809"/>
            <a:ext cx="7162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i="0" u="none" strike="noStrike" cap="none" normalizeH="0" baseline="0" dirty="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i="0" u="none" strike="noStrike" cap="none" normalizeH="0" baseline="0" dirty="0">
                <a:ln>
                  <a:noFill/>
                </a:ln>
                <a:solidFill>
                  <a:srgbClr val="002060"/>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i="0" u="none" strike="noStrike" cap="none" normalizeH="0" baseline="0" dirty="0">
              <a:ln>
                <a:noFill/>
              </a:ln>
              <a:solidFill>
                <a:srgbClr val="002060"/>
              </a:solidFill>
              <a:effectLst/>
              <a:latin typeface="Arial" panose="020B0604020202020204" pitchFamily="34" charset="0"/>
            </a:endParaRPr>
          </a:p>
        </p:txBody>
      </p:sp>
      <p:sp>
        <p:nvSpPr>
          <p:cNvPr id="11" name="TextBox 10"/>
          <p:cNvSpPr txBox="1"/>
          <p:nvPr/>
        </p:nvSpPr>
        <p:spPr>
          <a:xfrm>
            <a:off x="192181" y="1612081"/>
            <a:ext cx="8689269" cy="5262979"/>
          </a:xfrm>
          <a:prstGeom prst="rect">
            <a:avLst/>
          </a:prstGeom>
          <a:noFill/>
        </p:spPr>
        <p:txBody>
          <a:bodyPr wrap="square" rtlCol="0">
            <a:spAutoFit/>
          </a:bodyPr>
          <a:lstStyle/>
          <a:p>
            <a:pPr algn="just"/>
            <a:r>
              <a:rPr lang="ru-RU" sz="1600" dirty="0">
                <a:solidFill>
                  <a:schemeClr val="tx1"/>
                </a:solidFill>
                <a:latin typeface="Times New Roman" panose="02020603050405020304" pitchFamily="18" charset="0"/>
                <a:cs typeface="Times New Roman" panose="02020603050405020304" pitchFamily="18" charset="0"/>
              </a:rPr>
              <a:t>2.1. НЕОБХОДИМОСТЬ РЕГИОНАЛИЗАЦИИ - </a:t>
            </a:r>
            <a:r>
              <a:rPr lang="ru-RU" sz="1600" b="0" dirty="0">
                <a:solidFill>
                  <a:schemeClr val="tx1"/>
                </a:solidFill>
                <a:latin typeface="Times New Roman" panose="02020603050405020304" pitchFamily="18" charset="0"/>
                <a:cs typeface="Times New Roman" panose="02020603050405020304" pitchFamily="18" charset="0"/>
              </a:rPr>
              <a:t>появился с подписанием Соглашения об ассоциации с Европейским Союзом (ЕС) Республика Молдова взяла на себя обязательства, связанные со значительными инвестициями в услугах водоснабжения и канализации для улучшения условий жизни населения и предпринимателей, предоставляя доступ к публичной службе водоснабжения и канализации и соответствие стандартам ЕС.</a:t>
            </a:r>
          </a:p>
          <a:p>
            <a:pPr algn="just"/>
            <a:r>
              <a:rPr lang="ru-RU" sz="1600" b="0" dirty="0">
                <a:solidFill>
                  <a:schemeClr val="tx1"/>
                </a:solidFill>
                <a:latin typeface="Times New Roman" panose="02020603050405020304" pitchFamily="18" charset="0"/>
                <a:cs typeface="Times New Roman" panose="02020603050405020304" pitchFamily="18" charset="0"/>
              </a:rPr>
              <a:t>Создание региональных операторов и, таким образом, делегирование им управления услугами водоснабжения и канализации являются важным процессом для обеспечения соблюдения установленных сроков достижения европейских норм и стандартов, а также развития способности внедрять фонды и реализации будущих инвестиционных проектов.</a:t>
            </a:r>
          </a:p>
          <a:p>
            <a:pPr algn="just"/>
            <a:r>
              <a:rPr lang="ru-RU" sz="1600" b="0" dirty="0">
                <a:solidFill>
                  <a:schemeClr val="tx1"/>
                </a:solidFill>
                <a:latin typeface="Times New Roman" panose="02020603050405020304" pitchFamily="18" charset="0"/>
                <a:cs typeface="Times New Roman" panose="02020603050405020304" pitchFamily="18" charset="0"/>
              </a:rPr>
              <a:t>Необходимость регионализации в секторе водоснабжения и </a:t>
            </a:r>
            <a:r>
              <a:rPr lang="ru-RU" sz="1600" b="0" dirty="0" err="1">
                <a:solidFill>
                  <a:schemeClr val="tx1"/>
                </a:solidFill>
                <a:latin typeface="Times New Roman" panose="02020603050405020304" pitchFamily="18" charset="0"/>
                <a:cs typeface="Times New Roman" panose="02020603050405020304" pitchFamily="18" charset="0"/>
              </a:rPr>
              <a:t>санитации</a:t>
            </a:r>
            <a:r>
              <a:rPr lang="ru-RU" sz="1600" b="0" dirty="0">
                <a:solidFill>
                  <a:schemeClr val="tx1"/>
                </a:solidFill>
                <a:latin typeface="Times New Roman" panose="02020603050405020304" pitchFamily="18" charset="0"/>
                <a:cs typeface="Times New Roman" panose="02020603050405020304" pitchFamily="18" charset="0"/>
              </a:rPr>
              <a:t> была продиктована следующими соображениями:</a:t>
            </a:r>
          </a:p>
          <a:p>
            <a:pPr algn="just"/>
            <a:r>
              <a:rPr lang="ru-RU" sz="1600" b="0" dirty="0">
                <a:solidFill>
                  <a:schemeClr val="tx1"/>
                </a:solidFill>
                <a:latin typeface="Times New Roman" panose="02020603050405020304" pitchFamily="18" charset="0"/>
                <a:cs typeface="Times New Roman" panose="02020603050405020304" pitchFamily="18" charset="0"/>
              </a:rPr>
              <a:t>- основания для европейской интеграции – соответствие экологическим стандартам в установленные сроки;</a:t>
            </a:r>
          </a:p>
          <a:p>
            <a:pPr algn="just"/>
            <a:r>
              <a:rPr lang="ru-RU" sz="1600" b="0" dirty="0">
                <a:solidFill>
                  <a:schemeClr val="tx1"/>
                </a:solidFill>
                <a:latin typeface="Times New Roman" panose="02020603050405020304" pitchFamily="18" charset="0"/>
                <a:cs typeface="Times New Roman" panose="02020603050405020304" pitchFamily="18" charset="0"/>
              </a:rPr>
              <a:t>- экономические основания – использование экономии для уменьшения инвестиционных и эксплуатационных затрат;</a:t>
            </a:r>
          </a:p>
          <a:p>
            <a:pPr algn="just"/>
            <a:r>
              <a:rPr lang="ru-RU" sz="1600" b="0" dirty="0">
                <a:solidFill>
                  <a:schemeClr val="tx1"/>
                </a:solidFill>
                <a:latin typeface="Times New Roman" panose="02020603050405020304" pitchFamily="18" charset="0"/>
                <a:cs typeface="Times New Roman" panose="02020603050405020304" pitchFamily="18" charset="0"/>
              </a:rPr>
              <a:t>- основания солидарности:</a:t>
            </a:r>
          </a:p>
          <a:p>
            <a:pPr algn="just"/>
            <a:r>
              <a:rPr lang="ru-RU" sz="1600" b="0" dirty="0">
                <a:solidFill>
                  <a:schemeClr val="tx1"/>
                </a:solidFill>
                <a:latin typeface="Times New Roman" panose="02020603050405020304" pitchFamily="18" charset="0"/>
                <a:cs typeface="Times New Roman" panose="02020603050405020304" pitchFamily="18" charset="0"/>
              </a:rPr>
              <a:t>    • малые и средние населенные пункты не имеют возможности для подготовки и реализации проектов, а также внедрения инвестиций;</a:t>
            </a:r>
          </a:p>
          <a:p>
            <a:pPr algn="just"/>
            <a:r>
              <a:rPr lang="ru-RU" sz="1600" b="0" dirty="0">
                <a:solidFill>
                  <a:schemeClr val="tx1"/>
                </a:solidFill>
                <a:latin typeface="Times New Roman" panose="02020603050405020304" pitchFamily="18" charset="0"/>
                <a:cs typeface="Times New Roman" panose="02020603050405020304" pitchFamily="18" charset="0"/>
              </a:rPr>
              <a:t>    • большие города могут поддерживать необходимые инвестиции из собственных источников (без объединения с небольшими населенными пунктами не получат безвозмездные гранты);</a:t>
            </a:r>
          </a:p>
          <a:p>
            <a:pPr algn="just"/>
            <a:r>
              <a:rPr lang="ru-RU" sz="1600" b="0" dirty="0">
                <a:solidFill>
                  <a:schemeClr val="tx1"/>
                </a:solidFill>
                <a:latin typeface="Times New Roman" panose="02020603050405020304" pitchFamily="18" charset="0"/>
                <a:cs typeface="Times New Roman" panose="02020603050405020304" pitchFamily="18" charset="0"/>
              </a:rPr>
              <a:t>    </a:t>
            </a:r>
            <a:endParaRPr lang="en-US" sz="16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9201695"/>
      </p:ext>
    </p:extLst>
  </p:cSld>
  <p:clrMapOvr>
    <a:masterClrMapping/>
  </p:clrMapOvr>
  <p:transition/>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2954</TotalTime>
  <Words>20990</Words>
  <Application>Microsoft Office PowerPoint</Application>
  <PresentationFormat>Экран (4:3)</PresentationFormat>
  <Paragraphs>1500</Paragraphs>
  <Slides>128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128</vt:i4>
      </vt:variant>
    </vt:vector>
  </HeadingPairs>
  <TitlesOfParts>
    <vt:vector size="135" baseType="lpstr">
      <vt:lpstr>Arial</vt:lpstr>
      <vt:lpstr>Arial Narrow</vt:lpstr>
      <vt:lpstr>Calibri</vt:lpstr>
      <vt:lpstr>inherit</vt:lpstr>
      <vt:lpstr>Times New Roman</vt:lpstr>
      <vt:lpstr>Wingdings</vt:lpstr>
      <vt:lpstr>GIZ_Banner_Kopfzeile-Ausland (3)</vt:lpstr>
      <vt:lpstr>Учебный курс для сотрудников операторов «Водоканала»  Модуль 14: Законодательные и нормативные акты в области водоснабжения и канализации  Сессия 1: Законодательные и нормативные акты, национальные стратегии и программы по муниципальному жилью и жилью в Республике Молдова  25 – 26 – 27 сентября 2018, Кишинев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Anticamera</cp:lastModifiedBy>
  <cp:revision>654</cp:revision>
  <cp:lastPrinted>2018-09-13T07:34:59Z</cp:lastPrinted>
  <dcterms:created xsi:type="dcterms:W3CDTF">2013-09-05T11:54:56Z</dcterms:created>
  <dcterms:modified xsi:type="dcterms:W3CDTF">2018-10-02T09:34:27Z</dcterms:modified>
</cp:coreProperties>
</file>