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01" r:id="rId2"/>
    <p:sldMasterId id="2147483713" r:id="rId3"/>
    <p:sldMasterId id="2147483725" r:id="rId4"/>
  </p:sldMasterIdLst>
  <p:notesMasterIdLst>
    <p:notesMasterId r:id="rId144"/>
  </p:notesMasterIdLst>
  <p:handoutMasterIdLst>
    <p:handoutMasterId r:id="rId145"/>
  </p:handoutMasterIdLst>
  <p:sldIdLst>
    <p:sldId id="407" r:id="rId5"/>
    <p:sldId id="423" r:id="rId6"/>
    <p:sldId id="420" r:id="rId7"/>
    <p:sldId id="408" r:id="rId8"/>
    <p:sldId id="417" r:id="rId9"/>
    <p:sldId id="437" r:id="rId10"/>
    <p:sldId id="438" r:id="rId11"/>
    <p:sldId id="439" r:id="rId12"/>
    <p:sldId id="440" r:id="rId13"/>
    <p:sldId id="441" r:id="rId14"/>
    <p:sldId id="443" r:id="rId15"/>
    <p:sldId id="512" r:id="rId16"/>
    <p:sldId id="667" r:id="rId17"/>
    <p:sldId id="473" r:id="rId18"/>
    <p:sldId id="719" r:id="rId19"/>
    <p:sldId id="475" r:id="rId20"/>
    <p:sldId id="480" r:id="rId21"/>
    <p:sldId id="481" r:id="rId22"/>
    <p:sldId id="484" r:id="rId23"/>
    <p:sldId id="482" r:id="rId24"/>
    <p:sldId id="483" r:id="rId25"/>
    <p:sldId id="489" r:id="rId26"/>
    <p:sldId id="486" r:id="rId27"/>
    <p:sldId id="487" r:id="rId28"/>
    <p:sldId id="488" r:id="rId29"/>
    <p:sldId id="492" r:id="rId30"/>
    <p:sldId id="444" r:id="rId31"/>
    <p:sldId id="474" r:id="rId32"/>
    <p:sldId id="472" r:id="rId33"/>
    <p:sldId id="665" r:id="rId34"/>
    <p:sldId id="511" r:id="rId35"/>
    <p:sldId id="515" r:id="rId36"/>
    <p:sldId id="516" r:id="rId37"/>
    <p:sldId id="517" r:id="rId38"/>
    <p:sldId id="518" r:id="rId39"/>
    <p:sldId id="547" r:id="rId40"/>
    <p:sldId id="548" r:id="rId41"/>
    <p:sldId id="549" r:id="rId42"/>
    <p:sldId id="550" r:id="rId43"/>
    <p:sldId id="551" r:id="rId44"/>
    <p:sldId id="714" r:id="rId45"/>
    <p:sldId id="636" r:id="rId46"/>
    <p:sldId id="637" r:id="rId47"/>
    <p:sldId id="638" r:id="rId48"/>
    <p:sldId id="639" r:id="rId49"/>
    <p:sldId id="640" r:id="rId50"/>
    <p:sldId id="641" r:id="rId51"/>
    <p:sldId id="642" r:id="rId52"/>
    <p:sldId id="540" r:id="rId53"/>
    <p:sldId id="635" r:id="rId54"/>
    <p:sldId id="643" r:id="rId55"/>
    <p:sldId id="644" r:id="rId56"/>
    <p:sldId id="541" r:id="rId57"/>
    <p:sldId id="542" r:id="rId58"/>
    <p:sldId id="538" r:id="rId59"/>
    <p:sldId id="625" r:id="rId60"/>
    <p:sldId id="626" r:id="rId61"/>
    <p:sldId id="627" r:id="rId62"/>
    <p:sldId id="628" r:id="rId63"/>
    <p:sldId id="629" r:id="rId64"/>
    <p:sldId id="631" r:id="rId65"/>
    <p:sldId id="634" r:id="rId66"/>
    <p:sldId id="633" r:id="rId67"/>
    <p:sldId id="645" r:id="rId68"/>
    <p:sldId id="646" r:id="rId69"/>
    <p:sldId id="647" r:id="rId70"/>
    <p:sldId id="648" r:id="rId71"/>
    <p:sldId id="649" r:id="rId72"/>
    <p:sldId id="556" r:id="rId73"/>
    <p:sldId id="715" r:id="rId74"/>
    <p:sldId id="579" r:id="rId75"/>
    <p:sldId id="580" r:id="rId76"/>
    <p:sldId id="581" r:id="rId77"/>
    <p:sldId id="582" r:id="rId78"/>
    <p:sldId id="583" r:id="rId79"/>
    <p:sldId id="584" r:id="rId80"/>
    <p:sldId id="586" r:id="rId81"/>
    <p:sldId id="654" r:id="rId82"/>
    <p:sldId id="656" r:id="rId83"/>
    <p:sldId id="657" r:id="rId84"/>
    <p:sldId id="658" r:id="rId85"/>
    <p:sldId id="659" r:id="rId86"/>
    <p:sldId id="661" r:id="rId87"/>
    <p:sldId id="662" r:id="rId88"/>
    <p:sldId id="663" r:id="rId89"/>
    <p:sldId id="668" r:id="rId90"/>
    <p:sldId id="669" r:id="rId91"/>
    <p:sldId id="670" r:id="rId92"/>
    <p:sldId id="671" r:id="rId93"/>
    <p:sldId id="673" r:id="rId94"/>
    <p:sldId id="674" r:id="rId95"/>
    <p:sldId id="561" r:id="rId96"/>
    <p:sldId id="563" r:id="rId97"/>
    <p:sldId id="564" r:id="rId98"/>
    <p:sldId id="720" r:id="rId99"/>
    <p:sldId id="565" r:id="rId100"/>
    <p:sldId id="672" r:id="rId101"/>
    <p:sldId id="713" r:id="rId102"/>
    <p:sldId id="589" r:id="rId103"/>
    <p:sldId id="675" r:id="rId104"/>
    <p:sldId id="676" r:id="rId105"/>
    <p:sldId id="677" r:id="rId106"/>
    <p:sldId id="678" r:id="rId107"/>
    <p:sldId id="680" r:id="rId108"/>
    <p:sldId id="679" r:id="rId109"/>
    <p:sldId id="681" r:id="rId110"/>
    <p:sldId id="682" r:id="rId111"/>
    <p:sldId id="683" r:id="rId112"/>
    <p:sldId id="684" r:id="rId113"/>
    <p:sldId id="685" r:id="rId114"/>
    <p:sldId id="686" r:id="rId115"/>
    <p:sldId id="687" r:id="rId116"/>
    <p:sldId id="688" r:id="rId117"/>
    <p:sldId id="689" r:id="rId118"/>
    <p:sldId id="690" r:id="rId119"/>
    <p:sldId id="691" r:id="rId120"/>
    <p:sldId id="692" r:id="rId121"/>
    <p:sldId id="716" r:id="rId122"/>
    <p:sldId id="693" r:id="rId123"/>
    <p:sldId id="694" r:id="rId124"/>
    <p:sldId id="699" r:id="rId125"/>
    <p:sldId id="700" r:id="rId126"/>
    <p:sldId id="701" r:id="rId127"/>
    <p:sldId id="702" r:id="rId128"/>
    <p:sldId id="703" r:id="rId129"/>
    <p:sldId id="704" r:id="rId130"/>
    <p:sldId id="698" r:id="rId131"/>
    <p:sldId id="705" r:id="rId132"/>
    <p:sldId id="706" r:id="rId133"/>
    <p:sldId id="707" r:id="rId134"/>
    <p:sldId id="708" r:id="rId135"/>
    <p:sldId id="709" r:id="rId136"/>
    <p:sldId id="710" r:id="rId137"/>
    <p:sldId id="695" r:id="rId138"/>
    <p:sldId id="711" r:id="rId139"/>
    <p:sldId id="560" r:id="rId140"/>
    <p:sldId id="562" r:id="rId141"/>
    <p:sldId id="718" r:id="rId142"/>
    <p:sldId id="406" r:id="rId143"/>
  </p:sldIdLst>
  <p:sldSz cx="9144000" cy="6858000" type="screen4x3"/>
  <p:notesSz cx="6858000" cy="992663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xmlns="">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xmlns="">
        <p15:guide id="1" orient="horz" pos="3126"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CCCCCC"/>
    <a:srgbClr val="E5DBA1"/>
    <a:srgbClr val="BABA93"/>
    <a:srgbClr val="BABB93"/>
    <a:srgbClr val="DEDEAF"/>
    <a:srgbClr val="99999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912" autoAdjust="0"/>
    <p:restoredTop sz="82295" autoAdjust="0"/>
  </p:normalViewPr>
  <p:slideViewPr>
    <p:cSldViewPr snapToGrid="0">
      <p:cViewPr>
        <p:scale>
          <a:sx n="71" d="100"/>
          <a:sy n="71" d="100"/>
        </p:scale>
        <p:origin x="-1782" y="-180"/>
      </p:cViewPr>
      <p:guideLst>
        <p:guide orient="horz" pos="658"/>
        <p:guide orient="horz" pos="388"/>
        <p:guide pos="288"/>
        <p:guide pos="1022"/>
      </p:guideLst>
    </p:cSldViewPr>
  </p:slideViewPr>
  <p:outlineViewPr>
    <p:cViewPr>
      <p:scale>
        <a:sx n="33" d="100"/>
        <a:sy n="33" d="100"/>
      </p:scale>
      <p:origin x="0" y="3034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heme" Target="theme/theme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ableStyles" Target="tableStyle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notesMaster" Target="notesMasters/notesMaster1.xml"/><Relationship Id="rId90"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002820-A4E9-4C4E-9864-1B5E1B63B33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127DEBAB-B1AE-4F1B-AAF7-0873CD625B5E}">
      <dgm:prSet phldrT="[Текст]" custT="1">
        <dgm:style>
          <a:lnRef idx="1">
            <a:schemeClr val="accent2"/>
          </a:lnRef>
          <a:fillRef idx="2">
            <a:schemeClr val="accent2"/>
          </a:fillRef>
          <a:effectRef idx="1">
            <a:schemeClr val="accent2"/>
          </a:effectRef>
          <a:fontRef idx="minor">
            <a:schemeClr val="dk1"/>
          </a:fontRef>
        </dgm:style>
      </dgm:prSet>
      <dgm:spPr>
        <a:ln>
          <a:solidFill>
            <a:srgbClr val="002060"/>
          </a:solidFill>
        </a:ln>
        <a:scene3d>
          <a:camera prst="orthographicFront"/>
          <a:lightRig rig="threePt" dir="t"/>
        </a:scene3d>
        <a:sp3d>
          <a:bevelT/>
        </a:sp3d>
      </dgm:spPr>
      <dgm:t>
        <a:bodyPr/>
        <a:lstStyle/>
        <a:p>
          <a:r>
            <a:rPr lang="ro-MO" sz="2400" b="1" dirty="0" smtClean="0">
              <a:solidFill>
                <a:schemeClr val="tx1"/>
              </a:solidFill>
              <a:latin typeface="Arial" panose="020B0604020202020204" pitchFamily="34" charset="0"/>
              <a:cs typeface="Arial" panose="020B0604020202020204" pitchFamily="34" charset="0"/>
            </a:rPr>
            <a:t>Program de instruire</a:t>
          </a:r>
        </a:p>
        <a:p>
          <a:r>
            <a:rPr lang="ro-MO" sz="2400" b="1" dirty="0" smtClean="0">
              <a:solidFill>
                <a:schemeClr val="tx1"/>
              </a:solidFill>
              <a:latin typeface="Arial" panose="020B0604020202020204" pitchFamily="34" charset="0"/>
              <a:cs typeface="Arial" panose="020B0604020202020204" pitchFamily="34" charset="0"/>
            </a:rPr>
            <a:t>Scopul:</a:t>
          </a:r>
          <a:endParaRPr lang="ru-RU" sz="2400" b="1" dirty="0">
            <a:solidFill>
              <a:schemeClr val="tx1"/>
            </a:solidFill>
            <a:latin typeface="Arial" panose="020B0604020202020204" pitchFamily="34" charset="0"/>
            <a:cs typeface="Arial" panose="020B0604020202020204" pitchFamily="34" charset="0"/>
          </a:endParaRPr>
        </a:p>
      </dgm:t>
    </dgm:pt>
    <dgm:pt modelId="{33DEC2ED-8D73-46BE-9D50-1B5F2EE94266}" type="parTrans" cxnId="{5858054F-6617-4D26-94A3-F2935A3BB900}">
      <dgm:prSet/>
      <dgm:spPr/>
      <dgm:t>
        <a:bodyPr/>
        <a:lstStyle/>
        <a:p>
          <a:endParaRPr lang="ru-RU"/>
        </a:p>
      </dgm:t>
    </dgm:pt>
    <dgm:pt modelId="{E86C9308-D86D-435A-8903-ED83ACEC358A}" type="sibTrans" cxnId="{5858054F-6617-4D26-94A3-F2935A3BB900}">
      <dgm:prSet/>
      <dgm:spPr/>
      <dgm:t>
        <a:bodyPr/>
        <a:lstStyle/>
        <a:p>
          <a:endParaRPr lang="ru-RU"/>
        </a:p>
      </dgm:t>
    </dgm:pt>
    <dgm:pt modelId="{238C46EC-AA8C-47F1-8DC6-64F431F6A7BD}">
      <dgm:prSet phldrT="[Текст]"/>
      <dgm:spPr>
        <a:solidFill>
          <a:schemeClr val="bg2">
            <a:lumMod val="60000"/>
            <a:lumOff val="40000"/>
          </a:schemeClr>
        </a:solidFill>
        <a:ln>
          <a:solidFill>
            <a:srgbClr val="002060"/>
          </a:solidFill>
        </a:ln>
        <a:scene3d>
          <a:camera prst="orthographicFront"/>
          <a:lightRig rig="threePt" dir="t"/>
        </a:scene3d>
        <a:sp3d>
          <a:bevelT/>
        </a:sp3d>
      </dgm:spPr>
      <dgm:t>
        <a:bodyPr/>
        <a:lstStyle/>
        <a:p>
          <a:r>
            <a:rPr lang="ro-MO" b="1" dirty="0" smtClean="0">
              <a:solidFill>
                <a:schemeClr val="tx1"/>
              </a:solidFill>
            </a:rPr>
            <a:t>Consolidarea capacităților operatorilor Apă Canal </a:t>
          </a:r>
          <a:endParaRPr lang="ru-RU" b="1" dirty="0">
            <a:solidFill>
              <a:schemeClr val="tx1"/>
            </a:solidFill>
          </a:endParaRPr>
        </a:p>
      </dgm:t>
    </dgm:pt>
    <dgm:pt modelId="{7C12D6ED-FEBE-43C6-9CF2-8286B204652A}" type="parTrans" cxnId="{344F56F9-C306-4841-918D-BAC0F28BDD52}">
      <dgm:prSet/>
      <dgm:spPr/>
      <dgm:t>
        <a:bodyPr/>
        <a:lstStyle/>
        <a:p>
          <a:endParaRPr lang="ru-RU"/>
        </a:p>
      </dgm:t>
    </dgm:pt>
    <dgm:pt modelId="{440A2982-BFFF-4D99-B05A-ED334DD31079}" type="sibTrans" cxnId="{344F56F9-C306-4841-918D-BAC0F28BDD52}">
      <dgm:prSet/>
      <dgm:spPr/>
      <dgm:t>
        <a:bodyPr/>
        <a:lstStyle/>
        <a:p>
          <a:endParaRPr lang="ru-RU"/>
        </a:p>
      </dgm:t>
    </dgm:pt>
    <dgm:pt modelId="{28AFEC77-6F11-4E00-8F6F-B0FF81EF1933}">
      <dgm:prSet phldrT="[Текст]"/>
      <dgm:spPr>
        <a:solidFill>
          <a:schemeClr val="bg2">
            <a:lumMod val="60000"/>
            <a:lumOff val="40000"/>
          </a:schemeClr>
        </a:solidFill>
        <a:ln>
          <a:solidFill>
            <a:srgbClr val="002060"/>
          </a:solidFill>
        </a:ln>
        <a:scene3d>
          <a:camera prst="orthographicFront"/>
          <a:lightRig rig="threePt" dir="t"/>
        </a:scene3d>
        <a:sp3d>
          <a:bevelT/>
        </a:sp3d>
      </dgm:spPr>
      <dgm:t>
        <a:bodyPr/>
        <a:lstStyle/>
        <a:p>
          <a:r>
            <a:rPr lang="ro-MO" b="1" dirty="0" smtClean="0">
              <a:solidFill>
                <a:schemeClr val="tx1"/>
              </a:solidFill>
            </a:rPr>
            <a:t>Implementarea cu succes a legislației naționale în scopul protecției mediului</a:t>
          </a:r>
          <a:endParaRPr lang="ru-RU" b="1" dirty="0">
            <a:solidFill>
              <a:schemeClr val="tx1"/>
            </a:solidFill>
          </a:endParaRPr>
        </a:p>
      </dgm:t>
    </dgm:pt>
    <dgm:pt modelId="{0E7D148A-3655-46AE-B7DB-87126D1BD07B}" type="sibTrans" cxnId="{23DE8D1F-413C-480B-922B-B8AAE04E0438}">
      <dgm:prSet/>
      <dgm:spPr/>
      <dgm:t>
        <a:bodyPr/>
        <a:lstStyle/>
        <a:p>
          <a:endParaRPr lang="ru-RU"/>
        </a:p>
      </dgm:t>
    </dgm:pt>
    <dgm:pt modelId="{088EBA61-41EB-42FB-96AF-8C3B1F6D1706}" type="parTrans" cxnId="{23DE8D1F-413C-480B-922B-B8AAE04E0438}">
      <dgm:prSet/>
      <dgm:spPr/>
      <dgm:t>
        <a:bodyPr/>
        <a:lstStyle/>
        <a:p>
          <a:endParaRPr lang="ru-RU"/>
        </a:p>
      </dgm:t>
    </dgm:pt>
    <dgm:pt modelId="{0FECB88F-0645-4B9E-AFA9-4AC6A15CA702}" type="pres">
      <dgm:prSet presAssocID="{2D002820-A4E9-4C4E-9864-1B5E1B63B330}" presName="Name0" presStyleCnt="0">
        <dgm:presLayoutVars>
          <dgm:dir/>
          <dgm:animLvl val="lvl"/>
          <dgm:resizeHandles val="exact"/>
        </dgm:presLayoutVars>
      </dgm:prSet>
      <dgm:spPr/>
      <dgm:t>
        <a:bodyPr/>
        <a:lstStyle/>
        <a:p>
          <a:endParaRPr lang="ru-RU"/>
        </a:p>
      </dgm:t>
    </dgm:pt>
    <dgm:pt modelId="{ABCD8D20-105C-4F99-AA44-05C1D29783B5}" type="pres">
      <dgm:prSet presAssocID="{28AFEC77-6F11-4E00-8F6F-B0FF81EF1933}" presName="boxAndChildren" presStyleCnt="0"/>
      <dgm:spPr/>
    </dgm:pt>
    <dgm:pt modelId="{E4E66E74-0541-4C25-B448-9519569B99F1}" type="pres">
      <dgm:prSet presAssocID="{28AFEC77-6F11-4E00-8F6F-B0FF81EF1933}" presName="parentTextBox" presStyleLbl="node1" presStyleIdx="0" presStyleCnt="3" custScaleY="112502"/>
      <dgm:spPr/>
      <dgm:t>
        <a:bodyPr/>
        <a:lstStyle/>
        <a:p>
          <a:endParaRPr lang="ru-RU"/>
        </a:p>
      </dgm:t>
    </dgm:pt>
    <dgm:pt modelId="{4BA0E2E9-C045-49F0-9872-8189832E7281}" type="pres">
      <dgm:prSet presAssocID="{440A2982-BFFF-4D99-B05A-ED334DD31079}" presName="sp" presStyleCnt="0"/>
      <dgm:spPr/>
    </dgm:pt>
    <dgm:pt modelId="{0E66A6F7-7FF8-414F-ABD6-232F1EFC358E}" type="pres">
      <dgm:prSet presAssocID="{238C46EC-AA8C-47F1-8DC6-64F431F6A7BD}" presName="arrowAndChildren" presStyleCnt="0"/>
      <dgm:spPr/>
    </dgm:pt>
    <dgm:pt modelId="{F20BA69A-2F49-472F-9E16-46ADECFAC31C}" type="pres">
      <dgm:prSet presAssocID="{238C46EC-AA8C-47F1-8DC6-64F431F6A7BD}" presName="parentTextArrow" presStyleLbl="node1" presStyleIdx="1" presStyleCnt="3" custScaleY="103228" custLinFactNeighborY="-2631"/>
      <dgm:spPr/>
      <dgm:t>
        <a:bodyPr/>
        <a:lstStyle/>
        <a:p>
          <a:endParaRPr lang="ru-RU"/>
        </a:p>
      </dgm:t>
    </dgm:pt>
    <dgm:pt modelId="{A75637AF-C899-4B80-B5A6-E188AD770665}" type="pres">
      <dgm:prSet presAssocID="{E86C9308-D86D-435A-8903-ED83ACEC358A}" presName="sp" presStyleCnt="0"/>
      <dgm:spPr/>
    </dgm:pt>
    <dgm:pt modelId="{227D3507-E2DB-4CBF-A862-448C99208279}" type="pres">
      <dgm:prSet presAssocID="{127DEBAB-B1AE-4F1B-AAF7-0873CD625B5E}" presName="arrowAndChildren" presStyleCnt="0"/>
      <dgm:spPr/>
    </dgm:pt>
    <dgm:pt modelId="{E445E578-D2F6-408B-8344-123DF2EAC89C}" type="pres">
      <dgm:prSet presAssocID="{127DEBAB-B1AE-4F1B-AAF7-0873CD625B5E}" presName="parentTextArrow" presStyleLbl="node1" presStyleIdx="2" presStyleCnt="3" custLinFactNeighborX="-1073" custLinFactNeighborY="-1988"/>
      <dgm:spPr/>
      <dgm:t>
        <a:bodyPr/>
        <a:lstStyle/>
        <a:p>
          <a:endParaRPr lang="ru-RU"/>
        </a:p>
      </dgm:t>
    </dgm:pt>
  </dgm:ptLst>
  <dgm:cxnLst>
    <dgm:cxn modelId="{23DE8D1F-413C-480B-922B-B8AAE04E0438}" srcId="{2D002820-A4E9-4C4E-9864-1B5E1B63B330}" destId="{28AFEC77-6F11-4E00-8F6F-B0FF81EF1933}" srcOrd="2" destOrd="0" parTransId="{088EBA61-41EB-42FB-96AF-8C3B1F6D1706}" sibTransId="{0E7D148A-3655-46AE-B7DB-87126D1BD07B}"/>
    <dgm:cxn modelId="{A78BBB2C-1F10-45E3-AE7E-794C0AAAF5CE}" type="presOf" srcId="{127DEBAB-B1AE-4F1B-AAF7-0873CD625B5E}" destId="{E445E578-D2F6-408B-8344-123DF2EAC89C}" srcOrd="0" destOrd="0" presId="urn:microsoft.com/office/officeart/2005/8/layout/process4"/>
    <dgm:cxn modelId="{721C5FAD-B006-4CDB-890E-04F4B4D1F90B}" type="presOf" srcId="{28AFEC77-6F11-4E00-8F6F-B0FF81EF1933}" destId="{E4E66E74-0541-4C25-B448-9519569B99F1}" srcOrd="0" destOrd="0" presId="urn:microsoft.com/office/officeart/2005/8/layout/process4"/>
    <dgm:cxn modelId="{5858054F-6617-4D26-94A3-F2935A3BB900}" srcId="{2D002820-A4E9-4C4E-9864-1B5E1B63B330}" destId="{127DEBAB-B1AE-4F1B-AAF7-0873CD625B5E}" srcOrd="0" destOrd="0" parTransId="{33DEC2ED-8D73-46BE-9D50-1B5F2EE94266}" sibTransId="{E86C9308-D86D-435A-8903-ED83ACEC358A}"/>
    <dgm:cxn modelId="{344F56F9-C306-4841-918D-BAC0F28BDD52}" srcId="{2D002820-A4E9-4C4E-9864-1B5E1B63B330}" destId="{238C46EC-AA8C-47F1-8DC6-64F431F6A7BD}" srcOrd="1" destOrd="0" parTransId="{7C12D6ED-FEBE-43C6-9CF2-8286B204652A}" sibTransId="{440A2982-BFFF-4D99-B05A-ED334DD31079}"/>
    <dgm:cxn modelId="{13A378E3-25BC-41CB-A8F6-06AAFF6094CD}" type="presOf" srcId="{2D002820-A4E9-4C4E-9864-1B5E1B63B330}" destId="{0FECB88F-0645-4B9E-AFA9-4AC6A15CA702}" srcOrd="0" destOrd="0" presId="urn:microsoft.com/office/officeart/2005/8/layout/process4"/>
    <dgm:cxn modelId="{DF3891FF-DF88-4ACC-8BEA-36AB46C5C936}" type="presOf" srcId="{238C46EC-AA8C-47F1-8DC6-64F431F6A7BD}" destId="{F20BA69A-2F49-472F-9E16-46ADECFAC31C}" srcOrd="0" destOrd="0" presId="urn:microsoft.com/office/officeart/2005/8/layout/process4"/>
    <dgm:cxn modelId="{67FCA9D6-32CB-4751-9F26-617245D09D6F}" type="presParOf" srcId="{0FECB88F-0645-4B9E-AFA9-4AC6A15CA702}" destId="{ABCD8D20-105C-4F99-AA44-05C1D29783B5}" srcOrd="0" destOrd="0" presId="urn:microsoft.com/office/officeart/2005/8/layout/process4"/>
    <dgm:cxn modelId="{6C889E5C-813D-4D20-8BBE-A364D3633FA9}" type="presParOf" srcId="{ABCD8D20-105C-4F99-AA44-05C1D29783B5}" destId="{E4E66E74-0541-4C25-B448-9519569B99F1}" srcOrd="0" destOrd="0" presId="urn:microsoft.com/office/officeart/2005/8/layout/process4"/>
    <dgm:cxn modelId="{E2A8546C-66F5-482A-BDC1-BC0AE4618648}" type="presParOf" srcId="{0FECB88F-0645-4B9E-AFA9-4AC6A15CA702}" destId="{4BA0E2E9-C045-49F0-9872-8189832E7281}" srcOrd="1" destOrd="0" presId="urn:microsoft.com/office/officeart/2005/8/layout/process4"/>
    <dgm:cxn modelId="{9D3BA215-4487-479E-8FCB-33BF50C64D6B}" type="presParOf" srcId="{0FECB88F-0645-4B9E-AFA9-4AC6A15CA702}" destId="{0E66A6F7-7FF8-414F-ABD6-232F1EFC358E}" srcOrd="2" destOrd="0" presId="urn:microsoft.com/office/officeart/2005/8/layout/process4"/>
    <dgm:cxn modelId="{26AA8634-6C48-4567-A8A7-1C4384FBE3A9}" type="presParOf" srcId="{0E66A6F7-7FF8-414F-ABD6-232F1EFC358E}" destId="{F20BA69A-2F49-472F-9E16-46ADECFAC31C}" srcOrd="0" destOrd="0" presId="urn:microsoft.com/office/officeart/2005/8/layout/process4"/>
    <dgm:cxn modelId="{AE7A5068-B7EB-4713-9C38-21F93D636696}" type="presParOf" srcId="{0FECB88F-0645-4B9E-AFA9-4AC6A15CA702}" destId="{A75637AF-C899-4B80-B5A6-E188AD770665}" srcOrd="3" destOrd="0" presId="urn:microsoft.com/office/officeart/2005/8/layout/process4"/>
    <dgm:cxn modelId="{FD80CDD0-F90D-4C1F-B79D-E16C014E0900}" type="presParOf" srcId="{0FECB88F-0645-4B9E-AFA9-4AC6A15CA702}" destId="{227D3507-E2DB-4CBF-A862-448C99208279}" srcOrd="4" destOrd="0" presId="urn:microsoft.com/office/officeart/2005/8/layout/process4"/>
    <dgm:cxn modelId="{8B70D98B-C6C0-4E3B-8019-630617BB19E7}" type="presParOf" srcId="{227D3507-E2DB-4CBF-A862-448C99208279}" destId="{E445E578-D2F6-408B-8344-123DF2EAC89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13FE92-28AE-4AA4-AC38-C1E7C44740F0}"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ru-RU"/>
        </a:p>
      </dgm:t>
    </dgm:pt>
    <dgm:pt modelId="{BC2E2BC1-09DE-4319-AB23-59553A686D09}">
      <dgm:prSet phldrT="[Текст]" custT="1"/>
      <dgm:spPr>
        <a:xfrm>
          <a:off x="0" y="603870"/>
          <a:ext cx="8485395" cy="1181499"/>
        </a:xfrm>
        <a:prstGeom prst="roundRect">
          <a:avLst>
            <a:gd name="adj" fmla="val 10000"/>
          </a:avLst>
        </a:prstGeom>
        <a:solidFill>
          <a:srgbClr val="808080">
            <a:lumMod val="60000"/>
            <a:lumOff val="40000"/>
          </a:srgbClr>
        </a:solidFill>
        <a:ln w="25400" cap="flat" cmpd="sng" algn="ctr">
          <a:solidFill>
            <a:srgbClr val="FFFFFF">
              <a:hueOff val="0"/>
              <a:satOff val="0"/>
              <a:lumOff val="0"/>
              <a:alphaOff val="0"/>
            </a:srgbClr>
          </a:solidFill>
          <a:prstDash val="solid"/>
        </a:ln>
        <a:effectLst/>
        <a:scene3d>
          <a:camera prst="orthographicFront"/>
          <a:lightRig rig="threePt" dir="t"/>
        </a:scene3d>
        <a:sp3d>
          <a:bevelT/>
        </a:sp3d>
      </dgm:spPr>
      <dgm:t>
        <a:bodyPr/>
        <a:lstStyle/>
        <a:p>
          <a:r>
            <a:rPr lang="ro-MO" sz="2800" b="1" dirty="0" smtClean="0">
              <a:solidFill>
                <a:schemeClr val="tx2"/>
              </a:solidFill>
              <a:latin typeface="Arial" panose="020B0604020202020204" pitchFamily="34" charset="0"/>
              <a:ea typeface="MS PGothic"/>
              <a:cs typeface="Arial" panose="020B0604020202020204" pitchFamily="34" charset="0"/>
            </a:rPr>
            <a:t>Activități planificate în prima sesiune  </a:t>
          </a:r>
          <a:r>
            <a:rPr lang="en-US" sz="2800" b="1" dirty="0" smtClean="0">
              <a:solidFill>
                <a:schemeClr val="tx2"/>
              </a:solidFill>
              <a:latin typeface="Arial" panose="020B0604020202020204" pitchFamily="34" charset="0"/>
              <a:ea typeface="MS PGothic"/>
              <a:cs typeface="Arial" panose="020B0604020202020204" pitchFamily="34" charset="0"/>
            </a:rPr>
            <a:t>a </a:t>
          </a:r>
          <a:r>
            <a:rPr lang="ro-MO" sz="2800" b="1" dirty="0" smtClean="0">
              <a:solidFill>
                <a:schemeClr val="tx2"/>
              </a:solidFill>
              <a:latin typeface="Arial" panose="020B0604020202020204" pitchFamily="34" charset="0"/>
              <a:ea typeface="MS PGothic"/>
              <a:cs typeface="Arial" panose="020B0604020202020204" pitchFamily="34" charset="0"/>
            </a:rPr>
            <a:t>Programului</a:t>
          </a:r>
          <a:endParaRPr lang="ru-RU" sz="2800" b="1" dirty="0">
            <a:solidFill>
              <a:schemeClr val="tx2"/>
            </a:solidFill>
            <a:latin typeface="Arial" panose="020B0604020202020204" pitchFamily="34" charset="0"/>
            <a:ea typeface="MS PGothic"/>
            <a:cs typeface="Arial" panose="020B0604020202020204" pitchFamily="34" charset="0"/>
          </a:endParaRPr>
        </a:p>
      </dgm:t>
    </dgm:pt>
    <dgm:pt modelId="{C97AFAD2-502F-40A4-8A05-4D83912276DE}" type="parTrans" cxnId="{FCE7BD3E-DD26-4C55-8D1B-788170DD309B}">
      <dgm:prSet/>
      <dgm:spPr/>
      <dgm:t>
        <a:bodyPr/>
        <a:lstStyle/>
        <a:p>
          <a:endParaRPr lang="ru-RU"/>
        </a:p>
      </dgm:t>
    </dgm:pt>
    <dgm:pt modelId="{45DE7ACA-F921-4F0B-9EC5-55091E95A475}" type="sibTrans" cxnId="{FCE7BD3E-DD26-4C55-8D1B-788170DD309B}">
      <dgm:prSet/>
      <dgm:spPr/>
      <dgm:t>
        <a:bodyPr/>
        <a:lstStyle/>
        <a:p>
          <a:endParaRPr lang="ru-RU"/>
        </a:p>
      </dgm:t>
    </dgm:pt>
    <dgm:pt modelId="{4CFA1A3D-4A2E-40AF-A8F1-4501F2E5D272}">
      <dgm:prSet phldrT="[Текст]" custT="1">
        <dgm:style>
          <a:lnRef idx="1">
            <a:schemeClr val="dk1"/>
          </a:lnRef>
          <a:fillRef idx="2">
            <a:schemeClr val="dk1"/>
          </a:fillRef>
          <a:effectRef idx="1">
            <a:schemeClr val="dk1"/>
          </a:effectRef>
          <a:fontRef idx="minor">
            <a:schemeClr val="dk1"/>
          </a:fontRef>
        </dgm:style>
      </dgm:prSet>
      <dgm:spPr>
        <a:xfrm>
          <a:off x="1702853" y="2281888"/>
          <a:ext cx="2326702" cy="1135648"/>
        </a:xfrm>
        <a:prstGeom prst="roundRect">
          <a:avLst>
            <a:gd name="adj" fmla="val 10000"/>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a:sp3d>
      </dgm:spPr>
      <dgm:t>
        <a:bodyPr/>
        <a:lstStyle/>
        <a:p>
          <a:r>
            <a:rPr lang="ro-MO" sz="2400" b="1" dirty="0" smtClean="0">
              <a:solidFill>
                <a:schemeClr val="tx2"/>
              </a:solidFill>
              <a:latin typeface="Arial" panose="020B0604020202020204" pitchFamily="34" charset="0"/>
              <a:ea typeface="MS PGothic"/>
              <a:cs typeface="Arial" panose="020B0604020202020204" pitchFamily="34" charset="0"/>
            </a:rPr>
            <a:t>Legislația internațională</a:t>
          </a:r>
          <a:endParaRPr lang="ru-RU" sz="2400" b="1" dirty="0">
            <a:solidFill>
              <a:schemeClr val="tx2"/>
            </a:solidFill>
            <a:latin typeface="Arial" panose="020B0604020202020204" pitchFamily="34" charset="0"/>
            <a:ea typeface="MS PGothic"/>
            <a:cs typeface="Arial" panose="020B0604020202020204" pitchFamily="34" charset="0"/>
          </a:endParaRPr>
        </a:p>
      </dgm:t>
    </dgm:pt>
    <dgm:pt modelId="{A0253C1C-9C35-47CF-ABA9-D96264B2239F}" type="parTrans" cxnId="{5357425D-4389-4940-8CF9-E0484DCB3491}">
      <dgm:prSet/>
      <dgm:spPr>
        <a:xfrm>
          <a:off x="848539" y="1785370"/>
          <a:ext cx="854313" cy="1064342"/>
        </a:xfrm>
        <a:custGeom>
          <a:avLst/>
          <a:gdLst/>
          <a:ahLst/>
          <a:cxnLst/>
          <a:rect l="0" t="0" r="0" b="0"/>
          <a:pathLst>
            <a:path>
              <a:moveTo>
                <a:pt x="0" y="0"/>
              </a:moveTo>
              <a:lnTo>
                <a:pt x="0" y="1064342"/>
              </a:lnTo>
              <a:lnTo>
                <a:pt x="854313" y="1064342"/>
              </a:lnTo>
            </a:path>
          </a:pathLst>
        </a:custGeom>
        <a:noFill/>
        <a:ln w="25400" cap="flat" cmpd="sng" algn="ctr">
          <a:solidFill>
            <a:srgbClr val="00CC99">
              <a:shade val="60000"/>
              <a:hueOff val="0"/>
              <a:satOff val="0"/>
              <a:lumOff val="0"/>
              <a:alphaOff val="0"/>
            </a:srgbClr>
          </a:solidFill>
          <a:prstDash val="solid"/>
        </a:ln>
        <a:effectLst/>
      </dgm:spPr>
      <dgm:t>
        <a:bodyPr/>
        <a:lstStyle/>
        <a:p>
          <a:endParaRPr lang="ru-RU"/>
        </a:p>
      </dgm:t>
    </dgm:pt>
    <dgm:pt modelId="{1C2C9511-AFA0-4284-A299-83F162A408B9}" type="sibTrans" cxnId="{5357425D-4389-4940-8CF9-E0484DCB3491}">
      <dgm:prSet/>
      <dgm:spPr/>
      <dgm:t>
        <a:bodyPr/>
        <a:lstStyle/>
        <a:p>
          <a:endParaRPr lang="ru-RU"/>
        </a:p>
      </dgm:t>
    </dgm:pt>
    <dgm:pt modelId="{4567A740-37C8-44B2-9034-300C50A13160}">
      <dgm:prSet phldrT="[Текст]" custT="1">
        <dgm:style>
          <a:lnRef idx="1">
            <a:schemeClr val="dk1"/>
          </a:lnRef>
          <a:fillRef idx="2">
            <a:schemeClr val="dk1"/>
          </a:fillRef>
          <a:effectRef idx="1">
            <a:schemeClr val="dk1"/>
          </a:effectRef>
          <a:fontRef idx="minor">
            <a:schemeClr val="dk1"/>
          </a:fontRef>
        </dgm:style>
      </dgm:prSet>
      <dgm:spPr>
        <a:xfrm>
          <a:off x="1667254" y="4238223"/>
          <a:ext cx="2326702" cy="1098697"/>
        </a:xfrm>
        <a:prstGeom prst="roundRect">
          <a:avLst>
            <a:gd name="adj" fmla="val 10000"/>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a:sp3d>
      </dgm:spPr>
      <dgm:t>
        <a:bodyPr/>
        <a:lstStyle/>
        <a:p>
          <a:r>
            <a:rPr lang="ro-MO" sz="2400" b="1" dirty="0" smtClean="0">
              <a:solidFill>
                <a:schemeClr val="tx2"/>
              </a:solidFill>
              <a:latin typeface="Arial" panose="020B0604020202020204" pitchFamily="34" charset="0"/>
              <a:ea typeface="MS PGothic"/>
              <a:cs typeface="Arial" panose="020B0604020202020204" pitchFamily="34" charset="0"/>
            </a:rPr>
            <a:t>Legislația națională</a:t>
          </a:r>
          <a:endParaRPr lang="ru-RU" sz="2400" dirty="0">
            <a:solidFill>
              <a:schemeClr val="tx2"/>
            </a:solidFill>
            <a:latin typeface="Calibri"/>
            <a:ea typeface="MS PGothic"/>
            <a:cs typeface="+mn-cs"/>
          </a:endParaRPr>
        </a:p>
      </dgm:t>
    </dgm:pt>
    <dgm:pt modelId="{093DD887-057A-4158-B4B5-B155D631BEBB}" type="parTrans" cxnId="{DD6280BA-3570-4E1E-95C8-D4EE0930D04A}">
      <dgm:prSet/>
      <dgm:spPr>
        <a:xfrm>
          <a:off x="848539" y="1785370"/>
          <a:ext cx="818715" cy="3002202"/>
        </a:xfrm>
        <a:custGeom>
          <a:avLst/>
          <a:gdLst/>
          <a:ahLst/>
          <a:cxnLst/>
          <a:rect l="0" t="0" r="0" b="0"/>
          <a:pathLst>
            <a:path>
              <a:moveTo>
                <a:pt x="0" y="0"/>
              </a:moveTo>
              <a:lnTo>
                <a:pt x="0" y="3002202"/>
              </a:lnTo>
              <a:lnTo>
                <a:pt x="818715" y="3002202"/>
              </a:lnTo>
            </a:path>
          </a:pathLst>
        </a:custGeom>
        <a:noFill/>
        <a:ln w="25400" cap="flat" cmpd="sng" algn="ctr">
          <a:solidFill>
            <a:srgbClr val="00CC99">
              <a:shade val="60000"/>
              <a:hueOff val="0"/>
              <a:satOff val="0"/>
              <a:lumOff val="0"/>
              <a:alphaOff val="0"/>
            </a:srgbClr>
          </a:solidFill>
          <a:prstDash val="solid"/>
        </a:ln>
        <a:effectLst/>
      </dgm:spPr>
      <dgm:t>
        <a:bodyPr/>
        <a:lstStyle/>
        <a:p>
          <a:endParaRPr lang="ru-RU"/>
        </a:p>
      </dgm:t>
    </dgm:pt>
    <dgm:pt modelId="{E5B96E3A-3B61-4290-B688-9707C68D6281}" type="sibTrans" cxnId="{DD6280BA-3570-4E1E-95C8-D4EE0930D04A}">
      <dgm:prSet/>
      <dgm:spPr/>
      <dgm:t>
        <a:bodyPr/>
        <a:lstStyle/>
        <a:p>
          <a:endParaRPr lang="ru-RU"/>
        </a:p>
      </dgm:t>
    </dgm:pt>
    <dgm:pt modelId="{D6506360-6C7D-45D5-89C2-381A430DF3A5}" type="pres">
      <dgm:prSet presAssocID="{2313FE92-28AE-4AA4-AC38-C1E7C44740F0}" presName="diagram" presStyleCnt="0">
        <dgm:presLayoutVars>
          <dgm:chPref val="1"/>
          <dgm:dir/>
          <dgm:animOne val="branch"/>
          <dgm:animLvl val="lvl"/>
          <dgm:resizeHandles/>
        </dgm:presLayoutVars>
      </dgm:prSet>
      <dgm:spPr/>
      <dgm:t>
        <a:bodyPr/>
        <a:lstStyle/>
        <a:p>
          <a:endParaRPr lang="ru-RU"/>
        </a:p>
      </dgm:t>
    </dgm:pt>
    <dgm:pt modelId="{FAA5F891-7842-4DCF-8D61-179C6E77E4F2}" type="pres">
      <dgm:prSet presAssocID="{BC2E2BC1-09DE-4319-AB23-59553A686D09}" presName="root" presStyleCnt="0"/>
      <dgm:spPr/>
    </dgm:pt>
    <dgm:pt modelId="{4B89BA28-5431-4EB4-A1B9-6A840517C4DD}" type="pres">
      <dgm:prSet presAssocID="{BC2E2BC1-09DE-4319-AB23-59553A686D09}" presName="rootComposite" presStyleCnt="0"/>
      <dgm:spPr/>
    </dgm:pt>
    <dgm:pt modelId="{F26789DC-A62E-45D7-BC73-69DF8FF3F25E}" type="pres">
      <dgm:prSet presAssocID="{BC2E2BC1-09DE-4319-AB23-59553A686D09}" presName="rootText" presStyleLbl="node1" presStyleIdx="0" presStyleCnt="1" custScaleX="291757" custScaleY="81248" custLinFactNeighborX="609" custLinFactNeighborY="-57406"/>
      <dgm:spPr/>
      <dgm:t>
        <a:bodyPr/>
        <a:lstStyle/>
        <a:p>
          <a:endParaRPr lang="ru-RU"/>
        </a:p>
      </dgm:t>
    </dgm:pt>
    <dgm:pt modelId="{E9B21675-D5D8-4EC5-AF01-4B736E4E51C7}" type="pres">
      <dgm:prSet presAssocID="{BC2E2BC1-09DE-4319-AB23-59553A686D09}" presName="rootConnector" presStyleLbl="node1" presStyleIdx="0" presStyleCnt="1"/>
      <dgm:spPr/>
      <dgm:t>
        <a:bodyPr/>
        <a:lstStyle/>
        <a:p>
          <a:endParaRPr lang="ru-RU"/>
        </a:p>
      </dgm:t>
    </dgm:pt>
    <dgm:pt modelId="{F33AC3E4-8A6A-4CD4-86C4-B80A29871EF5}" type="pres">
      <dgm:prSet presAssocID="{BC2E2BC1-09DE-4319-AB23-59553A686D09}" presName="childShape" presStyleCnt="0"/>
      <dgm:spPr/>
    </dgm:pt>
    <dgm:pt modelId="{AD43DE77-2D1F-460F-BF84-4308632E7028}" type="pres">
      <dgm:prSet presAssocID="{A0253C1C-9C35-47CF-ABA9-D96264B2239F}" presName="Name13" presStyleLbl="parChTrans1D2" presStyleIdx="0" presStyleCnt="2"/>
      <dgm:spPr/>
      <dgm:t>
        <a:bodyPr/>
        <a:lstStyle/>
        <a:p>
          <a:endParaRPr lang="ru-RU"/>
        </a:p>
      </dgm:t>
    </dgm:pt>
    <dgm:pt modelId="{70DEB90F-8021-4E84-8B99-52930C38B01D}" type="pres">
      <dgm:prSet presAssocID="{4CFA1A3D-4A2E-40AF-A8F1-4501F2E5D272}" presName="childText" presStyleLbl="bgAcc1" presStyleIdx="0" presStyleCnt="2" custScaleY="78095" custLinFactNeighborY="-41061">
        <dgm:presLayoutVars>
          <dgm:bulletEnabled val="1"/>
        </dgm:presLayoutVars>
      </dgm:prSet>
      <dgm:spPr/>
      <dgm:t>
        <a:bodyPr/>
        <a:lstStyle/>
        <a:p>
          <a:endParaRPr lang="ru-RU"/>
        </a:p>
      </dgm:t>
    </dgm:pt>
    <dgm:pt modelId="{55EC8C73-5CF6-43FD-9691-E52982731D5A}" type="pres">
      <dgm:prSet presAssocID="{093DD887-057A-4158-B4B5-B155D631BEBB}" presName="Name13" presStyleLbl="parChTrans1D2" presStyleIdx="1" presStyleCnt="2"/>
      <dgm:spPr/>
      <dgm:t>
        <a:bodyPr/>
        <a:lstStyle/>
        <a:p>
          <a:endParaRPr lang="ru-RU"/>
        </a:p>
      </dgm:t>
    </dgm:pt>
    <dgm:pt modelId="{B75B2A2B-1F0D-4F95-A6C0-E34664443E02}" type="pres">
      <dgm:prSet presAssocID="{4567A740-37C8-44B2-9034-300C50A13160}" presName="childText" presStyleLbl="bgAcc1" presStyleIdx="1" presStyleCnt="2" custScaleY="75554" custLinFactNeighborX="1102" custLinFactNeighborY="-35992">
        <dgm:presLayoutVars>
          <dgm:bulletEnabled val="1"/>
        </dgm:presLayoutVars>
      </dgm:prSet>
      <dgm:spPr/>
      <dgm:t>
        <a:bodyPr/>
        <a:lstStyle/>
        <a:p>
          <a:endParaRPr lang="ru-RU"/>
        </a:p>
      </dgm:t>
    </dgm:pt>
  </dgm:ptLst>
  <dgm:cxnLst>
    <dgm:cxn modelId="{487BF260-AF6E-40BB-8DC4-B1A6AB94A6D8}" type="presOf" srcId="{4567A740-37C8-44B2-9034-300C50A13160}" destId="{B75B2A2B-1F0D-4F95-A6C0-E34664443E02}" srcOrd="0" destOrd="0" presId="urn:microsoft.com/office/officeart/2005/8/layout/hierarchy3"/>
    <dgm:cxn modelId="{FCE7BD3E-DD26-4C55-8D1B-788170DD309B}" srcId="{2313FE92-28AE-4AA4-AC38-C1E7C44740F0}" destId="{BC2E2BC1-09DE-4319-AB23-59553A686D09}" srcOrd="0" destOrd="0" parTransId="{C97AFAD2-502F-40A4-8A05-4D83912276DE}" sibTransId="{45DE7ACA-F921-4F0B-9EC5-55091E95A475}"/>
    <dgm:cxn modelId="{3AE5F7BA-B53B-420B-B6DF-78A8BC18CEBC}" type="presOf" srcId="{A0253C1C-9C35-47CF-ABA9-D96264B2239F}" destId="{AD43DE77-2D1F-460F-BF84-4308632E7028}" srcOrd="0" destOrd="0" presId="urn:microsoft.com/office/officeart/2005/8/layout/hierarchy3"/>
    <dgm:cxn modelId="{DD6280BA-3570-4E1E-95C8-D4EE0930D04A}" srcId="{BC2E2BC1-09DE-4319-AB23-59553A686D09}" destId="{4567A740-37C8-44B2-9034-300C50A13160}" srcOrd="1" destOrd="0" parTransId="{093DD887-057A-4158-B4B5-B155D631BEBB}" sibTransId="{E5B96E3A-3B61-4290-B688-9707C68D6281}"/>
    <dgm:cxn modelId="{2A69A102-CFE3-4ECF-9BE4-D6FB99F86E4D}" type="presOf" srcId="{BC2E2BC1-09DE-4319-AB23-59553A686D09}" destId="{F26789DC-A62E-45D7-BC73-69DF8FF3F25E}" srcOrd="0" destOrd="0" presId="urn:microsoft.com/office/officeart/2005/8/layout/hierarchy3"/>
    <dgm:cxn modelId="{33DB12C2-0952-4333-BFF3-5E2F0D937684}" type="presOf" srcId="{2313FE92-28AE-4AA4-AC38-C1E7C44740F0}" destId="{D6506360-6C7D-45D5-89C2-381A430DF3A5}" srcOrd="0" destOrd="0" presId="urn:microsoft.com/office/officeart/2005/8/layout/hierarchy3"/>
    <dgm:cxn modelId="{C0B5A5B4-4895-4383-816F-C260A7E35D9A}" type="presOf" srcId="{4CFA1A3D-4A2E-40AF-A8F1-4501F2E5D272}" destId="{70DEB90F-8021-4E84-8B99-52930C38B01D}" srcOrd="0" destOrd="0" presId="urn:microsoft.com/office/officeart/2005/8/layout/hierarchy3"/>
    <dgm:cxn modelId="{3BB48BBB-A499-43EA-907F-4D1214D6C138}" type="presOf" srcId="{BC2E2BC1-09DE-4319-AB23-59553A686D09}" destId="{E9B21675-D5D8-4EC5-AF01-4B736E4E51C7}" srcOrd="1" destOrd="0" presId="urn:microsoft.com/office/officeart/2005/8/layout/hierarchy3"/>
    <dgm:cxn modelId="{B68275A9-E76B-4029-BA1F-D8A5961DB614}" type="presOf" srcId="{093DD887-057A-4158-B4B5-B155D631BEBB}" destId="{55EC8C73-5CF6-43FD-9691-E52982731D5A}" srcOrd="0" destOrd="0" presId="urn:microsoft.com/office/officeart/2005/8/layout/hierarchy3"/>
    <dgm:cxn modelId="{5357425D-4389-4940-8CF9-E0484DCB3491}" srcId="{BC2E2BC1-09DE-4319-AB23-59553A686D09}" destId="{4CFA1A3D-4A2E-40AF-A8F1-4501F2E5D272}" srcOrd="0" destOrd="0" parTransId="{A0253C1C-9C35-47CF-ABA9-D96264B2239F}" sibTransId="{1C2C9511-AFA0-4284-A299-83F162A408B9}"/>
    <dgm:cxn modelId="{D2752272-2B18-4A81-A772-0E89D37A2CA5}" type="presParOf" srcId="{D6506360-6C7D-45D5-89C2-381A430DF3A5}" destId="{FAA5F891-7842-4DCF-8D61-179C6E77E4F2}" srcOrd="0" destOrd="0" presId="urn:microsoft.com/office/officeart/2005/8/layout/hierarchy3"/>
    <dgm:cxn modelId="{8092D6AA-427E-4B2A-BA13-A0ACB1DA78FD}" type="presParOf" srcId="{FAA5F891-7842-4DCF-8D61-179C6E77E4F2}" destId="{4B89BA28-5431-4EB4-A1B9-6A840517C4DD}" srcOrd="0" destOrd="0" presId="urn:microsoft.com/office/officeart/2005/8/layout/hierarchy3"/>
    <dgm:cxn modelId="{5E085964-C9FB-4CD1-9B89-FE3E3D8DDF0B}" type="presParOf" srcId="{4B89BA28-5431-4EB4-A1B9-6A840517C4DD}" destId="{F26789DC-A62E-45D7-BC73-69DF8FF3F25E}" srcOrd="0" destOrd="0" presId="urn:microsoft.com/office/officeart/2005/8/layout/hierarchy3"/>
    <dgm:cxn modelId="{FB4A0A3D-FD1E-4BD2-9EE0-FF934D59D460}" type="presParOf" srcId="{4B89BA28-5431-4EB4-A1B9-6A840517C4DD}" destId="{E9B21675-D5D8-4EC5-AF01-4B736E4E51C7}" srcOrd="1" destOrd="0" presId="urn:microsoft.com/office/officeart/2005/8/layout/hierarchy3"/>
    <dgm:cxn modelId="{0610C435-789A-4EEB-8E68-DDB2C7E9D585}" type="presParOf" srcId="{FAA5F891-7842-4DCF-8D61-179C6E77E4F2}" destId="{F33AC3E4-8A6A-4CD4-86C4-B80A29871EF5}" srcOrd="1" destOrd="0" presId="urn:microsoft.com/office/officeart/2005/8/layout/hierarchy3"/>
    <dgm:cxn modelId="{E436DEA5-747D-4910-A095-3E482DF58263}" type="presParOf" srcId="{F33AC3E4-8A6A-4CD4-86C4-B80A29871EF5}" destId="{AD43DE77-2D1F-460F-BF84-4308632E7028}" srcOrd="0" destOrd="0" presId="urn:microsoft.com/office/officeart/2005/8/layout/hierarchy3"/>
    <dgm:cxn modelId="{2B0FDC7A-AC87-4822-828A-CCED88E6C905}" type="presParOf" srcId="{F33AC3E4-8A6A-4CD4-86C4-B80A29871EF5}" destId="{70DEB90F-8021-4E84-8B99-52930C38B01D}" srcOrd="1" destOrd="0" presId="urn:microsoft.com/office/officeart/2005/8/layout/hierarchy3"/>
    <dgm:cxn modelId="{BABD4AD6-9158-49A7-AAB5-93DF202F0E56}" type="presParOf" srcId="{F33AC3E4-8A6A-4CD4-86C4-B80A29871EF5}" destId="{55EC8C73-5CF6-43FD-9691-E52982731D5A}" srcOrd="2" destOrd="0" presId="urn:microsoft.com/office/officeart/2005/8/layout/hierarchy3"/>
    <dgm:cxn modelId="{DFD0AE29-E864-4A7F-BE19-66EF31C2566C}" type="presParOf" srcId="{F33AC3E4-8A6A-4CD4-86C4-B80A29871EF5}" destId="{B75B2A2B-1F0D-4F95-A6C0-E34664443E02}"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66E74-0541-4C25-B448-9519569B99F1}">
      <dsp:nvSpPr>
        <dsp:cNvPr id="0" name=""/>
        <dsp:cNvSpPr/>
      </dsp:nvSpPr>
      <dsp:spPr>
        <a:xfrm>
          <a:off x="0" y="3273986"/>
          <a:ext cx="7992888" cy="1189445"/>
        </a:xfrm>
        <a:prstGeom prst="rect">
          <a:avLst/>
        </a:prstGeom>
        <a:solidFill>
          <a:schemeClr val="bg2">
            <a:lumMod val="60000"/>
            <a:lumOff val="40000"/>
          </a:schemeClr>
        </a:solidFill>
        <a:ln w="25400" cap="flat" cmpd="sng" algn="ctr">
          <a:solidFill>
            <a:srgbClr val="00206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o-MO" sz="2800" b="1" kern="1200" dirty="0" smtClean="0">
              <a:solidFill>
                <a:schemeClr val="tx1"/>
              </a:solidFill>
            </a:rPr>
            <a:t>Implementarea cu succes a legislației naționale în scopul protecției mediului</a:t>
          </a:r>
          <a:endParaRPr lang="ru-RU" sz="2800" b="1" kern="1200" dirty="0">
            <a:solidFill>
              <a:schemeClr val="tx1"/>
            </a:solidFill>
          </a:endParaRPr>
        </a:p>
      </dsp:txBody>
      <dsp:txXfrm>
        <a:off x="0" y="3273986"/>
        <a:ext cx="7992888" cy="1189445"/>
      </dsp:txXfrm>
    </dsp:sp>
    <dsp:sp modelId="{F20BA69A-2F49-472F-9E16-46ADECFAC31C}">
      <dsp:nvSpPr>
        <dsp:cNvPr id="0" name=""/>
        <dsp:cNvSpPr/>
      </dsp:nvSpPr>
      <dsp:spPr>
        <a:xfrm rot="10800000">
          <a:off x="0" y="1568498"/>
          <a:ext cx="7992888" cy="1678564"/>
        </a:xfrm>
        <a:prstGeom prst="upArrowCallout">
          <a:avLst/>
        </a:prstGeom>
        <a:solidFill>
          <a:schemeClr val="bg2">
            <a:lumMod val="60000"/>
            <a:lumOff val="40000"/>
          </a:schemeClr>
        </a:solidFill>
        <a:ln w="25400" cap="flat" cmpd="sng" algn="ctr">
          <a:solidFill>
            <a:srgbClr val="00206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o-MO" sz="2800" b="1" kern="1200" dirty="0" smtClean="0">
              <a:solidFill>
                <a:schemeClr val="tx1"/>
              </a:solidFill>
            </a:rPr>
            <a:t>Consolidarea capacităților operatorilor Apă Canal </a:t>
          </a:r>
          <a:endParaRPr lang="ru-RU" sz="2800" b="1" kern="1200" dirty="0">
            <a:solidFill>
              <a:schemeClr val="tx1"/>
            </a:solidFill>
          </a:endParaRPr>
        </a:p>
      </dsp:txBody>
      <dsp:txXfrm rot="10800000">
        <a:off x="0" y="1568498"/>
        <a:ext cx="7992888" cy="1090681"/>
      </dsp:txXfrm>
    </dsp:sp>
    <dsp:sp modelId="{E445E578-D2F6-408B-8344-123DF2EAC89C}">
      <dsp:nvSpPr>
        <dsp:cNvPr id="0" name=""/>
        <dsp:cNvSpPr/>
      </dsp:nvSpPr>
      <dsp:spPr>
        <a:xfrm rot="10800000">
          <a:off x="0" y="0"/>
          <a:ext cx="7992888" cy="1626074"/>
        </a:xfrm>
        <a:prstGeom prst="upArrowCallou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rgbClr val="002060"/>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ro-MO" sz="2400" b="1" kern="1200" dirty="0" smtClean="0">
              <a:solidFill>
                <a:schemeClr val="tx1"/>
              </a:solidFill>
              <a:latin typeface="Arial" panose="020B0604020202020204" pitchFamily="34" charset="0"/>
              <a:cs typeface="Arial" panose="020B0604020202020204" pitchFamily="34" charset="0"/>
            </a:rPr>
            <a:t>Program de instruire</a:t>
          </a:r>
        </a:p>
        <a:p>
          <a:pPr lvl="0" algn="ctr" defTabSz="1066800">
            <a:lnSpc>
              <a:spcPct val="90000"/>
            </a:lnSpc>
            <a:spcBef>
              <a:spcPct val="0"/>
            </a:spcBef>
            <a:spcAft>
              <a:spcPct val="35000"/>
            </a:spcAft>
          </a:pPr>
          <a:r>
            <a:rPr lang="ro-MO" sz="2400" b="1" kern="1200" dirty="0" smtClean="0">
              <a:solidFill>
                <a:schemeClr val="tx1"/>
              </a:solidFill>
              <a:latin typeface="Arial" panose="020B0604020202020204" pitchFamily="34" charset="0"/>
              <a:cs typeface="Arial" panose="020B0604020202020204" pitchFamily="34" charset="0"/>
            </a:rPr>
            <a:t>Scopul:</a:t>
          </a:r>
          <a:endParaRPr lang="ru-RU" sz="2400" b="1" kern="1200" dirty="0">
            <a:solidFill>
              <a:schemeClr val="tx1"/>
            </a:solidFill>
            <a:latin typeface="Arial" panose="020B0604020202020204" pitchFamily="34" charset="0"/>
            <a:cs typeface="Arial" panose="020B0604020202020204" pitchFamily="34" charset="0"/>
          </a:endParaRPr>
        </a:p>
      </dsp:txBody>
      <dsp:txXfrm rot="10800000">
        <a:off x="0" y="0"/>
        <a:ext cx="7992888" cy="1056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789DC-A62E-45D7-BC73-69DF8FF3F25E}">
      <dsp:nvSpPr>
        <dsp:cNvPr id="0" name=""/>
        <dsp:cNvSpPr/>
      </dsp:nvSpPr>
      <dsp:spPr>
        <a:xfrm>
          <a:off x="11561" y="0"/>
          <a:ext cx="8494959" cy="1182831"/>
        </a:xfrm>
        <a:prstGeom prst="roundRect">
          <a:avLst>
            <a:gd name="adj" fmla="val 10000"/>
          </a:avLst>
        </a:prstGeom>
        <a:solidFill>
          <a:srgbClr val="808080">
            <a:lumMod val="60000"/>
            <a:lumOff val="40000"/>
          </a:srgbClr>
        </a:solidFill>
        <a:ln w="25400" cap="flat" cmpd="sng" algn="ctr">
          <a:solidFill>
            <a:srgbClr val="FFFFFF">
              <a:hueOff val="0"/>
              <a:satOff val="0"/>
              <a:lumOff val="0"/>
              <a:alphaOff val="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o-MO" sz="2800" b="1" kern="1200" dirty="0" smtClean="0">
              <a:solidFill>
                <a:schemeClr val="tx2"/>
              </a:solidFill>
              <a:latin typeface="Arial" panose="020B0604020202020204" pitchFamily="34" charset="0"/>
              <a:ea typeface="MS PGothic"/>
              <a:cs typeface="Arial" panose="020B0604020202020204" pitchFamily="34" charset="0"/>
            </a:rPr>
            <a:t>Activități planificate în prima sesiune  </a:t>
          </a:r>
          <a:r>
            <a:rPr lang="en-US" sz="2800" b="1" kern="1200" dirty="0" smtClean="0">
              <a:solidFill>
                <a:schemeClr val="tx2"/>
              </a:solidFill>
              <a:latin typeface="Arial" panose="020B0604020202020204" pitchFamily="34" charset="0"/>
              <a:ea typeface="MS PGothic"/>
              <a:cs typeface="Arial" panose="020B0604020202020204" pitchFamily="34" charset="0"/>
            </a:rPr>
            <a:t>a </a:t>
          </a:r>
          <a:r>
            <a:rPr lang="ro-MO" sz="2800" b="1" kern="1200" dirty="0" smtClean="0">
              <a:solidFill>
                <a:schemeClr val="tx2"/>
              </a:solidFill>
              <a:latin typeface="Arial" panose="020B0604020202020204" pitchFamily="34" charset="0"/>
              <a:ea typeface="MS PGothic"/>
              <a:cs typeface="Arial" panose="020B0604020202020204" pitchFamily="34" charset="0"/>
            </a:rPr>
            <a:t>Programului</a:t>
          </a:r>
          <a:endParaRPr lang="ru-RU" sz="2800" b="1" kern="1200" dirty="0">
            <a:solidFill>
              <a:schemeClr val="tx2"/>
            </a:solidFill>
            <a:latin typeface="Arial" panose="020B0604020202020204" pitchFamily="34" charset="0"/>
            <a:ea typeface="MS PGothic"/>
            <a:cs typeface="Arial" panose="020B0604020202020204" pitchFamily="34" charset="0"/>
          </a:endParaRPr>
        </a:p>
      </dsp:txBody>
      <dsp:txXfrm>
        <a:off x="46205" y="34644"/>
        <a:ext cx="8425671" cy="1113543"/>
      </dsp:txXfrm>
    </dsp:sp>
    <dsp:sp modelId="{AD43DE77-2D1F-460F-BF84-4308632E7028}">
      <dsp:nvSpPr>
        <dsp:cNvPr id="0" name=""/>
        <dsp:cNvSpPr/>
      </dsp:nvSpPr>
      <dsp:spPr>
        <a:xfrm>
          <a:off x="861057" y="1182831"/>
          <a:ext cx="843715" cy="977157"/>
        </a:xfrm>
        <a:custGeom>
          <a:avLst/>
          <a:gdLst/>
          <a:ahLst/>
          <a:cxnLst/>
          <a:rect l="0" t="0" r="0" b="0"/>
          <a:pathLst>
            <a:path>
              <a:moveTo>
                <a:pt x="0" y="0"/>
              </a:moveTo>
              <a:lnTo>
                <a:pt x="0" y="1064342"/>
              </a:lnTo>
              <a:lnTo>
                <a:pt x="854313" y="1064342"/>
              </a:lnTo>
            </a:path>
          </a:pathLst>
        </a:custGeom>
        <a:noFill/>
        <a:ln w="25400" cap="flat" cmpd="sng" algn="ctr">
          <a:solidFill>
            <a:srgbClr val="00CC9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0DEB90F-8021-4E84-8B99-52930C38B01D}">
      <dsp:nvSpPr>
        <dsp:cNvPr id="0" name=""/>
        <dsp:cNvSpPr/>
      </dsp:nvSpPr>
      <dsp:spPr>
        <a:xfrm>
          <a:off x="1704772" y="1591524"/>
          <a:ext cx="2329324" cy="1136928"/>
        </a:xfrm>
        <a:prstGeom prst="roundRect">
          <a:avLst>
            <a:gd name="adj" fmla="val 10000"/>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1">
          <a:schemeClr val="dk1"/>
        </a:lnRef>
        <a:fillRef idx="2">
          <a:schemeClr val="dk1"/>
        </a:fillRef>
        <a:effectRef idx="1">
          <a:schemeClr val="dk1"/>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o-MO" sz="2400" b="1" kern="1200" dirty="0" smtClean="0">
              <a:solidFill>
                <a:schemeClr val="tx2"/>
              </a:solidFill>
              <a:latin typeface="Arial" panose="020B0604020202020204" pitchFamily="34" charset="0"/>
              <a:ea typeface="MS PGothic"/>
              <a:cs typeface="Arial" panose="020B0604020202020204" pitchFamily="34" charset="0"/>
            </a:rPr>
            <a:t>Legislația internațională</a:t>
          </a:r>
          <a:endParaRPr lang="ru-RU" sz="2400" b="1" kern="1200" dirty="0">
            <a:solidFill>
              <a:schemeClr val="tx2"/>
            </a:solidFill>
            <a:latin typeface="Arial" panose="020B0604020202020204" pitchFamily="34" charset="0"/>
            <a:ea typeface="MS PGothic"/>
            <a:cs typeface="Arial" panose="020B0604020202020204" pitchFamily="34" charset="0"/>
          </a:endParaRPr>
        </a:p>
      </dsp:txBody>
      <dsp:txXfrm>
        <a:off x="1738071" y="1624823"/>
        <a:ext cx="2262726" cy="1070330"/>
      </dsp:txXfrm>
    </dsp:sp>
    <dsp:sp modelId="{55EC8C73-5CF6-43FD-9691-E52982731D5A}">
      <dsp:nvSpPr>
        <dsp:cNvPr id="0" name=""/>
        <dsp:cNvSpPr/>
      </dsp:nvSpPr>
      <dsp:spPr>
        <a:xfrm>
          <a:off x="861057" y="1182831"/>
          <a:ext cx="869384" cy="2533343"/>
        </a:xfrm>
        <a:custGeom>
          <a:avLst/>
          <a:gdLst/>
          <a:ahLst/>
          <a:cxnLst/>
          <a:rect l="0" t="0" r="0" b="0"/>
          <a:pathLst>
            <a:path>
              <a:moveTo>
                <a:pt x="0" y="0"/>
              </a:moveTo>
              <a:lnTo>
                <a:pt x="0" y="3002202"/>
              </a:lnTo>
              <a:lnTo>
                <a:pt x="818715" y="3002202"/>
              </a:lnTo>
            </a:path>
          </a:pathLst>
        </a:custGeom>
        <a:noFill/>
        <a:ln w="25400" cap="flat" cmpd="sng" algn="ctr">
          <a:solidFill>
            <a:srgbClr val="00CC9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75B2A2B-1F0D-4F95-A6C0-E34664443E02}">
      <dsp:nvSpPr>
        <dsp:cNvPr id="0" name=""/>
        <dsp:cNvSpPr/>
      </dsp:nvSpPr>
      <dsp:spPr>
        <a:xfrm>
          <a:off x="1730441" y="3166206"/>
          <a:ext cx="2329324" cy="1099936"/>
        </a:xfrm>
        <a:prstGeom prst="roundRect">
          <a:avLst>
            <a:gd name="adj" fmla="val 10000"/>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1">
          <a:schemeClr val="dk1"/>
        </a:lnRef>
        <a:fillRef idx="2">
          <a:schemeClr val="dk1"/>
        </a:fillRef>
        <a:effectRef idx="1">
          <a:schemeClr val="dk1"/>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o-MO" sz="2400" b="1" kern="1200" dirty="0" smtClean="0">
              <a:solidFill>
                <a:schemeClr val="tx2"/>
              </a:solidFill>
              <a:latin typeface="Arial" panose="020B0604020202020204" pitchFamily="34" charset="0"/>
              <a:ea typeface="MS PGothic"/>
              <a:cs typeface="Arial" panose="020B0604020202020204" pitchFamily="34" charset="0"/>
            </a:rPr>
            <a:t>Legislația națională</a:t>
          </a:r>
          <a:endParaRPr lang="ru-RU" sz="2400" kern="1200" dirty="0">
            <a:solidFill>
              <a:schemeClr val="tx2"/>
            </a:solidFill>
            <a:latin typeface="Calibri"/>
            <a:ea typeface="MS PGothic"/>
            <a:cs typeface="+mn-cs"/>
          </a:endParaRPr>
        </a:p>
      </dsp:txBody>
      <dsp:txXfrm>
        <a:off x="1762657" y="3198422"/>
        <a:ext cx="2264892" cy="10355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508" y="4714876"/>
            <a:ext cx="5028986" cy="446722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8198" name="Rectangle 6"/>
          <p:cNvSpPr>
            <a:spLocks noGrp="1" noChangeArrowheads="1"/>
          </p:cNvSpPr>
          <p:nvPr>
            <p:ph type="ftr" sz="quarter" idx="4"/>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104</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105</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106</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107</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108</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109</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110</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111</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112</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113</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55</a:t>
            </a:fld>
            <a:endParaRPr lang="de-DE" dirty="0"/>
          </a:p>
        </p:txBody>
      </p:sp>
    </p:spTree>
    <p:extLst>
      <p:ext uri="{BB962C8B-B14F-4D97-AF65-F5344CB8AC3E}">
        <p14:creationId xmlns:p14="http://schemas.microsoft.com/office/powerpoint/2010/main" val="4050069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114</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115</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116</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117</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118</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119</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120</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121</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122</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123</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96</a:t>
            </a:fld>
            <a:endParaRPr lang="de-DE" dirty="0"/>
          </a:p>
        </p:txBody>
      </p:sp>
    </p:spTree>
    <p:extLst>
      <p:ext uri="{BB962C8B-B14F-4D97-AF65-F5344CB8AC3E}">
        <p14:creationId xmlns:p14="http://schemas.microsoft.com/office/powerpoint/2010/main" val="3008735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124</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125</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126</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127</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128</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129</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130</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131</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132</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133</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97</a:t>
            </a:fld>
            <a:endParaRPr lang="de-DE" dirty="0"/>
          </a:p>
        </p:txBody>
      </p:sp>
    </p:spTree>
    <p:extLst>
      <p:ext uri="{BB962C8B-B14F-4D97-AF65-F5344CB8AC3E}">
        <p14:creationId xmlns:p14="http://schemas.microsoft.com/office/powerpoint/2010/main" val="3317509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134</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135</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99</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100</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101</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102</a:t>
            </a:fld>
            <a:endParaRPr lang="de-DE" dirty="0"/>
          </a:p>
        </p:txBody>
      </p:sp>
    </p:spTree>
    <p:extLst>
      <p:ext uri="{BB962C8B-B14F-4D97-AF65-F5344CB8AC3E}">
        <p14:creationId xmlns:p14="http://schemas.microsoft.com/office/powerpoint/2010/main" val="84838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103</a:t>
            </a:fld>
            <a:endParaRPr lang="de-DE" dirty="0"/>
          </a:p>
        </p:txBody>
      </p:sp>
    </p:spTree>
    <p:extLst>
      <p:ext uri="{BB962C8B-B14F-4D97-AF65-F5344CB8AC3E}">
        <p14:creationId xmlns:p14="http://schemas.microsoft.com/office/powerpoint/2010/main" val="84838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0D1A5A60-FFC1-4DD6-B034-06B726499F40}" type="datetime1">
              <a:rPr lang="en-GB"/>
              <a:pPr>
                <a:defRPr/>
              </a:pPr>
              <a:t>08/09/2018</a:t>
            </a:fld>
            <a:endParaRPr lang="en-GB"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22325" y="1846263"/>
            <a:ext cx="3694113"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68838" y="1846263"/>
            <a:ext cx="3694112"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idx="10"/>
          </p:nvPr>
        </p:nvSpPr>
        <p:spPr>
          <a:ln/>
        </p:spPr>
        <p:txBody>
          <a:bodyPr/>
          <a:lstStyle>
            <a:lvl1pPr>
              <a:defRPr/>
            </a:lvl1pPr>
          </a:lstStyle>
          <a:p>
            <a:pPr>
              <a:defRPr/>
            </a:pPr>
            <a:r>
              <a:rPr lang="en-US" altLang="ru-RU"/>
              <a:t>01/28/17</a:t>
            </a:r>
          </a:p>
        </p:txBody>
      </p:sp>
      <p:sp>
        <p:nvSpPr>
          <p:cNvPr id="6" name="Rectangle 7"/>
          <p:cNvSpPr>
            <a:spLocks noGrp="1" noChangeArrowheads="1"/>
          </p:cNvSpPr>
          <p:nvPr>
            <p:ph type="sldNum" idx="11"/>
          </p:nvPr>
        </p:nvSpPr>
        <p:spPr>
          <a:ln/>
        </p:spPr>
        <p:txBody>
          <a:bodyPr/>
          <a:lstStyle>
            <a:lvl1pPr>
              <a:defRPr/>
            </a:lvl1pPr>
          </a:lstStyle>
          <a:p>
            <a:pPr>
              <a:defRPr/>
            </a:pPr>
            <a:fld id="{D9A9E1D7-8D74-4931-8118-280670512AD8}" type="slidenum">
              <a:rPr lang="en-US" altLang="ru-RU"/>
              <a:pPr>
                <a:defRPr/>
              </a:pPr>
              <a:t>‹#›</a:t>
            </a:fld>
            <a:endParaRPr lang="en-US" altLang="ru-RU"/>
          </a:p>
        </p:txBody>
      </p:sp>
    </p:spTree>
    <p:extLst>
      <p:ext uri="{BB962C8B-B14F-4D97-AF65-F5344CB8AC3E}">
        <p14:creationId xmlns:p14="http://schemas.microsoft.com/office/powerpoint/2010/main" val="266057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idx="10"/>
          </p:nvPr>
        </p:nvSpPr>
        <p:spPr>
          <a:ln/>
        </p:spPr>
        <p:txBody>
          <a:bodyPr/>
          <a:lstStyle>
            <a:lvl1pPr>
              <a:defRPr/>
            </a:lvl1pPr>
          </a:lstStyle>
          <a:p>
            <a:pPr>
              <a:defRPr/>
            </a:pPr>
            <a:r>
              <a:rPr lang="en-US" altLang="ru-RU"/>
              <a:t>01/28/17</a:t>
            </a:r>
          </a:p>
        </p:txBody>
      </p:sp>
      <p:sp>
        <p:nvSpPr>
          <p:cNvPr id="8" name="Rectangle 7"/>
          <p:cNvSpPr>
            <a:spLocks noGrp="1" noChangeArrowheads="1"/>
          </p:cNvSpPr>
          <p:nvPr>
            <p:ph type="sldNum" idx="11"/>
          </p:nvPr>
        </p:nvSpPr>
        <p:spPr>
          <a:ln/>
        </p:spPr>
        <p:txBody>
          <a:bodyPr/>
          <a:lstStyle>
            <a:lvl1pPr>
              <a:defRPr/>
            </a:lvl1pPr>
          </a:lstStyle>
          <a:p>
            <a:pPr>
              <a:defRPr/>
            </a:pPr>
            <a:fld id="{E18EB7A2-1E99-48BC-83BD-398126F5DA8E}" type="slidenum">
              <a:rPr lang="en-US" altLang="ru-RU"/>
              <a:pPr>
                <a:defRPr/>
              </a:pPr>
              <a:t>‹#›</a:t>
            </a:fld>
            <a:endParaRPr lang="en-US" altLang="ru-RU"/>
          </a:p>
        </p:txBody>
      </p:sp>
    </p:spTree>
    <p:extLst>
      <p:ext uri="{BB962C8B-B14F-4D97-AF65-F5344CB8AC3E}">
        <p14:creationId xmlns:p14="http://schemas.microsoft.com/office/powerpoint/2010/main" val="3216580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idx="10"/>
          </p:nvPr>
        </p:nvSpPr>
        <p:spPr>
          <a:ln/>
        </p:spPr>
        <p:txBody>
          <a:bodyPr/>
          <a:lstStyle>
            <a:lvl1pPr>
              <a:defRPr/>
            </a:lvl1pPr>
          </a:lstStyle>
          <a:p>
            <a:pPr>
              <a:defRPr/>
            </a:pPr>
            <a:r>
              <a:rPr lang="en-US" altLang="ru-RU"/>
              <a:t>01/28/17</a:t>
            </a:r>
          </a:p>
        </p:txBody>
      </p:sp>
      <p:sp>
        <p:nvSpPr>
          <p:cNvPr id="4" name="Rectangle 7"/>
          <p:cNvSpPr>
            <a:spLocks noGrp="1" noChangeArrowheads="1"/>
          </p:cNvSpPr>
          <p:nvPr>
            <p:ph type="sldNum" idx="11"/>
          </p:nvPr>
        </p:nvSpPr>
        <p:spPr>
          <a:ln/>
        </p:spPr>
        <p:txBody>
          <a:bodyPr/>
          <a:lstStyle>
            <a:lvl1pPr>
              <a:defRPr/>
            </a:lvl1pPr>
          </a:lstStyle>
          <a:p>
            <a:pPr>
              <a:defRPr/>
            </a:pPr>
            <a:fld id="{BA498C2A-4C11-42BE-B36E-C6DBF670E245}" type="slidenum">
              <a:rPr lang="en-US" altLang="ru-RU"/>
              <a:pPr>
                <a:defRPr/>
              </a:pPr>
              <a:t>‹#›</a:t>
            </a:fld>
            <a:endParaRPr lang="en-US" altLang="ru-RU"/>
          </a:p>
        </p:txBody>
      </p:sp>
    </p:spTree>
    <p:extLst>
      <p:ext uri="{BB962C8B-B14F-4D97-AF65-F5344CB8AC3E}">
        <p14:creationId xmlns:p14="http://schemas.microsoft.com/office/powerpoint/2010/main" val="2029357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r>
              <a:rPr lang="en-US" altLang="ru-RU"/>
              <a:t>01/28/17</a:t>
            </a:r>
          </a:p>
        </p:txBody>
      </p:sp>
      <p:sp>
        <p:nvSpPr>
          <p:cNvPr id="3" name="Rectangle 7"/>
          <p:cNvSpPr>
            <a:spLocks noGrp="1" noChangeArrowheads="1"/>
          </p:cNvSpPr>
          <p:nvPr>
            <p:ph type="sldNum" idx="11"/>
          </p:nvPr>
        </p:nvSpPr>
        <p:spPr>
          <a:ln/>
        </p:spPr>
        <p:txBody>
          <a:bodyPr/>
          <a:lstStyle>
            <a:lvl1pPr>
              <a:defRPr/>
            </a:lvl1pPr>
          </a:lstStyle>
          <a:p>
            <a:pPr>
              <a:defRPr/>
            </a:pPr>
            <a:fld id="{8AB716C9-DFE3-423C-AF26-DB45B6CD3F8F}" type="slidenum">
              <a:rPr lang="en-US" altLang="ru-RU"/>
              <a:pPr>
                <a:defRPr/>
              </a:pPr>
              <a:t>‹#›</a:t>
            </a:fld>
            <a:endParaRPr lang="en-US" altLang="ru-RU"/>
          </a:p>
        </p:txBody>
      </p:sp>
    </p:spTree>
    <p:extLst>
      <p:ext uri="{BB962C8B-B14F-4D97-AF65-F5344CB8AC3E}">
        <p14:creationId xmlns:p14="http://schemas.microsoft.com/office/powerpoint/2010/main" val="3045095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idx="10"/>
          </p:nvPr>
        </p:nvSpPr>
        <p:spPr>
          <a:ln/>
        </p:spPr>
        <p:txBody>
          <a:bodyPr/>
          <a:lstStyle>
            <a:lvl1pPr>
              <a:defRPr/>
            </a:lvl1pPr>
          </a:lstStyle>
          <a:p>
            <a:pPr>
              <a:defRPr/>
            </a:pPr>
            <a:r>
              <a:rPr lang="en-US" altLang="ru-RU"/>
              <a:t>01/28/17</a:t>
            </a:r>
          </a:p>
        </p:txBody>
      </p:sp>
      <p:sp>
        <p:nvSpPr>
          <p:cNvPr id="6" name="Rectangle 7"/>
          <p:cNvSpPr>
            <a:spLocks noGrp="1" noChangeArrowheads="1"/>
          </p:cNvSpPr>
          <p:nvPr>
            <p:ph type="sldNum" idx="11"/>
          </p:nvPr>
        </p:nvSpPr>
        <p:spPr>
          <a:ln/>
        </p:spPr>
        <p:txBody>
          <a:bodyPr/>
          <a:lstStyle>
            <a:lvl1pPr>
              <a:defRPr/>
            </a:lvl1pPr>
          </a:lstStyle>
          <a:p>
            <a:pPr>
              <a:defRPr/>
            </a:pPr>
            <a:fld id="{8C53A976-3F9C-4D4D-843B-6111308E65DF}" type="slidenum">
              <a:rPr lang="en-US" altLang="ru-RU"/>
              <a:pPr>
                <a:defRPr/>
              </a:pPr>
              <a:t>‹#›</a:t>
            </a:fld>
            <a:endParaRPr lang="en-US" altLang="ru-RU"/>
          </a:p>
        </p:txBody>
      </p:sp>
    </p:spTree>
    <p:extLst>
      <p:ext uri="{BB962C8B-B14F-4D97-AF65-F5344CB8AC3E}">
        <p14:creationId xmlns:p14="http://schemas.microsoft.com/office/powerpoint/2010/main" val="3045479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idx="10"/>
          </p:nvPr>
        </p:nvSpPr>
        <p:spPr>
          <a:ln/>
        </p:spPr>
        <p:txBody>
          <a:bodyPr/>
          <a:lstStyle>
            <a:lvl1pPr>
              <a:defRPr/>
            </a:lvl1pPr>
          </a:lstStyle>
          <a:p>
            <a:pPr>
              <a:defRPr/>
            </a:pPr>
            <a:r>
              <a:rPr lang="en-US" altLang="ru-RU"/>
              <a:t>01/28/17</a:t>
            </a:r>
          </a:p>
        </p:txBody>
      </p:sp>
      <p:sp>
        <p:nvSpPr>
          <p:cNvPr id="6" name="Rectangle 7"/>
          <p:cNvSpPr>
            <a:spLocks noGrp="1" noChangeArrowheads="1"/>
          </p:cNvSpPr>
          <p:nvPr>
            <p:ph type="sldNum" idx="11"/>
          </p:nvPr>
        </p:nvSpPr>
        <p:spPr>
          <a:ln/>
        </p:spPr>
        <p:txBody>
          <a:bodyPr/>
          <a:lstStyle>
            <a:lvl1pPr>
              <a:defRPr/>
            </a:lvl1pPr>
          </a:lstStyle>
          <a:p>
            <a:pPr>
              <a:defRPr/>
            </a:pPr>
            <a:fld id="{0918FD3A-5E1C-4C03-B045-8FE0B0D2967A}" type="slidenum">
              <a:rPr lang="en-US" altLang="ru-RU"/>
              <a:pPr>
                <a:defRPr/>
              </a:pPr>
              <a:t>‹#›</a:t>
            </a:fld>
            <a:endParaRPr lang="en-US" altLang="ru-RU"/>
          </a:p>
        </p:txBody>
      </p:sp>
    </p:spTree>
    <p:extLst>
      <p:ext uri="{BB962C8B-B14F-4D97-AF65-F5344CB8AC3E}">
        <p14:creationId xmlns:p14="http://schemas.microsoft.com/office/powerpoint/2010/main" val="420065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a:ln/>
        </p:spPr>
        <p:txBody>
          <a:bodyPr/>
          <a:lstStyle>
            <a:lvl1pPr>
              <a:defRPr/>
            </a:lvl1pPr>
          </a:lstStyle>
          <a:p>
            <a:pPr>
              <a:defRPr/>
            </a:pPr>
            <a:r>
              <a:rPr lang="en-US" altLang="ru-RU"/>
              <a:t>01/28/17</a:t>
            </a:r>
          </a:p>
        </p:txBody>
      </p:sp>
      <p:sp>
        <p:nvSpPr>
          <p:cNvPr id="5" name="Rectangle 7"/>
          <p:cNvSpPr>
            <a:spLocks noGrp="1" noChangeArrowheads="1"/>
          </p:cNvSpPr>
          <p:nvPr>
            <p:ph type="sldNum" idx="11"/>
          </p:nvPr>
        </p:nvSpPr>
        <p:spPr>
          <a:ln/>
        </p:spPr>
        <p:txBody>
          <a:bodyPr/>
          <a:lstStyle>
            <a:lvl1pPr>
              <a:defRPr/>
            </a:lvl1pPr>
          </a:lstStyle>
          <a:p>
            <a:pPr>
              <a:defRPr/>
            </a:pPr>
            <a:fld id="{27481568-C7BD-4D42-B2B0-D9364FCA9468}" type="slidenum">
              <a:rPr lang="en-US" altLang="ru-RU"/>
              <a:pPr>
                <a:defRPr/>
              </a:pPr>
              <a:t>‹#›</a:t>
            </a:fld>
            <a:endParaRPr lang="en-US" altLang="ru-RU"/>
          </a:p>
        </p:txBody>
      </p:sp>
    </p:spTree>
    <p:extLst>
      <p:ext uri="{BB962C8B-B14F-4D97-AF65-F5344CB8AC3E}">
        <p14:creationId xmlns:p14="http://schemas.microsoft.com/office/powerpoint/2010/main" val="866259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78588" y="287338"/>
            <a:ext cx="1884362" cy="55784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22325" y="287338"/>
            <a:ext cx="5503863" cy="55784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a:ln/>
        </p:spPr>
        <p:txBody>
          <a:bodyPr/>
          <a:lstStyle>
            <a:lvl1pPr>
              <a:defRPr/>
            </a:lvl1pPr>
          </a:lstStyle>
          <a:p>
            <a:pPr>
              <a:defRPr/>
            </a:pPr>
            <a:r>
              <a:rPr lang="en-US" altLang="ru-RU"/>
              <a:t>01/28/17</a:t>
            </a:r>
          </a:p>
        </p:txBody>
      </p:sp>
      <p:sp>
        <p:nvSpPr>
          <p:cNvPr id="5" name="Rectangle 7"/>
          <p:cNvSpPr>
            <a:spLocks noGrp="1" noChangeArrowheads="1"/>
          </p:cNvSpPr>
          <p:nvPr>
            <p:ph type="sldNum" idx="11"/>
          </p:nvPr>
        </p:nvSpPr>
        <p:spPr>
          <a:ln/>
        </p:spPr>
        <p:txBody>
          <a:bodyPr/>
          <a:lstStyle>
            <a:lvl1pPr>
              <a:defRPr/>
            </a:lvl1pPr>
          </a:lstStyle>
          <a:p>
            <a:pPr>
              <a:defRPr/>
            </a:pPr>
            <a:fld id="{B1014E13-0945-4D52-B761-CE4AA13A270C}" type="slidenum">
              <a:rPr lang="en-US" altLang="ru-RU"/>
              <a:pPr>
                <a:defRPr/>
              </a:pPr>
              <a:t>‹#›</a:t>
            </a:fld>
            <a:endParaRPr lang="en-US" altLang="ru-RU"/>
          </a:p>
        </p:txBody>
      </p:sp>
    </p:spTree>
    <p:extLst>
      <p:ext uri="{BB962C8B-B14F-4D97-AF65-F5344CB8AC3E}">
        <p14:creationId xmlns:p14="http://schemas.microsoft.com/office/powerpoint/2010/main" val="2431122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3"/>
          <p:cNvSpPr>
            <a:spLocks noGrp="1"/>
          </p:cNvSpPr>
          <p:nvPr>
            <p:ph type="dt" sz="half" idx="10"/>
          </p:nvPr>
        </p:nvSpPr>
        <p:spPr/>
        <p:txBody>
          <a:bodyPr/>
          <a:lstStyle>
            <a:lvl1pPr>
              <a:defRPr>
                <a:cs typeface="+mn-cs"/>
              </a:defRPr>
            </a:lvl1pPr>
          </a:lstStyle>
          <a:p>
            <a:pPr>
              <a:defRPr/>
            </a:pPr>
            <a:fld id="{7421F5BC-3E87-45DC-860D-67A536642BD6}" type="datetime1">
              <a:rPr lang="en-US" altLang="en-US"/>
              <a:pPr>
                <a:defRPr/>
              </a:pPr>
              <a:t>9/8/2018</a:t>
            </a:fld>
            <a:endParaRPr lang="en-US" altLang="en-US"/>
          </a:p>
        </p:txBody>
      </p:sp>
      <p:sp>
        <p:nvSpPr>
          <p:cNvPr id="8" name="Footer Placeholder 4"/>
          <p:cNvSpPr>
            <a:spLocks noGrp="1"/>
          </p:cNvSpPr>
          <p:nvPr>
            <p:ph type="ftr" sz="quarter" idx="11"/>
          </p:nvPr>
        </p:nvSpPr>
        <p:spPr/>
        <p:txBody>
          <a:bodyPr/>
          <a:lstStyle>
            <a:lvl1pPr>
              <a:defRPr>
                <a:cs typeface="+mn-cs"/>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6E9AEB22-3732-48B3-B91F-8B3D5F879F9C}" type="slidenum">
              <a:rPr lang="en-US" altLang="en-US"/>
              <a:pPr>
                <a:defRPr/>
              </a:pPr>
              <a:t>‹#›</a:t>
            </a:fld>
            <a:endParaRPr lang="en-US" altLang="en-US"/>
          </a:p>
        </p:txBody>
      </p:sp>
    </p:spTree>
    <p:extLst>
      <p:ext uri="{BB962C8B-B14F-4D97-AF65-F5344CB8AC3E}">
        <p14:creationId xmlns:p14="http://schemas.microsoft.com/office/powerpoint/2010/main" val="194826402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cs typeface="+mn-cs"/>
              </a:defRPr>
            </a:lvl1pPr>
          </a:lstStyle>
          <a:p>
            <a:pPr>
              <a:defRPr/>
            </a:pPr>
            <a:fld id="{EB4F8DC3-1591-4C63-A58D-04077FF90FAB}" type="datetime1">
              <a:rPr lang="en-US" altLang="en-US"/>
              <a:pPr>
                <a:defRPr/>
              </a:pPr>
              <a:t>9/8/2018</a:t>
            </a:fld>
            <a:endParaRPr lang="en-US" altLang="en-US"/>
          </a:p>
        </p:txBody>
      </p:sp>
      <p:sp>
        <p:nvSpPr>
          <p:cNvPr id="5" name="Footer Placeholder 4"/>
          <p:cNvSpPr>
            <a:spLocks noGrp="1"/>
          </p:cNvSpPr>
          <p:nvPr>
            <p:ph type="ftr" sz="quarter" idx="11"/>
          </p:nvPr>
        </p:nvSpPr>
        <p:spPr/>
        <p:txBody>
          <a:bodyPr/>
          <a:lstStyle>
            <a:lvl1pPr>
              <a:defRPr>
                <a:cs typeface="+mn-cs"/>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1F74BA94-9725-4503-A5EB-3566AAD08766}" type="slidenum">
              <a:rPr lang="en-US" altLang="en-US"/>
              <a:pPr>
                <a:defRPr/>
              </a:pPr>
              <a:t>‹#›</a:t>
            </a:fld>
            <a:endParaRPr lang="en-US" altLang="en-US"/>
          </a:p>
        </p:txBody>
      </p:sp>
    </p:spTree>
    <p:extLst>
      <p:ext uri="{BB962C8B-B14F-4D97-AF65-F5344CB8AC3E}">
        <p14:creationId xmlns:p14="http://schemas.microsoft.com/office/powerpoint/2010/main" val="207014820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E647B01B-C2E8-4CD6-B726-44287C896096}" type="datetime1">
              <a:rPr lang="en-GB"/>
              <a:pPr>
                <a:defRPr/>
              </a:pPr>
              <a:t>08/09/2018</a:t>
            </a:fld>
            <a:endParaRPr lang="en-GB"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0"/>
          </p:nvPr>
        </p:nvSpPr>
        <p:spPr/>
        <p:txBody>
          <a:bodyPr/>
          <a:lstStyle>
            <a:lvl1pPr>
              <a:defRPr>
                <a:cs typeface="+mn-cs"/>
              </a:defRPr>
            </a:lvl1pPr>
          </a:lstStyle>
          <a:p>
            <a:pPr>
              <a:defRPr/>
            </a:pPr>
            <a:fld id="{F1AFF463-CF8E-4545-95AC-CB00243477BE}" type="datetime1">
              <a:rPr lang="en-US" altLang="en-US"/>
              <a:pPr>
                <a:defRPr/>
              </a:pPr>
              <a:t>9/8/2018</a:t>
            </a:fld>
            <a:endParaRPr lang="en-US" altLang="en-US"/>
          </a:p>
        </p:txBody>
      </p:sp>
      <p:sp>
        <p:nvSpPr>
          <p:cNvPr id="8" name="Footer Placeholder 4"/>
          <p:cNvSpPr>
            <a:spLocks noGrp="1"/>
          </p:cNvSpPr>
          <p:nvPr>
            <p:ph type="ftr" sz="quarter" idx="11"/>
          </p:nvPr>
        </p:nvSpPr>
        <p:spPr/>
        <p:txBody>
          <a:bodyPr/>
          <a:lstStyle>
            <a:lvl1pPr>
              <a:defRPr>
                <a:cs typeface="+mn-cs"/>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91960B78-8208-41ED-ABA8-855D4976DBDF}" type="slidenum">
              <a:rPr lang="en-US" altLang="en-US"/>
              <a:pPr>
                <a:defRPr/>
              </a:pPr>
              <a:t>‹#›</a:t>
            </a:fld>
            <a:endParaRPr lang="en-US" altLang="en-US"/>
          </a:p>
        </p:txBody>
      </p:sp>
    </p:spTree>
    <p:extLst>
      <p:ext uri="{BB962C8B-B14F-4D97-AF65-F5344CB8AC3E}">
        <p14:creationId xmlns:p14="http://schemas.microsoft.com/office/powerpoint/2010/main" val="17929530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cs typeface="+mn-cs"/>
              </a:defRPr>
            </a:lvl1pPr>
          </a:lstStyle>
          <a:p>
            <a:pPr>
              <a:defRPr/>
            </a:pPr>
            <a:fld id="{0A43FDA9-D88B-48EC-953A-84982AE52DC3}" type="datetime1">
              <a:rPr lang="en-US" altLang="en-US"/>
              <a:pPr>
                <a:defRPr/>
              </a:pPr>
              <a:t>9/8/2018</a:t>
            </a:fld>
            <a:endParaRPr lang="en-US" altLang="en-US"/>
          </a:p>
        </p:txBody>
      </p:sp>
      <p:sp>
        <p:nvSpPr>
          <p:cNvPr id="6" name="Footer Placeholder 4"/>
          <p:cNvSpPr>
            <a:spLocks noGrp="1"/>
          </p:cNvSpPr>
          <p:nvPr>
            <p:ph type="ftr" sz="quarter" idx="11"/>
          </p:nvPr>
        </p:nvSpPr>
        <p:spPr/>
        <p:txBody>
          <a:bodyPr/>
          <a:lstStyle>
            <a:lvl1pPr>
              <a:defRPr>
                <a:cs typeface="+mn-cs"/>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60CE9695-AD4E-4943-9428-7B78DFEE3D36}" type="slidenum">
              <a:rPr lang="en-US" altLang="en-US"/>
              <a:pPr>
                <a:defRPr/>
              </a:pPr>
              <a:t>‹#›</a:t>
            </a:fld>
            <a:endParaRPr lang="en-US" altLang="en-US"/>
          </a:p>
        </p:txBody>
      </p:sp>
    </p:spTree>
    <p:extLst>
      <p:ext uri="{BB962C8B-B14F-4D97-AF65-F5344CB8AC3E}">
        <p14:creationId xmlns:p14="http://schemas.microsoft.com/office/powerpoint/2010/main" val="359018397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cs typeface="+mn-cs"/>
              </a:defRPr>
            </a:lvl1pPr>
          </a:lstStyle>
          <a:p>
            <a:pPr>
              <a:defRPr/>
            </a:pPr>
            <a:fld id="{7353B7F9-33BE-478C-9D84-530E1A0566AA}" type="datetime1">
              <a:rPr lang="en-US" altLang="en-US"/>
              <a:pPr>
                <a:defRPr/>
              </a:pPr>
              <a:t>9/8/2018</a:t>
            </a:fld>
            <a:endParaRPr lang="en-US" altLang="en-US"/>
          </a:p>
        </p:txBody>
      </p:sp>
      <p:sp>
        <p:nvSpPr>
          <p:cNvPr id="8" name="Footer Placeholder 4"/>
          <p:cNvSpPr>
            <a:spLocks noGrp="1"/>
          </p:cNvSpPr>
          <p:nvPr>
            <p:ph type="ftr" sz="quarter" idx="11"/>
          </p:nvPr>
        </p:nvSpPr>
        <p:spPr/>
        <p:txBody>
          <a:bodyPr/>
          <a:lstStyle>
            <a:lvl1pPr>
              <a:defRPr>
                <a:cs typeface="+mn-cs"/>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5F6105BE-A939-4BB8-9135-0DB0B18AC8E8}" type="slidenum">
              <a:rPr lang="en-US" altLang="en-US"/>
              <a:pPr>
                <a:defRPr/>
              </a:pPr>
              <a:t>‹#›</a:t>
            </a:fld>
            <a:endParaRPr lang="en-US" altLang="en-US"/>
          </a:p>
        </p:txBody>
      </p:sp>
    </p:spTree>
    <p:extLst>
      <p:ext uri="{BB962C8B-B14F-4D97-AF65-F5344CB8AC3E}">
        <p14:creationId xmlns:p14="http://schemas.microsoft.com/office/powerpoint/2010/main" val="237187204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cs typeface="+mn-cs"/>
              </a:defRPr>
            </a:lvl1pPr>
          </a:lstStyle>
          <a:p>
            <a:pPr>
              <a:defRPr/>
            </a:pPr>
            <a:fld id="{4839041F-6CAF-494C-83B5-61CFD8EE9DDD}" type="datetime1">
              <a:rPr lang="en-US" altLang="en-US"/>
              <a:pPr>
                <a:defRPr/>
              </a:pPr>
              <a:t>9/8/2018</a:t>
            </a:fld>
            <a:endParaRPr lang="en-US" altLang="en-US"/>
          </a:p>
        </p:txBody>
      </p:sp>
      <p:sp>
        <p:nvSpPr>
          <p:cNvPr id="4" name="Footer Placeholder 4"/>
          <p:cNvSpPr>
            <a:spLocks noGrp="1"/>
          </p:cNvSpPr>
          <p:nvPr>
            <p:ph type="ftr" sz="quarter" idx="11"/>
          </p:nvPr>
        </p:nvSpPr>
        <p:spPr/>
        <p:txBody>
          <a:bodyPr/>
          <a:lstStyle>
            <a:lvl1pPr>
              <a:defRPr>
                <a:cs typeface="+mn-cs"/>
              </a:defRPr>
            </a:lvl1pPr>
          </a:lstStyle>
          <a:p>
            <a:pPr>
              <a:defRPr/>
            </a:pPr>
            <a:endParaRPr lang="en-GB" altLang="en-US"/>
          </a:p>
        </p:txBody>
      </p:sp>
      <p:sp>
        <p:nvSpPr>
          <p:cNvPr id="5" name="Slide Number Placeholder 5"/>
          <p:cNvSpPr>
            <a:spLocks noGrp="1"/>
          </p:cNvSpPr>
          <p:nvPr>
            <p:ph type="sldNum" sz="quarter" idx="12"/>
          </p:nvPr>
        </p:nvSpPr>
        <p:spPr/>
        <p:txBody>
          <a:bodyPr/>
          <a:lstStyle>
            <a:lvl1pPr>
              <a:defRPr/>
            </a:lvl1pPr>
          </a:lstStyle>
          <a:p>
            <a:pPr>
              <a:defRPr/>
            </a:pPr>
            <a:fld id="{9E2261BA-97A9-44DC-8B8A-430F28CEF37C}" type="slidenum">
              <a:rPr lang="en-US" altLang="en-US"/>
              <a:pPr>
                <a:defRPr/>
              </a:pPr>
              <a:t>‹#›</a:t>
            </a:fld>
            <a:endParaRPr lang="en-US" altLang="en-US"/>
          </a:p>
        </p:txBody>
      </p:sp>
    </p:spTree>
    <p:extLst>
      <p:ext uri="{BB962C8B-B14F-4D97-AF65-F5344CB8AC3E}">
        <p14:creationId xmlns:p14="http://schemas.microsoft.com/office/powerpoint/2010/main" val="272405267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cs typeface="+mn-cs"/>
              </a:defRPr>
            </a:lvl1pPr>
          </a:lstStyle>
          <a:p>
            <a:pPr>
              <a:defRPr/>
            </a:pPr>
            <a:fld id="{8FE827E9-9BC1-48CB-90B5-38F9C4F2524B}" type="datetime1">
              <a:rPr lang="en-US" altLang="en-US"/>
              <a:pPr>
                <a:defRPr/>
              </a:pPr>
              <a:t>9/8/2018</a:t>
            </a:fld>
            <a:endParaRPr lang="en-US" altLang="en-US"/>
          </a:p>
        </p:txBody>
      </p:sp>
      <p:sp>
        <p:nvSpPr>
          <p:cNvPr id="5" name="Footer Placeholder 7"/>
          <p:cNvSpPr>
            <a:spLocks noGrp="1"/>
          </p:cNvSpPr>
          <p:nvPr>
            <p:ph type="ftr" sz="quarter" idx="11"/>
          </p:nvPr>
        </p:nvSpPr>
        <p:spPr/>
        <p:txBody>
          <a:bodyPr/>
          <a:lstStyle>
            <a:lvl1pPr>
              <a:defRPr>
                <a:cs typeface="+mn-cs"/>
              </a:defRPr>
            </a:lvl1pPr>
          </a:lstStyle>
          <a:p>
            <a:pPr>
              <a:defRPr/>
            </a:pPr>
            <a:endParaRPr lang="en-GB" altLang="en-US"/>
          </a:p>
        </p:txBody>
      </p:sp>
      <p:sp>
        <p:nvSpPr>
          <p:cNvPr id="6" name="Slide Number Placeholder 8"/>
          <p:cNvSpPr>
            <a:spLocks noGrp="1"/>
          </p:cNvSpPr>
          <p:nvPr>
            <p:ph type="sldNum" sz="quarter" idx="12"/>
          </p:nvPr>
        </p:nvSpPr>
        <p:spPr/>
        <p:txBody>
          <a:bodyPr/>
          <a:lstStyle>
            <a:lvl1pPr>
              <a:defRPr/>
            </a:lvl1pPr>
          </a:lstStyle>
          <a:p>
            <a:pPr>
              <a:defRPr/>
            </a:pPr>
            <a:fld id="{7261418E-8CE6-4634-8E87-1BC3607504F5}" type="slidenum">
              <a:rPr lang="en-US" altLang="en-US"/>
              <a:pPr>
                <a:defRPr/>
              </a:pPr>
              <a:t>‹#›</a:t>
            </a:fld>
            <a:endParaRPr lang="en-US" altLang="en-US"/>
          </a:p>
        </p:txBody>
      </p:sp>
    </p:spTree>
    <p:extLst>
      <p:ext uri="{BB962C8B-B14F-4D97-AF65-F5344CB8AC3E}">
        <p14:creationId xmlns:p14="http://schemas.microsoft.com/office/powerpoint/2010/main" val="250559933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7"/>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600456" y="731520"/>
            <a:ext cx="486918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a:xfrm>
            <a:off x="349250" y="6459538"/>
            <a:ext cx="1963738" cy="365125"/>
          </a:xfrm>
        </p:spPr>
        <p:txBody>
          <a:bodyPr/>
          <a:lstStyle>
            <a:lvl1pPr>
              <a:defRPr>
                <a:cs typeface="+mn-cs"/>
              </a:defRPr>
            </a:lvl1pPr>
          </a:lstStyle>
          <a:p>
            <a:pPr>
              <a:defRPr/>
            </a:pPr>
            <a:fld id="{55A2ECEA-E95D-4D2E-A90E-5723C324DB55}" type="datetime1">
              <a:rPr lang="en-US" altLang="en-US"/>
              <a:pPr>
                <a:defRPr/>
              </a:pPr>
              <a:t>9/8/2018</a:t>
            </a:fld>
            <a:endParaRPr lang="en-US" alt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rgbClr val="455F51"/>
                </a:solidFill>
                <a:cs typeface="+mn-cs"/>
              </a:defRPr>
            </a:lvl1pPr>
          </a:lstStyle>
          <a:p>
            <a:pPr>
              <a:defRPr/>
            </a:pPr>
            <a:endParaRPr lang="en-GB" altLang="en-US"/>
          </a:p>
        </p:txBody>
      </p:sp>
      <p:sp>
        <p:nvSpPr>
          <p:cNvPr id="9" name="Slide Number Placeholder 6"/>
          <p:cNvSpPr>
            <a:spLocks noGrp="1"/>
          </p:cNvSpPr>
          <p:nvPr>
            <p:ph type="sldNum" sz="quarter" idx="12"/>
          </p:nvPr>
        </p:nvSpPr>
        <p:spPr/>
        <p:txBody>
          <a:bodyPr/>
          <a:lstStyle>
            <a:lvl1pPr>
              <a:defRPr>
                <a:solidFill>
                  <a:srgbClr val="455F51"/>
                </a:solidFill>
              </a:defRPr>
            </a:lvl1pPr>
          </a:lstStyle>
          <a:p>
            <a:pPr>
              <a:defRPr/>
            </a:pPr>
            <a:fld id="{728679A6-146A-4590-B66E-49E70DA38E91}" type="slidenum">
              <a:rPr lang="en-US" altLang="en-US"/>
              <a:pPr>
                <a:defRPr/>
              </a:pPr>
              <a:t>‹#›</a:t>
            </a:fld>
            <a:endParaRPr lang="en-US" altLang="en-US"/>
          </a:p>
        </p:txBody>
      </p:sp>
    </p:spTree>
    <p:extLst>
      <p:ext uri="{BB962C8B-B14F-4D97-AF65-F5344CB8AC3E}">
        <p14:creationId xmlns:p14="http://schemas.microsoft.com/office/powerpoint/2010/main" val="36004837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1" y="5074920"/>
            <a:ext cx="7585234" cy="822960"/>
          </a:xfrm>
        </p:spPr>
        <p:txBody>
          <a:bodyPr tIns="0" bIns="0">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8"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lvl1pPr>
              <a:defRPr>
                <a:cs typeface="+mn-cs"/>
              </a:defRPr>
            </a:lvl1pPr>
          </a:lstStyle>
          <a:p>
            <a:pPr>
              <a:defRPr/>
            </a:pPr>
            <a:fld id="{87F7EB58-CEC7-4C70-AB35-40D39D2E2717}" type="datetime1">
              <a:rPr lang="en-US" altLang="en-US"/>
              <a:pPr>
                <a:defRPr/>
              </a:pPr>
              <a:t>9/8/2018</a:t>
            </a:fld>
            <a:endParaRPr lang="en-US" altLang="en-US"/>
          </a:p>
        </p:txBody>
      </p:sp>
      <p:sp>
        <p:nvSpPr>
          <p:cNvPr id="8" name="Footer Placeholder 5"/>
          <p:cNvSpPr>
            <a:spLocks noGrp="1"/>
          </p:cNvSpPr>
          <p:nvPr>
            <p:ph type="ftr" sz="quarter" idx="11"/>
          </p:nvPr>
        </p:nvSpPr>
        <p:spPr/>
        <p:txBody>
          <a:bodyPr/>
          <a:lstStyle>
            <a:lvl1pPr>
              <a:defRPr>
                <a:cs typeface="+mn-cs"/>
              </a:defRPr>
            </a:lvl1pPr>
          </a:lstStyle>
          <a:p>
            <a:pPr>
              <a:defRPr/>
            </a:pPr>
            <a:endParaRPr lang="en-GB" altLang="en-US"/>
          </a:p>
        </p:txBody>
      </p:sp>
      <p:sp>
        <p:nvSpPr>
          <p:cNvPr id="9" name="Slide Number Placeholder 6"/>
          <p:cNvSpPr>
            <a:spLocks noGrp="1"/>
          </p:cNvSpPr>
          <p:nvPr>
            <p:ph type="sldNum" sz="quarter" idx="12"/>
          </p:nvPr>
        </p:nvSpPr>
        <p:spPr/>
        <p:txBody>
          <a:bodyPr/>
          <a:lstStyle>
            <a:lvl1pPr>
              <a:defRPr/>
            </a:lvl1pPr>
          </a:lstStyle>
          <a:p>
            <a:pPr>
              <a:defRPr/>
            </a:pPr>
            <a:fld id="{A1B8014C-C1EB-4330-895D-C9DB920CE90E}" type="slidenum">
              <a:rPr lang="en-US" altLang="en-US"/>
              <a:pPr>
                <a:defRPr/>
              </a:pPr>
              <a:t>‹#›</a:t>
            </a:fld>
            <a:endParaRPr lang="en-US" altLang="en-US"/>
          </a:p>
        </p:txBody>
      </p:sp>
    </p:spTree>
    <p:extLst>
      <p:ext uri="{BB962C8B-B14F-4D97-AF65-F5344CB8AC3E}">
        <p14:creationId xmlns:p14="http://schemas.microsoft.com/office/powerpoint/2010/main" val="205696106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cs typeface="+mn-cs"/>
              </a:defRPr>
            </a:lvl1pPr>
          </a:lstStyle>
          <a:p>
            <a:pPr>
              <a:defRPr/>
            </a:pPr>
            <a:fld id="{D2292B68-4F5F-4B06-B742-D087161F9D52}" type="datetime1">
              <a:rPr lang="en-US" altLang="en-US"/>
              <a:pPr>
                <a:defRPr/>
              </a:pPr>
              <a:t>9/8/2018</a:t>
            </a:fld>
            <a:endParaRPr lang="en-US" altLang="en-US"/>
          </a:p>
        </p:txBody>
      </p:sp>
      <p:sp>
        <p:nvSpPr>
          <p:cNvPr id="5" name="Footer Placeholder 4"/>
          <p:cNvSpPr>
            <a:spLocks noGrp="1"/>
          </p:cNvSpPr>
          <p:nvPr>
            <p:ph type="ftr" sz="quarter" idx="11"/>
          </p:nvPr>
        </p:nvSpPr>
        <p:spPr/>
        <p:txBody>
          <a:bodyPr/>
          <a:lstStyle>
            <a:lvl1pPr>
              <a:defRPr>
                <a:cs typeface="+mn-cs"/>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F21F4D23-8B91-4094-9363-3B71E7A96EDB}" type="slidenum">
              <a:rPr lang="en-US" altLang="en-US"/>
              <a:pPr>
                <a:defRPr/>
              </a:pPr>
              <a:t>‹#›</a:t>
            </a:fld>
            <a:endParaRPr lang="en-US" altLang="en-US"/>
          </a:p>
        </p:txBody>
      </p:sp>
    </p:spTree>
    <p:extLst>
      <p:ext uri="{BB962C8B-B14F-4D97-AF65-F5344CB8AC3E}">
        <p14:creationId xmlns:p14="http://schemas.microsoft.com/office/powerpoint/2010/main" val="41151659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92" y="412302"/>
            <a:ext cx="1971675"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67" y="412302"/>
            <a:ext cx="5800725"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3"/>
          <p:cNvSpPr>
            <a:spLocks noGrp="1"/>
          </p:cNvSpPr>
          <p:nvPr>
            <p:ph type="dt" sz="half" idx="10"/>
          </p:nvPr>
        </p:nvSpPr>
        <p:spPr/>
        <p:txBody>
          <a:bodyPr/>
          <a:lstStyle>
            <a:lvl1pPr>
              <a:defRPr>
                <a:cs typeface="+mn-cs"/>
              </a:defRPr>
            </a:lvl1pPr>
          </a:lstStyle>
          <a:p>
            <a:pPr>
              <a:defRPr/>
            </a:pPr>
            <a:fld id="{46A2F027-F65A-4522-9195-C11F6EACBEB7}" type="datetime1">
              <a:rPr lang="en-US" altLang="en-US"/>
              <a:pPr>
                <a:defRPr/>
              </a:pPr>
              <a:t>9/8/2018</a:t>
            </a:fld>
            <a:endParaRPr lang="en-US" altLang="en-US"/>
          </a:p>
        </p:txBody>
      </p:sp>
      <p:sp>
        <p:nvSpPr>
          <p:cNvPr id="7" name="Footer Placeholder 4"/>
          <p:cNvSpPr>
            <a:spLocks noGrp="1"/>
          </p:cNvSpPr>
          <p:nvPr>
            <p:ph type="ftr" sz="quarter" idx="11"/>
          </p:nvPr>
        </p:nvSpPr>
        <p:spPr/>
        <p:txBody>
          <a:bodyPr/>
          <a:lstStyle>
            <a:lvl1pPr>
              <a:defRPr>
                <a:cs typeface="+mn-cs"/>
              </a:defRPr>
            </a:lvl1pPr>
          </a:lstStyle>
          <a:p>
            <a:pPr>
              <a:defRPr/>
            </a:pPr>
            <a:endParaRPr lang="en-GB" altLang="en-US"/>
          </a:p>
        </p:txBody>
      </p:sp>
      <p:sp>
        <p:nvSpPr>
          <p:cNvPr id="8" name="Slide Number Placeholder 5"/>
          <p:cNvSpPr>
            <a:spLocks noGrp="1"/>
          </p:cNvSpPr>
          <p:nvPr>
            <p:ph type="sldNum" sz="quarter" idx="12"/>
          </p:nvPr>
        </p:nvSpPr>
        <p:spPr/>
        <p:txBody>
          <a:bodyPr/>
          <a:lstStyle>
            <a:lvl1pPr>
              <a:defRPr/>
            </a:lvl1pPr>
          </a:lstStyle>
          <a:p>
            <a:pPr>
              <a:defRPr/>
            </a:pPr>
            <a:fld id="{46C481AF-46D5-4973-9C55-7D296EB2006E}" type="slidenum">
              <a:rPr lang="en-US" altLang="en-US"/>
              <a:pPr>
                <a:defRPr/>
              </a:pPr>
              <a:t>‹#›</a:t>
            </a:fld>
            <a:endParaRPr lang="en-US" altLang="en-US"/>
          </a:p>
        </p:txBody>
      </p:sp>
    </p:spTree>
    <p:extLst>
      <p:ext uri="{BB962C8B-B14F-4D97-AF65-F5344CB8AC3E}">
        <p14:creationId xmlns:p14="http://schemas.microsoft.com/office/powerpoint/2010/main" val="271060954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E2115319-D88A-4E86-B9B2-71BF66D58B84}" type="datetime1">
              <a:rPr lang="en-US" altLang="en-US"/>
              <a:pPr>
                <a:defRPr/>
              </a:pPr>
              <a:t>9/8/2018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2F10CF04-7068-414A-8610-B9DC73C40F95}" type="slidenum">
              <a:rPr lang="en-US" altLang="en-US"/>
              <a:pPr>
                <a:defRPr/>
              </a:pPr>
              <a:t>‹#›</a:t>
            </a:fld>
            <a:endParaRPr lang="en-US" altLang="en-US"/>
          </a:p>
        </p:txBody>
      </p:sp>
    </p:spTree>
    <p:extLst>
      <p:ext uri="{BB962C8B-B14F-4D97-AF65-F5344CB8AC3E}">
        <p14:creationId xmlns:p14="http://schemas.microsoft.com/office/powerpoint/2010/main" val="246940009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3941188A-33A2-4652-B861-6B898985BDA5}" type="datetime1">
              <a:rPr lang="en-GB"/>
              <a:pPr>
                <a:defRPr/>
              </a:pPr>
              <a:t>08/09/2018</a:t>
            </a:fld>
            <a:endParaRPr lang="en-GB"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4BFF83B-7177-4EB5-8FCB-0B9EC16FCA4D}" type="datetime1">
              <a:rPr lang="en-US" altLang="en-US"/>
              <a:pPr>
                <a:defRPr/>
              </a:pPr>
              <a:t>9/8/2018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158D9605-BD63-4248-970F-507CCA07ED81}" type="slidenum">
              <a:rPr lang="en-US" altLang="en-US"/>
              <a:pPr>
                <a:defRPr/>
              </a:pPr>
              <a:t>‹#›</a:t>
            </a:fld>
            <a:endParaRPr lang="en-US" altLang="en-US"/>
          </a:p>
        </p:txBody>
      </p:sp>
    </p:spTree>
    <p:extLst>
      <p:ext uri="{BB962C8B-B14F-4D97-AF65-F5344CB8AC3E}">
        <p14:creationId xmlns:p14="http://schemas.microsoft.com/office/powerpoint/2010/main" val="171521667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0"/>
          </p:nvPr>
        </p:nvSpPr>
        <p:spPr/>
        <p:txBody>
          <a:bodyPr/>
          <a:lstStyle>
            <a:lvl1pPr>
              <a:defRPr/>
            </a:lvl1pPr>
          </a:lstStyle>
          <a:p>
            <a:pPr>
              <a:defRPr/>
            </a:pPr>
            <a:fld id="{7FA1680C-4CB7-4E11-996E-19B752E58302}" type="datetime1">
              <a:rPr lang="en-US" altLang="en-US"/>
              <a:pPr>
                <a:defRPr/>
              </a:pPr>
              <a:t>9/8/2018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3EBC50E6-5B67-4020-89CF-B2A03AF436B0}" type="slidenum">
              <a:rPr lang="en-US" altLang="en-US"/>
              <a:pPr>
                <a:defRPr/>
              </a:pPr>
              <a:t>‹#›</a:t>
            </a:fld>
            <a:endParaRPr lang="en-US" altLang="en-US"/>
          </a:p>
        </p:txBody>
      </p:sp>
    </p:spTree>
    <p:extLst>
      <p:ext uri="{BB962C8B-B14F-4D97-AF65-F5344CB8AC3E}">
        <p14:creationId xmlns:p14="http://schemas.microsoft.com/office/powerpoint/2010/main" val="201090680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58E4B779-77FA-425F-938D-6CF260C798FF}" type="datetime1">
              <a:rPr lang="en-US" altLang="en-US"/>
              <a:pPr>
                <a:defRPr/>
              </a:pPr>
              <a:t>9/8/2018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ED2353BE-BA6B-46E9-BC74-B220C3BDE92A}" type="slidenum">
              <a:rPr lang="en-US" altLang="en-US"/>
              <a:pPr>
                <a:defRPr/>
              </a:pPr>
              <a:t>‹#›</a:t>
            </a:fld>
            <a:endParaRPr lang="en-US" altLang="en-US"/>
          </a:p>
        </p:txBody>
      </p:sp>
    </p:spTree>
    <p:extLst>
      <p:ext uri="{BB962C8B-B14F-4D97-AF65-F5344CB8AC3E}">
        <p14:creationId xmlns:p14="http://schemas.microsoft.com/office/powerpoint/2010/main" val="421505402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D4501E2A-178D-4A63-B112-2434E0FD894F}" type="datetime1">
              <a:rPr lang="en-US" altLang="en-US"/>
              <a:pPr>
                <a:defRPr/>
              </a:pPr>
              <a:t>9/8/2018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A84D243C-CAD8-48C8-B703-EB3B58AFBFE2}" type="slidenum">
              <a:rPr lang="en-US" altLang="en-US"/>
              <a:pPr>
                <a:defRPr/>
              </a:pPr>
              <a:t>‹#›</a:t>
            </a:fld>
            <a:endParaRPr lang="en-US" altLang="en-US"/>
          </a:p>
        </p:txBody>
      </p:sp>
    </p:spTree>
    <p:extLst>
      <p:ext uri="{BB962C8B-B14F-4D97-AF65-F5344CB8AC3E}">
        <p14:creationId xmlns:p14="http://schemas.microsoft.com/office/powerpoint/2010/main" val="195421527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C918E81C-391D-4EE2-8682-EA09AE80464E}" type="datetime1">
              <a:rPr lang="en-US" altLang="en-US"/>
              <a:pPr>
                <a:defRPr/>
              </a:pPr>
              <a:t>9/8/2018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GB" altLang="en-US"/>
          </a:p>
        </p:txBody>
      </p:sp>
      <p:sp>
        <p:nvSpPr>
          <p:cNvPr id="5" name="Slide Number Placeholder 5"/>
          <p:cNvSpPr>
            <a:spLocks noGrp="1"/>
          </p:cNvSpPr>
          <p:nvPr>
            <p:ph type="sldNum" sz="quarter" idx="12"/>
          </p:nvPr>
        </p:nvSpPr>
        <p:spPr/>
        <p:txBody>
          <a:bodyPr/>
          <a:lstStyle>
            <a:lvl1pPr>
              <a:defRPr/>
            </a:lvl1pPr>
          </a:lstStyle>
          <a:p>
            <a:pPr>
              <a:defRPr/>
            </a:pPr>
            <a:fld id="{A22D7BD8-B466-45C9-AEB0-286E7FBCF982}" type="slidenum">
              <a:rPr lang="en-US" altLang="en-US"/>
              <a:pPr>
                <a:defRPr/>
              </a:pPr>
              <a:t>‹#›</a:t>
            </a:fld>
            <a:endParaRPr lang="en-US" altLang="en-US"/>
          </a:p>
        </p:txBody>
      </p:sp>
    </p:spTree>
    <p:extLst>
      <p:ext uri="{BB962C8B-B14F-4D97-AF65-F5344CB8AC3E}">
        <p14:creationId xmlns:p14="http://schemas.microsoft.com/office/powerpoint/2010/main" val="2649146408"/>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B4F6F195-F806-495C-A4B2-9520FE612E7E}" type="datetime1">
              <a:rPr lang="en-US" altLang="en-US"/>
              <a:pPr>
                <a:defRPr/>
              </a:pPr>
              <a:t>9/8/2018</a:t>
            </a:fld>
            <a:endParaRPr lang="en-US" altLang="en-US"/>
          </a:p>
        </p:txBody>
      </p:sp>
      <p:sp>
        <p:nvSpPr>
          <p:cNvPr id="5" name="Footer Placeholder 7"/>
          <p:cNvSpPr>
            <a:spLocks noGrp="1"/>
          </p:cNvSpPr>
          <p:nvPr>
            <p:ph type="ftr" sz="quarter" idx="11"/>
          </p:nvPr>
        </p:nvSpPr>
        <p:spPr/>
        <p:txBody>
          <a:bodyPr/>
          <a:lstStyle>
            <a:lvl1pPr>
              <a:defRPr/>
            </a:lvl1pPr>
          </a:lstStyle>
          <a:p>
            <a:pPr>
              <a:defRPr/>
            </a:pPr>
            <a:endParaRPr lang="en-GB" altLang="en-US"/>
          </a:p>
        </p:txBody>
      </p:sp>
      <p:sp>
        <p:nvSpPr>
          <p:cNvPr id="6" name="Slide Number Placeholder 8"/>
          <p:cNvSpPr>
            <a:spLocks noGrp="1"/>
          </p:cNvSpPr>
          <p:nvPr>
            <p:ph type="sldNum" sz="quarter" idx="12"/>
          </p:nvPr>
        </p:nvSpPr>
        <p:spPr/>
        <p:txBody>
          <a:bodyPr/>
          <a:lstStyle>
            <a:lvl1pPr>
              <a:defRPr/>
            </a:lvl1pPr>
          </a:lstStyle>
          <a:p>
            <a:pPr>
              <a:defRPr/>
            </a:pPr>
            <a:fld id="{93815E32-AAC5-4978-B3FA-3962BA71C52D}" type="slidenum">
              <a:rPr lang="en-US" altLang="en-US"/>
              <a:pPr>
                <a:defRPr/>
              </a:pPr>
              <a:t>‹#›</a:t>
            </a:fld>
            <a:endParaRPr lang="en-US" altLang="en-US"/>
          </a:p>
        </p:txBody>
      </p:sp>
    </p:spTree>
    <p:extLst>
      <p:ext uri="{BB962C8B-B14F-4D97-AF65-F5344CB8AC3E}">
        <p14:creationId xmlns:p14="http://schemas.microsoft.com/office/powerpoint/2010/main" val="17045230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7"/>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600451" y="731520"/>
            <a:ext cx="486918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a:xfrm>
            <a:off x="349250" y="6459538"/>
            <a:ext cx="1963738" cy="365125"/>
          </a:xfrm>
        </p:spPr>
        <p:txBody>
          <a:bodyPr/>
          <a:lstStyle>
            <a:lvl1pPr>
              <a:defRPr/>
            </a:lvl1pPr>
          </a:lstStyle>
          <a:p>
            <a:pPr>
              <a:defRPr/>
            </a:pPr>
            <a:fld id="{268CE13E-9705-4822-85F3-1CE95441976D}" type="datetime1">
              <a:rPr lang="en-US" altLang="en-US"/>
              <a:pPr>
                <a:defRPr/>
              </a:pPr>
              <a:t>9/8/2018</a:t>
            </a:fld>
            <a:endParaRPr lang="en-US" alt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rgbClr val="455F51"/>
                </a:solidFill>
              </a:defRPr>
            </a:lvl1pPr>
          </a:lstStyle>
          <a:p>
            <a:pPr>
              <a:defRPr/>
            </a:pPr>
            <a:endParaRPr lang="en-GB" altLang="en-US"/>
          </a:p>
        </p:txBody>
      </p:sp>
      <p:sp>
        <p:nvSpPr>
          <p:cNvPr id="9" name="Slide Number Placeholder 6"/>
          <p:cNvSpPr>
            <a:spLocks noGrp="1"/>
          </p:cNvSpPr>
          <p:nvPr>
            <p:ph type="sldNum" sz="quarter" idx="12"/>
          </p:nvPr>
        </p:nvSpPr>
        <p:spPr/>
        <p:txBody>
          <a:bodyPr/>
          <a:lstStyle>
            <a:lvl1pPr>
              <a:defRPr>
                <a:solidFill>
                  <a:srgbClr val="455F51"/>
                </a:solidFill>
              </a:defRPr>
            </a:lvl1pPr>
          </a:lstStyle>
          <a:p>
            <a:pPr>
              <a:defRPr/>
            </a:pPr>
            <a:fld id="{ECAA1114-D767-4A3C-8506-895D1C58DB8C}" type="slidenum">
              <a:rPr lang="en-US" altLang="en-US"/>
              <a:pPr>
                <a:defRPr/>
              </a:pPr>
              <a:t>‹#›</a:t>
            </a:fld>
            <a:endParaRPr lang="en-US" altLang="en-US"/>
          </a:p>
        </p:txBody>
      </p:sp>
    </p:spTree>
    <p:extLst>
      <p:ext uri="{BB962C8B-B14F-4D97-AF65-F5344CB8AC3E}">
        <p14:creationId xmlns:p14="http://schemas.microsoft.com/office/powerpoint/2010/main" val="317710030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1" y="5074920"/>
            <a:ext cx="7585234" cy="822960"/>
          </a:xfrm>
        </p:spPr>
        <p:txBody>
          <a:bodyPr tIns="0" bIns="0">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lvl1pPr>
              <a:defRPr/>
            </a:lvl1pPr>
          </a:lstStyle>
          <a:p>
            <a:pPr>
              <a:defRPr/>
            </a:pPr>
            <a:fld id="{32EA6E50-2650-4C3F-9F49-90588649EAAE}" type="datetime1">
              <a:rPr lang="en-US" altLang="en-US"/>
              <a:pPr>
                <a:defRPr/>
              </a:pPr>
              <a:t>9/8/2018</a:t>
            </a:fld>
            <a:endParaRPr lang="en-US" altLang="en-US"/>
          </a:p>
        </p:txBody>
      </p:sp>
      <p:sp>
        <p:nvSpPr>
          <p:cNvPr id="8" name="Footer Placeholder 5"/>
          <p:cNvSpPr>
            <a:spLocks noGrp="1"/>
          </p:cNvSpPr>
          <p:nvPr>
            <p:ph type="ftr" sz="quarter" idx="11"/>
          </p:nvPr>
        </p:nvSpPr>
        <p:spPr/>
        <p:txBody>
          <a:bodyPr/>
          <a:lstStyle>
            <a:lvl1pPr>
              <a:defRPr/>
            </a:lvl1pPr>
          </a:lstStyle>
          <a:p>
            <a:pPr>
              <a:defRPr/>
            </a:pPr>
            <a:endParaRPr lang="en-GB" altLang="en-US"/>
          </a:p>
        </p:txBody>
      </p:sp>
      <p:sp>
        <p:nvSpPr>
          <p:cNvPr id="9" name="Slide Number Placeholder 6"/>
          <p:cNvSpPr>
            <a:spLocks noGrp="1"/>
          </p:cNvSpPr>
          <p:nvPr>
            <p:ph type="sldNum" sz="quarter" idx="12"/>
          </p:nvPr>
        </p:nvSpPr>
        <p:spPr/>
        <p:txBody>
          <a:bodyPr/>
          <a:lstStyle>
            <a:lvl1pPr>
              <a:defRPr/>
            </a:lvl1pPr>
          </a:lstStyle>
          <a:p>
            <a:pPr>
              <a:defRPr/>
            </a:pPr>
            <a:fld id="{EDE76DB4-1195-4A4E-8434-7ABC5C2E7BD5}" type="slidenum">
              <a:rPr lang="en-US" altLang="en-US"/>
              <a:pPr>
                <a:defRPr/>
              </a:pPr>
              <a:t>‹#›</a:t>
            </a:fld>
            <a:endParaRPr lang="en-US" altLang="en-US"/>
          </a:p>
        </p:txBody>
      </p:sp>
    </p:spTree>
    <p:extLst>
      <p:ext uri="{BB962C8B-B14F-4D97-AF65-F5344CB8AC3E}">
        <p14:creationId xmlns:p14="http://schemas.microsoft.com/office/powerpoint/2010/main" val="3263489036"/>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2A317E6-3E50-4AD0-ADC8-FF9A08CABA3B}" type="datetime1">
              <a:rPr lang="en-US" altLang="en-US"/>
              <a:pPr>
                <a:defRPr/>
              </a:pPr>
              <a:t>9/8/2018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027479F1-6900-470B-8ADA-D7483AA042A6}" type="slidenum">
              <a:rPr lang="en-US" altLang="en-US"/>
              <a:pPr>
                <a:defRPr/>
              </a:pPr>
              <a:t>‹#›</a:t>
            </a:fld>
            <a:endParaRPr lang="en-US" altLang="en-US"/>
          </a:p>
        </p:txBody>
      </p:sp>
    </p:spTree>
    <p:extLst>
      <p:ext uri="{BB962C8B-B14F-4D97-AF65-F5344CB8AC3E}">
        <p14:creationId xmlns:p14="http://schemas.microsoft.com/office/powerpoint/2010/main" val="121793837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3"/>
          <p:cNvSpPr>
            <a:spLocks noGrp="1"/>
          </p:cNvSpPr>
          <p:nvPr>
            <p:ph type="dt" sz="half" idx="10"/>
          </p:nvPr>
        </p:nvSpPr>
        <p:spPr/>
        <p:txBody>
          <a:bodyPr/>
          <a:lstStyle>
            <a:lvl1pPr>
              <a:defRPr/>
            </a:lvl1pPr>
          </a:lstStyle>
          <a:p>
            <a:pPr>
              <a:defRPr/>
            </a:pPr>
            <a:fld id="{F23ED1A8-C571-410C-B3A8-3CB89A8A2640}" type="datetime1">
              <a:rPr lang="en-US" altLang="en-US"/>
              <a:pPr>
                <a:defRPr/>
              </a:pPr>
              <a:t>9/8/2018</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GB" altLang="en-US"/>
          </a:p>
        </p:txBody>
      </p:sp>
      <p:sp>
        <p:nvSpPr>
          <p:cNvPr id="8" name="Slide Number Placeholder 5"/>
          <p:cNvSpPr>
            <a:spLocks noGrp="1"/>
          </p:cNvSpPr>
          <p:nvPr>
            <p:ph type="sldNum" sz="quarter" idx="12"/>
          </p:nvPr>
        </p:nvSpPr>
        <p:spPr/>
        <p:txBody>
          <a:bodyPr/>
          <a:lstStyle>
            <a:lvl1pPr>
              <a:defRPr/>
            </a:lvl1pPr>
          </a:lstStyle>
          <a:p>
            <a:pPr>
              <a:defRPr/>
            </a:pPr>
            <a:fld id="{16CAE951-DC68-42ED-ADD3-D10C85CF703D}" type="slidenum">
              <a:rPr lang="en-US" altLang="en-US"/>
              <a:pPr>
                <a:defRPr/>
              </a:pPr>
              <a:t>‹#›</a:t>
            </a:fld>
            <a:endParaRPr lang="en-US" altLang="en-US"/>
          </a:p>
        </p:txBody>
      </p:sp>
    </p:spTree>
    <p:extLst>
      <p:ext uri="{BB962C8B-B14F-4D97-AF65-F5344CB8AC3E}">
        <p14:creationId xmlns:p14="http://schemas.microsoft.com/office/powerpoint/2010/main" val="338669334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94731B3F-98C9-477F-8A19-E86B62010671}" type="datetime1">
              <a:rPr lang="en-GB"/>
              <a:pPr>
                <a:defRPr/>
              </a:pPr>
              <a:t>08/09/2018</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244D77F8-03E1-499A-AFE8-B8E68698775C}" type="datetime1">
              <a:rPr lang="en-GB"/>
              <a:pPr>
                <a:defRPr/>
              </a:pPr>
              <a:t>08/09/2018</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6DD8158-1737-45DB-8ECC-2C3A89813773}" type="datetime1">
              <a:rPr lang="en-GB"/>
              <a:pPr>
                <a:defRPr/>
              </a:pPr>
              <a:t>08/09/2018</a:t>
            </a:fld>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dt" idx="10"/>
          </p:nvPr>
        </p:nvSpPr>
        <p:spPr>
          <a:ln/>
        </p:spPr>
        <p:txBody>
          <a:bodyPr/>
          <a:lstStyle>
            <a:lvl1pPr>
              <a:defRPr/>
            </a:lvl1pPr>
          </a:lstStyle>
          <a:p>
            <a:pPr>
              <a:defRPr/>
            </a:pPr>
            <a:r>
              <a:rPr lang="en-US" altLang="ru-RU"/>
              <a:t>01/28/17</a:t>
            </a:r>
          </a:p>
        </p:txBody>
      </p:sp>
      <p:sp>
        <p:nvSpPr>
          <p:cNvPr id="5" name="Rectangle 7"/>
          <p:cNvSpPr>
            <a:spLocks noGrp="1" noChangeArrowheads="1"/>
          </p:cNvSpPr>
          <p:nvPr>
            <p:ph type="sldNum" idx="11"/>
          </p:nvPr>
        </p:nvSpPr>
        <p:spPr>
          <a:ln/>
        </p:spPr>
        <p:txBody>
          <a:bodyPr/>
          <a:lstStyle>
            <a:lvl1pPr>
              <a:defRPr/>
            </a:lvl1pPr>
          </a:lstStyle>
          <a:p>
            <a:pPr>
              <a:defRPr/>
            </a:pPr>
            <a:fld id="{87E122E5-85C1-4707-96BE-7BCC19AF77E5}" type="slidenum">
              <a:rPr lang="en-US" altLang="ru-RU"/>
              <a:pPr>
                <a:defRPr/>
              </a:pPr>
              <a:t>‹#›</a:t>
            </a:fld>
            <a:endParaRPr lang="en-US" altLang="ru-RU"/>
          </a:p>
        </p:txBody>
      </p:sp>
    </p:spTree>
    <p:extLst>
      <p:ext uri="{BB962C8B-B14F-4D97-AF65-F5344CB8AC3E}">
        <p14:creationId xmlns:p14="http://schemas.microsoft.com/office/powerpoint/2010/main" val="312902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a:ln/>
        </p:spPr>
        <p:txBody>
          <a:bodyPr/>
          <a:lstStyle>
            <a:lvl1pPr>
              <a:defRPr/>
            </a:lvl1pPr>
          </a:lstStyle>
          <a:p>
            <a:pPr>
              <a:defRPr/>
            </a:pPr>
            <a:r>
              <a:rPr lang="en-US" altLang="ru-RU"/>
              <a:t>01/28/17</a:t>
            </a:r>
          </a:p>
        </p:txBody>
      </p:sp>
      <p:sp>
        <p:nvSpPr>
          <p:cNvPr id="5" name="Rectangle 7"/>
          <p:cNvSpPr>
            <a:spLocks noGrp="1" noChangeArrowheads="1"/>
          </p:cNvSpPr>
          <p:nvPr>
            <p:ph type="sldNum" idx="11"/>
          </p:nvPr>
        </p:nvSpPr>
        <p:spPr>
          <a:ln/>
        </p:spPr>
        <p:txBody>
          <a:bodyPr/>
          <a:lstStyle>
            <a:lvl1pPr>
              <a:defRPr/>
            </a:lvl1pPr>
          </a:lstStyle>
          <a:p>
            <a:pPr>
              <a:defRPr/>
            </a:pPr>
            <a:fld id="{6BB678F5-5D83-4222-8BEB-57CC6116495E}" type="slidenum">
              <a:rPr lang="en-US" altLang="ru-RU"/>
              <a:pPr>
                <a:defRPr/>
              </a:pPr>
              <a:t>‹#›</a:t>
            </a:fld>
            <a:endParaRPr lang="en-US" altLang="ru-RU"/>
          </a:p>
        </p:txBody>
      </p:sp>
    </p:spTree>
    <p:extLst>
      <p:ext uri="{BB962C8B-B14F-4D97-AF65-F5344CB8AC3E}">
        <p14:creationId xmlns:p14="http://schemas.microsoft.com/office/powerpoint/2010/main" val="95411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idx="10"/>
          </p:nvPr>
        </p:nvSpPr>
        <p:spPr>
          <a:ln/>
        </p:spPr>
        <p:txBody>
          <a:bodyPr/>
          <a:lstStyle>
            <a:lvl1pPr>
              <a:defRPr/>
            </a:lvl1pPr>
          </a:lstStyle>
          <a:p>
            <a:pPr>
              <a:defRPr/>
            </a:pPr>
            <a:r>
              <a:rPr lang="en-US" altLang="ru-RU"/>
              <a:t>01/28/17</a:t>
            </a:r>
          </a:p>
        </p:txBody>
      </p:sp>
      <p:sp>
        <p:nvSpPr>
          <p:cNvPr id="5" name="Rectangle 7"/>
          <p:cNvSpPr>
            <a:spLocks noGrp="1" noChangeArrowheads="1"/>
          </p:cNvSpPr>
          <p:nvPr>
            <p:ph type="sldNum" idx="11"/>
          </p:nvPr>
        </p:nvSpPr>
        <p:spPr>
          <a:ln/>
        </p:spPr>
        <p:txBody>
          <a:bodyPr/>
          <a:lstStyle>
            <a:lvl1pPr>
              <a:defRPr/>
            </a:lvl1pPr>
          </a:lstStyle>
          <a:p>
            <a:pPr>
              <a:defRPr/>
            </a:pPr>
            <a:fld id="{B7FE9F8E-3058-46A1-BB2D-A7F517D45846}" type="slidenum">
              <a:rPr lang="en-US" altLang="ru-RU"/>
              <a:pPr>
                <a:defRPr/>
              </a:pPr>
              <a:t>‹#›</a:t>
            </a:fld>
            <a:endParaRPr lang="en-US" altLang="ru-RU"/>
          </a:p>
        </p:txBody>
      </p:sp>
    </p:spTree>
    <p:extLst>
      <p:ext uri="{BB962C8B-B14F-4D97-AF65-F5344CB8AC3E}">
        <p14:creationId xmlns:p14="http://schemas.microsoft.com/office/powerpoint/2010/main" val="281753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layer</a:t>
            </a:r>
          </a:p>
          <a:p>
            <a:pPr lvl="1"/>
            <a:r>
              <a:rPr lang="en-GB" smtClean="0"/>
              <a:t>Second layer</a:t>
            </a:r>
          </a:p>
          <a:p>
            <a:pPr lvl="2"/>
            <a:r>
              <a:rPr lang="en-GB" smtClean="0"/>
              <a:t>Third layer</a:t>
            </a:r>
          </a:p>
          <a:p>
            <a:pPr lvl="3"/>
            <a:r>
              <a:rPr lang="en-GB" smtClean="0"/>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smtClean="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6CC72D31-0A1F-4446-B251-5763FDFFC8B0}" type="datetime1">
              <a:rPr lang="en-GB"/>
              <a:pPr>
                <a:defRPr/>
              </a:pPr>
              <a:t>08/09/2018</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here to add title</a:t>
            </a:r>
            <a:endParaRPr lang="de-DE" smtClean="0"/>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timing>
    <p:tnLst>
      <p:par>
        <p:cTn id="1" dur="indefinite" restart="never" nodeType="tmRoot"/>
      </p:par>
    </p:tnLst>
  </p:timing>
  <p:hf sldNum="0" hdr="0" ftr="0" dt="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6400800"/>
            <a:ext cx="9144000" cy="457200"/>
          </a:xfrm>
          <a:prstGeom prst="rect">
            <a:avLst/>
          </a:prstGeom>
          <a:solidFill>
            <a:srgbClr val="63A537"/>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hangingPunct="0">
              <a:buClr>
                <a:srgbClr val="000000"/>
              </a:buClr>
              <a:buSzPct val="100000"/>
              <a:buFont typeface="Times New Roman" pitchFamily="16" charset="0"/>
              <a:buNone/>
            </a:pPr>
            <a:endParaRPr lang="ru-RU" altLang="ru-RU" sz="2400" b="0" smtClean="0">
              <a:solidFill>
                <a:srgbClr val="FFFFFF"/>
              </a:solidFill>
              <a:latin typeface="Times New Roman" pitchFamily="16" charset="0"/>
            </a:endParaRPr>
          </a:p>
        </p:txBody>
      </p:sp>
      <p:sp>
        <p:nvSpPr>
          <p:cNvPr id="1027" name="Rectangle 2"/>
          <p:cNvSpPr>
            <a:spLocks noChangeArrowheads="1"/>
          </p:cNvSpPr>
          <p:nvPr/>
        </p:nvSpPr>
        <p:spPr bwMode="auto">
          <a:xfrm>
            <a:off x="0" y="6334125"/>
            <a:ext cx="9144000" cy="66675"/>
          </a:xfrm>
          <a:prstGeom prst="rect">
            <a:avLst/>
          </a:prstGeom>
          <a:solidFill>
            <a:srgbClr val="99CB38"/>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hangingPunct="0">
              <a:buClr>
                <a:srgbClr val="000000"/>
              </a:buClr>
              <a:buSzPct val="100000"/>
              <a:buFont typeface="Times New Roman" pitchFamily="16" charset="0"/>
              <a:buNone/>
            </a:pPr>
            <a:endParaRPr lang="ru-RU" altLang="ru-RU" sz="2400" b="0" smtClean="0">
              <a:solidFill>
                <a:srgbClr val="FFFFFF"/>
              </a:solidFill>
              <a:latin typeface="Times New Roman" pitchFamily="16" charset="0"/>
            </a:endParaRPr>
          </a:p>
        </p:txBody>
      </p:sp>
      <p:sp>
        <p:nvSpPr>
          <p:cNvPr id="1028" name="Rectangle 3"/>
          <p:cNvSpPr>
            <a:spLocks noGrp="1" noChangeArrowheads="1"/>
          </p:cNvSpPr>
          <p:nvPr>
            <p:ph type="title"/>
          </p:nvPr>
        </p:nvSpPr>
        <p:spPr bwMode="auto">
          <a:xfrm>
            <a:off x="822325" y="287338"/>
            <a:ext cx="7540625" cy="144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ru-RU" smtClean="0"/>
              <a:t>Click to edit the title text format</a:t>
            </a:r>
          </a:p>
        </p:txBody>
      </p:sp>
      <p:sp>
        <p:nvSpPr>
          <p:cNvPr id="1029" name="Rectangle 4"/>
          <p:cNvSpPr>
            <a:spLocks noGrp="1" noChangeArrowheads="1"/>
          </p:cNvSpPr>
          <p:nvPr>
            <p:ph type="body" idx="1"/>
          </p:nvPr>
        </p:nvSpPr>
        <p:spPr bwMode="auto">
          <a:xfrm>
            <a:off x="822325" y="1846263"/>
            <a:ext cx="7540625" cy="401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800" rIns="0" bIns="46800" numCol="1" anchor="t" anchorCtr="0" compatLnSpc="1">
            <a:prstTxWarp prst="textNoShape">
              <a:avLst/>
            </a:prstTxWarp>
          </a:bodyPr>
          <a:lstStyle/>
          <a:p>
            <a:pPr lvl="0"/>
            <a:r>
              <a:rPr lang="en-GB" altLang="ru-RU" smtClean="0"/>
              <a:t>Click to edit the outline text format</a:t>
            </a:r>
          </a:p>
          <a:p>
            <a:pPr lvl="1"/>
            <a:r>
              <a:rPr lang="en-GB" altLang="ru-RU" smtClean="0"/>
              <a:t>Second Outline Level</a:t>
            </a:r>
          </a:p>
          <a:p>
            <a:pPr lvl="2"/>
            <a:r>
              <a:rPr lang="en-GB" altLang="ru-RU" smtClean="0"/>
              <a:t>Third Outline Level</a:t>
            </a:r>
          </a:p>
          <a:p>
            <a:pPr lvl="3"/>
            <a:r>
              <a:rPr lang="en-GB" altLang="ru-RU" smtClean="0"/>
              <a:t>Fourth Outline Level</a:t>
            </a:r>
          </a:p>
          <a:p>
            <a:pPr lvl="4"/>
            <a:r>
              <a:rPr lang="en-GB" altLang="ru-RU" smtClean="0"/>
              <a:t>Fifth Outline Level</a:t>
            </a:r>
          </a:p>
          <a:p>
            <a:pPr lvl="4"/>
            <a:r>
              <a:rPr lang="en-GB" altLang="ru-RU" smtClean="0"/>
              <a:t>Sixth Outline Level</a:t>
            </a:r>
          </a:p>
          <a:p>
            <a:pPr lvl="4"/>
            <a:r>
              <a:rPr lang="en-GB" altLang="ru-RU" smtClean="0"/>
              <a:t>Seventh Outline Level</a:t>
            </a:r>
          </a:p>
          <a:p>
            <a:pPr lvl="4"/>
            <a:r>
              <a:rPr lang="en-GB" altLang="ru-RU" smtClean="0"/>
              <a:t>Eighth Outline Level</a:t>
            </a:r>
          </a:p>
          <a:p>
            <a:pPr lvl="4"/>
            <a:r>
              <a:rPr lang="en-GB" altLang="ru-RU" smtClean="0"/>
              <a:t>Ninth Outline Level</a:t>
            </a:r>
          </a:p>
        </p:txBody>
      </p:sp>
      <p:sp>
        <p:nvSpPr>
          <p:cNvPr id="2" name="Rectangle 5"/>
          <p:cNvSpPr>
            <a:spLocks noGrp="1" noChangeArrowheads="1"/>
          </p:cNvSpPr>
          <p:nvPr>
            <p:ph type="dt"/>
          </p:nvPr>
        </p:nvSpPr>
        <p:spPr bwMode="auto">
          <a:xfrm>
            <a:off x="822325" y="6459538"/>
            <a:ext cx="18510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itchFamily="16" charset="0"/>
                <a:ea typeface="+mn-ea"/>
                <a:cs typeface="+mn-cs"/>
              </a:defRPr>
            </a:lvl1pPr>
          </a:lstStyle>
          <a:p>
            <a:pPr defTabSz="457200" eaLnBrk="0" hangingPunct="0">
              <a:defRPr/>
            </a:pPr>
            <a:r>
              <a:rPr lang="en-US" altLang="ru-RU" sz="2400" b="0"/>
              <a:t>01/28/17</a:t>
            </a:r>
          </a:p>
        </p:txBody>
      </p:sp>
      <p:sp>
        <p:nvSpPr>
          <p:cNvPr id="1031" name="Text Box 6"/>
          <p:cNvSpPr txBox="1">
            <a:spLocks noChangeArrowheads="1"/>
          </p:cNvSpPr>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hangingPunct="0">
              <a:buClr>
                <a:srgbClr val="000000"/>
              </a:buClr>
              <a:buSzPct val="100000"/>
              <a:buFont typeface="Times New Roman" pitchFamily="16" charset="0"/>
              <a:buNone/>
            </a:pPr>
            <a:endParaRPr lang="ru-RU" altLang="ru-RU" sz="2400" b="0" smtClean="0">
              <a:solidFill>
                <a:srgbClr val="FFFFFF"/>
              </a:solidFill>
              <a:latin typeface="Times New Roman" pitchFamily="16" charset="0"/>
            </a:endParaRPr>
          </a:p>
        </p:txBody>
      </p:sp>
      <p:sp>
        <p:nvSpPr>
          <p:cNvPr id="3" name="Rectangle 7"/>
          <p:cNvSpPr>
            <a:spLocks noGrp="1" noChangeArrowheads="1"/>
          </p:cNvSpPr>
          <p:nvPr>
            <p:ph type="sldNum"/>
          </p:nvPr>
        </p:nvSpPr>
        <p:spPr bwMode="auto">
          <a:xfrm>
            <a:off x="7424738" y="6459538"/>
            <a:ext cx="98107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defTabSz="457200" eaLnBrk="0" hangingPunct="0">
              <a:defRPr/>
            </a:pPr>
            <a:fld id="{B73ABC5C-B440-46BE-AA15-0A81BAC88989}" type="slidenum">
              <a:rPr lang="en-US" altLang="ru-RU" sz="2400" b="0">
                <a:latin typeface="Times New Roman" pitchFamily="16" charset="0"/>
              </a:rPr>
              <a:pPr defTabSz="457200" eaLnBrk="0" hangingPunct="0">
                <a:defRPr/>
              </a:pPr>
              <a:t>‹#›</a:t>
            </a:fld>
            <a:endParaRPr lang="en-US" altLang="ru-RU" sz="2400" b="0">
              <a:latin typeface="Times New Roman" pitchFamily="16" charset="0"/>
            </a:endParaRPr>
          </a:p>
        </p:txBody>
      </p:sp>
      <p:sp>
        <p:nvSpPr>
          <p:cNvPr id="1033" name="Line 8"/>
          <p:cNvSpPr>
            <a:spLocks noChangeShapeType="1"/>
          </p:cNvSpPr>
          <p:nvPr/>
        </p:nvSpPr>
        <p:spPr bwMode="auto">
          <a:xfrm>
            <a:off x="895350" y="1738313"/>
            <a:ext cx="7475538" cy="1587"/>
          </a:xfrm>
          <a:prstGeom prst="line">
            <a:avLst/>
          </a:prstGeom>
          <a:noFill/>
          <a:ln w="6480" cap="sq">
            <a:solidFill>
              <a:srgbClr val="7F7F7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hangingPunct="0"/>
            <a:endParaRPr lang="ru-RU" sz="2400" b="0" smtClean="0">
              <a:solidFill>
                <a:srgbClr val="FFFFFF"/>
              </a:solidFill>
              <a:latin typeface="Times New Roman" pitchFamily="16" charset="0"/>
            </a:endParaRPr>
          </a:p>
        </p:txBody>
      </p:sp>
    </p:spTree>
    <p:extLst>
      <p:ext uri="{BB962C8B-B14F-4D97-AF65-F5344CB8AC3E}">
        <p14:creationId xmlns:p14="http://schemas.microsoft.com/office/powerpoint/2010/main" val="199558604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p:txStyles>
    <p:titleStyle>
      <a:lvl1pPr algn="l" defTabSz="457200" rtl="0" eaLnBrk="0" fontAlgn="base" hangingPunct="0">
        <a:lnSpc>
          <a:spcPct val="85000"/>
        </a:lnSpc>
        <a:spcBef>
          <a:spcPct val="0"/>
        </a:spcBef>
        <a:spcAft>
          <a:spcPct val="0"/>
        </a:spcAft>
        <a:buClr>
          <a:srgbClr val="000000"/>
        </a:buClr>
        <a:buSzPct val="100000"/>
        <a:buFont typeface="Times New Roman" pitchFamily="16" charset="0"/>
        <a:defRPr sz="4800">
          <a:solidFill>
            <a:srgbClr val="404040"/>
          </a:solidFill>
          <a:latin typeface="+mj-lt"/>
          <a:ea typeface="+mj-ea"/>
          <a:cs typeface="+mj-cs"/>
        </a:defRPr>
      </a:lvl1pPr>
      <a:lvl2pPr algn="l" defTabSz="457200" rtl="0" eaLnBrk="0" fontAlgn="base" hangingPunct="0">
        <a:lnSpc>
          <a:spcPct val="85000"/>
        </a:lnSpc>
        <a:spcBef>
          <a:spcPct val="0"/>
        </a:spcBef>
        <a:spcAft>
          <a:spcPct val="0"/>
        </a:spcAft>
        <a:buClr>
          <a:srgbClr val="000000"/>
        </a:buClr>
        <a:buSzPct val="100000"/>
        <a:buFont typeface="Times New Roman" pitchFamily="16" charset="0"/>
        <a:defRPr sz="4800">
          <a:solidFill>
            <a:srgbClr val="404040"/>
          </a:solidFill>
          <a:latin typeface="Calibri Light" pitchFamily="32" charset="0"/>
          <a:ea typeface="MS PGothic" pitchFamily="32" charset="0"/>
          <a:cs typeface="MS PGothic" pitchFamily="32" charset="0"/>
        </a:defRPr>
      </a:lvl2pPr>
      <a:lvl3pPr algn="l" defTabSz="457200" rtl="0" eaLnBrk="0" fontAlgn="base" hangingPunct="0">
        <a:lnSpc>
          <a:spcPct val="85000"/>
        </a:lnSpc>
        <a:spcBef>
          <a:spcPct val="0"/>
        </a:spcBef>
        <a:spcAft>
          <a:spcPct val="0"/>
        </a:spcAft>
        <a:buClr>
          <a:srgbClr val="000000"/>
        </a:buClr>
        <a:buSzPct val="100000"/>
        <a:buFont typeface="Times New Roman" pitchFamily="16" charset="0"/>
        <a:defRPr sz="4800">
          <a:solidFill>
            <a:srgbClr val="404040"/>
          </a:solidFill>
          <a:latin typeface="Calibri Light" pitchFamily="32" charset="0"/>
          <a:ea typeface="MS PGothic" pitchFamily="32" charset="0"/>
          <a:cs typeface="MS PGothic" pitchFamily="32" charset="0"/>
        </a:defRPr>
      </a:lvl3pPr>
      <a:lvl4pPr algn="l" defTabSz="457200" rtl="0" eaLnBrk="0" fontAlgn="base" hangingPunct="0">
        <a:lnSpc>
          <a:spcPct val="85000"/>
        </a:lnSpc>
        <a:spcBef>
          <a:spcPct val="0"/>
        </a:spcBef>
        <a:spcAft>
          <a:spcPct val="0"/>
        </a:spcAft>
        <a:buClr>
          <a:srgbClr val="000000"/>
        </a:buClr>
        <a:buSzPct val="100000"/>
        <a:buFont typeface="Times New Roman" pitchFamily="16" charset="0"/>
        <a:defRPr sz="4800">
          <a:solidFill>
            <a:srgbClr val="404040"/>
          </a:solidFill>
          <a:latin typeface="Calibri Light" pitchFamily="32" charset="0"/>
          <a:ea typeface="MS PGothic" pitchFamily="32" charset="0"/>
          <a:cs typeface="MS PGothic" pitchFamily="32" charset="0"/>
        </a:defRPr>
      </a:lvl4pPr>
      <a:lvl5pPr algn="l" defTabSz="457200" rtl="0" eaLnBrk="0" fontAlgn="base" hangingPunct="0">
        <a:lnSpc>
          <a:spcPct val="85000"/>
        </a:lnSpc>
        <a:spcBef>
          <a:spcPct val="0"/>
        </a:spcBef>
        <a:spcAft>
          <a:spcPct val="0"/>
        </a:spcAft>
        <a:buClr>
          <a:srgbClr val="000000"/>
        </a:buClr>
        <a:buSzPct val="100000"/>
        <a:buFont typeface="Times New Roman" pitchFamily="16" charset="0"/>
        <a:defRPr sz="4800">
          <a:solidFill>
            <a:srgbClr val="404040"/>
          </a:solidFill>
          <a:latin typeface="Calibri Light" pitchFamily="32" charset="0"/>
          <a:ea typeface="MS PGothic" pitchFamily="32" charset="0"/>
          <a:cs typeface="MS PGothic" pitchFamily="32" charset="0"/>
        </a:defRPr>
      </a:lvl5pPr>
      <a:lvl6pPr marL="2514600" indent="-228600" algn="l" defTabSz="457200" rtl="0" eaLnBrk="0" fontAlgn="base" hangingPunct="0">
        <a:lnSpc>
          <a:spcPct val="85000"/>
        </a:lnSpc>
        <a:spcBef>
          <a:spcPct val="0"/>
        </a:spcBef>
        <a:spcAft>
          <a:spcPct val="0"/>
        </a:spcAft>
        <a:buClr>
          <a:srgbClr val="000000"/>
        </a:buClr>
        <a:buSzPct val="100000"/>
        <a:buFont typeface="Times New Roman" pitchFamily="16" charset="0"/>
        <a:defRPr sz="4800">
          <a:solidFill>
            <a:srgbClr val="404040"/>
          </a:solidFill>
          <a:latin typeface="Calibri Light" pitchFamily="32" charset="0"/>
          <a:ea typeface="MS PGothic" pitchFamily="32" charset="0"/>
          <a:cs typeface="MS PGothic" pitchFamily="32" charset="0"/>
        </a:defRPr>
      </a:lvl6pPr>
      <a:lvl7pPr marL="2971800" indent="-228600" algn="l" defTabSz="457200" rtl="0" eaLnBrk="0" fontAlgn="base" hangingPunct="0">
        <a:lnSpc>
          <a:spcPct val="85000"/>
        </a:lnSpc>
        <a:spcBef>
          <a:spcPct val="0"/>
        </a:spcBef>
        <a:spcAft>
          <a:spcPct val="0"/>
        </a:spcAft>
        <a:buClr>
          <a:srgbClr val="000000"/>
        </a:buClr>
        <a:buSzPct val="100000"/>
        <a:buFont typeface="Times New Roman" pitchFamily="16" charset="0"/>
        <a:defRPr sz="4800">
          <a:solidFill>
            <a:srgbClr val="404040"/>
          </a:solidFill>
          <a:latin typeface="Calibri Light" pitchFamily="32" charset="0"/>
          <a:ea typeface="MS PGothic" pitchFamily="32" charset="0"/>
          <a:cs typeface="MS PGothic" pitchFamily="32" charset="0"/>
        </a:defRPr>
      </a:lvl7pPr>
      <a:lvl8pPr marL="3429000" indent="-228600" algn="l" defTabSz="457200" rtl="0" eaLnBrk="0" fontAlgn="base" hangingPunct="0">
        <a:lnSpc>
          <a:spcPct val="85000"/>
        </a:lnSpc>
        <a:spcBef>
          <a:spcPct val="0"/>
        </a:spcBef>
        <a:spcAft>
          <a:spcPct val="0"/>
        </a:spcAft>
        <a:buClr>
          <a:srgbClr val="000000"/>
        </a:buClr>
        <a:buSzPct val="100000"/>
        <a:buFont typeface="Times New Roman" pitchFamily="16" charset="0"/>
        <a:defRPr sz="4800">
          <a:solidFill>
            <a:srgbClr val="404040"/>
          </a:solidFill>
          <a:latin typeface="Calibri Light" pitchFamily="32" charset="0"/>
          <a:ea typeface="MS PGothic" pitchFamily="32" charset="0"/>
          <a:cs typeface="MS PGothic" pitchFamily="32" charset="0"/>
        </a:defRPr>
      </a:lvl8pPr>
      <a:lvl9pPr marL="3886200" indent="-228600" algn="l" defTabSz="457200" rtl="0" eaLnBrk="0" fontAlgn="base" hangingPunct="0">
        <a:lnSpc>
          <a:spcPct val="85000"/>
        </a:lnSpc>
        <a:spcBef>
          <a:spcPct val="0"/>
        </a:spcBef>
        <a:spcAft>
          <a:spcPct val="0"/>
        </a:spcAft>
        <a:buClr>
          <a:srgbClr val="000000"/>
        </a:buClr>
        <a:buSzPct val="100000"/>
        <a:buFont typeface="Times New Roman" pitchFamily="16" charset="0"/>
        <a:defRPr sz="4800">
          <a:solidFill>
            <a:srgbClr val="404040"/>
          </a:solidFill>
          <a:latin typeface="Calibri Light" pitchFamily="32" charset="0"/>
          <a:ea typeface="MS PGothic" pitchFamily="32" charset="0"/>
          <a:cs typeface="MS PGothic" pitchFamily="32" charset="0"/>
        </a:defRPr>
      </a:lvl9pPr>
    </p:titleStyle>
    <p:bodyStyle>
      <a:lvl1pPr marL="342900" indent="-342900" algn="l" defTabSz="457200" rtl="0" eaLnBrk="0" fontAlgn="base" hangingPunct="0">
        <a:lnSpc>
          <a:spcPct val="90000"/>
        </a:lnSpc>
        <a:spcBef>
          <a:spcPts val="1200"/>
        </a:spcBef>
        <a:spcAft>
          <a:spcPts val="200"/>
        </a:spcAft>
        <a:buClr>
          <a:srgbClr val="000000"/>
        </a:buClr>
        <a:buSzPct val="100000"/>
        <a:buFont typeface="Times New Roman" pitchFamily="16" charset="0"/>
        <a:defRPr sz="2000">
          <a:solidFill>
            <a:srgbClr val="404040"/>
          </a:solidFill>
          <a:latin typeface="+mn-lt"/>
          <a:ea typeface="+mn-ea"/>
          <a:cs typeface="+mn-cs"/>
        </a:defRPr>
      </a:lvl1pPr>
      <a:lvl2pPr marL="742950" indent="-285750" algn="l" defTabSz="457200" rtl="0" eaLnBrk="0" fontAlgn="base" hangingPunct="0">
        <a:lnSpc>
          <a:spcPct val="90000"/>
        </a:lnSpc>
        <a:spcBef>
          <a:spcPts val="200"/>
        </a:spcBef>
        <a:spcAft>
          <a:spcPts val="400"/>
        </a:spcAft>
        <a:buClr>
          <a:srgbClr val="000000"/>
        </a:buClr>
        <a:buSzPct val="100000"/>
        <a:buFont typeface="Times New Roman" pitchFamily="16" charset="0"/>
        <a:defRPr>
          <a:solidFill>
            <a:srgbClr val="404040"/>
          </a:solidFill>
          <a:latin typeface="+mn-lt"/>
          <a:ea typeface="+mn-ea"/>
          <a:cs typeface="+mn-cs"/>
        </a:defRPr>
      </a:lvl2pPr>
      <a:lvl3pPr marL="1143000" indent="-228600" algn="l" defTabSz="457200" rtl="0" eaLnBrk="0" fontAlgn="base" hangingPunct="0">
        <a:lnSpc>
          <a:spcPct val="90000"/>
        </a:lnSpc>
        <a:spcBef>
          <a:spcPts val="200"/>
        </a:spcBef>
        <a:spcAft>
          <a:spcPts val="4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57200" rtl="0" eaLnBrk="0" fontAlgn="base" hangingPunct="0">
        <a:lnSpc>
          <a:spcPct val="90000"/>
        </a:lnSpc>
        <a:spcBef>
          <a:spcPts val="200"/>
        </a:spcBef>
        <a:spcAft>
          <a:spcPts val="400"/>
        </a:spcAft>
        <a:buClr>
          <a:srgbClr val="000000"/>
        </a:buClr>
        <a:buSzPct val="100000"/>
        <a:buFont typeface="Times New Roman" pitchFamily="16" charset="0"/>
        <a:defRPr sz="1400">
          <a:solidFill>
            <a:srgbClr val="404040"/>
          </a:solidFill>
          <a:latin typeface="+mn-lt"/>
          <a:ea typeface="+mn-ea"/>
          <a:cs typeface="+mn-cs"/>
        </a:defRPr>
      </a:lvl4pPr>
      <a:lvl5pPr marL="2057400" indent="-228600" algn="l" defTabSz="457200" rtl="0" eaLnBrk="0" fontAlgn="base" hangingPunct="0">
        <a:lnSpc>
          <a:spcPct val="90000"/>
        </a:lnSpc>
        <a:spcBef>
          <a:spcPts val="200"/>
        </a:spcBef>
        <a:spcAft>
          <a:spcPts val="400"/>
        </a:spcAft>
        <a:buClr>
          <a:srgbClr val="000000"/>
        </a:buClr>
        <a:buSzPct val="100000"/>
        <a:buFont typeface="Times New Roman" pitchFamily="16" charset="0"/>
        <a:defRPr sz="1400">
          <a:solidFill>
            <a:srgbClr val="404040"/>
          </a:solidFill>
          <a:latin typeface="+mn-lt"/>
          <a:ea typeface="+mn-ea"/>
          <a:cs typeface="+mn-cs"/>
        </a:defRPr>
      </a:lvl5pPr>
      <a:lvl6pPr marL="2514600" indent="-228600" algn="l" defTabSz="457200" rtl="0" eaLnBrk="0" fontAlgn="base" hangingPunct="0">
        <a:lnSpc>
          <a:spcPct val="90000"/>
        </a:lnSpc>
        <a:spcBef>
          <a:spcPts val="200"/>
        </a:spcBef>
        <a:spcAft>
          <a:spcPts val="400"/>
        </a:spcAft>
        <a:buClr>
          <a:srgbClr val="000000"/>
        </a:buClr>
        <a:buSzPct val="100000"/>
        <a:buFont typeface="Times New Roman" pitchFamily="16" charset="0"/>
        <a:defRPr sz="1400">
          <a:solidFill>
            <a:srgbClr val="404040"/>
          </a:solidFill>
          <a:latin typeface="+mn-lt"/>
          <a:ea typeface="+mn-ea"/>
          <a:cs typeface="+mn-cs"/>
        </a:defRPr>
      </a:lvl6pPr>
      <a:lvl7pPr marL="2971800" indent="-228600" algn="l" defTabSz="457200" rtl="0" eaLnBrk="0" fontAlgn="base" hangingPunct="0">
        <a:lnSpc>
          <a:spcPct val="90000"/>
        </a:lnSpc>
        <a:spcBef>
          <a:spcPts val="200"/>
        </a:spcBef>
        <a:spcAft>
          <a:spcPts val="400"/>
        </a:spcAft>
        <a:buClr>
          <a:srgbClr val="000000"/>
        </a:buClr>
        <a:buSzPct val="100000"/>
        <a:buFont typeface="Times New Roman" pitchFamily="16" charset="0"/>
        <a:defRPr sz="1400">
          <a:solidFill>
            <a:srgbClr val="404040"/>
          </a:solidFill>
          <a:latin typeface="+mn-lt"/>
          <a:ea typeface="+mn-ea"/>
          <a:cs typeface="+mn-cs"/>
        </a:defRPr>
      </a:lvl7pPr>
      <a:lvl8pPr marL="3429000" indent="-228600" algn="l" defTabSz="457200" rtl="0" eaLnBrk="0" fontAlgn="base" hangingPunct="0">
        <a:lnSpc>
          <a:spcPct val="90000"/>
        </a:lnSpc>
        <a:spcBef>
          <a:spcPts val="200"/>
        </a:spcBef>
        <a:spcAft>
          <a:spcPts val="400"/>
        </a:spcAft>
        <a:buClr>
          <a:srgbClr val="000000"/>
        </a:buClr>
        <a:buSzPct val="100000"/>
        <a:buFont typeface="Times New Roman" pitchFamily="16" charset="0"/>
        <a:defRPr sz="1400">
          <a:solidFill>
            <a:srgbClr val="404040"/>
          </a:solidFill>
          <a:latin typeface="+mn-lt"/>
          <a:ea typeface="+mn-ea"/>
          <a:cs typeface="+mn-cs"/>
        </a:defRPr>
      </a:lvl8pPr>
      <a:lvl9pPr marL="3886200" indent="-228600" algn="l" defTabSz="457200" rtl="0" eaLnBrk="0" fontAlgn="base" hangingPunct="0">
        <a:lnSpc>
          <a:spcPct val="90000"/>
        </a:lnSpc>
        <a:spcBef>
          <a:spcPts val="200"/>
        </a:spcBef>
        <a:spcAft>
          <a:spcPts val="400"/>
        </a:spcAft>
        <a:buClr>
          <a:srgbClr val="000000"/>
        </a:buClr>
        <a:buSzPct val="100000"/>
        <a:buFont typeface="Times New Roman" pitchFamily="16" charset="0"/>
        <a:defRPr sz="1400">
          <a:solidFill>
            <a:srgbClr val="40404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wrap="square" lIns="91440" tIns="45720" rIns="91440" bIns="45720" numCol="1" anchor="b" anchorCtr="0" compatLnSpc="1">
            <a:prstTxWarp prst="textNoShape">
              <a:avLst/>
            </a:prstTxWarp>
            <a:normAutofit/>
          </a:bodyPr>
          <a:lstStyle/>
          <a:p>
            <a:pPr lvl="0"/>
            <a:r>
              <a:rPr lang="ru-RU" altLang="en-US" smtClean="0"/>
              <a:t>Образец заголовка</a:t>
            </a:r>
            <a:endParaRPr lang="en-US" altLang="en-US" smtClean="0"/>
          </a:p>
        </p:txBody>
      </p:sp>
      <p:sp>
        <p:nvSpPr>
          <p:cNvPr id="7173"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endParaRPr lang="en-US" altLang="en-US" smtClean="0"/>
          </a:p>
        </p:txBody>
      </p:sp>
      <p:sp>
        <p:nvSpPr>
          <p:cNvPr id="4" name="Date Placeholder 3"/>
          <p:cNvSpPr>
            <a:spLocks noGrp="1"/>
          </p:cNvSpPr>
          <p:nvPr>
            <p:ph type="dt" sz="half" idx="2"/>
          </p:nvPr>
        </p:nvSpPr>
        <p:spPr>
          <a:xfrm>
            <a:off x="822325" y="6459538"/>
            <a:ext cx="18542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FFFFFF"/>
                </a:solidFill>
                <a:cs typeface="Arial" charset="0"/>
              </a:defRPr>
            </a:lvl1pPr>
          </a:lstStyle>
          <a:p>
            <a:pPr eaLnBrk="0" hangingPunct="0">
              <a:defRPr/>
            </a:pPr>
            <a:fld id="{F988A1B4-D08B-4350-8FF6-42418765A960}" type="datetime1">
              <a:rPr lang="en-US" altLang="en-US" b="0">
                <a:latin typeface="Times New Roman" pitchFamily="18" charset="0"/>
                <a:ea typeface="MS PGothic" pitchFamily="34" charset="-128"/>
              </a:rPr>
              <a:pPr eaLnBrk="0" hangingPunct="0">
                <a:defRPr/>
              </a:pPr>
              <a:t>9/8/2018</a:t>
            </a:fld>
            <a:endParaRPr lang="en-US" altLang="en-US" b="0">
              <a:latin typeface="Times New Roman" pitchFamily="18" charset="0"/>
              <a:ea typeface="MS PGothic" pitchFamily="34" charset="-128"/>
            </a:endParaRPr>
          </a:p>
        </p:txBody>
      </p:sp>
      <p:sp>
        <p:nvSpPr>
          <p:cNvPr id="5" name="Footer Placeholder 4"/>
          <p:cNvSpPr>
            <a:spLocks noGrp="1"/>
          </p:cNvSpPr>
          <p:nvPr>
            <p:ph type="ftr" sz="quarter" idx="3"/>
          </p:nvPr>
        </p:nvSpPr>
        <p:spPr>
          <a:xfrm>
            <a:off x="2765425" y="6459538"/>
            <a:ext cx="361632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FFFFFF"/>
                </a:solidFill>
                <a:cs typeface="Arial" charset="0"/>
              </a:defRPr>
            </a:lvl1pPr>
          </a:lstStyle>
          <a:p>
            <a:pPr eaLnBrk="0" hangingPunct="0">
              <a:defRPr/>
            </a:pPr>
            <a:endParaRPr lang="en-GB" altLang="en-US" b="0">
              <a:latin typeface="Times New Roman" pitchFamily="18" charset="0"/>
              <a:ea typeface="MS PGothic" pitchFamily="34" charset="-128"/>
            </a:endParaRPr>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cs typeface="Arial" panose="020B0604020202020204" pitchFamily="34" charset="0"/>
              </a:defRPr>
            </a:lvl1pPr>
          </a:lstStyle>
          <a:p>
            <a:pPr eaLnBrk="0" hangingPunct="0">
              <a:defRPr/>
            </a:pPr>
            <a:fld id="{D794402C-962F-4980-A237-E7473B35E3E2}" type="slidenum">
              <a:rPr lang="en-US" altLang="en-US" b="0">
                <a:latin typeface="Times New Roman" pitchFamily="18" charset="0"/>
                <a:ea typeface="MS PGothic" pitchFamily="34" charset="-128"/>
              </a:rPr>
              <a:pPr eaLnBrk="0" hangingPunct="0">
                <a:defRPr/>
              </a:pPr>
              <a:t>‹#›</a:t>
            </a:fld>
            <a:endParaRPr lang="en-US" altLang="en-US" b="0">
              <a:latin typeface="Times New Roman" pitchFamily="18" charset="0"/>
              <a:ea typeface="MS PGothic" pitchFamily="34" charset="-128"/>
            </a:endParaRPr>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77918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S PGothic" pitchFamily="34" charset="-128"/>
          <a:cs typeface="ＭＳ Ｐゴシック" charset="0"/>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cs typeface="ＭＳ Ｐゴシック"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cs typeface="ＭＳ Ｐゴシック"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cs typeface="ＭＳ Ｐゴシック"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cs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S PGothic" pitchFamily="34" charset="-128"/>
          <a:cs typeface="ＭＳ Ｐゴシック" charset="0"/>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S PGothic" pitchFamily="34" charset="-128"/>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wrap="square" lIns="91440" tIns="45720" rIns="91440" bIns="45720" numCol="1" anchor="b" anchorCtr="0" compatLnSpc="1">
            <a:prstTxWarp prst="textNoShape">
              <a:avLst/>
            </a:prstTxWarp>
            <a:normAutofit/>
          </a:bodyPr>
          <a:lstStyle/>
          <a:p>
            <a:pPr lvl="0"/>
            <a:r>
              <a:rPr lang="ru-RU" altLang="en-US" smtClean="0"/>
              <a:t>Образец заголовка</a:t>
            </a:r>
            <a:endParaRPr lang="en-US" altLang="en-US" smtClean="0"/>
          </a:p>
        </p:txBody>
      </p:sp>
      <p:sp>
        <p:nvSpPr>
          <p:cNvPr id="9221"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endParaRPr lang="en-US" altLang="en-US" smtClean="0"/>
          </a:p>
        </p:txBody>
      </p:sp>
      <p:sp>
        <p:nvSpPr>
          <p:cNvPr id="4" name="Date Placeholder 3"/>
          <p:cNvSpPr>
            <a:spLocks noGrp="1"/>
          </p:cNvSpPr>
          <p:nvPr>
            <p:ph type="dt" sz="half" idx="2"/>
          </p:nvPr>
        </p:nvSpPr>
        <p:spPr>
          <a:xfrm>
            <a:off x="822325" y="6459538"/>
            <a:ext cx="18542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FFFFFF"/>
                </a:solidFill>
              </a:defRPr>
            </a:lvl1pPr>
          </a:lstStyle>
          <a:p>
            <a:pPr eaLnBrk="0" hangingPunct="0">
              <a:defRPr/>
            </a:pPr>
            <a:fld id="{3B264DEB-441B-45C0-9929-3081D9A80AC4}" type="datetime1">
              <a:rPr lang="en-US" altLang="en-US" b="0">
                <a:latin typeface="Times New Roman" pitchFamily="18" charset="0"/>
                <a:ea typeface="MS PGothic" pitchFamily="34" charset="-128"/>
                <a:cs typeface="+mn-cs"/>
              </a:rPr>
              <a:pPr eaLnBrk="0" hangingPunct="0">
                <a:defRPr/>
              </a:pPr>
              <a:t>9/8/2018</a:t>
            </a:fld>
            <a:endParaRPr lang="en-US" altLang="en-US" b="0">
              <a:latin typeface="Times New Roman" pitchFamily="18" charset="0"/>
              <a:ea typeface="MS PGothic" pitchFamily="34" charset="-128"/>
              <a:cs typeface="+mn-cs"/>
            </a:endParaRPr>
          </a:p>
        </p:txBody>
      </p:sp>
      <p:sp>
        <p:nvSpPr>
          <p:cNvPr id="5" name="Footer Placeholder 4"/>
          <p:cNvSpPr>
            <a:spLocks noGrp="1"/>
          </p:cNvSpPr>
          <p:nvPr>
            <p:ph type="ftr" sz="quarter" idx="3"/>
          </p:nvPr>
        </p:nvSpPr>
        <p:spPr>
          <a:xfrm>
            <a:off x="2765425" y="6459538"/>
            <a:ext cx="361632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FFFFFF"/>
                </a:solidFill>
              </a:defRPr>
            </a:lvl1pPr>
          </a:lstStyle>
          <a:p>
            <a:pPr eaLnBrk="0" hangingPunct="0">
              <a:defRPr/>
            </a:pPr>
            <a:endParaRPr lang="en-GB" altLang="en-US" b="0">
              <a:latin typeface="Times New Roman" pitchFamily="18" charset="0"/>
              <a:ea typeface="MS PGothic" pitchFamily="34" charset="-128"/>
              <a:cs typeface="+mn-cs"/>
            </a:endParaRPr>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pPr eaLnBrk="0" hangingPunct="0">
              <a:defRPr/>
            </a:pPr>
            <a:fld id="{EE4C70E3-8195-4ECB-B7A9-C52983779D3E}" type="slidenum">
              <a:rPr lang="en-US" altLang="en-US" b="0">
                <a:latin typeface="Times New Roman" pitchFamily="18" charset="0"/>
                <a:ea typeface="MS PGothic" pitchFamily="34" charset="-128"/>
                <a:cs typeface="+mn-cs"/>
              </a:rPr>
              <a:pPr eaLnBrk="0" hangingPunct="0">
                <a:defRPr/>
              </a:pPr>
              <a:t>‹#›</a:t>
            </a:fld>
            <a:endParaRPr lang="en-US" altLang="en-US" b="0">
              <a:latin typeface="Times New Roman" pitchFamily="18" charset="0"/>
              <a:ea typeface="MS PGothic" pitchFamily="34" charset="-128"/>
              <a:cs typeface="+mn-cs"/>
            </a:endParaRPr>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1057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S PGothic" pitchFamily="34" charset="-128"/>
          <a:cs typeface="ＭＳ Ｐゴシック" charset="0"/>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cs typeface="ＭＳ Ｐゴシック"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cs typeface="ＭＳ Ｐゴシック"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cs typeface="ＭＳ Ｐゴシック"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cs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S PGothic" pitchFamily="34" charset="-128"/>
          <a:cs typeface="ＭＳ Ｐゴシック" charset="0"/>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S PGothic" pitchFamily="34" charset="-128"/>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19.jpeg"/><Relationship Id="rId7" Type="http://schemas.openxmlformats.org/officeDocument/2006/relationships/hyperlink" Target="http://www.ifcaac.amac.md/" TargetMode="External"/><Relationship Id="rId12"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6.png"/><Relationship Id="rId5" Type="http://schemas.openxmlformats.org/officeDocument/2006/relationships/image" Target="../media/image21.jpeg"/><Relationship Id="rId10" Type="http://schemas.openxmlformats.org/officeDocument/2006/relationships/image" Target="../media/image5.png"/><Relationship Id="rId4" Type="http://schemas.openxmlformats.org/officeDocument/2006/relationships/image" Target="../media/image20.jpe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hyperlink" Target="http://lex.justice.md/index.php?action=view&amp;view=doc&amp;lang=1&amp;id=306968"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hyperlink" Target="http://lex.justice.md/index.php?action=view&amp;view=doc&amp;lang=1&amp;id=359227"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hyperlink" Target="https://lege5.ro/Gratuit/gy2tenjr/conventia-cadru-a-natiunilor-unite-asupra-schimbarilor-climatice-din-05061992?d=2018-08-25"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hyperlink" Target="https://ro.wikipedia.org/wiki/UNESCO" TargetMode="External"/><Relationship Id="rId13" Type="http://schemas.openxmlformats.org/officeDocument/2006/relationships/hyperlink" Target="https://ro.wikipedia.org/wiki/Ramsar" TargetMode="Externa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https://ro.wikipedia.org/wiki/Iran"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s://ro.wikipedia.org/wiki/1971" TargetMode="External"/><Relationship Id="rId5" Type="http://schemas.openxmlformats.org/officeDocument/2006/relationships/image" Target="../media/image6.png"/><Relationship Id="rId15" Type="http://schemas.openxmlformats.org/officeDocument/2006/relationships/hyperlink" Target="https://ro.wikipedia.org/wiki/Conven%C8%9Bia_Ramsar#cite_note-1" TargetMode="External"/><Relationship Id="rId10" Type="http://schemas.openxmlformats.org/officeDocument/2006/relationships/hyperlink" Target="https://ro.wikipedia.org/wiki/2_februarie" TargetMode="External"/><Relationship Id="rId4" Type="http://schemas.openxmlformats.org/officeDocument/2006/relationships/image" Target="../media/image5.png"/><Relationship Id="rId9" Type="http://schemas.openxmlformats.org/officeDocument/2006/relationships/hyperlink" Target="https://ro.wikipedia.org/wiki/Habitat" TargetMode="External"/><Relationship Id="rId14" Type="http://schemas.openxmlformats.org/officeDocument/2006/relationships/hyperlink" Target="https://ro.wikipedia.org/wiki/197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Colors" Target="../diagrams/colors2.xml"/><Relationship Id="rId5" Type="http://schemas.openxmlformats.org/officeDocument/2006/relationships/image" Target="../media/image6.png"/><Relationship Id="rId10" Type="http://schemas.openxmlformats.org/officeDocument/2006/relationships/diagramQuickStyle" Target="../diagrams/quickStyle2.xml"/><Relationship Id="rId4" Type="http://schemas.openxmlformats.org/officeDocument/2006/relationships/image" Target="../media/image5.png"/><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hyperlink" Target="http://lex.justice.md/index.php?action=view&amp;view=doc&amp;lang=1&amp;id=311604"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lex.justice.md/md/342978"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audio" Target="../media/audio1.wav"/><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png"/></Relationships>
</file>

<file path=ppt/slides/_rels/slide6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hyperlink" Target="http://www.fisc.md/poluare.aspx"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8" Type="http://schemas.openxmlformats.org/officeDocument/2006/relationships/hyperlink" Target="http://lex.justice.md/index.php?action=view&amp;view=doc&amp;lang=1&amp;id=352740"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lex.justice.md/index.php?action=view&amp;view=doc&amp;lang=1&amp;id=324182"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lex.justice.md/index.php?action=view&amp;view=doc&amp;lang=1&amp;id=349955" TargetMode="External"/><Relationship Id="rId5" Type="http://schemas.openxmlformats.org/officeDocument/2006/relationships/image" Target="../media/image5.png"/><Relationship Id="rId10" Type="http://schemas.openxmlformats.org/officeDocument/2006/relationships/hyperlink" Target="http://lex.justice.md/index.php?action=view&amp;view=doc&amp;lang=1&amp;id=366749" TargetMode="External"/><Relationship Id="rId4" Type="http://schemas.openxmlformats.org/officeDocument/2006/relationships/image" Target="../media/image4.png"/><Relationship Id="rId9" Type="http://schemas.openxmlformats.org/officeDocument/2006/relationships/hyperlink" Target="http://lex.justice.md/index.php?action=view&amp;view=doc&amp;lang=1&amp;id=375165" TargetMode="External"/></Relationships>
</file>

<file path=ppt/slides/_rels/slide9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lex.justice.md/index.php?action=view&amp;view=doc&amp;lang=1&amp;id=350467" TargetMode="External"/><Relationship Id="rId5" Type="http://schemas.openxmlformats.org/officeDocument/2006/relationships/image" Target="../media/image5.png"/><Relationship Id="rId10" Type="http://schemas.openxmlformats.org/officeDocument/2006/relationships/hyperlink" Target="http://lex.justice.md/index.php?action=view&amp;view=doc&amp;lang=1&amp;id=349824" TargetMode="External"/><Relationship Id="rId4" Type="http://schemas.openxmlformats.org/officeDocument/2006/relationships/image" Target="../media/image4.png"/><Relationship Id="rId9" Type="http://schemas.openxmlformats.org/officeDocument/2006/relationships/hyperlink" Target="http://lex.justice.md/index.php?action=view&amp;view=doc&amp;lang=1&amp;id=350355"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lex.justice.md/index.php?action=view&amp;view=doc&amp;lang=1&amp;id=350141"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lex.justice.md/index.php?action=view&amp;view=doc&amp;lang=1&amp;id=350368" TargetMode="External"/><Relationship Id="rId4" Type="http://schemas.openxmlformats.org/officeDocument/2006/relationships/image" Target="../media/image5.png"/><Relationship Id="rId9" Type="http://schemas.openxmlformats.org/officeDocument/2006/relationships/hyperlink" Target="http://lex.justice.md/index.php?action=view&amp;view=doc&amp;lang=1&amp;id=350530" TargetMode="External"/></Relationships>
</file>

<file path=ppt/slides/_rels/slide9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48741" y="1845308"/>
            <a:ext cx="8839199" cy="4416167"/>
          </a:xfrm>
        </p:spPr>
        <p:txBody>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14: </a:t>
            </a:r>
            <a:r>
              <a:rPr lang="ro-RO" b="1" dirty="0" smtClean="0">
                <a:solidFill>
                  <a:srgbClr val="002060"/>
                </a:solidFill>
              </a:rPr>
              <a:t> Acte legislative și normative în domeniul alimentării cu apă și de canalizare</a:t>
            </a:r>
            <a:br>
              <a:rPr lang="ro-RO"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ro-RO" altLang="en-US" sz="2000" b="1" dirty="0" smtClean="0">
                <a:solidFill>
                  <a:srgbClr val="FF0000"/>
                </a:solidFill>
              </a:rPr>
              <a:t>1</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ro-RO" b="1" dirty="0">
                <a:solidFill>
                  <a:srgbClr val="0070C0"/>
                </a:solidFill>
                <a:latin typeface="Times New Roman"/>
                <a:ea typeface="Calibri"/>
              </a:rPr>
              <a:t>Acte internaționale în domeniul protecției și utilizării resurselor de apă, ratificate de RM (convenții protocoale, acorduri). Cadrul politic (legislativ strategic și  normativ) </a:t>
            </a:r>
            <a:r>
              <a:rPr lang="en-US" b="1" dirty="0" err="1" smtClean="0">
                <a:solidFill>
                  <a:srgbClr val="0070C0"/>
                </a:solidFill>
                <a:latin typeface="Times New Roman"/>
                <a:ea typeface="Calibri"/>
              </a:rPr>
              <a:t>na’ional</a:t>
            </a:r>
            <a:r>
              <a:rPr lang="en-US" b="1" dirty="0" smtClean="0">
                <a:solidFill>
                  <a:srgbClr val="0070C0"/>
                </a:solidFill>
                <a:latin typeface="Times New Roman"/>
                <a:ea typeface="Calibri"/>
              </a:rPr>
              <a:t> </a:t>
            </a:r>
            <a:r>
              <a:rPr lang="ro-RO" b="1" dirty="0" smtClean="0">
                <a:solidFill>
                  <a:srgbClr val="0070C0"/>
                </a:solidFill>
                <a:latin typeface="Times New Roman"/>
                <a:ea typeface="Calibri"/>
              </a:rPr>
              <a:t>în </a:t>
            </a:r>
            <a:r>
              <a:rPr lang="ro-RO" b="1" dirty="0">
                <a:solidFill>
                  <a:srgbClr val="0070C0"/>
                </a:solidFill>
                <a:latin typeface="Times New Roman"/>
                <a:ea typeface="Calibri"/>
              </a:rPr>
              <a:t>domeniul </a:t>
            </a:r>
            <a:r>
              <a:rPr lang="en-US" b="1" dirty="0" err="1" smtClean="0">
                <a:solidFill>
                  <a:srgbClr val="0070C0"/>
                </a:solidFill>
                <a:latin typeface="Times New Roman"/>
                <a:ea typeface="Calibri"/>
              </a:rPr>
              <a:t>protec</a:t>
            </a:r>
            <a:r>
              <a:rPr lang="ro-MO" b="1" dirty="0" err="1" smtClean="0">
                <a:solidFill>
                  <a:srgbClr val="0070C0"/>
                </a:solidFill>
                <a:latin typeface="Times New Roman"/>
                <a:ea typeface="Calibri"/>
              </a:rPr>
              <a:t>ției</a:t>
            </a:r>
            <a:r>
              <a:rPr lang="ro-MO" b="1" dirty="0" smtClean="0">
                <a:solidFill>
                  <a:srgbClr val="0070C0"/>
                </a:solidFill>
                <a:latin typeface="Times New Roman"/>
                <a:ea typeface="Calibri"/>
              </a:rPr>
              <a:t> </a:t>
            </a:r>
            <a:r>
              <a:rPr lang="ro-MO" b="1" dirty="0" smtClean="0">
                <a:solidFill>
                  <a:srgbClr val="0070C0"/>
                </a:solidFill>
                <a:latin typeface="Times New Roman"/>
                <a:ea typeface="Calibri"/>
              </a:rPr>
              <a:t>și</a:t>
            </a:r>
            <a:r>
              <a:rPr lang="en-US" b="1" dirty="0" smtClean="0">
                <a:solidFill>
                  <a:srgbClr val="0070C0"/>
                </a:solidFill>
                <a:latin typeface="Times New Roman"/>
                <a:ea typeface="Calibri"/>
              </a:rPr>
              <a:t> </a:t>
            </a:r>
            <a:r>
              <a:rPr lang="ro-RO" b="1" dirty="0" smtClean="0">
                <a:solidFill>
                  <a:srgbClr val="0070C0"/>
                </a:solidFill>
                <a:latin typeface="Times New Roman"/>
                <a:ea typeface="Calibri"/>
              </a:rPr>
              <a:t>utilizării </a:t>
            </a:r>
            <a:r>
              <a:rPr lang="ro-RO" b="1" dirty="0">
                <a:solidFill>
                  <a:srgbClr val="0070C0"/>
                </a:solidFill>
                <a:latin typeface="Times New Roman"/>
                <a:ea typeface="Calibri"/>
              </a:rPr>
              <a:t>resurselor </a:t>
            </a:r>
            <a:r>
              <a:rPr lang="ro-RO" b="1" dirty="0" smtClean="0">
                <a:solidFill>
                  <a:srgbClr val="0070C0"/>
                </a:solidFill>
                <a:latin typeface="Times New Roman"/>
                <a:ea typeface="Calibri"/>
              </a:rPr>
              <a:t>de apă.</a:t>
            </a:r>
            <a:r>
              <a:rPr lang="ro-RO" dirty="0" smtClean="0">
                <a:solidFill>
                  <a:srgbClr val="000F2E"/>
                </a:solidFill>
                <a:latin typeface="Times New Roman" panose="02020603050405020304" pitchFamily="18" charset="0"/>
                <a:cs typeface="Times New Roman" panose="02020603050405020304" pitchFamily="18" charset="0"/>
              </a:rPr>
              <a:t/>
            </a:r>
            <a:br>
              <a:rPr lang="ro-RO" dirty="0" smtClean="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smtClean="0">
                <a:solidFill>
                  <a:srgbClr val="002060"/>
                </a:solidFill>
              </a:rPr>
              <a:t>Expert național în domeniul AC</a:t>
            </a: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11 – 12 – 13 septembrie 2018,  Chișinău</a:t>
            </a:r>
            <a:endParaRPr lang="ro-RO" sz="1600" b="1" dirty="0">
              <a:solidFill>
                <a:srgbClr val="002060"/>
              </a:solidFill>
            </a:endParaRPr>
          </a:p>
        </p:txBody>
      </p:sp>
    </p:spTree>
    <p:extLst>
      <p:ext uri="{BB962C8B-B14F-4D97-AF65-F5344CB8AC3E}">
        <p14:creationId xmlns:p14="http://schemas.microsoft.com/office/powerpoint/2010/main" val="23616167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5" name="Прямоугольник 4"/>
          <p:cNvSpPr/>
          <p:nvPr/>
        </p:nvSpPr>
        <p:spPr>
          <a:xfrm>
            <a:off x="192181" y="1425362"/>
            <a:ext cx="8736666" cy="5078313"/>
          </a:xfrm>
          <a:prstGeom prst="rect">
            <a:avLst/>
          </a:prstGeom>
        </p:spPr>
        <p:txBody>
          <a:bodyPr wrap="square">
            <a:spAutoFit/>
          </a:bodyPr>
          <a:lstStyle/>
          <a:p>
            <a:pPr lvl="0">
              <a:spcBef>
                <a:spcPts val="400"/>
              </a:spcBef>
              <a:spcAft>
                <a:spcPts val="800"/>
              </a:spcAft>
              <a:buClr>
                <a:srgbClr val="C80F0F"/>
              </a:buClr>
              <a:tabLst>
                <a:tab pos="2190750" algn="l"/>
              </a:tabLst>
            </a:pPr>
            <a:endParaRPr lang="ro-MO" sz="2000" kern="0" dirty="0" smtClean="0">
              <a:solidFill>
                <a:srgbClr val="6E6452"/>
              </a:solidFill>
              <a:latin typeface="Arial"/>
              <a:cs typeface="+mn-cs"/>
            </a:endParaRPr>
          </a:p>
          <a:p>
            <a:pPr lvl="0">
              <a:spcBef>
                <a:spcPts val="400"/>
              </a:spcBef>
              <a:spcAft>
                <a:spcPts val="800"/>
              </a:spcAft>
              <a:buClr>
                <a:srgbClr val="C80F0F"/>
              </a:buClr>
              <a:tabLst>
                <a:tab pos="2190750" algn="l"/>
              </a:tabLst>
            </a:pPr>
            <a:endParaRPr lang="ro-MO" sz="2000" kern="0" dirty="0">
              <a:solidFill>
                <a:srgbClr val="6E6452"/>
              </a:solidFill>
              <a:latin typeface="Arial"/>
              <a:cs typeface="+mn-cs"/>
            </a:endParaRPr>
          </a:p>
          <a:p>
            <a:pPr lvl="0">
              <a:spcBef>
                <a:spcPts val="400"/>
              </a:spcBef>
              <a:spcAft>
                <a:spcPts val="800"/>
              </a:spcAft>
              <a:buClr>
                <a:srgbClr val="C80F0F"/>
              </a:buClr>
              <a:tabLst>
                <a:tab pos="2190750" algn="l"/>
              </a:tabLst>
            </a:pPr>
            <a:r>
              <a:rPr lang="ro-MO" sz="2000" kern="0" dirty="0" smtClean="0">
                <a:solidFill>
                  <a:schemeClr val="tx1"/>
                </a:solidFill>
                <a:latin typeface="Arial"/>
                <a:cs typeface="+mn-cs"/>
              </a:rPr>
              <a:t>Continuare</a:t>
            </a:r>
          </a:p>
          <a:p>
            <a:pPr marL="342900" lvl="0" indent="-342900">
              <a:spcBef>
                <a:spcPts val="400"/>
              </a:spcBef>
              <a:spcAft>
                <a:spcPts val="800"/>
              </a:spcAft>
              <a:buFont typeface="Arial" panose="020B0604020202020204" pitchFamily="34" charset="0"/>
              <a:buChar char="•"/>
              <a:tabLst>
                <a:tab pos="2190750" algn="l"/>
              </a:tabLst>
            </a:pPr>
            <a:r>
              <a:rPr lang="vi-VN" sz="2000" kern="0" dirty="0" smtClean="0">
                <a:solidFill>
                  <a:srgbClr val="6E6452"/>
                </a:solidFill>
                <a:latin typeface="Arial"/>
                <a:cs typeface="+mn-cs"/>
              </a:rPr>
              <a:t>Directiva </a:t>
            </a:r>
            <a:r>
              <a:rPr lang="vi-VN" sz="2000" kern="0" dirty="0">
                <a:solidFill>
                  <a:srgbClr val="6E6452"/>
                </a:solidFill>
                <a:latin typeface="Arial"/>
                <a:cs typeface="+mn-cs"/>
              </a:rPr>
              <a:t>98/83/CE a Consiliului din 3 noiembrie 1998 privind calitatea apei destinate consumului uman</a:t>
            </a:r>
            <a:r>
              <a:rPr lang="vi-VN" sz="1800" kern="0" dirty="0">
                <a:solidFill>
                  <a:srgbClr val="6E6452"/>
                </a:solidFill>
                <a:latin typeface="Arial"/>
                <a:cs typeface="+mn-cs"/>
              </a:rPr>
              <a:t>,</a:t>
            </a:r>
            <a:r>
              <a:rPr lang="vi-VN" sz="1800" b="0" kern="0" dirty="0">
                <a:solidFill>
                  <a:srgbClr val="6E6452"/>
                </a:solidFill>
                <a:latin typeface="Arial"/>
                <a:cs typeface="+mn-cs"/>
              </a:rPr>
              <a:t> </a:t>
            </a:r>
            <a:r>
              <a:rPr lang="vi-VN" sz="1800" b="0" i="1" kern="0" dirty="0">
                <a:solidFill>
                  <a:srgbClr val="6E6452"/>
                </a:solidFill>
                <a:latin typeface="Arial"/>
                <a:cs typeface="+mn-cs"/>
              </a:rPr>
              <a:t>astfel cum a fost modificată prin Regulamentul (CE) nr. </a:t>
            </a:r>
            <a:r>
              <a:rPr lang="vi-VN" sz="1800" b="0" i="1" kern="0" dirty="0" smtClean="0">
                <a:solidFill>
                  <a:srgbClr val="6E6452"/>
                </a:solidFill>
                <a:latin typeface="Arial"/>
                <a:cs typeface="+mn-cs"/>
              </a:rPr>
              <a:t>1882/2003</a:t>
            </a:r>
            <a:r>
              <a:rPr lang="ro-MO" sz="1800" b="0" i="1" kern="0" dirty="0" smtClean="0">
                <a:solidFill>
                  <a:srgbClr val="6E6452"/>
                </a:solidFill>
                <a:latin typeface="Arial"/>
                <a:cs typeface="+mn-cs"/>
              </a:rPr>
              <a:t> prevede</a:t>
            </a:r>
            <a:r>
              <a:rPr lang="vi-VN" sz="1800" b="0" i="1" kern="0" dirty="0" smtClean="0">
                <a:solidFill>
                  <a:srgbClr val="6E6452"/>
                </a:solidFill>
                <a:latin typeface="Arial"/>
                <a:cs typeface="+mn-cs"/>
              </a:rPr>
              <a:t>:</a:t>
            </a:r>
            <a:endParaRPr lang="ro-MO" sz="1800" b="0" i="1" kern="0" dirty="0" smtClean="0">
              <a:solidFill>
                <a:srgbClr val="6E6452"/>
              </a:solidFill>
              <a:latin typeface="Arial"/>
              <a:cs typeface="+mn-cs"/>
            </a:endParaRPr>
          </a:p>
          <a:p>
            <a:pPr marL="342900" lvl="0" indent="-342900">
              <a:spcBef>
                <a:spcPts val="400"/>
              </a:spcBef>
              <a:spcAft>
                <a:spcPts val="800"/>
              </a:spcAft>
              <a:buFont typeface="Wingdings" panose="05000000000000000000" pitchFamily="2" charset="2"/>
              <a:buChar char="Ø"/>
              <a:tabLst>
                <a:tab pos="2190750" algn="l"/>
              </a:tabLst>
            </a:pPr>
            <a:r>
              <a:rPr lang="vi-VN" sz="1800" kern="0" dirty="0" smtClean="0">
                <a:solidFill>
                  <a:srgbClr val="6E6452"/>
                </a:solidFill>
                <a:latin typeface="Arial"/>
                <a:cs typeface="+mn-cs"/>
              </a:rPr>
              <a:t>adoptarea </a:t>
            </a:r>
            <a:r>
              <a:rPr lang="vi-VN" sz="1800" kern="0" dirty="0">
                <a:solidFill>
                  <a:srgbClr val="6E6452"/>
                </a:solidFill>
                <a:latin typeface="Arial"/>
                <a:cs typeface="+mn-cs"/>
              </a:rPr>
              <a:t>legislației naționale și desemnarea </a:t>
            </a:r>
            <a:r>
              <a:rPr lang="vi-VN" sz="1800" kern="0" dirty="0" smtClean="0">
                <a:solidFill>
                  <a:srgbClr val="6E6452"/>
                </a:solidFill>
                <a:latin typeface="Arial"/>
                <a:cs typeface="+mn-cs"/>
              </a:rPr>
              <a:t>autoritățiicompetente</a:t>
            </a:r>
            <a:r>
              <a:rPr lang="vi-VN" sz="1800" b="0" kern="0" dirty="0" smtClean="0">
                <a:solidFill>
                  <a:srgbClr val="6E6452"/>
                </a:solidFill>
                <a:latin typeface="Arial"/>
                <a:cs typeface="+mn-cs"/>
              </a:rPr>
              <a:t> </a:t>
            </a:r>
            <a:r>
              <a:rPr lang="vi-VN" sz="1800" b="0" kern="0" dirty="0">
                <a:solidFill>
                  <a:srgbClr val="6E6452"/>
                </a:solidFill>
                <a:latin typeface="Arial"/>
                <a:cs typeface="+mn-cs"/>
              </a:rPr>
              <a:t>L 260/196 Jurnalul Oficial al Uniunii Europene RO </a:t>
            </a:r>
            <a:r>
              <a:rPr lang="vi-VN" sz="1800" kern="0" dirty="0" smtClean="0">
                <a:solidFill>
                  <a:srgbClr val="6E6452"/>
                </a:solidFill>
                <a:latin typeface="Arial"/>
                <a:cs typeface="+mn-cs"/>
              </a:rPr>
              <a:t>30.8.2014</a:t>
            </a:r>
            <a:r>
              <a:rPr lang="ro-MO" sz="1800" kern="0" dirty="0" smtClean="0">
                <a:solidFill>
                  <a:srgbClr val="6E6452"/>
                </a:solidFill>
                <a:latin typeface="Arial"/>
                <a:cs typeface="+mn-cs"/>
              </a:rPr>
              <a:t> </a:t>
            </a:r>
            <a:r>
              <a:rPr lang="ro-MO" sz="1800" b="0" i="1" kern="0" dirty="0" smtClean="0">
                <a:solidFill>
                  <a:srgbClr val="6E6452"/>
                </a:solidFill>
                <a:latin typeface="Arial"/>
                <a:cs typeface="+mn-cs"/>
              </a:rPr>
              <a:t>în </a:t>
            </a:r>
            <a:r>
              <a:rPr lang="vi-VN" sz="1800" b="0" i="1" kern="0" dirty="0" smtClean="0">
                <a:solidFill>
                  <a:srgbClr val="6E6452"/>
                </a:solidFill>
                <a:latin typeface="Arial"/>
                <a:cs typeface="+mn-cs"/>
              </a:rPr>
              <a:t> termen </a:t>
            </a:r>
            <a:r>
              <a:rPr lang="vi-VN" sz="1800" b="0" i="1" kern="0" dirty="0">
                <a:solidFill>
                  <a:srgbClr val="6E6452"/>
                </a:solidFill>
                <a:latin typeface="Arial"/>
                <a:cs typeface="+mn-cs"/>
              </a:rPr>
              <a:t>de 3 </a:t>
            </a:r>
            <a:r>
              <a:rPr lang="vi-VN" sz="1800" b="0" i="1" kern="0" dirty="0" smtClean="0">
                <a:solidFill>
                  <a:srgbClr val="6E6452"/>
                </a:solidFill>
                <a:latin typeface="Arial"/>
                <a:cs typeface="+mn-cs"/>
              </a:rPr>
              <a:t>ani</a:t>
            </a:r>
            <a:r>
              <a:rPr lang="ro-MO" sz="1800" b="0" i="1" kern="0" dirty="0" smtClean="0">
                <a:solidFill>
                  <a:srgbClr val="6E6452"/>
                </a:solidFill>
                <a:latin typeface="Arial"/>
                <a:cs typeface="+mn-cs"/>
              </a:rPr>
              <a:t>;</a:t>
            </a:r>
            <a:r>
              <a:rPr lang="vi-VN" sz="1800" b="0" i="1" kern="0" dirty="0" smtClean="0">
                <a:solidFill>
                  <a:srgbClr val="6E6452"/>
                </a:solidFill>
                <a:latin typeface="Arial"/>
                <a:cs typeface="+mn-cs"/>
              </a:rPr>
              <a:t> </a:t>
            </a:r>
            <a:endParaRPr lang="ro-MO" sz="1800" b="0" i="1" kern="0" dirty="0">
              <a:solidFill>
                <a:srgbClr val="6E6452"/>
              </a:solidFill>
              <a:latin typeface="Arial"/>
              <a:cs typeface="+mn-cs"/>
            </a:endParaRPr>
          </a:p>
          <a:p>
            <a:pPr marL="285750" lvl="0" indent="-285750">
              <a:spcBef>
                <a:spcPts val="400"/>
              </a:spcBef>
              <a:spcAft>
                <a:spcPts val="800"/>
              </a:spcAft>
              <a:buFont typeface="Wingdings" panose="05000000000000000000" pitchFamily="2" charset="2"/>
              <a:buChar char="Ø"/>
              <a:tabLst>
                <a:tab pos="2190750" algn="l"/>
              </a:tabLst>
            </a:pPr>
            <a:r>
              <a:rPr lang="vi-VN" sz="1800" kern="0" dirty="0" smtClean="0">
                <a:solidFill>
                  <a:srgbClr val="6E6452"/>
                </a:solidFill>
                <a:latin typeface="Arial"/>
                <a:cs typeface="+mn-cs"/>
              </a:rPr>
              <a:t>stabilirea </a:t>
            </a:r>
            <a:r>
              <a:rPr lang="vi-VN" sz="1800" kern="0" dirty="0">
                <a:solidFill>
                  <a:srgbClr val="6E6452"/>
                </a:solidFill>
                <a:latin typeface="Arial"/>
                <a:cs typeface="+mn-cs"/>
              </a:rPr>
              <a:t>standardelor pentru apa potabilă </a:t>
            </a:r>
            <a:r>
              <a:rPr lang="vi-VN" sz="1800" b="0" i="1" kern="0" dirty="0" smtClean="0">
                <a:solidFill>
                  <a:srgbClr val="6E6452"/>
                </a:solidFill>
                <a:latin typeface="Arial"/>
                <a:cs typeface="+mn-cs"/>
              </a:rPr>
              <a:t>în </a:t>
            </a:r>
            <a:r>
              <a:rPr lang="vi-VN" sz="1800" b="0" i="1" kern="0" dirty="0">
                <a:solidFill>
                  <a:srgbClr val="6E6452"/>
                </a:solidFill>
                <a:latin typeface="Arial"/>
                <a:cs typeface="+mn-cs"/>
              </a:rPr>
              <a:t>termen </a:t>
            </a:r>
            <a:r>
              <a:rPr lang="vi-VN" sz="1800" i="1" kern="0" dirty="0">
                <a:solidFill>
                  <a:srgbClr val="6E6452"/>
                </a:solidFill>
                <a:latin typeface="Arial"/>
                <a:cs typeface="+mn-cs"/>
              </a:rPr>
              <a:t>de 4 </a:t>
            </a:r>
            <a:r>
              <a:rPr lang="vi-VN" sz="1800" i="1" kern="0" dirty="0" smtClean="0">
                <a:solidFill>
                  <a:srgbClr val="6E6452"/>
                </a:solidFill>
                <a:latin typeface="Arial"/>
                <a:cs typeface="+mn-cs"/>
              </a:rPr>
              <a:t>ani</a:t>
            </a:r>
            <a:r>
              <a:rPr lang="ro-MO" sz="1800" i="1" kern="0" dirty="0" smtClean="0">
                <a:solidFill>
                  <a:srgbClr val="6E6452"/>
                </a:solidFill>
                <a:latin typeface="Arial"/>
                <a:cs typeface="+mn-cs"/>
              </a:rPr>
              <a:t>;</a:t>
            </a:r>
            <a:r>
              <a:rPr lang="vi-VN" sz="1800" i="1" kern="0" dirty="0" smtClean="0">
                <a:solidFill>
                  <a:srgbClr val="6E6452"/>
                </a:solidFill>
                <a:latin typeface="Arial"/>
                <a:cs typeface="+mn-cs"/>
              </a:rPr>
              <a:t> </a:t>
            </a:r>
            <a:endParaRPr lang="ro-MO" sz="1800" i="1" kern="0" dirty="0" smtClean="0">
              <a:solidFill>
                <a:srgbClr val="6E6452"/>
              </a:solidFill>
              <a:latin typeface="Arial"/>
              <a:cs typeface="+mn-cs"/>
            </a:endParaRPr>
          </a:p>
          <a:p>
            <a:pPr marL="285750" lvl="0" indent="-285750">
              <a:spcBef>
                <a:spcPts val="400"/>
              </a:spcBef>
              <a:spcAft>
                <a:spcPts val="800"/>
              </a:spcAft>
              <a:buFont typeface="Wingdings" panose="05000000000000000000" pitchFamily="2" charset="2"/>
              <a:buChar char="Ø"/>
              <a:tabLst>
                <a:tab pos="2190750" algn="l"/>
              </a:tabLst>
            </a:pPr>
            <a:r>
              <a:rPr lang="vi-VN" sz="1800" kern="0" dirty="0" smtClean="0">
                <a:solidFill>
                  <a:srgbClr val="6E6452"/>
                </a:solidFill>
                <a:latin typeface="Arial"/>
                <a:cs typeface="+mn-cs"/>
              </a:rPr>
              <a:t>instituirea </a:t>
            </a:r>
            <a:r>
              <a:rPr lang="vi-VN" sz="1800" kern="0" dirty="0">
                <a:solidFill>
                  <a:srgbClr val="6E6452"/>
                </a:solidFill>
                <a:latin typeface="Arial"/>
                <a:cs typeface="+mn-cs"/>
              </a:rPr>
              <a:t>unui sistem de monitoriza</a:t>
            </a:r>
            <a:r>
              <a:rPr lang="vi-VN" sz="1800" b="0" kern="0" dirty="0">
                <a:solidFill>
                  <a:srgbClr val="6E6452"/>
                </a:solidFill>
                <a:latin typeface="Arial"/>
                <a:cs typeface="+mn-cs"/>
              </a:rPr>
              <a:t>re (articolele 6 și 7) </a:t>
            </a:r>
            <a:r>
              <a:rPr lang="vi-VN" sz="1800" b="0" kern="0" dirty="0" smtClean="0">
                <a:solidFill>
                  <a:srgbClr val="6E6452"/>
                </a:solidFill>
                <a:latin typeface="Arial"/>
                <a:cs typeface="+mn-cs"/>
              </a:rPr>
              <a:t>în </a:t>
            </a:r>
            <a:r>
              <a:rPr lang="vi-VN" sz="1800" b="0" kern="0" dirty="0">
                <a:solidFill>
                  <a:srgbClr val="6E6452"/>
                </a:solidFill>
                <a:latin typeface="Arial"/>
                <a:cs typeface="+mn-cs"/>
              </a:rPr>
              <a:t>termen de 6 </a:t>
            </a:r>
            <a:r>
              <a:rPr lang="vi-VN" sz="1800" b="0" kern="0" dirty="0" smtClean="0">
                <a:solidFill>
                  <a:srgbClr val="6E6452"/>
                </a:solidFill>
                <a:latin typeface="Arial"/>
                <a:cs typeface="+mn-cs"/>
              </a:rPr>
              <a:t>ani</a:t>
            </a:r>
            <a:r>
              <a:rPr lang="ro-MO" sz="1800" b="0" kern="0" dirty="0" smtClean="0">
                <a:solidFill>
                  <a:srgbClr val="6E6452"/>
                </a:solidFill>
                <a:latin typeface="Arial"/>
                <a:cs typeface="+mn-cs"/>
              </a:rPr>
              <a:t>;</a:t>
            </a:r>
          </a:p>
          <a:p>
            <a:pPr marL="285750" lvl="0" indent="-285750">
              <a:spcBef>
                <a:spcPts val="400"/>
              </a:spcBef>
              <a:spcAft>
                <a:spcPts val="800"/>
              </a:spcAft>
              <a:buFont typeface="Wingdings" panose="05000000000000000000" pitchFamily="2" charset="2"/>
              <a:buChar char="Ø"/>
              <a:tabLst>
                <a:tab pos="2190750" algn="l"/>
              </a:tabLst>
            </a:pPr>
            <a:r>
              <a:rPr lang="vi-VN" sz="1800" kern="0" dirty="0" smtClean="0">
                <a:solidFill>
                  <a:srgbClr val="6E6452"/>
                </a:solidFill>
                <a:latin typeface="Arial"/>
                <a:cs typeface="+mn-cs"/>
              </a:rPr>
              <a:t>instituirea </a:t>
            </a:r>
            <a:r>
              <a:rPr lang="vi-VN" sz="1800" kern="0" dirty="0">
                <a:solidFill>
                  <a:srgbClr val="6E6452"/>
                </a:solidFill>
                <a:latin typeface="Arial"/>
                <a:cs typeface="+mn-cs"/>
              </a:rPr>
              <a:t>unui instrument de furnizare a informațiilor către cons</a:t>
            </a:r>
            <a:r>
              <a:rPr lang="vi-VN" sz="1800" b="0" kern="0" dirty="0">
                <a:solidFill>
                  <a:srgbClr val="6E6452"/>
                </a:solidFill>
                <a:latin typeface="Arial"/>
                <a:cs typeface="+mn-cs"/>
              </a:rPr>
              <a:t>umatori (articolul 13) </a:t>
            </a:r>
            <a:r>
              <a:rPr lang="vi-VN" sz="1800" b="0" kern="0" dirty="0" smtClean="0">
                <a:solidFill>
                  <a:srgbClr val="6E6452"/>
                </a:solidFill>
                <a:latin typeface="Arial"/>
                <a:cs typeface="+mn-cs"/>
              </a:rPr>
              <a:t>în </a:t>
            </a:r>
            <a:r>
              <a:rPr lang="vi-VN" sz="1800" b="0" kern="0" dirty="0">
                <a:solidFill>
                  <a:srgbClr val="6E6452"/>
                </a:solidFill>
                <a:latin typeface="Arial"/>
                <a:cs typeface="+mn-cs"/>
              </a:rPr>
              <a:t>termen de 6 </a:t>
            </a:r>
            <a:r>
              <a:rPr lang="vi-VN" sz="1800" b="0" kern="0" dirty="0" smtClean="0">
                <a:solidFill>
                  <a:srgbClr val="6E6452"/>
                </a:solidFill>
                <a:latin typeface="Arial"/>
                <a:cs typeface="+mn-cs"/>
              </a:rPr>
              <a:t>ani</a:t>
            </a:r>
            <a:r>
              <a:rPr lang="ro-MO" sz="1800" b="0" kern="0" dirty="0" smtClean="0">
                <a:solidFill>
                  <a:srgbClr val="6E6452"/>
                </a:solidFill>
                <a:latin typeface="Arial"/>
                <a:cs typeface="+mn-cs"/>
              </a:rPr>
              <a:t>.  </a:t>
            </a:r>
          </a:p>
          <a:p>
            <a:pPr lvl="0">
              <a:spcBef>
                <a:spcPts val="400"/>
              </a:spcBef>
              <a:spcAft>
                <a:spcPts val="800"/>
              </a:spcAft>
              <a:tabLst>
                <a:tab pos="2190750" algn="l"/>
              </a:tabLst>
            </a:pPr>
            <a:r>
              <a:rPr lang="ro-MO" sz="1800" b="0" kern="0" dirty="0" smtClean="0">
                <a:solidFill>
                  <a:srgbClr val="6E6452"/>
                </a:solidFill>
                <a:latin typeface="Arial"/>
                <a:cs typeface="+mn-cs"/>
              </a:rPr>
              <a:t>                                                                                               </a:t>
            </a:r>
            <a:endParaRPr lang="ru-RU" sz="1800" b="0" kern="0" dirty="0">
              <a:solidFill>
                <a:srgbClr val="6E6452"/>
              </a:solidFill>
              <a:latin typeface="Arial"/>
              <a:cs typeface="+mn-cs"/>
            </a:endParaRPr>
          </a:p>
        </p:txBody>
      </p:sp>
      <p:sp>
        <p:nvSpPr>
          <p:cNvPr id="13" name="Скругленный прямоугольник 12"/>
          <p:cNvSpPr/>
          <p:nvPr/>
        </p:nvSpPr>
        <p:spPr>
          <a:xfrm>
            <a:off x="5496359" y="1526239"/>
            <a:ext cx="1684071" cy="1196789"/>
          </a:xfrm>
          <a:prstGeom prst="roundRect">
            <a:avLst>
              <a:gd name="adj" fmla="val 10000"/>
            </a:avLst>
          </a:prstGeom>
          <a:blipFill rotWithShape="1">
            <a:blip r:embed="rId8"/>
            <a:stretch>
              <a:fillRect/>
            </a:stretch>
          </a:blipFill>
          <a:ln w="15875" cap="flat" cmpd="sng" algn="ctr">
            <a:solidFill>
              <a:sysClr val="window" lastClr="FFFFFF">
                <a:hueOff val="0"/>
                <a:satOff val="0"/>
                <a:lumOff val="0"/>
                <a:alphaOff val="0"/>
              </a:sysClr>
            </a:solidFill>
            <a:prstDash val="solid"/>
          </a:ln>
          <a:effectLst/>
        </p:spPr>
      </p:sp>
    </p:spTree>
    <p:extLst>
      <p:ext uri="{BB962C8B-B14F-4D97-AF65-F5344CB8AC3E}">
        <p14:creationId xmlns:p14="http://schemas.microsoft.com/office/powerpoint/2010/main" val="403260937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773215" y="1316362"/>
            <a:ext cx="7738773" cy="1469350"/>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lnSpc>
                <a:spcPct val="107000"/>
              </a:lnSpc>
              <a:spcAft>
                <a:spcPts val="0"/>
              </a:spcAft>
            </a:pPr>
            <a:r>
              <a:rPr lang="en-US" sz="1600" dirty="0">
                <a:solidFill>
                  <a:schemeClr val="tx1"/>
                </a:solidFill>
                <a:latin typeface="+mj-lt"/>
                <a:ea typeface="Calibri"/>
                <a:cs typeface="Times New Roman"/>
              </a:rPr>
              <a:t>HG </a:t>
            </a:r>
            <a:r>
              <a:rPr lang="en-US" sz="1600" dirty="0">
                <a:solidFill>
                  <a:schemeClr val="tx1"/>
                </a:solidFill>
                <a:latin typeface="+mj-lt"/>
                <a:ea typeface="Times New Roman"/>
                <a:cs typeface="Times New Roman"/>
              </a:rPr>
              <a:t>373/2018 din  24.04.2018 cu </a:t>
            </a:r>
            <a:r>
              <a:rPr lang="en-US" sz="1600" dirty="0" err="1">
                <a:solidFill>
                  <a:schemeClr val="tx1"/>
                </a:solidFill>
                <a:latin typeface="+mj-lt"/>
                <a:ea typeface="Times New Roman"/>
                <a:cs typeface="Times New Roman"/>
              </a:rPr>
              <a:t>privire</a:t>
            </a:r>
            <a:r>
              <a:rPr lang="en-US" sz="1600" dirty="0">
                <a:solidFill>
                  <a:schemeClr val="tx1"/>
                </a:solidFill>
                <a:latin typeface="+mj-lt"/>
                <a:ea typeface="Times New Roman"/>
                <a:cs typeface="Times New Roman"/>
              </a:rPr>
              <a:t> la </a:t>
            </a:r>
            <a:r>
              <a:rPr lang="en-US" sz="1600" dirty="0" err="1">
                <a:solidFill>
                  <a:schemeClr val="tx1"/>
                </a:solidFill>
                <a:latin typeface="+mj-lt"/>
                <a:ea typeface="Times New Roman"/>
                <a:cs typeface="Times New Roman"/>
              </a:rPr>
              <a:t>Registrul</a:t>
            </a:r>
            <a:r>
              <a:rPr lang="en-US" sz="1600" dirty="0">
                <a:solidFill>
                  <a:schemeClr val="tx1"/>
                </a:solidFill>
                <a:latin typeface="+mj-lt"/>
                <a:ea typeface="Times New Roman"/>
                <a:cs typeface="Times New Roman"/>
              </a:rPr>
              <a:t> </a:t>
            </a:r>
            <a:r>
              <a:rPr lang="en-US" sz="1600" dirty="0" err="1">
                <a:solidFill>
                  <a:schemeClr val="tx1"/>
                </a:solidFill>
                <a:latin typeface="+mj-lt"/>
                <a:ea typeface="Times New Roman"/>
                <a:cs typeface="Times New Roman"/>
              </a:rPr>
              <a:t>național</a:t>
            </a:r>
            <a:endParaRPr lang="ru-RU" sz="1600" dirty="0">
              <a:solidFill>
                <a:schemeClr val="tx1"/>
              </a:solidFill>
              <a:latin typeface="+mj-lt"/>
              <a:ea typeface="Calibri"/>
              <a:cs typeface="Times New Roman"/>
            </a:endParaRPr>
          </a:p>
          <a:p>
            <a:pPr algn="ctr"/>
            <a:r>
              <a:rPr lang="en-US" sz="1600" dirty="0">
                <a:solidFill>
                  <a:schemeClr val="tx1"/>
                </a:solidFill>
                <a:latin typeface="+mj-lt"/>
                <a:ea typeface="Times New Roman"/>
              </a:rPr>
              <a:t>al </a:t>
            </a:r>
            <a:r>
              <a:rPr lang="en-US" sz="1600" dirty="0" err="1">
                <a:solidFill>
                  <a:schemeClr val="tx1"/>
                </a:solidFill>
                <a:latin typeface="+mj-lt"/>
                <a:ea typeface="Times New Roman"/>
              </a:rPr>
              <a:t>emisiilor</a:t>
            </a:r>
            <a:r>
              <a:rPr lang="en-US" sz="1600" dirty="0">
                <a:solidFill>
                  <a:schemeClr val="tx1"/>
                </a:solidFill>
                <a:latin typeface="+mj-lt"/>
                <a:ea typeface="Times New Roman"/>
              </a:rPr>
              <a:t> </a:t>
            </a:r>
            <a:r>
              <a:rPr lang="en-US" sz="1600" dirty="0" err="1">
                <a:solidFill>
                  <a:schemeClr val="tx1"/>
                </a:solidFill>
                <a:latin typeface="+mj-lt"/>
                <a:ea typeface="Times New Roman"/>
              </a:rPr>
              <a:t>și</a:t>
            </a:r>
            <a:r>
              <a:rPr lang="en-US" sz="1600" dirty="0">
                <a:solidFill>
                  <a:schemeClr val="tx1"/>
                </a:solidFill>
                <a:latin typeface="+mj-lt"/>
                <a:ea typeface="Times New Roman"/>
              </a:rPr>
              <a:t> al </a:t>
            </a:r>
            <a:r>
              <a:rPr lang="en-US" sz="1600" dirty="0" err="1">
                <a:solidFill>
                  <a:schemeClr val="tx1"/>
                </a:solidFill>
                <a:latin typeface="+mj-lt"/>
                <a:ea typeface="Times New Roman"/>
              </a:rPr>
              <a:t>transferului</a:t>
            </a:r>
            <a:r>
              <a:rPr lang="en-US" sz="1600" dirty="0">
                <a:solidFill>
                  <a:schemeClr val="tx1"/>
                </a:solidFill>
                <a:latin typeface="+mj-lt"/>
                <a:ea typeface="Times New Roman"/>
              </a:rPr>
              <a:t> de </a:t>
            </a:r>
            <a:r>
              <a:rPr lang="en-US" sz="1600" dirty="0" err="1">
                <a:solidFill>
                  <a:schemeClr val="tx1"/>
                </a:solidFill>
                <a:latin typeface="+mj-lt"/>
                <a:ea typeface="Times New Roman"/>
              </a:rPr>
              <a:t>poluanți</a:t>
            </a:r>
            <a:endParaRPr lang="ro-MO" sz="1600" kern="0" dirty="0">
              <a:solidFill>
                <a:schemeClr val="tx1"/>
              </a:solidFill>
              <a:latin typeface="+mj-lt"/>
              <a:cs typeface="Arial" charset="0"/>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7" name="Прямоугольник 6"/>
          <p:cNvSpPr/>
          <p:nvPr/>
        </p:nvSpPr>
        <p:spPr>
          <a:xfrm>
            <a:off x="470647" y="2918012"/>
            <a:ext cx="7932369" cy="4247317"/>
          </a:xfrm>
          <a:prstGeom prst="rect">
            <a:avLst/>
          </a:prstGeom>
        </p:spPr>
        <p:txBody>
          <a:bodyPr wrap="square">
            <a:spAutoFit/>
          </a:bodyPr>
          <a:lstStyle/>
          <a:p>
            <a:pPr lvl="0"/>
            <a:r>
              <a:rPr lang="vi-VN" sz="1800" b="0" dirty="0">
                <a:solidFill>
                  <a:srgbClr val="000000"/>
                </a:solidFill>
                <a:latin typeface="Arial"/>
              </a:rPr>
              <a:t> </a:t>
            </a:r>
            <a:r>
              <a:rPr lang="vi-VN" sz="1800" b="0" dirty="0" smtClean="0">
                <a:solidFill>
                  <a:schemeClr val="tx1"/>
                </a:solidFill>
                <a:latin typeface="Arial"/>
              </a:rPr>
              <a:t> </a:t>
            </a:r>
            <a:r>
              <a:rPr lang="ro-MO" sz="1800" dirty="0">
                <a:solidFill>
                  <a:schemeClr val="tx1"/>
                </a:solidFill>
                <a:latin typeface="Arial"/>
              </a:rPr>
              <a:t>HG </a:t>
            </a:r>
            <a:r>
              <a:rPr lang="ro-MO" sz="1800" dirty="0" smtClean="0">
                <a:solidFill>
                  <a:schemeClr val="tx1"/>
                </a:solidFill>
                <a:latin typeface="Arial"/>
              </a:rPr>
              <a:t>prevede:</a:t>
            </a:r>
          </a:p>
          <a:p>
            <a:pPr marL="285750" lvl="0" indent="-285750">
              <a:buFont typeface="Arial" panose="020B0604020202020204" pitchFamily="34" charset="0"/>
              <a:buChar char="•"/>
            </a:pPr>
            <a:r>
              <a:rPr lang="ro-MO" sz="1800" dirty="0" smtClean="0">
                <a:solidFill>
                  <a:schemeClr val="tx1"/>
                </a:solidFill>
                <a:latin typeface="Arial"/>
              </a:rPr>
              <a:t> </a:t>
            </a:r>
            <a:r>
              <a:rPr lang="vi-VN" sz="1800" dirty="0" smtClean="0">
                <a:solidFill>
                  <a:schemeClr val="tx1"/>
                </a:solidFill>
                <a:latin typeface="Arial"/>
              </a:rPr>
              <a:t>Ministerul </a:t>
            </a:r>
            <a:r>
              <a:rPr lang="vi-VN" sz="1800" dirty="0">
                <a:solidFill>
                  <a:schemeClr val="tx1"/>
                </a:solidFill>
                <a:latin typeface="Arial"/>
              </a:rPr>
              <a:t>Agriculturii, Dezvoltării Regionale și Mediu</a:t>
            </a:r>
            <a:r>
              <a:rPr lang="vi-VN" sz="1800" b="0" dirty="0">
                <a:solidFill>
                  <a:schemeClr val="tx1"/>
                </a:solidFill>
                <a:latin typeface="Arial"/>
              </a:rPr>
              <a:t>lui </a:t>
            </a:r>
            <a:r>
              <a:rPr lang="vi-VN" sz="1800" b="0" dirty="0">
                <a:solidFill>
                  <a:schemeClr val="tx2"/>
                </a:solidFill>
                <a:latin typeface="Arial"/>
              </a:rPr>
              <a:t>va asigura, prin intermediul Oficiului Prevenirea Poluării Mediului, crearea și monitorizarea Sistemului informațional automatizat „Registrul național al emisiilor și al transferului de poluanți</a:t>
            </a:r>
            <a:r>
              <a:rPr lang="vi-VN" sz="1800" b="0" dirty="0" smtClean="0">
                <a:solidFill>
                  <a:schemeClr val="tx2"/>
                </a:solidFill>
                <a:latin typeface="Arial"/>
              </a:rPr>
              <a:t>”</a:t>
            </a:r>
            <a:r>
              <a:rPr lang="ro-MO" sz="1800" b="0" dirty="0" smtClean="0">
                <a:solidFill>
                  <a:schemeClr val="tx2"/>
                </a:solidFill>
                <a:latin typeface="Arial"/>
              </a:rPr>
              <a:t>.</a:t>
            </a:r>
            <a:r>
              <a:rPr lang="vi-VN" sz="1800" dirty="0">
                <a:solidFill>
                  <a:schemeClr val="tx2"/>
                </a:solidFill>
                <a:latin typeface="Arial"/>
              </a:rPr>
              <a:t/>
            </a:r>
            <a:br>
              <a:rPr lang="vi-VN" sz="1800" dirty="0">
                <a:solidFill>
                  <a:schemeClr val="tx2"/>
                </a:solidFill>
                <a:latin typeface="Arial"/>
              </a:rPr>
            </a:br>
            <a:r>
              <a:rPr lang="vi-VN" sz="1800" b="0" dirty="0">
                <a:solidFill>
                  <a:schemeClr val="tx2"/>
                </a:solidFill>
                <a:latin typeface="Arial"/>
              </a:rPr>
              <a:t>    </a:t>
            </a:r>
            <a:r>
              <a:rPr lang="vi-VN" sz="1800" b="0" dirty="0" smtClean="0">
                <a:solidFill>
                  <a:schemeClr val="tx2"/>
                </a:solidFill>
                <a:latin typeface="Arial"/>
              </a:rPr>
              <a:t> </a:t>
            </a:r>
            <a:endParaRPr lang="ro-MO" sz="1800" b="0" dirty="0" smtClean="0">
              <a:solidFill>
                <a:schemeClr val="tx2"/>
              </a:solidFill>
              <a:latin typeface="Arial"/>
            </a:endParaRPr>
          </a:p>
          <a:p>
            <a:pPr marL="285750" lvl="0" indent="-285750">
              <a:buFont typeface="Arial" panose="020B0604020202020204" pitchFamily="34" charset="0"/>
              <a:buChar char="•"/>
            </a:pPr>
            <a:r>
              <a:rPr lang="vi-VN" sz="1800" dirty="0" smtClean="0">
                <a:solidFill>
                  <a:schemeClr val="tx2"/>
                </a:solidFill>
                <a:latin typeface="Arial"/>
              </a:rPr>
              <a:t>Întreprinderea </a:t>
            </a:r>
            <a:r>
              <a:rPr lang="vi-VN" sz="1800" dirty="0">
                <a:solidFill>
                  <a:schemeClr val="tx2"/>
                </a:solidFill>
                <a:latin typeface="Arial"/>
              </a:rPr>
              <a:t>de stat „Centrul de telecomunicații speciale</a:t>
            </a:r>
            <a:r>
              <a:rPr lang="vi-VN" sz="1800" b="0" dirty="0">
                <a:solidFill>
                  <a:schemeClr val="tx2"/>
                </a:solidFill>
                <a:latin typeface="Arial"/>
              </a:rPr>
              <a:t>” va asigura, în bază contractuală, administrarea și mentenanța Sistemului informațional automatizat „Registrul național al emisiilor și al transferului de poluanți</a:t>
            </a:r>
            <a:r>
              <a:rPr lang="vi-VN" sz="1800" b="0" dirty="0" smtClean="0">
                <a:solidFill>
                  <a:schemeClr val="tx2"/>
                </a:solidFill>
                <a:latin typeface="Arial"/>
              </a:rPr>
              <a:t>”.</a:t>
            </a:r>
            <a:endParaRPr lang="ro-MO" sz="1800" b="0" dirty="0" smtClean="0">
              <a:solidFill>
                <a:schemeClr val="tx2"/>
              </a:solidFill>
              <a:latin typeface="Arial"/>
            </a:endParaRPr>
          </a:p>
          <a:p>
            <a:pPr marL="285750" lvl="0" indent="-285750">
              <a:buFont typeface="Arial" panose="020B0604020202020204" pitchFamily="34" charset="0"/>
              <a:buChar char="•"/>
            </a:pPr>
            <a:endParaRPr lang="ro-MO" sz="1800" b="0" dirty="0">
              <a:solidFill>
                <a:schemeClr val="tx2"/>
              </a:solidFill>
              <a:latin typeface="Arial"/>
            </a:endParaRPr>
          </a:p>
          <a:p>
            <a:pPr marL="285750" lvl="0" indent="-285750">
              <a:buFont typeface="Arial" panose="020B0604020202020204" pitchFamily="34" charset="0"/>
              <a:buChar char="•"/>
            </a:pPr>
            <a:r>
              <a:rPr lang="vi-VN" sz="1800" dirty="0" smtClean="0">
                <a:solidFill>
                  <a:schemeClr val="tx2"/>
                </a:solidFill>
                <a:latin typeface="Arial"/>
              </a:rPr>
              <a:t>Raportarea </a:t>
            </a:r>
            <a:r>
              <a:rPr lang="vi-VN" sz="1800" dirty="0">
                <a:solidFill>
                  <a:schemeClr val="tx2"/>
                </a:solidFill>
                <a:latin typeface="Arial"/>
              </a:rPr>
              <a:t>emisiilor și transferului de poluanți în Registrul național al emisiilor și al transferului de poluanț</a:t>
            </a:r>
            <a:r>
              <a:rPr lang="vi-VN" sz="1800" b="0" dirty="0">
                <a:solidFill>
                  <a:schemeClr val="tx2"/>
                </a:solidFill>
                <a:latin typeface="Arial"/>
              </a:rPr>
              <a:t>i se efectuează după cum urmează: </a:t>
            </a:r>
            <a:r>
              <a:rPr lang="vi-VN" sz="1800" dirty="0">
                <a:solidFill>
                  <a:schemeClr val="tx2"/>
                </a:solidFill>
                <a:latin typeface="Arial"/>
              </a:rPr>
              <a:t/>
            </a:r>
            <a:br>
              <a:rPr lang="vi-VN" sz="1800" dirty="0">
                <a:solidFill>
                  <a:schemeClr val="tx2"/>
                </a:solidFill>
                <a:latin typeface="Arial"/>
              </a:rPr>
            </a:br>
            <a:r>
              <a:rPr lang="vi-VN" sz="1800" b="0" dirty="0">
                <a:solidFill>
                  <a:schemeClr val="tx2"/>
                </a:solidFill>
                <a:latin typeface="Arial"/>
              </a:rPr>
              <a:t>    </a:t>
            </a:r>
            <a:endParaRPr lang="vi-VN" sz="1800" dirty="0">
              <a:solidFill>
                <a:schemeClr val="tx2"/>
              </a:solidFill>
              <a:latin typeface="Arial"/>
            </a:endParaRPr>
          </a:p>
        </p:txBody>
      </p:sp>
    </p:spTree>
    <p:extLst>
      <p:ext uri="{BB962C8B-B14F-4D97-AF65-F5344CB8AC3E}">
        <p14:creationId xmlns:p14="http://schemas.microsoft.com/office/powerpoint/2010/main" val="3718406857"/>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773215" y="1316362"/>
            <a:ext cx="7738773" cy="1469350"/>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lnSpc>
                <a:spcPct val="107000"/>
              </a:lnSpc>
              <a:spcAft>
                <a:spcPts val="0"/>
              </a:spcAft>
            </a:pPr>
            <a:r>
              <a:rPr lang="en-US" sz="1600" dirty="0">
                <a:solidFill>
                  <a:schemeClr val="tx1"/>
                </a:solidFill>
                <a:latin typeface="+mj-lt"/>
                <a:ea typeface="Calibri"/>
                <a:cs typeface="Times New Roman"/>
              </a:rPr>
              <a:t>HG </a:t>
            </a:r>
            <a:r>
              <a:rPr lang="en-US" sz="1600" dirty="0">
                <a:solidFill>
                  <a:schemeClr val="tx1"/>
                </a:solidFill>
                <a:latin typeface="+mj-lt"/>
                <a:ea typeface="Times New Roman"/>
                <a:cs typeface="Times New Roman"/>
              </a:rPr>
              <a:t>373/2018 din  24.04.2018 cu </a:t>
            </a:r>
            <a:r>
              <a:rPr lang="en-US" sz="1600" dirty="0" err="1">
                <a:solidFill>
                  <a:schemeClr val="tx1"/>
                </a:solidFill>
                <a:latin typeface="+mj-lt"/>
                <a:ea typeface="Times New Roman"/>
                <a:cs typeface="Times New Roman"/>
              </a:rPr>
              <a:t>privire</a:t>
            </a:r>
            <a:r>
              <a:rPr lang="en-US" sz="1600" dirty="0">
                <a:solidFill>
                  <a:schemeClr val="tx1"/>
                </a:solidFill>
                <a:latin typeface="+mj-lt"/>
                <a:ea typeface="Times New Roman"/>
                <a:cs typeface="Times New Roman"/>
              </a:rPr>
              <a:t> la </a:t>
            </a:r>
            <a:r>
              <a:rPr lang="en-US" sz="1600" dirty="0" err="1">
                <a:solidFill>
                  <a:schemeClr val="tx1"/>
                </a:solidFill>
                <a:latin typeface="+mj-lt"/>
                <a:ea typeface="Times New Roman"/>
                <a:cs typeface="Times New Roman"/>
              </a:rPr>
              <a:t>Registrul</a:t>
            </a:r>
            <a:r>
              <a:rPr lang="en-US" sz="1600" dirty="0">
                <a:solidFill>
                  <a:schemeClr val="tx1"/>
                </a:solidFill>
                <a:latin typeface="+mj-lt"/>
                <a:ea typeface="Times New Roman"/>
                <a:cs typeface="Times New Roman"/>
              </a:rPr>
              <a:t> </a:t>
            </a:r>
            <a:r>
              <a:rPr lang="en-US" sz="1600" dirty="0" err="1">
                <a:solidFill>
                  <a:schemeClr val="tx1"/>
                </a:solidFill>
                <a:latin typeface="+mj-lt"/>
                <a:ea typeface="Times New Roman"/>
                <a:cs typeface="Times New Roman"/>
              </a:rPr>
              <a:t>național</a:t>
            </a:r>
            <a:endParaRPr lang="ru-RU" sz="1600" dirty="0">
              <a:solidFill>
                <a:schemeClr val="tx1"/>
              </a:solidFill>
              <a:latin typeface="+mj-lt"/>
              <a:ea typeface="Calibri"/>
              <a:cs typeface="Times New Roman"/>
            </a:endParaRPr>
          </a:p>
          <a:p>
            <a:pPr algn="ctr"/>
            <a:r>
              <a:rPr lang="en-US" sz="1600" dirty="0">
                <a:solidFill>
                  <a:schemeClr val="tx1"/>
                </a:solidFill>
                <a:latin typeface="+mj-lt"/>
                <a:ea typeface="Times New Roman"/>
              </a:rPr>
              <a:t>al </a:t>
            </a:r>
            <a:r>
              <a:rPr lang="en-US" sz="1600" dirty="0" err="1">
                <a:solidFill>
                  <a:schemeClr val="tx1"/>
                </a:solidFill>
                <a:latin typeface="+mj-lt"/>
                <a:ea typeface="Times New Roman"/>
              </a:rPr>
              <a:t>emisiilor</a:t>
            </a:r>
            <a:r>
              <a:rPr lang="en-US" sz="1600" dirty="0">
                <a:solidFill>
                  <a:schemeClr val="tx1"/>
                </a:solidFill>
                <a:latin typeface="+mj-lt"/>
                <a:ea typeface="Times New Roman"/>
              </a:rPr>
              <a:t> </a:t>
            </a:r>
            <a:r>
              <a:rPr lang="en-US" sz="1600" dirty="0" err="1">
                <a:solidFill>
                  <a:schemeClr val="tx1"/>
                </a:solidFill>
                <a:latin typeface="+mj-lt"/>
                <a:ea typeface="Times New Roman"/>
              </a:rPr>
              <a:t>și</a:t>
            </a:r>
            <a:r>
              <a:rPr lang="en-US" sz="1600" dirty="0">
                <a:solidFill>
                  <a:schemeClr val="tx1"/>
                </a:solidFill>
                <a:latin typeface="+mj-lt"/>
                <a:ea typeface="Times New Roman"/>
              </a:rPr>
              <a:t> al </a:t>
            </a:r>
            <a:r>
              <a:rPr lang="en-US" sz="1600" dirty="0" err="1">
                <a:solidFill>
                  <a:schemeClr val="tx1"/>
                </a:solidFill>
                <a:latin typeface="+mj-lt"/>
                <a:ea typeface="Times New Roman"/>
              </a:rPr>
              <a:t>transferului</a:t>
            </a:r>
            <a:r>
              <a:rPr lang="en-US" sz="1600" dirty="0">
                <a:solidFill>
                  <a:schemeClr val="tx1"/>
                </a:solidFill>
                <a:latin typeface="+mj-lt"/>
                <a:ea typeface="Times New Roman"/>
              </a:rPr>
              <a:t> de </a:t>
            </a:r>
            <a:r>
              <a:rPr lang="en-US" sz="1600" dirty="0" err="1">
                <a:solidFill>
                  <a:schemeClr val="tx1"/>
                </a:solidFill>
                <a:latin typeface="+mj-lt"/>
                <a:ea typeface="Times New Roman"/>
              </a:rPr>
              <a:t>poluanți</a:t>
            </a:r>
            <a:endParaRPr lang="ro-MO" sz="1600" kern="0" dirty="0">
              <a:solidFill>
                <a:schemeClr val="tx1"/>
              </a:solidFill>
              <a:latin typeface="+mj-lt"/>
              <a:cs typeface="Arial" charset="0"/>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7" name="Прямоугольник 6"/>
          <p:cNvSpPr/>
          <p:nvPr/>
        </p:nvSpPr>
        <p:spPr>
          <a:xfrm>
            <a:off x="470647" y="2918012"/>
            <a:ext cx="7932369" cy="3970318"/>
          </a:xfrm>
          <a:prstGeom prst="rect">
            <a:avLst/>
          </a:prstGeom>
        </p:spPr>
        <p:txBody>
          <a:bodyPr wrap="square">
            <a:spAutoFit/>
          </a:bodyPr>
          <a:lstStyle/>
          <a:p>
            <a:pPr lvl="0"/>
            <a:r>
              <a:rPr lang="vi-VN" sz="1800" b="0" dirty="0">
                <a:solidFill>
                  <a:srgbClr val="000000"/>
                </a:solidFill>
                <a:latin typeface="Arial"/>
              </a:rPr>
              <a:t>  </a:t>
            </a:r>
            <a:endParaRPr lang="ro-MO" sz="1800" b="0" dirty="0" smtClean="0">
              <a:solidFill>
                <a:srgbClr val="000000"/>
              </a:solidFill>
              <a:latin typeface="Arial"/>
            </a:endParaRPr>
          </a:p>
          <a:p>
            <a:pPr lvl="0"/>
            <a:r>
              <a:rPr lang="ro-MO" sz="1800" dirty="0" smtClean="0">
                <a:solidFill>
                  <a:schemeClr val="tx1"/>
                </a:solidFill>
                <a:latin typeface="Arial"/>
              </a:rPr>
              <a:t>S</a:t>
            </a:r>
            <a:r>
              <a:rPr lang="vi-VN" sz="1800" dirty="0" smtClean="0">
                <a:solidFill>
                  <a:schemeClr val="tx1"/>
                </a:solidFill>
                <a:latin typeface="Arial"/>
              </a:rPr>
              <a:t>înt </a:t>
            </a:r>
            <a:r>
              <a:rPr lang="vi-VN" sz="1800" dirty="0">
                <a:solidFill>
                  <a:schemeClr val="tx1"/>
                </a:solidFill>
                <a:latin typeface="Arial"/>
              </a:rPr>
              <a:t>obligatorii pentru raportare poluanții enumeraţi </a:t>
            </a:r>
            <a:r>
              <a:rPr lang="vi-VN" sz="1800" dirty="0">
                <a:solidFill>
                  <a:schemeClr val="tx2"/>
                </a:solidFill>
                <a:latin typeface="Arial"/>
              </a:rPr>
              <a:t>în anexa nr.2, cu următoarele numere de ordine: 1-14, 17-29, 34, 35, 37-39, 42-52, 54, 57, 61-65, 68, 70-72, 74, 76, 79, 82, 83, 88, 90-98</a:t>
            </a:r>
            <a:r>
              <a:rPr lang="vi-VN" sz="1800" dirty="0" smtClean="0">
                <a:solidFill>
                  <a:schemeClr val="tx2"/>
                </a:solidFill>
                <a:latin typeface="Arial"/>
              </a:rPr>
              <a:t>;</a:t>
            </a:r>
            <a:endParaRPr lang="ro-MO" sz="1800" dirty="0" smtClean="0">
              <a:solidFill>
                <a:schemeClr val="tx2"/>
              </a:solidFill>
              <a:latin typeface="Arial"/>
            </a:endParaRPr>
          </a:p>
          <a:p>
            <a:pPr lvl="0"/>
            <a:r>
              <a:rPr lang="vi-VN" sz="1800" dirty="0">
                <a:solidFill>
                  <a:schemeClr val="tx2"/>
                </a:solidFill>
                <a:latin typeface="Arial"/>
              </a:rPr>
              <a:t/>
            </a:r>
            <a:br>
              <a:rPr lang="vi-VN" sz="1800" dirty="0">
                <a:solidFill>
                  <a:schemeClr val="tx2"/>
                </a:solidFill>
                <a:latin typeface="Arial"/>
              </a:rPr>
            </a:br>
            <a:r>
              <a:rPr lang="vi-VN" sz="1800" b="0" dirty="0">
                <a:solidFill>
                  <a:schemeClr val="tx2"/>
                </a:solidFill>
                <a:latin typeface="Arial"/>
              </a:rPr>
              <a:t>    </a:t>
            </a:r>
            <a:r>
              <a:rPr lang="ro-MO" sz="1800" b="0" dirty="0" smtClean="0">
                <a:solidFill>
                  <a:schemeClr val="tx2"/>
                </a:solidFill>
                <a:latin typeface="Arial"/>
              </a:rPr>
              <a:t>-</a:t>
            </a:r>
            <a:r>
              <a:rPr lang="vi-VN" sz="1800" b="0" dirty="0" smtClean="0">
                <a:solidFill>
                  <a:schemeClr val="tx2"/>
                </a:solidFill>
                <a:latin typeface="Arial"/>
              </a:rPr>
              <a:t> </a:t>
            </a:r>
            <a:r>
              <a:rPr lang="vi-VN" sz="1800" b="0" dirty="0">
                <a:solidFill>
                  <a:schemeClr val="tx2"/>
                </a:solidFill>
                <a:latin typeface="Arial"/>
              </a:rPr>
              <a:t>începînd cu 1 ianuarie 2023, sînt obligatorii pentru raportare toți poluanții, </a:t>
            </a:r>
            <a:r>
              <a:rPr lang="vi-VN" sz="1800" dirty="0">
                <a:solidFill>
                  <a:schemeClr val="tx2"/>
                </a:solidFill>
                <a:latin typeface="Arial"/>
              </a:rPr>
              <a:t>conform anexei nr.2</a:t>
            </a:r>
            <a:r>
              <a:rPr lang="vi-VN" sz="1800" b="0" dirty="0">
                <a:solidFill>
                  <a:schemeClr val="tx2"/>
                </a:solidFill>
                <a:latin typeface="Arial"/>
              </a:rPr>
              <a:t>, în funcție de dezvoltarea metodelor de calcul la nivel internațional, cu excepția substanțelor menționate la punctul 6.</a:t>
            </a:r>
            <a:r>
              <a:rPr lang="vi-VN" sz="1800" dirty="0">
                <a:solidFill>
                  <a:schemeClr val="tx2"/>
                </a:solidFill>
                <a:latin typeface="Arial"/>
              </a:rPr>
              <a:t/>
            </a:r>
            <a:br>
              <a:rPr lang="vi-VN" sz="1800" dirty="0">
                <a:solidFill>
                  <a:schemeClr val="tx2"/>
                </a:solidFill>
                <a:latin typeface="Arial"/>
              </a:rPr>
            </a:br>
            <a:r>
              <a:rPr lang="vi-VN" sz="1800" b="0" dirty="0">
                <a:solidFill>
                  <a:schemeClr val="tx2"/>
                </a:solidFill>
                <a:latin typeface="Arial"/>
              </a:rPr>
              <a:t>    </a:t>
            </a:r>
            <a:endParaRPr lang="ro-MO" sz="1800" b="0" dirty="0" smtClean="0">
              <a:solidFill>
                <a:schemeClr val="tx2"/>
              </a:solidFill>
              <a:latin typeface="Arial"/>
            </a:endParaRPr>
          </a:p>
          <a:p>
            <a:pPr lvl="0"/>
            <a:r>
              <a:rPr lang="vi-VN" sz="1800" b="0" dirty="0" smtClean="0">
                <a:solidFill>
                  <a:schemeClr val="tx2"/>
                </a:solidFill>
                <a:latin typeface="Arial"/>
              </a:rPr>
              <a:t> </a:t>
            </a:r>
            <a:r>
              <a:rPr lang="vi-VN" sz="1800" dirty="0">
                <a:solidFill>
                  <a:schemeClr val="tx2"/>
                </a:solidFill>
                <a:latin typeface="Arial"/>
              </a:rPr>
              <a:t>Controlul asupra executării prezentei hotărîri </a:t>
            </a:r>
            <a:r>
              <a:rPr lang="vi-VN" sz="1800" b="0" dirty="0">
                <a:solidFill>
                  <a:schemeClr val="tx2"/>
                </a:solidFill>
                <a:latin typeface="Arial"/>
              </a:rPr>
              <a:t>se pune în sarcina </a:t>
            </a:r>
            <a:r>
              <a:rPr lang="vi-VN" sz="1800" b="0" dirty="0" smtClean="0">
                <a:solidFill>
                  <a:schemeClr val="tx2"/>
                </a:solidFill>
                <a:latin typeface="Arial"/>
              </a:rPr>
              <a:t>M</a:t>
            </a:r>
            <a:r>
              <a:rPr lang="ro-MO" sz="1800" b="0" dirty="0" smtClean="0">
                <a:solidFill>
                  <a:schemeClr val="tx2"/>
                </a:solidFill>
                <a:latin typeface="Arial"/>
              </a:rPr>
              <a:t>ADRM</a:t>
            </a:r>
            <a:r>
              <a:rPr lang="vi-VN" sz="1800" b="0" dirty="0" smtClean="0">
                <a:solidFill>
                  <a:schemeClr val="tx2"/>
                </a:solidFill>
                <a:latin typeface="Arial"/>
              </a:rPr>
              <a:t>.</a:t>
            </a:r>
            <a:endParaRPr lang="ro-MO" sz="1800" b="0" dirty="0" smtClean="0">
              <a:solidFill>
                <a:schemeClr val="tx2"/>
              </a:solidFill>
              <a:latin typeface="Arial"/>
            </a:endParaRPr>
          </a:p>
          <a:p>
            <a:pPr lvl="0"/>
            <a:endParaRPr lang="ro-MO" sz="1800" b="0" dirty="0">
              <a:solidFill>
                <a:srgbClr val="000000"/>
              </a:solidFill>
              <a:latin typeface="Arial"/>
            </a:endParaRPr>
          </a:p>
          <a:p>
            <a:pPr lvl="0"/>
            <a:r>
              <a:rPr lang="vi-VN" sz="1800" dirty="0">
                <a:latin typeface="Arial"/>
              </a:rPr>
              <a:t/>
            </a:r>
            <a:br>
              <a:rPr lang="vi-VN" sz="1800" dirty="0">
                <a:latin typeface="Arial"/>
              </a:rPr>
            </a:br>
            <a:r>
              <a:rPr lang="vi-VN" sz="1800" b="0" dirty="0">
                <a:solidFill>
                  <a:srgbClr val="000000"/>
                </a:solidFill>
                <a:latin typeface="Arial"/>
              </a:rPr>
              <a:t>   </a:t>
            </a:r>
            <a:endParaRPr lang="vi-VN" sz="1800" dirty="0">
              <a:solidFill>
                <a:srgbClr val="000000"/>
              </a:solidFill>
              <a:latin typeface="Arial"/>
            </a:endParaRPr>
          </a:p>
        </p:txBody>
      </p:sp>
    </p:spTree>
    <p:extLst>
      <p:ext uri="{BB962C8B-B14F-4D97-AF65-F5344CB8AC3E}">
        <p14:creationId xmlns:p14="http://schemas.microsoft.com/office/powerpoint/2010/main" val="1296021875"/>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773215" y="1316362"/>
            <a:ext cx="7738773" cy="1469350"/>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lnSpc>
                <a:spcPct val="107000"/>
              </a:lnSpc>
              <a:spcAft>
                <a:spcPts val="0"/>
              </a:spcAft>
            </a:pPr>
            <a:r>
              <a:rPr lang="en-US" sz="1600" dirty="0">
                <a:solidFill>
                  <a:schemeClr val="tx1"/>
                </a:solidFill>
                <a:latin typeface="+mj-lt"/>
                <a:ea typeface="Calibri"/>
                <a:cs typeface="Times New Roman"/>
              </a:rPr>
              <a:t>HG </a:t>
            </a:r>
            <a:r>
              <a:rPr lang="en-US" sz="1600" dirty="0">
                <a:solidFill>
                  <a:schemeClr val="tx1"/>
                </a:solidFill>
                <a:latin typeface="+mj-lt"/>
                <a:ea typeface="Times New Roman"/>
                <a:cs typeface="Times New Roman"/>
              </a:rPr>
              <a:t>373/2018 din  24.04.2018 cu </a:t>
            </a:r>
            <a:r>
              <a:rPr lang="en-US" sz="1600" dirty="0" err="1">
                <a:solidFill>
                  <a:schemeClr val="tx1"/>
                </a:solidFill>
                <a:latin typeface="+mj-lt"/>
                <a:ea typeface="Times New Roman"/>
                <a:cs typeface="Times New Roman"/>
              </a:rPr>
              <a:t>privire</a:t>
            </a:r>
            <a:r>
              <a:rPr lang="en-US" sz="1600" dirty="0">
                <a:solidFill>
                  <a:schemeClr val="tx1"/>
                </a:solidFill>
                <a:latin typeface="+mj-lt"/>
                <a:ea typeface="Times New Roman"/>
                <a:cs typeface="Times New Roman"/>
              </a:rPr>
              <a:t> la </a:t>
            </a:r>
            <a:r>
              <a:rPr lang="en-US" sz="1600" dirty="0" err="1">
                <a:solidFill>
                  <a:schemeClr val="tx1"/>
                </a:solidFill>
                <a:latin typeface="+mj-lt"/>
                <a:ea typeface="Times New Roman"/>
                <a:cs typeface="Times New Roman"/>
              </a:rPr>
              <a:t>Registrul</a:t>
            </a:r>
            <a:r>
              <a:rPr lang="en-US" sz="1600" dirty="0">
                <a:solidFill>
                  <a:schemeClr val="tx1"/>
                </a:solidFill>
                <a:latin typeface="+mj-lt"/>
                <a:ea typeface="Times New Roman"/>
                <a:cs typeface="Times New Roman"/>
              </a:rPr>
              <a:t> </a:t>
            </a:r>
            <a:r>
              <a:rPr lang="en-US" sz="1600" dirty="0" err="1">
                <a:solidFill>
                  <a:schemeClr val="tx1"/>
                </a:solidFill>
                <a:latin typeface="+mj-lt"/>
                <a:ea typeface="Times New Roman"/>
                <a:cs typeface="Times New Roman"/>
              </a:rPr>
              <a:t>național</a:t>
            </a:r>
            <a:endParaRPr lang="ru-RU" sz="1600" dirty="0">
              <a:solidFill>
                <a:schemeClr val="tx1"/>
              </a:solidFill>
              <a:latin typeface="+mj-lt"/>
              <a:ea typeface="Calibri"/>
              <a:cs typeface="Times New Roman"/>
            </a:endParaRPr>
          </a:p>
          <a:p>
            <a:pPr algn="ctr"/>
            <a:r>
              <a:rPr lang="en-US" sz="1600" dirty="0">
                <a:solidFill>
                  <a:schemeClr val="tx1"/>
                </a:solidFill>
                <a:latin typeface="+mj-lt"/>
                <a:ea typeface="Times New Roman"/>
              </a:rPr>
              <a:t>al </a:t>
            </a:r>
            <a:r>
              <a:rPr lang="en-US" sz="1600" dirty="0" err="1">
                <a:solidFill>
                  <a:schemeClr val="tx1"/>
                </a:solidFill>
                <a:latin typeface="+mj-lt"/>
                <a:ea typeface="Times New Roman"/>
              </a:rPr>
              <a:t>emisiilor</a:t>
            </a:r>
            <a:r>
              <a:rPr lang="en-US" sz="1600" dirty="0">
                <a:solidFill>
                  <a:schemeClr val="tx1"/>
                </a:solidFill>
                <a:latin typeface="+mj-lt"/>
                <a:ea typeface="Times New Roman"/>
              </a:rPr>
              <a:t> </a:t>
            </a:r>
            <a:r>
              <a:rPr lang="en-US" sz="1600" dirty="0" err="1">
                <a:solidFill>
                  <a:schemeClr val="tx1"/>
                </a:solidFill>
                <a:latin typeface="+mj-lt"/>
                <a:ea typeface="Times New Roman"/>
              </a:rPr>
              <a:t>și</a:t>
            </a:r>
            <a:r>
              <a:rPr lang="en-US" sz="1600" dirty="0">
                <a:solidFill>
                  <a:schemeClr val="tx1"/>
                </a:solidFill>
                <a:latin typeface="+mj-lt"/>
                <a:ea typeface="Times New Roman"/>
              </a:rPr>
              <a:t> al </a:t>
            </a:r>
            <a:r>
              <a:rPr lang="en-US" sz="1600" dirty="0" err="1">
                <a:solidFill>
                  <a:schemeClr val="tx1"/>
                </a:solidFill>
                <a:latin typeface="+mj-lt"/>
                <a:ea typeface="Times New Roman"/>
              </a:rPr>
              <a:t>transferului</a:t>
            </a:r>
            <a:r>
              <a:rPr lang="en-US" sz="1600" dirty="0">
                <a:solidFill>
                  <a:schemeClr val="tx1"/>
                </a:solidFill>
                <a:latin typeface="+mj-lt"/>
                <a:ea typeface="Times New Roman"/>
              </a:rPr>
              <a:t> de </a:t>
            </a:r>
            <a:r>
              <a:rPr lang="en-US" sz="1600" dirty="0" err="1">
                <a:solidFill>
                  <a:schemeClr val="tx1"/>
                </a:solidFill>
                <a:latin typeface="+mj-lt"/>
                <a:ea typeface="Times New Roman"/>
              </a:rPr>
              <a:t>poluanți</a:t>
            </a:r>
            <a:endParaRPr lang="ro-MO" sz="1600" kern="0" dirty="0">
              <a:solidFill>
                <a:schemeClr val="tx1"/>
              </a:solidFill>
              <a:latin typeface="+mj-lt"/>
              <a:cs typeface="Arial" charset="0"/>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7" name="Прямоугольник 6"/>
          <p:cNvSpPr/>
          <p:nvPr/>
        </p:nvSpPr>
        <p:spPr>
          <a:xfrm>
            <a:off x="470647" y="2918012"/>
            <a:ext cx="7932369" cy="3693319"/>
          </a:xfrm>
          <a:prstGeom prst="rect">
            <a:avLst/>
          </a:prstGeom>
        </p:spPr>
        <p:txBody>
          <a:bodyPr wrap="square">
            <a:spAutoFit/>
          </a:bodyPr>
          <a:lstStyle/>
          <a:p>
            <a:pPr lvl="0"/>
            <a:r>
              <a:rPr lang="vi-VN" sz="1800" b="0" dirty="0">
                <a:solidFill>
                  <a:srgbClr val="000000"/>
                </a:solidFill>
                <a:latin typeface="Arial"/>
              </a:rPr>
              <a:t> </a:t>
            </a:r>
            <a:r>
              <a:rPr lang="vi-VN" sz="1800" dirty="0">
                <a:solidFill>
                  <a:srgbClr val="000000"/>
                </a:solidFill>
                <a:latin typeface="Arial"/>
              </a:rPr>
              <a:t> </a:t>
            </a:r>
            <a:r>
              <a:rPr lang="ro-MO" sz="1800" dirty="0" smtClean="0">
                <a:solidFill>
                  <a:srgbClr val="000000"/>
                </a:solidFill>
                <a:latin typeface="+mj-lt"/>
              </a:rPr>
              <a:t>Anexa 2 la </a:t>
            </a:r>
            <a:r>
              <a:rPr lang="ro-MO" sz="1800" dirty="0" smtClean="0">
                <a:solidFill>
                  <a:srgbClr val="000000"/>
                </a:solidFill>
                <a:latin typeface="+mj-lt"/>
              </a:rPr>
              <a:t>Regulamentul  </a:t>
            </a:r>
            <a:r>
              <a:rPr lang="ro-MO" sz="1800" dirty="0" smtClean="0">
                <a:solidFill>
                  <a:srgbClr val="000000"/>
                </a:solidFill>
                <a:latin typeface="+mj-lt"/>
              </a:rPr>
              <a:t>p</a:t>
            </a:r>
            <a:r>
              <a:rPr lang="en-GB" sz="1800" dirty="0" err="1" smtClean="0">
                <a:solidFill>
                  <a:srgbClr val="000000"/>
                </a:solidFill>
                <a:latin typeface="+mj-lt"/>
              </a:rPr>
              <a:t>rivind</a:t>
            </a:r>
            <a:r>
              <a:rPr lang="ro-MO" sz="1800" dirty="0" smtClean="0">
                <a:solidFill>
                  <a:srgbClr val="000000"/>
                </a:solidFill>
                <a:latin typeface="+mj-lt"/>
              </a:rPr>
              <a:t>  </a:t>
            </a:r>
            <a:r>
              <a:rPr lang="en-GB" sz="1800" dirty="0" err="1" smtClean="0">
                <a:solidFill>
                  <a:srgbClr val="000000"/>
                </a:solidFill>
                <a:latin typeface="+mj-lt"/>
              </a:rPr>
              <a:t>Registrul</a:t>
            </a:r>
            <a:r>
              <a:rPr lang="en-GB" sz="1800" dirty="0" smtClean="0">
                <a:solidFill>
                  <a:srgbClr val="000000"/>
                </a:solidFill>
                <a:latin typeface="+mj-lt"/>
              </a:rPr>
              <a:t> </a:t>
            </a:r>
            <a:r>
              <a:rPr lang="en-GB" sz="1800" dirty="0" err="1">
                <a:solidFill>
                  <a:srgbClr val="000000"/>
                </a:solidFill>
                <a:latin typeface="+mj-lt"/>
              </a:rPr>
              <a:t>național</a:t>
            </a:r>
            <a:r>
              <a:rPr lang="en-GB" sz="1800" dirty="0">
                <a:solidFill>
                  <a:srgbClr val="000000"/>
                </a:solidFill>
                <a:latin typeface="+mj-lt"/>
              </a:rPr>
              <a:t> al </a:t>
            </a:r>
            <a:r>
              <a:rPr lang="en-GB" sz="1800" dirty="0" err="1">
                <a:solidFill>
                  <a:srgbClr val="000000"/>
                </a:solidFill>
                <a:latin typeface="+mj-lt"/>
              </a:rPr>
              <a:t>emisiilor</a:t>
            </a:r>
            <a:r>
              <a:rPr lang="en-GB" sz="1800" dirty="0">
                <a:solidFill>
                  <a:srgbClr val="000000"/>
                </a:solidFill>
                <a:latin typeface="+mj-lt"/>
              </a:rPr>
              <a:t> </a:t>
            </a:r>
            <a:r>
              <a:rPr lang="en-GB" sz="1800" dirty="0" err="1">
                <a:solidFill>
                  <a:srgbClr val="000000"/>
                </a:solidFill>
                <a:latin typeface="+mj-lt"/>
              </a:rPr>
              <a:t>și</a:t>
            </a:r>
            <a:r>
              <a:rPr lang="en-GB" sz="1800" dirty="0">
                <a:solidFill>
                  <a:srgbClr val="000000"/>
                </a:solidFill>
                <a:latin typeface="+mj-lt"/>
              </a:rPr>
              <a:t> al </a:t>
            </a:r>
            <a:r>
              <a:rPr lang="en-GB" sz="1800" dirty="0" err="1">
                <a:solidFill>
                  <a:srgbClr val="000000"/>
                </a:solidFill>
                <a:latin typeface="+mj-lt"/>
              </a:rPr>
              <a:t>transferului</a:t>
            </a:r>
            <a:r>
              <a:rPr lang="en-GB" sz="1800" dirty="0">
                <a:solidFill>
                  <a:srgbClr val="000000"/>
                </a:solidFill>
                <a:latin typeface="+mj-lt"/>
              </a:rPr>
              <a:t> de </a:t>
            </a:r>
            <a:r>
              <a:rPr lang="en-GB" sz="1800" dirty="0" err="1" smtClean="0">
                <a:solidFill>
                  <a:srgbClr val="000000"/>
                </a:solidFill>
                <a:latin typeface="+mj-lt"/>
              </a:rPr>
              <a:t>poluanți</a:t>
            </a:r>
            <a:r>
              <a:rPr lang="ro-MO" sz="1800" dirty="0" smtClean="0">
                <a:solidFill>
                  <a:srgbClr val="000000"/>
                </a:solidFill>
                <a:latin typeface="+mj-lt"/>
              </a:rPr>
              <a:t> stabilește </a:t>
            </a:r>
            <a:r>
              <a:rPr lang="vi-VN" sz="1800" b="0" dirty="0" smtClean="0">
                <a:solidFill>
                  <a:schemeClr val="tx2"/>
                </a:solidFill>
                <a:latin typeface="+mj-lt"/>
              </a:rPr>
              <a:t>cadrul </a:t>
            </a:r>
            <a:r>
              <a:rPr lang="vi-VN" sz="1800" b="0" dirty="0">
                <a:solidFill>
                  <a:schemeClr val="tx2"/>
                </a:solidFill>
                <a:latin typeface="+mj-lt"/>
              </a:rPr>
              <a:t>instituțional necesar pentru înființarea şi reglementarea </a:t>
            </a:r>
            <a:r>
              <a:rPr lang="vi-VN" sz="1800" b="0" dirty="0" smtClean="0">
                <a:solidFill>
                  <a:schemeClr val="tx2"/>
                </a:solidFill>
                <a:latin typeface="+mj-lt"/>
              </a:rPr>
              <a:t>Registrul</a:t>
            </a:r>
            <a:r>
              <a:rPr lang="ro-MO" sz="1800" b="0" dirty="0" smtClean="0">
                <a:solidFill>
                  <a:schemeClr val="tx2"/>
                </a:solidFill>
                <a:latin typeface="+mj-lt"/>
              </a:rPr>
              <a:t>ui </a:t>
            </a:r>
            <a:r>
              <a:rPr lang="vi-VN" sz="1800" b="0" dirty="0" smtClean="0">
                <a:solidFill>
                  <a:schemeClr val="tx2"/>
                </a:solidFill>
                <a:latin typeface="+mj-lt"/>
              </a:rPr>
              <a:t>național </a:t>
            </a:r>
            <a:r>
              <a:rPr lang="ro-MO" sz="1800" b="0" dirty="0" smtClean="0">
                <a:solidFill>
                  <a:schemeClr val="tx2"/>
                </a:solidFill>
                <a:latin typeface="+mj-lt"/>
              </a:rPr>
              <a:t>al </a:t>
            </a:r>
            <a:r>
              <a:rPr lang="vi-VN" sz="1800" b="0" dirty="0" smtClean="0">
                <a:solidFill>
                  <a:schemeClr val="tx2"/>
                </a:solidFill>
                <a:latin typeface="+mj-lt"/>
              </a:rPr>
              <a:t>emisiilor </a:t>
            </a:r>
            <a:r>
              <a:rPr lang="vi-VN" sz="1800" b="0" dirty="0">
                <a:solidFill>
                  <a:schemeClr val="tx2"/>
                </a:solidFill>
                <a:latin typeface="+mj-lt"/>
              </a:rPr>
              <a:t>şi transferului de </a:t>
            </a:r>
            <a:r>
              <a:rPr lang="vi-VN" sz="1800" b="0" dirty="0" smtClean="0">
                <a:solidFill>
                  <a:schemeClr val="tx2"/>
                </a:solidFill>
                <a:latin typeface="+mj-lt"/>
              </a:rPr>
              <a:t>poluanți</a:t>
            </a:r>
            <a:r>
              <a:rPr lang="ro-MO" sz="1800" b="0" dirty="0" smtClean="0">
                <a:solidFill>
                  <a:schemeClr val="tx2"/>
                </a:solidFill>
                <a:latin typeface="+mj-lt"/>
              </a:rPr>
              <a:t>.</a:t>
            </a:r>
            <a:r>
              <a:rPr lang="vi-VN" sz="1800" b="0" dirty="0" smtClean="0">
                <a:solidFill>
                  <a:schemeClr val="tx2"/>
                </a:solidFill>
                <a:latin typeface="+mj-lt"/>
              </a:rPr>
              <a:t> </a:t>
            </a:r>
            <a:endParaRPr lang="ro-MO" sz="1800" b="0" dirty="0" smtClean="0">
              <a:solidFill>
                <a:schemeClr val="tx2"/>
              </a:solidFill>
              <a:latin typeface="+mj-lt"/>
            </a:endParaRPr>
          </a:p>
          <a:p>
            <a:pPr lvl="0"/>
            <a:endParaRPr lang="ro-MO" sz="1800" dirty="0" smtClean="0">
              <a:solidFill>
                <a:schemeClr val="tx2"/>
              </a:solidFill>
              <a:latin typeface="+mj-lt"/>
            </a:endParaRPr>
          </a:p>
          <a:p>
            <a:pPr lvl="0"/>
            <a:r>
              <a:rPr lang="ro-MO" sz="1800" dirty="0" smtClean="0">
                <a:solidFill>
                  <a:schemeClr val="tx2"/>
                </a:solidFill>
                <a:latin typeface="+mj-lt"/>
              </a:rPr>
              <a:t>Capitolul II stabilește  </a:t>
            </a:r>
            <a:r>
              <a:rPr lang="ro-MO" sz="1800" dirty="0" smtClean="0">
                <a:solidFill>
                  <a:schemeClr val="tx2"/>
                </a:solidFill>
                <a:latin typeface="+mj-lt"/>
              </a:rPr>
              <a:t>subiecții </a:t>
            </a:r>
            <a:r>
              <a:rPr lang="ro-MO" sz="1800" b="0" dirty="0" smtClean="0">
                <a:solidFill>
                  <a:schemeClr val="tx2"/>
                </a:solidFill>
                <a:latin typeface="+mj-lt"/>
              </a:rPr>
              <a:t>raporturilor juridice în domeniul creării și utilizării Registrului național.</a:t>
            </a:r>
          </a:p>
          <a:p>
            <a:pPr lvl="0"/>
            <a:endParaRPr lang="ro-MO" sz="1800" dirty="0" smtClean="0">
              <a:solidFill>
                <a:schemeClr val="tx2"/>
              </a:solidFill>
              <a:latin typeface="+mj-lt"/>
            </a:endParaRPr>
          </a:p>
          <a:p>
            <a:pPr lvl="0"/>
            <a:r>
              <a:rPr lang="ro-MO" sz="1800" dirty="0" smtClean="0">
                <a:solidFill>
                  <a:schemeClr val="tx2"/>
                </a:solidFill>
                <a:latin typeface="+mj-lt"/>
              </a:rPr>
              <a:t>Proprietar  al Registrului </a:t>
            </a:r>
            <a:r>
              <a:rPr lang="ro-MO" sz="1800" dirty="0" smtClean="0">
                <a:solidFill>
                  <a:schemeClr val="tx2"/>
                </a:solidFill>
                <a:latin typeface="+mj-lt"/>
              </a:rPr>
              <a:t>– Statul. </a:t>
            </a:r>
            <a:endParaRPr lang="ro-MO" sz="1800" dirty="0" smtClean="0">
              <a:solidFill>
                <a:schemeClr val="tx2"/>
              </a:solidFill>
              <a:latin typeface="+mj-lt"/>
            </a:endParaRPr>
          </a:p>
          <a:p>
            <a:pPr lvl="0"/>
            <a:r>
              <a:rPr lang="en-GB" sz="1800" b="0" dirty="0">
                <a:solidFill>
                  <a:schemeClr val="tx2"/>
                </a:solidFill>
                <a:latin typeface="+mj-lt"/>
              </a:rPr>
              <a:t> </a:t>
            </a:r>
            <a:endParaRPr lang="ro-MO" sz="1800" b="0" dirty="0" smtClean="0">
              <a:solidFill>
                <a:schemeClr val="tx2"/>
              </a:solidFill>
              <a:latin typeface="+mj-lt"/>
            </a:endParaRPr>
          </a:p>
          <a:p>
            <a:pPr lvl="0"/>
            <a:r>
              <a:rPr lang="it-IT" sz="1800" b="0" dirty="0" smtClean="0">
                <a:solidFill>
                  <a:schemeClr val="tx2"/>
                </a:solidFill>
                <a:latin typeface="+mj-lt"/>
              </a:rPr>
              <a:t>În </a:t>
            </a:r>
            <a:r>
              <a:rPr lang="it-IT" sz="1800" b="0" dirty="0">
                <a:solidFill>
                  <a:schemeClr val="tx2"/>
                </a:solidFill>
                <a:latin typeface="+mj-lt"/>
              </a:rPr>
              <a:t>calitate de </a:t>
            </a:r>
            <a:r>
              <a:rPr lang="it-IT" sz="1800" dirty="0">
                <a:solidFill>
                  <a:schemeClr val="tx2"/>
                </a:solidFill>
                <a:latin typeface="+mj-lt"/>
              </a:rPr>
              <a:t>deținător al Registrului </a:t>
            </a:r>
            <a:r>
              <a:rPr lang="ro-MO" sz="1800" b="0" dirty="0" smtClean="0">
                <a:solidFill>
                  <a:schemeClr val="tx2"/>
                </a:solidFill>
                <a:latin typeface="+mj-lt"/>
              </a:rPr>
              <a:t>este organul de specialitate de mediu </a:t>
            </a:r>
            <a:r>
              <a:rPr lang="ro-MO" sz="1800" b="0" dirty="0" err="1" smtClean="0">
                <a:solidFill>
                  <a:schemeClr val="tx2"/>
                </a:solidFill>
                <a:latin typeface="+mj-lt"/>
              </a:rPr>
              <a:t>dsemnat</a:t>
            </a:r>
            <a:r>
              <a:rPr lang="ro-MO" sz="1800" b="0" dirty="0" smtClean="0">
                <a:solidFill>
                  <a:schemeClr val="tx2"/>
                </a:solidFill>
                <a:latin typeface="+mj-lt"/>
              </a:rPr>
              <a:t> pentru verificarea datelor transmise de operatori.</a:t>
            </a:r>
            <a:r>
              <a:rPr lang="vi-VN" sz="1800" b="0" dirty="0">
                <a:solidFill>
                  <a:schemeClr val="tx2"/>
                </a:solidFill>
                <a:latin typeface="Times New Roman"/>
              </a:rPr>
              <a:t>   </a:t>
            </a:r>
            <a:r>
              <a:rPr lang="vi-VN" sz="1800" dirty="0">
                <a:solidFill>
                  <a:schemeClr val="tx2"/>
                </a:solidFill>
                <a:latin typeface="Arial"/>
              </a:rPr>
              <a:t/>
            </a:r>
            <a:br>
              <a:rPr lang="vi-VN" sz="1800" dirty="0">
                <a:solidFill>
                  <a:schemeClr val="tx2"/>
                </a:solidFill>
                <a:latin typeface="Arial"/>
              </a:rPr>
            </a:br>
            <a:r>
              <a:rPr lang="vi-VN" sz="1800" b="0" dirty="0">
                <a:solidFill>
                  <a:schemeClr val="tx2"/>
                </a:solidFill>
                <a:latin typeface="Arial"/>
              </a:rPr>
              <a:t>   </a:t>
            </a:r>
            <a:endParaRPr lang="vi-VN" sz="1800" dirty="0">
              <a:solidFill>
                <a:schemeClr val="tx2"/>
              </a:solidFill>
              <a:latin typeface="Arial"/>
            </a:endParaRPr>
          </a:p>
        </p:txBody>
      </p:sp>
    </p:spTree>
    <p:extLst>
      <p:ext uri="{BB962C8B-B14F-4D97-AF65-F5344CB8AC3E}">
        <p14:creationId xmlns:p14="http://schemas.microsoft.com/office/powerpoint/2010/main" val="674770834"/>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773215" y="1316362"/>
            <a:ext cx="7738773" cy="1469350"/>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lnSpc>
                <a:spcPct val="107000"/>
              </a:lnSpc>
              <a:spcAft>
                <a:spcPts val="0"/>
              </a:spcAft>
            </a:pPr>
            <a:r>
              <a:rPr lang="en-US" sz="1600" dirty="0">
                <a:solidFill>
                  <a:schemeClr val="tx1"/>
                </a:solidFill>
                <a:latin typeface="+mj-lt"/>
                <a:ea typeface="Calibri"/>
                <a:cs typeface="Times New Roman"/>
              </a:rPr>
              <a:t>HG </a:t>
            </a:r>
            <a:r>
              <a:rPr lang="en-US" sz="1600" dirty="0">
                <a:solidFill>
                  <a:schemeClr val="tx1"/>
                </a:solidFill>
                <a:latin typeface="+mj-lt"/>
                <a:ea typeface="Times New Roman"/>
                <a:cs typeface="Times New Roman"/>
              </a:rPr>
              <a:t>373/2018 din  24.04.2018 cu </a:t>
            </a:r>
            <a:r>
              <a:rPr lang="en-US" sz="1600" dirty="0" err="1">
                <a:solidFill>
                  <a:schemeClr val="tx1"/>
                </a:solidFill>
                <a:latin typeface="+mj-lt"/>
                <a:ea typeface="Times New Roman"/>
                <a:cs typeface="Times New Roman"/>
              </a:rPr>
              <a:t>privire</a:t>
            </a:r>
            <a:r>
              <a:rPr lang="en-US" sz="1600" dirty="0">
                <a:solidFill>
                  <a:schemeClr val="tx1"/>
                </a:solidFill>
                <a:latin typeface="+mj-lt"/>
                <a:ea typeface="Times New Roman"/>
                <a:cs typeface="Times New Roman"/>
              </a:rPr>
              <a:t> la </a:t>
            </a:r>
            <a:r>
              <a:rPr lang="en-US" sz="1600" dirty="0" err="1">
                <a:solidFill>
                  <a:schemeClr val="tx1"/>
                </a:solidFill>
                <a:latin typeface="+mj-lt"/>
                <a:ea typeface="Times New Roman"/>
                <a:cs typeface="Times New Roman"/>
              </a:rPr>
              <a:t>Registrul</a:t>
            </a:r>
            <a:r>
              <a:rPr lang="en-US" sz="1600" dirty="0">
                <a:solidFill>
                  <a:schemeClr val="tx1"/>
                </a:solidFill>
                <a:latin typeface="+mj-lt"/>
                <a:ea typeface="Times New Roman"/>
                <a:cs typeface="Times New Roman"/>
              </a:rPr>
              <a:t> </a:t>
            </a:r>
            <a:r>
              <a:rPr lang="en-US" sz="1600" dirty="0" err="1">
                <a:solidFill>
                  <a:schemeClr val="tx1"/>
                </a:solidFill>
                <a:latin typeface="+mj-lt"/>
                <a:ea typeface="Times New Roman"/>
                <a:cs typeface="Times New Roman"/>
              </a:rPr>
              <a:t>național</a:t>
            </a:r>
            <a:endParaRPr lang="ru-RU" sz="1600" dirty="0">
              <a:solidFill>
                <a:schemeClr val="tx1"/>
              </a:solidFill>
              <a:latin typeface="+mj-lt"/>
              <a:ea typeface="Calibri"/>
              <a:cs typeface="Times New Roman"/>
            </a:endParaRPr>
          </a:p>
          <a:p>
            <a:pPr algn="ctr"/>
            <a:r>
              <a:rPr lang="en-US" sz="1600" dirty="0">
                <a:solidFill>
                  <a:schemeClr val="tx1"/>
                </a:solidFill>
                <a:latin typeface="+mj-lt"/>
                <a:ea typeface="Times New Roman"/>
              </a:rPr>
              <a:t>al </a:t>
            </a:r>
            <a:r>
              <a:rPr lang="en-US" sz="1600" dirty="0" err="1">
                <a:solidFill>
                  <a:schemeClr val="tx1"/>
                </a:solidFill>
                <a:latin typeface="+mj-lt"/>
                <a:ea typeface="Times New Roman"/>
              </a:rPr>
              <a:t>emisiilor</a:t>
            </a:r>
            <a:r>
              <a:rPr lang="en-US" sz="1600" dirty="0">
                <a:solidFill>
                  <a:schemeClr val="tx1"/>
                </a:solidFill>
                <a:latin typeface="+mj-lt"/>
                <a:ea typeface="Times New Roman"/>
              </a:rPr>
              <a:t> </a:t>
            </a:r>
            <a:r>
              <a:rPr lang="en-US" sz="1600" dirty="0" err="1">
                <a:solidFill>
                  <a:schemeClr val="tx1"/>
                </a:solidFill>
                <a:latin typeface="+mj-lt"/>
                <a:ea typeface="Times New Roman"/>
              </a:rPr>
              <a:t>și</a:t>
            </a:r>
            <a:r>
              <a:rPr lang="en-US" sz="1600" dirty="0">
                <a:solidFill>
                  <a:schemeClr val="tx1"/>
                </a:solidFill>
                <a:latin typeface="+mj-lt"/>
                <a:ea typeface="Times New Roman"/>
              </a:rPr>
              <a:t> al </a:t>
            </a:r>
            <a:r>
              <a:rPr lang="en-US" sz="1600" dirty="0" err="1">
                <a:solidFill>
                  <a:schemeClr val="tx1"/>
                </a:solidFill>
                <a:latin typeface="+mj-lt"/>
                <a:ea typeface="Times New Roman"/>
              </a:rPr>
              <a:t>transferului</a:t>
            </a:r>
            <a:r>
              <a:rPr lang="en-US" sz="1600" dirty="0">
                <a:solidFill>
                  <a:schemeClr val="tx1"/>
                </a:solidFill>
                <a:latin typeface="+mj-lt"/>
                <a:ea typeface="Times New Roman"/>
              </a:rPr>
              <a:t> de </a:t>
            </a:r>
            <a:r>
              <a:rPr lang="en-US" sz="1600" dirty="0" err="1">
                <a:solidFill>
                  <a:schemeClr val="tx1"/>
                </a:solidFill>
                <a:latin typeface="+mj-lt"/>
                <a:ea typeface="Times New Roman"/>
              </a:rPr>
              <a:t>poluanți</a:t>
            </a:r>
            <a:endParaRPr lang="ro-MO" sz="1600" kern="0" dirty="0">
              <a:solidFill>
                <a:schemeClr val="tx1"/>
              </a:solidFill>
              <a:latin typeface="+mj-lt"/>
              <a:cs typeface="Arial" charset="0"/>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7" name="Прямоугольник 6"/>
          <p:cNvSpPr/>
          <p:nvPr/>
        </p:nvSpPr>
        <p:spPr>
          <a:xfrm>
            <a:off x="369787" y="2918012"/>
            <a:ext cx="8370784" cy="3970318"/>
          </a:xfrm>
          <a:prstGeom prst="rect">
            <a:avLst/>
          </a:prstGeom>
        </p:spPr>
        <p:txBody>
          <a:bodyPr wrap="square">
            <a:spAutoFit/>
          </a:bodyPr>
          <a:lstStyle/>
          <a:p>
            <a:pPr lvl="0"/>
            <a:r>
              <a:rPr lang="vi-VN" sz="1800" b="0" dirty="0">
                <a:solidFill>
                  <a:srgbClr val="000000"/>
                </a:solidFill>
                <a:latin typeface="Arial"/>
              </a:rPr>
              <a:t> </a:t>
            </a:r>
            <a:r>
              <a:rPr lang="vi-VN" sz="1800" dirty="0">
                <a:solidFill>
                  <a:srgbClr val="000000"/>
                </a:solidFill>
                <a:latin typeface="+mj-lt"/>
              </a:rPr>
              <a:t>Registrul național </a:t>
            </a:r>
            <a:r>
              <a:rPr lang="vi-VN" sz="1800" b="0" dirty="0">
                <a:solidFill>
                  <a:schemeClr val="tx2"/>
                </a:solidFill>
                <a:latin typeface="+mj-lt"/>
              </a:rPr>
              <a:t>include informații specifice cu privire la emisiile de poluanți în aer, apă, sol şi sursele difuze, precum şi la transferurile de deșeuri şi poluanți din apele reziduale în afara amplasamentului, </a:t>
            </a:r>
            <a:r>
              <a:rPr lang="vi-VN" sz="1800" dirty="0">
                <a:solidFill>
                  <a:schemeClr val="tx2"/>
                </a:solidFill>
                <a:latin typeface="+mj-lt"/>
              </a:rPr>
              <a:t>raportate de către operatorii care desfășoară una sau mai multe activităţi incluse în anexa nr. </a:t>
            </a:r>
            <a:r>
              <a:rPr lang="vi-VN" sz="1800" dirty="0" smtClean="0">
                <a:solidFill>
                  <a:schemeClr val="tx2"/>
                </a:solidFill>
                <a:latin typeface="+mj-lt"/>
              </a:rPr>
              <a:t>1</a:t>
            </a:r>
            <a:endParaRPr lang="ro-MO" sz="1800" dirty="0" smtClean="0">
              <a:solidFill>
                <a:schemeClr val="tx2"/>
              </a:solidFill>
              <a:latin typeface="+mj-lt"/>
            </a:endParaRPr>
          </a:p>
          <a:p>
            <a:pPr lvl="0"/>
            <a:endParaRPr lang="ro-MO" sz="1800" dirty="0" smtClean="0">
              <a:solidFill>
                <a:schemeClr val="tx2"/>
              </a:solidFill>
              <a:latin typeface="+mj-lt"/>
            </a:endParaRPr>
          </a:p>
          <a:p>
            <a:pPr algn="just"/>
            <a:r>
              <a:rPr lang="ro-MO" sz="1800" dirty="0" smtClean="0">
                <a:solidFill>
                  <a:schemeClr val="tx2"/>
                </a:solidFill>
                <a:latin typeface="+mj-lt"/>
              </a:rPr>
              <a:t>Cap. IV a Regulamentului </a:t>
            </a:r>
            <a:r>
              <a:rPr lang="ro-MO" sz="1800" dirty="0" smtClean="0">
                <a:solidFill>
                  <a:schemeClr val="tx2"/>
                </a:solidFill>
                <a:latin typeface="+mj-lt"/>
              </a:rPr>
              <a:t>prevede </a:t>
            </a:r>
            <a:r>
              <a:rPr lang="ro-MO" sz="1800" dirty="0" smtClean="0">
                <a:solidFill>
                  <a:schemeClr val="tx2"/>
                </a:solidFill>
                <a:latin typeface="+mj-lt"/>
              </a:rPr>
              <a:t>că </a:t>
            </a:r>
            <a:r>
              <a:rPr lang="ro-MO" sz="1800" dirty="0" smtClean="0">
                <a:solidFill>
                  <a:schemeClr val="tx2"/>
                </a:solidFill>
                <a:latin typeface="+mj-lt"/>
              </a:rPr>
              <a:t>o</a:t>
            </a:r>
            <a:r>
              <a:rPr lang="vi-VN" sz="1800" b="0" dirty="0" smtClean="0">
                <a:solidFill>
                  <a:schemeClr val="tx2"/>
                </a:solidFill>
                <a:latin typeface="+mj-lt"/>
              </a:rPr>
              <a:t>peratorii </a:t>
            </a:r>
            <a:r>
              <a:rPr lang="vi-VN" sz="1800" b="0" dirty="0">
                <a:solidFill>
                  <a:schemeClr val="tx2"/>
                </a:solidFill>
                <a:latin typeface="+mj-lt"/>
              </a:rPr>
              <a:t>care desfășoară una sau mai multe activităţi prevăzute </a:t>
            </a:r>
            <a:r>
              <a:rPr lang="vi-VN" sz="1800" dirty="0">
                <a:solidFill>
                  <a:schemeClr val="tx2"/>
                </a:solidFill>
                <a:latin typeface="+mj-lt"/>
              </a:rPr>
              <a:t>în anexa nr.1 </a:t>
            </a:r>
            <a:r>
              <a:rPr lang="vi-VN" sz="1800" b="0" dirty="0">
                <a:solidFill>
                  <a:schemeClr val="tx2"/>
                </a:solidFill>
                <a:latin typeface="+mj-lt"/>
              </a:rPr>
              <a:t>raportează anual autorității competente</a:t>
            </a:r>
            <a:r>
              <a:rPr lang="vi-VN" sz="1800" b="0" dirty="0" smtClean="0">
                <a:solidFill>
                  <a:schemeClr val="tx2"/>
                </a:solidFill>
                <a:latin typeface="+mj-lt"/>
              </a:rPr>
              <a:t>,</a:t>
            </a:r>
            <a:r>
              <a:rPr lang="ro-MO" sz="1800" b="0" dirty="0" smtClean="0">
                <a:solidFill>
                  <a:schemeClr val="tx2"/>
                </a:solidFill>
                <a:latin typeface="+mj-lt"/>
              </a:rPr>
              <a:t> conform </a:t>
            </a:r>
            <a:r>
              <a:rPr lang="vi-VN" sz="1800" b="0" dirty="0" smtClean="0">
                <a:solidFill>
                  <a:schemeClr val="tx2"/>
                </a:solidFill>
                <a:latin typeface="+mj-lt"/>
              </a:rPr>
              <a:t>anex</a:t>
            </a:r>
            <a:r>
              <a:rPr lang="ro-MO" sz="1800" b="0" dirty="0" smtClean="0">
                <a:solidFill>
                  <a:schemeClr val="tx2"/>
                </a:solidFill>
                <a:latin typeface="+mj-lt"/>
              </a:rPr>
              <a:t>ei</a:t>
            </a:r>
            <a:r>
              <a:rPr lang="vi-VN" sz="1800" b="0" dirty="0" smtClean="0">
                <a:solidFill>
                  <a:schemeClr val="tx2"/>
                </a:solidFill>
                <a:latin typeface="+mj-lt"/>
              </a:rPr>
              <a:t> </a:t>
            </a:r>
            <a:r>
              <a:rPr lang="vi-VN" sz="1800" b="0" dirty="0">
                <a:solidFill>
                  <a:schemeClr val="tx2"/>
                </a:solidFill>
                <a:latin typeface="+mj-lt"/>
              </a:rPr>
              <a:t>nr.3, următoarele date</a:t>
            </a:r>
            <a:r>
              <a:rPr lang="vi-VN" sz="1800" b="0" dirty="0" smtClean="0">
                <a:solidFill>
                  <a:schemeClr val="tx2"/>
                </a:solidFill>
                <a:latin typeface="+mj-lt"/>
              </a:rPr>
              <a:t>:</a:t>
            </a:r>
            <a:endParaRPr lang="ro-MO" sz="1800" b="0" dirty="0" smtClean="0">
              <a:solidFill>
                <a:schemeClr val="tx2"/>
              </a:solidFill>
              <a:latin typeface="+mj-lt"/>
            </a:endParaRPr>
          </a:p>
          <a:p>
            <a:pPr algn="just"/>
            <a:endParaRPr lang="vi-VN" sz="1800" b="0" dirty="0">
              <a:solidFill>
                <a:schemeClr val="tx2"/>
              </a:solidFill>
              <a:latin typeface="+mj-lt"/>
            </a:endParaRPr>
          </a:p>
          <a:p>
            <a:pPr marL="285750" indent="-285750" algn="just">
              <a:buFont typeface="Arial" panose="020B0604020202020204" pitchFamily="34" charset="0"/>
              <a:buChar char="•"/>
            </a:pPr>
            <a:r>
              <a:rPr lang="vi-VN" sz="1800" b="0" dirty="0">
                <a:solidFill>
                  <a:schemeClr val="tx2"/>
                </a:solidFill>
                <a:latin typeface="+mj-lt"/>
              </a:rPr>
              <a:t> </a:t>
            </a:r>
            <a:r>
              <a:rPr lang="vi-VN" sz="1800" dirty="0" smtClean="0">
                <a:solidFill>
                  <a:schemeClr val="tx2"/>
                </a:solidFill>
                <a:latin typeface="+mj-lt"/>
              </a:rPr>
              <a:t>emisiile </a:t>
            </a:r>
            <a:r>
              <a:rPr lang="vi-VN" sz="1800" dirty="0">
                <a:solidFill>
                  <a:schemeClr val="tx2"/>
                </a:solidFill>
                <a:latin typeface="+mj-lt"/>
              </a:rPr>
              <a:t>în aer, apă sau sol a oricărui poluant specificat în anexa nr. 2</a:t>
            </a:r>
            <a:r>
              <a:rPr lang="vi-VN" sz="1800" dirty="0" smtClean="0">
                <a:solidFill>
                  <a:schemeClr val="tx2"/>
                </a:solidFill>
                <a:latin typeface="+mj-lt"/>
              </a:rPr>
              <a:t>;</a:t>
            </a:r>
            <a:endParaRPr lang="ro-MO" sz="1800" dirty="0" smtClean="0">
              <a:solidFill>
                <a:schemeClr val="tx2"/>
              </a:solidFill>
              <a:latin typeface="+mj-lt"/>
            </a:endParaRPr>
          </a:p>
          <a:p>
            <a:pPr marL="285750" lvl="0" indent="-285750">
              <a:buFont typeface="Arial" panose="020B0604020202020204" pitchFamily="34" charset="0"/>
              <a:buChar char="•"/>
            </a:pPr>
            <a:r>
              <a:rPr lang="ro-MO" sz="1800" dirty="0" smtClean="0">
                <a:solidFill>
                  <a:schemeClr val="tx2"/>
                </a:solidFill>
                <a:latin typeface="+mj-lt"/>
              </a:rPr>
              <a:t>t</a:t>
            </a:r>
            <a:r>
              <a:rPr lang="vi-VN" sz="1800" dirty="0" smtClean="0">
                <a:solidFill>
                  <a:schemeClr val="tx2"/>
                </a:solidFill>
                <a:latin typeface="+mj-lt"/>
              </a:rPr>
              <a:t>ransferurile </a:t>
            </a:r>
            <a:r>
              <a:rPr lang="vi-VN" sz="1800" dirty="0">
                <a:solidFill>
                  <a:schemeClr val="tx2"/>
                </a:solidFill>
                <a:latin typeface="+mj-lt"/>
              </a:rPr>
              <a:t>în afara amplasamentului a oricăror poluanți </a:t>
            </a:r>
            <a:r>
              <a:rPr lang="vi-VN" sz="1800" b="0" dirty="0">
                <a:solidFill>
                  <a:schemeClr val="tx2"/>
                </a:solidFill>
                <a:latin typeface="+mj-lt"/>
              </a:rPr>
              <a:t>specificați în anexa nr.2 prin apele uzate care sînt destinate epurării. </a:t>
            </a:r>
            <a:endParaRPr lang="ro-MO" sz="1800" b="0" dirty="0" smtClean="0">
              <a:solidFill>
                <a:schemeClr val="tx2"/>
              </a:solidFill>
              <a:latin typeface="+mj-lt"/>
            </a:endParaRPr>
          </a:p>
          <a:p>
            <a:pPr marL="285750" lvl="0" indent="-285750">
              <a:buFontTx/>
              <a:buChar char="-"/>
            </a:pPr>
            <a:endParaRPr lang="ro-MO" sz="1800" b="0" dirty="0">
              <a:solidFill>
                <a:schemeClr val="tx2"/>
              </a:solidFill>
              <a:latin typeface="+mj-lt"/>
            </a:endParaRPr>
          </a:p>
          <a:p>
            <a:pPr marL="285750" lvl="0" indent="-285750">
              <a:buFontTx/>
              <a:buChar char="-"/>
            </a:pPr>
            <a:endParaRPr lang="ro-MO" sz="1800" b="0" dirty="0" smtClean="0">
              <a:solidFill>
                <a:schemeClr val="tx2"/>
              </a:solidFill>
              <a:latin typeface="+mj-lt"/>
            </a:endParaRPr>
          </a:p>
        </p:txBody>
      </p:sp>
    </p:spTree>
    <p:extLst>
      <p:ext uri="{BB962C8B-B14F-4D97-AF65-F5344CB8AC3E}">
        <p14:creationId xmlns:p14="http://schemas.microsoft.com/office/powerpoint/2010/main" val="2229560546"/>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773215" y="1316362"/>
            <a:ext cx="7738773" cy="1469350"/>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lnSpc>
                <a:spcPct val="107000"/>
              </a:lnSpc>
              <a:spcAft>
                <a:spcPts val="0"/>
              </a:spcAft>
            </a:pPr>
            <a:r>
              <a:rPr lang="en-US" sz="1600" dirty="0">
                <a:solidFill>
                  <a:schemeClr val="tx1"/>
                </a:solidFill>
                <a:latin typeface="+mj-lt"/>
                <a:ea typeface="Calibri"/>
                <a:cs typeface="Times New Roman"/>
              </a:rPr>
              <a:t>HG </a:t>
            </a:r>
            <a:r>
              <a:rPr lang="en-US" sz="1600" dirty="0">
                <a:solidFill>
                  <a:schemeClr val="tx1"/>
                </a:solidFill>
                <a:latin typeface="+mj-lt"/>
                <a:ea typeface="Times New Roman"/>
                <a:cs typeface="Times New Roman"/>
              </a:rPr>
              <a:t>373/2018 din  24.04.2018 cu </a:t>
            </a:r>
            <a:r>
              <a:rPr lang="en-US" sz="1600" dirty="0" err="1">
                <a:solidFill>
                  <a:schemeClr val="tx1"/>
                </a:solidFill>
                <a:latin typeface="+mj-lt"/>
                <a:ea typeface="Times New Roman"/>
                <a:cs typeface="Times New Roman"/>
              </a:rPr>
              <a:t>privire</a:t>
            </a:r>
            <a:r>
              <a:rPr lang="en-US" sz="1600" dirty="0">
                <a:solidFill>
                  <a:schemeClr val="tx1"/>
                </a:solidFill>
                <a:latin typeface="+mj-lt"/>
                <a:ea typeface="Times New Roman"/>
                <a:cs typeface="Times New Roman"/>
              </a:rPr>
              <a:t> la </a:t>
            </a:r>
            <a:r>
              <a:rPr lang="en-US" sz="1600" dirty="0" err="1">
                <a:solidFill>
                  <a:schemeClr val="tx1"/>
                </a:solidFill>
                <a:latin typeface="+mj-lt"/>
                <a:ea typeface="Times New Roman"/>
                <a:cs typeface="Times New Roman"/>
              </a:rPr>
              <a:t>Registrul</a:t>
            </a:r>
            <a:r>
              <a:rPr lang="en-US" sz="1600" dirty="0">
                <a:solidFill>
                  <a:schemeClr val="tx1"/>
                </a:solidFill>
                <a:latin typeface="+mj-lt"/>
                <a:ea typeface="Times New Roman"/>
                <a:cs typeface="Times New Roman"/>
              </a:rPr>
              <a:t> </a:t>
            </a:r>
            <a:r>
              <a:rPr lang="en-US" sz="1600" dirty="0" err="1">
                <a:solidFill>
                  <a:schemeClr val="tx1"/>
                </a:solidFill>
                <a:latin typeface="+mj-lt"/>
                <a:ea typeface="Times New Roman"/>
                <a:cs typeface="Times New Roman"/>
              </a:rPr>
              <a:t>național</a:t>
            </a:r>
            <a:endParaRPr lang="ru-RU" sz="1600" dirty="0">
              <a:solidFill>
                <a:schemeClr val="tx1"/>
              </a:solidFill>
              <a:latin typeface="+mj-lt"/>
              <a:ea typeface="Calibri"/>
              <a:cs typeface="Times New Roman"/>
            </a:endParaRPr>
          </a:p>
          <a:p>
            <a:pPr algn="ctr"/>
            <a:r>
              <a:rPr lang="en-US" sz="1600" dirty="0">
                <a:solidFill>
                  <a:schemeClr val="tx1"/>
                </a:solidFill>
                <a:latin typeface="+mj-lt"/>
                <a:ea typeface="Times New Roman"/>
              </a:rPr>
              <a:t>al </a:t>
            </a:r>
            <a:r>
              <a:rPr lang="en-US" sz="1600" dirty="0" err="1">
                <a:solidFill>
                  <a:schemeClr val="tx1"/>
                </a:solidFill>
                <a:latin typeface="+mj-lt"/>
                <a:ea typeface="Times New Roman"/>
              </a:rPr>
              <a:t>emisiilor</a:t>
            </a:r>
            <a:r>
              <a:rPr lang="en-US" sz="1600" dirty="0">
                <a:solidFill>
                  <a:schemeClr val="tx1"/>
                </a:solidFill>
                <a:latin typeface="+mj-lt"/>
                <a:ea typeface="Times New Roman"/>
              </a:rPr>
              <a:t> </a:t>
            </a:r>
            <a:r>
              <a:rPr lang="en-US" sz="1600" dirty="0" err="1">
                <a:solidFill>
                  <a:schemeClr val="tx1"/>
                </a:solidFill>
                <a:latin typeface="+mj-lt"/>
                <a:ea typeface="Times New Roman"/>
              </a:rPr>
              <a:t>și</a:t>
            </a:r>
            <a:r>
              <a:rPr lang="en-US" sz="1600" dirty="0">
                <a:solidFill>
                  <a:schemeClr val="tx1"/>
                </a:solidFill>
                <a:latin typeface="+mj-lt"/>
                <a:ea typeface="Times New Roman"/>
              </a:rPr>
              <a:t> al </a:t>
            </a:r>
            <a:r>
              <a:rPr lang="en-US" sz="1600" dirty="0" err="1">
                <a:solidFill>
                  <a:schemeClr val="tx1"/>
                </a:solidFill>
                <a:latin typeface="+mj-lt"/>
                <a:ea typeface="Times New Roman"/>
              </a:rPr>
              <a:t>transferului</a:t>
            </a:r>
            <a:r>
              <a:rPr lang="en-US" sz="1600" dirty="0">
                <a:solidFill>
                  <a:schemeClr val="tx1"/>
                </a:solidFill>
                <a:latin typeface="+mj-lt"/>
                <a:ea typeface="Times New Roman"/>
              </a:rPr>
              <a:t> de </a:t>
            </a:r>
            <a:r>
              <a:rPr lang="en-US" sz="1600" dirty="0" err="1">
                <a:solidFill>
                  <a:schemeClr val="tx1"/>
                </a:solidFill>
                <a:latin typeface="+mj-lt"/>
                <a:ea typeface="Times New Roman"/>
              </a:rPr>
              <a:t>poluanți</a:t>
            </a:r>
            <a:endParaRPr lang="ro-MO" sz="1600" kern="0" dirty="0">
              <a:solidFill>
                <a:schemeClr val="tx1"/>
              </a:solidFill>
              <a:latin typeface="+mj-lt"/>
              <a:cs typeface="Arial" charset="0"/>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7" name="Прямоугольник 6"/>
          <p:cNvSpPr/>
          <p:nvPr/>
        </p:nvSpPr>
        <p:spPr>
          <a:xfrm>
            <a:off x="369787" y="2918012"/>
            <a:ext cx="8370784" cy="3970318"/>
          </a:xfrm>
          <a:prstGeom prst="rect">
            <a:avLst/>
          </a:prstGeom>
        </p:spPr>
        <p:txBody>
          <a:bodyPr wrap="square">
            <a:spAutoFit/>
          </a:bodyPr>
          <a:lstStyle/>
          <a:p>
            <a:pPr lvl="0" algn="just"/>
            <a:r>
              <a:rPr lang="en-GB" sz="1800" dirty="0" err="1">
                <a:solidFill>
                  <a:srgbClr val="000000"/>
                </a:solidFill>
                <a:latin typeface="+mj-lt"/>
              </a:rPr>
              <a:t>Operatorii</a:t>
            </a:r>
            <a:r>
              <a:rPr lang="en-GB" sz="1800" b="0" dirty="0">
                <a:solidFill>
                  <a:srgbClr val="000000"/>
                </a:solidFill>
                <a:latin typeface="+mj-lt"/>
              </a:rPr>
              <a:t> </a:t>
            </a:r>
            <a:r>
              <a:rPr lang="vi-VN" sz="1800" b="0" dirty="0">
                <a:solidFill>
                  <a:schemeClr val="tx2"/>
                </a:solidFill>
                <a:latin typeface="+mj-lt"/>
              </a:rPr>
              <a:t>transmit  autorităţii competente  </a:t>
            </a:r>
            <a:r>
              <a:rPr lang="ro-MO" sz="1800" b="0" dirty="0">
                <a:solidFill>
                  <a:schemeClr val="tx2"/>
                </a:solidFill>
                <a:latin typeface="+mj-lt"/>
              </a:rPr>
              <a:t>raportul privind emisiile </a:t>
            </a:r>
            <a:r>
              <a:rPr lang="vi-VN" sz="1800" b="0" dirty="0" smtClean="0">
                <a:solidFill>
                  <a:schemeClr val="tx2"/>
                </a:solidFill>
                <a:latin typeface="+mj-lt"/>
              </a:rPr>
              <a:t>pînă </a:t>
            </a:r>
            <a:r>
              <a:rPr lang="vi-VN" sz="1800" b="0" dirty="0">
                <a:solidFill>
                  <a:schemeClr val="tx2"/>
                </a:solidFill>
                <a:latin typeface="+mj-lt"/>
              </a:rPr>
              <a:t>la</a:t>
            </a:r>
            <a:r>
              <a:rPr lang="ro-MO" sz="1800" b="0" dirty="0">
                <a:solidFill>
                  <a:schemeClr val="tx2"/>
                </a:solidFill>
                <a:latin typeface="+mj-lt"/>
              </a:rPr>
              <a:t> </a:t>
            </a:r>
            <a:r>
              <a:rPr lang="vi-VN" sz="1800" b="0" dirty="0">
                <a:solidFill>
                  <a:schemeClr val="tx2"/>
                </a:solidFill>
                <a:latin typeface="+mj-lt"/>
              </a:rPr>
              <a:t> 31 mai 2018 – pentru primul an de referinţă, respectiv anul </a:t>
            </a:r>
            <a:r>
              <a:rPr lang="vi-VN" sz="1800" b="0" dirty="0" smtClean="0">
                <a:solidFill>
                  <a:schemeClr val="tx2"/>
                </a:solidFill>
                <a:latin typeface="+mj-lt"/>
              </a:rPr>
              <a:t>2017;</a:t>
            </a:r>
            <a:endParaRPr lang="ro-MO" sz="1800" b="0" dirty="0">
              <a:solidFill>
                <a:schemeClr val="tx2"/>
              </a:solidFill>
              <a:latin typeface="+mj-lt"/>
            </a:endParaRPr>
          </a:p>
          <a:p>
            <a:pPr lvl="0" algn="just"/>
            <a:endParaRPr lang="ro-MO" sz="1800" dirty="0" smtClean="0">
              <a:solidFill>
                <a:schemeClr val="tx2"/>
              </a:solidFill>
              <a:latin typeface="+mj-lt"/>
            </a:endParaRPr>
          </a:p>
          <a:p>
            <a:pPr lvl="0" algn="just"/>
            <a:r>
              <a:rPr lang="ro-MO" sz="1800" dirty="0" smtClean="0">
                <a:solidFill>
                  <a:schemeClr val="tx2"/>
                </a:solidFill>
                <a:latin typeface="+mj-lt"/>
              </a:rPr>
              <a:t>Cap. IV al Regulamentului </a:t>
            </a:r>
            <a:r>
              <a:rPr lang="ro-MO" sz="1800" b="0" dirty="0" smtClean="0">
                <a:solidFill>
                  <a:schemeClr val="tx2"/>
                </a:solidFill>
                <a:latin typeface="+mj-lt"/>
              </a:rPr>
              <a:t>prevede accesul publicului la informație și justiție.</a:t>
            </a:r>
          </a:p>
          <a:p>
            <a:pPr algn="ctr"/>
            <a:endParaRPr lang="vi-VN" sz="1800" b="0" dirty="0">
              <a:solidFill>
                <a:schemeClr val="tx2"/>
              </a:solidFill>
              <a:latin typeface="+mj-lt"/>
            </a:endParaRPr>
          </a:p>
          <a:p>
            <a:pPr lvl="0"/>
            <a:r>
              <a:rPr lang="ro-MO" sz="1800" dirty="0" smtClean="0">
                <a:solidFill>
                  <a:schemeClr val="tx2"/>
                </a:solidFill>
                <a:latin typeface="+mj-lt"/>
              </a:rPr>
              <a:t>Cap. V prevede că </a:t>
            </a:r>
            <a:r>
              <a:rPr lang="vi-VN" sz="1800" b="0" dirty="0" smtClean="0">
                <a:solidFill>
                  <a:schemeClr val="tx2"/>
                </a:solidFill>
                <a:latin typeface="+mj-lt"/>
              </a:rPr>
              <a:t>Operatorul</a:t>
            </a:r>
            <a:r>
              <a:rPr lang="vi-VN" sz="1800" b="0" dirty="0">
                <a:solidFill>
                  <a:schemeClr val="tx2"/>
                </a:solidFill>
                <a:latin typeface="+mj-lt"/>
              </a:rPr>
              <a:t>, prin intermediul laboratoarelor acreditate, în conformitate cu cadrul legislativ, </a:t>
            </a:r>
            <a:r>
              <a:rPr lang="vi-VN" sz="1800" dirty="0">
                <a:solidFill>
                  <a:schemeClr val="tx2"/>
                </a:solidFill>
                <a:latin typeface="+mj-lt"/>
              </a:rPr>
              <a:t>asigură monitorizarea indicatorilor de emisii și deversări și a indicatorilor de eficiență a măsurilor </a:t>
            </a:r>
            <a:r>
              <a:rPr lang="vi-VN" sz="1800" dirty="0" smtClean="0">
                <a:solidFill>
                  <a:schemeClr val="tx2"/>
                </a:solidFill>
                <a:latin typeface="+mj-lt"/>
              </a:rPr>
              <a:t>aplicate</a:t>
            </a:r>
            <a:r>
              <a:rPr lang="ro-MO" sz="1800" dirty="0" smtClean="0">
                <a:solidFill>
                  <a:schemeClr val="tx2"/>
                </a:solidFill>
                <a:latin typeface="+mj-lt"/>
              </a:rPr>
              <a:t> conform anexei </a:t>
            </a:r>
            <a:r>
              <a:rPr lang="vi-VN" sz="1800" b="0" dirty="0" smtClean="0">
                <a:solidFill>
                  <a:schemeClr val="tx2"/>
                </a:solidFill>
                <a:latin typeface="+mj-lt"/>
              </a:rPr>
              <a:t> </a:t>
            </a:r>
            <a:r>
              <a:rPr lang="vi-VN" sz="1800" b="0" dirty="0">
                <a:solidFill>
                  <a:schemeClr val="tx2"/>
                </a:solidFill>
                <a:latin typeface="+mj-lt"/>
              </a:rPr>
              <a:t>4. </a:t>
            </a:r>
            <a:endParaRPr lang="ro-MO" sz="1800" b="0" dirty="0">
              <a:solidFill>
                <a:schemeClr val="tx2"/>
              </a:solidFill>
              <a:latin typeface="+mj-lt"/>
            </a:endParaRPr>
          </a:p>
          <a:p>
            <a:pPr lvl="0"/>
            <a:endParaRPr lang="ro-MO" sz="1800" dirty="0" smtClean="0">
              <a:solidFill>
                <a:schemeClr val="tx2"/>
              </a:solidFill>
              <a:latin typeface="+mj-lt"/>
            </a:endParaRPr>
          </a:p>
          <a:p>
            <a:pPr lvl="0"/>
            <a:r>
              <a:rPr lang="ro-MO" sz="1800" dirty="0" smtClean="0">
                <a:solidFill>
                  <a:schemeClr val="tx2"/>
                </a:solidFill>
                <a:latin typeface="+mj-lt"/>
              </a:rPr>
              <a:t>Regulamentul include 5 Ane</a:t>
            </a:r>
            <a:r>
              <a:rPr lang="ro-MO" sz="1800" b="0" dirty="0" smtClean="0">
                <a:solidFill>
                  <a:schemeClr val="tx2"/>
                </a:solidFill>
                <a:latin typeface="+mj-lt"/>
              </a:rPr>
              <a:t>xe, care includ </a:t>
            </a:r>
            <a:r>
              <a:rPr lang="ro-MO" sz="1800" dirty="0" smtClean="0">
                <a:solidFill>
                  <a:schemeClr val="tx2"/>
                </a:solidFill>
                <a:latin typeface="+mj-lt"/>
              </a:rPr>
              <a:t>domeniile industriale</a:t>
            </a:r>
            <a:r>
              <a:rPr lang="ro-MO" sz="1800" b="0" dirty="0" smtClean="0">
                <a:solidFill>
                  <a:schemeClr val="tx2"/>
                </a:solidFill>
                <a:latin typeface="+mj-lt"/>
              </a:rPr>
              <a:t>, </a:t>
            </a:r>
            <a:r>
              <a:rPr lang="ro-MO" sz="1800" dirty="0" smtClean="0">
                <a:solidFill>
                  <a:schemeClr val="tx2"/>
                </a:solidFill>
                <a:latin typeface="+mj-lt"/>
              </a:rPr>
              <a:t>poluanții care necesită raportare,</a:t>
            </a:r>
            <a:r>
              <a:rPr lang="ro-MO" sz="1800" b="0" dirty="0" smtClean="0">
                <a:solidFill>
                  <a:schemeClr val="tx2"/>
                </a:solidFill>
                <a:latin typeface="+mj-lt"/>
              </a:rPr>
              <a:t> </a:t>
            </a:r>
            <a:r>
              <a:rPr lang="ro-MO" sz="1800" dirty="0" smtClean="0">
                <a:solidFill>
                  <a:schemeClr val="tx2"/>
                </a:solidFill>
                <a:latin typeface="+mj-lt"/>
              </a:rPr>
              <a:t>formatul de raportare</a:t>
            </a:r>
            <a:r>
              <a:rPr lang="ro-MO" sz="1800" b="0" dirty="0" smtClean="0">
                <a:solidFill>
                  <a:schemeClr val="tx2"/>
                </a:solidFill>
                <a:latin typeface="+mj-lt"/>
              </a:rPr>
              <a:t>, </a:t>
            </a:r>
            <a:r>
              <a:rPr lang="ro-MO" sz="1800" dirty="0" smtClean="0">
                <a:solidFill>
                  <a:schemeClr val="tx2"/>
                </a:solidFill>
                <a:latin typeface="+mj-lt"/>
              </a:rPr>
              <a:t>lista metodelor de măsurare</a:t>
            </a:r>
            <a:r>
              <a:rPr lang="ro-MO" sz="1800" b="0" dirty="0" smtClean="0">
                <a:solidFill>
                  <a:schemeClr val="tx2"/>
                </a:solidFill>
                <a:latin typeface="+mj-lt"/>
              </a:rPr>
              <a:t>,</a:t>
            </a:r>
            <a:r>
              <a:rPr lang="ro-RO" sz="1800" dirty="0">
                <a:solidFill>
                  <a:schemeClr val="tx2"/>
                </a:solidFill>
                <a:latin typeface="+mj-lt"/>
                <a:ea typeface="Malgun Gothic"/>
              </a:rPr>
              <a:t> </a:t>
            </a:r>
            <a:r>
              <a:rPr lang="ro-RO" sz="1800" dirty="0" smtClean="0">
                <a:solidFill>
                  <a:schemeClr val="tx2"/>
                </a:solidFill>
                <a:latin typeface="+mj-lt"/>
                <a:ea typeface="Malgun Gothic"/>
              </a:rPr>
              <a:t>notificare p</a:t>
            </a:r>
            <a:r>
              <a:rPr lang="ro-RO" sz="1800" i="1" dirty="0" smtClean="0">
                <a:solidFill>
                  <a:schemeClr val="tx2"/>
                </a:solidFill>
                <a:latin typeface="+mj-lt"/>
                <a:ea typeface="Malgun Gothic"/>
              </a:rPr>
              <a:t>rivind </a:t>
            </a:r>
            <a:r>
              <a:rPr lang="ro-RO" sz="1800" i="1" dirty="0">
                <a:solidFill>
                  <a:schemeClr val="tx2"/>
                </a:solidFill>
                <a:latin typeface="+mj-lt"/>
                <a:ea typeface="Malgun Gothic"/>
              </a:rPr>
              <a:t>imposibilitatea accesării și transmiterii datelor </a:t>
            </a:r>
            <a:r>
              <a:rPr lang="ro-RO" sz="1800" i="1" dirty="0" smtClean="0">
                <a:solidFill>
                  <a:schemeClr val="tx2"/>
                </a:solidFill>
                <a:latin typeface="+mj-lt"/>
                <a:ea typeface="Malgun Gothic"/>
              </a:rPr>
              <a:t>în </a:t>
            </a:r>
            <a:r>
              <a:rPr lang="ro-RO" sz="1800" i="1" dirty="0" smtClean="0">
                <a:solidFill>
                  <a:schemeClr val="tx2"/>
                </a:solidFill>
                <a:latin typeface="+mj-lt"/>
                <a:ea typeface="Malgun Gothic"/>
              </a:rPr>
              <a:t>Registru.</a:t>
            </a:r>
            <a:r>
              <a:rPr lang="vi-VN" sz="1800" b="0" dirty="0" smtClean="0">
                <a:solidFill>
                  <a:schemeClr val="tx2"/>
                </a:solidFill>
                <a:latin typeface="+mj-lt"/>
              </a:rPr>
              <a:t>.</a:t>
            </a:r>
            <a:endParaRPr lang="vi-VN" sz="1800" dirty="0">
              <a:solidFill>
                <a:schemeClr val="tx2"/>
              </a:solidFill>
              <a:latin typeface="+mj-lt"/>
            </a:endParaRPr>
          </a:p>
        </p:txBody>
      </p:sp>
    </p:spTree>
    <p:extLst>
      <p:ext uri="{BB962C8B-B14F-4D97-AF65-F5344CB8AC3E}">
        <p14:creationId xmlns:p14="http://schemas.microsoft.com/office/powerpoint/2010/main" val="1971607728"/>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887506" y="1320668"/>
            <a:ext cx="7738773" cy="1601650"/>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a:lnSpc>
                <a:spcPct val="107000"/>
              </a:lnSpc>
              <a:spcAft>
                <a:spcPts val="0"/>
              </a:spcAft>
            </a:pPr>
            <a:r>
              <a:rPr lang="ro-RO" sz="1600" dirty="0">
                <a:solidFill>
                  <a:srgbClr val="000000"/>
                </a:solidFill>
                <a:ea typeface="Times New Roman"/>
                <a:cs typeface="Times New Roman"/>
              </a:rPr>
              <a:t>HG</a:t>
            </a:r>
            <a:r>
              <a:rPr lang="en-US" sz="1600" dirty="0">
                <a:solidFill>
                  <a:srgbClr val="000000"/>
                </a:solidFill>
                <a:ea typeface="Times New Roman"/>
                <a:cs typeface="Times New Roman"/>
              </a:rPr>
              <a:t>. 1063 din  16.09.2016 cu </a:t>
            </a:r>
            <a:r>
              <a:rPr lang="en-US" sz="1600" dirty="0" err="1">
                <a:solidFill>
                  <a:srgbClr val="000000"/>
                </a:solidFill>
                <a:ea typeface="Times New Roman"/>
                <a:cs typeface="Times New Roman"/>
              </a:rPr>
              <a:t>privire</a:t>
            </a:r>
            <a:r>
              <a:rPr lang="en-US" sz="1600" dirty="0">
                <a:solidFill>
                  <a:srgbClr val="000000"/>
                </a:solidFill>
                <a:ea typeface="Times New Roman"/>
                <a:cs typeface="Times New Roman"/>
              </a:rPr>
              <a:t> la </a:t>
            </a:r>
            <a:r>
              <a:rPr lang="en-US" sz="1600" dirty="0" err="1">
                <a:solidFill>
                  <a:srgbClr val="000000"/>
                </a:solidFill>
                <a:ea typeface="Times New Roman"/>
                <a:cs typeface="Times New Roman"/>
              </a:rPr>
              <a:t>aprobarea</a:t>
            </a:r>
            <a:r>
              <a:rPr lang="en-US" sz="1600" dirty="0">
                <a:solidFill>
                  <a:srgbClr val="000000"/>
                </a:solidFill>
                <a:ea typeface="Times New Roman"/>
                <a:cs typeface="Times New Roman"/>
              </a:rPr>
              <a:t> </a:t>
            </a:r>
            <a:r>
              <a:rPr lang="en-US" sz="1600" dirty="0" err="1">
                <a:solidFill>
                  <a:srgbClr val="000000"/>
                </a:solidFill>
                <a:ea typeface="Times New Roman"/>
                <a:cs typeface="Times New Roman"/>
              </a:rPr>
              <a:t>Programului</a:t>
            </a:r>
            <a:r>
              <a:rPr lang="en-US" sz="1600" dirty="0">
                <a:solidFill>
                  <a:srgbClr val="000000"/>
                </a:solidFill>
                <a:ea typeface="Times New Roman"/>
                <a:cs typeface="Times New Roman"/>
              </a:rPr>
              <a:t> </a:t>
            </a:r>
            <a:r>
              <a:rPr lang="en-US" sz="1600" dirty="0" err="1">
                <a:solidFill>
                  <a:srgbClr val="000000"/>
                </a:solidFill>
                <a:ea typeface="Times New Roman"/>
                <a:cs typeface="Times New Roman"/>
              </a:rPr>
              <a:t>Naţional</a:t>
            </a:r>
            <a:r>
              <a:rPr lang="en-US" sz="1600" dirty="0">
                <a:solidFill>
                  <a:srgbClr val="000000"/>
                </a:solidFill>
                <a:ea typeface="Times New Roman"/>
                <a:cs typeface="Times New Roman"/>
              </a:rPr>
              <a:t> </a:t>
            </a:r>
            <a:r>
              <a:rPr lang="en-US" sz="1600" dirty="0" err="1">
                <a:solidFill>
                  <a:srgbClr val="000000"/>
                </a:solidFill>
                <a:ea typeface="Times New Roman"/>
                <a:cs typeface="Times New Roman"/>
              </a:rPr>
              <a:t>pentru</a:t>
            </a:r>
            <a:r>
              <a:rPr lang="ro-MO" sz="1600" dirty="0">
                <a:solidFill>
                  <a:srgbClr val="000000"/>
                </a:solidFill>
                <a:ea typeface="Times New Roman"/>
                <a:cs typeface="Times New Roman"/>
              </a:rPr>
              <a:t> implementarea Protocolului Apa și </a:t>
            </a:r>
            <a:r>
              <a:rPr lang="ro-MO" sz="1600" dirty="0" smtClean="0">
                <a:solidFill>
                  <a:srgbClr val="000000"/>
                </a:solidFill>
                <a:ea typeface="Times New Roman"/>
                <a:cs typeface="Times New Roman"/>
              </a:rPr>
              <a:t>Sănătatea</a:t>
            </a:r>
            <a:endParaRPr lang="ru-RU" sz="1600" dirty="0">
              <a:solidFill>
                <a:srgbClr val="000000"/>
              </a:solidFill>
              <a:latin typeface="Calibri"/>
              <a:ea typeface="Calibri"/>
              <a:cs typeface="Times New Roman"/>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7" name="Прямоугольник 6"/>
          <p:cNvSpPr/>
          <p:nvPr/>
        </p:nvSpPr>
        <p:spPr>
          <a:xfrm>
            <a:off x="369787" y="2918012"/>
            <a:ext cx="8370784" cy="3970318"/>
          </a:xfrm>
          <a:prstGeom prst="rect">
            <a:avLst/>
          </a:prstGeom>
        </p:spPr>
        <p:txBody>
          <a:bodyPr wrap="square">
            <a:spAutoFit/>
          </a:bodyPr>
          <a:lstStyle/>
          <a:p>
            <a:pPr>
              <a:tabLst>
                <a:tab pos="810260" algn="l"/>
              </a:tabLst>
            </a:pPr>
            <a:endParaRPr lang="ro-RO" sz="1800" dirty="0" smtClean="0">
              <a:solidFill>
                <a:schemeClr val="tx1"/>
              </a:solidFill>
              <a:ea typeface="Arial"/>
            </a:endParaRPr>
          </a:p>
          <a:p>
            <a:pPr>
              <a:tabLst>
                <a:tab pos="810260" algn="l"/>
              </a:tabLst>
            </a:pPr>
            <a:r>
              <a:rPr lang="ro-RO" sz="1800" dirty="0" smtClean="0">
                <a:solidFill>
                  <a:schemeClr val="tx1"/>
                </a:solidFill>
                <a:ea typeface="Arial"/>
              </a:rPr>
              <a:t>Scopul </a:t>
            </a:r>
            <a:r>
              <a:rPr lang="ro-RO" sz="1800" dirty="0">
                <a:solidFill>
                  <a:schemeClr val="tx1"/>
                </a:solidFill>
                <a:ea typeface="Arial"/>
              </a:rPr>
              <a:t>general </a:t>
            </a:r>
            <a:r>
              <a:rPr lang="ro-RO" sz="1800" b="0" dirty="0">
                <a:solidFill>
                  <a:schemeClr val="tx2"/>
                </a:solidFill>
                <a:ea typeface="Arial"/>
              </a:rPr>
              <a:t>al </a:t>
            </a:r>
            <a:r>
              <a:rPr lang="ro-RO" sz="1800" b="0" dirty="0" smtClean="0">
                <a:solidFill>
                  <a:schemeClr val="tx2"/>
                </a:solidFill>
                <a:ea typeface="Arial"/>
              </a:rPr>
              <a:t>Programului </a:t>
            </a:r>
            <a:r>
              <a:rPr lang="ro-RO" sz="1800" b="0" dirty="0">
                <a:solidFill>
                  <a:schemeClr val="tx2"/>
                </a:solidFill>
                <a:ea typeface="Arial"/>
              </a:rPr>
              <a:t>este </a:t>
            </a:r>
            <a:r>
              <a:rPr lang="ro-RO" sz="1800" b="0" dirty="0">
                <a:solidFill>
                  <a:schemeClr val="tx2"/>
                </a:solidFill>
                <a:ea typeface="Calibri"/>
              </a:rPr>
              <a:t>îmbunătăţirea calităţii vieţii populaţiei şi accesului la apă potabilă sigură şi sanitaţie </a:t>
            </a:r>
            <a:r>
              <a:rPr lang="ro-RO" sz="1800" b="0" i="1" dirty="0">
                <a:solidFill>
                  <a:schemeClr val="tx2"/>
                </a:solidFill>
                <a:ea typeface="Calibri"/>
              </a:rPr>
              <a:t>îmbunătăţită prin planificarea măsurilor necesare pentru asigurarea realizării indicatorilor-ţintă la Protocolul privind Apa şi Sănătatea. </a:t>
            </a:r>
            <a:endParaRPr lang="ro-MO" sz="1800" b="0" i="1" dirty="0" smtClean="0">
              <a:solidFill>
                <a:schemeClr val="tx2"/>
              </a:solidFill>
            </a:endParaRPr>
          </a:p>
          <a:p>
            <a:pPr>
              <a:tabLst>
                <a:tab pos="810260" algn="l"/>
              </a:tabLst>
            </a:pPr>
            <a:endParaRPr lang="ro-RO" sz="1800" dirty="0" smtClean="0">
              <a:solidFill>
                <a:schemeClr val="tx2"/>
              </a:solidFill>
              <a:ea typeface="Calibri"/>
            </a:endParaRPr>
          </a:p>
          <a:p>
            <a:pPr>
              <a:tabLst>
                <a:tab pos="810260" algn="l"/>
              </a:tabLst>
            </a:pPr>
            <a:r>
              <a:rPr lang="ro-RO" sz="1800" dirty="0" smtClean="0">
                <a:solidFill>
                  <a:schemeClr val="tx2"/>
                </a:solidFill>
                <a:ea typeface="Calibri"/>
              </a:rPr>
              <a:t>Obiectivele </a:t>
            </a:r>
            <a:r>
              <a:rPr lang="ro-RO" sz="1800" dirty="0">
                <a:solidFill>
                  <a:schemeClr val="tx2"/>
                </a:solidFill>
                <a:ea typeface="Calibri"/>
              </a:rPr>
              <a:t>prezentului Program </a:t>
            </a:r>
            <a:r>
              <a:rPr lang="ro-RO" sz="1800" b="0" dirty="0" err="1">
                <a:solidFill>
                  <a:schemeClr val="tx2"/>
                </a:solidFill>
                <a:ea typeface="Calibri"/>
              </a:rPr>
              <a:t>sînt</a:t>
            </a:r>
            <a:r>
              <a:rPr lang="ro-RO" sz="1800" b="0" dirty="0">
                <a:solidFill>
                  <a:schemeClr val="tx2"/>
                </a:solidFill>
                <a:ea typeface="Calibri"/>
              </a:rPr>
              <a:t> orientate spre </a:t>
            </a:r>
            <a:r>
              <a:rPr lang="ro-RO" sz="1800" b="0" dirty="0">
                <a:solidFill>
                  <a:schemeClr val="tx2"/>
                </a:solidFill>
                <a:ea typeface="Arial"/>
              </a:rPr>
              <a:t>integrarea priorităţilor apă şi sănătate la Protocol în Republica Moldova cu procesele naţionale de planificare a acţiunilor în sectoarele </a:t>
            </a:r>
            <a:r>
              <a:rPr lang="ro-RO" sz="1800" b="0" dirty="0" smtClean="0">
                <a:solidFill>
                  <a:schemeClr val="tx2"/>
                </a:solidFill>
                <a:ea typeface="Arial"/>
              </a:rPr>
              <a:t>ce țin de apele prevăzute de Protocol</a:t>
            </a:r>
          </a:p>
          <a:p>
            <a:pPr>
              <a:tabLst>
                <a:tab pos="810260" algn="l"/>
              </a:tabLst>
            </a:pPr>
            <a:endParaRPr lang="ro-MO" sz="1800" dirty="0" smtClean="0">
              <a:solidFill>
                <a:schemeClr val="tx2"/>
              </a:solidFill>
              <a:ea typeface="Calibri"/>
            </a:endParaRPr>
          </a:p>
          <a:p>
            <a:pPr>
              <a:tabLst>
                <a:tab pos="810260" algn="l"/>
              </a:tabLst>
            </a:pPr>
            <a:r>
              <a:rPr lang="ro-MO" sz="1800" dirty="0" err="1" smtClean="0">
                <a:solidFill>
                  <a:schemeClr val="tx2"/>
                </a:solidFill>
                <a:ea typeface="Calibri"/>
              </a:rPr>
              <a:t>Ob</a:t>
            </a:r>
            <a:r>
              <a:rPr lang="ro-RO" sz="1800" dirty="0" err="1" smtClean="0">
                <a:solidFill>
                  <a:schemeClr val="tx2"/>
                </a:solidFill>
                <a:ea typeface="Calibri"/>
              </a:rPr>
              <a:t>iectivul</a:t>
            </a:r>
            <a:r>
              <a:rPr lang="ro-RO" sz="1800" dirty="0" smtClean="0">
                <a:solidFill>
                  <a:schemeClr val="tx2"/>
                </a:solidFill>
                <a:ea typeface="Calibri"/>
              </a:rPr>
              <a:t> </a:t>
            </a:r>
            <a:r>
              <a:rPr lang="ro-RO" sz="1800" dirty="0">
                <a:solidFill>
                  <a:schemeClr val="tx2"/>
                </a:solidFill>
                <a:ea typeface="Calibri"/>
              </a:rPr>
              <a:t>general al </a:t>
            </a:r>
            <a:r>
              <a:rPr lang="ro-RO" sz="1800" dirty="0" smtClean="0">
                <a:solidFill>
                  <a:schemeClr val="tx2"/>
                </a:solidFill>
                <a:ea typeface="Calibri"/>
              </a:rPr>
              <a:t> Pro</a:t>
            </a:r>
            <a:r>
              <a:rPr lang="ro-RO" sz="1800" b="0" dirty="0" smtClean="0">
                <a:solidFill>
                  <a:schemeClr val="tx2"/>
                </a:solidFill>
                <a:ea typeface="Calibri"/>
              </a:rPr>
              <a:t>gramului </a:t>
            </a:r>
            <a:r>
              <a:rPr lang="ro-RO" sz="1800" b="0" dirty="0">
                <a:solidFill>
                  <a:schemeClr val="tx2"/>
                </a:solidFill>
                <a:ea typeface="Calibri"/>
              </a:rPr>
              <a:t>constă în atingerea indicatorilor-ţintă la Protocol pentru cele 20 de domenii </a:t>
            </a:r>
            <a:r>
              <a:rPr lang="ro-RO" sz="1800" b="0" dirty="0" err="1">
                <a:solidFill>
                  <a:schemeClr val="tx2"/>
                </a:solidFill>
                <a:ea typeface="Calibri"/>
              </a:rPr>
              <a:t>pînă</a:t>
            </a:r>
            <a:r>
              <a:rPr lang="ro-RO" sz="1800" b="0" dirty="0">
                <a:solidFill>
                  <a:schemeClr val="tx2"/>
                </a:solidFill>
                <a:ea typeface="Calibri"/>
              </a:rPr>
              <a:t> în anul 2025</a:t>
            </a:r>
            <a:r>
              <a:rPr lang="ro-RO" sz="1800" b="0" dirty="0" smtClean="0">
                <a:solidFill>
                  <a:schemeClr val="tx2"/>
                </a:solidFill>
                <a:ea typeface="Calibri"/>
              </a:rPr>
              <a:t>,</a:t>
            </a:r>
            <a:endParaRPr lang="ro-MO" sz="1800" b="0" dirty="0">
              <a:solidFill>
                <a:schemeClr val="tx2"/>
              </a:solidFill>
              <a:latin typeface="Times New Roman"/>
            </a:endParaRPr>
          </a:p>
          <a:p>
            <a:pPr lvl="0"/>
            <a:endParaRPr lang="ro-MO" sz="1800" b="0" dirty="0" smtClean="0">
              <a:solidFill>
                <a:schemeClr val="tx2"/>
              </a:solidFill>
              <a:latin typeface="Times New Roman"/>
            </a:endParaRPr>
          </a:p>
          <a:p>
            <a:pPr lvl="0"/>
            <a:r>
              <a:rPr lang="vi-VN" sz="1800" b="0" dirty="0" smtClean="0">
                <a:solidFill>
                  <a:schemeClr val="tx2"/>
                </a:solidFill>
                <a:latin typeface="Times New Roman"/>
              </a:rPr>
              <a:t>.</a:t>
            </a:r>
            <a:endParaRPr lang="vi-VN" sz="1800" dirty="0">
              <a:solidFill>
                <a:schemeClr val="tx2"/>
              </a:solidFill>
              <a:latin typeface="Arial"/>
            </a:endParaRPr>
          </a:p>
        </p:txBody>
      </p:sp>
    </p:spTree>
    <p:extLst>
      <p:ext uri="{BB962C8B-B14F-4D97-AF65-F5344CB8AC3E}">
        <p14:creationId xmlns:p14="http://schemas.microsoft.com/office/powerpoint/2010/main" val="281234908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773215" y="1316362"/>
            <a:ext cx="7738773" cy="1601650"/>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a:lnSpc>
                <a:spcPct val="107000"/>
              </a:lnSpc>
              <a:spcAft>
                <a:spcPts val="0"/>
              </a:spcAft>
            </a:pPr>
            <a:r>
              <a:rPr lang="ro-RO" sz="1600" dirty="0">
                <a:solidFill>
                  <a:srgbClr val="000000"/>
                </a:solidFill>
                <a:ea typeface="Times New Roman"/>
                <a:cs typeface="Times New Roman"/>
              </a:rPr>
              <a:t>HG</a:t>
            </a:r>
            <a:r>
              <a:rPr lang="en-US" sz="1600" dirty="0">
                <a:solidFill>
                  <a:srgbClr val="000000"/>
                </a:solidFill>
                <a:ea typeface="Times New Roman"/>
                <a:cs typeface="Times New Roman"/>
              </a:rPr>
              <a:t>. 1063 din  16.09.2016 cu </a:t>
            </a:r>
            <a:r>
              <a:rPr lang="en-US" sz="1600" dirty="0" err="1">
                <a:solidFill>
                  <a:srgbClr val="000000"/>
                </a:solidFill>
                <a:ea typeface="Times New Roman"/>
                <a:cs typeface="Times New Roman"/>
              </a:rPr>
              <a:t>privire</a:t>
            </a:r>
            <a:r>
              <a:rPr lang="en-US" sz="1600" dirty="0">
                <a:solidFill>
                  <a:srgbClr val="000000"/>
                </a:solidFill>
                <a:ea typeface="Times New Roman"/>
                <a:cs typeface="Times New Roman"/>
              </a:rPr>
              <a:t> la </a:t>
            </a:r>
            <a:r>
              <a:rPr lang="en-US" sz="1600" dirty="0" err="1">
                <a:solidFill>
                  <a:srgbClr val="000000"/>
                </a:solidFill>
                <a:ea typeface="Times New Roman"/>
                <a:cs typeface="Times New Roman"/>
              </a:rPr>
              <a:t>aprobarea</a:t>
            </a:r>
            <a:r>
              <a:rPr lang="en-US" sz="1600" dirty="0">
                <a:solidFill>
                  <a:srgbClr val="000000"/>
                </a:solidFill>
                <a:ea typeface="Times New Roman"/>
                <a:cs typeface="Times New Roman"/>
              </a:rPr>
              <a:t> </a:t>
            </a:r>
            <a:r>
              <a:rPr lang="en-US" sz="1600" dirty="0" err="1">
                <a:solidFill>
                  <a:srgbClr val="000000"/>
                </a:solidFill>
                <a:ea typeface="Times New Roman"/>
                <a:cs typeface="Times New Roman"/>
              </a:rPr>
              <a:t>Programului</a:t>
            </a:r>
            <a:r>
              <a:rPr lang="en-US" sz="1600" dirty="0">
                <a:solidFill>
                  <a:srgbClr val="000000"/>
                </a:solidFill>
                <a:ea typeface="Times New Roman"/>
                <a:cs typeface="Times New Roman"/>
              </a:rPr>
              <a:t> </a:t>
            </a:r>
            <a:r>
              <a:rPr lang="en-US" sz="1600" dirty="0" err="1">
                <a:solidFill>
                  <a:srgbClr val="000000"/>
                </a:solidFill>
                <a:ea typeface="Times New Roman"/>
                <a:cs typeface="Times New Roman"/>
              </a:rPr>
              <a:t>Naţional</a:t>
            </a:r>
            <a:r>
              <a:rPr lang="en-US" sz="1600" dirty="0">
                <a:solidFill>
                  <a:srgbClr val="000000"/>
                </a:solidFill>
                <a:ea typeface="Times New Roman"/>
                <a:cs typeface="Times New Roman"/>
              </a:rPr>
              <a:t> </a:t>
            </a:r>
            <a:r>
              <a:rPr lang="en-US" sz="1600" dirty="0" err="1">
                <a:solidFill>
                  <a:srgbClr val="000000"/>
                </a:solidFill>
                <a:ea typeface="Times New Roman"/>
                <a:cs typeface="Times New Roman"/>
              </a:rPr>
              <a:t>pentru</a:t>
            </a:r>
            <a:r>
              <a:rPr lang="ro-MO" sz="1600" dirty="0">
                <a:solidFill>
                  <a:srgbClr val="000000"/>
                </a:solidFill>
                <a:ea typeface="Times New Roman"/>
                <a:cs typeface="Times New Roman"/>
              </a:rPr>
              <a:t> implementarea Protocolului Apa și sănătatea</a:t>
            </a:r>
            <a:endParaRPr lang="ru-RU" sz="1600" dirty="0">
              <a:solidFill>
                <a:srgbClr val="000000"/>
              </a:solidFill>
              <a:latin typeface="Calibri"/>
              <a:ea typeface="Calibri"/>
              <a:cs typeface="Times New Roman"/>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7" name="Прямоугольник 6"/>
          <p:cNvSpPr/>
          <p:nvPr/>
        </p:nvSpPr>
        <p:spPr>
          <a:xfrm>
            <a:off x="369787" y="2918012"/>
            <a:ext cx="8370784" cy="369332"/>
          </a:xfrm>
          <a:prstGeom prst="rect">
            <a:avLst/>
          </a:prstGeom>
        </p:spPr>
        <p:txBody>
          <a:bodyPr wrap="square">
            <a:spAutoFit/>
          </a:bodyPr>
          <a:lstStyle/>
          <a:p>
            <a:pPr lvl="0"/>
            <a:r>
              <a:rPr lang="ro-MO" sz="1800" dirty="0" smtClean="0">
                <a:solidFill>
                  <a:srgbClr val="000000"/>
                </a:solidFill>
                <a:latin typeface="Times New Roman"/>
              </a:rPr>
              <a:t>Unele domenii prevăzute de Protocol în domeniul protecției  apelor</a:t>
            </a:r>
            <a:endParaRPr lang="vi-VN" sz="1800" dirty="0">
              <a:solidFill>
                <a:srgbClr val="000000"/>
              </a:solidFill>
              <a:latin typeface="Aria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546539295"/>
              </p:ext>
            </p:extLst>
          </p:nvPr>
        </p:nvGraphicFramePr>
        <p:xfrm>
          <a:off x="188243" y="3227295"/>
          <a:ext cx="8790454" cy="3230856"/>
        </p:xfrm>
        <a:graphic>
          <a:graphicData uri="http://schemas.openxmlformats.org/drawingml/2006/table">
            <a:tbl>
              <a:tblPr firstRow="1" firstCol="1" bandRow="1"/>
              <a:tblGrid>
                <a:gridCol w="2407039"/>
                <a:gridCol w="3962945"/>
                <a:gridCol w="2420470"/>
              </a:tblGrid>
              <a:tr h="1950696">
                <a:tc>
                  <a:txBody>
                    <a:bodyPr/>
                    <a:lstStyle/>
                    <a:p>
                      <a:pPr indent="635" algn="l">
                        <a:spcAft>
                          <a:spcPts val="0"/>
                        </a:spcAft>
                      </a:pPr>
                      <a:r>
                        <a:rPr lang="ro-RO" sz="1400" b="1" dirty="0">
                          <a:effectLst/>
                          <a:latin typeface="+mj-lt"/>
                          <a:ea typeface="Times New Roman"/>
                        </a:rPr>
                        <a:t>Domeniul XIV art.6  pct. 2 lit. j) Partea 1  „Îmbunătăţirea calităţii apelor folosite ca surse de apă potabilă”</a:t>
                      </a:r>
                      <a:endParaRPr lang="ru-RU" sz="1400" dirty="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l">
                        <a:spcAft>
                          <a:spcPts val="0"/>
                        </a:spcAft>
                      </a:pPr>
                      <a:r>
                        <a:rPr lang="ro-RO" sz="1400" b="1" dirty="0" smtClean="0">
                          <a:effectLst/>
                          <a:latin typeface="+mj-lt"/>
                          <a:ea typeface="Times New Roman"/>
                        </a:rPr>
                        <a:t>Prevede </a:t>
                      </a:r>
                    </a:p>
                    <a:p>
                      <a:pPr indent="-8255" algn="l">
                        <a:spcAft>
                          <a:spcPts val="0"/>
                        </a:spcAft>
                      </a:pPr>
                      <a:r>
                        <a:rPr lang="ro-RO" sz="1400" b="1" dirty="0" smtClean="0">
                          <a:effectLst/>
                          <a:latin typeface="+mj-lt"/>
                          <a:ea typeface="Times New Roman"/>
                        </a:rPr>
                        <a:t>1</a:t>
                      </a:r>
                      <a:r>
                        <a:rPr lang="ro-RO" sz="1400" b="1" dirty="0">
                          <a:effectLst/>
                          <a:latin typeface="+mj-lt"/>
                          <a:ea typeface="Times New Roman"/>
                        </a:rPr>
                        <a:t>) Atingerea indicatorilor de calitate a apelor de suprafaţă utilizate pentru alimentarea cu apă potabilă cu privire la conţinutul de enterococi şi </a:t>
                      </a:r>
                      <a:r>
                        <a:rPr lang="ro-RO" sz="1400" b="1" dirty="0" err="1">
                          <a:effectLst/>
                          <a:latin typeface="+mj-lt"/>
                          <a:ea typeface="Times New Roman"/>
                        </a:rPr>
                        <a:t>E.coli</a:t>
                      </a:r>
                      <a:r>
                        <a:rPr lang="ro-RO" sz="1400" b="1" dirty="0">
                          <a:effectLst/>
                          <a:latin typeface="+mj-lt"/>
                          <a:ea typeface="Times New Roman"/>
                        </a:rPr>
                        <a:t> la nivelul clasei a 2-a de calitate </a:t>
                      </a:r>
                      <a:endParaRPr lang="ru-RU" sz="1400" b="1" dirty="0">
                        <a:effectLst/>
                        <a:latin typeface="+mj-lt"/>
                        <a:ea typeface="Times New Roman"/>
                      </a:endParaRPr>
                    </a:p>
                    <a:p>
                      <a:pPr indent="-8255" algn="l">
                        <a:spcAft>
                          <a:spcPts val="0"/>
                        </a:spcAft>
                      </a:pPr>
                      <a:r>
                        <a:rPr lang="ro-RO" sz="1400" b="1" dirty="0">
                          <a:effectLst/>
                          <a:latin typeface="+mj-lt"/>
                          <a:ea typeface="Times New Roman"/>
                        </a:rPr>
                        <a:t>2) Instituirea Registrului naţional al surselor publice de apă potabilă de suprafaţă şi subterane</a:t>
                      </a:r>
                      <a:endParaRPr lang="ru-RU" sz="1400" b="1" dirty="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o-RO" sz="1400" b="1" dirty="0">
                          <a:effectLst/>
                          <a:latin typeface="+mj-lt"/>
                          <a:ea typeface="Times New Roman"/>
                        </a:rPr>
                        <a:t>Realizarea indicatorilor de calitate </a:t>
                      </a:r>
                      <a:r>
                        <a:rPr lang="ro-RO" sz="1400" b="1" dirty="0" err="1">
                          <a:effectLst/>
                          <a:latin typeface="+mj-lt"/>
                          <a:ea typeface="Times New Roman"/>
                        </a:rPr>
                        <a:t>pînă</a:t>
                      </a:r>
                      <a:r>
                        <a:rPr lang="ro-RO" sz="1400" b="1" dirty="0">
                          <a:effectLst/>
                          <a:latin typeface="+mj-lt"/>
                          <a:ea typeface="Times New Roman"/>
                        </a:rPr>
                        <a:t> în 2025 </a:t>
                      </a:r>
                      <a:endParaRPr lang="ru-RU" sz="1400" b="1" dirty="0">
                        <a:effectLst/>
                        <a:latin typeface="+mj-lt"/>
                        <a:ea typeface="Times New Roman"/>
                      </a:endParaRPr>
                    </a:p>
                    <a:p>
                      <a:pPr indent="457200" algn="l">
                        <a:spcAft>
                          <a:spcPts val="0"/>
                        </a:spcAft>
                      </a:pPr>
                      <a:r>
                        <a:rPr lang="ro-RO" sz="1400" b="1" dirty="0">
                          <a:effectLst/>
                          <a:highlight>
                            <a:srgbClr val="FFFF00"/>
                          </a:highlight>
                          <a:latin typeface="+mj-lt"/>
                          <a:ea typeface="Times New Roman"/>
                        </a:rPr>
                        <a:t> </a:t>
                      </a:r>
                      <a:endParaRPr lang="ru-RU" sz="1400" b="1" dirty="0">
                        <a:effectLst/>
                        <a:latin typeface="+mj-lt"/>
                        <a:ea typeface="Times New Roman"/>
                      </a:endParaRPr>
                    </a:p>
                    <a:p>
                      <a:pPr indent="457200" algn="l">
                        <a:spcAft>
                          <a:spcPts val="0"/>
                        </a:spcAft>
                      </a:pPr>
                      <a:r>
                        <a:rPr lang="ro-RO" sz="1400" b="1" dirty="0">
                          <a:effectLst/>
                          <a:highlight>
                            <a:srgbClr val="FFFF00"/>
                          </a:highlight>
                          <a:latin typeface="+mj-lt"/>
                          <a:ea typeface="Times New Roman"/>
                        </a:rPr>
                        <a:t> </a:t>
                      </a:r>
                      <a:endParaRPr lang="ru-RU" sz="1400" b="1" dirty="0">
                        <a:effectLst/>
                        <a:latin typeface="+mj-lt"/>
                        <a:ea typeface="Times New Roman"/>
                      </a:endParaRPr>
                    </a:p>
                    <a:p>
                      <a:pPr indent="457200" algn="l">
                        <a:spcAft>
                          <a:spcPts val="0"/>
                        </a:spcAft>
                      </a:pPr>
                      <a:r>
                        <a:rPr lang="ro-RO" sz="1400" b="1" dirty="0">
                          <a:effectLst/>
                          <a:highlight>
                            <a:srgbClr val="FFFF00"/>
                          </a:highlight>
                          <a:latin typeface="+mj-lt"/>
                          <a:ea typeface="Times New Roman"/>
                        </a:rPr>
                        <a:t> </a:t>
                      </a:r>
                      <a:endParaRPr lang="ru-RU" sz="1400" b="1" dirty="0">
                        <a:effectLst/>
                        <a:latin typeface="+mj-lt"/>
                        <a:ea typeface="Times New Roman"/>
                      </a:endParaRPr>
                    </a:p>
                    <a:p>
                      <a:pPr indent="457200" algn="l">
                        <a:spcAft>
                          <a:spcPts val="0"/>
                        </a:spcAft>
                      </a:pPr>
                      <a:r>
                        <a:rPr lang="ro-RO" sz="1400" b="1" dirty="0">
                          <a:effectLst/>
                          <a:latin typeface="+mj-lt"/>
                          <a:ea typeface="Times New Roman"/>
                        </a:rPr>
                        <a:t>Registru instituit </a:t>
                      </a:r>
                      <a:r>
                        <a:rPr lang="ro-RO" sz="1400" b="1" dirty="0" err="1">
                          <a:effectLst/>
                          <a:latin typeface="+mj-lt"/>
                          <a:ea typeface="Times New Roman"/>
                        </a:rPr>
                        <a:t>pînă</a:t>
                      </a:r>
                      <a:r>
                        <a:rPr lang="ro-RO" sz="1400" b="1" dirty="0">
                          <a:effectLst/>
                          <a:latin typeface="+mj-lt"/>
                          <a:ea typeface="Times New Roman"/>
                        </a:rPr>
                        <a:t> în 2020  </a:t>
                      </a:r>
                      <a:endParaRPr lang="ru-RU" sz="1400" b="1" dirty="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825">
                <a:tc>
                  <a:txBody>
                    <a:bodyPr/>
                    <a:lstStyle/>
                    <a:p>
                      <a:pPr indent="635" algn="l">
                        <a:spcAft>
                          <a:spcPts val="0"/>
                        </a:spcAft>
                      </a:pPr>
                      <a:r>
                        <a:rPr lang="ro-RO" sz="1400" b="1" dirty="0">
                          <a:effectLst/>
                          <a:latin typeface="+mj-lt"/>
                          <a:ea typeface="Times New Roman"/>
                        </a:rPr>
                        <a:t>Domeniul XIX art.6  pct. 2 lit. m) „Eficacitatea sistemelor de management, dezvoltare, protecţie şi utilizare a resurselor de apă”</a:t>
                      </a:r>
                      <a:endParaRPr lang="ru-RU" sz="1400" dirty="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l">
                        <a:spcAft>
                          <a:spcPts val="0"/>
                        </a:spcAft>
                      </a:pPr>
                      <a:r>
                        <a:rPr lang="ro-RO" sz="1400" b="1" dirty="0" smtClean="0">
                          <a:effectLst/>
                          <a:latin typeface="+mj-lt"/>
                          <a:ea typeface="Times New Roman"/>
                        </a:rPr>
                        <a:t>Prevede Prezenţa </a:t>
                      </a:r>
                      <a:r>
                        <a:rPr lang="ro-RO" sz="1400" b="1" dirty="0">
                          <a:effectLst/>
                          <a:latin typeface="+mj-lt"/>
                          <a:ea typeface="Times New Roman"/>
                        </a:rPr>
                        <a:t>planurilor de gestionare a resurselor bazinelor </a:t>
                      </a:r>
                      <a:r>
                        <a:rPr lang="ro-RO" sz="1400" b="1" dirty="0" err="1">
                          <a:effectLst/>
                          <a:latin typeface="+mj-lt"/>
                          <a:ea typeface="Times New Roman"/>
                        </a:rPr>
                        <a:t>rîurilor</a:t>
                      </a:r>
                      <a:r>
                        <a:rPr lang="ro-RO" sz="1400" b="1" dirty="0">
                          <a:effectLst/>
                          <a:latin typeface="+mj-lt"/>
                          <a:ea typeface="Times New Roman"/>
                        </a:rPr>
                        <a:t> Nistru şi Prut</a:t>
                      </a:r>
                      <a:endParaRPr lang="ru-RU" sz="1400" b="1" dirty="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o-RO" sz="1400" b="1" dirty="0">
                          <a:effectLst/>
                          <a:latin typeface="+mj-lt"/>
                          <a:ea typeface="Times New Roman"/>
                        </a:rPr>
                        <a:t>Planuri elaborate </a:t>
                      </a:r>
                      <a:r>
                        <a:rPr lang="ro-RO" sz="1400" b="1" dirty="0" err="1">
                          <a:effectLst/>
                          <a:latin typeface="+mj-lt"/>
                          <a:ea typeface="Times New Roman"/>
                        </a:rPr>
                        <a:t>pînă</a:t>
                      </a:r>
                      <a:r>
                        <a:rPr lang="ro-RO" sz="1400" b="1" dirty="0">
                          <a:effectLst/>
                          <a:latin typeface="+mj-lt"/>
                          <a:ea typeface="Times New Roman"/>
                        </a:rPr>
                        <a:t> în  2017</a:t>
                      </a:r>
                      <a:endParaRPr lang="ru-RU" sz="1400" b="1" dirty="0">
                        <a:effectLst/>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347524"/>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369787" y="1250212"/>
            <a:ext cx="8612847" cy="1439200"/>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0" hangingPunct="0"/>
            <a:r>
              <a:rPr lang="ro-RO" sz="1600" dirty="0">
                <a:solidFill>
                  <a:srgbClr val="000000"/>
                </a:solidFill>
                <a:latin typeface="+mj-lt"/>
                <a:ea typeface="Calibri"/>
              </a:rPr>
              <a:t>HG 807din  16.10.2013 pentru aprobarea Regulamentului cu privire la folosinţa apelor  din acumulările de apă pentru necesităţile comunităţii, irigaţie  şi  piscicultură</a:t>
            </a:r>
            <a:endParaRPr lang="ru-RU" sz="1600" b="0" dirty="0">
              <a:solidFill>
                <a:srgbClr val="000000"/>
              </a:solidFill>
              <a:latin typeface="+mj-lt"/>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7" name="Прямоугольник 6"/>
          <p:cNvSpPr/>
          <p:nvPr/>
        </p:nvSpPr>
        <p:spPr>
          <a:xfrm>
            <a:off x="369787" y="2918012"/>
            <a:ext cx="8370784" cy="1200329"/>
          </a:xfrm>
          <a:prstGeom prst="rect">
            <a:avLst/>
          </a:prstGeom>
        </p:spPr>
        <p:txBody>
          <a:bodyPr wrap="square">
            <a:spAutoFit/>
          </a:bodyPr>
          <a:lstStyle/>
          <a:p>
            <a:pPr lvl="0"/>
            <a:endParaRPr lang="ro-MO" sz="1800" b="0" dirty="0" smtClean="0">
              <a:solidFill>
                <a:srgbClr val="000000"/>
              </a:solidFill>
              <a:latin typeface="Times New Roman"/>
            </a:endParaRPr>
          </a:p>
          <a:p>
            <a:pPr lvl="0"/>
            <a:endParaRPr lang="ro-MO" sz="1800" b="0" dirty="0">
              <a:solidFill>
                <a:srgbClr val="000000"/>
              </a:solidFill>
              <a:latin typeface="Times New Roman"/>
            </a:endParaRPr>
          </a:p>
          <a:p>
            <a:pPr lvl="0"/>
            <a:endParaRPr lang="ro-MO" sz="1800" b="0" dirty="0" smtClean="0">
              <a:solidFill>
                <a:srgbClr val="000000"/>
              </a:solidFill>
              <a:latin typeface="Times New Roman"/>
            </a:endParaRPr>
          </a:p>
          <a:p>
            <a:pPr lvl="0"/>
            <a:r>
              <a:rPr lang="vi-VN" sz="1800" b="0" dirty="0" smtClean="0">
                <a:solidFill>
                  <a:srgbClr val="000000"/>
                </a:solidFill>
                <a:latin typeface="Times New Roman"/>
              </a:rPr>
              <a:t>.</a:t>
            </a:r>
            <a:endParaRPr lang="vi-VN" sz="1800" dirty="0">
              <a:solidFill>
                <a:srgbClr val="000000"/>
              </a:solidFill>
              <a:latin typeface="Arial"/>
            </a:endParaRPr>
          </a:p>
        </p:txBody>
      </p:sp>
      <p:sp>
        <p:nvSpPr>
          <p:cNvPr id="9" name="Прямоугольник 8"/>
          <p:cNvSpPr/>
          <p:nvPr/>
        </p:nvSpPr>
        <p:spPr>
          <a:xfrm>
            <a:off x="73950" y="2908927"/>
            <a:ext cx="8548390" cy="3693319"/>
          </a:xfrm>
          <a:prstGeom prst="rect">
            <a:avLst/>
          </a:prstGeom>
        </p:spPr>
        <p:txBody>
          <a:bodyPr wrap="square">
            <a:spAutoFit/>
          </a:bodyPr>
          <a:lstStyle/>
          <a:p>
            <a:r>
              <a:rPr lang="vi-VN" sz="1800" dirty="0">
                <a:solidFill>
                  <a:srgbClr val="000000"/>
                </a:solidFill>
                <a:latin typeface="+mj-lt"/>
              </a:rPr>
              <a:t>Regulamentul cu privire la folosinţa apelor din acumulările de apă pentru necesităţile comunităţii,</a:t>
            </a:r>
            <a:r>
              <a:rPr lang="vi-VN" sz="1800" b="0" dirty="0">
                <a:solidFill>
                  <a:srgbClr val="000000"/>
                </a:solidFill>
                <a:latin typeface="+mj-lt"/>
              </a:rPr>
              <a:t> </a:t>
            </a:r>
            <a:r>
              <a:rPr lang="vi-VN" sz="1800" b="0" dirty="0">
                <a:solidFill>
                  <a:schemeClr val="tx2"/>
                </a:solidFill>
                <a:latin typeface="+mj-lt"/>
              </a:rPr>
              <a:t>irigaţie şi piscicultură </a:t>
            </a:r>
            <a:r>
              <a:rPr lang="vi-VN" sz="1800" b="0" dirty="0" smtClean="0">
                <a:solidFill>
                  <a:schemeClr val="tx2"/>
                </a:solidFill>
                <a:latin typeface="+mj-lt"/>
              </a:rPr>
              <a:t>reglementează </a:t>
            </a:r>
            <a:r>
              <a:rPr lang="vi-VN" sz="1800" b="0" dirty="0">
                <a:solidFill>
                  <a:schemeClr val="tx2"/>
                </a:solidFill>
                <a:latin typeface="+mj-lt"/>
              </a:rPr>
              <a:t>modul de folosinţă a apei din acumulările de apă, </a:t>
            </a:r>
            <a:endParaRPr lang="ro-MO" sz="1800" b="0" dirty="0" smtClean="0">
              <a:solidFill>
                <a:schemeClr val="tx2"/>
              </a:solidFill>
              <a:latin typeface="+mj-lt"/>
            </a:endParaRPr>
          </a:p>
          <a:p>
            <a:endParaRPr lang="ro-MO" sz="1800" dirty="0" smtClean="0">
              <a:solidFill>
                <a:schemeClr val="tx2"/>
              </a:solidFill>
              <a:latin typeface="+mj-lt"/>
            </a:endParaRPr>
          </a:p>
          <a:p>
            <a:r>
              <a:rPr lang="vi-VN" sz="1800" dirty="0" smtClean="0">
                <a:solidFill>
                  <a:schemeClr val="tx2"/>
                </a:solidFill>
                <a:latin typeface="+mj-lt"/>
              </a:rPr>
              <a:t>Proprietarii </a:t>
            </a:r>
            <a:r>
              <a:rPr lang="vi-VN" sz="1800" dirty="0">
                <a:solidFill>
                  <a:schemeClr val="tx2"/>
                </a:solidFill>
                <a:latin typeface="+mj-lt"/>
              </a:rPr>
              <a:t>construcţiilor hidrotehnice la acumulările de apă sînt obligaţi să</a:t>
            </a:r>
            <a:r>
              <a:rPr lang="vi-VN" sz="1800" dirty="0" smtClean="0">
                <a:solidFill>
                  <a:schemeClr val="tx2"/>
                </a:solidFill>
                <a:latin typeface="+mj-lt"/>
              </a:rPr>
              <a:t>:</a:t>
            </a:r>
            <a:endParaRPr lang="ro-MO" sz="1800" dirty="0" smtClean="0">
              <a:solidFill>
                <a:schemeClr val="tx2"/>
              </a:solidFill>
              <a:latin typeface="+mj-lt"/>
            </a:endParaRPr>
          </a:p>
          <a:p>
            <a:pPr marL="285750" indent="-285750">
              <a:buFont typeface="Wingdings" panose="05000000000000000000" pitchFamily="2" charset="2"/>
              <a:buChar char="Ø"/>
            </a:pPr>
            <a:r>
              <a:rPr lang="vi-VN" sz="1800" b="0" dirty="0">
                <a:solidFill>
                  <a:schemeClr val="tx2"/>
                </a:solidFill>
                <a:latin typeface="+mj-lt"/>
              </a:rPr>
              <a:t> </a:t>
            </a:r>
            <a:r>
              <a:rPr lang="vi-VN" sz="1800" b="0" dirty="0" smtClean="0">
                <a:solidFill>
                  <a:schemeClr val="tx2"/>
                </a:solidFill>
                <a:latin typeface="+mj-lt"/>
              </a:rPr>
              <a:t>exploateze </a:t>
            </a:r>
            <a:r>
              <a:rPr lang="vi-VN" sz="1800" b="0" dirty="0">
                <a:solidFill>
                  <a:schemeClr val="tx2"/>
                </a:solidFill>
                <a:latin typeface="+mj-lt"/>
              </a:rPr>
              <a:t>în regim de siguranţă construcţiile </a:t>
            </a:r>
            <a:r>
              <a:rPr lang="vi-VN" sz="1800" b="0" dirty="0" smtClean="0">
                <a:solidFill>
                  <a:schemeClr val="tx2"/>
                </a:solidFill>
                <a:latin typeface="+mj-lt"/>
              </a:rPr>
              <a:t>hidrotehnice</a:t>
            </a:r>
            <a:r>
              <a:rPr lang="ro-MO" sz="1800" b="0" dirty="0" smtClean="0">
                <a:solidFill>
                  <a:schemeClr val="tx2"/>
                </a:solidFill>
                <a:latin typeface="+mj-lt"/>
              </a:rPr>
              <a:t>/</a:t>
            </a:r>
            <a:r>
              <a:rPr lang="vi-VN" sz="1800" b="0" dirty="0" smtClean="0">
                <a:solidFill>
                  <a:schemeClr val="tx2"/>
                </a:solidFill>
                <a:latin typeface="+mj-lt"/>
              </a:rPr>
              <a:t>respecte </a:t>
            </a:r>
            <a:r>
              <a:rPr lang="vi-VN" sz="1800" b="0" dirty="0">
                <a:solidFill>
                  <a:schemeClr val="tx2"/>
                </a:solidFill>
                <a:latin typeface="+mj-lt"/>
              </a:rPr>
              <a:t>regimul de folosinţă a apei de către </a:t>
            </a:r>
            <a:r>
              <a:rPr lang="vi-VN" sz="1800" b="0" dirty="0" smtClean="0">
                <a:solidFill>
                  <a:schemeClr val="tx2"/>
                </a:solidFill>
                <a:latin typeface="+mj-lt"/>
              </a:rPr>
              <a:t>utilizatori</a:t>
            </a:r>
            <a:r>
              <a:rPr lang="ro-MO" sz="1800" b="0" dirty="0" smtClean="0">
                <a:solidFill>
                  <a:schemeClr val="tx2"/>
                </a:solidFill>
                <a:latin typeface="+mj-lt"/>
              </a:rPr>
              <a:t>/</a:t>
            </a:r>
            <a:r>
              <a:rPr lang="vi-VN" sz="1800" b="0" dirty="0" smtClean="0">
                <a:solidFill>
                  <a:schemeClr val="tx2"/>
                </a:solidFill>
                <a:latin typeface="+mj-lt"/>
              </a:rPr>
              <a:t>marcheze </a:t>
            </a:r>
            <a:r>
              <a:rPr lang="vi-VN" sz="1800" b="0" dirty="0">
                <a:solidFill>
                  <a:schemeClr val="tx2"/>
                </a:solidFill>
                <a:latin typeface="+mj-lt"/>
              </a:rPr>
              <a:t>pe teren hotarul fîşiei riverane de protecţie a apelor</a:t>
            </a:r>
            <a:r>
              <a:rPr lang="vi-VN" sz="1800" b="0" dirty="0" smtClean="0">
                <a:solidFill>
                  <a:schemeClr val="tx2"/>
                </a:solidFill>
                <a:latin typeface="+mj-lt"/>
              </a:rPr>
              <a:t>.</a:t>
            </a:r>
            <a:endParaRPr lang="ro-MO" sz="1800" b="0" dirty="0" smtClean="0">
              <a:solidFill>
                <a:schemeClr val="tx2"/>
              </a:solidFill>
              <a:latin typeface="+mj-lt"/>
            </a:endParaRPr>
          </a:p>
          <a:p>
            <a:endParaRPr lang="ro-MO" sz="1800" dirty="0" smtClean="0">
              <a:solidFill>
                <a:schemeClr val="tx2"/>
              </a:solidFill>
              <a:latin typeface="+mj-lt"/>
            </a:endParaRPr>
          </a:p>
          <a:p>
            <a:r>
              <a:rPr lang="vi-VN" sz="1800" dirty="0" smtClean="0">
                <a:solidFill>
                  <a:schemeClr val="tx2"/>
                </a:solidFill>
                <a:latin typeface="+mj-lt"/>
              </a:rPr>
              <a:t>Folosinţa </a:t>
            </a:r>
            <a:r>
              <a:rPr lang="vi-VN" sz="1800" dirty="0">
                <a:solidFill>
                  <a:schemeClr val="tx2"/>
                </a:solidFill>
                <a:latin typeface="+mj-lt"/>
              </a:rPr>
              <a:t>specială a apei pentru irigare şi piscicultură </a:t>
            </a:r>
            <a:r>
              <a:rPr lang="vi-VN" sz="1800" b="0" dirty="0">
                <a:solidFill>
                  <a:schemeClr val="tx2"/>
                </a:solidFill>
                <a:latin typeface="+mj-lt"/>
              </a:rPr>
              <a:t>se realizează în baza autorizaţiei de </a:t>
            </a:r>
            <a:r>
              <a:rPr lang="vi-VN" sz="1800" b="0" dirty="0" smtClean="0">
                <a:solidFill>
                  <a:schemeClr val="tx2"/>
                </a:solidFill>
                <a:latin typeface="+mj-lt"/>
              </a:rPr>
              <a:t>mediu</a:t>
            </a:r>
            <a:r>
              <a:rPr lang="ro-MO" sz="1800" b="0" dirty="0" smtClean="0">
                <a:solidFill>
                  <a:schemeClr val="tx2"/>
                </a:solidFill>
                <a:latin typeface="+mj-lt"/>
              </a:rPr>
              <a:t>;</a:t>
            </a:r>
            <a:r>
              <a:rPr lang="vi-VN" sz="1800" b="0" dirty="0" smtClean="0">
                <a:solidFill>
                  <a:schemeClr val="tx2"/>
                </a:solidFill>
                <a:latin typeface="+mj-lt"/>
              </a:rPr>
              <a:t> </a:t>
            </a:r>
            <a:r>
              <a:rPr lang="vi-VN" sz="1800" dirty="0">
                <a:solidFill>
                  <a:schemeClr val="tx2"/>
                </a:solidFill>
                <a:latin typeface="+mj-lt"/>
              </a:rPr>
              <a:t/>
            </a:r>
            <a:br>
              <a:rPr lang="vi-VN" sz="1800" dirty="0">
                <a:solidFill>
                  <a:schemeClr val="tx2"/>
                </a:solidFill>
                <a:latin typeface="+mj-lt"/>
              </a:rPr>
            </a:br>
            <a:r>
              <a:rPr lang="vi-VN" sz="1800" b="0" dirty="0" smtClean="0">
                <a:solidFill>
                  <a:schemeClr val="tx2"/>
                </a:solidFill>
                <a:latin typeface="+mj-lt"/>
              </a:rPr>
              <a:t>Taxele </a:t>
            </a:r>
            <a:r>
              <a:rPr lang="vi-VN" sz="1800" b="0" dirty="0">
                <a:solidFill>
                  <a:schemeClr val="tx2"/>
                </a:solidFill>
                <a:latin typeface="+mj-lt"/>
              </a:rPr>
              <a:t>pentru folosinţa apei sînt </a:t>
            </a:r>
            <a:r>
              <a:rPr lang="vi-VN" sz="1800" dirty="0">
                <a:solidFill>
                  <a:schemeClr val="tx2"/>
                </a:solidFill>
                <a:latin typeface="+mj-lt"/>
              </a:rPr>
              <a:t>stabilite în anexa nr. 1 la Codul fiscal nr. 67-XIII din 5 mai </a:t>
            </a:r>
            <a:r>
              <a:rPr lang="vi-VN" sz="1800" dirty="0" smtClean="0">
                <a:solidFill>
                  <a:schemeClr val="tx2"/>
                </a:solidFill>
                <a:latin typeface="+mj-lt"/>
              </a:rPr>
              <a:t>2005</a:t>
            </a:r>
            <a:endParaRPr lang="ru-RU" sz="1800" dirty="0">
              <a:solidFill>
                <a:schemeClr val="tx2"/>
              </a:solidFill>
              <a:latin typeface="+mj-lt"/>
            </a:endParaRPr>
          </a:p>
        </p:txBody>
      </p:sp>
    </p:spTree>
    <p:extLst>
      <p:ext uri="{BB962C8B-B14F-4D97-AF65-F5344CB8AC3E}">
        <p14:creationId xmlns:p14="http://schemas.microsoft.com/office/powerpoint/2010/main" val="1544010983"/>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887506" y="1250212"/>
            <a:ext cx="7738773" cy="1820078"/>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eaLnBrk="0" hangingPunct="0"/>
            <a:r>
              <a:rPr lang="ro-RO" sz="1600" dirty="0">
                <a:solidFill>
                  <a:srgbClr val="000000"/>
                </a:solidFill>
                <a:latin typeface="+mj-lt"/>
                <a:ea typeface="Calibri"/>
              </a:rPr>
              <a:t>HG 807din  16.10.2013 pentru aprobarea Regulamentului cu privire la folosinţa apelor  din acumulările de apă pentru necesităţile comunităţii, irigaţie  şi  piscicultură</a:t>
            </a:r>
            <a:endParaRPr lang="ru-RU" sz="1600" b="0" dirty="0">
              <a:solidFill>
                <a:srgbClr val="000000"/>
              </a:solidFill>
              <a:latin typeface="+mj-lt"/>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7" name="Прямоугольник 6"/>
          <p:cNvSpPr/>
          <p:nvPr/>
        </p:nvSpPr>
        <p:spPr>
          <a:xfrm>
            <a:off x="369787" y="2918012"/>
            <a:ext cx="8370784" cy="4247317"/>
          </a:xfrm>
          <a:prstGeom prst="rect">
            <a:avLst/>
          </a:prstGeom>
        </p:spPr>
        <p:txBody>
          <a:bodyPr wrap="square">
            <a:spAutoFit/>
          </a:bodyPr>
          <a:lstStyle/>
          <a:p>
            <a:pPr lvl="0"/>
            <a:endParaRPr lang="ro-MO" sz="1800" b="0" dirty="0" smtClean="0">
              <a:solidFill>
                <a:srgbClr val="000000"/>
              </a:solidFill>
              <a:latin typeface="Times New Roman"/>
            </a:endParaRPr>
          </a:p>
          <a:p>
            <a:pPr lvl="0"/>
            <a:r>
              <a:rPr lang="vi-VN" sz="1800" b="0" dirty="0">
                <a:solidFill>
                  <a:srgbClr val="000000"/>
                </a:solidFill>
                <a:latin typeface="Times New Roman"/>
              </a:rPr>
              <a:t> </a:t>
            </a:r>
            <a:r>
              <a:rPr lang="ro-MO" sz="1800" dirty="0" smtClean="0">
                <a:solidFill>
                  <a:srgbClr val="000000"/>
                </a:solidFill>
                <a:latin typeface="+mj-lt"/>
              </a:rPr>
              <a:t>Regulamentul prevede că f</a:t>
            </a:r>
            <a:r>
              <a:rPr lang="vi-VN" sz="1800" dirty="0" smtClean="0">
                <a:solidFill>
                  <a:srgbClr val="000000"/>
                </a:solidFill>
                <a:latin typeface="+mj-lt"/>
              </a:rPr>
              <a:t>olosinţa </a:t>
            </a:r>
            <a:r>
              <a:rPr lang="vi-VN" sz="1800" dirty="0">
                <a:solidFill>
                  <a:srgbClr val="000000"/>
                </a:solidFill>
                <a:latin typeface="+mj-lt"/>
              </a:rPr>
              <a:t>apei </a:t>
            </a:r>
            <a:r>
              <a:rPr lang="vi-VN" sz="1800" b="0" dirty="0">
                <a:solidFill>
                  <a:schemeClr val="tx2"/>
                </a:solidFill>
                <a:latin typeface="+mj-lt"/>
              </a:rPr>
              <a:t>pentru necesităţile comunităţii se referă la folosinţa generală şi nu este necesar să fie autorizată şi se utilizează cu titlu gratuit</a:t>
            </a:r>
            <a:r>
              <a:rPr lang="vi-VN" sz="1800" b="0" dirty="0" smtClean="0">
                <a:solidFill>
                  <a:schemeClr val="tx2"/>
                </a:solidFill>
                <a:latin typeface="+mj-lt"/>
              </a:rPr>
              <a:t>.</a:t>
            </a:r>
            <a:endParaRPr lang="ro-MO" sz="1800" b="0" dirty="0" smtClean="0">
              <a:solidFill>
                <a:schemeClr val="tx2"/>
              </a:solidFill>
              <a:latin typeface="+mj-lt"/>
            </a:endParaRPr>
          </a:p>
          <a:p>
            <a:pPr lvl="0"/>
            <a:r>
              <a:rPr lang="ro-MO" sz="1800" b="0" dirty="0" smtClean="0">
                <a:solidFill>
                  <a:schemeClr val="tx2"/>
                </a:solidFill>
                <a:latin typeface="+mj-lt"/>
              </a:rPr>
              <a:t> </a:t>
            </a:r>
          </a:p>
          <a:p>
            <a:pPr lvl="0"/>
            <a:r>
              <a:rPr lang="ro-MO" sz="1800" b="0" dirty="0" smtClean="0">
                <a:solidFill>
                  <a:schemeClr val="tx2"/>
                </a:solidFill>
                <a:latin typeface="+mj-lt"/>
              </a:rPr>
              <a:t>Folosința apei pentru irigare se efectuează în baza</a:t>
            </a:r>
            <a:r>
              <a:rPr lang="vi-VN" sz="1800" b="0" dirty="0" smtClean="0">
                <a:solidFill>
                  <a:schemeClr val="tx2"/>
                </a:solidFill>
                <a:latin typeface="+mj-lt"/>
              </a:rPr>
              <a:t> </a:t>
            </a:r>
            <a:r>
              <a:rPr lang="vi-VN" sz="1800" b="0" dirty="0">
                <a:solidFill>
                  <a:schemeClr val="tx2"/>
                </a:solidFill>
                <a:latin typeface="+mj-lt"/>
              </a:rPr>
              <a:t>autorizaţiei de mediu pentru folosinţa specială a apei pentru irigaţie şi </a:t>
            </a:r>
            <a:r>
              <a:rPr lang="vi-VN" sz="1800" b="0" dirty="0" smtClean="0">
                <a:solidFill>
                  <a:schemeClr val="tx2"/>
                </a:solidFill>
                <a:latin typeface="+mj-lt"/>
              </a:rPr>
              <a:t>piscicultură</a:t>
            </a:r>
            <a:r>
              <a:rPr lang="ro-MO" sz="1800" b="0" dirty="0" smtClean="0">
                <a:solidFill>
                  <a:schemeClr val="tx2"/>
                </a:solidFill>
                <a:latin typeface="+mj-lt"/>
              </a:rPr>
              <a:t>.</a:t>
            </a:r>
            <a:r>
              <a:rPr lang="vi-VN" sz="1800" b="0" dirty="0" smtClean="0">
                <a:solidFill>
                  <a:schemeClr val="tx2"/>
                </a:solidFill>
                <a:latin typeface="+mj-lt"/>
              </a:rPr>
              <a:t> </a:t>
            </a:r>
            <a:endParaRPr lang="ro-MO" sz="1800" b="0" dirty="0" smtClean="0">
              <a:solidFill>
                <a:schemeClr val="tx2"/>
              </a:solidFill>
              <a:latin typeface="+mj-lt"/>
            </a:endParaRPr>
          </a:p>
          <a:p>
            <a:pPr lvl="0"/>
            <a:endParaRPr lang="ro-MO" sz="1800" b="0" dirty="0">
              <a:solidFill>
                <a:schemeClr val="tx2"/>
              </a:solidFill>
              <a:latin typeface="+mj-lt"/>
            </a:endParaRPr>
          </a:p>
          <a:p>
            <a:pPr lvl="0"/>
            <a:r>
              <a:rPr lang="vi-VN" sz="1800" b="0" dirty="0" smtClean="0">
                <a:solidFill>
                  <a:schemeClr val="tx2"/>
                </a:solidFill>
                <a:latin typeface="+mj-lt"/>
              </a:rPr>
              <a:t>Practicarea </a:t>
            </a:r>
            <a:r>
              <a:rPr lang="vi-VN" sz="1800" b="0" dirty="0">
                <a:solidFill>
                  <a:schemeClr val="tx2"/>
                </a:solidFill>
                <a:latin typeface="+mj-lt"/>
              </a:rPr>
              <a:t>pisciculturii în acumulările de apă se </a:t>
            </a:r>
            <a:r>
              <a:rPr lang="ro-MO" sz="1800" b="0" dirty="0" smtClean="0">
                <a:solidFill>
                  <a:schemeClr val="tx2"/>
                </a:solidFill>
                <a:latin typeface="+mj-lt"/>
              </a:rPr>
              <a:t>efectuează </a:t>
            </a:r>
            <a:r>
              <a:rPr lang="vi-VN" sz="1800" b="0" dirty="0" smtClean="0">
                <a:solidFill>
                  <a:schemeClr val="tx2"/>
                </a:solidFill>
                <a:latin typeface="+mj-lt"/>
              </a:rPr>
              <a:t>conform </a:t>
            </a:r>
            <a:r>
              <a:rPr lang="vi-VN" sz="1800" b="0" dirty="0">
                <a:solidFill>
                  <a:schemeClr val="tx2"/>
                </a:solidFill>
                <a:latin typeface="+mj-lt"/>
              </a:rPr>
              <a:t>prevederilor stipulate în autorizaţia de mediu pentru folosinţa specială a apei</a:t>
            </a:r>
            <a:r>
              <a:rPr lang="vi-VN" sz="1800" b="0" dirty="0" smtClean="0">
                <a:solidFill>
                  <a:schemeClr val="tx2"/>
                </a:solidFill>
                <a:latin typeface="+mj-lt"/>
              </a:rPr>
              <a:t>.</a:t>
            </a:r>
            <a:endParaRPr lang="ro-MO" sz="1800" b="0" dirty="0" smtClean="0">
              <a:solidFill>
                <a:schemeClr val="tx2"/>
              </a:solidFill>
              <a:latin typeface="+mj-lt"/>
            </a:endParaRPr>
          </a:p>
          <a:p>
            <a:pPr lvl="0"/>
            <a:endParaRPr lang="ro-MO" sz="1800" b="0" dirty="0" smtClean="0">
              <a:solidFill>
                <a:schemeClr val="tx2"/>
              </a:solidFill>
              <a:latin typeface="+mj-lt"/>
            </a:endParaRPr>
          </a:p>
          <a:p>
            <a:pPr lvl="0"/>
            <a:r>
              <a:rPr lang="vi-VN" sz="1800" dirty="0" smtClean="0">
                <a:solidFill>
                  <a:schemeClr val="tx2"/>
                </a:solidFill>
                <a:latin typeface="+mj-lt"/>
              </a:rPr>
              <a:t>Se </a:t>
            </a:r>
            <a:r>
              <a:rPr lang="vi-VN" sz="1800" dirty="0">
                <a:solidFill>
                  <a:schemeClr val="tx2"/>
                </a:solidFill>
                <a:latin typeface="+mj-lt"/>
              </a:rPr>
              <a:t>interzice evacuarea apei în scop tehnologic </a:t>
            </a:r>
            <a:r>
              <a:rPr lang="vi-VN" sz="1800" b="0" dirty="0">
                <a:solidFill>
                  <a:schemeClr val="tx2"/>
                </a:solidFill>
                <a:latin typeface="+mj-lt"/>
              </a:rPr>
              <a:t>piscicol din bazinul de apă de folosinţă complexă, cu excepţia de prevenire a situaţiilor excepţionale declarate de către Comisia pentru Situaţii Excepţionale a Republicii Moldova.</a:t>
            </a:r>
            <a:endParaRPr lang="ro-MO" sz="1800" b="0" dirty="0" smtClean="0">
              <a:solidFill>
                <a:schemeClr val="tx2"/>
              </a:solidFill>
              <a:latin typeface="+mj-lt"/>
            </a:endParaRPr>
          </a:p>
          <a:p>
            <a:pPr lvl="0"/>
            <a:endParaRPr lang="vi-VN" sz="1800" b="0" dirty="0">
              <a:solidFill>
                <a:schemeClr val="tx2"/>
              </a:solidFill>
              <a:latin typeface="Arial"/>
            </a:endParaRPr>
          </a:p>
        </p:txBody>
      </p:sp>
      <p:sp>
        <p:nvSpPr>
          <p:cNvPr id="9" name="Прямоугольник 8"/>
          <p:cNvSpPr/>
          <p:nvPr/>
        </p:nvSpPr>
        <p:spPr>
          <a:xfrm>
            <a:off x="369785" y="3070290"/>
            <a:ext cx="8370785" cy="646331"/>
          </a:xfrm>
          <a:prstGeom prst="rect">
            <a:avLst/>
          </a:prstGeom>
        </p:spPr>
        <p:txBody>
          <a:bodyPr wrap="square">
            <a:spAutoFit/>
          </a:bodyPr>
          <a:lstStyle/>
          <a:p>
            <a:endParaRPr lang="ro-MO" sz="1800" b="0" dirty="0">
              <a:solidFill>
                <a:srgbClr val="000000"/>
              </a:solidFill>
              <a:latin typeface="+mj-lt"/>
            </a:endParaRPr>
          </a:p>
          <a:p>
            <a:endParaRPr lang="ru-RU" sz="1800" dirty="0">
              <a:latin typeface="+mj-lt"/>
            </a:endParaRPr>
          </a:p>
        </p:txBody>
      </p:sp>
    </p:spTree>
    <p:extLst>
      <p:ext uri="{BB962C8B-B14F-4D97-AF65-F5344CB8AC3E}">
        <p14:creationId xmlns:p14="http://schemas.microsoft.com/office/powerpoint/2010/main" val="2984378188"/>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1" y="1311066"/>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133065" y="1117585"/>
            <a:ext cx="8849569" cy="1800427"/>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en-US" sz="1600" dirty="0">
                <a:solidFill>
                  <a:srgbClr val="000000"/>
                </a:solidFill>
                <a:latin typeface="+mj-lt"/>
                <a:ea typeface="Calibri"/>
                <a:cs typeface="Times New Roman"/>
              </a:rPr>
              <a:t>HG </a:t>
            </a:r>
            <a:r>
              <a:rPr lang="en-US" sz="1600" dirty="0" smtClean="0">
                <a:solidFill>
                  <a:srgbClr val="000000"/>
                </a:solidFill>
                <a:latin typeface="+mj-lt"/>
                <a:ea typeface="Calibri"/>
                <a:cs typeface="Times New Roman"/>
              </a:rPr>
              <a:t>932</a:t>
            </a:r>
            <a:r>
              <a:rPr lang="ro-MO" sz="1600" dirty="0" smtClean="0">
                <a:solidFill>
                  <a:srgbClr val="000000"/>
                </a:solidFill>
                <a:latin typeface="+mj-lt"/>
                <a:ea typeface="Calibri"/>
                <a:cs typeface="Times New Roman"/>
              </a:rPr>
              <a:t> </a:t>
            </a:r>
            <a:r>
              <a:rPr lang="en-US" sz="1600" dirty="0" smtClean="0">
                <a:solidFill>
                  <a:srgbClr val="000000"/>
                </a:solidFill>
                <a:latin typeface="+mj-lt"/>
                <a:ea typeface="Calibri"/>
                <a:cs typeface="Times New Roman"/>
              </a:rPr>
              <a:t>din </a:t>
            </a:r>
            <a:r>
              <a:rPr lang="en-US" sz="1600" dirty="0">
                <a:solidFill>
                  <a:srgbClr val="000000"/>
                </a:solidFill>
                <a:latin typeface="+mj-lt"/>
                <a:ea typeface="Calibri"/>
                <a:cs typeface="Times New Roman"/>
              </a:rPr>
              <a:t>29.11.2013</a:t>
            </a:r>
            <a:r>
              <a:rPr lang="en-US" sz="1600" dirty="0">
                <a:solidFill>
                  <a:srgbClr val="000000"/>
                </a:solidFill>
                <a:latin typeface="+mj-lt"/>
                <a:cs typeface="Times New Roman"/>
              </a:rPr>
              <a:t> </a:t>
            </a:r>
            <a:r>
              <a:rPr lang="en-US" sz="1600" dirty="0">
                <a:solidFill>
                  <a:srgbClr val="000000"/>
                </a:solidFill>
                <a:latin typeface="+mj-lt"/>
                <a:ea typeface="Calibri"/>
                <a:cs typeface="Times New Roman"/>
              </a:rPr>
              <a:t> </a:t>
            </a:r>
            <a:r>
              <a:rPr lang="en-US" sz="1600" dirty="0" smtClean="0">
                <a:solidFill>
                  <a:srgbClr val="000000"/>
                </a:solidFill>
                <a:latin typeface="+mj-lt"/>
                <a:ea typeface="Calibri"/>
                <a:cs typeface="Times New Roman"/>
              </a:rPr>
              <a:t>H</a:t>
            </a:r>
            <a:r>
              <a:rPr lang="ro-MO" sz="1600" dirty="0" smtClean="0">
                <a:solidFill>
                  <a:srgbClr val="000000"/>
                </a:solidFill>
                <a:latin typeface="+mj-lt"/>
                <a:ea typeface="Calibri"/>
                <a:cs typeface="Times New Roman"/>
              </a:rPr>
              <a:t>G</a:t>
            </a:r>
            <a:r>
              <a:rPr lang="en-US" sz="1600" dirty="0" smtClean="0">
                <a:solidFill>
                  <a:srgbClr val="000000"/>
                </a:solidFill>
                <a:latin typeface="+mj-lt"/>
                <a:ea typeface="Calibri"/>
                <a:cs typeface="Times New Roman"/>
              </a:rPr>
              <a:t> </a:t>
            </a:r>
            <a:r>
              <a:rPr lang="en-US" sz="1600" dirty="0" err="1">
                <a:solidFill>
                  <a:srgbClr val="000000"/>
                </a:solidFill>
                <a:latin typeface="+mj-lt"/>
                <a:ea typeface="Calibri"/>
                <a:cs typeface="Times New Roman"/>
              </a:rPr>
              <a:t>pentru</a:t>
            </a:r>
            <a:r>
              <a:rPr lang="en-US" sz="1600" dirty="0">
                <a:solidFill>
                  <a:srgbClr val="000000"/>
                </a:solidFill>
                <a:latin typeface="+mj-lt"/>
                <a:ea typeface="Calibri"/>
                <a:cs typeface="Times New Roman"/>
              </a:rPr>
              <a:t> </a:t>
            </a:r>
            <a:r>
              <a:rPr lang="en-US" sz="1600" dirty="0" err="1">
                <a:solidFill>
                  <a:srgbClr val="000000"/>
                </a:solidFill>
                <a:latin typeface="+mj-lt"/>
                <a:ea typeface="Calibri"/>
                <a:cs typeface="Times New Roman"/>
              </a:rPr>
              <a:t>aprobarea</a:t>
            </a:r>
            <a:r>
              <a:rPr lang="en-US" sz="1600" dirty="0">
                <a:solidFill>
                  <a:srgbClr val="000000"/>
                </a:solidFill>
                <a:latin typeface="+mj-lt"/>
                <a:ea typeface="Calibri"/>
                <a:cs typeface="Times New Roman"/>
              </a:rPr>
              <a:t> </a:t>
            </a:r>
            <a:r>
              <a:rPr lang="en-US" sz="1600" dirty="0" err="1">
                <a:solidFill>
                  <a:srgbClr val="000000"/>
                </a:solidFill>
                <a:latin typeface="+mj-lt"/>
                <a:ea typeface="Calibri"/>
                <a:cs typeface="Times New Roman"/>
              </a:rPr>
              <a:t>Regulamentului</a:t>
            </a:r>
            <a:r>
              <a:rPr lang="en-US" sz="1600" dirty="0">
                <a:solidFill>
                  <a:srgbClr val="000000"/>
                </a:solidFill>
                <a:latin typeface="+mj-lt"/>
                <a:ea typeface="Calibri"/>
                <a:cs typeface="Times New Roman"/>
              </a:rPr>
              <a:t> cu </a:t>
            </a:r>
            <a:r>
              <a:rPr lang="en-US" sz="1600" dirty="0" err="1">
                <a:solidFill>
                  <a:srgbClr val="000000"/>
                </a:solidFill>
                <a:latin typeface="+mj-lt"/>
                <a:ea typeface="Calibri"/>
                <a:cs typeface="Times New Roman"/>
              </a:rPr>
              <a:t>privire</a:t>
            </a:r>
            <a:r>
              <a:rPr lang="en-US" sz="1600" dirty="0">
                <a:solidFill>
                  <a:srgbClr val="000000"/>
                </a:solidFill>
                <a:latin typeface="+mj-lt"/>
                <a:ea typeface="Calibri"/>
                <a:cs typeface="Times New Roman"/>
              </a:rPr>
              <a:t> la </a:t>
            </a:r>
            <a:r>
              <a:rPr lang="en-US" sz="1600" dirty="0" err="1">
                <a:solidFill>
                  <a:srgbClr val="000000"/>
                </a:solidFill>
                <a:latin typeface="+mj-lt"/>
                <a:ea typeface="Calibri"/>
                <a:cs typeface="Times New Roman"/>
              </a:rPr>
              <a:t>monitorizarea</a:t>
            </a:r>
            <a:r>
              <a:rPr lang="en-US" sz="1600" dirty="0">
                <a:solidFill>
                  <a:srgbClr val="000000"/>
                </a:solidFill>
                <a:latin typeface="+mj-lt"/>
                <a:ea typeface="Calibri"/>
                <a:cs typeface="Times New Roman"/>
              </a:rPr>
              <a:t> </a:t>
            </a:r>
            <a:r>
              <a:rPr lang="en-US" sz="1600" dirty="0" err="1">
                <a:solidFill>
                  <a:srgbClr val="000000"/>
                </a:solidFill>
                <a:latin typeface="+mj-lt"/>
                <a:ea typeface="Calibri"/>
                <a:cs typeface="Times New Roman"/>
              </a:rPr>
              <a:t>şi</a:t>
            </a:r>
            <a:r>
              <a:rPr lang="en-US" sz="1600" dirty="0">
                <a:solidFill>
                  <a:srgbClr val="000000"/>
                </a:solidFill>
                <a:latin typeface="+mj-lt"/>
                <a:ea typeface="Calibri"/>
                <a:cs typeface="Times New Roman"/>
              </a:rPr>
              <a:t> </a:t>
            </a:r>
            <a:r>
              <a:rPr lang="en-US" sz="1600" dirty="0" err="1">
                <a:solidFill>
                  <a:srgbClr val="000000"/>
                </a:solidFill>
                <a:latin typeface="+mj-lt"/>
                <a:ea typeface="Calibri"/>
                <a:cs typeface="Times New Roman"/>
              </a:rPr>
              <a:t>evidenţa</a:t>
            </a:r>
            <a:r>
              <a:rPr lang="en-US" sz="1600" dirty="0">
                <a:solidFill>
                  <a:srgbClr val="000000"/>
                </a:solidFill>
                <a:latin typeface="+mj-lt"/>
                <a:ea typeface="Calibri"/>
                <a:cs typeface="Times New Roman"/>
              </a:rPr>
              <a:t> </a:t>
            </a:r>
            <a:r>
              <a:rPr lang="ro-MO" sz="1600" dirty="0" smtClean="0">
                <a:solidFill>
                  <a:srgbClr val="000000"/>
                </a:solidFill>
                <a:latin typeface="+mj-lt"/>
                <a:ea typeface="Calibri"/>
                <a:cs typeface="Times New Roman"/>
              </a:rPr>
              <a:t> sistem. </a:t>
            </a:r>
            <a:r>
              <a:rPr lang="en-US" sz="1600" dirty="0" smtClean="0">
                <a:solidFill>
                  <a:srgbClr val="000000"/>
                </a:solidFill>
                <a:latin typeface="+mj-lt"/>
                <a:ea typeface="Calibri"/>
                <a:cs typeface="Times New Roman"/>
              </a:rPr>
              <a:t>a </a:t>
            </a:r>
            <a:r>
              <a:rPr lang="en-US" sz="1600" dirty="0" err="1">
                <a:solidFill>
                  <a:srgbClr val="000000"/>
                </a:solidFill>
                <a:latin typeface="+mj-lt"/>
                <a:ea typeface="Calibri"/>
                <a:cs typeface="Times New Roman"/>
              </a:rPr>
              <a:t>stării</a:t>
            </a:r>
            <a:r>
              <a:rPr lang="en-US" sz="1600" dirty="0">
                <a:solidFill>
                  <a:srgbClr val="000000"/>
                </a:solidFill>
                <a:latin typeface="+mj-lt"/>
                <a:ea typeface="Calibri"/>
                <a:cs typeface="Times New Roman"/>
              </a:rPr>
              <a:t> </a:t>
            </a:r>
            <a:r>
              <a:rPr lang="en-US" sz="1600" dirty="0" err="1">
                <a:solidFill>
                  <a:srgbClr val="000000"/>
                </a:solidFill>
                <a:latin typeface="+mj-lt"/>
                <a:ea typeface="Calibri"/>
                <a:cs typeface="Times New Roman"/>
              </a:rPr>
              <a:t>apelor</a:t>
            </a:r>
            <a:r>
              <a:rPr lang="en-US" sz="1600" dirty="0">
                <a:solidFill>
                  <a:srgbClr val="000000"/>
                </a:solidFill>
                <a:latin typeface="+mj-lt"/>
                <a:ea typeface="Calibri"/>
                <a:cs typeface="Times New Roman"/>
              </a:rPr>
              <a:t> de </a:t>
            </a:r>
            <a:r>
              <a:rPr lang="en-US" sz="1600" dirty="0" err="1">
                <a:solidFill>
                  <a:srgbClr val="000000"/>
                </a:solidFill>
                <a:latin typeface="+mj-lt"/>
                <a:ea typeface="Calibri"/>
                <a:cs typeface="Times New Roman"/>
              </a:rPr>
              <a:t>suprafaţă</a:t>
            </a:r>
            <a:r>
              <a:rPr lang="en-US" sz="1600" dirty="0">
                <a:solidFill>
                  <a:srgbClr val="000000"/>
                </a:solidFill>
                <a:latin typeface="+mj-lt"/>
                <a:ea typeface="Calibri"/>
                <a:cs typeface="Times New Roman"/>
              </a:rPr>
              <a:t>  </a:t>
            </a:r>
            <a:r>
              <a:rPr lang="en-US" sz="1600" dirty="0" err="1">
                <a:solidFill>
                  <a:srgbClr val="000000"/>
                </a:solidFill>
                <a:latin typeface="+mj-lt"/>
                <a:ea typeface="Calibri"/>
                <a:cs typeface="Times New Roman"/>
              </a:rPr>
              <a:t>şi</a:t>
            </a:r>
            <a:r>
              <a:rPr lang="en-US" sz="1600" dirty="0">
                <a:solidFill>
                  <a:srgbClr val="000000"/>
                </a:solidFill>
                <a:latin typeface="+mj-lt"/>
                <a:ea typeface="Calibri"/>
                <a:cs typeface="Times New Roman"/>
              </a:rPr>
              <a:t> </a:t>
            </a:r>
            <a:r>
              <a:rPr lang="ro-MO" sz="1600" dirty="0" smtClean="0">
                <a:solidFill>
                  <a:srgbClr val="000000"/>
                </a:solidFill>
                <a:latin typeface="+mj-lt"/>
                <a:ea typeface="Calibri"/>
                <a:cs typeface="Times New Roman"/>
              </a:rPr>
              <a:t>subterane</a:t>
            </a:r>
            <a:endParaRPr lang="ru-RU" sz="1600" dirty="0">
              <a:solidFill>
                <a:srgbClr val="000000"/>
              </a:solidFill>
              <a:latin typeface="+mj-lt"/>
              <a:ea typeface="Calibri"/>
              <a:cs typeface="Times New Roman"/>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7" name="Прямоугольник 6"/>
          <p:cNvSpPr/>
          <p:nvPr/>
        </p:nvSpPr>
        <p:spPr>
          <a:xfrm>
            <a:off x="369787" y="2918012"/>
            <a:ext cx="8370784" cy="3139321"/>
          </a:xfrm>
          <a:prstGeom prst="rect">
            <a:avLst/>
          </a:prstGeom>
        </p:spPr>
        <p:txBody>
          <a:bodyPr wrap="square">
            <a:spAutoFit/>
          </a:bodyPr>
          <a:lstStyle/>
          <a:p>
            <a:pPr lvl="0"/>
            <a:endParaRPr lang="ro-MO" sz="1800" b="0" dirty="0" smtClean="0">
              <a:solidFill>
                <a:srgbClr val="000000"/>
              </a:solidFill>
              <a:latin typeface="Times New Roman"/>
            </a:endParaRPr>
          </a:p>
          <a:p>
            <a:pPr lvl="0"/>
            <a:r>
              <a:rPr lang="vi-VN" sz="1800" b="0" dirty="0">
                <a:solidFill>
                  <a:srgbClr val="000000"/>
                </a:solidFill>
                <a:latin typeface="+mj-lt"/>
              </a:rPr>
              <a:t> </a:t>
            </a:r>
            <a:r>
              <a:rPr lang="vi-VN" sz="1800" dirty="0">
                <a:solidFill>
                  <a:srgbClr val="000000"/>
                </a:solidFill>
                <a:latin typeface="+mj-lt"/>
              </a:rPr>
              <a:t>Regulamentul </a:t>
            </a:r>
            <a:r>
              <a:rPr lang="vi-VN" sz="1800" dirty="0" smtClean="0">
                <a:solidFill>
                  <a:srgbClr val="000000"/>
                </a:solidFill>
                <a:latin typeface="+mj-lt"/>
              </a:rPr>
              <a:t> </a:t>
            </a:r>
            <a:r>
              <a:rPr lang="vi-VN" sz="1800" dirty="0">
                <a:solidFill>
                  <a:srgbClr val="000000"/>
                </a:solidFill>
                <a:latin typeface="+mj-lt"/>
              </a:rPr>
              <a:t>transpune parţial art. 8 şi </a:t>
            </a:r>
            <a:r>
              <a:rPr lang="vi-VN" sz="1800" b="0" dirty="0">
                <a:solidFill>
                  <a:schemeClr val="tx2"/>
                </a:solidFill>
                <a:latin typeface="+mj-lt"/>
              </a:rPr>
              <a:t>anexa V din Directiva 2000’60’CE a Parlamentului European şi a Consiliului din 23 octombrie 2000 </a:t>
            </a:r>
            <a:r>
              <a:rPr lang="vi-VN" sz="1800" b="0" dirty="0" smtClean="0">
                <a:solidFill>
                  <a:schemeClr val="tx2"/>
                </a:solidFill>
                <a:latin typeface="+mj-lt"/>
              </a:rPr>
              <a:t>şi stabileşte</a:t>
            </a:r>
            <a:r>
              <a:rPr lang="ro-MO" sz="1800" b="0" dirty="0" smtClean="0">
                <a:solidFill>
                  <a:schemeClr val="tx2"/>
                </a:solidFill>
                <a:latin typeface="+mj-lt"/>
              </a:rPr>
              <a:t>:</a:t>
            </a:r>
          </a:p>
          <a:p>
            <a:pPr lvl="0"/>
            <a:endParaRPr lang="ro-MO" sz="1800" b="0" dirty="0" smtClean="0">
              <a:solidFill>
                <a:schemeClr val="tx2"/>
              </a:solidFill>
              <a:latin typeface="+mj-lt"/>
            </a:endParaRPr>
          </a:p>
          <a:p>
            <a:pPr marL="285750" lvl="0" indent="-285750">
              <a:buFont typeface="Arial" panose="020B0604020202020204" pitchFamily="34" charset="0"/>
              <a:buChar char="•"/>
            </a:pPr>
            <a:r>
              <a:rPr lang="ro-MO" sz="1800" dirty="0" smtClean="0">
                <a:solidFill>
                  <a:schemeClr val="tx2"/>
                </a:solidFill>
                <a:latin typeface="+mj-lt"/>
              </a:rPr>
              <a:t>u</a:t>
            </a:r>
            <a:r>
              <a:rPr lang="vi-VN" sz="1800" dirty="0" smtClean="0">
                <a:solidFill>
                  <a:schemeClr val="tx2"/>
                </a:solidFill>
                <a:latin typeface="+mj-lt"/>
              </a:rPr>
              <a:t>n </a:t>
            </a:r>
            <a:r>
              <a:rPr lang="vi-VN" sz="1800" dirty="0">
                <a:solidFill>
                  <a:schemeClr val="tx2"/>
                </a:solidFill>
                <a:latin typeface="+mj-lt"/>
              </a:rPr>
              <a:t>sistem complex multianual de evaluare cantitativă şi calitativă a apelor de suprafaţă şi ale celor </a:t>
            </a:r>
            <a:r>
              <a:rPr lang="vi-VN" sz="1800" dirty="0" smtClean="0">
                <a:solidFill>
                  <a:schemeClr val="tx2"/>
                </a:solidFill>
                <a:latin typeface="+mj-lt"/>
              </a:rPr>
              <a:t>subterane</a:t>
            </a:r>
            <a:r>
              <a:rPr lang="ro-MO" sz="1800" dirty="0" smtClean="0">
                <a:solidFill>
                  <a:schemeClr val="tx2"/>
                </a:solidFill>
                <a:latin typeface="+mj-lt"/>
              </a:rPr>
              <a:t>;</a:t>
            </a:r>
            <a:r>
              <a:rPr lang="vi-VN" sz="1800" dirty="0" smtClean="0">
                <a:solidFill>
                  <a:schemeClr val="tx2"/>
                </a:solidFill>
                <a:latin typeface="+mj-lt"/>
              </a:rPr>
              <a:t> </a:t>
            </a:r>
            <a:r>
              <a:rPr lang="vi-VN" sz="1800" dirty="0">
                <a:solidFill>
                  <a:schemeClr val="tx2"/>
                </a:solidFill>
                <a:latin typeface="+mj-lt"/>
              </a:rPr>
              <a:t>prin utilizarea procedurilor şi măsurilor tehnice de prelevare a probelor, analiză şi </a:t>
            </a:r>
            <a:r>
              <a:rPr lang="vi-VN" sz="1800" dirty="0" smtClean="0">
                <a:solidFill>
                  <a:schemeClr val="tx2"/>
                </a:solidFill>
                <a:latin typeface="+mj-lt"/>
              </a:rPr>
              <a:t>sinteză</a:t>
            </a:r>
            <a:r>
              <a:rPr lang="ro-MO" sz="1800" dirty="0" smtClean="0">
                <a:solidFill>
                  <a:schemeClr val="tx2"/>
                </a:solidFill>
                <a:latin typeface="+mj-lt"/>
              </a:rPr>
              <a:t>;</a:t>
            </a:r>
          </a:p>
          <a:p>
            <a:pPr marL="285750" lvl="0" indent="-285750">
              <a:buFont typeface="Arial" panose="020B0604020202020204" pitchFamily="34" charset="0"/>
              <a:buChar char="•"/>
            </a:pPr>
            <a:endParaRPr lang="ro-MO" sz="1800" dirty="0" smtClean="0">
              <a:solidFill>
                <a:schemeClr val="tx2"/>
              </a:solidFill>
              <a:latin typeface="+mj-lt"/>
            </a:endParaRPr>
          </a:p>
          <a:p>
            <a:pPr marL="285750" lvl="0" indent="-285750">
              <a:buFont typeface="Arial" panose="020B0604020202020204" pitchFamily="34" charset="0"/>
              <a:buChar char="•"/>
            </a:pPr>
            <a:r>
              <a:rPr lang="vi-VN" sz="1800" dirty="0" smtClean="0">
                <a:solidFill>
                  <a:schemeClr val="tx2"/>
                </a:solidFill>
                <a:latin typeface="+mj-lt"/>
              </a:rPr>
              <a:t>procedurile</a:t>
            </a:r>
            <a:r>
              <a:rPr lang="vi-VN" sz="1800" dirty="0">
                <a:solidFill>
                  <a:schemeClr val="tx2"/>
                </a:solidFill>
                <a:latin typeface="+mj-lt"/>
              </a:rPr>
              <a:t>, responsabilităţile şi sarcinile pentru elaborarea, actualizarea şi implementarea programelor de monitorizare a stării apelor de suprafaţă şi apelor </a:t>
            </a:r>
            <a:r>
              <a:rPr lang="vi-VN" sz="1800" dirty="0" smtClean="0">
                <a:solidFill>
                  <a:schemeClr val="tx2"/>
                </a:solidFill>
                <a:latin typeface="+mj-lt"/>
              </a:rPr>
              <a:t>subterane</a:t>
            </a:r>
            <a:r>
              <a:rPr lang="ro-MO" sz="1800" dirty="0" smtClean="0">
                <a:solidFill>
                  <a:schemeClr val="tx2"/>
                </a:solidFill>
                <a:latin typeface="+mj-lt"/>
              </a:rPr>
              <a:t> și conținutul lor.</a:t>
            </a:r>
            <a:r>
              <a:rPr lang="vi-VN" sz="1800" b="0" dirty="0">
                <a:solidFill>
                  <a:schemeClr val="tx2"/>
                </a:solidFill>
                <a:latin typeface="+mj-lt"/>
              </a:rPr>
              <a:t>   </a:t>
            </a:r>
            <a:endParaRPr lang="vi-VN" sz="1800" dirty="0">
              <a:solidFill>
                <a:schemeClr val="tx2"/>
              </a:solidFill>
              <a:latin typeface="+mj-lt"/>
            </a:endParaRPr>
          </a:p>
        </p:txBody>
      </p:sp>
      <p:sp>
        <p:nvSpPr>
          <p:cNvPr id="9" name="Прямоугольник 8"/>
          <p:cNvSpPr/>
          <p:nvPr/>
        </p:nvSpPr>
        <p:spPr>
          <a:xfrm>
            <a:off x="369785" y="3070290"/>
            <a:ext cx="8370785" cy="646331"/>
          </a:xfrm>
          <a:prstGeom prst="rect">
            <a:avLst/>
          </a:prstGeom>
        </p:spPr>
        <p:txBody>
          <a:bodyPr wrap="square">
            <a:spAutoFit/>
          </a:bodyPr>
          <a:lstStyle/>
          <a:p>
            <a:endParaRPr lang="ro-MO" sz="1800" b="0" dirty="0">
              <a:solidFill>
                <a:srgbClr val="000000"/>
              </a:solidFill>
              <a:latin typeface="+mj-lt"/>
            </a:endParaRPr>
          </a:p>
          <a:p>
            <a:endParaRPr lang="ru-RU" sz="1800" dirty="0">
              <a:latin typeface="+mj-lt"/>
            </a:endParaRPr>
          </a:p>
        </p:txBody>
      </p:sp>
    </p:spTree>
    <p:extLst>
      <p:ext uri="{BB962C8B-B14F-4D97-AF65-F5344CB8AC3E}">
        <p14:creationId xmlns:p14="http://schemas.microsoft.com/office/powerpoint/2010/main" val="40238095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5" name="Прямоугольник 4"/>
          <p:cNvSpPr/>
          <p:nvPr/>
        </p:nvSpPr>
        <p:spPr>
          <a:xfrm>
            <a:off x="470647" y="1425362"/>
            <a:ext cx="8269925" cy="4924425"/>
          </a:xfrm>
          <a:prstGeom prst="rect">
            <a:avLst/>
          </a:prstGeom>
        </p:spPr>
        <p:txBody>
          <a:bodyPr wrap="square">
            <a:spAutoFit/>
          </a:bodyPr>
          <a:lstStyle/>
          <a:p>
            <a:pPr lvl="0">
              <a:spcBef>
                <a:spcPts val="400"/>
              </a:spcBef>
              <a:spcAft>
                <a:spcPts val="800"/>
              </a:spcAft>
              <a:buClr>
                <a:srgbClr val="C80F0F"/>
              </a:buClr>
              <a:tabLst>
                <a:tab pos="2190750" algn="l"/>
              </a:tabLst>
            </a:pPr>
            <a:endParaRPr lang="ro-MO" sz="2000" kern="0" dirty="0">
              <a:solidFill>
                <a:srgbClr val="6E6452"/>
              </a:solidFill>
              <a:latin typeface="Arial"/>
              <a:cs typeface="+mn-cs"/>
            </a:endParaRPr>
          </a:p>
          <a:p>
            <a:pPr lvl="0">
              <a:spcBef>
                <a:spcPts val="400"/>
              </a:spcBef>
              <a:spcAft>
                <a:spcPts val="800"/>
              </a:spcAft>
              <a:buClr>
                <a:srgbClr val="C80F0F"/>
              </a:buClr>
              <a:tabLst>
                <a:tab pos="2190750" algn="l"/>
              </a:tabLst>
            </a:pPr>
            <a:r>
              <a:rPr lang="ro-MO" sz="2000" kern="0" dirty="0" smtClean="0">
                <a:solidFill>
                  <a:schemeClr val="tx1"/>
                </a:solidFill>
                <a:latin typeface="Arial"/>
                <a:cs typeface="+mn-cs"/>
              </a:rPr>
              <a:t>Continuare</a:t>
            </a:r>
            <a:r>
              <a:rPr lang="ro-MO" sz="1800" b="0" kern="0" dirty="0" smtClean="0">
                <a:solidFill>
                  <a:schemeClr val="tx1"/>
                </a:solidFill>
                <a:latin typeface="Arial"/>
                <a:cs typeface="+mn-cs"/>
              </a:rPr>
              <a:t>: </a:t>
            </a:r>
          </a:p>
          <a:p>
            <a:pPr lvl="0">
              <a:spcBef>
                <a:spcPts val="400"/>
              </a:spcBef>
              <a:spcAft>
                <a:spcPts val="800"/>
              </a:spcAft>
              <a:buClr>
                <a:srgbClr val="C80F0F"/>
              </a:buClr>
              <a:tabLst>
                <a:tab pos="2190750" algn="l"/>
              </a:tabLst>
            </a:pPr>
            <a:endParaRPr lang="ro-MO" sz="2000" kern="0" dirty="0" smtClean="0">
              <a:solidFill>
                <a:srgbClr val="6E6452"/>
              </a:solidFill>
              <a:latin typeface="Arial"/>
            </a:endParaRPr>
          </a:p>
          <a:p>
            <a:pPr lvl="0">
              <a:spcBef>
                <a:spcPts val="400"/>
              </a:spcBef>
              <a:spcAft>
                <a:spcPts val="800"/>
              </a:spcAft>
              <a:tabLst>
                <a:tab pos="2190750" algn="l"/>
              </a:tabLst>
            </a:pPr>
            <a:r>
              <a:rPr lang="vi-VN" sz="2000" kern="0" dirty="0" smtClean="0">
                <a:solidFill>
                  <a:srgbClr val="6E6452"/>
                </a:solidFill>
                <a:latin typeface="Arial"/>
              </a:rPr>
              <a:t>Directiva </a:t>
            </a:r>
            <a:r>
              <a:rPr lang="vi-VN" sz="2000" kern="0" dirty="0">
                <a:solidFill>
                  <a:srgbClr val="6E6452"/>
                </a:solidFill>
                <a:latin typeface="Arial"/>
              </a:rPr>
              <a:t>91/676/CEE a Consiliului din 12 decembrie 1</a:t>
            </a:r>
            <a:r>
              <a:rPr lang="vi-VN" sz="2000" b="0" kern="0" dirty="0">
                <a:solidFill>
                  <a:srgbClr val="6E6452"/>
                </a:solidFill>
                <a:latin typeface="Arial"/>
              </a:rPr>
              <a:t>991 </a:t>
            </a:r>
            <a:r>
              <a:rPr lang="vi-VN" sz="2000" kern="0" dirty="0">
                <a:solidFill>
                  <a:srgbClr val="6E6452"/>
                </a:solidFill>
                <a:latin typeface="Arial"/>
              </a:rPr>
              <a:t>privind protecția apelor împotriva poluării cu nitrați proveniț</a:t>
            </a:r>
            <a:r>
              <a:rPr lang="vi-VN" sz="2000" b="0" kern="0" dirty="0">
                <a:solidFill>
                  <a:srgbClr val="6E6452"/>
                </a:solidFill>
                <a:latin typeface="Arial"/>
              </a:rPr>
              <a:t>i </a:t>
            </a:r>
            <a:r>
              <a:rPr lang="vi-VN" sz="1800" i="1" kern="0" dirty="0">
                <a:solidFill>
                  <a:srgbClr val="6E6452"/>
                </a:solidFill>
                <a:latin typeface="Arial"/>
              </a:rPr>
              <a:t>din surse agricole, </a:t>
            </a:r>
            <a:endParaRPr lang="ro-MO" sz="1800" i="1" kern="0" dirty="0" smtClean="0">
              <a:solidFill>
                <a:srgbClr val="6E6452"/>
              </a:solidFill>
              <a:latin typeface="Arial"/>
            </a:endParaRPr>
          </a:p>
          <a:p>
            <a:pPr marL="285750" lvl="0" indent="-285750">
              <a:spcBef>
                <a:spcPts val="400"/>
              </a:spcBef>
              <a:spcAft>
                <a:spcPts val="800"/>
              </a:spcAft>
              <a:buFont typeface="Wingdings" panose="05000000000000000000" pitchFamily="2" charset="2"/>
              <a:buChar char="Ø"/>
              <a:tabLst>
                <a:tab pos="2190750" algn="l"/>
              </a:tabLst>
            </a:pPr>
            <a:r>
              <a:rPr lang="vi-VN" sz="1800" kern="0" dirty="0" smtClean="0">
                <a:solidFill>
                  <a:srgbClr val="6E6452"/>
                </a:solidFill>
                <a:latin typeface="Arial"/>
              </a:rPr>
              <a:t>adoptarea </a:t>
            </a:r>
            <a:r>
              <a:rPr lang="vi-VN" sz="1800" kern="0" dirty="0">
                <a:solidFill>
                  <a:srgbClr val="6E6452"/>
                </a:solidFill>
                <a:latin typeface="Arial"/>
              </a:rPr>
              <a:t>legislației naționale </a:t>
            </a:r>
            <a:r>
              <a:rPr lang="vi-VN" sz="1800" b="0" kern="0" dirty="0">
                <a:solidFill>
                  <a:srgbClr val="6E6452"/>
                </a:solidFill>
                <a:latin typeface="Arial"/>
              </a:rPr>
              <a:t>și desemnarea </a:t>
            </a:r>
            <a:r>
              <a:rPr lang="vi-VN" sz="1800" b="0" kern="0" dirty="0" smtClean="0">
                <a:solidFill>
                  <a:srgbClr val="6E6452"/>
                </a:solidFill>
                <a:latin typeface="Arial"/>
              </a:rPr>
              <a:t>autorității</a:t>
            </a:r>
            <a:r>
              <a:rPr lang="ro-MO" sz="1800" b="0" kern="0" dirty="0" smtClean="0">
                <a:solidFill>
                  <a:srgbClr val="6E6452"/>
                </a:solidFill>
                <a:latin typeface="Arial"/>
              </a:rPr>
              <a:t>-3 ani;</a:t>
            </a:r>
            <a:endParaRPr lang="ru-RU" sz="1800" b="0" kern="0" dirty="0">
              <a:solidFill>
                <a:srgbClr val="6E6452"/>
              </a:solidFill>
              <a:latin typeface="Arial"/>
            </a:endParaRPr>
          </a:p>
          <a:p>
            <a:pPr marL="285750" lvl="0" indent="-285750">
              <a:spcBef>
                <a:spcPts val="400"/>
              </a:spcBef>
              <a:spcAft>
                <a:spcPts val="800"/>
              </a:spcAft>
              <a:buFont typeface="Wingdings" panose="05000000000000000000" pitchFamily="2" charset="2"/>
              <a:buChar char="Ø"/>
              <a:tabLst>
                <a:tab pos="2190750" algn="l"/>
              </a:tabLst>
            </a:pPr>
            <a:r>
              <a:rPr lang="en-GB" sz="1800" kern="0" dirty="0" err="1" smtClean="0">
                <a:solidFill>
                  <a:srgbClr val="6E6452"/>
                </a:solidFill>
                <a:latin typeface="Arial"/>
                <a:cs typeface="+mn-cs"/>
              </a:rPr>
              <a:t>stabilirea</a:t>
            </a:r>
            <a:r>
              <a:rPr lang="en-GB" sz="1800" kern="0" dirty="0" smtClean="0">
                <a:solidFill>
                  <a:srgbClr val="6E6452"/>
                </a:solidFill>
                <a:latin typeface="Arial"/>
                <a:cs typeface="+mn-cs"/>
              </a:rPr>
              <a:t> </a:t>
            </a:r>
            <a:r>
              <a:rPr lang="en-GB" sz="1800" kern="0" dirty="0" err="1">
                <a:solidFill>
                  <a:srgbClr val="6E6452"/>
                </a:solidFill>
                <a:latin typeface="Arial"/>
                <a:cs typeface="+mn-cs"/>
              </a:rPr>
              <a:t>programelor</a:t>
            </a:r>
            <a:r>
              <a:rPr lang="en-GB" sz="1800" kern="0" dirty="0">
                <a:solidFill>
                  <a:srgbClr val="6E6452"/>
                </a:solidFill>
                <a:latin typeface="Arial"/>
                <a:cs typeface="+mn-cs"/>
              </a:rPr>
              <a:t> de </a:t>
            </a:r>
            <a:r>
              <a:rPr lang="en-GB" sz="1800" kern="0" dirty="0" err="1">
                <a:solidFill>
                  <a:srgbClr val="6E6452"/>
                </a:solidFill>
                <a:latin typeface="Arial"/>
                <a:cs typeface="+mn-cs"/>
              </a:rPr>
              <a:t>monitorizare</a:t>
            </a:r>
            <a:r>
              <a:rPr lang="en-GB" sz="1800" kern="0" dirty="0">
                <a:solidFill>
                  <a:srgbClr val="6E6452"/>
                </a:solidFill>
                <a:latin typeface="Arial"/>
                <a:cs typeface="+mn-cs"/>
              </a:rPr>
              <a:t> (</a:t>
            </a:r>
            <a:r>
              <a:rPr lang="en-GB" sz="1800" kern="0" dirty="0" err="1">
                <a:solidFill>
                  <a:srgbClr val="6E6452"/>
                </a:solidFill>
                <a:latin typeface="Arial"/>
                <a:cs typeface="+mn-cs"/>
              </a:rPr>
              <a:t>articolul</a:t>
            </a:r>
            <a:r>
              <a:rPr lang="en-GB" sz="1800" b="0" kern="0" dirty="0">
                <a:solidFill>
                  <a:srgbClr val="6E6452"/>
                </a:solidFill>
                <a:latin typeface="Arial"/>
                <a:cs typeface="+mn-cs"/>
              </a:rPr>
              <a:t> 6) </a:t>
            </a:r>
            <a:r>
              <a:rPr lang="en-GB" sz="1800" b="0" kern="0" dirty="0" err="1" smtClean="0">
                <a:solidFill>
                  <a:srgbClr val="6E6452"/>
                </a:solidFill>
                <a:latin typeface="Arial"/>
                <a:cs typeface="+mn-cs"/>
              </a:rPr>
              <a:t>în</a:t>
            </a:r>
            <a:r>
              <a:rPr lang="en-GB" sz="1800" b="0" kern="0" dirty="0" smtClean="0">
                <a:solidFill>
                  <a:srgbClr val="6E6452"/>
                </a:solidFill>
                <a:latin typeface="Arial"/>
                <a:cs typeface="+mn-cs"/>
              </a:rPr>
              <a:t> </a:t>
            </a:r>
            <a:r>
              <a:rPr lang="en-GB" sz="1800" b="0" kern="0" dirty="0" err="1">
                <a:solidFill>
                  <a:srgbClr val="6E6452"/>
                </a:solidFill>
                <a:latin typeface="Arial"/>
                <a:cs typeface="+mn-cs"/>
              </a:rPr>
              <a:t>termen</a:t>
            </a:r>
            <a:r>
              <a:rPr lang="en-GB" sz="1800" b="0" kern="0" dirty="0">
                <a:solidFill>
                  <a:srgbClr val="6E6452"/>
                </a:solidFill>
                <a:latin typeface="Arial"/>
                <a:cs typeface="+mn-cs"/>
              </a:rPr>
              <a:t> de 3 </a:t>
            </a:r>
            <a:r>
              <a:rPr lang="en-GB" sz="1800" b="0" kern="0" dirty="0" err="1" smtClean="0">
                <a:solidFill>
                  <a:srgbClr val="6E6452"/>
                </a:solidFill>
                <a:latin typeface="Arial"/>
                <a:cs typeface="+mn-cs"/>
              </a:rPr>
              <a:t>ani</a:t>
            </a:r>
            <a:r>
              <a:rPr lang="ro-MO" sz="1800" b="0" kern="0" dirty="0" smtClean="0">
                <a:solidFill>
                  <a:srgbClr val="6E6452"/>
                </a:solidFill>
                <a:latin typeface="Arial"/>
                <a:cs typeface="+mn-cs"/>
              </a:rPr>
              <a:t>;</a:t>
            </a:r>
          </a:p>
          <a:p>
            <a:pPr marL="285750" lvl="0" indent="-285750">
              <a:spcBef>
                <a:spcPts val="400"/>
              </a:spcBef>
              <a:spcAft>
                <a:spcPts val="800"/>
              </a:spcAft>
              <a:buFont typeface="Wingdings" panose="05000000000000000000" pitchFamily="2" charset="2"/>
              <a:buChar char="Ø"/>
              <a:tabLst>
                <a:tab pos="2190750" algn="l"/>
              </a:tabLst>
            </a:pPr>
            <a:r>
              <a:rPr lang="en-GB" sz="1800" kern="0" dirty="0" err="1" smtClean="0">
                <a:solidFill>
                  <a:srgbClr val="6E6452"/>
                </a:solidFill>
                <a:latin typeface="Arial"/>
                <a:cs typeface="+mn-cs"/>
              </a:rPr>
              <a:t>identificarea</a:t>
            </a:r>
            <a:r>
              <a:rPr lang="en-GB" sz="1800" kern="0" dirty="0" smtClean="0">
                <a:solidFill>
                  <a:srgbClr val="6E6452"/>
                </a:solidFill>
                <a:latin typeface="Arial"/>
                <a:cs typeface="+mn-cs"/>
              </a:rPr>
              <a:t> </a:t>
            </a:r>
            <a:r>
              <a:rPr lang="en-GB" sz="1800" kern="0" dirty="0" err="1">
                <a:solidFill>
                  <a:srgbClr val="6E6452"/>
                </a:solidFill>
                <a:latin typeface="Arial"/>
                <a:cs typeface="+mn-cs"/>
              </a:rPr>
              <a:t>apelor</a:t>
            </a:r>
            <a:r>
              <a:rPr lang="en-GB" sz="1800" kern="0" dirty="0">
                <a:solidFill>
                  <a:srgbClr val="6E6452"/>
                </a:solidFill>
                <a:latin typeface="Arial"/>
                <a:cs typeface="+mn-cs"/>
              </a:rPr>
              <a:t> </a:t>
            </a:r>
            <a:r>
              <a:rPr lang="en-GB" sz="1800" kern="0" dirty="0" err="1">
                <a:solidFill>
                  <a:srgbClr val="6E6452"/>
                </a:solidFill>
                <a:latin typeface="Arial"/>
                <a:cs typeface="+mn-cs"/>
              </a:rPr>
              <a:t>afectate</a:t>
            </a:r>
            <a:r>
              <a:rPr lang="en-GB" sz="1800" kern="0" dirty="0">
                <a:solidFill>
                  <a:srgbClr val="6E6452"/>
                </a:solidFill>
                <a:latin typeface="Arial"/>
                <a:cs typeface="+mn-cs"/>
              </a:rPr>
              <a:t> de </a:t>
            </a:r>
            <a:r>
              <a:rPr lang="en-GB" sz="1800" kern="0" dirty="0" err="1">
                <a:solidFill>
                  <a:srgbClr val="6E6452"/>
                </a:solidFill>
                <a:latin typeface="Arial"/>
                <a:cs typeface="+mn-cs"/>
              </a:rPr>
              <a:t>poluar</a:t>
            </a:r>
            <a:r>
              <a:rPr lang="en-GB" sz="1800" b="0" kern="0" dirty="0" err="1">
                <a:solidFill>
                  <a:srgbClr val="6E6452"/>
                </a:solidFill>
                <a:latin typeface="Arial"/>
                <a:cs typeface="+mn-cs"/>
              </a:rPr>
              <a:t>e</a:t>
            </a:r>
            <a:r>
              <a:rPr lang="en-GB" sz="1800" b="0" kern="0" dirty="0">
                <a:solidFill>
                  <a:srgbClr val="6E6452"/>
                </a:solidFill>
                <a:latin typeface="Arial"/>
                <a:cs typeface="+mn-cs"/>
              </a:rPr>
              <a:t> </a:t>
            </a:r>
            <a:r>
              <a:rPr lang="en-GB" sz="1800" b="0" kern="0" dirty="0" err="1">
                <a:solidFill>
                  <a:srgbClr val="6E6452"/>
                </a:solidFill>
                <a:latin typeface="Arial"/>
                <a:cs typeface="+mn-cs"/>
              </a:rPr>
              <a:t>și</a:t>
            </a:r>
            <a:r>
              <a:rPr lang="en-GB" sz="1800" b="0" kern="0" dirty="0">
                <a:solidFill>
                  <a:srgbClr val="6E6452"/>
                </a:solidFill>
                <a:latin typeface="Arial"/>
                <a:cs typeface="+mn-cs"/>
              </a:rPr>
              <a:t> a </a:t>
            </a:r>
            <a:r>
              <a:rPr lang="en-GB" sz="1800" b="0" kern="0" dirty="0" err="1">
                <a:solidFill>
                  <a:srgbClr val="6E6452"/>
                </a:solidFill>
                <a:latin typeface="Arial"/>
                <a:cs typeface="+mn-cs"/>
              </a:rPr>
              <a:t>celor</a:t>
            </a:r>
            <a:r>
              <a:rPr lang="en-GB" sz="1800" b="0" kern="0" dirty="0">
                <a:solidFill>
                  <a:srgbClr val="6E6452"/>
                </a:solidFill>
                <a:latin typeface="Arial"/>
                <a:cs typeface="+mn-cs"/>
              </a:rPr>
              <a:t> care </a:t>
            </a:r>
            <a:r>
              <a:rPr lang="en-GB" sz="1800" b="0" kern="0" dirty="0" err="1">
                <a:solidFill>
                  <a:srgbClr val="6E6452"/>
                </a:solidFill>
                <a:latin typeface="Arial"/>
                <a:cs typeface="+mn-cs"/>
              </a:rPr>
              <a:t>ar</a:t>
            </a:r>
            <a:r>
              <a:rPr lang="en-GB" sz="1800" b="0" kern="0" dirty="0">
                <a:solidFill>
                  <a:srgbClr val="6E6452"/>
                </a:solidFill>
                <a:latin typeface="Arial"/>
                <a:cs typeface="+mn-cs"/>
              </a:rPr>
              <a:t> </a:t>
            </a:r>
            <a:r>
              <a:rPr lang="en-GB" sz="1800" b="0" kern="0" dirty="0" err="1">
                <a:solidFill>
                  <a:srgbClr val="6E6452"/>
                </a:solidFill>
                <a:latin typeface="Arial"/>
                <a:cs typeface="+mn-cs"/>
              </a:rPr>
              <a:t>putea</a:t>
            </a:r>
            <a:r>
              <a:rPr lang="en-GB" sz="1800" b="0" kern="0" dirty="0">
                <a:solidFill>
                  <a:srgbClr val="6E6452"/>
                </a:solidFill>
                <a:latin typeface="Arial"/>
                <a:cs typeface="+mn-cs"/>
              </a:rPr>
              <a:t> fi </a:t>
            </a:r>
            <a:r>
              <a:rPr lang="en-GB" sz="1800" b="0" kern="0" dirty="0" err="1">
                <a:solidFill>
                  <a:srgbClr val="6E6452"/>
                </a:solidFill>
                <a:latin typeface="Arial"/>
                <a:cs typeface="+mn-cs"/>
              </a:rPr>
              <a:t>afectate</a:t>
            </a:r>
            <a:r>
              <a:rPr lang="en-GB" sz="1800" b="0" kern="0" dirty="0">
                <a:solidFill>
                  <a:srgbClr val="6E6452"/>
                </a:solidFill>
                <a:latin typeface="Arial"/>
                <a:cs typeface="+mn-cs"/>
              </a:rPr>
              <a:t> </a:t>
            </a:r>
            <a:r>
              <a:rPr lang="en-GB" sz="1800" b="0" kern="0" dirty="0" err="1">
                <a:solidFill>
                  <a:srgbClr val="6E6452"/>
                </a:solidFill>
                <a:latin typeface="Arial"/>
                <a:cs typeface="+mn-cs"/>
              </a:rPr>
              <a:t>și</a:t>
            </a:r>
            <a:r>
              <a:rPr lang="en-GB" sz="1800" b="0" kern="0" dirty="0">
                <a:solidFill>
                  <a:srgbClr val="6E6452"/>
                </a:solidFill>
                <a:latin typeface="Arial"/>
                <a:cs typeface="+mn-cs"/>
              </a:rPr>
              <a:t> </a:t>
            </a:r>
            <a:r>
              <a:rPr lang="en-GB" sz="1800" b="0" kern="0" dirty="0" err="1">
                <a:solidFill>
                  <a:srgbClr val="6E6452"/>
                </a:solidFill>
                <a:latin typeface="Arial"/>
                <a:cs typeface="+mn-cs"/>
              </a:rPr>
              <a:t>desemnarea</a:t>
            </a:r>
            <a:r>
              <a:rPr lang="en-GB" sz="1800" b="0" kern="0" dirty="0">
                <a:solidFill>
                  <a:srgbClr val="6E6452"/>
                </a:solidFill>
                <a:latin typeface="Arial"/>
                <a:cs typeface="+mn-cs"/>
              </a:rPr>
              <a:t> </a:t>
            </a:r>
            <a:r>
              <a:rPr lang="en-GB" sz="1800" b="0" kern="0" dirty="0" err="1">
                <a:solidFill>
                  <a:srgbClr val="6E6452"/>
                </a:solidFill>
                <a:latin typeface="Arial"/>
                <a:cs typeface="+mn-cs"/>
              </a:rPr>
              <a:t>zonelor</a:t>
            </a:r>
            <a:r>
              <a:rPr lang="en-GB" sz="1800" b="0" kern="0" dirty="0">
                <a:solidFill>
                  <a:srgbClr val="6E6452"/>
                </a:solidFill>
                <a:latin typeface="Arial"/>
                <a:cs typeface="+mn-cs"/>
              </a:rPr>
              <a:t> </a:t>
            </a:r>
            <a:r>
              <a:rPr lang="en-GB" sz="1800" b="0" kern="0" dirty="0" err="1">
                <a:solidFill>
                  <a:srgbClr val="6E6452"/>
                </a:solidFill>
                <a:latin typeface="Arial"/>
                <a:cs typeface="+mn-cs"/>
              </a:rPr>
              <a:t>vulnerabile</a:t>
            </a:r>
            <a:r>
              <a:rPr lang="en-GB" sz="1800" b="0" kern="0" dirty="0">
                <a:solidFill>
                  <a:srgbClr val="6E6452"/>
                </a:solidFill>
                <a:latin typeface="Arial"/>
                <a:cs typeface="+mn-cs"/>
              </a:rPr>
              <a:t> la </a:t>
            </a:r>
            <a:r>
              <a:rPr lang="en-GB" sz="1800" b="0" kern="0" dirty="0" err="1">
                <a:solidFill>
                  <a:srgbClr val="6E6452"/>
                </a:solidFill>
                <a:latin typeface="Arial"/>
                <a:cs typeface="+mn-cs"/>
              </a:rPr>
              <a:t>nitrați</a:t>
            </a:r>
            <a:r>
              <a:rPr lang="en-GB" sz="1800" b="0" kern="0" dirty="0">
                <a:solidFill>
                  <a:srgbClr val="6E6452"/>
                </a:solidFill>
                <a:latin typeface="Arial"/>
                <a:cs typeface="+mn-cs"/>
              </a:rPr>
              <a:t> (</a:t>
            </a:r>
            <a:r>
              <a:rPr lang="en-GB" sz="1800" b="0" kern="0" dirty="0" err="1">
                <a:solidFill>
                  <a:srgbClr val="6E6452"/>
                </a:solidFill>
                <a:latin typeface="Arial"/>
                <a:cs typeface="+mn-cs"/>
              </a:rPr>
              <a:t>articolul</a:t>
            </a:r>
            <a:r>
              <a:rPr lang="en-GB" sz="1800" b="0" kern="0" dirty="0">
                <a:solidFill>
                  <a:srgbClr val="6E6452"/>
                </a:solidFill>
                <a:latin typeface="Arial"/>
                <a:cs typeface="+mn-cs"/>
              </a:rPr>
              <a:t> 3</a:t>
            </a:r>
            <a:r>
              <a:rPr lang="en-GB" sz="1800" b="0" kern="0" dirty="0" smtClean="0">
                <a:solidFill>
                  <a:srgbClr val="6E6452"/>
                </a:solidFill>
                <a:latin typeface="Arial"/>
                <a:cs typeface="+mn-cs"/>
              </a:rPr>
              <a:t>)</a:t>
            </a:r>
            <a:r>
              <a:rPr lang="ro-MO" sz="1800" b="0" kern="0" dirty="0" smtClean="0">
                <a:solidFill>
                  <a:srgbClr val="6E6452"/>
                </a:solidFill>
                <a:latin typeface="Arial"/>
                <a:cs typeface="+mn-cs"/>
              </a:rPr>
              <a:t> - </a:t>
            </a:r>
            <a:r>
              <a:rPr lang="ro-MO" sz="1800" b="0" kern="0" dirty="0" err="1" smtClean="0">
                <a:solidFill>
                  <a:srgbClr val="6E6452"/>
                </a:solidFill>
                <a:latin typeface="Arial"/>
                <a:cs typeface="+mn-cs"/>
              </a:rPr>
              <a:t>term</a:t>
            </a:r>
            <a:r>
              <a:rPr lang="en-GB" sz="1800" b="0" kern="0" dirty="0" err="1" smtClean="0">
                <a:solidFill>
                  <a:srgbClr val="6E6452"/>
                </a:solidFill>
                <a:latin typeface="Arial"/>
                <a:cs typeface="+mn-cs"/>
              </a:rPr>
              <a:t>en</a:t>
            </a:r>
            <a:r>
              <a:rPr lang="en-GB" sz="1800" b="0" kern="0" dirty="0" smtClean="0">
                <a:solidFill>
                  <a:srgbClr val="6E6452"/>
                </a:solidFill>
                <a:latin typeface="Arial"/>
                <a:cs typeface="+mn-cs"/>
              </a:rPr>
              <a:t> </a:t>
            </a:r>
            <a:r>
              <a:rPr lang="en-GB" sz="1800" b="0" kern="0" dirty="0">
                <a:solidFill>
                  <a:srgbClr val="6E6452"/>
                </a:solidFill>
                <a:latin typeface="Arial"/>
                <a:cs typeface="+mn-cs"/>
              </a:rPr>
              <a:t>de 5 </a:t>
            </a:r>
            <a:r>
              <a:rPr lang="en-GB" sz="1800" b="0" kern="0" dirty="0" err="1" smtClean="0">
                <a:solidFill>
                  <a:srgbClr val="6E6452"/>
                </a:solidFill>
                <a:latin typeface="Arial"/>
                <a:cs typeface="+mn-cs"/>
              </a:rPr>
              <a:t>ani</a:t>
            </a:r>
            <a:r>
              <a:rPr lang="ro-MO" sz="1800" b="0" kern="0" dirty="0" smtClean="0">
                <a:solidFill>
                  <a:srgbClr val="6E6452"/>
                </a:solidFill>
                <a:latin typeface="Arial"/>
                <a:cs typeface="+mn-cs"/>
              </a:rPr>
              <a:t>;</a:t>
            </a:r>
            <a:r>
              <a:rPr lang="en-GB" sz="1800" b="0" kern="0" dirty="0" smtClean="0">
                <a:solidFill>
                  <a:srgbClr val="6E6452"/>
                </a:solidFill>
                <a:latin typeface="Arial"/>
                <a:cs typeface="+mn-cs"/>
              </a:rPr>
              <a:t> </a:t>
            </a:r>
            <a:endParaRPr lang="ro-MO" sz="1800" b="0" kern="0" dirty="0" smtClean="0">
              <a:solidFill>
                <a:srgbClr val="6E6452"/>
              </a:solidFill>
              <a:latin typeface="Arial"/>
              <a:cs typeface="+mn-cs"/>
            </a:endParaRPr>
          </a:p>
          <a:p>
            <a:pPr marL="285750" lvl="0" indent="-285750">
              <a:spcBef>
                <a:spcPts val="400"/>
              </a:spcBef>
              <a:spcAft>
                <a:spcPts val="800"/>
              </a:spcAft>
              <a:buFont typeface="Wingdings" panose="05000000000000000000" pitchFamily="2" charset="2"/>
              <a:buChar char="Ø"/>
              <a:tabLst>
                <a:tab pos="2190750" algn="l"/>
              </a:tabLst>
            </a:pPr>
            <a:r>
              <a:rPr lang="en-GB" sz="1800" b="0" kern="0" dirty="0" smtClean="0">
                <a:solidFill>
                  <a:srgbClr val="6E6452"/>
                </a:solidFill>
                <a:latin typeface="Arial"/>
                <a:cs typeface="+mn-cs"/>
              </a:rPr>
              <a:t> </a:t>
            </a:r>
            <a:r>
              <a:rPr lang="en-GB" sz="1800" kern="0" dirty="0" err="1">
                <a:solidFill>
                  <a:srgbClr val="6E6452"/>
                </a:solidFill>
                <a:latin typeface="Arial"/>
                <a:cs typeface="+mn-cs"/>
              </a:rPr>
              <a:t>stabilirea</a:t>
            </a:r>
            <a:r>
              <a:rPr lang="en-GB" sz="1800" kern="0" dirty="0">
                <a:solidFill>
                  <a:srgbClr val="6E6452"/>
                </a:solidFill>
                <a:latin typeface="Arial"/>
                <a:cs typeface="+mn-cs"/>
              </a:rPr>
              <a:t> </a:t>
            </a:r>
            <a:r>
              <a:rPr lang="en-GB" sz="1800" kern="0" dirty="0" err="1">
                <a:solidFill>
                  <a:srgbClr val="6E6452"/>
                </a:solidFill>
                <a:latin typeface="Arial"/>
                <a:cs typeface="+mn-cs"/>
              </a:rPr>
              <a:t>unor</a:t>
            </a:r>
            <a:r>
              <a:rPr lang="en-GB" sz="1800" kern="0" dirty="0">
                <a:solidFill>
                  <a:srgbClr val="6E6452"/>
                </a:solidFill>
                <a:latin typeface="Arial"/>
                <a:cs typeface="+mn-cs"/>
              </a:rPr>
              <a:t> </a:t>
            </a:r>
            <a:r>
              <a:rPr lang="en-GB" sz="1800" kern="0" dirty="0" err="1">
                <a:solidFill>
                  <a:srgbClr val="6E6452"/>
                </a:solidFill>
                <a:latin typeface="Arial"/>
                <a:cs typeface="+mn-cs"/>
              </a:rPr>
              <a:t>programe</a:t>
            </a:r>
            <a:r>
              <a:rPr lang="en-GB" sz="1800" kern="0" dirty="0">
                <a:solidFill>
                  <a:srgbClr val="6E6452"/>
                </a:solidFill>
                <a:latin typeface="Arial"/>
                <a:cs typeface="+mn-cs"/>
              </a:rPr>
              <a:t> de </a:t>
            </a:r>
            <a:r>
              <a:rPr lang="en-GB" sz="1800" kern="0" dirty="0" err="1">
                <a:solidFill>
                  <a:srgbClr val="6E6452"/>
                </a:solidFill>
                <a:latin typeface="Arial"/>
                <a:cs typeface="+mn-cs"/>
              </a:rPr>
              <a:t>acțiune</a:t>
            </a:r>
            <a:r>
              <a:rPr lang="en-GB" sz="1800" kern="0" dirty="0">
                <a:solidFill>
                  <a:srgbClr val="6E6452"/>
                </a:solidFill>
                <a:latin typeface="Arial"/>
                <a:cs typeface="+mn-cs"/>
              </a:rPr>
              <a:t> </a:t>
            </a:r>
            <a:r>
              <a:rPr lang="en-GB" sz="1800" kern="0" dirty="0" err="1">
                <a:solidFill>
                  <a:srgbClr val="6E6452"/>
                </a:solidFill>
                <a:latin typeface="Arial"/>
                <a:cs typeface="+mn-cs"/>
              </a:rPr>
              <a:t>și</a:t>
            </a:r>
            <a:r>
              <a:rPr lang="en-GB" sz="1800" kern="0" dirty="0">
                <a:solidFill>
                  <a:srgbClr val="6E6452"/>
                </a:solidFill>
                <a:latin typeface="Arial"/>
                <a:cs typeface="+mn-cs"/>
              </a:rPr>
              <a:t> a </a:t>
            </a:r>
            <a:r>
              <a:rPr lang="en-GB" sz="1800" kern="0" dirty="0" err="1">
                <a:solidFill>
                  <a:srgbClr val="6E6452"/>
                </a:solidFill>
                <a:latin typeface="Arial"/>
                <a:cs typeface="+mn-cs"/>
              </a:rPr>
              <a:t>unor</a:t>
            </a:r>
            <a:r>
              <a:rPr lang="en-GB" sz="1800" kern="0" dirty="0">
                <a:solidFill>
                  <a:srgbClr val="6E6452"/>
                </a:solidFill>
                <a:latin typeface="Arial"/>
                <a:cs typeface="+mn-cs"/>
              </a:rPr>
              <a:t> </a:t>
            </a:r>
            <a:r>
              <a:rPr lang="en-GB" sz="1800" kern="0" dirty="0" err="1">
                <a:solidFill>
                  <a:srgbClr val="6E6452"/>
                </a:solidFill>
                <a:latin typeface="Arial"/>
                <a:cs typeface="+mn-cs"/>
              </a:rPr>
              <a:t>coduri</a:t>
            </a:r>
            <a:r>
              <a:rPr lang="en-GB" sz="1800" kern="0" dirty="0">
                <a:solidFill>
                  <a:srgbClr val="6E6452"/>
                </a:solidFill>
                <a:latin typeface="Arial"/>
                <a:cs typeface="+mn-cs"/>
              </a:rPr>
              <a:t> de </a:t>
            </a:r>
            <a:r>
              <a:rPr lang="en-GB" sz="1800" kern="0" dirty="0" err="1">
                <a:solidFill>
                  <a:srgbClr val="6E6452"/>
                </a:solidFill>
                <a:latin typeface="Arial"/>
                <a:cs typeface="+mn-cs"/>
              </a:rPr>
              <a:t>bune</a:t>
            </a:r>
            <a:r>
              <a:rPr lang="en-GB" sz="1800" kern="0" dirty="0">
                <a:solidFill>
                  <a:srgbClr val="6E6452"/>
                </a:solidFill>
                <a:latin typeface="Arial"/>
                <a:cs typeface="+mn-cs"/>
              </a:rPr>
              <a:t> </a:t>
            </a:r>
            <a:r>
              <a:rPr lang="en-GB" sz="1800" kern="0" dirty="0" err="1">
                <a:solidFill>
                  <a:srgbClr val="6E6452"/>
                </a:solidFill>
                <a:latin typeface="Arial"/>
                <a:cs typeface="+mn-cs"/>
              </a:rPr>
              <a:t>practici</a:t>
            </a:r>
            <a:r>
              <a:rPr lang="en-GB" sz="1800" kern="0" dirty="0">
                <a:solidFill>
                  <a:srgbClr val="6E6452"/>
                </a:solidFill>
                <a:latin typeface="Arial"/>
                <a:cs typeface="+mn-cs"/>
              </a:rPr>
              <a:t> </a:t>
            </a:r>
            <a:r>
              <a:rPr lang="en-GB" sz="1800" kern="0" dirty="0" err="1">
                <a:solidFill>
                  <a:srgbClr val="6E6452"/>
                </a:solidFill>
                <a:latin typeface="Arial"/>
                <a:cs typeface="+mn-cs"/>
              </a:rPr>
              <a:t>agricole</a:t>
            </a:r>
            <a:r>
              <a:rPr lang="en-GB" sz="1800" kern="0" dirty="0">
                <a:solidFill>
                  <a:srgbClr val="6E6452"/>
                </a:solidFill>
                <a:latin typeface="Arial"/>
                <a:cs typeface="+mn-cs"/>
              </a:rPr>
              <a:t> </a:t>
            </a:r>
            <a:r>
              <a:rPr lang="en-GB" sz="1800" kern="0" dirty="0" err="1">
                <a:solidFill>
                  <a:srgbClr val="6E6452"/>
                </a:solidFill>
                <a:latin typeface="Arial"/>
                <a:cs typeface="+mn-cs"/>
              </a:rPr>
              <a:t>pentru</a:t>
            </a:r>
            <a:r>
              <a:rPr lang="en-GB" sz="1800" kern="0" dirty="0">
                <a:solidFill>
                  <a:srgbClr val="6E6452"/>
                </a:solidFill>
                <a:latin typeface="Arial"/>
                <a:cs typeface="+mn-cs"/>
              </a:rPr>
              <a:t> </a:t>
            </a:r>
            <a:r>
              <a:rPr lang="en-GB" sz="1800" kern="0" dirty="0" err="1">
                <a:solidFill>
                  <a:srgbClr val="6E6452"/>
                </a:solidFill>
                <a:latin typeface="Arial"/>
                <a:cs typeface="+mn-cs"/>
              </a:rPr>
              <a:t>zonele</a:t>
            </a:r>
            <a:r>
              <a:rPr lang="en-GB" sz="1800" kern="0" dirty="0">
                <a:solidFill>
                  <a:srgbClr val="6E6452"/>
                </a:solidFill>
                <a:latin typeface="Arial"/>
                <a:cs typeface="+mn-cs"/>
              </a:rPr>
              <a:t> </a:t>
            </a:r>
            <a:r>
              <a:rPr lang="en-GB" sz="1800" kern="0" dirty="0" err="1">
                <a:solidFill>
                  <a:srgbClr val="6E6452"/>
                </a:solidFill>
                <a:latin typeface="Arial"/>
                <a:cs typeface="+mn-cs"/>
              </a:rPr>
              <a:t>vulnerabile</a:t>
            </a:r>
            <a:r>
              <a:rPr lang="en-GB" sz="1800" kern="0" dirty="0">
                <a:solidFill>
                  <a:srgbClr val="6E6452"/>
                </a:solidFill>
                <a:latin typeface="Arial"/>
                <a:cs typeface="+mn-cs"/>
              </a:rPr>
              <a:t> la </a:t>
            </a:r>
            <a:r>
              <a:rPr lang="en-GB" sz="1800" kern="0" dirty="0" err="1">
                <a:solidFill>
                  <a:srgbClr val="6E6452"/>
                </a:solidFill>
                <a:latin typeface="Arial"/>
                <a:cs typeface="+mn-cs"/>
              </a:rPr>
              <a:t>nit</a:t>
            </a:r>
            <a:r>
              <a:rPr lang="en-GB" sz="1800" b="0" kern="0" dirty="0" err="1">
                <a:solidFill>
                  <a:srgbClr val="6E6452"/>
                </a:solidFill>
                <a:latin typeface="Arial"/>
                <a:cs typeface="+mn-cs"/>
              </a:rPr>
              <a:t>rați</a:t>
            </a:r>
            <a:r>
              <a:rPr lang="en-GB" sz="1800" b="0" kern="0" dirty="0">
                <a:solidFill>
                  <a:srgbClr val="6E6452"/>
                </a:solidFill>
                <a:latin typeface="Arial"/>
                <a:cs typeface="+mn-cs"/>
              </a:rPr>
              <a:t> (</a:t>
            </a:r>
            <a:r>
              <a:rPr lang="en-GB" sz="1800" b="0" kern="0" dirty="0" err="1">
                <a:solidFill>
                  <a:srgbClr val="6E6452"/>
                </a:solidFill>
                <a:latin typeface="Arial"/>
                <a:cs typeface="+mn-cs"/>
              </a:rPr>
              <a:t>articolele</a:t>
            </a:r>
            <a:r>
              <a:rPr lang="en-GB" sz="1800" b="0" kern="0" dirty="0">
                <a:solidFill>
                  <a:srgbClr val="6E6452"/>
                </a:solidFill>
                <a:latin typeface="Arial"/>
                <a:cs typeface="+mn-cs"/>
              </a:rPr>
              <a:t> 4 </a:t>
            </a:r>
            <a:r>
              <a:rPr lang="en-GB" sz="1800" b="0" kern="0" dirty="0" err="1">
                <a:solidFill>
                  <a:srgbClr val="6E6452"/>
                </a:solidFill>
                <a:latin typeface="Arial"/>
                <a:cs typeface="+mn-cs"/>
              </a:rPr>
              <a:t>și</a:t>
            </a:r>
            <a:r>
              <a:rPr lang="en-GB" sz="1800" b="0" kern="0" dirty="0">
                <a:solidFill>
                  <a:srgbClr val="6E6452"/>
                </a:solidFill>
                <a:latin typeface="Arial"/>
                <a:cs typeface="+mn-cs"/>
              </a:rPr>
              <a:t> 5) </a:t>
            </a:r>
            <a:r>
              <a:rPr lang="ro-MO" sz="1800" b="0" kern="0" dirty="0" smtClean="0">
                <a:solidFill>
                  <a:srgbClr val="6E6452"/>
                </a:solidFill>
                <a:latin typeface="Arial"/>
                <a:cs typeface="+mn-cs"/>
              </a:rPr>
              <a:t>te</a:t>
            </a:r>
            <a:r>
              <a:rPr lang="en-GB" sz="1800" b="0" kern="0" dirty="0" err="1" smtClean="0">
                <a:solidFill>
                  <a:srgbClr val="6E6452"/>
                </a:solidFill>
                <a:latin typeface="Arial"/>
                <a:cs typeface="+mn-cs"/>
              </a:rPr>
              <a:t>rmen</a:t>
            </a:r>
            <a:r>
              <a:rPr lang="en-GB" sz="1800" b="0" kern="0" dirty="0" smtClean="0">
                <a:solidFill>
                  <a:srgbClr val="6E6452"/>
                </a:solidFill>
                <a:latin typeface="Arial"/>
                <a:cs typeface="+mn-cs"/>
              </a:rPr>
              <a:t> </a:t>
            </a:r>
            <a:r>
              <a:rPr lang="en-GB" sz="1800" b="0" kern="0" dirty="0">
                <a:solidFill>
                  <a:srgbClr val="6E6452"/>
                </a:solidFill>
                <a:latin typeface="Arial"/>
                <a:cs typeface="+mn-cs"/>
              </a:rPr>
              <a:t>de 5 </a:t>
            </a:r>
            <a:r>
              <a:rPr lang="en-GB" sz="1800" b="0" kern="0" dirty="0" err="1" smtClean="0">
                <a:solidFill>
                  <a:srgbClr val="6E6452"/>
                </a:solidFill>
                <a:latin typeface="Arial"/>
                <a:cs typeface="+mn-cs"/>
              </a:rPr>
              <a:t>ani</a:t>
            </a:r>
            <a:r>
              <a:rPr lang="ro-MO" sz="1800" b="0" kern="0" dirty="0" smtClean="0">
                <a:solidFill>
                  <a:srgbClr val="6E6452"/>
                </a:solidFill>
                <a:latin typeface="Arial"/>
                <a:cs typeface="+mn-cs"/>
              </a:rPr>
              <a:t>.</a:t>
            </a:r>
            <a:endParaRPr lang="ru-RU" sz="1800" b="0" kern="0" dirty="0">
              <a:solidFill>
                <a:srgbClr val="6E6452"/>
              </a:solidFill>
              <a:latin typeface="Arial"/>
              <a:cs typeface="+mn-cs"/>
            </a:endParaRPr>
          </a:p>
        </p:txBody>
      </p:sp>
      <p:sp>
        <p:nvSpPr>
          <p:cNvPr id="13" name="Скругленный прямоугольник 12"/>
          <p:cNvSpPr/>
          <p:nvPr/>
        </p:nvSpPr>
        <p:spPr>
          <a:xfrm>
            <a:off x="5774105" y="1478782"/>
            <a:ext cx="1684071" cy="1196789"/>
          </a:xfrm>
          <a:prstGeom prst="roundRect">
            <a:avLst>
              <a:gd name="adj" fmla="val 10000"/>
            </a:avLst>
          </a:prstGeom>
          <a:blipFill rotWithShape="1">
            <a:blip r:embed="rId8"/>
            <a:stretch>
              <a:fillRect/>
            </a:stretch>
          </a:blipFill>
          <a:ln w="15875" cap="flat" cmpd="sng" algn="ctr">
            <a:solidFill>
              <a:sysClr val="window" lastClr="FFFFFF">
                <a:hueOff val="0"/>
                <a:satOff val="0"/>
                <a:lumOff val="0"/>
                <a:alphaOff val="0"/>
              </a:sysClr>
            </a:solidFill>
            <a:prstDash val="solid"/>
          </a:ln>
          <a:effectLst/>
        </p:spPr>
      </p:sp>
    </p:spTree>
    <p:extLst>
      <p:ext uri="{BB962C8B-B14F-4D97-AF65-F5344CB8AC3E}">
        <p14:creationId xmlns:p14="http://schemas.microsoft.com/office/powerpoint/2010/main" val="2149341850"/>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369785" y="1117585"/>
            <a:ext cx="8612849" cy="1952706"/>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en-US" sz="1600" dirty="0">
                <a:solidFill>
                  <a:srgbClr val="000000"/>
                </a:solidFill>
                <a:latin typeface="+mj-lt"/>
                <a:ea typeface="Calibri"/>
                <a:cs typeface="Times New Roman"/>
              </a:rPr>
              <a:t>HG </a:t>
            </a:r>
            <a:r>
              <a:rPr lang="en-US" sz="1600" dirty="0" smtClean="0">
                <a:solidFill>
                  <a:srgbClr val="000000"/>
                </a:solidFill>
                <a:latin typeface="+mj-lt"/>
                <a:ea typeface="Calibri"/>
                <a:cs typeface="Times New Roman"/>
              </a:rPr>
              <a:t>932</a:t>
            </a:r>
            <a:r>
              <a:rPr lang="ro-MO" sz="1600" dirty="0" smtClean="0">
                <a:solidFill>
                  <a:srgbClr val="000000"/>
                </a:solidFill>
                <a:latin typeface="+mj-lt"/>
                <a:ea typeface="Calibri"/>
                <a:cs typeface="Times New Roman"/>
              </a:rPr>
              <a:t> </a:t>
            </a:r>
            <a:r>
              <a:rPr lang="en-US" sz="1600" dirty="0" smtClean="0">
                <a:solidFill>
                  <a:srgbClr val="000000"/>
                </a:solidFill>
                <a:latin typeface="+mj-lt"/>
                <a:ea typeface="Calibri"/>
                <a:cs typeface="Times New Roman"/>
              </a:rPr>
              <a:t>din </a:t>
            </a:r>
            <a:r>
              <a:rPr lang="en-US" sz="1600" dirty="0">
                <a:solidFill>
                  <a:srgbClr val="000000"/>
                </a:solidFill>
                <a:latin typeface="+mj-lt"/>
                <a:ea typeface="Calibri"/>
                <a:cs typeface="Times New Roman"/>
              </a:rPr>
              <a:t>29.11.2013</a:t>
            </a:r>
            <a:r>
              <a:rPr lang="en-US" sz="1600" dirty="0">
                <a:solidFill>
                  <a:srgbClr val="000000"/>
                </a:solidFill>
                <a:latin typeface="+mj-lt"/>
                <a:cs typeface="Times New Roman"/>
              </a:rPr>
              <a:t> </a:t>
            </a:r>
            <a:r>
              <a:rPr lang="en-US" sz="1600" dirty="0">
                <a:solidFill>
                  <a:srgbClr val="000000"/>
                </a:solidFill>
                <a:latin typeface="+mj-lt"/>
                <a:ea typeface="Calibri"/>
                <a:cs typeface="Times New Roman"/>
              </a:rPr>
              <a:t> </a:t>
            </a:r>
            <a:r>
              <a:rPr lang="en-US" sz="1600" dirty="0" smtClean="0">
                <a:solidFill>
                  <a:srgbClr val="000000"/>
                </a:solidFill>
                <a:latin typeface="+mj-lt"/>
                <a:ea typeface="Calibri"/>
                <a:cs typeface="Times New Roman"/>
              </a:rPr>
              <a:t>H</a:t>
            </a:r>
            <a:r>
              <a:rPr lang="ro-MO" sz="1600" dirty="0" smtClean="0">
                <a:solidFill>
                  <a:srgbClr val="000000"/>
                </a:solidFill>
                <a:latin typeface="+mj-lt"/>
                <a:ea typeface="Calibri"/>
                <a:cs typeface="Times New Roman"/>
              </a:rPr>
              <a:t>G</a:t>
            </a:r>
            <a:r>
              <a:rPr lang="en-US" sz="1600" dirty="0" smtClean="0">
                <a:solidFill>
                  <a:srgbClr val="000000"/>
                </a:solidFill>
                <a:latin typeface="+mj-lt"/>
                <a:ea typeface="Calibri"/>
                <a:cs typeface="Times New Roman"/>
              </a:rPr>
              <a:t> </a:t>
            </a:r>
            <a:r>
              <a:rPr lang="en-US" sz="1600" dirty="0" err="1">
                <a:solidFill>
                  <a:srgbClr val="000000"/>
                </a:solidFill>
                <a:latin typeface="+mj-lt"/>
                <a:ea typeface="Calibri"/>
                <a:cs typeface="Times New Roman"/>
              </a:rPr>
              <a:t>pentru</a:t>
            </a:r>
            <a:r>
              <a:rPr lang="en-US" sz="1600" dirty="0">
                <a:solidFill>
                  <a:srgbClr val="000000"/>
                </a:solidFill>
                <a:latin typeface="+mj-lt"/>
                <a:ea typeface="Calibri"/>
                <a:cs typeface="Times New Roman"/>
              </a:rPr>
              <a:t> </a:t>
            </a:r>
            <a:r>
              <a:rPr lang="en-US" sz="1600" dirty="0" err="1">
                <a:solidFill>
                  <a:srgbClr val="000000"/>
                </a:solidFill>
                <a:latin typeface="+mj-lt"/>
                <a:ea typeface="Calibri"/>
                <a:cs typeface="Times New Roman"/>
              </a:rPr>
              <a:t>aprobarea</a:t>
            </a:r>
            <a:r>
              <a:rPr lang="en-US" sz="1600" dirty="0">
                <a:solidFill>
                  <a:srgbClr val="000000"/>
                </a:solidFill>
                <a:latin typeface="+mj-lt"/>
                <a:ea typeface="Calibri"/>
                <a:cs typeface="Times New Roman"/>
              </a:rPr>
              <a:t> </a:t>
            </a:r>
            <a:r>
              <a:rPr lang="en-US" sz="1600" dirty="0" err="1">
                <a:solidFill>
                  <a:srgbClr val="000000"/>
                </a:solidFill>
                <a:latin typeface="+mj-lt"/>
                <a:ea typeface="Calibri"/>
                <a:cs typeface="Times New Roman"/>
              </a:rPr>
              <a:t>Regulamentului</a:t>
            </a:r>
            <a:r>
              <a:rPr lang="en-US" sz="1600" dirty="0">
                <a:solidFill>
                  <a:srgbClr val="000000"/>
                </a:solidFill>
                <a:latin typeface="+mj-lt"/>
                <a:ea typeface="Calibri"/>
                <a:cs typeface="Times New Roman"/>
              </a:rPr>
              <a:t> cu </a:t>
            </a:r>
            <a:r>
              <a:rPr lang="en-US" sz="1600" dirty="0" err="1">
                <a:solidFill>
                  <a:srgbClr val="000000"/>
                </a:solidFill>
                <a:latin typeface="+mj-lt"/>
                <a:ea typeface="Calibri"/>
                <a:cs typeface="Times New Roman"/>
              </a:rPr>
              <a:t>privire</a:t>
            </a:r>
            <a:r>
              <a:rPr lang="en-US" sz="1600" dirty="0">
                <a:solidFill>
                  <a:srgbClr val="000000"/>
                </a:solidFill>
                <a:latin typeface="+mj-lt"/>
                <a:ea typeface="Calibri"/>
                <a:cs typeface="Times New Roman"/>
              </a:rPr>
              <a:t> la </a:t>
            </a:r>
            <a:r>
              <a:rPr lang="en-US" sz="1600" dirty="0" err="1">
                <a:solidFill>
                  <a:srgbClr val="000000"/>
                </a:solidFill>
                <a:latin typeface="+mj-lt"/>
                <a:ea typeface="Calibri"/>
                <a:cs typeface="Times New Roman"/>
              </a:rPr>
              <a:t>monitorizarea</a:t>
            </a:r>
            <a:r>
              <a:rPr lang="en-US" sz="1600" dirty="0">
                <a:solidFill>
                  <a:srgbClr val="000000"/>
                </a:solidFill>
                <a:latin typeface="+mj-lt"/>
                <a:ea typeface="Calibri"/>
                <a:cs typeface="Times New Roman"/>
              </a:rPr>
              <a:t> </a:t>
            </a:r>
            <a:r>
              <a:rPr lang="en-US" sz="1600" dirty="0" err="1">
                <a:solidFill>
                  <a:srgbClr val="000000"/>
                </a:solidFill>
                <a:latin typeface="+mj-lt"/>
                <a:ea typeface="Calibri"/>
                <a:cs typeface="Times New Roman"/>
              </a:rPr>
              <a:t>şi</a:t>
            </a:r>
            <a:r>
              <a:rPr lang="en-US" sz="1600" dirty="0">
                <a:solidFill>
                  <a:srgbClr val="000000"/>
                </a:solidFill>
                <a:latin typeface="+mj-lt"/>
                <a:ea typeface="Calibri"/>
                <a:cs typeface="Times New Roman"/>
              </a:rPr>
              <a:t> </a:t>
            </a:r>
            <a:r>
              <a:rPr lang="en-US" sz="1600" dirty="0" err="1">
                <a:solidFill>
                  <a:srgbClr val="000000"/>
                </a:solidFill>
                <a:latin typeface="+mj-lt"/>
                <a:ea typeface="Calibri"/>
                <a:cs typeface="Times New Roman"/>
              </a:rPr>
              <a:t>evidenţa</a:t>
            </a:r>
            <a:r>
              <a:rPr lang="en-US" sz="1600" dirty="0">
                <a:solidFill>
                  <a:srgbClr val="000000"/>
                </a:solidFill>
                <a:latin typeface="+mj-lt"/>
                <a:ea typeface="Calibri"/>
                <a:cs typeface="Times New Roman"/>
              </a:rPr>
              <a:t> </a:t>
            </a:r>
            <a:r>
              <a:rPr lang="en-US" sz="1600" dirty="0" err="1">
                <a:solidFill>
                  <a:srgbClr val="000000"/>
                </a:solidFill>
                <a:latin typeface="+mj-lt"/>
                <a:ea typeface="Calibri"/>
                <a:cs typeface="Times New Roman"/>
              </a:rPr>
              <a:t>sistematică</a:t>
            </a:r>
            <a:r>
              <a:rPr lang="en-US" sz="1600" dirty="0">
                <a:solidFill>
                  <a:srgbClr val="000000"/>
                </a:solidFill>
                <a:latin typeface="+mj-lt"/>
                <a:ea typeface="Calibri"/>
                <a:cs typeface="Times New Roman"/>
              </a:rPr>
              <a:t> a </a:t>
            </a:r>
            <a:r>
              <a:rPr lang="en-US" sz="1600" dirty="0" err="1">
                <a:solidFill>
                  <a:srgbClr val="000000"/>
                </a:solidFill>
                <a:latin typeface="+mj-lt"/>
                <a:ea typeface="Calibri"/>
                <a:cs typeface="Times New Roman"/>
              </a:rPr>
              <a:t>stării</a:t>
            </a:r>
            <a:r>
              <a:rPr lang="en-US" sz="1600" dirty="0">
                <a:solidFill>
                  <a:srgbClr val="000000"/>
                </a:solidFill>
                <a:latin typeface="+mj-lt"/>
                <a:ea typeface="Calibri"/>
                <a:cs typeface="Times New Roman"/>
              </a:rPr>
              <a:t> </a:t>
            </a:r>
            <a:r>
              <a:rPr lang="en-US" sz="1600" dirty="0" err="1">
                <a:solidFill>
                  <a:srgbClr val="000000"/>
                </a:solidFill>
                <a:latin typeface="+mj-lt"/>
                <a:ea typeface="Calibri"/>
                <a:cs typeface="Times New Roman"/>
              </a:rPr>
              <a:t>apelor</a:t>
            </a:r>
            <a:r>
              <a:rPr lang="en-US" sz="1600" dirty="0">
                <a:solidFill>
                  <a:srgbClr val="000000"/>
                </a:solidFill>
                <a:latin typeface="+mj-lt"/>
                <a:ea typeface="Calibri"/>
                <a:cs typeface="Times New Roman"/>
              </a:rPr>
              <a:t> de </a:t>
            </a:r>
            <a:r>
              <a:rPr lang="en-US" sz="1600" dirty="0" err="1" smtClean="0">
                <a:solidFill>
                  <a:srgbClr val="000000"/>
                </a:solidFill>
                <a:latin typeface="+mj-lt"/>
                <a:ea typeface="Calibri"/>
                <a:cs typeface="Times New Roman"/>
              </a:rPr>
              <a:t>suprafaţă</a:t>
            </a:r>
            <a:r>
              <a:rPr lang="ro-MO" sz="1600" dirty="0" smtClean="0">
                <a:solidFill>
                  <a:srgbClr val="000000"/>
                </a:solidFill>
                <a:latin typeface="+mj-lt"/>
                <a:ea typeface="Calibri"/>
                <a:cs typeface="Times New Roman"/>
              </a:rPr>
              <a:t> și subterane</a:t>
            </a:r>
            <a:endParaRPr lang="ru-RU" sz="1600" dirty="0">
              <a:solidFill>
                <a:srgbClr val="000000"/>
              </a:solidFill>
              <a:latin typeface="+mj-lt"/>
              <a:ea typeface="Calibri"/>
              <a:cs typeface="Times New Roman"/>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7" name="Прямоугольник 6"/>
          <p:cNvSpPr/>
          <p:nvPr/>
        </p:nvSpPr>
        <p:spPr>
          <a:xfrm>
            <a:off x="369787" y="2918012"/>
            <a:ext cx="8370784" cy="4247317"/>
          </a:xfrm>
          <a:prstGeom prst="rect">
            <a:avLst/>
          </a:prstGeom>
        </p:spPr>
        <p:txBody>
          <a:bodyPr wrap="square">
            <a:spAutoFit/>
          </a:bodyPr>
          <a:lstStyle/>
          <a:p>
            <a:pPr lvl="0"/>
            <a:endParaRPr lang="ro-MO" sz="1800" b="0" dirty="0" smtClean="0">
              <a:solidFill>
                <a:srgbClr val="000000"/>
              </a:solidFill>
              <a:latin typeface="Times New Roman"/>
            </a:endParaRPr>
          </a:p>
          <a:p>
            <a:pPr lvl="0"/>
            <a:r>
              <a:rPr lang="vi-VN" sz="1800" b="0" dirty="0">
                <a:solidFill>
                  <a:srgbClr val="000000"/>
                </a:solidFill>
                <a:latin typeface="+mj-lt"/>
              </a:rPr>
              <a:t> </a:t>
            </a:r>
            <a:r>
              <a:rPr lang="ro-MO" sz="1800" dirty="0" smtClean="0">
                <a:solidFill>
                  <a:srgbClr val="000000"/>
                </a:solidFill>
                <a:latin typeface="+mj-lt"/>
              </a:rPr>
              <a:t>Cap. II al Regulamentului </a:t>
            </a:r>
            <a:r>
              <a:rPr lang="ro-MO" sz="1800" b="0" dirty="0" smtClean="0">
                <a:solidFill>
                  <a:schemeClr val="tx2"/>
                </a:solidFill>
                <a:latin typeface="+mj-lt"/>
              </a:rPr>
              <a:t>prevede:</a:t>
            </a:r>
          </a:p>
          <a:p>
            <a:pPr marL="285750" lvl="0" indent="-285750">
              <a:buFont typeface="Arial" panose="020B0604020202020204" pitchFamily="34" charset="0"/>
              <a:buChar char="•"/>
            </a:pPr>
            <a:r>
              <a:rPr lang="ro-MO" sz="1800" b="0" dirty="0" smtClean="0">
                <a:solidFill>
                  <a:schemeClr val="tx2"/>
                </a:solidFill>
                <a:latin typeface="+mj-lt"/>
              </a:rPr>
              <a:t> </a:t>
            </a:r>
            <a:r>
              <a:rPr lang="ro-MO" sz="1800" b="0" dirty="0" smtClean="0">
                <a:solidFill>
                  <a:schemeClr val="tx2"/>
                </a:solidFill>
                <a:latin typeface="+mj-lt"/>
              </a:rPr>
              <a:t>procedura de efectuare a </a:t>
            </a:r>
            <a:r>
              <a:rPr lang="vi-VN" sz="1800" b="0" dirty="0" smtClean="0">
                <a:solidFill>
                  <a:schemeClr val="tx2"/>
                </a:solidFill>
                <a:latin typeface="+mj-lt"/>
              </a:rPr>
              <a:t>Monitoriz</a:t>
            </a:r>
            <a:r>
              <a:rPr lang="ro-MO" sz="1800" b="0" dirty="0" err="1" smtClean="0">
                <a:solidFill>
                  <a:schemeClr val="tx2"/>
                </a:solidFill>
                <a:latin typeface="+mj-lt"/>
              </a:rPr>
              <a:t>ării</a:t>
            </a:r>
            <a:r>
              <a:rPr lang="vi-VN" sz="1800" b="0" dirty="0" smtClean="0">
                <a:solidFill>
                  <a:schemeClr val="tx2"/>
                </a:solidFill>
                <a:latin typeface="+mj-lt"/>
              </a:rPr>
              <a:t> </a:t>
            </a:r>
            <a:r>
              <a:rPr lang="vi-VN" sz="1800" b="0" dirty="0">
                <a:solidFill>
                  <a:schemeClr val="tx2"/>
                </a:solidFill>
                <a:latin typeface="+mj-lt"/>
              </a:rPr>
              <a:t>cantitativă a regimului hidrologic al rîurilor Republicii </a:t>
            </a:r>
            <a:r>
              <a:rPr lang="vi-VN" sz="1800" b="0" dirty="0" smtClean="0">
                <a:solidFill>
                  <a:schemeClr val="tx2"/>
                </a:solidFill>
                <a:latin typeface="+mj-lt"/>
              </a:rPr>
              <a:t>Moldova</a:t>
            </a:r>
            <a:r>
              <a:rPr lang="ro-MO" sz="1800" b="0" dirty="0" smtClean="0">
                <a:solidFill>
                  <a:schemeClr val="tx2"/>
                </a:solidFill>
                <a:latin typeface="+mj-lt"/>
              </a:rPr>
              <a:t>.</a:t>
            </a:r>
          </a:p>
          <a:p>
            <a:pPr lvl="0"/>
            <a:endParaRPr lang="ro-MO" sz="1800" dirty="0" smtClean="0">
              <a:solidFill>
                <a:schemeClr val="tx2"/>
              </a:solidFill>
              <a:latin typeface="+mj-lt"/>
            </a:endParaRPr>
          </a:p>
          <a:p>
            <a:pPr marL="285750" lvl="0" indent="-285750">
              <a:buFont typeface="Arial" panose="020B0604020202020204" pitchFamily="34" charset="0"/>
              <a:buChar char="•"/>
            </a:pPr>
            <a:r>
              <a:rPr lang="ro-MO" sz="1800" dirty="0" smtClean="0">
                <a:solidFill>
                  <a:schemeClr val="tx2"/>
                </a:solidFill>
                <a:latin typeface="+mj-lt"/>
              </a:rPr>
              <a:t>Monitorizarea </a:t>
            </a:r>
            <a:r>
              <a:rPr lang="vi-VN" sz="1800" dirty="0" smtClean="0">
                <a:solidFill>
                  <a:schemeClr val="tx2"/>
                </a:solidFill>
                <a:latin typeface="+mj-lt"/>
              </a:rPr>
              <a:t> </a:t>
            </a:r>
            <a:r>
              <a:rPr lang="vi-VN" sz="1800" dirty="0">
                <a:solidFill>
                  <a:schemeClr val="tx2"/>
                </a:solidFill>
                <a:latin typeface="+mj-lt"/>
              </a:rPr>
              <a:t>se efectuează prin intermediul reţelei staţionare </a:t>
            </a:r>
            <a:r>
              <a:rPr lang="vi-VN" sz="1800" b="0" dirty="0">
                <a:solidFill>
                  <a:schemeClr val="tx2"/>
                </a:solidFill>
                <a:latin typeface="+mj-lt"/>
              </a:rPr>
              <a:t>de posturi hidrologice, </a:t>
            </a:r>
            <a:r>
              <a:rPr lang="ro-MO" sz="1800" b="0" dirty="0" smtClean="0">
                <a:solidFill>
                  <a:schemeClr val="tx2"/>
                </a:solidFill>
                <a:latin typeface="+mj-lt"/>
              </a:rPr>
              <a:t>conform </a:t>
            </a:r>
            <a:r>
              <a:rPr lang="vi-VN" sz="1800" b="0" dirty="0" smtClean="0">
                <a:solidFill>
                  <a:schemeClr val="tx2"/>
                </a:solidFill>
                <a:latin typeface="+mj-lt"/>
              </a:rPr>
              <a:t>Serviciul </a:t>
            </a:r>
            <a:r>
              <a:rPr lang="vi-VN" sz="1800" b="0" dirty="0">
                <a:solidFill>
                  <a:schemeClr val="tx2"/>
                </a:solidFill>
                <a:latin typeface="+mj-lt"/>
              </a:rPr>
              <a:t>Hidrometeorologic de Stat.  </a:t>
            </a:r>
            <a:endParaRPr lang="ro-MO" sz="1800" b="0" dirty="0" smtClean="0">
              <a:solidFill>
                <a:schemeClr val="tx2"/>
              </a:solidFill>
              <a:latin typeface="+mj-lt"/>
            </a:endParaRPr>
          </a:p>
          <a:p>
            <a:pPr lvl="0"/>
            <a:endParaRPr lang="ro-MO" sz="1800" dirty="0" smtClean="0">
              <a:solidFill>
                <a:schemeClr val="tx2"/>
              </a:solidFill>
              <a:latin typeface="+mj-lt"/>
            </a:endParaRPr>
          </a:p>
          <a:p>
            <a:pPr marL="285750" lvl="0" indent="-285750">
              <a:buFont typeface="Arial" panose="020B0604020202020204" pitchFamily="34" charset="0"/>
              <a:buChar char="•"/>
            </a:pPr>
            <a:r>
              <a:rPr lang="ro-MO" sz="1800" dirty="0" smtClean="0">
                <a:solidFill>
                  <a:schemeClr val="tx2"/>
                </a:solidFill>
                <a:latin typeface="+mj-lt"/>
              </a:rPr>
              <a:t>P</a:t>
            </a:r>
            <a:r>
              <a:rPr lang="vi-VN" sz="1800" dirty="0" smtClean="0">
                <a:solidFill>
                  <a:schemeClr val="tx2"/>
                </a:solidFill>
                <a:latin typeface="+mj-lt"/>
              </a:rPr>
              <a:t>arametrii </a:t>
            </a:r>
            <a:r>
              <a:rPr lang="vi-VN" sz="1800" dirty="0">
                <a:solidFill>
                  <a:schemeClr val="tx2"/>
                </a:solidFill>
                <a:latin typeface="+mj-lt"/>
              </a:rPr>
              <a:t>monitorizaţi </a:t>
            </a:r>
            <a:r>
              <a:rPr lang="ro-MO" sz="1800" dirty="0" smtClean="0">
                <a:solidFill>
                  <a:schemeClr val="tx2"/>
                </a:solidFill>
                <a:latin typeface="+mj-lt"/>
              </a:rPr>
              <a:t>pentru apele de </a:t>
            </a:r>
            <a:r>
              <a:rPr lang="ro-MO" sz="1800" b="0" dirty="0" smtClean="0">
                <a:solidFill>
                  <a:schemeClr val="tx2"/>
                </a:solidFill>
                <a:latin typeface="+mj-lt"/>
              </a:rPr>
              <a:t>suprafață </a:t>
            </a:r>
            <a:r>
              <a:rPr lang="vi-VN" sz="1800" b="0" dirty="0" smtClean="0">
                <a:solidFill>
                  <a:schemeClr val="tx2"/>
                </a:solidFill>
                <a:latin typeface="+mj-lt"/>
              </a:rPr>
              <a:t>sînt </a:t>
            </a:r>
            <a:r>
              <a:rPr lang="vi-VN" sz="1800" b="0" dirty="0">
                <a:solidFill>
                  <a:schemeClr val="tx2"/>
                </a:solidFill>
                <a:latin typeface="+mj-lt"/>
              </a:rPr>
              <a:t>specificaţi </a:t>
            </a:r>
            <a:r>
              <a:rPr lang="vi-VN" sz="1800" dirty="0">
                <a:solidFill>
                  <a:schemeClr val="tx2"/>
                </a:solidFill>
                <a:latin typeface="+mj-lt"/>
              </a:rPr>
              <a:t>în tabelul 2 </a:t>
            </a:r>
            <a:r>
              <a:rPr lang="vi-VN" sz="1800" b="0" dirty="0">
                <a:solidFill>
                  <a:schemeClr val="tx2"/>
                </a:solidFill>
                <a:latin typeface="+mj-lt"/>
              </a:rPr>
              <a:t>din </a:t>
            </a:r>
            <a:r>
              <a:rPr lang="vi-VN" sz="1800" dirty="0">
                <a:solidFill>
                  <a:schemeClr val="tx2"/>
                </a:solidFill>
                <a:latin typeface="+mj-lt"/>
              </a:rPr>
              <a:t>anexa nr. 1 </a:t>
            </a:r>
            <a:r>
              <a:rPr lang="vi-VN" sz="1800" b="0" dirty="0">
                <a:solidFill>
                  <a:schemeClr val="tx2"/>
                </a:solidFill>
                <a:latin typeface="+mj-lt"/>
              </a:rPr>
              <a:t>la prezentul Regulament. </a:t>
            </a:r>
            <a:r>
              <a:rPr lang="vi-VN" sz="1800" dirty="0">
                <a:solidFill>
                  <a:schemeClr val="tx2"/>
                </a:solidFill>
                <a:latin typeface="+mj-lt"/>
              </a:rPr>
              <a:t/>
            </a:r>
            <a:br>
              <a:rPr lang="vi-VN" sz="1800" dirty="0">
                <a:solidFill>
                  <a:schemeClr val="tx2"/>
                </a:solidFill>
                <a:latin typeface="+mj-lt"/>
              </a:rPr>
            </a:br>
            <a:r>
              <a:rPr lang="vi-VN" sz="1800" b="0" dirty="0" smtClean="0">
                <a:solidFill>
                  <a:schemeClr val="tx2"/>
                </a:solidFill>
                <a:latin typeface="+mj-lt"/>
              </a:rPr>
              <a:t> </a:t>
            </a:r>
            <a:endParaRPr lang="ro-MO" sz="1800" b="0" dirty="0" smtClean="0">
              <a:solidFill>
                <a:schemeClr val="tx2"/>
              </a:solidFill>
              <a:latin typeface="+mj-lt"/>
            </a:endParaRPr>
          </a:p>
          <a:p>
            <a:pPr marL="285750" lvl="0" indent="-285750">
              <a:buFont typeface="Arial" panose="020B0604020202020204" pitchFamily="34" charset="0"/>
              <a:buChar char="•"/>
            </a:pPr>
            <a:r>
              <a:rPr lang="vi-VN" sz="1800" dirty="0" smtClean="0">
                <a:solidFill>
                  <a:schemeClr val="tx2"/>
                </a:solidFill>
                <a:latin typeface="+mj-lt"/>
              </a:rPr>
              <a:t>Frecvenţa </a:t>
            </a:r>
            <a:r>
              <a:rPr lang="vi-VN" sz="1800" dirty="0">
                <a:solidFill>
                  <a:schemeClr val="tx2"/>
                </a:solidFill>
                <a:latin typeface="+mj-lt"/>
              </a:rPr>
              <a:t>monitorizării trebuie să permită estimarea stării ecologice şi a calităţii apelor de suprafaţă în fiecare corp de apă,</a:t>
            </a:r>
            <a:r>
              <a:rPr lang="vi-VN" sz="1800" b="0" dirty="0">
                <a:solidFill>
                  <a:schemeClr val="tx2"/>
                </a:solidFill>
                <a:latin typeface="+mj-lt"/>
              </a:rPr>
              <a:t> prin stabilirea şi întreţinerea unui număr suficient de puncte de monitorizare</a:t>
            </a:r>
            <a:r>
              <a:rPr lang="vi-VN" sz="1800" b="0" dirty="0" smtClean="0">
                <a:solidFill>
                  <a:schemeClr val="tx2"/>
                </a:solidFill>
                <a:latin typeface="+mj-lt"/>
              </a:rPr>
              <a:t>,.</a:t>
            </a:r>
            <a:r>
              <a:rPr lang="vi-VN" sz="1800" dirty="0">
                <a:solidFill>
                  <a:schemeClr val="tx2"/>
                </a:solidFill>
                <a:latin typeface="+mj-lt"/>
              </a:rPr>
              <a:t/>
            </a:r>
            <a:br>
              <a:rPr lang="vi-VN" sz="1800" dirty="0">
                <a:solidFill>
                  <a:schemeClr val="tx2"/>
                </a:solidFill>
                <a:latin typeface="+mj-lt"/>
              </a:rPr>
            </a:br>
            <a:r>
              <a:rPr lang="vi-VN" sz="1800" b="0" dirty="0">
                <a:solidFill>
                  <a:schemeClr val="tx2"/>
                </a:solidFill>
                <a:latin typeface="+mj-lt"/>
              </a:rPr>
              <a:t>   </a:t>
            </a:r>
            <a:endParaRPr lang="vi-VN" sz="1800" dirty="0">
              <a:solidFill>
                <a:schemeClr val="tx2"/>
              </a:solidFill>
              <a:latin typeface="+mj-lt"/>
            </a:endParaRPr>
          </a:p>
        </p:txBody>
      </p:sp>
      <p:sp>
        <p:nvSpPr>
          <p:cNvPr id="9" name="Прямоугольник 8"/>
          <p:cNvSpPr/>
          <p:nvPr/>
        </p:nvSpPr>
        <p:spPr>
          <a:xfrm>
            <a:off x="369785" y="3070290"/>
            <a:ext cx="8370785" cy="646331"/>
          </a:xfrm>
          <a:prstGeom prst="rect">
            <a:avLst/>
          </a:prstGeom>
        </p:spPr>
        <p:txBody>
          <a:bodyPr wrap="square">
            <a:spAutoFit/>
          </a:bodyPr>
          <a:lstStyle/>
          <a:p>
            <a:endParaRPr lang="ro-MO" sz="1800" b="0" dirty="0">
              <a:solidFill>
                <a:srgbClr val="000000"/>
              </a:solidFill>
              <a:latin typeface="+mj-lt"/>
            </a:endParaRPr>
          </a:p>
          <a:p>
            <a:endParaRPr lang="ru-RU" sz="1800" dirty="0">
              <a:latin typeface="+mj-lt"/>
            </a:endParaRPr>
          </a:p>
        </p:txBody>
      </p:sp>
    </p:spTree>
    <p:extLst>
      <p:ext uri="{BB962C8B-B14F-4D97-AF65-F5344CB8AC3E}">
        <p14:creationId xmlns:p14="http://schemas.microsoft.com/office/powerpoint/2010/main" val="4116334942"/>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369785" y="1117585"/>
            <a:ext cx="8612849" cy="1800428"/>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en-US" sz="1600" dirty="0" smtClean="0">
                <a:solidFill>
                  <a:srgbClr val="000000"/>
                </a:solidFill>
                <a:latin typeface="+mj-lt"/>
                <a:ea typeface="Calibri"/>
                <a:cs typeface="Times New Roman"/>
              </a:rPr>
              <a:t>HG 932</a:t>
            </a:r>
            <a:r>
              <a:rPr lang="ro-MO" sz="1600" dirty="0" smtClean="0">
                <a:solidFill>
                  <a:srgbClr val="000000"/>
                </a:solidFill>
                <a:latin typeface="+mj-lt"/>
                <a:ea typeface="Calibri"/>
                <a:cs typeface="Times New Roman"/>
              </a:rPr>
              <a:t> </a:t>
            </a:r>
            <a:r>
              <a:rPr lang="en-US" sz="1600" dirty="0" smtClean="0">
                <a:solidFill>
                  <a:srgbClr val="000000"/>
                </a:solidFill>
                <a:latin typeface="+mj-lt"/>
                <a:ea typeface="Calibri"/>
                <a:cs typeface="Times New Roman"/>
              </a:rPr>
              <a:t>din 29.11.2013</a:t>
            </a:r>
            <a:r>
              <a:rPr lang="en-US" sz="1600" dirty="0" smtClean="0">
                <a:solidFill>
                  <a:srgbClr val="000000"/>
                </a:solidFill>
                <a:latin typeface="+mj-lt"/>
                <a:cs typeface="Times New Roman"/>
              </a:rPr>
              <a:t> </a:t>
            </a:r>
            <a:r>
              <a:rPr lang="en-US" sz="1600" dirty="0" smtClean="0">
                <a:solidFill>
                  <a:srgbClr val="000000"/>
                </a:solidFill>
                <a:latin typeface="+mj-lt"/>
                <a:ea typeface="Calibri"/>
                <a:cs typeface="Times New Roman"/>
              </a:rPr>
              <a:t> </a:t>
            </a:r>
            <a:r>
              <a:rPr lang="en-US" sz="1600" dirty="0" smtClean="0">
                <a:solidFill>
                  <a:srgbClr val="000000"/>
                </a:solidFill>
                <a:latin typeface="+mj-lt"/>
                <a:ea typeface="Calibri"/>
                <a:cs typeface="Times New Roman"/>
              </a:rPr>
              <a:t>H</a:t>
            </a:r>
            <a:r>
              <a:rPr lang="ro-MO" sz="1600" dirty="0" smtClean="0">
                <a:solidFill>
                  <a:srgbClr val="000000"/>
                </a:solidFill>
                <a:latin typeface="+mj-lt"/>
                <a:ea typeface="Calibri"/>
                <a:cs typeface="Times New Roman"/>
              </a:rPr>
              <a:t>G</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pentru</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aprobarea</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Regulamentului</a:t>
            </a:r>
            <a:r>
              <a:rPr lang="en-US" sz="1600" dirty="0" smtClean="0">
                <a:solidFill>
                  <a:srgbClr val="000000"/>
                </a:solidFill>
                <a:latin typeface="+mj-lt"/>
                <a:ea typeface="Calibri"/>
                <a:cs typeface="Times New Roman"/>
              </a:rPr>
              <a:t> cu </a:t>
            </a:r>
            <a:r>
              <a:rPr lang="en-US" sz="1600" dirty="0" err="1" smtClean="0">
                <a:solidFill>
                  <a:srgbClr val="000000"/>
                </a:solidFill>
                <a:latin typeface="+mj-lt"/>
                <a:ea typeface="Calibri"/>
                <a:cs typeface="Times New Roman"/>
              </a:rPr>
              <a:t>privire</a:t>
            </a:r>
            <a:r>
              <a:rPr lang="en-US" sz="1600" dirty="0" smtClean="0">
                <a:solidFill>
                  <a:srgbClr val="000000"/>
                </a:solidFill>
                <a:latin typeface="+mj-lt"/>
                <a:ea typeface="Calibri"/>
                <a:cs typeface="Times New Roman"/>
              </a:rPr>
              <a:t> la </a:t>
            </a:r>
            <a:r>
              <a:rPr lang="en-US" sz="1600" dirty="0" err="1" smtClean="0">
                <a:solidFill>
                  <a:srgbClr val="000000"/>
                </a:solidFill>
                <a:latin typeface="+mj-lt"/>
                <a:ea typeface="Calibri"/>
                <a:cs typeface="Times New Roman"/>
              </a:rPr>
              <a:t>monitorizarea</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şi</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evidenţa</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sistematică</a:t>
            </a:r>
            <a:r>
              <a:rPr lang="en-US" sz="1600" dirty="0" smtClean="0">
                <a:solidFill>
                  <a:srgbClr val="000000"/>
                </a:solidFill>
                <a:latin typeface="+mj-lt"/>
                <a:ea typeface="Calibri"/>
                <a:cs typeface="Times New Roman"/>
              </a:rPr>
              <a:t> a </a:t>
            </a:r>
            <a:r>
              <a:rPr lang="en-US" sz="1600" dirty="0" err="1" smtClean="0">
                <a:solidFill>
                  <a:srgbClr val="000000"/>
                </a:solidFill>
                <a:latin typeface="+mj-lt"/>
                <a:ea typeface="Calibri"/>
                <a:cs typeface="Times New Roman"/>
              </a:rPr>
              <a:t>stării</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apelor</a:t>
            </a:r>
            <a:r>
              <a:rPr lang="en-US" sz="1600" dirty="0" smtClean="0">
                <a:solidFill>
                  <a:srgbClr val="000000"/>
                </a:solidFill>
                <a:latin typeface="+mj-lt"/>
                <a:ea typeface="Calibri"/>
                <a:cs typeface="Times New Roman"/>
              </a:rPr>
              <a:t> de </a:t>
            </a:r>
            <a:r>
              <a:rPr lang="en-US" sz="1600" dirty="0" err="1" smtClean="0">
                <a:solidFill>
                  <a:srgbClr val="000000"/>
                </a:solidFill>
                <a:latin typeface="+mj-lt"/>
                <a:ea typeface="Calibri"/>
                <a:cs typeface="Times New Roman"/>
              </a:rPr>
              <a:t>suprafaţă</a:t>
            </a:r>
            <a:r>
              <a:rPr lang="ro-MO" sz="1600" dirty="0" smtClean="0">
                <a:solidFill>
                  <a:srgbClr val="000000"/>
                </a:solidFill>
                <a:latin typeface="+mj-lt"/>
                <a:ea typeface="Calibri"/>
                <a:cs typeface="Times New Roman"/>
              </a:rPr>
              <a:t> și subterane</a:t>
            </a:r>
            <a:endParaRPr lang="ru-RU" sz="1600" dirty="0">
              <a:solidFill>
                <a:srgbClr val="000000"/>
              </a:solidFill>
              <a:latin typeface="+mj-lt"/>
              <a:ea typeface="Calibri"/>
              <a:cs typeface="Times New Roman"/>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7" name="Прямоугольник 6"/>
          <p:cNvSpPr/>
          <p:nvPr/>
        </p:nvSpPr>
        <p:spPr>
          <a:xfrm>
            <a:off x="369787" y="2918012"/>
            <a:ext cx="8370784" cy="3693319"/>
          </a:xfrm>
          <a:prstGeom prst="rect">
            <a:avLst/>
          </a:prstGeom>
        </p:spPr>
        <p:txBody>
          <a:bodyPr wrap="square">
            <a:spAutoFit/>
          </a:bodyPr>
          <a:lstStyle/>
          <a:p>
            <a:pPr lvl="0"/>
            <a:endParaRPr lang="ro-MO" sz="1800" b="0" dirty="0" smtClean="0">
              <a:solidFill>
                <a:srgbClr val="000000"/>
              </a:solidFill>
              <a:latin typeface="Times New Roman"/>
            </a:endParaRPr>
          </a:p>
          <a:p>
            <a:pPr lvl="0"/>
            <a:r>
              <a:rPr lang="vi-VN" sz="1800" b="0" dirty="0">
                <a:solidFill>
                  <a:srgbClr val="000000"/>
                </a:solidFill>
                <a:latin typeface="+mj-lt"/>
              </a:rPr>
              <a:t> </a:t>
            </a:r>
            <a:r>
              <a:rPr lang="ro-MO" sz="1800" dirty="0" smtClean="0">
                <a:solidFill>
                  <a:schemeClr val="tx1"/>
                </a:solidFill>
                <a:latin typeface="+mj-lt"/>
              </a:rPr>
              <a:t>Regulamentul prevede rețeaua de monitorizare </a:t>
            </a:r>
            <a:r>
              <a:rPr lang="ro-MO" sz="1800" b="0" dirty="0" smtClean="0">
                <a:solidFill>
                  <a:schemeClr val="tx2"/>
                </a:solidFill>
                <a:latin typeface="+mj-lt"/>
              </a:rPr>
              <a:t>a apelor de suprafață, indicată </a:t>
            </a:r>
            <a:r>
              <a:rPr lang="ro-MO" sz="1800" dirty="0" smtClean="0">
                <a:solidFill>
                  <a:schemeClr val="tx2"/>
                </a:solidFill>
                <a:latin typeface="+mj-lt"/>
              </a:rPr>
              <a:t>în Anexa1  Cap. III </a:t>
            </a:r>
            <a:r>
              <a:rPr lang="ro-MO" sz="1800" b="0" dirty="0" smtClean="0">
                <a:solidFill>
                  <a:schemeClr val="tx2"/>
                </a:solidFill>
                <a:latin typeface="+mj-lt"/>
              </a:rPr>
              <a:t>prevede monitorizarea apelor subterane.</a:t>
            </a:r>
          </a:p>
          <a:p>
            <a:pPr lvl="0"/>
            <a:endParaRPr lang="ro-MO" sz="1800" dirty="0" smtClean="0">
              <a:solidFill>
                <a:schemeClr val="tx2"/>
              </a:solidFill>
              <a:latin typeface="+mj-lt"/>
            </a:endParaRPr>
          </a:p>
          <a:p>
            <a:pPr lvl="0"/>
            <a:r>
              <a:rPr lang="vi-VN" sz="1800" dirty="0" smtClean="0">
                <a:solidFill>
                  <a:schemeClr val="tx2"/>
                </a:solidFill>
                <a:latin typeface="+mj-lt"/>
              </a:rPr>
              <a:t>Monitorizarea </a:t>
            </a:r>
            <a:r>
              <a:rPr lang="vi-VN" sz="1800" dirty="0">
                <a:solidFill>
                  <a:schemeClr val="tx2"/>
                </a:solidFill>
                <a:latin typeface="+mj-lt"/>
              </a:rPr>
              <a:t>apelor subterane </a:t>
            </a:r>
            <a:r>
              <a:rPr lang="vi-VN" sz="1800" b="0" dirty="0">
                <a:solidFill>
                  <a:schemeClr val="tx2"/>
                </a:solidFill>
                <a:latin typeface="+mj-lt"/>
              </a:rPr>
              <a:t>se efectuează conform programelor de monitorizare fundamentate </a:t>
            </a:r>
            <a:r>
              <a:rPr lang="vi-VN" sz="1800" b="0" dirty="0" smtClean="0">
                <a:solidFill>
                  <a:schemeClr val="tx2"/>
                </a:solidFill>
                <a:latin typeface="+mj-lt"/>
              </a:rPr>
              <a:t>ştiinţific</a:t>
            </a:r>
            <a:r>
              <a:rPr lang="ro-MO" sz="1800" b="0" dirty="0" smtClean="0">
                <a:solidFill>
                  <a:schemeClr val="tx2"/>
                </a:solidFill>
                <a:latin typeface="+mj-lt"/>
              </a:rPr>
              <a:t>.</a:t>
            </a:r>
          </a:p>
          <a:p>
            <a:pPr lvl="0"/>
            <a:endParaRPr lang="ro-MO" sz="1800" b="0" i="1" dirty="0" smtClean="0">
              <a:solidFill>
                <a:schemeClr val="tx2"/>
              </a:solidFill>
              <a:latin typeface="+mj-lt"/>
            </a:endParaRPr>
          </a:p>
          <a:p>
            <a:pPr lvl="0"/>
            <a:r>
              <a:rPr lang="ro-MO" sz="1800" dirty="0" smtClean="0">
                <a:solidFill>
                  <a:schemeClr val="tx2"/>
                </a:solidFill>
                <a:latin typeface="+mj-lt"/>
              </a:rPr>
              <a:t>Parametrii de monitorizare </a:t>
            </a:r>
            <a:r>
              <a:rPr lang="ro-MO" sz="1800" b="0" dirty="0" smtClean="0">
                <a:solidFill>
                  <a:schemeClr val="tx2"/>
                </a:solidFill>
                <a:latin typeface="+mj-lt"/>
              </a:rPr>
              <a:t>în</a:t>
            </a:r>
            <a:r>
              <a:rPr lang="vi-VN" sz="1800" b="0" dirty="0" smtClean="0">
                <a:solidFill>
                  <a:schemeClr val="tx2"/>
                </a:solidFill>
                <a:latin typeface="+mj-lt"/>
              </a:rPr>
              <a:t> </a:t>
            </a:r>
            <a:r>
              <a:rPr lang="vi-VN" sz="1800" b="0" dirty="0">
                <a:solidFill>
                  <a:schemeClr val="tx2"/>
                </a:solidFill>
                <a:latin typeface="+mj-lt"/>
              </a:rPr>
              <a:t>cazul monitorizării cantitative, parametrii de monitorizare includ:</a:t>
            </a:r>
            <a:r>
              <a:rPr lang="vi-VN" sz="1800" dirty="0">
                <a:solidFill>
                  <a:schemeClr val="tx2"/>
                </a:solidFill>
                <a:latin typeface="+mj-lt"/>
              </a:rPr>
              <a:t/>
            </a:r>
            <a:br>
              <a:rPr lang="vi-VN" sz="1800" dirty="0">
                <a:solidFill>
                  <a:schemeClr val="tx2"/>
                </a:solidFill>
                <a:latin typeface="+mj-lt"/>
              </a:rPr>
            </a:br>
            <a:r>
              <a:rPr lang="vi-VN" sz="1800" b="0" dirty="0">
                <a:solidFill>
                  <a:schemeClr val="tx2"/>
                </a:solidFill>
                <a:latin typeface="+mj-lt"/>
              </a:rPr>
              <a:t>    </a:t>
            </a:r>
            <a:r>
              <a:rPr lang="ro-MO" sz="1800" b="0" dirty="0" smtClean="0">
                <a:solidFill>
                  <a:schemeClr val="tx2"/>
                </a:solidFill>
                <a:latin typeface="+mj-lt"/>
              </a:rPr>
              <a:t>-  </a:t>
            </a:r>
            <a:r>
              <a:rPr lang="vi-VN" sz="1800" b="0" dirty="0" smtClean="0">
                <a:solidFill>
                  <a:schemeClr val="tx2"/>
                </a:solidFill>
                <a:latin typeface="+mj-lt"/>
              </a:rPr>
              <a:t>nivelul </a:t>
            </a:r>
            <a:r>
              <a:rPr lang="vi-VN" sz="1800" b="0" dirty="0">
                <a:solidFill>
                  <a:schemeClr val="tx2"/>
                </a:solidFill>
                <a:latin typeface="+mj-lt"/>
              </a:rPr>
              <a:t>apei subterane în sonde şi deversarea la izvoare; </a:t>
            </a:r>
            <a:r>
              <a:rPr lang="vi-VN" sz="1800" dirty="0">
                <a:solidFill>
                  <a:schemeClr val="tx2"/>
                </a:solidFill>
                <a:latin typeface="+mj-lt"/>
              </a:rPr>
              <a:t/>
            </a:r>
            <a:br>
              <a:rPr lang="vi-VN" sz="1800" dirty="0">
                <a:solidFill>
                  <a:schemeClr val="tx2"/>
                </a:solidFill>
                <a:latin typeface="+mj-lt"/>
              </a:rPr>
            </a:br>
            <a:r>
              <a:rPr lang="vi-VN" sz="1800" b="0" dirty="0">
                <a:solidFill>
                  <a:schemeClr val="tx2"/>
                </a:solidFill>
                <a:latin typeface="+mj-lt"/>
              </a:rPr>
              <a:t>    </a:t>
            </a:r>
            <a:r>
              <a:rPr lang="ro-MO" sz="1800" b="0" dirty="0" smtClean="0">
                <a:solidFill>
                  <a:schemeClr val="tx2"/>
                </a:solidFill>
                <a:latin typeface="+mj-lt"/>
              </a:rPr>
              <a:t>-</a:t>
            </a:r>
            <a:r>
              <a:rPr lang="vi-VN" sz="1800" b="0" dirty="0" smtClean="0">
                <a:solidFill>
                  <a:schemeClr val="tx2"/>
                </a:solidFill>
                <a:latin typeface="+mj-lt"/>
              </a:rPr>
              <a:t> </a:t>
            </a:r>
            <a:r>
              <a:rPr lang="ro-MO" sz="1800" b="0" dirty="0" smtClean="0">
                <a:solidFill>
                  <a:schemeClr val="tx2"/>
                </a:solidFill>
                <a:latin typeface="+mj-lt"/>
              </a:rPr>
              <a:t> </a:t>
            </a:r>
            <a:r>
              <a:rPr lang="vi-VN" sz="1800" b="0" dirty="0" smtClean="0">
                <a:solidFill>
                  <a:schemeClr val="tx2"/>
                </a:solidFill>
                <a:latin typeface="+mj-lt"/>
              </a:rPr>
              <a:t>presiunea </a:t>
            </a:r>
            <a:r>
              <a:rPr lang="vi-VN" sz="1800" b="0" dirty="0">
                <a:solidFill>
                  <a:schemeClr val="tx2"/>
                </a:solidFill>
                <a:latin typeface="+mj-lt"/>
              </a:rPr>
              <a:t>piezometrică, în cazul apelor subterane transfrontiere</a:t>
            </a:r>
            <a:r>
              <a:rPr lang="vi-VN" sz="1800" b="0" dirty="0" smtClean="0">
                <a:solidFill>
                  <a:schemeClr val="tx2"/>
                </a:solidFill>
                <a:latin typeface="+mj-lt"/>
              </a:rPr>
              <a:t>.</a:t>
            </a:r>
            <a:endParaRPr lang="ro-MO" sz="1800" b="0" dirty="0" smtClean="0">
              <a:solidFill>
                <a:schemeClr val="tx2"/>
              </a:solidFill>
              <a:latin typeface="+mj-lt"/>
            </a:endParaRPr>
          </a:p>
          <a:p>
            <a:pPr lvl="0"/>
            <a:r>
              <a:rPr lang="vi-VN" sz="1800" dirty="0">
                <a:solidFill>
                  <a:schemeClr val="tx2"/>
                </a:solidFill>
                <a:latin typeface="+mj-lt"/>
              </a:rPr>
              <a:t/>
            </a:r>
            <a:br>
              <a:rPr lang="vi-VN" sz="1800" dirty="0">
                <a:solidFill>
                  <a:schemeClr val="tx2"/>
                </a:solidFill>
                <a:latin typeface="+mj-lt"/>
              </a:rPr>
            </a:br>
            <a:r>
              <a:rPr lang="vi-VN" sz="1800" b="0" dirty="0">
                <a:solidFill>
                  <a:schemeClr val="tx2"/>
                </a:solidFill>
                <a:latin typeface="+mj-lt"/>
              </a:rPr>
              <a:t>   </a:t>
            </a:r>
            <a:endParaRPr lang="vi-VN" sz="1800" dirty="0">
              <a:solidFill>
                <a:schemeClr val="tx2"/>
              </a:solidFill>
              <a:latin typeface="+mj-lt"/>
            </a:endParaRPr>
          </a:p>
        </p:txBody>
      </p:sp>
      <p:sp>
        <p:nvSpPr>
          <p:cNvPr id="9" name="Прямоугольник 8"/>
          <p:cNvSpPr/>
          <p:nvPr/>
        </p:nvSpPr>
        <p:spPr>
          <a:xfrm>
            <a:off x="369785" y="3070290"/>
            <a:ext cx="8370785" cy="646331"/>
          </a:xfrm>
          <a:prstGeom prst="rect">
            <a:avLst/>
          </a:prstGeom>
        </p:spPr>
        <p:txBody>
          <a:bodyPr wrap="square">
            <a:spAutoFit/>
          </a:bodyPr>
          <a:lstStyle/>
          <a:p>
            <a:endParaRPr lang="ro-MO" sz="1800" b="0" dirty="0">
              <a:solidFill>
                <a:srgbClr val="000000"/>
              </a:solidFill>
              <a:latin typeface="+mj-lt"/>
            </a:endParaRPr>
          </a:p>
          <a:p>
            <a:endParaRPr lang="ru-RU" sz="1800" dirty="0">
              <a:latin typeface="+mj-lt"/>
            </a:endParaRPr>
          </a:p>
        </p:txBody>
      </p:sp>
    </p:spTree>
    <p:extLst>
      <p:ext uri="{BB962C8B-B14F-4D97-AF65-F5344CB8AC3E}">
        <p14:creationId xmlns:p14="http://schemas.microsoft.com/office/powerpoint/2010/main" val="3316565506"/>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369785" y="1117584"/>
            <a:ext cx="8612849" cy="2137371"/>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en-US" sz="1600" dirty="0" smtClean="0">
                <a:solidFill>
                  <a:srgbClr val="000000"/>
                </a:solidFill>
                <a:ea typeface="Calibri"/>
                <a:cs typeface="Times New Roman"/>
              </a:rPr>
              <a:t>HG 932</a:t>
            </a:r>
            <a:r>
              <a:rPr lang="ro-MO" sz="1600" dirty="0" smtClean="0">
                <a:solidFill>
                  <a:srgbClr val="000000"/>
                </a:solidFill>
                <a:ea typeface="Calibri"/>
                <a:cs typeface="Times New Roman"/>
              </a:rPr>
              <a:t> </a:t>
            </a:r>
            <a:r>
              <a:rPr lang="en-US" sz="1600" dirty="0" smtClean="0">
                <a:solidFill>
                  <a:srgbClr val="000000"/>
                </a:solidFill>
                <a:ea typeface="Calibri"/>
                <a:cs typeface="Times New Roman"/>
              </a:rPr>
              <a:t>din 29.11.2013</a:t>
            </a:r>
            <a:r>
              <a:rPr lang="en-US" sz="1600" dirty="0" smtClean="0">
                <a:solidFill>
                  <a:srgbClr val="000000"/>
                </a:solidFill>
                <a:cs typeface="Times New Roman"/>
              </a:rPr>
              <a:t> </a:t>
            </a:r>
            <a:r>
              <a:rPr lang="en-US" sz="1600" dirty="0" smtClean="0">
                <a:solidFill>
                  <a:srgbClr val="000000"/>
                </a:solidFill>
                <a:ea typeface="Calibri"/>
                <a:cs typeface="Times New Roman"/>
              </a:rPr>
              <a:t> </a:t>
            </a:r>
            <a:r>
              <a:rPr lang="en-US" sz="1600" dirty="0" smtClean="0">
                <a:solidFill>
                  <a:srgbClr val="000000"/>
                </a:solidFill>
                <a:ea typeface="Calibri"/>
                <a:cs typeface="Times New Roman"/>
              </a:rPr>
              <a:t>H</a:t>
            </a:r>
            <a:r>
              <a:rPr lang="ro-MO" sz="1600" dirty="0" smtClean="0">
                <a:solidFill>
                  <a:srgbClr val="000000"/>
                </a:solidFill>
                <a:ea typeface="Calibri"/>
                <a:cs typeface="Times New Roman"/>
              </a:rPr>
              <a:t>G</a:t>
            </a:r>
            <a:r>
              <a:rPr lang="en-US" sz="1600" dirty="0" smtClean="0">
                <a:solidFill>
                  <a:srgbClr val="000000"/>
                </a:solidFill>
                <a:ea typeface="Calibri"/>
                <a:cs typeface="Times New Roman"/>
              </a:rPr>
              <a:t> </a:t>
            </a:r>
            <a:r>
              <a:rPr lang="en-US" sz="1600" dirty="0" err="1" smtClean="0">
                <a:solidFill>
                  <a:srgbClr val="000000"/>
                </a:solidFill>
                <a:ea typeface="Calibri"/>
                <a:cs typeface="Times New Roman"/>
              </a:rPr>
              <a:t>pentru</a:t>
            </a:r>
            <a:r>
              <a:rPr lang="en-US" sz="1600" dirty="0" smtClean="0">
                <a:solidFill>
                  <a:srgbClr val="000000"/>
                </a:solidFill>
                <a:ea typeface="Calibri"/>
                <a:cs typeface="Times New Roman"/>
              </a:rPr>
              <a:t> </a:t>
            </a:r>
            <a:r>
              <a:rPr lang="en-US" sz="1600" dirty="0" err="1" smtClean="0">
                <a:solidFill>
                  <a:srgbClr val="000000"/>
                </a:solidFill>
                <a:ea typeface="Calibri"/>
                <a:cs typeface="Times New Roman"/>
              </a:rPr>
              <a:t>aprobarea</a:t>
            </a:r>
            <a:r>
              <a:rPr lang="en-US" sz="1600" dirty="0" smtClean="0">
                <a:solidFill>
                  <a:srgbClr val="000000"/>
                </a:solidFill>
                <a:ea typeface="Calibri"/>
                <a:cs typeface="Times New Roman"/>
              </a:rPr>
              <a:t> </a:t>
            </a:r>
            <a:r>
              <a:rPr lang="en-US" sz="1600" dirty="0" err="1" smtClean="0">
                <a:solidFill>
                  <a:srgbClr val="000000"/>
                </a:solidFill>
                <a:ea typeface="Calibri"/>
                <a:cs typeface="Times New Roman"/>
              </a:rPr>
              <a:t>Regulamentului</a:t>
            </a:r>
            <a:r>
              <a:rPr lang="en-US" sz="1600" dirty="0" smtClean="0">
                <a:solidFill>
                  <a:srgbClr val="000000"/>
                </a:solidFill>
                <a:ea typeface="Calibri"/>
                <a:cs typeface="Times New Roman"/>
              </a:rPr>
              <a:t> cu </a:t>
            </a:r>
            <a:r>
              <a:rPr lang="en-US" sz="1600" dirty="0" err="1" smtClean="0">
                <a:solidFill>
                  <a:srgbClr val="000000"/>
                </a:solidFill>
                <a:ea typeface="Calibri"/>
                <a:cs typeface="Times New Roman"/>
              </a:rPr>
              <a:t>privire</a:t>
            </a:r>
            <a:r>
              <a:rPr lang="en-US" sz="1600" dirty="0" smtClean="0">
                <a:solidFill>
                  <a:srgbClr val="000000"/>
                </a:solidFill>
                <a:ea typeface="Calibri"/>
                <a:cs typeface="Times New Roman"/>
              </a:rPr>
              <a:t> la </a:t>
            </a:r>
            <a:r>
              <a:rPr lang="en-US" sz="1600" dirty="0" err="1" smtClean="0">
                <a:solidFill>
                  <a:srgbClr val="000000"/>
                </a:solidFill>
                <a:ea typeface="Calibri"/>
                <a:cs typeface="Times New Roman"/>
              </a:rPr>
              <a:t>monitorizarea</a:t>
            </a:r>
            <a:r>
              <a:rPr lang="en-US" sz="1600" dirty="0" smtClean="0">
                <a:solidFill>
                  <a:srgbClr val="000000"/>
                </a:solidFill>
                <a:ea typeface="Calibri"/>
                <a:cs typeface="Times New Roman"/>
              </a:rPr>
              <a:t> </a:t>
            </a:r>
            <a:r>
              <a:rPr lang="en-US" sz="1600" dirty="0" err="1" smtClean="0">
                <a:solidFill>
                  <a:srgbClr val="000000"/>
                </a:solidFill>
                <a:ea typeface="Calibri"/>
                <a:cs typeface="Times New Roman"/>
              </a:rPr>
              <a:t>şi</a:t>
            </a:r>
            <a:r>
              <a:rPr lang="en-US" sz="1600" dirty="0" smtClean="0">
                <a:solidFill>
                  <a:srgbClr val="000000"/>
                </a:solidFill>
                <a:ea typeface="Calibri"/>
                <a:cs typeface="Times New Roman"/>
              </a:rPr>
              <a:t> </a:t>
            </a:r>
            <a:r>
              <a:rPr lang="en-US" sz="1600" dirty="0" err="1" smtClean="0">
                <a:solidFill>
                  <a:srgbClr val="000000"/>
                </a:solidFill>
                <a:ea typeface="Calibri"/>
                <a:cs typeface="Times New Roman"/>
              </a:rPr>
              <a:t>evidenţa</a:t>
            </a:r>
            <a:r>
              <a:rPr lang="en-US" sz="1600" dirty="0" smtClean="0">
                <a:solidFill>
                  <a:srgbClr val="000000"/>
                </a:solidFill>
                <a:ea typeface="Calibri"/>
                <a:cs typeface="Times New Roman"/>
              </a:rPr>
              <a:t> </a:t>
            </a:r>
            <a:r>
              <a:rPr lang="en-US" sz="1600" dirty="0" err="1" smtClean="0">
                <a:solidFill>
                  <a:srgbClr val="000000"/>
                </a:solidFill>
                <a:ea typeface="Calibri"/>
                <a:cs typeface="Times New Roman"/>
              </a:rPr>
              <a:t>sistematică</a:t>
            </a:r>
            <a:r>
              <a:rPr lang="en-US" sz="1600" dirty="0" smtClean="0">
                <a:solidFill>
                  <a:srgbClr val="000000"/>
                </a:solidFill>
                <a:ea typeface="Calibri"/>
                <a:cs typeface="Times New Roman"/>
              </a:rPr>
              <a:t> a </a:t>
            </a:r>
            <a:r>
              <a:rPr lang="en-US" sz="1600" dirty="0" err="1" smtClean="0">
                <a:solidFill>
                  <a:srgbClr val="000000"/>
                </a:solidFill>
                <a:ea typeface="Calibri"/>
                <a:cs typeface="Times New Roman"/>
              </a:rPr>
              <a:t>stării</a:t>
            </a:r>
            <a:r>
              <a:rPr lang="en-US" sz="1600" dirty="0" smtClean="0">
                <a:solidFill>
                  <a:srgbClr val="000000"/>
                </a:solidFill>
                <a:ea typeface="Calibri"/>
                <a:cs typeface="Times New Roman"/>
              </a:rPr>
              <a:t> </a:t>
            </a:r>
            <a:r>
              <a:rPr lang="en-US" sz="1600" dirty="0" err="1" smtClean="0">
                <a:solidFill>
                  <a:srgbClr val="000000"/>
                </a:solidFill>
                <a:ea typeface="Calibri"/>
                <a:cs typeface="Times New Roman"/>
              </a:rPr>
              <a:t>apelor</a:t>
            </a:r>
            <a:r>
              <a:rPr lang="en-US" sz="1600" dirty="0" smtClean="0">
                <a:solidFill>
                  <a:srgbClr val="000000"/>
                </a:solidFill>
                <a:ea typeface="Calibri"/>
                <a:cs typeface="Times New Roman"/>
              </a:rPr>
              <a:t> de </a:t>
            </a:r>
            <a:r>
              <a:rPr lang="en-US" sz="1600" dirty="0" err="1" smtClean="0">
                <a:solidFill>
                  <a:srgbClr val="000000"/>
                </a:solidFill>
                <a:ea typeface="Calibri"/>
                <a:cs typeface="Times New Roman"/>
              </a:rPr>
              <a:t>suprafaţă</a:t>
            </a:r>
            <a:r>
              <a:rPr lang="ro-MO" sz="1600" dirty="0" smtClean="0">
                <a:solidFill>
                  <a:srgbClr val="000000"/>
                </a:solidFill>
                <a:ea typeface="Calibri"/>
                <a:cs typeface="Times New Roman"/>
              </a:rPr>
              <a:t> și subterane</a:t>
            </a:r>
            <a:endParaRPr lang="ru-RU" sz="1600" dirty="0">
              <a:solidFill>
                <a:srgbClr val="000000"/>
              </a:solidFill>
              <a:ea typeface="Calibri"/>
              <a:cs typeface="Times New Roman"/>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7" name="Прямоугольник 6"/>
          <p:cNvSpPr/>
          <p:nvPr/>
        </p:nvSpPr>
        <p:spPr>
          <a:xfrm>
            <a:off x="192181" y="2918012"/>
            <a:ext cx="8548390" cy="3970318"/>
          </a:xfrm>
          <a:prstGeom prst="rect">
            <a:avLst/>
          </a:prstGeom>
        </p:spPr>
        <p:txBody>
          <a:bodyPr wrap="square">
            <a:spAutoFit/>
          </a:bodyPr>
          <a:lstStyle/>
          <a:p>
            <a:pPr lvl="0"/>
            <a:endParaRPr lang="ro-MO" sz="1800" b="0" dirty="0" smtClean="0">
              <a:solidFill>
                <a:srgbClr val="000000"/>
              </a:solidFill>
              <a:latin typeface="Times New Roman"/>
            </a:endParaRPr>
          </a:p>
          <a:p>
            <a:pPr lvl="0"/>
            <a:r>
              <a:rPr lang="vi-VN" sz="1800" dirty="0" smtClean="0">
                <a:solidFill>
                  <a:srgbClr val="000000"/>
                </a:solidFill>
                <a:latin typeface="Arial"/>
              </a:rPr>
              <a:t>Monitorizarea </a:t>
            </a:r>
            <a:r>
              <a:rPr lang="vi-VN" sz="1800" dirty="0">
                <a:solidFill>
                  <a:srgbClr val="000000"/>
                </a:solidFill>
                <a:latin typeface="Arial"/>
              </a:rPr>
              <a:t>suplimentară </a:t>
            </a:r>
            <a:r>
              <a:rPr lang="vi-VN" sz="1800" b="0" dirty="0">
                <a:solidFill>
                  <a:schemeClr val="tx2"/>
                </a:solidFill>
                <a:latin typeface="Arial"/>
              </a:rPr>
              <a:t>în vederea susţinerii caracterizării şi clasificării apelor subterane poate include parametrii chimici şi indicatori, cum ar fi temperatura, conductivitatea electrică etc.</a:t>
            </a:r>
            <a:r>
              <a:rPr lang="vi-VN" sz="1800" dirty="0">
                <a:solidFill>
                  <a:schemeClr val="tx2"/>
                </a:solidFill>
                <a:latin typeface="Arial"/>
              </a:rPr>
              <a:t/>
            </a:r>
            <a:br>
              <a:rPr lang="vi-VN" sz="1800" dirty="0">
                <a:solidFill>
                  <a:schemeClr val="tx2"/>
                </a:solidFill>
                <a:latin typeface="Arial"/>
              </a:rPr>
            </a:br>
            <a:endParaRPr lang="ro-MO" sz="1800" dirty="0" smtClean="0">
              <a:solidFill>
                <a:schemeClr val="tx2"/>
              </a:solidFill>
              <a:latin typeface="Arial"/>
            </a:endParaRPr>
          </a:p>
          <a:p>
            <a:pPr lvl="0"/>
            <a:r>
              <a:rPr lang="ro-MO" sz="1800" dirty="0" smtClean="0">
                <a:solidFill>
                  <a:schemeClr val="tx2"/>
                </a:solidFill>
                <a:latin typeface="Arial"/>
              </a:rPr>
              <a:t>Regulamentul prevede </a:t>
            </a:r>
            <a:r>
              <a:rPr lang="vi-VN" sz="1800" dirty="0" smtClean="0">
                <a:solidFill>
                  <a:schemeClr val="tx2"/>
                </a:solidFill>
                <a:latin typeface="Arial"/>
              </a:rPr>
              <a:t>monitorizarea </a:t>
            </a:r>
            <a:r>
              <a:rPr lang="vi-VN" sz="1800" dirty="0">
                <a:solidFill>
                  <a:schemeClr val="tx2"/>
                </a:solidFill>
                <a:latin typeface="Arial"/>
              </a:rPr>
              <a:t>stării chimice a apelor </a:t>
            </a:r>
            <a:r>
              <a:rPr lang="vi-VN" sz="1800" dirty="0" smtClean="0">
                <a:solidFill>
                  <a:schemeClr val="tx2"/>
                </a:solidFill>
                <a:latin typeface="Arial"/>
              </a:rPr>
              <a:t>subterane</a:t>
            </a:r>
            <a:r>
              <a:rPr lang="ro-MO" sz="1800" dirty="0" smtClean="0">
                <a:solidFill>
                  <a:schemeClr val="tx2"/>
                </a:solidFill>
                <a:latin typeface="Arial"/>
              </a:rPr>
              <a:t>.</a:t>
            </a:r>
            <a:r>
              <a:rPr lang="vi-VN" sz="1800" dirty="0">
                <a:solidFill>
                  <a:schemeClr val="tx2"/>
                </a:solidFill>
                <a:latin typeface="Arial"/>
              </a:rPr>
              <a:t/>
            </a:r>
            <a:br>
              <a:rPr lang="vi-VN" sz="1800" dirty="0">
                <a:solidFill>
                  <a:schemeClr val="tx2"/>
                </a:solidFill>
                <a:latin typeface="Arial"/>
              </a:rPr>
            </a:br>
            <a:r>
              <a:rPr lang="vi-VN" sz="1800" b="0" dirty="0">
                <a:solidFill>
                  <a:schemeClr val="tx2"/>
                </a:solidFill>
                <a:latin typeface="Arial"/>
              </a:rPr>
              <a:t> </a:t>
            </a:r>
            <a:endParaRPr lang="ro-MO" sz="1800" b="0" dirty="0" smtClean="0">
              <a:solidFill>
                <a:schemeClr val="tx2"/>
              </a:solidFill>
              <a:latin typeface="Arial"/>
            </a:endParaRPr>
          </a:p>
          <a:p>
            <a:pPr lvl="0"/>
            <a:r>
              <a:rPr lang="vi-VN" sz="1800" b="0" dirty="0" smtClean="0">
                <a:solidFill>
                  <a:schemeClr val="tx2"/>
                </a:solidFill>
                <a:latin typeface="Arial"/>
              </a:rPr>
              <a:t>Pentru </a:t>
            </a:r>
            <a:r>
              <a:rPr lang="vi-VN" sz="1800" b="0" dirty="0">
                <a:solidFill>
                  <a:schemeClr val="tx2"/>
                </a:solidFill>
                <a:latin typeface="Arial"/>
              </a:rPr>
              <a:t>corpurile de apă subterană transfrontaliere, reţeaua de monitorizare şi frecvenţa monitorizării trebuie să fie suficientă pentru a permite estimarea direcţiei şi debitului apelor subterane transfrontaliere</a:t>
            </a:r>
            <a:r>
              <a:rPr lang="vi-VN" sz="1800" b="0" dirty="0" smtClean="0">
                <a:solidFill>
                  <a:schemeClr val="tx2"/>
                </a:solidFill>
                <a:latin typeface="Arial"/>
              </a:rPr>
              <a:t>.</a:t>
            </a:r>
            <a:endParaRPr lang="ro-MO" sz="1800" b="0" dirty="0" smtClean="0">
              <a:solidFill>
                <a:schemeClr val="tx2"/>
              </a:solidFill>
              <a:latin typeface="Arial"/>
            </a:endParaRPr>
          </a:p>
          <a:p>
            <a:pPr lvl="0"/>
            <a:r>
              <a:rPr lang="vi-VN" sz="1800" dirty="0">
                <a:latin typeface="Arial"/>
              </a:rPr>
              <a:t/>
            </a:r>
            <a:br>
              <a:rPr lang="vi-VN" sz="1800" dirty="0">
                <a:latin typeface="Arial"/>
              </a:rPr>
            </a:br>
            <a:r>
              <a:rPr lang="ro-MO" sz="1800" b="0" dirty="0" smtClean="0">
                <a:solidFill>
                  <a:schemeClr val="tx2"/>
                </a:solidFill>
                <a:latin typeface="Arial"/>
              </a:rPr>
              <a:t>La </a:t>
            </a:r>
            <a:r>
              <a:rPr lang="vi-VN" sz="1800" b="0" dirty="0" smtClean="0">
                <a:solidFill>
                  <a:schemeClr val="tx2"/>
                </a:solidFill>
                <a:latin typeface="Arial"/>
              </a:rPr>
              <a:t>monitoriz</a:t>
            </a:r>
            <a:r>
              <a:rPr lang="ro-MO" sz="1800" b="0" dirty="0" err="1" smtClean="0">
                <a:solidFill>
                  <a:schemeClr val="tx2"/>
                </a:solidFill>
                <a:latin typeface="Arial"/>
              </a:rPr>
              <a:t>area</a:t>
            </a:r>
            <a:r>
              <a:rPr lang="vi-VN" sz="1800" b="0" dirty="0" smtClean="0">
                <a:solidFill>
                  <a:schemeClr val="tx2"/>
                </a:solidFill>
                <a:latin typeface="Arial"/>
              </a:rPr>
              <a:t> </a:t>
            </a:r>
            <a:r>
              <a:rPr lang="vi-VN" sz="1800" dirty="0">
                <a:solidFill>
                  <a:schemeClr val="tx2"/>
                </a:solidFill>
                <a:latin typeface="Arial"/>
              </a:rPr>
              <a:t>stării chimice a apelor subterane</a:t>
            </a:r>
            <a:r>
              <a:rPr lang="vi-VN" sz="1800" b="0" dirty="0" smtClean="0">
                <a:solidFill>
                  <a:schemeClr val="tx2"/>
                </a:solidFill>
                <a:latin typeface="Arial"/>
              </a:rPr>
              <a:t>, </a:t>
            </a:r>
            <a:r>
              <a:rPr lang="vi-VN" sz="1800" b="0" dirty="0">
                <a:solidFill>
                  <a:schemeClr val="tx2"/>
                </a:solidFill>
                <a:latin typeface="Arial"/>
              </a:rPr>
              <a:t>reţeaua de monitorizare este proiectată </a:t>
            </a:r>
            <a:r>
              <a:rPr lang="ro-MO" sz="1800" b="0" dirty="0" smtClean="0">
                <a:solidFill>
                  <a:schemeClr val="tx2"/>
                </a:solidFill>
                <a:latin typeface="Arial"/>
              </a:rPr>
              <a:t>ca să </a:t>
            </a:r>
            <a:r>
              <a:rPr lang="vi-VN" sz="1800" b="0" dirty="0" smtClean="0">
                <a:solidFill>
                  <a:schemeClr val="tx2"/>
                </a:solidFill>
                <a:latin typeface="Arial"/>
              </a:rPr>
              <a:t>asigure </a:t>
            </a:r>
            <a:r>
              <a:rPr lang="vi-VN" sz="1800" b="0" dirty="0">
                <a:solidFill>
                  <a:schemeClr val="tx2"/>
                </a:solidFill>
                <a:latin typeface="Arial"/>
              </a:rPr>
              <a:t>o descriere generală </a:t>
            </a:r>
            <a:r>
              <a:rPr lang="vi-VN" sz="1800" b="0" dirty="0" smtClean="0">
                <a:solidFill>
                  <a:schemeClr val="tx2"/>
                </a:solidFill>
                <a:latin typeface="Arial"/>
              </a:rPr>
              <a:t>a </a:t>
            </a:r>
            <a:r>
              <a:rPr lang="vi-VN" sz="1800" dirty="0">
                <a:solidFill>
                  <a:schemeClr val="tx2"/>
                </a:solidFill>
                <a:latin typeface="Arial"/>
              </a:rPr>
              <a:t>stării chimice a apelor subterane    </a:t>
            </a:r>
          </a:p>
        </p:txBody>
      </p:sp>
      <p:sp>
        <p:nvSpPr>
          <p:cNvPr id="9" name="Прямоугольник 8"/>
          <p:cNvSpPr/>
          <p:nvPr/>
        </p:nvSpPr>
        <p:spPr>
          <a:xfrm>
            <a:off x="369789" y="2936692"/>
            <a:ext cx="8370785" cy="646331"/>
          </a:xfrm>
          <a:prstGeom prst="rect">
            <a:avLst/>
          </a:prstGeom>
        </p:spPr>
        <p:txBody>
          <a:bodyPr wrap="square">
            <a:spAutoFit/>
          </a:bodyPr>
          <a:lstStyle/>
          <a:p>
            <a:endParaRPr lang="ro-MO" sz="1800" b="0" dirty="0">
              <a:solidFill>
                <a:srgbClr val="000000"/>
              </a:solidFill>
              <a:latin typeface="+mj-lt"/>
            </a:endParaRPr>
          </a:p>
          <a:p>
            <a:endParaRPr lang="ru-RU" sz="1800" dirty="0">
              <a:latin typeface="+mj-lt"/>
            </a:endParaRPr>
          </a:p>
        </p:txBody>
      </p:sp>
    </p:spTree>
    <p:extLst>
      <p:ext uri="{BB962C8B-B14F-4D97-AF65-F5344CB8AC3E}">
        <p14:creationId xmlns:p14="http://schemas.microsoft.com/office/powerpoint/2010/main" val="1025826529"/>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369785" y="1117584"/>
            <a:ext cx="8612849" cy="2137371"/>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en-US" sz="1600" dirty="0" smtClean="0">
                <a:solidFill>
                  <a:srgbClr val="000000"/>
                </a:solidFill>
                <a:latin typeface="+mj-lt"/>
                <a:ea typeface="Calibri"/>
                <a:cs typeface="Times New Roman"/>
              </a:rPr>
              <a:t>HG 932</a:t>
            </a:r>
            <a:r>
              <a:rPr lang="ro-MO" sz="1600" dirty="0" smtClean="0">
                <a:solidFill>
                  <a:srgbClr val="000000"/>
                </a:solidFill>
                <a:latin typeface="+mj-lt"/>
                <a:ea typeface="Calibri"/>
                <a:cs typeface="Times New Roman"/>
              </a:rPr>
              <a:t> </a:t>
            </a:r>
            <a:r>
              <a:rPr lang="en-US" sz="1600" dirty="0" smtClean="0">
                <a:solidFill>
                  <a:srgbClr val="000000"/>
                </a:solidFill>
                <a:latin typeface="+mj-lt"/>
                <a:ea typeface="Calibri"/>
                <a:cs typeface="Times New Roman"/>
              </a:rPr>
              <a:t>din 29.11.2013</a:t>
            </a:r>
            <a:r>
              <a:rPr lang="en-US" sz="1600" dirty="0" smtClean="0">
                <a:solidFill>
                  <a:srgbClr val="000000"/>
                </a:solidFill>
                <a:latin typeface="+mj-lt"/>
                <a:cs typeface="Times New Roman"/>
              </a:rPr>
              <a:t> </a:t>
            </a:r>
            <a:r>
              <a:rPr lang="en-US" sz="1600" dirty="0" smtClean="0">
                <a:solidFill>
                  <a:srgbClr val="000000"/>
                </a:solidFill>
                <a:latin typeface="+mj-lt"/>
                <a:ea typeface="Calibri"/>
                <a:cs typeface="Times New Roman"/>
              </a:rPr>
              <a:t> </a:t>
            </a:r>
            <a:r>
              <a:rPr lang="en-US" sz="1600" dirty="0" smtClean="0">
                <a:solidFill>
                  <a:srgbClr val="000000"/>
                </a:solidFill>
                <a:latin typeface="+mj-lt"/>
                <a:ea typeface="Calibri"/>
                <a:cs typeface="Times New Roman"/>
              </a:rPr>
              <a:t>H</a:t>
            </a:r>
            <a:r>
              <a:rPr lang="ro-MO" sz="1600" dirty="0" smtClean="0">
                <a:solidFill>
                  <a:srgbClr val="000000"/>
                </a:solidFill>
                <a:latin typeface="+mj-lt"/>
                <a:ea typeface="Calibri"/>
                <a:cs typeface="Times New Roman"/>
              </a:rPr>
              <a:t>G</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pentru</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aprobarea</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Regulamentului</a:t>
            </a:r>
            <a:r>
              <a:rPr lang="en-US" sz="1600" dirty="0" smtClean="0">
                <a:solidFill>
                  <a:srgbClr val="000000"/>
                </a:solidFill>
                <a:latin typeface="+mj-lt"/>
                <a:ea typeface="Calibri"/>
                <a:cs typeface="Times New Roman"/>
              </a:rPr>
              <a:t> cu </a:t>
            </a:r>
            <a:r>
              <a:rPr lang="en-US" sz="1600" dirty="0" err="1" smtClean="0">
                <a:solidFill>
                  <a:srgbClr val="000000"/>
                </a:solidFill>
                <a:latin typeface="+mj-lt"/>
                <a:ea typeface="Calibri"/>
                <a:cs typeface="Times New Roman"/>
              </a:rPr>
              <a:t>privire</a:t>
            </a:r>
            <a:r>
              <a:rPr lang="en-US" sz="1600" dirty="0" smtClean="0">
                <a:solidFill>
                  <a:srgbClr val="000000"/>
                </a:solidFill>
                <a:latin typeface="+mj-lt"/>
                <a:ea typeface="Calibri"/>
                <a:cs typeface="Times New Roman"/>
              </a:rPr>
              <a:t> la </a:t>
            </a:r>
            <a:r>
              <a:rPr lang="en-US" sz="1600" dirty="0" err="1" smtClean="0">
                <a:solidFill>
                  <a:srgbClr val="000000"/>
                </a:solidFill>
                <a:latin typeface="+mj-lt"/>
                <a:ea typeface="Calibri"/>
                <a:cs typeface="Times New Roman"/>
              </a:rPr>
              <a:t>monitorizarea</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şi</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evidenţa</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sistematică</a:t>
            </a:r>
            <a:r>
              <a:rPr lang="en-US" sz="1600" dirty="0" smtClean="0">
                <a:solidFill>
                  <a:srgbClr val="000000"/>
                </a:solidFill>
                <a:latin typeface="+mj-lt"/>
                <a:ea typeface="Calibri"/>
                <a:cs typeface="Times New Roman"/>
              </a:rPr>
              <a:t> a </a:t>
            </a:r>
            <a:r>
              <a:rPr lang="en-US" sz="1600" dirty="0" err="1" smtClean="0">
                <a:solidFill>
                  <a:srgbClr val="000000"/>
                </a:solidFill>
                <a:latin typeface="+mj-lt"/>
                <a:ea typeface="Calibri"/>
                <a:cs typeface="Times New Roman"/>
              </a:rPr>
              <a:t>stării</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apelor</a:t>
            </a:r>
            <a:r>
              <a:rPr lang="en-US" sz="1600" dirty="0" smtClean="0">
                <a:solidFill>
                  <a:srgbClr val="000000"/>
                </a:solidFill>
                <a:latin typeface="+mj-lt"/>
                <a:ea typeface="Calibri"/>
                <a:cs typeface="Times New Roman"/>
              </a:rPr>
              <a:t> de </a:t>
            </a:r>
            <a:r>
              <a:rPr lang="en-US" sz="1600" dirty="0" err="1" smtClean="0">
                <a:solidFill>
                  <a:srgbClr val="000000"/>
                </a:solidFill>
                <a:latin typeface="+mj-lt"/>
                <a:ea typeface="Calibri"/>
                <a:cs typeface="Times New Roman"/>
              </a:rPr>
              <a:t>suprafaţă</a:t>
            </a:r>
            <a:r>
              <a:rPr lang="ro-MO" sz="1600" dirty="0" smtClean="0">
                <a:solidFill>
                  <a:srgbClr val="000000"/>
                </a:solidFill>
                <a:latin typeface="+mj-lt"/>
                <a:ea typeface="Calibri"/>
                <a:cs typeface="Times New Roman"/>
              </a:rPr>
              <a:t> și subterane</a:t>
            </a:r>
            <a:endParaRPr lang="ru-RU" sz="1600" dirty="0">
              <a:solidFill>
                <a:srgbClr val="000000"/>
              </a:solidFill>
              <a:latin typeface="+mj-lt"/>
              <a:ea typeface="Calibri"/>
              <a:cs typeface="Times New Roman"/>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7" name="Прямоугольник 6"/>
          <p:cNvSpPr/>
          <p:nvPr/>
        </p:nvSpPr>
        <p:spPr>
          <a:xfrm>
            <a:off x="369787" y="2918012"/>
            <a:ext cx="8370784" cy="3693319"/>
          </a:xfrm>
          <a:prstGeom prst="rect">
            <a:avLst/>
          </a:prstGeom>
        </p:spPr>
        <p:txBody>
          <a:bodyPr wrap="square">
            <a:spAutoFit/>
          </a:bodyPr>
          <a:lstStyle/>
          <a:p>
            <a:pPr lvl="0"/>
            <a:endParaRPr lang="ro-MO" sz="1800" b="0" dirty="0" smtClean="0">
              <a:solidFill>
                <a:srgbClr val="000000"/>
              </a:solidFill>
              <a:latin typeface="Times New Roman"/>
            </a:endParaRPr>
          </a:p>
          <a:p>
            <a:pPr lvl="0"/>
            <a:r>
              <a:rPr lang="vi-VN" sz="1800" dirty="0" smtClean="0">
                <a:solidFill>
                  <a:srgbClr val="000000"/>
                </a:solidFill>
                <a:latin typeface="+mj-lt"/>
              </a:rPr>
              <a:t>Frecvenţa </a:t>
            </a:r>
            <a:r>
              <a:rPr lang="vi-VN" sz="1800" dirty="0">
                <a:solidFill>
                  <a:srgbClr val="000000"/>
                </a:solidFill>
                <a:latin typeface="+mj-lt"/>
              </a:rPr>
              <a:t>monitorizării </a:t>
            </a:r>
            <a:r>
              <a:rPr lang="vi-VN" sz="1800" b="0" dirty="0">
                <a:solidFill>
                  <a:schemeClr val="tx2"/>
                </a:solidFill>
                <a:latin typeface="+mj-lt"/>
              </a:rPr>
              <a:t>trebuie să permită estimarea nivelului apei subterane în fiecare corp de apă </a:t>
            </a:r>
            <a:r>
              <a:rPr lang="vi-VN" sz="1800" b="0" dirty="0" smtClean="0">
                <a:solidFill>
                  <a:schemeClr val="tx2"/>
                </a:solidFill>
                <a:latin typeface="+mj-lt"/>
              </a:rPr>
              <a:t>subterană.</a:t>
            </a:r>
            <a:r>
              <a:rPr lang="ro-MO" sz="1800" b="0" dirty="0" smtClean="0">
                <a:solidFill>
                  <a:schemeClr val="tx2"/>
                </a:solidFill>
                <a:latin typeface="+mj-lt"/>
              </a:rPr>
              <a:t> </a:t>
            </a:r>
            <a:r>
              <a:rPr lang="vi-VN" sz="1800" b="0" dirty="0" smtClean="0">
                <a:solidFill>
                  <a:schemeClr val="tx2"/>
                </a:solidFill>
                <a:latin typeface="+mj-lt"/>
              </a:rPr>
              <a:t>Se </a:t>
            </a:r>
            <a:r>
              <a:rPr lang="vi-VN" sz="1800" b="0" dirty="0">
                <a:solidFill>
                  <a:schemeClr val="tx2"/>
                </a:solidFill>
                <a:latin typeface="+mj-lt"/>
              </a:rPr>
              <a:t>efectuează cel puţin 3 măsurări la intervale regulate, ţinînd cont de caracteristicile hidrogeologice individuale ale fiecărui corp de apă subterană. </a:t>
            </a:r>
            <a:endParaRPr lang="ro-MO" sz="1800" b="0" dirty="0" smtClean="0">
              <a:solidFill>
                <a:schemeClr val="tx2"/>
              </a:solidFill>
              <a:latin typeface="+mj-lt"/>
            </a:endParaRPr>
          </a:p>
          <a:p>
            <a:pPr lvl="0"/>
            <a:endParaRPr lang="ro-MO" sz="1800" b="0" dirty="0" smtClean="0">
              <a:solidFill>
                <a:schemeClr val="tx2"/>
              </a:solidFill>
              <a:latin typeface="+mj-lt"/>
            </a:endParaRPr>
          </a:p>
          <a:p>
            <a:pPr lvl="0"/>
            <a:r>
              <a:rPr lang="vi-VN" sz="1800" b="0" dirty="0" smtClean="0">
                <a:solidFill>
                  <a:schemeClr val="tx2"/>
                </a:solidFill>
                <a:latin typeface="+mj-lt"/>
              </a:rPr>
              <a:t> </a:t>
            </a:r>
            <a:r>
              <a:rPr lang="vi-VN" sz="1800" dirty="0">
                <a:solidFill>
                  <a:schemeClr val="tx2"/>
                </a:solidFill>
                <a:latin typeface="+mj-lt"/>
              </a:rPr>
              <a:t>Monitorizarea operaţională cuprinde </a:t>
            </a:r>
            <a:r>
              <a:rPr lang="vi-VN" sz="1800" b="0" dirty="0">
                <a:solidFill>
                  <a:schemeClr val="tx2"/>
                </a:solidFill>
                <a:latin typeface="+mj-lt"/>
              </a:rPr>
              <a:t>monitorizarea tuturor parametrilor enumeraţi în secţiunea 2 din prezentul capitol</a:t>
            </a:r>
            <a:r>
              <a:rPr lang="vi-VN" sz="1800" b="0" dirty="0" smtClean="0">
                <a:solidFill>
                  <a:schemeClr val="tx2"/>
                </a:solidFill>
                <a:latin typeface="+mj-lt"/>
              </a:rPr>
              <a:t>.</a:t>
            </a:r>
            <a:endParaRPr lang="ro-MO" sz="1800" b="0" dirty="0" smtClean="0">
              <a:solidFill>
                <a:schemeClr val="tx2"/>
              </a:solidFill>
              <a:latin typeface="+mj-lt"/>
            </a:endParaRPr>
          </a:p>
          <a:p>
            <a:pPr lvl="0"/>
            <a:endParaRPr lang="ro-MO" sz="1800" b="0" dirty="0" smtClean="0">
              <a:solidFill>
                <a:schemeClr val="tx2"/>
              </a:solidFill>
              <a:latin typeface="+mj-lt"/>
            </a:endParaRPr>
          </a:p>
          <a:p>
            <a:pPr lvl="0"/>
            <a:r>
              <a:rPr lang="vi-VN" sz="1800" dirty="0">
                <a:solidFill>
                  <a:schemeClr val="tx2"/>
                </a:solidFill>
                <a:latin typeface="+mj-lt"/>
              </a:rPr>
              <a:t>În scopul obţinerii unei informaţii complete şi veridice privind starea apelor </a:t>
            </a:r>
            <a:r>
              <a:rPr lang="vi-VN" sz="1800" b="0" dirty="0">
                <a:solidFill>
                  <a:schemeClr val="tx2"/>
                </a:solidFill>
                <a:latin typeface="+mj-lt"/>
              </a:rPr>
              <a:t>şi facilitării evidenţei stării resurselor de apă sînt </a:t>
            </a:r>
            <a:r>
              <a:rPr lang="vi-VN" sz="1800" dirty="0">
                <a:solidFill>
                  <a:schemeClr val="tx2"/>
                </a:solidFill>
                <a:latin typeface="+mj-lt"/>
              </a:rPr>
              <a:t>elaborate programe de monitorizare a apelor de suprafaţă şi celor subterane</a:t>
            </a:r>
            <a:r>
              <a:rPr lang="vi-VN" sz="1800" dirty="0" smtClean="0">
                <a:solidFill>
                  <a:schemeClr val="tx2"/>
                </a:solidFill>
                <a:latin typeface="+mj-lt"/>
              </a:rPr>
              <a:t>.</a:t>
            </a:r>
            <a:endParaRPr lang="ro-MO" sz="1800" dirty="0" smtClean="0">
              <a:solidFill>
                <a:schemeClr val="tx2"/>
              </a:solidFill>
              <a:latin typeface="+mj-lt"/>
            </a:endParaRPr>
          </a:p>
          <a:p>
            <a:pPr lvl="0"/>
            <a:endParaRPr lang="vi-VN" sz="1800" dirty="0">
              <a:solidFill>
                <a:schemeClr val="tx2"/>
              </a:solidFill>
              <a:latin typeface="+mj-lt"/>
            </a:endParaRPr>
          </a:p>
        </p:txBody>
      </p:sp>
      <p:sp>
        <p:nvSpPr>
          <p:cNvPr id="9" name="Прямоугольник 8"/>
          <p:cNvSpPr/>
          <p:nvPr/>
        </p:nvSpPr>
        <p:spPr>
          <a:xfrm>
            <a:off x="369789" y="2936692"/>
            <a:ext cx="8370785" cy="646331"/>
          </a:xfrm>
          <a:prstGeom prst="rect">
            <a:avLst/>
          </a:prstGeom>
        </p:spPr>
        <p:txBody>
          <a:bodyPr wrap="square">
            <a:spAutoFit/>
          </a:bodyPr>
          <a:lstStyle/>
          <a:p>
            <a:endParaRPr lang="ro-MO" sz="1800" b="0" dirty="0">
              <a:solidFill>
                <a:srgbClr val="000000"/>
              </a:solidFill>
              <a:latin typeface="+mj-lt"/>
            </a:endParaRPr>
          </a:p>
          <a:p>
            <a:endParaRPr lang="ru-RU" sz="1800" dirty="0">
              <a:latin typeface="+mj-lt"/>
            </a:endParaRPr>
          </a:p>
        </p:txBody>
      </p:sp>
    </p:spTree>
    <p:extLst>
      <p:ext uri="{BB962C8B-B14F-4D97-AF65-F5344CB8AC3E}">
        <p14:creationId xmlns:p14="http://schemas.microsoft.com/office/powerpoint/2010/main" val="3643524944"/>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6"/>
            <a:ext cx="8612849" cy="2137371"/>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en-US" sz="1600" dirty="0" smtClean="0">
                <a:solidFill>
                  <a:srgbClr val="000000"/>
                </a:solidFill>
                <a:latin typeface="+mj-lt"/>
                <a:ea typeface="Calibri"/>
                <a:cs typeface="Times New Roman"/>
              </a:rPr>
              <a:t>HG 932</a:t>
            </a:r>
            <a:r>
              <a:rPr lang="ro-MO" sz="1600" dirty="0" smtClean="0">
                <a:solidFill>
                  <a:srgbClr val="000000"/>
                </a:solidFill>
                <a:latin typeface="+mj-lt"/>
                <a:ea typeface="Calibri"/>
                <a:cs typeface="Times New Roman"/>
              </a:rPr>
              <a:t> </a:t>
            </a:r>
            <a:r>
              <a:rPr lang="en-US" sz="1600" dirty="0" smtClean="0">
                <a:solidFill>
                  <a:srgbClr val="000000"/>
                </a:solidFill>
                <a:latin typeface="+mj-lt"/>
                <a:ea typeface="Calibri"/>
                <a:cs typeface="Times New Roman"/>
              </a:rPr>
              <a:t>din 29.11.2013</a:t>
            </a:r>
            <a:r>
              <a:rPr lang="en-US" sz="1600" dirty="0" smtClean="0">
                <a:solidFill>
                  <a:srgbClr val="000000"/>
                </a:solidFill>
                <a:latin typeface="+mj-lt"/>
                <a:cs typeface="Times New Roman"/>
              </a:rPr>
              <a:t> </a:t>
            </a:r>
            <a:r>
              <a:rPr lang="en-US" sz="1600" dirty="0" smtClean="0">
                <a:solidFill>
                  <a:srgbClr val="000000"/>
                </a:solidFill>
                <a:latin typeface="+mj-lt"/>
                <a:ea typeface="Calibri"/>
                <a:cs typeface="Times New Roman"/>
              </a:rPr>
              <a:t> </a:t>
            </a:r>
            <a:r>
              <a:rPr lang="en-US" sz="1600" dirty="0" smtClean="0">
                <a:solidFill>
                  <a:srgbClr val="000000"/>
                </a:solidFill>
                <a:latin typeface="+mj-lt"/>
                <a:ea typeface="Calibri"/>
                <a:cs typeface="Times New Roman"/>
              </a:rPr>
              <a:t>H</a:t>
            </a:r>
            <a:r>
              <a:rPr lang="ro-MO" sz="1600" dirty="0" smtClean="0">
                <a:solidFill>
                  <a:srgbClr val="000000"/>
                </a:solidFill>
                <a:latin typeface="+mj-lt"/>
                <a:ea typeface="Calibri"/>
                <a:cs typeface="Times New Roman"/>
              </a:rPr>
              <a:t>G</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pentru</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aprobarea</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Regulamentului</a:t>
            </a:r>
            <a:r>
              <a:rPr lang="en-US" sz="1600" dirty="0" smtClean="0">
                <a:solidFill>
                  <a:srgbClr val="000000"/>
                </a:solidFill>
                <a:latin typeface="+mj-lt"/>
                <a:ea typeface="Calibri"/>
                <a:cs typeface="Times New Roman"/>
              </a:rPr>
              <a:t> cu </a:t>
            </a:r>
            <a:r>
              <a:rPr lang="en-US" sz="1600" dirty="0" err="1" smtClean="0">
                <a:solidFill>
                  <a:srgbClr val="000000"/>
                </a:solidFill>
                <a:latin typeface="+mj-lt"/>
                <a:ea typeface="Calibri"/>
                <a:cs typeface="Times New Roman"/>
              </a:rPr>
              <a:t>privire</a:t>
            </a:r>
            <a:r>
              <a:rPr lang="en-US" sz="1600" dirty="0" smtClean="0">
                <a:solidFill>
                  <a:srgbClr val="000000"/>
                </a:solidFill>
                <a:latin typeface="+mj-lt"/>
                <a:ea typeface="Calibri"/>
                <a:cs typeface="Times New Roman"/>
              </a:rPr>
              <a:t> la </a:t>
            </a:r>
            <a:r>
              <a:rPr lang="en-US" sz="1600" dirty="0" err="1" smtClean="0">
                <a:solidFill>
                  <a:srgbClr val="000000"/>
                </a:solidFill>
                <a:latin typeface="+mj-lt"/>
                <a:ea typeface="Calibri"/>
                <a:cs typeface="Times New Roman"/>
              </a:rPr>
              <a:t>monitorizarea</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şi</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evidenţa</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sistematică</a:t>
            </a:r>
            <a:r>
              <a:rPr lang="en-US" sz="1600" dirty="0" smtClean="0">
                <a:solidFill>
                  <a:srgbClr val="000000"/>
                </a:solidFill>
                <a:latin typeface="+mj-lt"/>
                <a:ea typeface="Calibri"/>
                <a:cs typeface="Times New Roman"/>
              </a:rPr>
              <a:t> a </a:t>
            </a:r>
            <a:r>
              <a:rPr lang="en-US" sz="1600" dirty="0" err="1" smtClean="0">
                <a:solidFill>
                  <a:srgbClr val="000000"/>
                </a:solidFill>
                <a:latin typeface="+mj-lt"/>
                <a:ea typeface="Calibri"/>
                <a:cs typeface="Times New Roman"/>
              </a:rPr>
              <a:t>stării</a:t>
            </a:r>
            <a:r>
              <a:rPr lang="en-US" sz="1600" dirty="0" smtClean="0">
                <a:solidFill>
                  <a:srgbClr val="000000"/>
                </a:solidFill>
                <a:latin typeface="+mj-lt"/>
                <a:ea typeface="Calibri"/>
                <a:cs typeface="Times New Roman"/>
              </a:rPr>
              <a:t> </a:t>
            </a:r>
            <a:r>
              <a:rPr lang="en-US" sz="1600" dirty="0" err="1" smtClean="0">
                <a:solidFill>
                  <a:srgbClr val="000000"/>
                </a:solidFill>
                <a:latin typeface="+mj-lt"/>
                <a:ea typeface="Calibri"/>
                <a:cs typeface="Times New Roman"/>
              </a:rPr>
              <a:t>apelor</a:t>
            </a:r>
            <a:r>
              <a:rPr lang="en-US" sz="1600" dirty="0" smtClean="0">
                <a:solidFill>
                  <a:srgbClr val="000000"/>
                </a:solidFill>
                <a:latin typeface="+mj-lt"/>
                <a:ea typeface="Calibri"/>
                <a:cs typeface="Times New Roman"/>
              </a:rPr>
              <a:t> de </a:t>
            </a:r>
            <a:r>
              <a:rPr lang="en-US" sz="1600" dirty="0" err="1" smtClean="0">
                <a:solidFill>
                  <a:srgbClr val="000000"/>
                </a:solidFill>
                <a:latin typeface="+mj-lt"/>
                <a:ea typeface="Calibri"/>
                <a:cs typeface="Times New Roman"/>
              </a:rPr>
              <a:t>suprafaţă</a:t>
            </a:r>
            <a:r>
              <a:rPr lang="ro-MO" sz="1600" dirty="0" smtClean="0">
                <a:solidFill>
                  <a:srgbClr val="000000"/>
                </a:solidFill>
                <a:latin typeface="+mj-lt"/>
                <a:ea typeface="Calibri"/>
                <a:cs typeface="Times New Roman"/>
              </a:rPr>
              <a:t> și subterane</a:t>
            </a:r>
            <a:endParaRPr lang="ru-RU" sz="1600" dirty="0">
              <a:solidFill>
                <a:srgbClr val="000000"/>
              </a:solidFill>
              <a:latin typeface="+mj-lt"/>
              <a:ea typeface="Calibri"/>
              <a:cs typeface="Times New Roman"/>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7" name="Прямоугольник 6"/>
          <p:cNvSpPr/>
          <p:nvPr/>
        </p:nvSpPr>
        <p:spPr>
          <a:xfrm>
            <a:off x="369787" y="2918012"/>
            <a:ext cx="8370784" cy="3693319"/>
          </a:xfrm>
          <a:prstGeom prst="rect">
            <a:avLst/>
          </a:prstGeom>
        </p:spPr>
        <p:txBody>
          <a:bodyPr wrap="square">
            <a:spAutoFit/>
          </a:bodyPr>
          <a:lstStyle/>
          <a:p>
            <a:pPr lvl="0"/>
            <a:endParaRPr lang="ro-MO" sz="1800" b="0" dirty="0" smtClean="0">
              <a:solidFill>
                <a:srgbClr val="000000"/>
              </a:solidFill>
              <a:latin typeface="Times New Roman"/>
            </a:endParaRPr>
          </a:p>
          <a:p>
            <a:pPr lvl="0"/>
            <a:endParaRPr lang="ro-MO" sz="1800" dirty="0" smtClean="0">
              <a:solidFill>
                <a:srgbClr val="000000"/>
              </a:solidFill>
              <a:latin typeface="+mj-lt"/>
            </a:endParaRPr>
          </a:p>
          <a:p>
            <a:pPr lvl="0"/>
            <a:r>
              <a:rPr lang="ro-MO" sz="1800" dirty="0" smtClean="0">
                <a:solidFill>
                  <a:srgbClr val="000000"/>
                </a:solidFill>
                <a:latin typeface="+mj-lt"/>
              </a:rPr>
              <a:t>Cap. IV  prevede </a:t>
            </a:r>
            <a:r>
              <a:rPr lang="ro-MO" sz="1800" b="0" dirty="0" err="1" smtClean="0">
                <a:solidFill>
                  <a:schemeClr val="tx2"/>
                </a:solidFill>
                <a:latin typeface="+mj-lt"/>
              </a:rPr>
              <a:t>pr</a:t>
            </a:r>
            <a:r>
              <a:rPr lang="vi-VN" sz="1800" b="0" dirty="0" smtClean="0">
                <a:solidFill>
                  <a:schemeClr val="tx2"/>
                </a:solidFill>
                <a:latin typeface="+mj-lt"/>
              </a:rPr>
              <a:t>ocedurile </a:t>
            </a:r>
            <a:r>
              <a:rPr lang="vi-VN" sz="1800" b="0" dirty="0">
                <a:solidFill>
                  <a:schemeClr val="tx2"/>
                </a:solidFill>
                <a:latin typeface="+mj-lt"/>
              </a:rPr>
              <a:t>şi măsurile utilizate pentru prelevarea probelor, metodele de analiză chimică, măsurările pe teren şi </a:t>
            </a:r>
            <a:r>
              <a:rPr lang="vi-VN" sz="1800" b="0" dirty="0" smtClean="0">
                <a:solidFill>
                  <a:schemeClr val="tx2"/>
                </a:solidFill>
                <a:latin typeface="+mj-lt"/>
              </a:rPr>
              <a:t>on-line</a:t>
            </a:r>
            <a:r>
              <a:rPr lang="ro-MO" sz="1800" b="0" dirty="0" smtClean="0">
                <a:solidFill>
                  <a:schemeClr val="tx2"/>
                </a:solidFill>
                <a:latin typeface="+mj-lt"/>
              </a:rPr>
              <a:t>,</a:t>
            </a:r>
            <a:r>
              <a:rPr lang="vi-VN" sz="1800" b="0" dirty="0" smtClean="0">
                <a:solidFill>
                  <a:schemeClr val="tx2"/>
                </a:solidFill>
                <a:latin typeface="+mj-lt"/>
              </a:rPr>
              <a:t> </a:t>
            </a:r>
            <a:r>
              <a:rPr lang="vi-VN" sz="1800" b="0" dirty="0">
                <a:solidFill>
                  <a:schemeClr val="tx2"/>
                </a:solidFill>
                <a:latin typeface="+mj-lt"/>
              </a:rPr>
              <a:t>validate şi documentate în conformitate cu standardul SM SR EN ISO’CEI-17025 şi alte standarde echivalente, </a:t>
            </a:r>
            <a:endParaRPr lang="ro-MO" sz="1800" b="0" dirty="0">
              <a:solidFill>
                <a:schemeClr val="tx2"/>
              </a:solidFill>
              <a:latin typeface="+mj-lt"/>
            </a:endParaRPr>
          </a:p>
          <a:p>
            <a:pPr lvl="0"/>
            <a:r>
              <a:rPr lang="vi-VN" sz="1800" dirty="0" smtClean="0">
                <a:solidFill>
                  <a:schemeClr val="tx2"/>
                </a:solidFill>
                <a:latin typeface="+mj-lt"/>
              </a:rPr>
              <a:t>Lista </a:t>
            </a:r>
            <a:r>
              <a:rPr lang="vi-VN" sz="1800" dirty="0">
                <a:solidFill>
                  <a:schemeClr val="tx2"/>
                </a:solidFill>
                <a:latin typeface="+mj-lt"/>
              </a:rPr>
              <a:t>cu metodele standarde </a:t>
            </a:r>
            <a:r>
              <a:rPr lang="vi-VN" sz="1800" b="0" dirty="0" smtClean="0">
                <a:solidFill>
                  <a:schemeClr val="tx2"/>
                </a:solidFill>
                <a:latin typeface="+mj-lt"/>
              </a:rPr>
              <a:t>pentru </a:t>
            </a:r>
            <a:r>
              <a:rPr lang="vi-VN" sz="1800" b="0" dirty="0">
                <a:solidFill>
                  <a:schemeClr val="tx2"/>
                </a:solidFill>
                <a:latin typeface="+mj-lt"/>
              </a:rPr>
              <a:t>fiecare parametru evaluat este reprezentată </a:t>
            </a:r>
            <a:r>
              <a:rPr lang="vi-VN" sz="1800" dirty="0">
                <a:solidFill>
                  <a:schemeClr val="tx2"/>
                </a:solidFill>
                <a:latin typeface="+mj-lt"/>
              </a:rPr>
              <a:t>în anexa nr. 1 la prezentul Regulament</a:t>
            </a:r>
            <a:r>
              <a:rPr lang="vi-VN" sz="1800" dirty="0" smtClean="0">
                <a:solidFill>
                  <a:schemeClr val="tx2"/>
                </a:solidFill>
                <a:latin typeface="+mj-lt"/>
              </a:rPr>
              <a:t>.</a:t>
            </a:r>
            <a:endParaRPr lang="ro-MO" sz="1800" dirty="0" smtClean="0">
              <a:solidFill>
                <a:schemeClr val="tx2"/>
              </a:solidFill>
              <a:latin typeface="+mj-lt"/>
            </a:endParaRPr>
          </a:p>
          <a:p>
            <a:pPr lvl="0"/>
            <a:endParaRPr lang="ro-MO" sz="1800" b="0" dirty="0" smtClean="0">
              <a:solidFill>
                <a:schemeClr val="tx2"/>
              </a:solidFill>
              <a:latin typeface="+mj-lt"/>
            </a:endParaRPr>
          </a:p>
          <a:p>
            <a:pPr lvl="0"/>
            <a:r>
              <a:rPr lang="ro-MO" sz="1800" dirty="0" smtClean="0">
                <a:solidFill>
                  <a:schemeClr val="tx2"/>
                </a:solidFill>
                <a:latin typeface="+mj-lt"/>
              </a:rPr>
              <a:t>Conform Anexei 1 </a:t>
            </a:r>
            <a:r>
              <a:rPr lang="ro-MO" sz="1800" b="0" dirty="0" smtClean="0">
                <a:solidFill>
                  <a:schemeClr val="tx2"/>
                </a:solidFill>
                <a:latin typeface="+mj-lt"/>
              </a:rPr>
              <a:t>pentru apele de suprafață sunt 53 de puncte de monitorizare</a:t>
            </a:r>
          </a:p>
          <a:p>
            <a:pPr lvl="0"/>
            <a:endParaRPr lang="ro-MO" sz="1800" dirty="0" smtClean="0">
              <a:solidFill>
                <a:schemeClr val="tx2"/>
              </a:solidFill>
              <a:latin typeface="+mj-lt"/>
            </a:endParaRPr>
          </a:p>
          <a:p>
            <a:pPr lvl="0"/>
            <a:r>
              <a:rPr lang="ro-MO" sz="1800" dirty="0" smtClean="0">
                <a:solidFill>
                  <a:schemeClr val="tx2"/>
                </a:solidFill>
                <a:latin typeface="+mj-lt"/>
              </a:rPr>
              <a:t>Conform Anexei 2  </a:t>
            </a:r>
            <a:r>
              <a:rPr lang="ro-MO" sz="1800" b="0" dirty="0" smtClean="0">
                <a:solidFill>
                  <a:schemeClr val="tx2"/>
                </a:solidFill>
                <a:latin typeface="+mj-lt"/>
              </a:rPr>
              <a:t>se efectuează monitorizare chimică și cantitativă, parametrii sunt de teren și chimici</a:t>
            </a:r>
            <a:endParaRPr lang="vi-VN" sz="1800" dirty="0">
              <a:solidFill>
                <a:schemeClr val="tx2"/>
              </a:solidFill>
              <a:latin typeface="+mj-lt"/>
            </a:endParaRPr>
          </a:p>
        </p:txBody>
      </p:sp>
      <p:sp>
        <p:nvSpPr>
          <p:cNvPr id="9" name="Прямоугольник 8"/>
          <p:cNvSpPr/>
          <p:nvPr/>
        </p:nvSpPr>
        <p:spPr>
          <a:xfrm>
            <a:off x="369789" y="2936692"/>
            <a:ext cx="8370785" cy="646331"/>
          </a:xfrm>
          <a:prstGeom prst="rect">
            <a:avLst/>
          </a:prstGeom>
        </p:spPr>
        <p:txBody>
          <a:bodyPr wrap="square">
            <a:spAutoFit/>
          </a:bodyPr>
          <a:lstStyle/>
          <a:p>
            <a:endParaRPr lang="ro-MO" sz="1800" b="0" dirty="0">
              <a:solidFill>
                <a:srgbClr val="000000"/>
              </a:solidFill>
              <a:latin typeface="+mj-lt"/>
            </a:endParaRPr>
          </a:p>
          <a:p>
            <a:endParaRPr lang="ru-RU" sz="1800" dirty="0">
              <a:latin typeface="+mj-lt"/>
            </a:endParaRPr>
          </a:p>
        </p:txBody>
      </p:sp>
    </p:spTree>
    <p:extLst>
      <p:ext uri="{BB962C8B-B14F-4D97-AF65-F5344CB8AC3E}">
        <p14:creationId xmlns:p14="http://schemas.microsoft.com/office/powerpoint/2010/main" val="1623211852"/>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6"/>
            <a:ext cx="8612849" cy="1442005"/>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800" dirty="0">
                <a:solidFill>
                  <a:srgbClr val="000000"/>
                </a:solidFill>
                <a:ea typeface="Calibri"/>
                <a:cs typeface="Times New Roman"/>
              </a:rPr>
              <a:t>HG Nr. 763 din  23.09.2013 cu privire la Regulamentul Cadastrului de stat al apelor</a:t>
            </a:r>
            <a:r>
              <a:rPr lang="ro-RO" sz="2400" dirty="0">
                <a:solidFill>
                  <a:srgbClr val="0070C0"/>
                </a:solidFill>
                <a:latin typeface="Times New Roman"/>
                <a:ea typeface="Calibri"/>
                <a:cs typeface="Times New Roman"/>
              </a:rPr>
              <a:t>. </a:t>
            </a:r>
            <a:endParaRPr lang="ru-RU" sz="1800" dirty="0">
              <a:solidFill>
                <a:srgbClr val="000000"/>
              </a:solidFill>
              <a:latin typeface="Calibri"/>
              <a:ea typeface="Calibri"/>
              <a:cs typeface="Times New Roman"/>
            </a:endParaRPr>
          </a:p>
        </p:txBody>
      </p:sp>
      <p:sp>
        <p:nvSpPr>
          <p:cNvPr id="8" name="Прямоугольник 7"/>
          <p:cNvSpPr/>
          <p:nvPr/>
        </p:nvSpPr>
        <p:spPr>
          <a:xfrm>
            <a:off x="369786" y="3070290"/>
            <a:ext cx="8612849" cy="369332"/>
          </a:xfrm>
          <a:prstGeom prst="rect">
            <a:avLst/>
          </a:prstGeom>
        </p:spPr>
        <p:txBody>
          <a:bodyPr wrap="square">
            <a:spAutoFit/>
          </a:bodyPr>
          <a:lstStyle/>
          <a:p>
            <a:pPr lvl="0"/>
            <a:r>
              <a:rPr lang="vi-VN" sz="1800" b="0" dirty="0">
                <a:solidFill>
                  <a:srgbClr val="000000"/>
                </a:solidFill>
                <a:latin typeface="+mj-lt"/>
              </a:rPr>
              <a:t>   </a:t>
            </a:r>
            <a:endParaRPr lang="vi-VN" sz="1800" dirty="0">
              <a:solidFill>
                <a:srgbClr val="000000"/>
              </a:solidFill>
              <a:latin typeface="+mj-lt"/>
              <a:cs typeface="+mn-cs"/>
            </a:endParaRPr>
          </a:p>
        </p:txBody>
      </p:sp>
      <p:sp>
        <p:nvSpPr>
          <p:cNvPr id="9" name="Прямоугольник 8"/>
          <p:cNvSpPr/>
          <p:nvPr/>
        </p:nvSpPr>
        <p:spPr>
          <a:xfrm>
            <a:off x="369787" y="2649071"/>
            <a:ext cx="8370788" cy="3693319"/>
          </a:xfrm>
          <a:prstGeom prst="rect">
            <a:avLst/>
          </a:prstGeom>
        </p:spPr>
        <p:txBody>
          <a:bodyPr wrap="square">
            <a:spAutoFit/>
          </a:bodyPr>
          <a:lstStyle/>
          <a:p>
            <a:r>
              <a:rPr lang="vi-VN" sz="1800" dirty="0">
                <a:solidFill>
                  <a:srgbClr val="000000"/>
                </a:solidFill>
                <a:latin typeface="+mj-lt"/>
              </a:rPr>
              <a:t>Regulamentul Cadastrului</a:t>
            </a:r>
            <a:r>
              <a:rPr lang="vi-VN" sz="1800" b="0" dirty="0">
                <a:solidFill>
                  <a:srgbClr val="000000"/>
                </a:solidFill>
                <a:latin typeface="+mj-lt"/>
              </a:rPr>
              <a:t> </a:t>
            </a:r>
            <a:r>
              <a:rPr lang="vi-VN" sz="1800" b="0" dirty="0">
                <a:solidFill>
                  <a:schemeClr val="tx2"/>
                </a:solidFill>
                <a:latin typeface="+mj-lt"/>
              </a:rPr>
              <a:t>de stat al apelor stabileşte structura şi </a:t>
            </a:r>
            <a:r>
              <a:rPr lang="vi-VN" sz="1800" b="0" dirty="0" smtClean="0">
                <a:solidFill>
                  <a:schemeClr val="tx2"/>
                </a:solidFill>
                <a:latin typeface="+mj-lt"/>
              </a:rPr>
              <a:t>conţinu</a:t>
            </a:r>
            <a:r>
              <a:rPr lang="ro-MO" sz="1800" b="0" dirty="0" smtClean="0">
                <a:solidFill>
                  <a:schemeClr val="tx2"/>
                </a:solidFill>
                <a:latin typeface="+mj-lt"/>
              </a:rPr>
              <a:t>tul c</a:t>
            </a:r>
            <a:r>
              <a:rPr lang="vi-VN" sz="1800" b="0" dirty="0" smtClean="0">
                <a:solidFill>
                  <a:schemeClr val="tx2"/>
                </a:solidFill>
                <a:latin typeface="+mj-lt"/>
              </a:rPr>
              <a:t>adastru</a:t>
            </a:r>
            <a:r>
              <a:rPr lang="ro-MO" sz="1800" b="0" dirty="0" smtClean="0">
                <a:solidFill>
                  <a:schemeClr val="tx2"/>
                </a:solidFill>
                <a:latin typeface="+mj-lt"/>
              </a:rPr>
              <a:t>lui</a:t>
            </a:r>
            <a:r>
              <a:rPr lang="vi-VN" sz="1800" b="0" dirty="0" smtClean="0">
                <a:solidFill>
                  <a:schemeClr val="tx2"/>
                </a:solidFill>
                <a:latin typeface="+mj-lt"/>
              </a:rPr>
              <a:t>.</a:t>
            </a:r>
            <a:endParaRPr lang="ro-MO" sz="1800" b="0" dirty="0" smtClean="0">
              <a:solidFill>
                <a:schemeClr val="tx2"/>
              </a:solidFill>
              <a:latin typeface="+mj-lt"/>
            </a:endParaRPr>
          </a:p>
          <a:p>
            <a:r>
              <a:rPr lang="vi-VN" sz="1800" dirty="0">
                <a:solidFill>
                  <a:schemeClr val="tx2"/>
                </a:solidFill>
                <a:latin typeface="+mj-lt"/>
              </a:rPr>
              <a:t/>
            </a:r>
            <a:br>
              <a:rPr lang="vi-VN" sz="1800" dirty="0">
                <a:solidFill>
                  <a:schemeClr val="tx2"/>
                </a:solidFill>
                <a:latin typeface="+mj-lt"/>
              </a:rPr>
            </a:br>
            <a:r>
              <a:rPr lang="vi-VN" sz="1800" dirty="0">
                <a:solidFill>
                  <a:schemeClr val="tx2"/>
                </a:solidFill>
                <a:latin typeface="+mj-lt"/>
              </a:rPr>
              <a:t> </a:t>
            </a:r>
            <a:r>
              <a:rPr lang="vi-VN" sz="1800" dirty="0" smtClean="0">
                <a:solidFill>
                  <a:schemeClr val="tx2"/>
                </a:solidFill>
                <a:latin typeface="+mj-lt"/>
              </a:rPr>
              <a:t>Scopul </a:t>
            </a:r>
            <a:r>
              <a:rPr lang="vi-VN" sz="1800" dirty="0">
                <a:solidFill>
                  <a:schemeClr val="tx2"/>
                </a:solidFill>
                <a:latin typeface="+mj-lt"/>
              </a:rPr>
              <a:t>Cadastrului </a:t>
            </a:r>
            <a:r>
              <a:rPr lang="vi-VN" sz="1800" b="0" dirty="0">
                <a:solidFill>
                  <a:schemeClr val="tx2"/>
                </a:solidFill>
                <a:latin typeface="+mj-lt"/>
              </a:rPr>
              <a:t>îl constituie gestionarea, protecţia şi folosirea eficientă a apelor de suprafaţă şi a apelor subterane în baza evidenţei de stat a datelor cadastrale şi asigurarea </a:t>
            </a:r>
            <a:r>
              <a:rPr lang="ro-MO" sz="1800" b="0" dirty="0" smtClean="0">
                <a:solidFill>
                  <a:schemeClr val="tx2"/>
                </a:solidFill>
                <a:latin typeface="+mj-lt"/>
              </a:rPr>
              <a:t>APL, APC</a:t>
            </a:r>
            <a:r>
              <a:rPr lang="vi-VN" sz="1800" b="0" dirty="0" smtClean="0">
                <a:solidFill>
                  <a:schemeClr val="tx2"/>
                </a:solidFill>
                <a:latin typeface="+mj-lt"/>
              </a:rPr>
              <a:t>, </a:t>
            </a:r>
            <a:r>
              <a:rPr lang="vi-VN" sz="1800" b="0" dirty="0">
                <a:solidFill>
                  <a:schemeClr val="tx2"/>
                </a:solidFill>
                <a:latin typeface="+mj-lt"/>
              </a:rPr>
              <a:t>persoanelor fizice şi juridice interesate cu informaţie </a:t>
            </a:r>
            <a:r>
              <a:rPr lang="vi-VN" sz="1800" b="0" dirty="0" smtClean="0">
                <a:solidFill>
                  <a:schemeClr val="tx2"/>
                </a:solidFill>
                <a:latin typeface="+mj-lt"/>
              </a:rPr>
              <a:t>cadastrală</a:t>
            </a:r>
            <a:r>
              <a:rPr lang="ro-MO" sz="1800" b="0" dirty="0" smtClean="0">
                <a:solidFill>
                  <a:schemeClr val="tx2"/>
                </a:solidFill>
                <a:latin typeface="+mj-lt"/>
              </a:rPr>
              <a:t>.</a:t>
            </a:r>
          </a:p>
          <a:p>
            <a:r>
              <a:rPr lang="vi-VN" sz="1800" b="0" dirty="0" smtClean="0">
                <a:solidFill>
                  <a:schemeClr val="tx2"/>
                </a:solidFill>
                <a:latin typeface="+mj-lt"/>
              </a:rPr>
              <a:t>.</a:t>
            </a:r>
            <a:endParaRPr lang="ro-MO" sz="1800" b="0" i="1" dirty="0" smtClean="0">
              <a:solidFill>
                <a:schemeClr val="tx2"/>
              </a:solidFill>
              <a:latin typeface="+mj-lt"/>
            </a:endParaRPr>
          </a:p>
          <a:p>
            <a:r>
              <a:rPr lang="vi-VN" sz="1800" dirty="0" smtClean="0">
                <a:solidFill>
                  <a:schemeClr val="tx2"/>
                </a:solidFill>
                <a:latin typeface="+mj-lt"/>
              </a:rPr>
              <a:t>Cadastrul </a:t>
            </a:r>
            <a:r>
              <a:rPr lang="ro-MO" sz="1800" dirty="0" smtClean="0">
                <a:solidFill>
                  <a:schemeClr val="tx2"/>
                </a:solidFill>
                <a:latin typeface="+mj-lt"/>
              </a:rPr>
              <a:t>se referă la:</a:t>
            </a:r>
          </a:p>
          <a:p>
            <a:r>
              <a:rPr lang="ro-MO" sz="1800" dirty="0" smtClean="0">
                <a:solidFill>
                  <a:schemeClr val="tx2"/>
                </a:solidFill>
                <a:latin typeface="+mj-lt"/>
              </a:rPr>
              <a:t> </a:t>
            </a:r>
            <a:r>
              <a:rPr lang="vi-VN" sz="1800" dirty="0" smtClean="0">
                <a:solidFill>
                  <a:schemeClr val="tx2"/>
                </a:solidFill>
                <a:latin typeface="+mj-lt"/>
              </a:rPr>
              <a:t> </a:t>
            </a:r>
            <a:r>
              <a:rPr lang="vi-VN" sz="1800" dirty="0">
                <a:solidFill>
                  <a:schemeClr val="tx2"/>
                </a:solidFill>
                <a:latin typeface="+mj-lt"/>
              </a:rPr>
              <a:t>Capitolul I</a:t>
            </a:r>
            <a:r>
              <a:rPr lang="vi-VN" sz="1800" i="1" dirty="0">
                <a:solidFill>
                  <a:schemeClr val="tx2"/>
                </a:solidFill>
                <a:latin typeface="+mj-lt"/>
              </a:rPr>
              <a:t>. </a:t>
            </a:r>
            <a:r>
              <a:rPr lang="vi-VN" sz="1800" b="0" i="1" dirty="0" smtClean="0">
                <a:solidFill>
                  <a:schemeClr val="tx2"/>
                </a:solidFill>
                <a:latin typeface="+mj-lt"/>
              </a:rPr>
              <a:t>APELE </a:t>
            </a:r>
            <a:r>
              <a:rPr lang="vi-VN" sz="1800" b="0" i="1" dirty="0">
                <a:solidFill>
                  <a:schemeClr val="tx2"/>
                </a:solidFill>
                <a:latin typeface="+mj-lt"/>
              </a:rPr>
              <a:t>DE </a:t>
            </a:r>
            <a:r>
              <a:rPr lang="vi-VN" sz="1800" b="0" i="1" dirty="0" smtClean="0">
                <a:solidFill>
                  <a:schemeClr val="tx2"/>
                </a:solidFill>
                <a:latin typeface="+mj-lt"/>
              </a:rPr>
              <a:t>SUPRAFAŢĂ</a:t>
            </a:r>
            <a:r>
              <a:rPr lang="ro-MO" sz="1800" b="0" i="1" dirty="0" smtClean="0">
                <a:solidFill>
                  <a:schemeClr val="tx2"/>
                </a:solidFill>
                <a:latin typeface="+mj-lt"/>
              </a:rPr>
              <a:t>, </a:t>
            </a:r>
            <a:r>
              <a:rPr lang="vi-VN" sz="1800" dirty="0" smtClean="0">
                <a:solidFill>
                  <a:schemeClr val="tx2"/>
                </a:solidFill>
                <a:latin typeface="+mj-lt"/>
              </a:rPr>
              <a:t>Capitolul </a:t>
            </a:r>
            <a:r>
              <a:rPr lang="vi-VN" sz="1800" dirty="0">
                <a:solidFill>
                  <a:schemeClr val="tx2"/>
                </a:solidFill>
                <a:latin typeface="+mj-lt"/>
              </a:rPr>
              <a:t>II. </a:t>
            </a:r>
            <a:r>
              <a:rPr lang="vi-VN" sz="1800" b="0" i="1" dirty="0">
                <a:solidFill>
                  <a:schemeClr val="tx2"/>
                </a:solidFill>
                <a:latin typeface="+mj-lt"/>
              </a:rPr>
              <a:t>APELE </a:t>
            </a:r>
            <a:r>
              <a:rPr lang="vi-VN" sz="1800" b="0" i="1" dirty="0" smtClean="0">
                <a:solidFill>
                  <a:schemeClr val="tx2"/>
                </a:solidFill>
                <a:latin typeface="+mj-lt"/>
              </a:rPr>
              <a:t>SUBTERANE</a:t>
            </a:r>
            <a:r>
              <a:rPr lang="ro-MO" sz="1800" b="0" i="1" dirty="0" smtClean="0">
                <a:solidFill>
                  <a:schemeClr val="tx2"/>
                </a:solidFill>
                <a:latin typeface="+mj-lt"/>
              </a:rPr>
              <a:t>,</a:t>
            </a:r>
            <a:r>
              <a:rPr lang="vi-VN" sz="1800" b="0" i="1" dirty="0" smtClean="0">
                <a:solidFill>
                  <a:schemeClr val="tx2"/>
                </a:solidFill>
                <a:latin typeface="+mj-lt"/>
              </a:rPr>
              <a:t> </a:t>
            </a:r>
            <a:r>
              <a:rPr lang="vi-VN" sz="1800" dirty="0">
                <a:solidFill>
                  <a:schemeClr val="tx2"/>
                </a:solidFill>
                <a:latin typeface="+mj-lt"/>
              </a:rPr>
              <a:t>Capitolul III</a:t>
            </a:r>
            <a:r>
              <a:rPr lang="vi-VN" sz="1800" b="0" i="1" dirty="0">
                <a:solidFill>
                  <a:schemeClr val="tx2"/>
                </a:solidFill>
                <a:latin typeface="+mj-lt"/>
              </a:rPr>
              <a:t>. CALITATEA </a:t>
            </a:r>
            <a:r>
              <a:rPr lang="vi-VN" sz="1800" b="0" i="1" dirty="0" smtClean="0">
                <a:solidFill>
                  <a:schemeClr val="tx2"/>
                </a:solidFill>
                <a:latin typeface="+mj-lt"/>
              </a:rPr>
              <a:t>APEI</a:t>
            </a:r>
            <a:r>
              <a:rPr lang="ro-MO" sz="1800" b="0" i="1" dirty="0" smtClean="0">
                <a:solidFill>
                  <a:schemeClr val="tx2"/>
                </a:solidFill>
                <a:latin typeface="+mj-lt"/>
              </a:rPr>
              <a:t>, </a:t>
            </a:r>
            <a:r>
              <a:rPr lang="vi-VN" sz="1800" dirty="0" smtClean="0">
                <a:solidFill>
                  <a:schemeClr val="tx2"/>
                </a:solidFill>
                <a:latin typeface="+mj-lt"/>
              </a:rPr>
              <a:t>Capitolul </a:t>
            </a:r>
            <a:r>
              <a:rPr lang="vi-VN" sz="1800" dirty="0">
                <a:solidFill>
                  <a:schemeClr val="tx2"/>
                </a:solidFill>
                <a:latin typeface="+mj-lt"/>
              </a:rPr>
              <a:t>IV. </a:t>
            </a:r>
            <a:r>
              <a:rPr lang="vi-VN" sz="1800" b="0" i="1" dirty="0">
                <a:solidFill>
                  <a:schemeClr val="tx2"/>
                </a:solidFill>
                <a:latin typeface="+mj-lt"/>
              </a:rPr>
              <a:t>UTILIZAREA </a:t>
            </a:r>
            <a:r>
              <a:rPr lang="vi-VN" sz="1800" b="0" i="1" dirty="0" smtClean="0">
                <a:solidFill>
                  <a:schemeClr val="tx2"/>
                </a:solidFill>
                <a:latin typeface="+mj-lt"/>
              </a:rPr>
              <a:t>APELOR</a:t>
            </a:r>
            <a:r>
              <a:rPr lang="ro-MO" sz="1800" b="0" i="1" dirty="0" smtClean="0">
                <a:solidFill>
                  <a:schemeClr val="tx2"/>
                </a:solidFill>
                <a:latin typeface="+mj-lt"/>
              </a:rPr>
              <a:t>,</a:t>
            </a:r>
            <a:r>
              <a:rPr lang="vi-VN" sz="1800" b="0" i="1" dirty="0" smtClean="0">
                <a:solidFill>
                  <a:schemeClr val="tx2"/>
                </a:solidFill>
                <a:latin typeface="+mj-lt"/>
              </a:rPr>
              <a:t>  </a:t>
            </a:r>
            <a:r>
              <a:rPr lang="vi-VN" sz="1800" dirty="0">
                <a:solidFill>
                  <a:schemeClr val="tx2"/>
                </a:solidFill>
                <a:latin typeface="+mj-lt"/>
              </a:rPr>
              <a:t>Capitolul V. </a:t>
            </a:r>
            <a:r>
              <a:rPr lang="vi-VN" sz="1800" b="0" i="1" dirty="0">
                <a:solidFill>
                  <a:schemeClr val="tx2"/>
                </a:solidFill>
                <a:latin typeface="+mj-lt"/>
              </a:rPr>
              <a:t>CONSTRUCŢIILE </a:t>
            </a:r>
            <a:r>
              <a:rPr lang="vi-VN" sz="1800" b="0" i="1" dirty="0" smtClean="0">
                <a:solidFill>
                  <a:schemeClr val="tx2"/>
                </a:solidFill>
                <a:latin typeface="+mj-lt"/>
              </a:rPr>
              <a:t>HIDROTEHNICE</a:t>
            </a:r>
            <a:r>
              <a:rPr lang="ro-MO" sz="1800" b="0" i="1" dirty="0" smtClean="0">
                <a:solidFill>
                  <a:schemeClr val="tx2"/>
                </a:solidFill>
                <a:latin typeface="+mj-lt"/>
              </a:rPr>
              <a:t>,</a:t>
            </a:r>
            <a:r>
              <a:rPr lang="vi-VN" sz="1800" b="0" i="1" dirty="0" smtClean="0">
                <a:solidFill>
                  <a:schemeClr val="tx2"/>
                </a:solidFill>
                <a:latin typeface="+mj-lt"/>
              </a:rPr>
              <a:t> </a:t>
            </a:r>
            <a:r>
              <a:rPr lang="vi-VN" sz="1800" dirty="0" smtClean="0">
                <a:solidFill>
                  <a:schemeClr val="tx2"/>
                </a:solidFill>
                <a:latin typeface="+mj-lt"/>
              </a:rPr>
              <a:t>Capitolul </a:t>
            </a:r>
            <a:r>
              <a:rPr lang="vi-VN" sz="1800" dirty="0">
                <a:solidFill>
                  <a:schemeClr val="tx2"/>
                </a:solidFill>
                <a:latin typeface="+mj-lt"/>
              </a:rPr>
              <a:t>VI</a:t>
            </a:r>
            <a:r>
              <a:rPr lang="vi-VN" sz="1800" b="0" i="1" dirty="0">
                <a:solidFill>
                  <a:schemeClr val="tx2"/>
                </a:solidFill>
                <a:latin typeface="+mj-lt"/>
              </a:rPr>
              <a:t>. TERENUL FONDULUI </a:t>
            </a:r>
            <a:r>
              <a:rPr lang="vi-VN" sz="1800" b="0" i="1" dirty="0" smtClean="0">
                <a:solidFill>
                  <a:schemeClr val="tx2"/>
                </a:solidFill>
                <a:latin typeface="+mj-lt"/>
              </a:rPr>
              <a:t>APELOR </a:t>
            </a:r>
            <a:endParaRPr lang="ru-RU" sz="1800" dirty="0">
              <a:solidFill>
                <a:schemeClr val="tx2"/>
              </a:solidFill>
              <a:latin typeface="+mj-lt"/>
            </a:endParaRPr>
          </a:p>
        </p:txBody>
      </p:sp>
    </p:spTree>
    <p:extLst>
      <p:ext uri="{BB962C8B-B14F-4D97-AF65-F5344CB8AC3E}">
        <p14:creationId xmlns:p14="http://schemas.microsoft.com/office/powerpoint/2010/main" val="928960245"/>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6"/>
            <a:ext cx="8612849" cy="1694719"/>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800" dirty="0">
                <a:solidFill>
                  <a:srgbClr val="000000"/>
                </a:solidFill>
                <a:ea typeface="Calibri"/>
                <a:cs typeface="Times New Roman"/>
              </a:rPr>
              <a:t>HG </a:t>
            </a:r>
            <a:r>
              <a:rPr lang="en-US" sz="1800" dirty="0" smtClean="0">
                <a:solidFill>
                  <a:srgbClr val="000000"/>
                </a:solidFill>
                <a:ea typeface="Calibri"/>
                <a:cs typeface="Times New Roman"/>
              </a:rPr>
              <a:t>890 </a:t>
            </a:r>
            <a:r>
              <a:rPr lang="en-US" sz="1800" dirty="0">
                <a:solidFill>
                  <a:srgbClr val="000000"/>
                </a:solidFill>
                <a:ea typeface="Calibri"/>
                <a:cs typeface="Times New Roman"/>
              </a:rPr>
              <a:t>din  12.11.2013 </a:t>
            </a:r>
            <a:r>
              <a:rPr lang="en-US" sz="1800" dirty="0" err="1">
                <a:solidFill>
                  <a:srgbClr val="000000"/>
                </a:solidFill>
                <a:ea typeface="Calibri"/>
                <a:cs typeface="Times New Roman"/>
              </a:rPr>
              <a:t>pentru</a:t>
            </a:r>
            <a:r>
              <a:rPr lang="en-US" sz="1800" dirty="0">
                <a:solidFill>
                  <a:srgbClr val="000000"/>
                </a:solidFill>
                <a:ea typeface="Calibri"/>
                <a:cs typeface="Times New Roman"/>
              </a:rPr>
              <a:t> </a:t>
            </a:r>
            <a:r>
              <a:rPr lang="en-US" sz="1800" dirty="0" err="1">
                <a:solidFill>
                  <a:srgbClr val="000000"/>
                </a:solidFill>
                <a:ea typeface="Calibri"/>
                <a:cs typeface="Times New Roman"/>
              </a:rPr>
              <a:t>aprobarea</a:t>
            </a:r>
            <a:r>
              <a:rPr lang="en-US" sz="1800" dirty="0">
                <a:solidFill>
                  <a:srgbClr val="000000"/>
                </a:solidFill>
                <a:ea typeface="Calibri"/>
                <a:cs typeface="Times New Roman"/>
              </a:rPr>
              <a:t> </a:t>
            </a:r>
            <a:r>
              <a:rPr lang="en-US" sz="1800" dirty="0" err="1">
                <a:solidFill>
                  <a:srgbClr val="000000"/>
                </a:solidFill>
                <a:ea typeface="Calibri"/>
                <a:cs typeface="Times New Roman"/>
              </a:rPr>
              <a:t>Regulamentului</a:t>
            </a:r>
            <a:r>
              <a:rPr lang="en-US" sz="1800" dirty="0">
                <a:solidFill>
                  <a:srgbClr val="000000"/>
                </a:solidFill>
                <a:ea typeface="Calibri"/>
                <a:cs typeface="Times New Roman"/>
              </a:rPr>
              <a:t> cu </a:t>
            </a:r>
            <a:r>
              <a:rPr lang="en-US" sz="1800" dirty="0" err="1">
                <a:solidFill>
                  <a:srgbClr val="000000"/>
                </a:solidFill>
                <a:ea typeface="Calibri"/>
                <a:cs typeface="Times New Roman"/>
              </a:rPr>
              <a:t>privire</a:t>
            </a:r>
            <a:r>
              <a:rPr lang="en-US" sz="1800" dirty="0">
                <a:solidFill>
                  <a:srgbClr val="000000"/>
                </a:solidFill>
                <a:ea typeface="Calibri"/>
                <a:cs typeface="Times New Roman"/>
              </a:rPr>
              <a:t> la </a:t>
            </a:r>
            <a:r>
              <a:rPr lang="en-US" sz="1800" dirty="0" err="1">
                <a:solidFill>
                  <a:srgbClr val="000000"/>
                </a:solidFill>
                <a:ea typeface="Calibri"/>
                <a:cs typeface="Times New Roman"/>
              </a:rPr>
              <a:t>cerinţele</a:t>
            </a:r>
            <a:r>
              <a:rPr lang="en-US" sz="1800" dirty="0">
                <a:solidFill>
                  <a:srgbClr val="000000"/>
                </a:solidFill>
                <a:ea typeface="Calibri"/>
                <a:cs typeface="Times New Roman"/>
              </a:rPr>
              <a:t> de </a:t>
            </a:r>
            <a:r>
              <a:rPr lang="en-US" sz="1800" dirty="0" err="1">
                <a:solidFill>
                  <a:srgbClr val="000000"/>
                </a:solidFill>
                <a:ea typeface="Calibri"/>
                <a:cs typeface="Times New Roman"/>
              </a:rPr>
              <a:t>calitate</a:t>
            </a:r>
            <a:r>
              <a:rPr lang="en-US" sz="1800" dirty="0">
                <a:solidFill>
                  <a:srgbClr val="000000"/>
                </a:solidFill>
                <a:ea typeface="Calibri"/>
                <a:cs typeface="Times New Roman"/>
              </a:rPr>
              <a:t> a </a:t>
            </a:r>
            <a:r>
              <a:rPr lang="en-US" sz="1800" dirty="0" err="1">
                <a:solidFill>
                  <a:srgbClr val="000000"/>
                </a:solidFill>
                <a:ea typeface="Calibri"/>
                <a:cs typeface="Times New Roman"/>
              </a:rPr>
              <a:t>mediului</a:t>
            </a:r>
            <a:r>
              <a:rPr lang="en-US" sz="1800" dirty="0">
                <a:solidFill>
                  <a:srgbClr val="000000"/>
                </a:solidFill>
                <a:ea typeface="Calibri"/>
                <a:cs typeface="Times New Roman"/>
              </a:rPr>
              <a:t> </a:t>
            </a:r>
            <a:r>
              <a:rPr lang="en-US" sz="1800" dirty="0" err="1">
                <a:solidFill>
                  <a:srgbClr val="000000"/>
                </a:solidFill>
                <a:ea typeface="Calibri"/>
                <a:cs typeface="Times New Roman"/>
              </a:rPr>
              <a:t>pentru</a:t>
            </a:r>
            <a:r>
              <a:rPr lang="en-US" sz="1800" dirty="0">
                <a:solidFill>
                  <a:srgbClr val="000000"/>
                </a:solidFill>
                <a:ea typeface="Calibri"/>
                <a:cs typeface="Times New Roman"/>
              </a:rPr>
              <a:t> </a:t>
            </a:r>
            <a:r>
              <a:rPr lang="en-US" sz="1800" dirty="0" err="1">
                <a:solidFill>
                  <a:srgbClr val="000000"/>
                </a:solidFill>
                <a:ea typeface="Calibri"/>
                <a:cs typeface="Times New Roman"/>
              </a:rPr>
              <a:t>apele</a:t>
            </a:r>
            <a:r>
              <a:rPr lang="en-US" sz="1800" dirty="0">
                <a:solidFill>
                  <a:srgbClr val="000000"/>
                </a:solidFill>
                <a:ea typeface="Calibri"/>
                <a:cs typeface="Times New Roman"/>
              </a:rPr>
              <a:t> de </a:t>
            </a:r>
            <a:r>
              <a:rPr lang="en-US" sz="1800" dirty="0" err="1">
                <a:solidFill>
                  <a:srgbClr val="000000"/>
                </a:solidFill>
                <a:ea typeface="Calibri"/>
                <a:cs typeface="Times New Roman"/>
              </a:rPr>
              <a:t>suprafaţă</a:t>
            </a:r>
            <a:r>
              <a:rPr lang="en-US" sz="1800" b="0" dirty="0">
                <a:solidFill>
                  <a:srgbClr val="000000"/>
                </a:solidFill>
                <a:ea typeface="Calibri"/>
                <a:cs typeface="Times New Roman"/>
              </a:rPr>
              <a:t>.</a:t>
            </a:r>
            <a:endParaRPr lang="ru-RU" sz="1400" b="0" dirty="0">
              <a:solidFill>
                <a:srgbClr val="000000"/>
              </a:solidFill>
              <a:ea typeface="Calibri"/>
              <a:cs typeface="Times New Roman"/>
            </a:endParaRPr>
          </a:p>
          <a:p>
            <a:pPr marR="97155" lvl="0">
              <a:lnSpc>
                <a:spcPct val="107000"/>
              </a:lnSpc>
              <a:spcAft>
                <a:spcPts val="0"/>
              </a:spcAft>
            </a:pPr>
            <a:r>
              <a:rPr lang="ro-RO" sz="1800" dirty="0" smtClean="0">
                <a:solidFill>
                  <a:srgbClr val="000000"/>
                </a:solidFill>
                <a:ea typeface="Calibri"/>
                <a:cs typeface="Times New Roman"/>
              </a:rPr>
              <a:t>. </a:t>
            </a:r>
            <a:endParaRPr lang="ru-RU" sz="1800" dirty="0">
              <a:solidFill>
                <a:srgbClr val="000000"/>
              </a:solidFill>
              <a:latin typeface="Calibri"/>
              <a:ea typeface="Calibri"/>
              <a:cs typeface="Times New Roman"/>
            </a:endParaRPr>
          </a:p>
        </p:txBody>
      </p:sp>
      <p:sp>
        <p:nvSpPr>
          <p:cNvPr id="8" name="Прямоугольник 7"/>
          <p:cNvSpPr/>
          <p:nvPr/>
        </p:nvSpPr>
        <p:spPr>
          <a:xfrm>
            <a:off x="192181" y="2941926"/>
            <a:ext cx="8790454" cy="3693319"/>
          </a:xfrm>
          <a:prstGeom prst="rect">
            <a:avLst/>
          </a:prstGeom>
        </p:spPr>
        <p:txBody>
          <a:bodyPr wrap="square">
            <a:spAutoFit/>
          </a:bodyPr>
          <a:lstStyle/>
          <a:p>
            <a:pPr lvl="0"/>
            <a:r>
              <a:rPr lang="vi-VN" sz="1800" dirty="0">
                <a:solidFill>
                  <a:srgbClr val="000000"/>
                </a:solidFill>
                <a:latin typeface="+mj-lt"/>
              </a:rPr>
              <a:t>Regulamentul cu privire la cerinţele </a:t>
            </a:r>
            <a:r>
              <a:rPr lang="vi-VN" sz="1800" dirty="0" smtClean="0">
                <a:solidFill>
                  <a:srgbClr val="000000"/>
                </a:solidFill>
                <a:latin typeface="+mj-lt"/>
              </a:rPr>
              <a:t>de calitate a mediului pentru apele de suprafaţă</a:t>
            </a:r>
            <a:r>
              <a:rPr lang="ro-MO" sz="1800" dirty="0" smtClean="0">
                <a:solidFill>
                  <a:srgbClr val="000000"/>
                </a:solidFill>
                <a:latin typeface="+mj-lt"/>
              </a:rPr>
              <a:t> </a:t>
            </a:r>
            <a:r>
              <a:rPr lang="vi-VN" sz="1800" b="0" dirty="0" smtClean="0">
                <a:solidFill>
                  <a:srgbClr val="000000"/>
                </a:solidFill>
                <a:latin typeface="+mj-lt"/>
              </a:rPr>
              <a:t> </a:t>
            </a:r>
            <a:r>
              <a:rPr lang="vi-VN" sz="1800" dirty="0" smtClean="0">
                <a:solidFill>
                  <a:srgbClr val="000000"/>
                </a:solidFill>
                <a:latin typeface="+mj-lt"/>
              </a:rPr>
              <a:t>transpune</a:t>
            </a:r>
            <a:r>
              <a:rPr lang="ro-MO" sz="1800" dirty="0" smtClean="0">
                <a:solidFill>
                  <a:srgbClr val="000000"/>
                </a:solidFill>
                <a:latin typeface="+mj-lt"/>
              </a:rPr>
              <a:t>:</a:t>
            </a:r>
          </a:p>
          <a:p>
            <a:pPr lvl="0"/>
            <a:endParaRPr lang="ro-MO" sz="1800" dirty="0" smtClean="0">
              <a:solidFill>
                <a:srgbClr val="000000"/>
              </a:solidFill>
              <a:latin typeface="+mj-lt"/>
            </a:endParaRPr>
          </a:p>
          <a:p>
            <a:pPr marL="285750" lvl="0" indent="-285750">
              <a:buFont typeface="Wingdings" panose="05000000000000000000" pitchFamily="2" charset="2"/>
              <a:buChar char="Ø"/>
            </a:pPr>
            <a:r>
              <a:rPr lang="vi-VN" sz="1800" dirty="0" smtClean="0">
                <a:solidFill>
                  <a:srgbClr val="000000"/>
                </a:solidFill>
                <a:latin typeface="+mj-lt"/>
              </a:rPr>
              <a:t> </a:t>
            </a:r>
            <a:r>
              <a:rPr lang="vi-VN" sz="1800" dirty="0">
                <a:solidFill>
                  <a:schemeClr val="tx2"/>
                </a:solidFill>
                <a:latin typeface="+mj-lt"/>
              </a:rPr>
              <a:t>parţial anexa V şi anexa X </a:t>
            </a:r>
            <a:r>
              <a:rPr lang="vi-VN" sz="1800" b="0" dirty="0">
                <a:solidFill>
                  <a:schemeClr val="tx2"/>
                </a:solidFill>
                <a:latin typeface="+mj-lt"/>
              </a:rPr>
              <a:t>la Directiva 2000/60/CE </a:t>
            </a:r>
            <a:r>
              <a:rPr lang="vi-VN" sz="1800" b="0" dirty="0" smtClean="0">
                <a:solidFill>
                  <a:schemeClr val="tx2"/>
                </a:solidFill>
                <a:latin typeface="+mj-lt"/>
              </a:rPr>
              <a:t>şi </a:t>
            </a:r>
            <a:r>
              <a:rPr lang="vi-VN" sz="1800" b="0" dirty="0">
                <a:solidFill>
                  <a:schemeClr val="tx2"/>
                </a:solidFill>
                <a:latin typeface="+mj-lt"/>
              </a:rPr>
              <a:t>constituie un instrument de lucru necesar autorităţilor </a:t>
            </a:r>
            <a:r>
              <a:rPr lang="vi-VN" sz="1800" dirty="0">
                <a:solidFill>
                  <a:schemeClr val="tx2"/>
                </a:solidFill>
                <a:latin typeface="+mj-lt"/>
              </a:rPr>
              <a:t>cu atribuţii de gestionare a apelor şi de protecţie a mediului în activitatea de evaluare calitativă a resurselor de </a:t>
            </a:r>
            <a:r>
              <a:rPr lang="vi-VN" sz="1800" dirty="0" smtClean="0">
                <a:solidFill>
                  <a:schemeClr val="tx2"/>
                </a:solidFill>
                <a:latin typeface="+mj-lt"/>
              </a:rPr>
              <a:t>apă</a:t>
            </a:r>
            <a:r>
              <a:rPr lang="ro-MO" sz="1800" dirty="0" smtClean="0">
                <a:solidFill>
                  <a:schemeClr val="tx2"/>
                </a:solidFill>
                <a:latin typeface="+mj-lt"/>
              </a:rPr>
              <a:t>.</a:t>
            </a:r>
            <a:r>
              <a:rPr lang="ro-MO" sz="1800" b="0" i="1" dirty="0" smtClean="0">
                <a:solidFill>
                  <a:schemeClr val="tx2"/>
                </a:solidFill>
                <a:latin typeface="+mj-lt"/>
              </a:rPr>
              <a:t>.</a:t>
            </a:r>
          </a:p>
          <a:p>
            <a:pPr lvl="0"/>
            <a:endParaRPr lang="ro-MO" sz="1800" dirty="0" smtClean="0">
              <a:solidFill>
                <a:schemeClr val="tx2"/>
              </a:solidFill>
              <a:latin typeface="+mj-lt"/>
            </a:endParaRPr>
          </a:p>
          <a:p>
            <a:pPr lvl="0"/>
            <a:r>
              <a:rPr lang="vi-VN" sz="1800" dirty="0" smtClean="0">
                <a:solidFill>
                  <a:schemeClr val="tx2"/>
                </a:solidFill>
                <a:latin typeface="+mj-lt"/>
              </a:rPr>
              <a:t>Regulamentul </a:t>
            </a:r>
            <a:r>
              <a:rPr lang="vi-VN" sz="1800" dirty="0">
                <a:solidFill>
                  <a:schemeClr val="tx2"/>
                </a:solidFill>
                <a:latin typeface="+mj-lt"/>
              </a:rPr>
              <a:t>stabileşte cerinţele de calitate a mediului </a:t>
            </a:r>
            <a:r>
              <a:rPr lang="vi-VN" sz="1800" b="0" dirty="0">
                <a:solidFill>
                  <a:schemeClr val="tx2"/>
                </a:solidFill>
                <a:latin typeface="+mj-lt"/>
              </a:rPr>
              <a:t>pentru apele de suprafaţă şi modul de clasificare a apelor de suprafaţă în clase de calitate</a:t>
            </a:r>
            <a:r>
              <a:rPr lang="vi-VN" sz="1800" b="0" dirty="0" smtClean="0">
                <a:solidFill>
                  <a:schemeClr val="tx2"/>
                </a:solidFill>
                <a:latin typeface="+mj-lt"/>
              </a:rPr>
              <a:t>.</a:t>
            </a:r>
            <a:endParaRPr lang="ro-MO" sz="1800" b="0" dirty="0" smtClean="0">
              <a:solidFill>
                <a:schemeClr val="tx2"/>
              </a:solidFill>
              <a:latin typeface="+mj-lt"/>
            </a:endParaRPr>
          </a:p>
          <a:p>
            <a:pPr lvl="0"/>
            <a:endParaRPr lang="ro-MO" sz="1800" dirty="0" smtClean="0">
              <a:solidFill>
                <a:schemeClr val="tx2"/>
              </a:solidFill>
              <a:latin typeface="Times New Roman"/>
            </a:endParaRPr>
          </a:p>
          <a:p>
            <a:pPr lvl="0"/>
            <a:r>
              <a:rPr lang="ro-MO" sz="1800" dirty="0" smtClean="0">
                <a:solidFill>
                  <a:schemeClr val="tx2"/>
                </a:solidFill>
                <a:latin typeface="+mj-lt"/>
              </a:rPr>
              <a:t>Regulamentul prevede </a:t>
            </a:r>
            <a:r>
              <a:rPr lang="ro-MO" sz="1800" b="0" dirty="0" smtClean="0">
                <a:solidFill>
                  <a:schemeClr val="tx2"/>
                </a:solidFill>
                <a:latin typeface="+mj-lt"/>
              </a:rPr>
              <a:t>c</a:t>
            </a:r>
            <a:r>
              <a:rPr lang="vi-VN" sz="1800" b="0" dirty="0" smtClean="0">
                <a:solidFill>
                  <a:schemeClr val="tx2"/>
                </a:solidFill>
                <a:latin typeface="+mj-lt"/>
              </a:rPr>
              <a:t>lasificarea </a:t>
            </a:r>
            <a:r>
              <a:rPr lang="vi-VN" sz="1800" b="0" dirty="0">
                <a:solidFill>
                  <a:schemeClr val="tx2"/>
                </a:solidFill>
                <a:latin typeface="+mj-lt"/>
              </a:rPr>
              <a:t>apelor prin referire la cerinţele </a:t>
            </a:r>
            <a:r>
              <a:rPr lang="vi-VN" sz="1800" b="0" dirty="0" smtClean="0">
                <a:solidFill>
                  <a:schemeClr val="tx2"/>
                </a:solidFill>
                <a:latin typeface="+mj-lt"/>
              </a:rPr>
              <a:t>de </a:t>
            </a:r>
            <a:r>
              <a:rPr lang="vi-VN" sz="1800" b="0" dirty="0">
                <a:solidFill>
                  <a:schemeClr val="tx2"/>
                </a:solidFill>
                <a:latin typeface="+mj-lt"/>
              </a:rPr>
              <a:t>calitate a mediului pentru apele de </a:t>
            </a:r>
            <a:r>
              <a:rPr lang="vi-VN" sz="1800" b="0" dirty="0" smtClean="0">
                <a:solidFill>
                  <a:schemeClr val="tx2"/>
                </a:solidFill>
                <a:latin typeface="+mj-lt"/>
              </a:rPr>
              <a:t>suprafaţă</a:t>
            </a:r>
            <a:r>
              <a:rPr lang="ro-MO" sz="1800" b="0" dirty="0" smtClean="0">
                <a:solidFill>
                  <a:schemeClr val="tx2"/>
                </a:solidFill>
                <a:latin typeface="+mj-lt"/>
              </a:rPr>
              <a:t> și .</a:t>
            </a:r>
            <a:r>
              <a:rPr lang="vi-VN" sz="1800" b="0" dirty="0" smtClean="0">
                <a:solidFill>
                  <a:schemeClr val="tx2"/>
                </a:solidFill>
                <a:latin typeface="+mj-lt"/>
              </a:rPr>
              <a:t> </a:t>
            </a:r>
            <a:r>
              <a:rPr lang="vi-VN" sz="1800" b="0" dirty="0">
                <a:solidFill>
                  <a:schemeClr val="tx2"/>
                </a:solidFill>
                <a:latin typeface="+mj-lt"/>
              </a:rPr>
              <a:t>Caracteristica claselor de calitate a apelor de </a:t>
            </a:r>
            <a:r>
              <a:rPr lang="vi-VN" sz="1800" b="0" dirty="0" smtClean="0">
                <a:solidFill>
                  <a:schemeClr val="tx2"/>
                </a:solidFill>
                <a:latin typeface="+mj-lt"/>
              </a:rPr>
              <a:t>suprafaţă</a:t>
            </a:r>
            <a:r>
              <a:rPr lang="ro-MO" sz="1800" b="0" dirty="0" smtClean="0">
                <a:solidFill>
                  <a:schemeClr val="tx2"/>
                </a:solidFill>
                <a:latin typeface="+mj-lt"/>
              </a:rPr>
              <a:t>,</a:t>
            </a:r>
            <a:endParaRPr lang="vi-VN" sz="1800" dirty="0">
              <a:solidFill>
                <a:schemeClr val="tx2"/>
              </a:solidFill>
              <a:latin typeface="+mj-lt"/>
              <a:cs typeface="+mn-cs"/>
            </a:endParaRPr>
          </a:p>
        </p:txBody>
      </p:sp>
      <p:sp>
        <p:nvSpPr>
          <p:cNvPr id="7" name="Прямоугольник 6"/>
          <p:cNvSpPr/>
          <p:nvPr/>
        </p:nvSpPr>
        <p:spPr>
          <a:xfrm>
            <a:off x="188243"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Tree>
    <p:extLst>
      <p:ext uri="{BB962C8B-B14F-4D97-AF65-F5344CB8AC3E}">
        <p14:creationId xmlns:p14="http://schemas.microsoft.com/office/powerpoint/2010/main" val="2159330913"/>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r>
              <a:rPr lang="ro-MO" sz="1800" kern="0" dirty="0" smtClean="0">
                <a:solidFill>
                  <a:srgbClr val="6E6452"/>
                </a:solidFill>
                <a:latin typeface="Arial"/>
              </a:rPr>
              <a:t>IV </a:t>
            </a: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6"/>
            <a:ext cx="8612849" cy="1694719"/>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800" dirty="0">
                <a:solidFill>
                  <a:srgbClr val="000000"/>
                </a:solidFill>
                <a:ea typeface="Calibri"/>
                <a:cs typeface="Times New Roman"/>
              </a:rPr>
              <a:t>HG </a:t>
            </a:r>
            <a:r>
              <a:rPr lang="en-US" sz="1800" dirty="0" smtClean="0">
                <a:solidFill>
                  <a:srgbClr val="000000"/>
                </a:solidFill>
                <a:ea typeface="Calibri"/>
                <a:cs typeface="Times New Roman"/>
              </a:rPr>
              <a:t>890 </a:t>
            </a:r>
            <a:r>
              <a:rPr lang="en-US" sz="1800" dirty="0">
                <a:solidFill>
                  <a:srgbClr val="000000"/>
                </a:solidFill>
                <a:ea typeface="Calibri"/>
                <a:cs typeface="Times New Roman"/>
              </a:rPr>
              <a:t>din  12.11.2013 </a:t>
            </a:r>
            <a:r>
              <a:rPr lang="en-US" sz="1800" dirty="0" err="1">
                <a:solidFill>
                  <a:srgbClr val="000000"/>
                </a:solidFill>
                <a:ea typeface="Calibri"/>
                <a:cs typeface="Times New Roman"/>
              </a:rPr>
              <a:t>pentru</a:t>
            </a:r>
            <a:r>
              <a:rPr lang="en-US" sz="1800" dirty="0">
                <a:solidFill>
                  <a:srgbClr val="000000"/>
                </a:solidFill>
                <a:ea typeface="Calibri"/>
                <a:cs typeface="Times New Roman"/>
              </a:rPr>
              <a:t> </a:t>
            </a:r>
            <a:r>
              <a:rPr lang="en-US" sz="1800" dirty="0" err="1">
                <a:solidFill>
                  <a:srgbClr val="000000"/>
                </a:solidFill>
                <a:ea typeface="Calibri"/>
                <a:cs typeface="Times New Roman"/>
              </a:rPr>
              <a:t>aprobarea</a:t>
            </a:r>
            <a:r>
              <a:rPr lang="en-US" sz="1800" dirty="0">
                <a:solidFill>
                  <a:srgbClr val="000000"/>
                </a:solidFill>
                <a:ea typeface="Calibri"/>
                <a:cs typeface="Times New Roman"/>
              </a:rPr>
              <a:t> </a:t>
            </a:r>
            <a:r>
              <a:rPr lang="en-US" sz="1800" dirty="0" err="1">
                <a:solidFill>
                  <a:srgbClr val="000000"/>
                </a:solidFill>
                <a:ea typeface="Calibri"/>
                <a:cs typeface="Times New Roman"/>
              </a:rPr>
              <a:t>Regulamentului</a:t>
            </a:r>
            <a:r>
              <a:rPr lang="en-US" sz="1800" dirty="0">
                <a:solidFill>
                  <a:srgbClr val="000000"/>
                </a:solidFill>
                <a:ea typeface="Calibri"/>
                <a:cs typeface="Times New Roman"/>
              </a:rPr>
              <a:t> cu </a:t>
            </a:r>
            <a:r>
              <a:rPr lang="en-US" sz="1800" dirty="0" err="1">
                <a:solidFill>
                  <a:srgbClr val="000000"/>
                </a:solidFill>
                <a:ea typeface="Calibri"/>
                <a:cs typeface="Times New Roman"/>
              </a:rPr>
              <a:t>privire</a:t>
            </a:r>
            <a:r>
              <a:rPr lang="en-US" sz="1800" dirty="0">
                <a:solidFill>
                  <a:srgbClr val="000000"/>
                </a:solidFill>
                <a:ea typeface="Calibri"/>
                <a:cs typeface="Times New Roman"/>
              </a:rPr>
              <a:t> la </a:t>
            </a:r>
            <a:r>
              <a:rPr lang="en-US" sz="1800" dirty="0" err="1">
                <a:solidFill>
                  <a:srgbClr val="000000"/>
                </a:solidFill>
                <a:ea typeface="Calibri"/>
                <a:cs typeface="Times New Roman"/>
              </a:rPr>
              <a:t>cerinţele</a:t>
            </a:r>
            <a:r>
              <a:rPr lang="en-US" sz="1800" dirty="0">
                <a:solidFill>
                  <a:srgbClr val="000000"/>
                </a:solidFill>
                <a:ea typeface="Calibri"/>
                <a:cs typeface="Times New Roman"/>
              </a:rPr>
              <a:t> de </a:t>
            </a:r>
            <a:r>
              <a:rPr lang="en-US" sz="1800" dirty="0" err="1">
                <a:solidFill>
                  <a:srgbClr val="000000"/>
                </a:solidFill>
                <a:ea typeface="Calibri"/>
                <a:cs typeface="Times New Roman"/>
              </a:rPr>
              <a:t>calitate</a:t>
            </a:r>
            <a:r>
              <a:rPr lang="en-US" sz="1800" dirty="0">
                <a:solidFill>
                  <a:srgbClr val="000000"/>
                </a:solidFill>
                <a:ea typeface="Calibri"/>
                <a:cs typeface="Times New Roman"/>
              </a:rPr>
              <a:t> a </a:t>
            </a:r>
            <a:r>
              <a:rPr lang="en-US" sz="1800" dirty="0" err="1">
                <a:solidFill>
                  <a:srgbClr val="000000"/>
                </a:solidFill>
                <a:ea typeface="Calibri"/>
                <a:cs typeface="Times New Roman"/>
              </a:rPr>
              <a:t>mediului</a:t>
            </a:r>
            <a:r>
              <a:rPr lang="en-US" sz="1800" dirty="0">
                <a:solidFill>
                  <a:srgbClr val="000000"/>
                </a:solidFill>
                <a:ea typeface="Calibri"/>
                <a:cs typeface="Times New Roman"/>
              </a:rPr>
              <a:t> </a:t>
            </a:r>
            <a:r>
              <a:rPr lang="en-US" sz="1800" dirty="0" err="1">
                <a:solidFill>
                  <a:srgbClr val="000000"/>
                </a:solidFill>
                <a:ea typeface="Calibri"/>
                <a:cs typeface="Times New Roman"/>
              </a:rPr>
              <a:t>pentru</a:t>
            </a:r>
            <a:r>
              <a:rPr lang="en-US" sz="1800" dirty="0">
                <a:solidFill>
                  <a:srgbClr val="000000"/>
                </a:solidFill>
                <a:ea typeface="Calibri"/>
                <a:cs typeface="Times New Roman"/>
              </a:rPr>
              <a:t> </a:t>
            </a:r>
            <a:r>
              <a:rPr lang="en-US" sz="1800" dirty="0" err="1">
                <a:solidFill>
                  <a:srgbClr val="000000"/>
                </a:solidFill>
                <a:ea typeface="Calibri"/>
                <a:cs typeface="Times New Roman"/>
              </a:rPr>
              <a:t>apele</a:t>
            </a:r>
            <a:r>
              <a:rPr lang="en-US" sz="1800" dirty="0">
                <a:solidFill>
                  <a:srgbClr val="000000"/>
                </a:solidFill>
                <a:ea typeface="Calibri"/>
                <a:cs typeface="Times New Roman"/>
              </a:rPr>
              <a:t> de </a:t>
            </a:r>
            <a:r>
              <a:rPr lang="en-US" sz="1800" dirty="0" err="1">
                <a:solidFill>
                  <a:srgbClr val="000000"/>
                </a:solidFill>
                <a:ea typeface="Calibri"/>
                <a:cs typeface="Times New Roman"/>
              </a:rPr>
              <a:t>suprafaţă</a:t>
            </a:r>
            <a:r>
              <a:rPr lang="en-US" sz="1800" dirty="0">
                <a:solidFill>
                  <a:srgbClr val="000000"/>
                </a:solidFill>
                <a:ea typeface="Calibri"/>
                <a:cs typeface="Times New Roman"/>
              </a:rPr>
              <a:t>.</a:t>
            </a:r>
            <a:endParaRPr lang="ru-RU" sz="1400" dirty="0">
              <a:solidFill>
                <a:srgbClr val="000000"/>
              </a:solidFill>
              <a:ea typeface="Calibri"/>
              <a:cs typeface="Times New Roman"/>
            </a:endParaRPr>
          </a:p>
          <a:p>
            <a:pPr marR="97155" lvl="0">
              <a:lnSpc>
                <a:spcPct val="107000"/>
              </a:lnSpc>
              <a:spcAft>
                <a:spcPts val="0"/>
              </a:spcAft>
            </a:pPr>
            <a:r>
              <a:rPr lang="ro-RO" sz="1800" dirty="0" smtClean="0">
                <a:solidFill>
                  <a:srgbClr val="000000"/>
                </a:solidFill>
                <a:ea typeface="Calibri"/>
                <a:cs typeface="Times New Roman"/>
              </a:rPr>
              <a:t>. </a:t>
            </a:r>
            <a:endParaRPr lang="ru-RU" sz="1800" dirty="0">
              <a:solidFill>
                <a:srgbClr val="000000"/>
              </a:solidFill>
              <a:latin typeface="Calibri"/>
              <a:ea typeface="Calibri"/>
              <a:cs typeface="Times New Roman"/>
            </a:endParaRPr>
          </a:p>
        </p:txBody>
      </p:sp>
      <p:sp>
        <p:nvSpPr>
          <p:cNvPr id="8" name="Прямоугольник 7"/>
          <p:cNvSpPr/>
          <p:nvPr/>
        </p:nvSpPr>
        <p:spPr>
          <a:xfrm>
            <a:off x="73950" y="2941926"/>
            <a:ext cx="8908685" cy="3693319"/>
          </a:xfrm>
          <a:prstGeom prst="rect">
            <a:avLst/>
          </a:prstGeom>
        </p:spPr>
        <p:txBody>
          <a:bodyPr wrap="square">
            <a:spAutoFit/>
          </a:bodyPr>
          <a:lstStyle/>
          <a:p>
            <a:pPr lvl="0"/>
            <a:r>
              <a:rPr lang="ro-MO" sz="1800" dirty="0" smtClean="0">
                <a:solidFill>
                  <a:srgbClr val="000000"/>
                </a:solidFill>
                <a:latin typeface="+mj-lt"/>
              </a:rPr>
              <a:t>Regulamentul prevede</a:t>
            </a:r>
            <a:r>
              <a:rPr lang="ro-MO" sz="1800" b="0" dirty="0" smtClean="0">
                <a:solidFill>
                  <a:srgbClr val="000000"/>
                </a:solidFill>
                <a:latin typeface="+mj-lt"/>
              </a:rPr>
              <a:t>:</a:t>
            </a:r>
          </a:p>
          <a:p>
            <a:pPr marL="285750" lvl="0" indent="-285750">
              <a:buFont typeface="Wingdings" panose="05000000000000000000" pitchFamily="2" charset="2"/>
              <a:buChar char="Ø"/>
            </a:pPr>
            <a:r>
              <a:rPr lang="ro-MO" sz="1800" b="0" dirty="0" smtClean="0">
                <a:solidFill>
                  <a:srgbClr val="000000"/>
                </a:solidFill>
                <a:latin typeface="+mj-lt"/>
              </a:rPr>
              <a:t> </a:t>
            </a:r>
            <a:r>
              <a:rPr lang="vi-VN" sz="1800" b="0" dirty="0" smtClean="0">
                <a:solidFill>
                  <a:schemeClr val="tx2"/>
                </a:solidFill>
                <a:latin typeface="+mj-lt"/>
              </a:rPr>
              <a:t>Stabilirea </a:t>
            </a:r>
            <a:r>
              <a:rPr lang="vi-VN" sz="1800" b="0" dirty="0">
                <a:solidFill>
                  <a:schemeClr val="tx2"/>
                </a:solidFill>
                <a:latin typeface="+mj-lt"/>
              </a:rPr>
              <a:t>clasei de calitate a apelor de </a:t>
            </a:r>
            <a:r>
              <a:rPr lang="vi-VN" sz="1800" b="0" dirty="0" smtClean="0">
                <a:solidFill>
                  <a:schemeClr val="tx2"/>
                </a:solidFill>
                <a:latin typeface="+mj-lt"/>
              </a:rPr>
              <a:t>suprafaţă</a:t>
            </a:r>
            <a:r>
              <a:rPr lang="ro-MO" sz="1800" b="0" dirty="0" smtClean="0">
                <a:solidFill>
                  <a:schemeClr val="tx2"/>
                </a:solidFill>
                <a:latin typeface="+mj-lt"/>
              </a:rPr>
              <a:t>;</a:t>
            </a:r>
          </a:p>
          <a:p>
            <a:pPr marL="285750" lvl="0" indent="-285750">
              <a:buFont typeface="Wingdings" panose="05000000000000000000" pitchFamily="2" charset="2"/>
              <a:buChar char="Ø"/>
            </a:pPr>
            <a:r>
              <a:rPr lang="pt-BR" sz="1800" b="0" dirty="0" smtClean="0">
                <a:solidFill>
                  <a:schemeClr val="tx2"/>
                </a:solidFill>
                <a:latin typeface="+mj-lt"/>
              </a:rPr>
              <a:t> </a:t>
            </a:r>
            <a:r>
              <a:rPr lang="pt-BR" sz="1800" b="0" dirty="0">
                <a:solidFill>
                  <a:schemeClr val="tx2"/>
                </a:solidFill>
                <a:latin typeface="+mj-lt"/>
              </a:rPr>
              <a:t>Revizuirea cerinţelor pentru clasele de calitate </a:t>
            </a:r>
            <a:br>
              <a:rPr lang="pt-BR" sz="1800" b="0" dirty="0">
                <a:solidFill>
                  <a:schemeClr val="tx2"/>
                </a:solidFill>
                <a:latin typeface="+mj-lt"/>
              </a:rPr>
            </a:br>
            <a:r>
              <a:rPr lang="pt-BR" sz="1800" b="0" dirty="0">
                <a:solidFill>
                  <a:schemeClr val="tx2"/>
                </a:solidFill>
                <a:latin typeface="+mj-lt"/>
              </a:rPr>
              <a:t>a apelor de </a:t>
            </a:r>
            <a:r>
              <a:rPr lang="pt-BR" sz="1800" b="0" dirty="0" smtClean="0">
                <a:solidFill>
                  <a:schemeClr val="tx2"/>
                </a:solidFill>
                <a:latin typeface="+mj-lt"/>
              </a:rPr>
              <a:t>suprafaţă</a:t>
            </a:r>
            <a:endParaRPr lang="ro-MO" sz="1800" b="0" dirty="0" smtClean="0">
              <a:solidFill>
                <a:schemeClr val="tx2"/>
              </a:solidFill>
              <a:latin typeface="+mj-lt"/>
            </a:endParaRPr>
          </a:p>
          <a:p>
            <a:pPr marL="285750" lvl="0" indent="-285750">
              <a:buFont typeface="Wingdings" panose="05000000000000000000" pitchFamily="2" charset="2"/>
              <a:buChar char="Ø"/>
            </a:pPr>
            <a:r>
              <a:rPr lang="vi-VN" sz="1800" b="0" dirty="0" smtClean="0">
                <a:solidFill>
                  <a:schemeClr val="tx2"/>
                </a:solidFill>
                <a:latin typeface="+mj-lt"/>
              </a:rPr>
              <a:t> </a:t>
            </a:r>
            <a:r>
              <a:rPr lang="vi-VN" sz="1800" b="0" dirty="0">
                <a:solidFill>
                  <a:schemeClr val="tx2"/>
                </a:solidFill>
                <a:latin typeface="+mj-lt"/>
              </a:rPr>
              <a:t>Accesul publicului la informaţia privind respectarea </a:t>
            </a:r>
            <a:br>
              <a:rPr lang="vi-VN" sz="1800" b="0" dirty="0">
                <a:solidFill>
                  <a:schemeClr val="tx2"/>
                </a:solidFill>
                <a:latin typeface="+mj-lt"/>
              </a:rPr>
            </a:br>
            <a:r>
              <a:rPr lang="vi-VN" sz="1800" b="0" dirty="0">
                <a:solidFill>
                  <a:schemeClr val="tx2"/>
                </a:solidFill>
                <a:latin typeface="+mj-lt"/>
              </a:rPr>
              <a:t>cerinţelor de calitate pentru apele de </a:t>
            </a:r>
            <a:r>
              <a:rPr lang="vi-VN" sz="1800" b="0" dirty="0" smtClean="0">
                <a:solidFill>
                  <a:schemeClr val="tx2"/>
                </a:solidFill>
                <a:latin typeface="+mj-lt"/>
              </a:rPr>
              <a:t>suprafaţă</a:t>
            </a:r>
            <a:endParaRPr lang="ro-MO" sz="1800" b="0" dirty="0" smtClean="0">
              <a:solidFill>
                <a:schemeClr val="tx2"/>
              </a:solidFill>
              <a:latin typeface="+mj-lt"/>
            </a:endParaRPr>
          </a:p>
          <a:p>
            <a:pPr lvl="0"/>
            <a:endParaRPr lang="ro-MO" sz="1800" dirty="0" smtClean="0">
              <a:solidFill>
                <a:schemeClr val="tx2"/>
              </a:solidFill>
              <a:latin typeface="+mj-lt"/>
              <a:cs typeface="+mn-cs"/>
            </a:endParaRPr>
          </a:p>
          <a:p>
            <a:pPr lvl="0"/>
            <a:r>
              <a:rPr lang="ro-MO" sz="1800" dirty="0" smtClean="0">
                <a:solidFill>
                  <a:schemeClr val="tx2"/>
                </a:solidFill>
                <a:latin typeface="+mj-lt"/>
                <a:cs typeface="+mn-cs"/>
              </a:rPr>
              <a:t>Regulamentul include 3 anexe:</a:t>
            </a:r>
          </a:p>
          <a:p>
            <a:pPr lvl="0"/>
            <a:r>
              <a:rPr lang="ro-MO" sz="1800" dirty="0" smtClean="0">
                <a:solidFill>
                  <a:schemeClr val="tx2"/>
                </a:solidFill>
                <a:latin typeface="+mj-lt"/>
                <a:cs typeface="+mn-cs"/>
              </a:rPr>
              <a:t>Anexa 1 cerințele</a:t>
            </a:r>
            <a:r>
              <a:rPr lang="ro-MO" sz="1800" b="0" dirty="0" smtClean="0">
                <a:solidFill>
                  <a:schemeClr val="tx2"/>
                </a:solidFill>
                <a:latin typeface="+mj-lt"/>
                <a:cs typeface="+mn-cs"/>
              </a:rPr>
              <a:t> de calitate a mediului pentru apele de suprafață;</a:t>
            </a:r>
          </a:p>
          <a:p>
            <a:pPr lvl="0"/>
            <a:r>
              <a:rPr lang="ro-MO" sz="1800" dirty="0" smtClean="0">
                <a:solidFill>
                  <a:schemeClr val="tx2"/>
                </a:solidFill>
                <a:latin typeface="+mj-lt"/>
                <a:ea typeface="MS Mincho"/>
                <a:cs typeface="+mn-cs"/>
              </a:rPr>
              <a:t>Anexa 2 clasele</a:t>
            </a:r>
            <a:r>
              <a:rPr lang="ro-MO" sz="1800" b="0" dirty="0" smtClean="0">
                <a:solidFill>
                  <a:schemeClr val="tx2"/>
                </a:solidFill>
                <a:latin typeface="+mj-lt"/>
                <a:ea typeface="MS Mincho"/>
                <a:cs typeface="+mn-cs"/>
              </a:rPr>
              <a:t> de </a:t>
            </a:r>
            <a:r>
              <a:rPr lang="ro-MO" sz="1800" b="0" dirty="0" smtClean="0">
                <a:solidFill>
                  <a:schemeClr val="tx2"/>
                </a:solidFill>
                <a:latin typeface="+mj-lt"/>
                <a:ea typeface="MS Mincho"/>
                <a:cs typeface="+mn-cs"/>
              </a:rPr>
              <a:t>calitate; </a:t>
            </a:r>
            <a:endParaRPr lang="ro-MO" sz="1800" b="0" dirty="0" smtClean="0">
              <a:solidFill>
                <a:schemeClr val="tx2"/>
              </a:solidFill>
              <a:latin typeface="+mj-lt"/>
              <a:ea typeface="MS Mincho"/>
              <a:cs typeface="+mn-cs"/>
            </a:endParaRPr>
          </a:p>
          <a:p>
            <a:pPr lvl="0"/>
            <a:r>
              <a:rPr lang="ro-MO" sz="1800" dirty="0" smtClean="0">
                <a:solidFill>
                  <a:schemeClr val="tx2"/>
                </a:solidFill>
                <a:latin typeface="+mj-lt"/>
                <a:ea typeface="MS Mincho"/>
                <a:cs typeface="+mn-cs"/>
              </a:rPr>
              <a:t>Anexa 3 relevanța</a:t>
            </a:r>
            <a:r>
              <a:rPr lang="ro-MO" sz="1800" b="0" dirty="0" smtClean="0">
                <a:solidFill>
                  <a:schemeClr val="tx2"/>
                </a:solidFill>
                <a:latin typeface="+mj-lt"/>
                <a:ea typeface="MS Mincho"/>
                <a:cs typeface="+mn-cs"/>
              </a:rPr>
              <a:t> indicativă a parametrilor de calitate pentru folosințele de speciale a </a:t>
            </a:r>
            <a:r>
              <a:rPr lang="ro-MO" sz="1800" b="0" dirty="0" smtClean="0">
                <a:solidFill>
                  <a:schemeClr val="tx2"/>
                </a:solidFill>
                <a:latin typeface="+mj-lt"/>
                <a:ea typeface="MS Mincho"/>
                <a:cs typeface="+mn-cs"/>
              </a:rPr>
              <a:t>apei;</a:t>
            </a:r>
            <a:endParaRPr lang="ro-MO" sz="1800" b="0" dirty="0" smtClean="0">
              <a:solidFill>
                <a:schemeClr val="tx2"/>
              </a:solidFill>
              <a:latin typeface="+mj-lt"/>
              <a:ea typeface="MS Mincho"/>
              <a:cs typeface="+mn-cs"/>
            </a:endParaRPr>
          </a:p>
          <a:p>
            <a:pPr lvl="0"/>
            <a:r>
              <a:rPr lang="ro-MO" sz="1800" dirty="0" smtClean="0">
                <a:solidFill>
                  <a:schemeClr val="tx2"/>
                </a:solidFill>
                <a:latin typeface="+mj-lt"/>
                <a:cs typeface="+mn-cs"/>
              </a:rPr>
              <a:t>Anexa 4 </a:t>
            </a:r>
            <a:r>
              <a:rPr lang="ro-MO" sz="1800" b="0" dirty="0" smtClean="0">
                <a:solidFill>
                  <a:schemeClr val="tx2"/>
                </a:solidFill>
                <a:latin typeface="+mj-lt"/>
                <a:cs typeface="+mn-cs"/>
              </a:rPr>
              <a:t>–</a:t>
            </a:r>
            <a:r>
              <a:rPr lang="ro-MO" sz="1800" dirty="0" smtClean="0">
                <a:solidFill>
                  <a:schemeClr val="tx2"/>
                </a:solidFill>
                <a:latin typeface="+mj-lt"/>
                <a:cs typeface="+mn-cs"/>
              </a:rPr>
              <a:t>calculu</a:t>
            </a:r>
            <a:r>
              <a:rPr lang="ro-MO" sz="1800" b="0" dirty="0" smtClean="0">
                <a:solidFill>
                  <a:schemeClr val="tx2"/>
                </a:solidFill>
                <a:latin typeface="+mj-lt"/>
                <a:cs typeface="+mn-cs"/>
              </a:rPr>
              <a:t>l </a:t>
            </a:r>
            <a:r>
              <a:rPr lang="ro-MO" sz="1800" b="0" dirty="0" err="1" smtClean="0">
                <a:solidFill>
                  <a:schemeClr val="tx2"/>
                </a:solidFill>
                <a:latin typeface="+mj-lt"/>
                <a:cs typeface="+mn-cs"/>
              </a:rPr>
              <a:t>percentilelor</a:t>
            </a:r>
            <a:endParaRPr lang="vi-VN" sz="1800" b="0" dirty="0">
              <a:solidFill>
                <a:schemeClr val="tx2"/>
              </a:solidFill>
              <a:latin typeface="+mj-lt"/>
              <a:cs typeface="+mn-cs"/>
            </a:endParaRPr>
          </a:p>
        </p:txBody>
      </p:sp>
      <p:sp>
        <p:nvSpPr>
          <p:cNvPr id="7" name="Прямоугольник 6"/>
          <p:cNvSpPr/>
          <p:nvPr/>
        </p:nvSpPr>
        <p:spPr>
          <a:xfrm>
            <a:off x="188243"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Tree>
    <p:extLst>
      <p:ext uri="{BB962C8B-B14F-4D97-AF65-F5344CB8AC3E}">
        <p14:creationId xmlns:p14="http://schemas.microsoft.com/office/powerpoint/2010/main" val="2786732592"/>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r>
              <a:rPr lang="ro-MO" sz="1800" kern="0" dirty="0" smtClean="0">
                <a:solidFill>
                  <a:srgbClr val="6E6452"/>
                </a:solidFill>
                <a:latin typeface="Arial"/>
              </a:rPr>
              <a:t> </a:t>
            </a:r>
            <a:endParaRPr lang="ro-MO" sz="1800" kern="0" dirty="0">
              <a:solidFill>
                <a:srgbClr val="6E6452"/>
              </a:solidFill>
              <a:latin typeface="Arial"/>
            </a:endParaRPr>
          </a:p>
        </p:txBody>
      </p:sp>
      <p:sp>
        <p:nvSpPr>
          <p:cNvPr id="6" name="Прямоугольник 5"/>
          <p:cNvSpPr/>
          <p:nvPr/>
        </p:nvSpPr>
        <p:spPr>
          <a:xfrm>
            <a:off x="188244" y="2811157"/>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282132" y="1294420"/>
            <a:ext cx="8762164" cy="1516738"/>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gn="ctr">
              <a:lnSpc>
                <a:spcPct val="107000"/>
              </a:lnSpc>
              <a:spcAft>
                <a:spcPts val="0"/>
              </a:spcAft>
            </a:pPr>
            <a:r>
              <a:rPr lang="ro-RO" sz="1600" dirty="0">
                <a:solidFill>
                  <a:srgbClr val="000000"/>
                </a:solidFill>
                <a:ea typeface="Calibri"/>
                <a:cs typeface="Times New Roman"/>
              </a:rPr>
              <a:t>HG </a:t>
            </a:r>
            <a:r>
              <a:rPr lang="en-US" sz="1600" dirty="0" smtClean="0">
                <a:solidFill>
                  <a:srgbClr val="000000"/>
                </a:solidFill>
                <a:ea typeface="Calibri"/>
                <a:cs typeface="Times New Roman"/>
              </a:rPr>
              <a:t>890 </a:t>
            </a:r>
            <a:r>
              <a:rPr lang="en-US" sz="1600" dirty="0">
                <a:solidFill>
                  <a:srgbClr val="000000"/>
                </a:solidFill>
                <a:ea typeface="Calibri"/>
                <a:cs typeface="Times New Roman"/>
              </a:rPr>
              <a:t>din  12.11.2013 </a:t>
            </a:r>
            <a:r>
              <a:rPr lang="en-US" sz="1600" dirty="0" err="1">
                <a:solidFill>
                  <a:srgbClr val="000000"/>
                </a:solidFill>
                <a:ea typeface="Calibri"/>
                <a:cs typeface="Times New Roman"/>
              </a:rPr>
              <a:t>pentru</a:t>
            </a:r>
            <a:r>
              <a:rPr lang="en-US" sz="1600" dirty="0">
                <a:solidFill>
                  <a:srgbClr val="000000"/>
                </a:solidFill>
                <a:ea typeface="Calibri"/>
                <a:cs typeface="Times New Roman"/>
              </a:rPr>
              <a:t> </a:t>
            </a:r>
            <a:r>
              <a:rPr lang="en-US" sz="1600" dirty="0" err="1">
                <a:solidFill>
                  <a:srgbClr val="000000"/>
                </a:solidFill>
                <a:ea typeface="Calibri"/>
                <a:cs typeface="Times New Roman"/>
              </a:rPr>
              <a:t>aprobarea</a:t>
            </a:r>
            <a:r>
              <a:rPr lang="en-US" sz="1600" dirty="0">
                <a:solidFill>
                  <a:srgbClr val="000000"/>
                </a:solidFill>
                <a:ea typeface="Calibri"/>
                <a:cs typeface="Times New Roman"/>
              </a:rPr>
              <a:t> </a:t>
            </a:r>
            <a:r>
              <a:rPr lang="en-US" sz="1600" dirty="0" err="1">
                <a:solidFill>
                  <a:srgbClr val="000000"/>
                </a:solidFill>
                <a:ea typeface="Calibri"/>
                <a:cs typeface="Times New Roman"/>
              </a:rPr>
              <a:t>Regulamentului</a:t>
            </a:r>
            <a:r>
              <a:rPr lang="en-US" sz="1600" dirty="0">
                <a:solidFill>
                  <a:srgbClr val="000000"/>
                </a:solidFill>
                <a:ea typeface="Calibri"/>
                <a:cs typeface="Times New Roman"/>
              </a:rPr>
              <a:t> cu </a:t>
            </a:r>
            <a:r>
              <a:rPr lang="en-US" sz="1600" dirty="0" err="1">
                <a:solidFill>
                  <a:srgbClr val="000000"/>
                </a:solidFill>
                <a:ea typeface="Calibri"/>
                <a:cs typeface="Times New Roman"/>
              </a:rPr>
              <a:t>privire</a:t>
            </a:r>
            <a:r>
              <a:rPr lang="en-US" sz="1600" dirty="0">
                <a:solidFill>
                  <a:srgbClr val="000000"/>
                </a:solidFill>
                <a:ea typeface="Calibri"/>
                <a:cs typeface="Times New Roman"/>
              </a:rPr>
              <a:t> la </a:t>
            </a:r>
            <a:r>
              <a:rPr lang="en-US" sz="1600" dirty="0" err="1">
                <a:solidFill>
                  <a:srgbClr val="000000"/>
                </a:solidFill>
                <a:ea typeface="Calibri"/>
                <a:cs typeface="Times New Roman"/>
              </a:rPr>
              <a:t>cerinţele</a:t>
            </a:r>
            <a:r>
              <a:rPr lang="en-US" sz="1600" dirty="0">
                <a:solidFill>
                  <a:srgbClr val="000000"/>
                </a:solidFill>
                <a:ea typeface="Calibri"/>
                <a:cs typeface="Times New Roman"/>
              </a:rPr>
              <a:t> de </a:t>
            </a:r>
            <a:r>
              <a:rPr lang="en-US" sz="1600" dirty="0" err="1">
                <a:solidFill>
                  <a:srgbClr val="000000"/>
                </a:solidFill>
                <a:ea typeface="Calibri"/>
                <a:cs typeface="Times New Roman"/>
              </a:rPr>
              <a:t>calitate</a:t>
            </a:r>
            <a:r>
              <a:rPr lang="en-US" sz="1600" dirty="0">
                <a:solidFill>
                  <a:srgbClr val="000000"/>
                </a:solidFill>
                <a:ea typeface="Calibri"/>
                <a:cs typeface="Times New Roman"/>
              </a:rPr>
              <a:t> a </a:t>
            </a:r>
            <a:r>
              <a:rPr lang="en-US" sz="1600" dirty="0" err="1">
                <a:solidFill>
                  <a:srgbClr val="000000"/>
                </a:solidFill>
                <a:ea typeface="Calibri"/>
                <a:cs typeface="Times New Roman"/>
              </a:rPr>
              <a:t>mediului</a:t>
            </a:r>
            <a:r>
              <a:rPr lang="en-US" sz="1600" dirty="0">
                <a:solidFill>
                  <a:srgbClr val="000000"/>
                </a:solidFill>
                <a:ea typeface="Calibri"/>
                <a:cs typeface="Times New Roman"/>
              </a:rPr>
              <a:t> </a:t>
            </a:r>
            <a:r>
              <a:rPr lang="en-US" sz="1600" dirty="0" err="1">
                <a:solidFill>
                  <a:srgbClr val="000000"/>
                </a:solidFill>
                <a:ea typeface="Calibri"/>
                <a:cs typeface="Times New Roman"/>
              </a:rPr>
              <a:t>pentru</a:t>
            </a:r>
            <a:r>
              <a:rPr lang="en-US" sz="1600" dirty="0">
                <a:solidFill>
                  <a:srgbClr val="000000"/>
                </a:solidFill>
                <a:ea typeface="Calibri"/>
                <a:cs typeface="Times New Roman"/>
              </a:rPr>
              <a:t> </a:t>
            </a:r>
            <a:r>
              <a:rPr lang="en-US" sz="1600" dirty="0" err="1">
                <a:solidFill>
                  <a:srgbClr val="000000"/>
                </a:solidFill>
                <a:ea typeface="Calibri"/>
                <a:cs typeface="Times New Roman"/>
              </a:rPr>
              <a:t>apele</a:t>
            </a:r>
            <a:r>
              <a:rPr lang="en-US" sz="1600" dirty="0">
                <a:solidFill>
                  <a:srgbClr val="000000"/>
                </a:solidFill>
                <a:ea typeface="Calibri"/>
                <a:cs typeface="Times New Roman"/>
              </a:rPr>
              <a:t> de </a:t>
            </a:r>
            <a:r>
              <a:rPr lang="en-US" sz="1600" dirty="0" err="1">
                <a:solidFill>
                  <a:srgbClr val="000000"/>
                </a:solidFill>
                <a:ea typeface="Calibri"/>
                <a:cs typeface="Times New Roman"/>
              </a:rPr>
              <a:t>suprafaţă</a:t>
            </a:r>
            <a:r>
              <a:rPr lang="en-US" sz="1800" dirty="0" smtClean="0">
                <a:solidFill>
                  <a:srgbClr val="000000"/>
                </a:solidFill>
                <a:ea typeface="Calibri"/>
                <a:cs typeface="Times New Roman"/>
              </a:rPr>
              <a:t>.</a:t>
            </a:r>
            <a:endParaRPr lang="ru-RU" sz="1400" dirty="0">
              <a:solidFill>
                <a:srgbClr val="000000"/>
              </a:solidFill>
              <a:ea typeface="Calibri"/>
              <a:cs typeface="Times New Roman"/>
            </a:endParaRPr>
          </a:p>
        </p:txBody>
      </p:sp>
      <p:sp>
        <p:nvSpPr>
          <p:cNvPr id="7" name="Прямоугольник 6"/>
          <p:cNvSpPr/>
          <p:nvPr/>
        </p:nvSpPr>
        <p:spPr>
          <a:xfrm>
            <a:off x="188243"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392969663"/>
              </p:ext>
            </p:extLst>
          </p:nvPr>
        </p:nvGraphicFramePr>
        <p:xfrm>
          <a:off x="282132" y="2811157"/>
          <a:ext cx="8606374" cy="4122133"/>
        </p:xfrm>
        <a:graphic>
          <a:graphicData uri="http://schemas.openxmlformats.org/drawingml/2006/table">
            <a:tbl>
              <a:tblPr firstRow="1" firstCol="1" lastCol="1" bandRow="1" bandCol="1"/>
              <a:tblGrid>
                <a:gridCol w="1229482"/>
                <a:gridCol w="1229482"/>
                <a:gridCol w="1229482"/>
                <a:gridCol w="1229482"/>
                <a:gridCol w="1229482"/>
                <a:gridCol w="1229482"/>
                <a:gridCol w="1229482"/>
              </a:tblGrid>
              <a:tr h="141324">
                <a:tc rowSpan="2">
                  <a:txBody>
                    <a:bodyPr/>
                    <a:lstStyle/>
                    <a:p>
                      <a:pPr algn="ctr">
                        <a:spcAft>
                          <a:spcPts val="0"/>
                        </a:spcAft>
                      </a:pPr>
                      <a:r>
                        <a:rPr lang="ro-RO" sz="900" b="1" dirty="0">
                          <a:effectLst/>
                          <a:latin typeface="Times New Roman"/>
                          <a:ea typeface="MS Mincho"/>
                        </a:rPr>
                        <a:t> </a:t>
                      </a:r>
                      <a:endParaRPr lang="ru-RU" sz="900" dirty="0">
                        <a:effectLst/>
                        <a:latin typeface="Times New Roman"/>
                        <a:ea typeface="MS Mincho"/>
                      </a:endParaRPr>
                    </a:p>
                    <a:p>
                      <a:pPr algn="ctr">
                        <a:spcAft>
                          <a:spcPts val="0"/>
                        </a:spcAft>
                      </a:pPr>
                      <a:r>
                        <a:rPr lang="ro-RO" sz="900" b="1" dirty="0">
                          <a:effectLst/>
                          <a:latin typeface="Times New Roman"/>
                          <a:ea typeface="MS Mincho"/>
                        </a:rPr>
                        <a:t>Folosinţa</a:t>
                      </a:r>
                      <a:endParaRPr lang="ru-RU" sz="9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900" b="1" dirty="0">
                          <a:effectLst/>
                          <a:latin typeface="Times New Roman"/>
                          <a:ea typeface="MS Mincho"/>
                        </a:rPr>
                        <a:t>Diferenţierea</a:t>
                      </a:r>
                      <a:endParaRPr lang="ru-RU" sz="900" dirty="0">
                        <a:effectLst/>
                        <a:latin typeface="Times New Roman"/>
                        <a:ea typeface="MS Mincho"/>
                      </a:endParaRPr>
                    </a:p>
                    <a:p>
                      <a:pPr>
                        <a:spcAft>
                          <a:spcPts val="0"/>
                        </a:spcAft>
                      </a:pPr>
                      <a:r>
                        <a:rPr lang="ro-RO" sz="900" b="1" dirty="0">
                          <a:effectLst/>
                          <a:latin typeface="Times New Roman"/>
                          <a:ea typeface="MS Mincho"/>
                        </a:rPr>
                        <a:t>    folosinţei</a:t>
                      </a:r>
                      <a:endParaRPr lang="ru-RU" sz="9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o-RO" sz="900" b="1">
                          <a:effectLst/>
                          <a:latin typeface="Times New Roman"/>
                          <a:ea typeface="MS Mincho"/>
                        </a:rPr>
                        <a:t>Clasa de calitate a apei</a:t>
                      </a:r>
                      <a:endParaRPr lang="ru-RU" sz="9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51305">
                <a:tc vMerge="1">
                  <a:txBody>
                    <a:bodyPr/>
                    <a:lstStyle/>
                    <a:p>
                      <a:endParaRPr lang="ru-RU"/>
                    </a:p>
                  </a:txBody>
                  <a:tcPr/>
                </a:tc>
                <a:tc vMerge="1">
                  <a:txBody>
                    <a:bodyPr/>
                    <a:lstStyle/>
                    <a:p>
                      <a:endParaRPr lang="ru-RU"/>
                    </a:p>
                  </a:txBody>
                  <a:tcPr/>
                </a:tc>
                <a:tc>
                  <a:txBody>
                    <a:bodyPr/>
                    <a:lstStyle/>
                    <a:p>
                      <a:pPr algn="ctr">
                        <a:spcAft>
                          <a:spcPts val="0"/>
                        </a:spcAft>
                      </a:pPr>
                      <a:r>
                        <a:rPr lang="ro-RO" sz="900" b="1" dirty="0">
                          <a:effectLst/>
                          <a:latin typeface="Times New Roman"/>
                          <a:ea typeface="MS Mincho"/>
                        </a:rPr>
                        <a:t>I</a:t>
                      </a:r>
                      <a:endParaRPr lang="ru-RU" sz="9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900" b="1">
                          <a:effectLst/>
                          <a:latin typeface="Times New Roman"/>
                          <a:ea typeface="MS Mincho"/>
                        </a:rPr>
                        <a:t>II</a:t>
                      </a:r>
                      <a:endParaRPr lang="ru-RU" sz="9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900" b="1">
                          <a:effectLst/>
                          <a:latin typeface="Times New Roman"/>
                          <a:ea typeface="MS Mincho"/>
                        </a:rPr>
                        <a:t>III</a:t>
                      </a:r>
                      <a:endParaRPr lang="ru-RU" sz="9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900" b="1">
                          <a:effectLst/>
                          <a:latin typeface="Times New Roman"/>
                          <a:ea typeface="MS Mincho"/>
                        </a:rPr>
                        <a:t>IV</a:t>
                      </a:r>
                      <a:endParaRPr lang="ru-RU" sz="9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900" b="1">
                          <a:effectLst/>
                          <a:latin typeface="Times New Roman"/>
                          <a:ea typeface="MS Mincho"/>
                        </a:rPr>
                        <a:t>V</a:t>
                      </a:r>
                      <a:endParaRPr lang="ru-RU" sz="9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74">
                <a:tc>
                  <a:txBody>
                    <a:bodyPr/>
                    <a:lstStyle/>
                    <a:p>
                      <a:pPr>
                        <a:spcAft>
                          <a:spcPts val="0"/>
                        </a:spcAft>
                      </a:pPr>
                      <a:r>
                        <a:rPr lang="ro-RO" sz="1400" dirty="0">
                          <a:effectLst/>
                          <a:latin typeface="Times New Roman"/>
                          <a:ea typeface="MS Mincho"/>
                        </a:rPr>
                        <a:t>Funcţionarea </a:t>
                      </a:r>
                      <a:r>
                        <a:rPr lang="ro-RO" sz="1400" dirty="0" smtClean="0">
                          <a:effectLst/>
                          <a:latin typeface="Times New Roman"/>
                          <a:ea typeface="MS Mincho"/>
                        </a:rPr>
                        <a:t>ecosistemelor</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effectLst/>
                          <a:latin typeface="Times New Roman"/>
                          <a:ea typeface="MS Mincho"/>
                        </a:rPr>
                        <a:t> </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37">
                <a:tc rowSpan="2">
                  <a:txBody>
                    <a:bodyPr/>
                    <a:lstStyle/>
                    <a:p>
                      <a:pPr>
                        <a:spcAft>
                          <a:spcPts val="0"/>
                        </a:spcAft>
                      </a:pPr>
                      <a:r>
                        <a:rPr lang="ro-RO" sz="1400" dirty="0">
                          <a:effectLst/>
                          <a:latin typeface="Times New Roman"/>
                          <a:ea typeface="MS Mincho"/>
                        </a:rPr>
                        <a:t>Piscicultura/protecţia ihtiofaunei </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effectLst/>
                          <a:latin typeface="Times New Roman"/>
                          <a:ea typeface="MS Mincho"/>
                        </a:rPr>
                        <a:t>Salmonide</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74">
                <a:tc vMerge="1">
                  <a:txBody>
                    <a:bodyPr/>
                    <a:lstStyle/>
                    <a:p>
                      <a:endParaRPr lang="ru-RU"/>
                    </a:p>
                  </a:txBody>
                  <a:tcPr/>
                </a:tc>
                <a:tc>
                  <a:txBody>
                    <a:bodyPr/>
                    <a:lstStyle/>
                    <a:p>
                      <a:pPr>
                        <a:spcAft>
                          <a:spcPts val="0"/>
                        </a:spcAft>
                      </a:pPr>
                      <a:r>
                        <a:rPr lang="ro-RO" sz="1400" dirty="0">
                          <a:effectLst/>
                          <a:latin typeface="Times New Roman"/>
                          <a:ea typeface="MS Mincho"/>
                        </a:rPr>
                        <a:t>Ciprinide</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 </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37">
                <a:tc rowSpan="3">
                  <a:txBody>
                    <a:bodyPr/>
                    <a:lstStyle/>
                    <a:p>
                      <a:pPr>
                        <a:spcAft>
                          <a:spcPts val="0"/>
                        </a:spcAft>
                      </a:pPr>
                      <a:r>
                        <a:rPr lang="ro-RO" sz="1400" dirty="0">
                          <a:effectLst/>
                          <a:latin typeface="Times New Roman"/>
                          <a:ea typeface="MS Mincho"/>
                        </a:rPr>
                        <a:t>Alimentarea cu apă potabilă, </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dirty="0">
                          <a:effectLst/>
                          <a:latin typeface="Times New Roman"/>
                          <a:ea typeface="MS Mincho"/>
                        </a:rPr>
                        <a:t>tratare simplă  </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37">
                <a:tc vMerge="1">
                  <a:txBody>
                    <a:bodyPr/>
                    <a:lstStyle/>
                    <a:p>
                      <a:endParaRPr lang="ru-RU"/>
                    </a:p>
                  </a:txBody>
                  <a:tcPr/>
                </a:tc>
                <a:tc>
                  <a:txBody>
                    <a:bodyPr/>
                    <a:lstStyle/>
                    <a:p>
                      <a:pPr>
                        <a:spcAft>
                          <a:spcPts val="0"/>
                        </a:spcAft>
                      </a:pPr>
                      <a:r>
                        <a:rPr lang="ro-RO" sz="1400" dirty="0">
                          <a:effectLst/>
                          <a:latin typeface="Times New Roman"/>
                          <a:ea typeface="MS Mincho"/>
                        </a:rPr>
                        <a:t>tratare normală </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 </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ro-RO" sz="1400">
                          <a:effectLst/>
                          <a:latin typeface="Times New Roman"/>
                          <a:ea typeface="MS Mincho"/>
                        </a:rPr>
                        <a:t> </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12">
                <a:tc vMerge="1">
                  <a:txBody>
                    <a:bodyPr/>
                    <a:lstStyle/>
                    <a:p>
                      <a:endParaRPr lang="ru-RU"/>
                    </a:p>
                  </a:txBody>
                  <a:tcPr/>
                </a:tc>
                <a:tc>
                  <a:txBody>
                    <a:bodyPr/>
                    <a:lstStyle/>
                    <a:p>
                      <a:pPr>
                        <a:spcAft>
                          <a:spcPts val="0"/>
                        </a:spcAft>
                      </a:pPr>
                      <a:r>
                        <a:rPr lang="ro-RO" sz="1400" dirty="0">
                          <a:effectLst/>
                          <a:latin typeface="Times New Roman"/>
                          <a:ea typeface="MS Mincho"/>
                        </a:rPr>
                        <a:t>tratare avansată </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effectLst/>
                          <a:latin typeface="Times New Roman"/>
                          <a:ea typeface="MS Mincho"/>
                        </a:rPr>
                        <a:t> </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ro-RO" sz="1400" dirty="0">
                          <a:effectLst/>
                          <a:latin typeface="Times New Roman"/>
                          <a:ea typeface="MS Mincho"/>
                        </a:rPr>
                        <a:t> </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ro-RO" sz="1400" dirty="0">
                          <a:effectLst/>
                          <a:latin typeface="Times New Roman"/>
                          <a:ea typeface="MS Mincho"/>
                        </a:rPr>
                        <a:t> </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74">
                <a:tc>
                  <a:txBody>
                    <a:bodyPr/>
                    <a:lstStyle/>
                    <a:p>
                      <a:pPr>
                        <a:spcAft>
                          <a:spcPts val="0"/>
                        </a:spcAft>
                      </a:pPr>
                      <a:r>
                        <a:rPr lang="ro-RO" sz="1400">
                          <a:effectLst/>
                          <a:latin typeface="Times New Roman"/>
                          <a:ea typeface="MS Mincho"/>
                        </a:rPr>
                        <a:t>Activităţile de agrement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 </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37">
                <a:tc>
                  <a:txBody>
                    <a:bodyPr/>
                    <a:lstStyle/>
                    <a:p>
                      <a:pPr>
                        <a:spcAft>
                          <a:spcPts val="0"/>
                        </a:spcAft>
                      </a:pPr>
                      <a:r>
                        <a:rPr lang="ro-RO" sz="1400">
                          <a:effectLst/>
                          <a:latin typeface="Times New Roman"/>
                          <a:ea typeface="MS Mincho"/>
                        </a:rPr>
                        <a:t>Irigarea</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 </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74">
                <a:tc>
                  <a:txBody>
                    <a:bodyPr/>
                    <a:lstStyle/>
                    <a:p>
                      <a:pPr>
                        <a:spcAft>
                          <a:spcPts val="0"/>
                        </a:spcAft>
                      </a:pPr>
                      <a:r>
                        <a:rPr lang="ro-RO" sz="1400" dirty="0">
                          <a:effectLst/>
                          <a:latin typeface="Times New Roman"/>
                          <a:ea typeface="MS Mincho"/>
                        </a:rPr>
                        <a:t>Folosirea apei în </a:t>
                      </a:r>
                      <a:r>
                        <a:rPr lang="ro-RO" sz="1400" dirty="0" smtClean="0">
                          <a:effectLst/>
                          <a:latin typeface="Times New Roman"/>
                          <a:ea typeface="MS Mincho"/>
                        </a:rPr>
                        <a:t>scopuri ind.</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 </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511">
                <a:tc>
                  <a:txBody>
                    <a:bodyPr/>
                    <a:lstStyle/>
                    <a:p>
                      <a:pPr>
                        <a:spcAft>
                          <a:spcPts val="0"/>
                        </a:spcAft>
                      </a:pPr>
                      <a:r>
                        <a:rPr lang="ro-RO" sz="1400" dirty="0">
                          <a:effectLst/>
                          <a:latin typeface="Times New Roman"/>
                          <a:ea typeface="MS Mincho"/>
                        </a:rPr>
                        <a:t>Generarea energiei hidroelectrice</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 </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19837">
                <a:tc>
                  <a:txBody>
                    <a:bodyPr/>
                    <a:lstStyle/>
                    <a:p>
                      <a:pPr>
                        <a:spcAft>
                          <a:spcPts val="0"/>
                        </a:spcAft>
                      </a:pPr>
                      <a:r>
                        <a:rPr lang="ro-RO" sz="1400" dirty="0">
                          <a:effectLst/>
                          <a:latin typeface="Times New Roman"/>
                          <a:ea typeface="MS Mincho"/>
                        </a:rPr>
                        <a:t>Transportul</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 </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effectLst/>
                          <a:latin typeface="Times New Roman"/>
                          <a:ea typeface="MS Mincho"/>
                        </a:rPr>
                        <a:t>+</a:t>
                      </a:r>
                      <a:endParaRPr lang="ru-RU" sz="140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effectLst/>
                          <a:latin typeface="Times New Roman"/>
                          <a:ea typeface="MS Mincho"/>
                        </a:rPr>
                        <a:t>+</a:t>
                      </a:r>
                      <a:endParaRPr lang="ru-RU" sz="1400" dirty="0">
                        <a:effectLst/>
                        <a:latin typeface="Times New Roman"/>
                        <a:ea typeface="MS Mincho"/>
                      </a:endParaRPr>
                    </a:p>
                  </a:txBody>
                  <a:tcPr marL="49349" marR="49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90785936"/>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r>
              <a:rPr lang="ro-MO" sz="1800" kern="0" dirty="0" smtClean="0">
                <a:solidFill>
                  <a:srgbClr val="6E6452"/>
                </a:solidFill>
                <a:latin typeface="Arial"/>
              </a:rPr>
              <a:t>IV </a:t>
            </a: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294420"/>
            <a:ext cx="8612849" cy="1513235"/>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en-US" sz="1800" dirty="0">
                <a:solidFill>
                  <a:srgbClr val="000000"/>
                </a:solidFill>
                <a:ea typeface="Calibri"/>
                <a:cs typeface="Times New Roman"/>
              </a:rPr>
              <a:t>HG </a:t>
            </a:r>
            <a:r>
              <a:rPr lang="en-US" sz="1800" dirty="0" err="1">
                <a:solidFill>
                  <a:srgbClr val="000000"/>
                </a:solidFill>
                <a:ea typeface="Calibri"/>
                <a:cs typeface="Times New Roman"/>
              </a:rPr>
              <a:t>Nr</a:t>
            </a:r>
            <a:r>
              <a:rPr lang="en-US" sz="1800" dirty="0">
                <a:solidFill>
                  <a:srgbClr val="000000"/>
                </a:solidFill>
                <a:ea typeface="Calibri"/>
                <a:cs typeface="Times New Roman"/>
              </a:rPr>
              <a:t>. 775 din  04.10.2013 cu </a:t>
            </a:r>
            <a:r>
              <a:rPr lang="en-US" sz="1800" dirty="0" err="1">
                <a:solidFill>
                  <a:srgbClr val="000000"/>
                </a:solidFill>
                <a:ea typeface="Calibri"/>
                <a:cs typeface="Times New Roman"/>
              </a:rPr>
              <a:t>privire</a:t>
            </a:r>
            <a:r>
              <a:rPr lang="en-US" sz="1800" dirty="0">
                <a:solidFill>
                  <a:srgbClr val="000000"/>
                </a:solidFill>
                <a:ea typeface="Calibri"/>
                <a:cs typeface="Times New Roman"/>
              </a:rPr>
              <a:t> la </a:t>
            </a:r>
            <a:r>
              <a:rPr lang="en-US" sz="1800" dirty="0" err="1">
                <a:solidFill>
                  <a:srgbClr val="000000"/>
                </a:solidFill>
                <a:ea typeface="Calibri"/>
                <a:cs typeface="Times New Roman"/>
              </a:rPr>
              <a:t>hotarele</a:t>
            </a:r>
            <a:r>
              <a:rPr lang="en-US" sz="1800" dirty="0">
                <a:solidFill>
                  <a:srgbClr val="000000"/>
                </a:solidFill>
                <a:ea typeface="Calibri"/>
                <a:cs typeface="Times New Roman"/>
              </a:rPr>
              <a:t> </a:t>
            </a:r>
            <a:r>
              <a:rPr lang="en-US" sz="1800" dirty="0" err="1">
                <a:solidFill>
                  <a:srgbClr val="000000"/>
                </a:solidFill>
                <a:ea typeface="Calibri"/>
                <a:cs typeface="Times New Roman"/>
              </a:rPr>
              <a:t>districtelor</a:t>
            </a:r>
            <a:r>
              <a:rPr lang="en-US" sz="1800" dirty="0">
                <a:solidFill>
                  <a:srgbClr val="000000"/>
                </a:solidFill>
                <a:ea typeface="Calibri"/>
                <a:cs typeface="Times New Roman"/>
              </a:rPr>
              <a:t> </a:t>
            </a:r>
            <a:r>
              <a:rPr lang="en-US" sz="1800" dirty="0" err="1">
                <a:solidFill>
                  <a:srgbClr val="000000"/>
                </a:solidFill>
                <a:ea typeface="Calibri"/>
                <a:cs typeface="Times New Roman"/>
              </a:rPr>
              <a:t>bazinelor</a:t>
            </a:r>
            <a:r>
              <a:rPr lang="ro-MO" sz="1800" dirty="0">
                <a:solidFill>
                  <a:srgbClr val="000000"/>
                </a:solidFill>
                <a:ea typeface="Calibri"/>
                <a:cs typeface="Times New Roman"/>
              </a:rPr>
              <a:t> </a:t>
            </a:r>
            <a:r>
              <a:rPr lang="en-US" sz="1800" dirty="0" err="1">
                <a:solidFill>
                  <a:srgbClr val="000000"/>
                </a:solidFill>
                <a:ea typeface="Calibri"/>
                <a:cs typeface="Times New Roman"/>
              </a:rPr>
              <a:t>şi</a:t>
            </a:r>
            <a:r>
              <a:rPr lang="en-US" sz="1800" dirty="0">
                <a:solidFill>
                  <a:srgbClr val="000000"/>
                </a:solidFill>
                <a:ea typeface="Calibri"/>
                <a:cs typeface="Times New Roman"/>
              </a:rPr>
              <a:t> </a:t>
            </a:r>
            <a:r>
              <a:rPr lang="en-US" sz="1800" dirty="0" err="1">
                <a:solidFill>
                  <a:srgbClr val="000000"/>
                </a:solidFill>
                <a:ea typeface="Calibri"/>
                <a:cs typeface="Times New Roman"/>
              </a:rPr>
              <a:t>subbazinelor</a:t>
            </a:r>
            <a:r>
              <a:rPr lang="en-US" sz="1800" dirty="0">
                <a:solidFill>
                  <a:srgbClr val="000000"/>
                </a:solidFill>
                <a:ea typeface="Calibri"/>
                <a:cs typeface="Times New Roman"/>
              </a:rPr>
              <a:t> </a:t>
            </a:r>
            <a:r>
              <a:rPr lang="en-US" sz="1800" dirty="0" err="1">
                <a:solidFill>
                  <a:srgbClr val="000000"/>
                </a:solidFill>
                <a:ea typeface="Calibri"/>
                <a:cs typeface="Times New Roman"/>
              </a:rPr>
              <a:t>hidrografice</a:t>
            </a:r>
            <a:r>
              <a:rPr lang="en-US" sz="1800" dirty="0">
                <a:solidFill>
                  <a:srgbClr val="000000"/>
                </a:solidFill>
                <a:ea typeface="Calibri"/>
                <a:cs typeface="Times New Roman"/>
              </a:rPr>
              <a:t> </a:t>
            </a:r>
            <a:r>
              <a:rPr lang="en-US" sz="1800" dirty="0" err="1">
                <a:solidFill>
                  <a:srgbClr val="000000"/>
                </a:solidFill>
                <a:ea typeface="Calibri"/>
                <a:cs typeface="Times New Roman"/>
              </a:rPr>
              <a:t>şi</a:t>
            </a:r>
            <a:r>
              <a:rPr lang="en-US" sz="1800" dirty="0">
                <a:solidFill>
                  <a:srgbClr val="000000"/>
                </a:solidFill>
                <a:ea typeface="Calibri"/>
                <a:cs typeface="Times New Roman"/>
              </a:rPr>
              <a:t> </a:t>
            </a:r>
            <a:r>
              <a:rPr lang="en-US" sz="1800" dirty="0" err="1">
                <a:solidFill>
                  <a:srgbClr val="000000"/>
                </a:solidFill>
                <a:ea typeface="Calibri"/>
                <a:cs typeface="Times New Roman"/>
              </a:rPr>
              <a:t>hărţile</a:t>
            </a:r>
            <a:r>
              <a:rPr lang="en-US" sz="1800" dirty="0">
                <a:solidFill>
                  <a:srgbClr val="000000"/>
                </a:solidFill>
                <a:ea typeface="Calibri"/>
                <a:cs typeface="Times New Roman"/>
              </a:rPr>
              <a:t> </a:t>
            </a:r>
            <a:r>
              <a:rPr lang="en-US" sz="1800" dirty="0" err="1" smtClean="0">
                <a:solidFill>
                  <a:srgbClr val="000000"/>
                </a:solidFill>
                <a:ea typeface="Calibri"/>
                <a:cs typeface="Times New Roman"/>
              </a:rPr>
              <a:t>speciale</a:t>
            </a:r>
            <a:r>
              <a:rPr lang="en-US" sz="1800" dirty="0" smtClean="0">
                <a:solidFill>
                  <a:srgbClr val="000000"/>
                </a:solidFill>
                <a:ea typeface="Calibri"/>
                <a:cs typeface="Times New Roman"/>
              </a:rPr>
              <a:t> </a:t>
            </a:r>
            <a:r>
              <a:rPr lang="en-US" sz="1800" dirty="0" err="1" smtClean="0">
                <a:solidFill>
                  <a:srgbClr val="000000"/>
                </a:solidFill>
                <a:ea typeface="Calibri"/>
                <a:cs typeface="Times New Roman"/>
              </a:rPr>
              <a:t>în</a:t>
            </a:r>
            <a:r>
              <a:rPr lang="en-US" sz="1800" dirty="0" smtClean="0">
                <a:solidFill>
                  <a:srgbClr val="000000"/>
                </a:solidFill>
                <a:ea typeface="Calibri"/>
                <a:cs typeface="Times New Roman"/>
              </a:rPr>
              <a:t> </a:t>
            </a:r>
            <a:r>
              <a:rPr lang="en-US" sz="1800" dirty="0">
                <a:solidFill>
                  <a:srgbClr val="000000"/>
                </a:solidFill>
                <a:ea typeface="Calibri"/>
                <a:cs typeface="Times New Roman"/>
              </a:rPr>
              <a:t>care </a:t>
            </a:r>
            <a:r>
              <a:rPr lang="en-US" sz="1800" dirty="0" err="1">
                <a:solidFill>
                  <a:srgbClr val="000000"/>
                </a:solidFill>
                <a:ea typeface="Calibri"/>
                <a:cs typeface="Times New Roman"/>
              </a:rPr>
              <a:t>sînt</a:t>
            </a:r>
            <a:r>
              <a:rPr lang="en-US" sz="1800" dirty="0">
                <a:solidFill>
                  <a:srgbClr val="000000"/>
                </a:solidFill>
                <a:ea typeface="Calibri"/>
                <a:cs typeface="Times New Roman"/>
              </a:rPr>
              <a:t> determinate</a:t>
            </a:r>
            <a:endParaRPr lang="ru-RU" sz="1800" dirty="0">
              <a:solidFill>
                <a:srgbClr val="000000"/>
              </a:solidFill>
              <a:latin typeface="Calibri"/>
              <a:ea typeface="Calibri"/>
              <a:cs typeface="Times New Roman"/>
            </a:endParaRPr>
          </a:p>
        </p:txBody>
      </p:sp>
      <p:sp>
        <p:nvSpPr>
          <p:cNvPr id="8" name="Прямоугольник 7"/>
          <p:cNvSpPr/>
          <p:nvPr/>
        </p:nvSpPr>
        <p:spPr>
          <a:xfrm>
            <a:off x="73950" y="2941926"/>
            <a:ext cx="8908685" cy="3945054"/>
          </a:xfrm>
          <a:prstGeom prst="rect">
            <a:avLst/>
          </a:prstGeom>
        </p:spPr>
        <p:txBody>
          <a:bodyPr wrap="square">
            <a:spAutoFit/>
          </a:bodyPr>
          <a:lstStyle/>
          <a:p>
            <a:pPr marR="97155" lvl="0">
              <a:lnSpc>
                <a:spcPct val="107000"/>
              </a:lnSpc>
              <a:spcAft>
                <a:spcPts val="0"/>
              </a:spcAft>
            </a:pPr>
            <a:endParaRPr lang="ro-MO" sz="1800" dirty="0" smtClean="0">
              <a:solidFill>
                <a:srgbClr val="000000"/>
              </a:solidFill>
              <a:latin typeface="+mj-lt"/>
              <a:ea typeface="Calibri"/>
              <a:cs typeface="Times New Roman"/>
            </a:endParaRPr>
          </a:p>
          <a:p>
            <a:pPr marR="97155" lvl="0">
              <a:lnSpc>
                <a:spcPct val="107000"/>
              </a:lnSpc>
              <a:spcAft>
                <a:spcPts val="0"/>
              </a:spcAft>
            </a:pPr>
            <a:r>
              <a:rPr lang="en-US" sz="1800" dirty="0" smtClean="0">
                <a:solidFill>
                  <a:srgbClr val="000000"/>
                </a:solidFill>
                <a:latin typeface="+mj-lt"/>
                <a:ea typeface="Calibri"/>
                <a:cs typeface="Times New Roman"/>
              </a:rPr>
              <a:t>HG </a:t>
            </a:r>
            <a:r>
              <a:rPr lang="en-US" sz="1800" dirty="0" err="1">
                <a:solidFill>
                  <a:srgbClr val="000000"/>
                </a:solidFill>
                <a:latin typeface="+mj-lt"/>
                <a:ea typeface="Calibri"/>
                <a:cs typeface="Times New Roman"/>
              </a:rPr>
              <a:t>Nr</a:t>
            </a:r>
            <a:r>
              <a:rPr lang="en-US" sz="1800" dirty="0">
                <a:solidFill>
                  <a:srgbClr val="000000"/>
                </a:solidFill>
                <a:latin typeface="+mj-lt"/>
                <a:ea typeface="Calibri"/>
                <a:cs typeface="Times New Roman"/>
              </a:rPr>
              <a:t>. 775 din  04.10.2013 cu </a:t>
            </a:r>
            <a:r>
              <a:rPr lang="en-US" sz="1800" dirty="0" err="1">
                <a:solidFill>
                  <a:srgbClr val="000000"/>
                </a:solidFill>
                <a:latin typeface="+mj-lt"/>
                <a:ea typeface="Calibri"/>
                <a:cs typeface="Times New Roman"/>
              </a:rPr>
              <a:t>privire</a:t>
            </a:r>
            <a:r>
              <a:rPr lang="en-US" sz="1800" dirty="0">
                <a:solidFill>
                  <a:srgbClr val="000000"/>
                </a:solidFill>
                <a:latin typeface="+mj-lt"/>
                <a:ea typeface="Calibri"/>
                <a:cs typeface="Times New Roman"/>
              </a:rPr>
              <a:t> la </a:t>
            </a:r>
            <a:r>
              <a:rPr lang="en-US" sz="1800" dirty="0" err="1">
                <a:solidFill>
                  <a:srgbClr val="000000"/>
                </a:solidFill>
                <a:latin typeface="+mj-lt"/>
                <a:ea typeface="Calibri"/>
                <a:cs typeface="Times New Roman"/>
              </a:rPr>
              <a:t>hotarele</a:t>
            </a:r>
            <a:r>
              <a:rPr lang="en-US" sz="1800" dirty="0">
                <a:solidFill>
                  <a:srgbClr val="000000"/>
                </a:solidFill>
                <a:latin typeface="+mj-lt"/>
                <a:ea typeface="Calibri"/>
                <a:cs typeface="Times New Roman"/>
              </a:rPr>
              <a:t> </a:t>
            </a:r>
            <a:r>
              <a:rPr lang="en-US" sz="1800" dirty="0" err="1">
                <a:solidFill>
                  <a:srgbClr val="000000"/>
                </a:solidFill>
                <a:latin typeface="+mj-lt"/>
                <a:ea typeface="Calibri"/>
                <a:cs typeface="Times New Roman"/>
              </a:rPr>
              <a:t>districtelor</a:t>
            </a:r>
            <a:r>
              <a:rPr lang="en-US" sz="1800" dirty="0">
                <a:solidFill>
                  <a:srgbClr val="000000"/>
                </a:solidFill>
                <a:latin typeface="+mj-lt"/>
                <a:ea typeface="Calibri"/>
                <a:cs typeface="Times New Roman"/>
              </a:rPr>
              <a:t> </a:t>
            </a:r>
            <a:r>
              <a:rPr lang="en-US" sz="1800" dirty="0" err="1">
                <a:solidFill>
                  <a:srgbClr val="000000"/>
                </a:solidFill>
                <a:latin typeface="+mj-lt"/>
                <a:ea typeface="Calibri"/>
                <a:cs typeface="Times New Roman"/>
              </a:rPr>
              <a:t>bazinelor</a:t>
            </a:r>
            <a:r>
              <a:rPr lang="ro-MO" sz="1800" dirty="0">
                <a:solidFill>
                  <a:srgbClr val="000000"/>
                </a:solidFill>
                <a:latin typeface="+mj-lt"/>
                <a:ea typeface="Calibri"/>
                <a:cs typeface="Times New Roman"/>
              </a:rPr>
              <a:t> </a:t>
            </a:r>
            <a:r>
              <a:rPr lang="en-US" sz="1800" dirty="0" err="1">
                <a:solidFill>
                  <a:srgbClr val="000000"/>
                </a:solidFill>
                <a:latin typeface="+mj-lt"/>
                <a:ea typeface="Calibri"/>
                <a:cs typeface="Times New Roman"/>
              </a:rPr>
              <a:t>şi</a:t>
            </a:r>
            <a:r>
              <a:rPr lang="en-US" sz="1800" dirty="0">
                <a:solidFill>
                  <a:srgbClr val="000000"/>
                </a:solidFill>
                <a:latin typeface="+mj-lt"/>
                <a:ea typeface="Calibri"/>
                <a:cs typeface="Times New Roman"/>
              </a:rPr>
              <a:t> </a:t>
            </a:r>
            <a:r>
              <a:rPr lang="en-US" sz="1800" dirty="0" err="1">
                <a:solidFill>
                  <a:srgbClr val="000000"/>
                </a:solidFill>
                <a:latin typeface="+mj-lt"/>
                <a:ea typeface="Calibri"/>
                <a:cs typeface="Times New Roman"/>
              </a:rPr>
              <a:t>subbazinelor</a:t>
            </a:r>
            <a:r>
              <a:rPr lang="en-US" sz="1800" dirty="0">
                <a:solidFill>
                  <a:srgbClr val="000000"/>
                </a:solidFill>
                <a:latin typeface="+mj-lt"/>
                <a:ea typeface="Calibri"/>
                <a:cs typeface="Times New Roman"/>
              </a:rPr>
              <a:t> </a:t>
            </a:r>
            <a:r>
              <a:rPr lang="en-US" sz="1800" dirty="0" err="1">
                <a:solidFill>
                  <a:srgbClr val="000000"/>
                </a:solidFill>
                <a:latin typeface="+mj-lt"/>
                <a:ea typeface="Calibri"/>
                <a:cs typeface="Times New Roman"/>
              </a:rPr>
              <a:t>hidrografice</a:t>
            </a:r>
            <a:r>
              <a:rPr lang="en-US" sz="1800" dirty="0">
                <a:solidFill>
                  <a:srgbClr val="000000"/>
                </a:solidFill>
                <a:latin typeface="+mj-lt"/>
                <a:ea typeface="Calibri"/>
                <a:cs typeface="Times New Roman"/>
              </a:rPr>
              <a:t> </a:t>
            </a:r>
            <a:r>
              <a:rPr lang="en-US" sz="1800" dirty="0" err="1">
                <a:solidFill>
                  <a:srgbClr val="000000"/>
                </a:solidFill>
                <a:latin typeface="+mj-lt"/>
                <a:ea typeface="Calibri"/>
                <a:cs typeface="Times New Roman"/>
              </a:rPr>
              <a:t>şi</a:t>
            </a:r>
            <a:r>
              <a:rPr lang="en-US" sz="1800" dirty="0">
                <a:solidFill>
                  <a:srgbClr val="000000"/>
                </a:solidFill>
                <a:latin typeface="+mj-lt"/>
                <a:ea typeface="Calibri"/>
                <a:cs typeface="Times New Roman"/>
              </a:rPr>
              <a:t> </a:t>
            </a:r>
            <a:r>
              <a:rPr lang="en-US" sz="1800" dirty="0" err="1">
                <a:solidFill>
                  <a:srgbClr val="000000"/>
                </a:solidFill>
                <a:latin typeface="+mj-lt"/>
                <a:ea typeface="Calibri"/>
                <a:cs typeface="Times New Roman"/>
              </a:rPr>
              <a:t>hărţile</a:t>
            </a:r>
            <a:r>
              <a:rPr lang="en-US" sz="1800" dirty="0">
                <a:solidFill>
                  <a:srgbClr val="000000"/>
                </a:solidFill>
                <a:latin typeface="+mj-lt"/>
                <a:ea typeface="Calibri"/>
                <a:cs typeface="Times New Roman"/>
              </a:rPr>
              <a:t> </a:t>
            </a:r>
            <a:r>
              <a:rPr lang="en-US" sz="1800" dirty="0" err="1">
                <a:solidFill>
                  <a:srgbClr val="000000"/>
                </a:solidFill>
                <a:latin typeface="+mj-lt"/>
                <a:ea typeface="Calibri"/>
                <a:cs typeface="Times New Roman"/>
              </a:rPr>
              <a:t>speciale</a:t>
            </a:r>
            <a:r>
              <a:rPr lang="en-US" sz="1800" dirty="0">
                <a:solidFill>
                  <a:srgbClr val="000000"/>
                </a:solidFill>
                <a:latin typeface="+mj-lt"/>
                <a:ea typeface="Calibri"/>
                <a:cs typeface="Times New Roman"/>
              </a:rPr>
              <a:t> </a:t>
            </a:r>
            <a:r>
              <a:rPr lang="en-US" sz="1800" dirty="0" err="1" smtClean="0">
                <a:solidFill>
                  <a:schemeClr val="tx2"/>
                </a:solidFill>
                <a:latin typeface="+mj-lt"/>
                <a:ea typeface="Calibri"/>
                <a:cs typeface="Times New Roman"/>
              </a:rPr>
              <a:t>în</a:t>
            </a:r>
            <a:r>
              <a:rPr lang="en-US" sz="1800" dirty="0" smtClean="0">
                <a:solidFill>
                  <a:schemeClr val="tx2"/>
                </a:solidFill>
                <a:latin typeface="+mj-lt"/>
                <a:ea typeface="Calibri"/>
                <a:cs typeface="Times New Roman"/>
              </a:rPr>
              <a:t> </a:t>
            </a:r>
            <a:r>
              <a:rPr lang="en-US" sz="1800" dirty="0">
                <a:solidFill>
                  <a:schemeClr val="tx2"/>
                </a:solidFill>
                <a:latin typeface="+mj-lt"/>
                <a:ea typeface="Calibri"/>
                <a:cs typeface="Times New Roman"/>
              </a:rPr>
              <a:t>care </a:t>
            </a:r>
            <a:r>
              <a:rPr lang="en-US" sz="1800" dirty="0" err="1">
                <a:solidFill>
                  <a:schemeClr val="tx2"/>
                </a:solidFill>
                <a:latin typeface="+mj-lt"/>
                <a:ea typeface="Calibri"/>
                <a:cs typeface="Times New Roman"/>
              </a:rPr>
              <a:t>sînt</a:t>
            </a:r>
            <a:r>
              <a:rPr lang="en-US" sz="1800" dirty="0">
                <a:solidFill>
                  <a:schemeClr val="tx2"/>
                </a:solidFill>
                <a:latin typeface="+mj-lt"/>
                <a:ea typeface="Calibri"/>
                <a:cs typeface="Times New Roman"/>
              </a:rPr>
              <a:t> </a:t>
            </a:r>
            <a:r>
              <a:rPr lang="en-US" sz="1800" dirty="0" smtClean="0">
                <a:solidFill>
                  <a:schemeClr val="tx2"/>
                </a:solidFill>
                <a:latin typeface="+mj-lt"/>
                <a:ea typeface="Calibri"/>
                <a:cs typeface="Times New Roman"/>
              </a:rPr>
              <a:t>determinate</a:t>
            </a:r>
            <a:r>
              <a:rPr lang="ro-MO" sz="1800" dirty="0" smtClean="0">
                <a:solidFill>
                  <a:schemeClr val="tx2"/>
                </a:solidFill>
                <a:latin typeface="+mj-lt"/>
                <a:ea typeface="Calibri"/>
                <a:cs typeface="Times New Roman"/>
              </a:rPr>
              <a:t>.</a:t>
            </a:r>
            <a:endParaRPr lang="en-US" sz="1800" dirty="0" smtClean="0">
              <a:solidFill>
                <a:schemeClr val="tx2"/>
              </a:solidFill>
              <a:latin typeface="+mj-lt"/>
              <a:ea typeface="Calibri"/>
              <a:cs typeface="Times New Roman"/>
            </a:endParaRPr>
          </a:p>
          <a:p>
            <a:pPr marR="97155" lvl="0">
              <a:lnSpc>
                <a:spcPct val="107000"/>
              </a:lnSpc>
              <a:spcAft>
                <a:spcPts val="0"/>
              </a:spcAft>
            </a:pPr>
            <a:endParaRPr lang="ro-MO" sz="1800" b="0" dirty="0" smtClean="0">
              <a:solidFill>
                <a:schemeClr val="tx2"/>
              </a:solidFill>
              <a:latin typeface="Arial"/>
            </a:endParaRPr>
          </a:p>
          <a:p>
            <a:pPr marR="97155" lvl="0">
              <a:lnSpc>
                <a:spcPct val="107000"/>
              </a:lnSpc>
              <a:spcAft>
                <a:spcPts val="0"/>
              </a:spcAft>
            </a:pPr>
            <a:r>
              <a:rPr lang="ro-MO" sz="1800" dirty="0" smtClean="0">
                <a:solidFill>
                  <a:schemeClr val="tx2"/>
                </a:solidFill>
                <a:latin typeface="Arial"/>
              </a:rPr>
              <a:t>R</a:t>
            </a:r>
            <a:r>
              <a:rPr lang="en-US" sz="1800" dirty="0" err="1">
                <a:solidFill>
                  <a:schemeClr val="tx2"/>
                </a:solidFill>
                <a:latin typeface="Arial"/>
              </a:rPr>
              <a:t>egulamentul</a:t>
            </a:r>
            <a:r>
              <a:rPr lang="ro-MO" sz="1800" dirty="0">
                <a:solidFill>
                  <a:schemeClr val="tx2"/>
                </a:solidFill>
                <a:latin typeface="Arial"/>
              </a:rPr>
              <a:t> </a:t>
            </a:r>
            <a:r>
              <a:rPr lang="ro-MO" sz="1800" b="0" dirty="0">
                <a:solidFill>
                  <a:schemeClr val="tx2"/>
                </a:solidFill>
                <a:latin typeface="Arial"/>
              </a:rPr>
              <a:t>este elaborat in baza </a:t>
            </a:r>
            <a:r>
              <a:rPr lang="vi-VN" sz="1800" b="0" dirty="0">
                <a:solidFill>
                  <a:schemeClr val="tx2"/>
                </a:solidFill>
                <a:latin typeface="Arial"/>
              </a:rPr>
              <a:t>art. 5 din Legea apelor nr. 272 din 23 decembrie 2011 (Monitorul Oficial al Republicii Moldova, 2012, nr. 81, art. 264</a:t>
            </a:r>
            <a:r>
              <a:rPr lang="vi-VN" sz="1800" b="0" dirty="0" smtClean="0">
                <a:solidFill>
                  <a:schemeClr val="tx2"/>
                </a:solidFill>
                <a:latin typeface="Arial"/>
              </a:rPr>
              <a:t>)</a:t>
            </a:r>
            <a:r>
              <a:rPr lang="ro-MO" sz="1800" b="0" dirty="0" smtClean="0">
                <a:solidFill>
                  <a:schemeClr val="tx2"/>
                </a:solidFill>
                <a:latin typeface="Arial"/>
              </a:rPr>
              <a:t>.</a:t>
            </a:r>
            <a:r>
              <a:rPr lang="vi-VN" sz="1800" b="0" dirty="0" smtClean="0">
                <a:solidFill>
                  <a:schemeClr val="tx2"/>
                </a:solidFill>
                <a:latin typeface="Arial"/>
              </a:rPr>
              <a:t> </a:t>
            </a:r>
            <a:endParaRPr lang="ro-MO" sz="1800" b="0" dirty="0" smtClean="0">
              <a:solidFill>
                <a:schemeClr val="tx2"/>
              </a:solidFill>
              <a:latin typeface="Arial"/>
            </a:endParaRPr>
          </a:p>
          <a:p>
            <a:pPr marR="97155" lvl="0">
              <a:lnSpc>
                <a:spcPct val="107000"/>
              </a:lnSpc>
              <a:spcAft>
                <a:spcPts val="0"/>
              </a:spcAft>
            </a:pPr>
            <a:endParaRPr lang="ro-MO" sz="1800" b="0" dirty="0">
              <a:solidFill>
                <a:schemeClr val="tx2"/>
              </a:solidFill>
              <a:latin typeface="Arial"/>
            </a:endParaRPr>
          </a:p>
          <a:p>
            <a:pPr marR="97155" lvl="0">
              <a:lnSpc>
                <a:spcPct val="107000"/>
              </a:lnSpc>
              <a:spcAft>
                <a:spcPts val="0"/>
              </a:spcAft>
            </a:pPr>
            <a:r>
              <a:rPr lang="ro-MO" sz="1800" dirty="0" smtClean="0">
                <a:solidFill>
                  <a:schemeClr val="tx2"/>
                </a:solidFill>
                <a:latin typeface="+mj-lt"/>
              </a:rPr>
              <a:t>Regulamentu</a:t>
            </a:r>
            <a:r>
              <a:rPr lang="ro-MO" sz="1800" b="0" dirty="0" smtClean="0">
                <a:solidFill>
                  <a:schemeClr val="tx2"/>
                </a:solidFill>
                <a:latin typeface="+mj-lt"/>
              </a:rPr>
              <a:t>l include </a:t>
            </a:r>
            <a:r>
              <a:rPr lang="vi-VN" sz="1800" b="0" dirty="0" smtClean="0">
                <a:solidFill>
                  <a:schemeClr val="tx2"/>
                </a:solidFill>
                <a:latin typeface="+mj-lt"/>
              </a:rPr>
              <a:t>hotarele </a:t>
            </a:r>
            <a:r>
              <a:rPr lang="vi-VN" sz="1800" b="0" dirty="0">
                <a:solidFill>
                  <a:schemeClr val="tx2"/>
                </a:solidFill>
                <a:latin typeface="+mj-lt"/>
              </a:rPr>
              <a:t>districtelor bazinelor hidrografice şi harta specială în care sînt determinate, conform </a:t>
            </a:r>
            <a:r>
              <a:rPr lang="vi-VN" sz="1800" dirty="0">
                <a:solidFill>
                  <a:schemeClr val="tx2"/>
                </a:solidFill>
                <a:latin typeface="+mj-lt"/>
              </a:rPr>
              <a:t>anexei </a:t>
            </a:r>
            <a:r>
              <a:rPr lang="vi-VN" sz="1800" dirty="0" smtClean="0">
                <a:solidFill>
                  <a:schemeClr val="tx2"/>
                </a:solidFill>
                <a:latin typeface="+mj-lt"/>
              </a:rPr>
              <a:t>nr.1</a:t>
            </a:r>
            <a:r>
              <a:rPr lang="ro-MO" sz="1800" dirty="0" smtClean="0">
                <a:solidFill>
                  <a:schemeClr val="tx2"/>
                </a:solidFill>
                <a:latin typeface="+mj-lt"/>
              </a:rPr>
              <a:t> </a:t>
            </a:r>
            <a:r>
              <a:rPr lang="ro-MO" sz="1800" b="0" dirty="0" smtClean="0">
                <a:solidFill>
                  <a:schemeClr val="tx2"/>
                </a:solidFill>
                <a:latin typeface="+mj-lt"/>
              </a:rPr>
              <a:t>și </a:t>
            </a:r>
            <a:r>
              <a:rPr lang="vi-VN" sz="1800" b="0" dirty="0">
                <a:solidFill>
                  <a:schemeClr val="tx2"/>
                </a:solidFill>
                <a:latin typeface="+mj-lt"/>
              </a:rPr>
              <a:t> </a:t>
            </a:r>
            <a:r>
              <a:rPr lang="vi-VN" sz="1800" b="0" dirty="0" smtClean="0">
                <a:solidFill>
                  <a:schemeClr val="tx2"/>
                </a:solidFill>
                <a:latin typeface="+mj-lt"/>
              </a:rPr>
              <a:t>hotarele </a:t>
            </a:r>
            <a:r>
              <a:rPr lang="vi-VN" sz="1800" b="0" dirty="0">
                <a:solidFill>
                  <a:schemeClr val="tx2"/>
                </a:solidFill>
                <a:latin typeface="+mj-lt"/>
              </a:rPr>
              <a:t>subbazinelor hidrografice şi harta specială în care sînt determinate, conform </a:t>
            </a:r>
            <a:r>
              <a:rPr lang="vi-VN" sz="1800" dirty="0">
                <a:solidFill>
                  <a:schemeClr val="tx2"/>
                </a:solidFill>
                <a:latin typeface="+mj-lt"/>
              </a:rPr>
              <a:t>anexei nr. 2</a:t>
            </a:r>
            <a:r>
              <a:rPr lang="vi-VN" sz="1800" b="0" dirty="0" smtClean="0">
                <a:solidFill>
                  <a:schemeClr val="tx2"/>
                </a:solidFill>
                <a:latin typeface="+mj-lt"/>
              </a:rPr>
              <a:t>.</a:t>
            </a:r>
            <a:endParaRPr lang="ro-MO" sz="1800" b="0" dirty="0">
              <a:solidFill>
                <a:schemeClr val="tx2"/>
              </a:solidFill>
              <a:latin typeface="+mj-lt"/>
            </a:endParaRPr>
          </a:p>
          <a:p>
            <a:pPr marR="97155" lvl="0">
              <a:lnSpc>
                <a:spcPct val="107000"/>
              </a:lnSpc>
              <a:spcAft>
                <a:spcPts val="0"/>
              </a:spcAft>
            </a:pPr>
            <a:endParaRPr lang="ro-MO" sz="1800" b="0" dirty="0" smtClean="0">
              <a:solidFill>
                <a:schemeClr val="tx2"/>
              </a:solidFill>
              <a:latin typeface="+mj-lt"/>
              <a:cs typeface="+mn-cs"/>
            </a:endParaRPr>
          </a:p>
          <a:p>
            <a:pPr marR="97155" lvl="0">
              <a:lnSpc>
                <a:spcPct val="107000"/>
              </a:lnSpc>
              <a:spcAft>
                <a:spcPts val="0"/>
              </a:spcAft>
            </a:pPr>
            <a:endParaRPr lang="ro-MO" sz="1800" b="0" dirty="0">
              <a:solidFill>
                <a:schemeClr val="tx2"/>
              </a:solidFill>
              <a:latin typeface="+mj-lt"/>
              <a:cs typeface="+mn-cs"/>
            </a:endParaRPr>
          </a:p>
          <a:p>
            <a:pPr marR="97155" lvl="0">
              <a:lnSpc>
                <a:spcPct val="107000"/>
              </a:lnSpc>
              <a:spcAft>
                <a:spcPts val="0"/>
              </a:spcAft>
            </a:pPr>
            <a:endParaRPr lang="vi-VN" sz="1800" b="0" dirty="0">
              <a:solidFill>
                <a:schemeClr val="tx2"/>
              </a:solidFill>
              <a:latin typeface="+mj-lt"/>
              <a:cs typeface="+mn-cs"/>
            </a:endParaRPr>
          </a:p>
        </p:txBody>
      </p:sp>
      <p:sp>
        <p:nvSpPr>
          <p:cNvPr id="7" name="Прямоугольник 6"/>
          <p:cNvSpPr/>
          <p:nvPr/>
        </p:nvSpPr>
        <p:spPr>
          <a:xfrm>
            <a:off x="188243"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Tree>
    <p:extLst>
      <p:ext uri="{BB962C8B-B14F-4D97-AF65-F5344CB8AC3E}">
        <p14:creationId xmlns:p14="http://schemas.microsoft.com/office/powerpoint/2010/main" val="22564625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en-US" b="0" dirty="0" smtClean="0"/>
              <a:t>Tamara </a:t>
            </a:r>
            <a:r>
              <a:rPr lang="en-US" b="0" dirty="0" err="1" smtClean="0"/>
              <a:t>Guvir</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11" name="TextBox 10"/>
          <p:cNvSpPr txBox="1"/>
          <p:nvPr/>
        </p:nvSpPr>
        <p:spPr>
          <a:xfrm>
            <a:off x="672353" y="1425362"/>
            <a:ext cx="7754195" cy="707886"/>
          </a:xfrm>
          <a:prstGeom prst="rect">
            <a:avLst/>
          </a:prstGeom>
          <a:noFill/>
        </p:spPr>
        <p:txBody>
          <a:bodyPr wrap="square" rtlCol="0">
            <a:spAutoFit/>
          </a:bodyPr>
          <a:lstStyle/>
          <a:p>
            <a:r>
              <a:rPr lang="ro-RO" sz="2000" dirty="0" smtClean="0">
                <a:solidFill>
                  <a:srgbClr val="000000"/>
                </a:solidFill>
                <a:latin typeface="Arial" panose="020B0604020202020204" pitchFamily="34" charset="0"/>
                <a:cs typeface="Arial" panose="020B0604020202020204" pitchFamily="34" charset="0"/>
              </a:rPr>
              <a:t>Beneficiile ACORDULUI de Asociere</a:t>
            </a:r>
          </a:p>
          <a:p>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94129" y="1952870"/>
            <a:ext cx="8646443" cy="4185761"/>
          </a:xfrm>
          <a:prstGeom prst="rect">
            <a:avLst/>
          </a:prstGeom>
        </p:spPr>
        <p:txBody>
          <a:bodyPr wrap="square">
            <a:spAutoFit/>
          </a:bodyPr>
          <a:lstStyle/>
          <a:p>
            <a:pPr marL="285750" indent="-285750">
              <a:spcBef>
                <a:spcPts val="400"/>
              </a:spcBef>
              <a:spcAft>
                <a:spcPts val="800"/>
              </a:spcAft>
              <a:buClr>
                <a:srgbClr val="C80F0F"/>
              </a:buClr>
              <a:buFont typeface="Arial" panose="020B0604020202020204" pitchFamily="34" charset="0"/>
              <a:buChar char="•"/>
              <a:tabLst>
                <a:tab pos="2190750" algn="l"/>
              </a:tabLst>
            </a:pPr>
            <a:endParaRPr lang="ro-MO" sz="1800" kern="0" dirty="0" smtClean="0">
              <a:solidFill>
                <a:srgbClr val="6E6452"/>
              </a:solidFill>
              <a:latin typeface="Arial"/>
            </a:endParaRPr>
          </a:p>
          <a:p>
            <a:pPr marL="285750" indent="-285750">
              <a:spcBef>
                <a:spcPts val="400"/>
              </a:spcBef>
              <a:spcAft>
                <a:spcPts val="800"/>
              </a:spcAft>
              <a:buFont typeface="Wingdings" panose="05000000000000000000" pitchFamily="2" charset="2"/>
              <a:buChar char="Ø"/>
              <a:tabLst>
                <a:tab pos="2190750" algn="l"/>
              </a:tabLst>
            </a:pPr>
            <a:r>
              <a:rPr lang="ro-MO" sz="1800" kern="0" dirty="0" smtClean="0">
                <a:solidFill>
                  <a:srgbClr val="6E6452"/>
                </a:solidFill>
                <a:latin typeface="Arial"/>
              </a:rPr>
              <a:t>î</a:t>
            </a:r>
            <a:r>
              <a:rPr lang="vi-VN" sz="1800" kern="0" dirty="0" smtClean="0">
                <a:solidFill>
                  <a:srgbClr val="6E6452"/>
                </a:solidFill>
                <a:latin typeface="Arial"/>
              </a:rPr>
              <a:t>mbunătăţirea </a:t>
            </a:r>
            <a:r>
              <a:rPr lang="vi-VN" sz="1800" kern="0" dirty="0">
                <a:solidFill>
                  <a:srgbClr val="6E6452"/>
                </a:solidFill>
                <a:latin typeface="Arial"/>
              </a:rPr>
              <a:t>sănătăţii publice</a:t>
            </a:r>
            <a:r>
              <a:rPr lang="vi-VN" sz="1800" b="0" kern="0" dirty="0">
                <a:solidFill>
                  <a:srgbClr val="6E6452"/>
                </a:solidFill>
                <a:latin typeface="Arial"/>
              </a:rPr>
              <a:t>, prin conservarea resurselor naturale, </a:t>
            </a:r>
            <a:r>
              <a:rPr lang="vi-VN" sz="1800" kern="0" dirty="0">
                <a:solidFill>
                  <a:srgbClr val="6E6452"/>
                </a:solidFill>
                <a:latin typeface="Arial"/>
              </a:rPr>
              <a:t>prin sporirea eficienţei economice şi ecologice</a:t>
            </a:r>
            <a:r>
              <a:rPr lang="vi-VN" sz="1800" b="0" kern="0" dirty="0">
                <a:solidFill>
                  <a:srgbClr val="6E6452"/>
                </a:solidFill>
                <a:latin typeface="Arial"/>
              </a:rPr>
              <a:t>, prin integrarea mediului în alte domenii de politică, precum şi prin utilizarea de tehnologii </a:t>
            </a:r>
            <a:r>
              <a:rPr lang="vi-VN" sz="1800" b="0" kern="0" dirty="0" smtClean="0">
                <a:solidFill>
                  <a:srgbClr val="6E6452"/>
                </a:solidFill>
                <a:latin typeface="Arial"/>
              </a:rPr>
              <a:t>moderne</a:t>
            </a:r>
            <a:r>
              <a:rPr lang="ro-MO" sz="1800" b="0" kern="0" dirty="0" smtClean="0">
                <a:solidFill>
                  <a:srgbClr val="6E6452"/>
                </a:solidFill>
                <a:latin typeface="Arial"/>
              </a:rPr>
              <a:t>;</a:t>
            </a:r>
            <a:r>
              <a:rPr lang="vi-VN" sz="1800" b="0" kern="0" dirty="0" smtClean="0">
                <a:solidFill>
                  <a:srgbClr val="6E6452"/>
                </a:solidFill>
                <a:latin typeface="Arial"/>
              </a:rPr>
              <a:t> </a:t>
            </a:r>
            <a:endParaRPr lang="ro-MO" sz="1800" b="0" kern="0" dirty="0">
              <a:solidFill>
                <a:srgbClr val="6E6452"/>
              </a:solidFill>
              <a:latin typeface="Arial"/>
            </a:endParaRPr>
          </a:p>
          <a:p>
            <a:pPr marL="285750" indent="-285750">
              <a:spcBef>
                <a:spcPts val="400"/>
              </a:spcBef>
              <a:spcAft>
                <a:spcPts val="800"/>
              </a:spcAft>
              <a:buFont typeface="Wingdings" panose="05000000000000000000" pitchFamily="2" charset="2"/>
              <a:buChar char="Ø"/>
              <a:tabLst>
                <a:tab pos="2190750" algn="l"/>
              </a:tabLst>
            </a:pPr>
            <a:r>
              <a:rPr lang="ro-MO" sz="1800" b="0" kern="0" dirty="0" smtClean="0">
                <a:solidFill>
                  <a:srgbClr val="6E6452"/>
                </a:solidFill>
                <a:latin typeface="Arial"/>
              </a:rPr>
              <a:t>î</a:t>
            </a:r>
            <a:r>
              <a:rPr lang="vi-VN" sz="1800" kern="0" dirty="0" smtClean="0">
                <a:solidFill>
                  <a:srgbClr val="6E6452"/>
                </a:solidFill>
                <a:latin typeface="Arial"/>
              </a:rPr>
              <a:t>mbunătățir</a:t>
            </a:r>
            <a:r>
              <a:rPr lang="ro-MO" sz="1800" kern="0" dirty="0">
                <a:solidFill>
                  <a:srgbClr val="6E6452"/>
                </a:solidFill>
                <a:latin typeface="Arial"/>
              </a:rPr>
              <a:t>rea</a:t>
            </a:r>
            <a:r>
              <a:rPr lang="vi-VN" sz="1800" kern="0" dirty="0">
                <a:solidFill>
                  <a:srgbClr val="6E6452"/>
                </a:solidFill>
                <a:latin typeface="Arial"/>
              </a:rPr>
              <a:t> gradului de transparență </a:t>
            </a:r>
            <a:r>
              <a:rPr lang="vi-VN" sz="1800" b="0" kern="0" dirty="0">
                <a:solidFill>
                  <a:srgbClr val="6E6452"/>
                </a:solidFill>
                <a:latin typeface="Arial"/>
              </a:rPr>
              <a:t>a luării deciziilor, precum și conştientizării, informării, consultării şi participării tuturor cetățenilor în luarea deciziilor privind </a:t>
            </a:r>
            <a:r>
              <a:rPr lang="vi-VN" sz="1800" b="0" kern="0" dirty="0" smtClean="0">
                <a:solidFill>
                  <a:srgbClr val="6E6452"/>
                </a:solidFill>
                <a:latin typeface="Arial"/>
              </a:rPr>
              <a:t>mediul</a:t>
            </a:r>
            <a:r>
              <a:rPr lang="ro-MO" sz="1800" b="0" kern="0" dirty="0" smtClean="0">
                <a:solidFill>
                  <a:srgbClr val="6E6452"/>
                </a:solidFill>
                <a:latin typeface="Arial"/>
              </a:rPr>
              <a:t>;</a:t>
            </a:r>
            <a:endParaRPr lang="ro-MO" sz="1800" b="0" kern="0" dirty="0">
              <a:solidFill>
                <a:srgbClr val="6E6452"/>
              </a:solidFill>
              <a:latin typeface="Arial"/>
            </a:endParaRPr>
          </a:p>
          <a:p>
            <a:pPr marL="285750" indent="-285750">
              <a:spcBef>
                <a:spcPts val="400"/>
              </a:spcBef>
              <a:spcAft>
                <a:spcPts val="800"/>
              </a:spcAft>
              <a:buFont typeface="Wingdings" panose="05000000000000000000" pitchFamily="2" charset="2"/>
              <a:buChar char="Ø"/>
              <a:tabLst>
                <a:tab pos="2190750" algn="l"/>
              </a:tabLst>
            </a:pPr>
            <a:r>
              <a:rPr lang="vi-VN" sz="1800" kern="0" dirty="0" smtClean="0">
                <a:solidFill>
                  <a:srgbClr val="6E6452"/>
                </a:solidFill>
                <a:latin typeface="Arial"/>
              </a:rPr>
              <a:t>realizarea </a:t>
            </a:r>
            <a:r>
              <a:rPr lang="vi-VN" sz="1800" kern="0" dirty="0">
                <a:solidFill>
                  <a:srgbClr val="6E6452"/>
                </a:solidFill>
                <a:latin typeface="Arial"/>
              </a:rPr>
              <a:t>unei evaluări a impactului asupra mediului </a:t>
            </a:r>
            <a:r>
              <a:rPr lang="vi-VN" sz="1800" b="0" kern="0" dirty="0">
                <a:solidFill>
                  <a:srgbClr val="6E6452"/>
                </a:solidFill>
                <a:latin typeface="Arial"/>
              </a:rPr>
              <a:t>(EIM) al tuturor proiectelor susceptibile de a avea efecte semnificative asupra </a:t>
            </a:r>
            <a:r>
              <a:rPr lang="vi-VN" sz="1800" b="0" kern="0" dirty="0" smtClean="0">
                <a:solidFill>
                  <a:srgbClr val="6E6452"/>
                </a:solidFill>
                <a:latin typeface="Arial"/>
              </a:rPr>
              <a:t>mediului</a:t>
            </a:r>
            <a:r>
              <a:rPr lang="ro-MO" sz="1800" b="0" kern="0" dirty="0" smtClean="0">
                <a:solidFill>
                  <a:srgbClr val="6E6452"/>
                </a:solidFill>
                <a:latin typeface="Arial"/>
              </a:rPr>
              <a:t>;</a:t>
            </a:r>
          </a:p>
          <a:p>
            <a:pPr marL="285750" indent="-285750">
              <a:spcBef>
                <a:spcPts val="400"/>
              </a:spcBef>
              <a:spcAft>
                <a:spcPts val="800"/>
              </a:spcAft>
              <a:buFont typeface="Wingdings" panose="05000000000000000000" pitchFamily="2" charset="2"/>
              <a:buChar char="Ø"/>
              <a:tabLst>
                <a:tab pos="2190750" algn="l"/>
              </a:tabLst>
            </a:pPr>
            <a:r>
              <a:rPr lang="vi-VN" sz="1800" kern="0" dirty="0" smtClean="0">
                <a:solidFill>
                  <a:srgbClr val="6E6452"/>
                </a:solidFill>
                <a:latin typeface="Arial"/>
              </a:rPr>
              <a:t>asigurată </a:t>
            </a:r>
            <a:r>
              <a:rPr lang="vi-VN" sz="1800" kern="0" dirty="0">
                <a:solidFill>
                  <a:srgbClr val="6E6452"/>
                </a:solidFill>
                <a:latin typeface="Arial"/>
              </a:rPr>
              <a:t>efectuarea unei evaluări strategice a mediului (SEA)</a:t>
            </a:r>
            <a:r>
              <a:rPr lang="vi-VN" sz="1800" b="0" kern="0" dirty="0">
                <a:solidFill>
                  <a:srgbClr val="6E6452"/>
                </a:solidFill>
                <a:latin typeface="Arial"/>
              </a:rPr>
              <a:t> pentru planuri, programe și </a:t>
            </a:r>
            <a:r>
              <a:rPr lang="vi-VN" sz="1800" b="0" kern="0" dirty="0" smtClean="0">
                <a:solidFill>
                  <a:srgbClr val="6E6452"/>
                </a:solidFill>
                <a:latin typeface="Arial"/>
              </a:rPr>
              <a:t>politici</a:t>
            </a:r>
            <a:r>
              <a:rPr lang="ro-MO" sz="1800" b="0" kern="0" dirty="0" smtClean="0">
                <a:solidFill>
                  <a:srgbClr val="6E6452"/>
                </a:solidFill>
                <a:latin typeface="Arial"/>
              </a:rPr>
              <a:t>.</a:t>
            </a:r>
            <a:r>
              <a:rPr lang="vi-VN" sz="1800" b="0" kern="0" dirty="0" smtClean="0">
                <a:solidFill>
                  <a:srgbClr val="6E6452"/>
                </a:solidFill>
                <a:latin typeface="Arial"/>
              </a:rPr>
              <a:t> </a:t>
            </a:r>
            <a:endParaRPr lang="ro-MO" sz="1800" b="0" kern="0" dirty="0" smtClean="0">
              <a:solidFill>
                <a:srgbClr val="6E6452"/>
              </a:solidFill>
              <a:latin typeface="Arial"/>
            </a:endParaRPr>
          </a:p>
          <a:p>
            <a:pPr marL="285750" indent="-285750">
              <a:spcBef>
                <a:spcPts val="400"/>
              </a:spcBef>
              <a:spcAft>
                <a:spcPts val="800"/>
              </a:spcAft>
              <a:buClr>
                <a:srgbClr val="C80F0F"/>
              </a:buClr>
              <a:buFont typeface="Arial" panose="020B0604020202020204" pitchFamily="34" charset="0"/>
              <a:buChar char="•"/>
              <a:tabLst>
                <a:tab pos="2190750" algn="l"/>
              </a:tabLst>
            </a:pPr>
            <a:endParaRPr lang="ru-RU" sz="1800" b="0" kern="0" dirty="0">
              <a:solidFill>
                <a:srgbClr val="6E6452"/>
              </a:solidFill>
              <a:latin typeface="Arial"/>
            </a:endParaRP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8395" y="1294420"/>
            <a:ext cx="1700213"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746337"/>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r>
              <a:rPr lang="ro-MO" sz="1800" kern="0" dirty="0" smtClean="0">
                <a:solidFill>
                  <a:srgbClr val="6E6452"/>
                </a:solidFill>
                <a:latin typeface="Arial"/>
              </a:rPr>
              <a:t> </a:t>
            </a: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4893647"/>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r>
              <a:rPr lang="en-US" sz="1800" kern="0" dirty="0" err="1" smtClean="0">
                <a:solidFill>
                  <a:schemeClr val="tx1"/>
                </a:solidFill>
                <a:latin typeface="+mj-lt"/>
              </a:rPr>
              <a:t>Regulamentul</a:t>
            </a:r>
            <a:r>
              <a:rPr lang="en-US" sz="1800" kern="0" dirty="0" smtClean="0">
                <a:solidFill>
                  <a:schemeClr val="tx1"/>
                </a:solidFill>
                <a:latin typeface="+mj-lt"/>
              </a:rPr>
              <a:t> </a:t>
            </a:r>
            <a:r>
              <a:rPr lang="en-US" sz="1800" kern="0" dirty="0" err="1" smtClean="0">
                <a:solidFill>
                  <a:schemeClr val="tx1"/>
                </a:solidFill>
                <a:latin typeface="+mj-lt"/>
              </a:rPr>
              <a:t>este</a:t>
            </a:r>
            <a:r>
              <a:rPr lang="en-US" sz="1800" kern="0" dirty="0" smtClean="0">
                <a:solidFill>
                  <a:schemeClr val="tx1"/>
                </a:solidFill>
                <a:latin typeface="+mj-lt"/>
              </a:rPr>
              <a:t> </a:t>
            </a:r>
            <a:r>
              <a:rPr lang="en-US" sz="1800" kern="0" dirty="0" err="1" smtClean="0">
                <a:solidFill>
                  <a:schemeClr val="tx1"/>
                </a:solidFill>
                <a:latin typeface="+mj-lt"/>
              </a:rPr>
              <a:t>elaborat</a:t>
            </a:r>
            <a:r>
              <a:rPr lang="en-US" sz="1800" kern="0" dirty="0" smtClean="0">
                <a:solidFill>
                  <a:schemeClr val="tx1"/>
                </a:solidFill>
                <a:latin typeface="+mj-lt"/>
              </a:rPr>
              <a:t> </a:t>
            </a:r>
            <a:r>
              <a:rPr lang="ro-MO" sz="1800" kern="0" dirty="0" smtClean="0">
                <a:solidFill>
                  <a:schemeClr val="tx1"/>
                </a:solidFill>
                <a:latin typeface="+mj-lt"/>
              </a:rPr>
              <a:t>î</a:t>
            </a:r>
            <a:r>
              <a:rPr lang="en-US" sz="1800" kern="0" dirty="0" smtClean="0">
                <a:solidFill>
                  <a:schemeClr val="tx1"/>
                </a:solidFill>
                <a:latin typeface="+mj-lt"/>
              </a:rPr>
              <a:t>n </a:t>
            </a:r>
            <a:r>
              <a:rPr lang="en-US" sz="1800" kern="0" dirty="0" err="1" smtClean="0">
                <a:solidFill>
                  <a:schemeClr val="tx1"/>
                </a:solidFill>
                <a:latin typeface="+mj-lt"/>
              </a:rPr>
              <a:t>temeiul</a:t>
            </a:r>
            <a:r>
              <a:rPr lang="en-US" sz="1800" kern="0" dirty="0" smtClean="0">
                <a:solidFill>
                  <a:schemeClr val="tx1"/>
                </a:solidFill>
                <a:latin typeface="+mj-lt"/>
              </a:rPr>
              <a:t> artr.43 al </a:t>
            </a:r>
            <a:r>
              <a:rPr lang="en-US" sz="1800" kern="0" dirty="0" err="1" smtClean="0">
                <a:solidFill>
                  <a:schemeClr val="tx1"/>
                </a:solidFill>
                <a:latin typeface="+mj-lt"/>
              </a:rPr>
              <a:t>Legii</a:t>
            </a:r>
            <a:r>
              <a:rPr lang="en-US" sz="1800" kern="0" dirty="0" smtClean="0">
                <a:solidFill>
                  <a:schemeClr val="tx1"/>
                </a:solidFill>
                <a:latin typeface="+mj-lt"/>
              </a:rPr>
              <a:t> </a:t>
            </a:r>
            <a:r>
              <a:rPr lang="en-US" sz="1800" kern="0" dirty="0" err="1" smtClean="0">
                <a:solidFill>
                  <a:schemeClr val="tx1"/>
                </a:solidFill>
                <a:latin typeface="+mj-lt"/>
              </a:rPr>
              <a:t>apleor</a:t>
            </a:r>
            <a:r>
              <a:rPr lang="ro-MO" sz="1800" kern="0" dirty="0" smtClean="0">
                <a:solidFill>
                  <a:schemeClr val="tx1"/>
                </a:solidFill>
                <a:latin typeface="+mj-lt"/>
              </a:rPr>
              <a:t> nr. 272 din 23.11.2013</a:t>
            </a:r>
            <a:r>
              <a:rPr lang="en-US" sz="1800" kern="0" dirty="0" smtClean="0">
                <a:solidFill>
                  <a:schemeClr val="tx1"/>
                </a:solidFill>
                <a:latin typeface="+mj-lt"/>
              </a:rPr>
              <a:t>.</a:t>
            </a:r>
            <a:endParaRPr lang="ro-MO" sz="1800" kern="0" dirty="0" smtClean="0">
              <a:solidFill>
                <a:schemeClr val="tx1"/>
              </a:solidFill>
              <a:latin typeface="+mj-lt"/>
            </a:endParaRPr>
          </a:p>
          <a:p>
            <a:pPr>
              <a:spcBef>
                <a:spcPts val="400"/>
              </a:spcBef>
              <a:spcAft>
                <a:spcPts val="800"/>
              </a:spcAft>
              <a:buClr>
                <a:srgbClr val="C80F0F"/>
              </a:buClr>
              <a:tabLst>
                <a:tab pos="2190750" algn="l"/>
              </a:tabLst>
            </a:pPr>
            <a:r>
              <a:rPr lang="ro-MO" sz="1800" kern="0" dirty="0" smtClean="0">
                <a:solidFill>
                  <a:srgbClr val="6E6452"/>
                </a:solidFill>
                <a:latin typeface="+mj-lt"/>
              </a:rPr>
              <a:t>Regulamentul </a:t>
            </a:r>
            <a:r>
              <a:rPr lang="vi-VN" sz="1800" b="0" dirty="0" smtClean="0">
                <a:solidFill>
                  <a:srgbClr val="000000"/>
                </a:solidFill>
                <a:latin typeface="+mj-lt"/>
              </a:rPr>
              <a:t>stabileşte </a:t>
            </a:r>
            <a:r>
              <a:rPr lang="vi-VN" sz="1800" b="0" dirty="0">
                <a:solidFill>
                  <a:srgbClr val="000000"/>
                </a:solidFill>
                <a:latin typeface="+mj-lt"/>
              </a:rPr>
              <a:t>modul de identificare a apelor poluate din activităţi agricole, precum şi de identificare şi delimitare </a:t>
            </a:r>
            <a:r>
              <a:rPr lang="vi-VN" sz="1800" dirty="0">
                <a:solidFill>
                  <a:srgbClr val="000000"/>
                </a:solidFill>
                <a:latin typeface="+mj-lt"/>
              </a:rPr>
              <a:t>a zonelor vulnerabile</a:t>
            </a:r>
            <a:r>
              <a:rPr lang="vi-VN" sz="1800" b="0" dirty="0">
                <a:solidFill>
                  <a:srgbClr val="000000"/>
                </a:solidFill>
                <a:latin typeface="+mj-lt"/>
              </a:rPr>
              <a:t>. De asemenea, Regulamentul prevede </a:t>
            </a:r>
            <a:r>
              <a:rPr lang="vi-VN" sz="1800" dirty="0">
                <a:solidFill>
                  <a:srgbClr val="000000"/>
                </a:solidFill>
                <a:latin typeface="+mj-lt"/>
              </a:rPr>
              <a:t>elaborarea unui program de acţiuni</a:t>
            </a:r>
            <a:r>
              <a:rPr lang="vi-VN" sz="1800" b="0" dirty="0">
                <a:solidFill>
                  <a:srgbClr val="000000"/>
                </a:solidFill>
                <a:latin typeface="+mj-lt"/>
              </a:rPr>
              <a:t> pentru prevenirea poluării apelor din activităţi agricole şi a unor coduri de bune practici agricole</a:t>
            </a:r>
            <a:r>
              <a:rPr lang="vi-VN" sz="1800" b="0" dirty="0" smtClean="0">
                <a:solidFill>
                  <a:srgbClr val="000000"/>
                </a:solidFill>
                <a:latin typeface="+mj-lt"/>
              </a:rPr>
              <a:t>.</a:t>
            </a:r>
            <a:r>
              <a:rPr lang="vi-VN" sz="1800" b="0" i="1" dirty="0">
                <a:solidFill>
                  <a:srgbClr val="000000"/>
                </a:solidFill>
                <a:latin typeface="+mj-lt"/>
              </a:rPr>
              <a:t> </a:t>
            </a:r>
            <a:endParaRPr lang="ro-MO" sz="1800" b="0" i="1" dirty="0" smtClean="0">
              <a:solidFill>
                <a:srgbClr val="000000"/>
              </a:solidFill>
              <a:latin typeface="+mj-lt"/>
            </a:endParaRPr>
          </a:p>
          <a:p>
            <a:pPr>
              <a:spcBef>
                <a:spcPts val="400"/>
              </a:spcBef>
              <a:spcAft>
                <a:spcPts val="800"/>
              </a:spcAft>
              <a:buClr>
                <a:srgbClr val="C80F0F"/>
              </a:buClr>
              <a:tabLst>
                <a:tab pos="2190750" algn="l"/>
              </a:tabLst>
            </a:pPr>
            <a:r>
              <a:rPr lang="ro-MO" sz="1800" b="0" i="1" dirty="0" smtClean="0">
                <a:solidFill>
                  <a:srgbClr val="000000"/>
                </a:solidFill>
                <a:latin typeface="+mj-lt"/>
              </a:rPr>
              <a:t>Ce </a:t>
            </a:r>
            <a:r>
              <a:rPr lang="ro-MO" sz="1800" b="0" i="1" dirty="0" err="1" smtClean="0">
                <a:solidFill>
                  <a:srgbClr val="000000"/>
                </a:solidFill>
                <a:latin typeface="+mj-lt"/>
              </a:rPr>
              <a:t>inseamnă</a:t>
            </a:r>
            <a:r>
              <a:rPr lang="ro-MO" sz="1800" b="0" i="1" dirty="0" smtClean="0">
                <a:solidFill>
                  <a:srgbClr val="000000"/>
                </a:solidFill>
                <a:latin typeface="+mj-lt"/>
              </a:rPr>
              <a:t> </a:t>
            </a:r>
            <a:r>
              <a:rPr lang="ro-MO" sz="1800" b="0" i="1" dirty="0" smtClean="0">
                <a:solidFill>
                  <a:srgbClr val="000000"/>
                </a:solidFill>
                <a:latin typeface="+mj-lt"/>
              </a:rPr>
              <a:t>zone vulnerabile</a:t>
            </a:r>
            <a:r>
              <a:rPr lang="vi-VN" sz="1800" b="0" dirty="0">
                <a:solidFill>
                  <a:srgbClr val="000000"/>
                </a:solidFill>
                <a:latin typeface="+mj-lt"/>
              </a:rPr>
              <a:t> – suprafeţe de teren agricol de pe teritoriul ţării prin care se drenează scurgerile difuze în apele poluate sau expuse poluării cu nitraţi şi care contribuie la poluarea acestor </a:t>
            </a:r>
            <a:r>
              <a:rPr lang="vi-VN" sz="1800" b="0" dirty="0" smtClean="0">
                <a:solidFill>
                  <a:srgbClr val="000000"/>
                </a:solidFill>
                <a:latin typeface="+mj-lt"/>
              </a:rPr>
              <a:t>ap</a:t>
            </a:r>
            <a:r>
              <a:rPr lang="ro-MO" sz="1800" b="0" dirty="0" smtClean="0">
                <a:solidFill>
                  <a:srgbClr val="000000"/>
                </a:solidFill>
                <a:latin typeface="+mj-lt"/>
              </a:rPr>
              <a:t>e.</a:t>
            </a:r>
            <a:endParaRPr lang="ro-MO" sz="1800" kern="0" dirty="0" smtClean="0">
              <a:solidFill>
                <a:srgbClr val="6E6452"/>
              </a:solidFill>
              <a:latin typeface="+mj-lt"/>
            </a:endParaRPr>
          </a:p>
          <a:p>
            <a:pPr>
              <a:spcBef>
                <a:spcPts val="400"/>
              </a:spcBef>
              <a:spcAft>
                <a:spcPts val="800"/>
              </a:spcAft>
              <a:buClr>
                <a:srgbClr val="C80F0F"/>
              </a:buClr>
              <a:tabLst>
                <a:tab pos="2190750" algn="l"/>
              </a:tabLst>
            </a:pPr>
            <a:r>
              <a:rPr lang="en-US" sz="1800" kern="0" dirty="0" smtClean="0">
                <a:solidFill>
                  <a:srgbClr val="6E6452"/>
                </a:solidFill>
                <a:latin typeface="+mj-lt"/>
              </a:rPr>
              <a:t> </a:t>
            </a:r>
            <a:endParaRPr lang="ro-MO" sz="1800" kern="0" dirty="0" smtClean="0">
              <a:solidFill>
                <a:srgbClr val="6E6452"/>
              </a:solidFill>
              <a:latin typeface="+mj-lt"/>
            </a:endParaRPr>
          </a:p>
        </p:txBody>
      </p:sp>
      <p:sp>
        <p:nvSpPr>
          <p:cNvPr id="5" name="Круглая лента лицом вниз 4"/>
          <p:cNvSpPr/>
          <p:nvPr/>
        </p:nvSpPr>
        <p:spPr bwMode="auto">
          <a:xfrm>
            <a:off x="457187" y="1112936"/>
            <a:ext cx="8612849" cy="1442005"/>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600" dirty="0" smtClean="0">
                <a:solidFill>
                  <a:schemeClr val="tx1"/>
                </a:solidFill>
                <a:latin typeface="+mj-lt"/>
                <a:ea typeface="Calibri"/>
              </a:rPr>
              <a:t>HG 836 din 29.10.2013 pentru aprobarea Regulamentului privind prevenirea poluării apelor din activități agricole</a:t>
            </a:r>
            <a:endParaRPr lang="ru-RU" sz="1600" dirty="0">
              <a:solidFill>
                <a:schemeClr val="tx1"/>
              </a:solidFill>
              <a:latin typeface="+mj-lt"/>
              <a:ea typeface="Calibri"/>
              <a:cs typeface="Times New Roman"/>
            </a:endParaRPr>
          </a:p>
        </p:txBody>
      </p:sp>
      <p:sp>
        <p:nvSpPr>
          <p:cNvPr id="8" name="Прямоугольник 7"/>
          <p:cNvSpPr/>
          <p:nvPr/>
        </p:nvSpPr>
        <p:spPr>
          <a:xfrm>
            <a:off x="73950" y="2941926"/>
            <a:ext cx="8908685" cy="663580"/>
          </a:xfrm>
          <a:prstGeom prst="rect">
            <a:avLst/>
          </a:prstGeom>
        </p:spPr>
        <p:txBody>
          <a:bodyPr wrap="square">
            <a:spAutoFit/>
          </a:bodyPr>
          <a:lstStyle/>
          <a:p>
            <a:pPr marR="97155" lvl="0">
              <a:lnSpc>
                <a:spcPct val="107000"/>
              </a:lnSpc>
              <a:spcAft>
                <a:spcPts val="0"/>
              </a:spcAft>
            </a:pPr>
            <a:endParaRPr lang="ro-MO" sz="1800" dirty="0" smtClean="0">
              <a:solidFill>
                <a:srgbClr val="000000"/>
              </a:solidFill>
              <a:latin typeface="+mj-lt"/>
              <a:ea typeface="Calibri"/>
              <a:cs typeface="Times New Roman"/>
            </a:endParaRPr>
          </a:p>
          <a:p>
            <a:pPr marR="97155" lvl="0">
              <a:lnSpc>
                <a:spcPct val="107000"/>
              </a:lnSpc>
              <a:spcAft>
                <a:spcPts val="0"/>
              </a:spcAft>
            </a:pPr>
            <a:endParaRPr lang="vi-VN" sz="1800" b="0" dirty="0">
              <a:solidFill>
                <a:srgbClr val="000000"/>
              </a:solidFill>
              <a:latin typeface="+mj-lt"/>
              <a:cs typeface="+mn-cs"/>
            </a:endParaRPr>
          </a:p>
        </p:txBody>
      </p:sp>
      <p:sp>
        <p:nvSpPr>
          <p:cNvPr id="7" name="Прямоугольник 6"/>
          <p:cNvSpPr/>
          <p:nvPr/>
        </p:nvSpPr>
        <p:spPr>
          <a:xfrm>
            <a:off x="188243"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Tree>
    <p:extLst>
      <p:ext uri="{BB962C8B-B14F-4D97-AF65-F5344CB8AC3E}">
        <p14:creationId xmlns:p14="http://schemas.microsoft.com/office/powerpoint/2010/main" val="1032039034"/>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r>
              <a:rPr lang="ro-MO" sz="1800" kern="0" dirty="0" smtClean="0">
                <a:solidFill>
                  <a:srgbClr val="6E6452"/>
                </a:solidFill>
                <a:latin typeface="Arial"/>
              </a:rPr>
              <a:t> </a:t>
            </a: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231106"/>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6"/>
            <a:ext cx="8612849" cy="1442005"/>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600" dirty="0" smtClean="0">
                <a:solidFill>
                  <a:schemeClr val="tx1"/>
                </a:solidFill>
                <a:latin typeface="+mj-lt"/>
                <a:ea typeface="Calibri"/>
              </a:rPr>
              <a:t>HG 836 din 29.10.2013 pentru aprobarea Regulamentului privind prevenirea poluării apelor din activități agricole</a:t>
            </a:r>
            <a:endParaRPr lang="ru-RU" sz="1600" dirty="0">
              <a:solidFill>
                <a:schemeClr val="tx1"/>
              </a:solidFill>
              <a:latin typeface="+mj-lt"/>
              <a:ea typeface="Calibri"/>
              <a:cs typeface="Times New Roman"/>
            </a:endParaRPr>
          </a:p>
        </p:txBody>
      </p:sp>
      <p:sp>
        <p:nvSpPr>
          <p:cNvPr id="8" name="Прямоугольник 7"/>
          <p:cNvSpPr/>
          <p:nvPr/>
        </p:nvSpPr>
        <p:spPr>
          <a:xfrm>
            <a:off x="74496" y="2663317"/>
            <a:ext cx="8908685" cy="3648691"/>
          </a:xfrm>
          <a:prstGeom prst="rect">
            <a:avLst/>
          </a:prstGeom>
        </p:spPr>
        <p:txBody>
          <a:bodyPr wrap="square">
            <a:spAutoFit/>
          </a:bodyPr>
          <a:lstStyle/>
          <a:p>
            <a:pPr marR="97155" lvl="0">
              <a:lnSpc>
                <a:spcPct val="107000"/>
              </a:lnSpc>
              <a:spcAft>
                <a:spcPts val="0"/>
              </a:spcAft>
            </a:pPr>
            <a:r>
              <a:rPr lang="ro-MO" sz="1800" dirty="0" smtClean="0">
                <a:solidFill>
                  <a:srgbClr val="000000"/>
                </a:solidFill>
                <a:latin typeface="+mj-lt"/>
                <a:cs typeface="+mn-cs"/>
              </a:rPr>
              <a:t>Regulamentul prevede în secțiunea I și II </a:t>
            </a:r>
            <a:r>
              <a:rPr lang="ro-MO" sz="1800" b="0" dirty="0" smtClean="0">
                <a:solidFill>
                  <a:schemeClr val="tx2"/>
                </a:solidFill>
                <a:latin typeface="+mj-lt"/>
                <a:cs typeface="+mn-cs"/>
              </a:rPr>
              <a:t>procedura de identificare a și desemnarea zonelor vulnerabile. Se consideră ape poluate dacă a</a:t>
            </a:r>
            <a:r>
              <a:rPr lang="vi-VN" sz="1800" b="0" dirty="0" smtClean="0">
                <a:solidFill>
                  <a:schemeClr val="tx2"/>
                </a:solidFill>
                <a:latin typeface="+mj-lt"/>
              </a:rPr>
              <a:t>pel</a:t>
            </a:r>
            <a:r>
              <a:rPr lang="ro-MO" sz="1800" b="0" dirty="0" smtClean="0">
                <a:solidFill>
                  <a:schemeClr val="tx2"/>
                </a:solidFill>
                <a:latin typeface="+mj-lt"/>
              </a:rPr>
              <a:t>e</a:t>
            </a:r>
            <a:r>
              <a:rPr lang="vi-VN" sz="1800" b="0" dirty="0" smtClean="0">
                <a:solidFill>
                  <a:schemeClr val="tx2"/>
                </a:solidFill>
                <a:latin typeface="+mj-lt"/>
              </a:rPr>
              <a:t>r </a:t>
            </a:r>
            <a:r>
              <a:rPr lang="vi-VN" sz="1800" b="0" dirty="0">
                <a:solidFill>
                  <a:schemeClr val="tx2"/>
                </a:solidFill>
                <a:latin typeface="+mj-lt"/>
              </a:rPr>
              <a:t>de suprafaţă, </a:t>
            </a:r>
            <a:r>
              <a:rPr lang="vi-VN" sz="1800" b="0" dirty="0" smtClean="0">
                <a:solidFill>
                  <a:schemeClr val="tx2"/>
                </a:solidFill>
                <a:latin typeface="+mj-lt"/>
              </a:rPr>
              <a:t>conţin </a:t>
            </a:r>
            <a:r>
              <a:rPr lang="vi-VN" sz="1800" b="0" dirty="0">
                <a:solidFill>
                  <a:schemeClr val="tx2"/>
                </a:solidFill>
                <a:latin typeface="+mj-lt"/>
              </a:rPr>
              <a:t>sau ar putea conţine mai mult de 50 mg/l nitraţi; </a:t>
            </a:r>
            <a:endParaRPr lang="ro-MO" sz="1800" b="0" dirty="0" smtClean="0">
              <a:solidFill>
                <a:schemeClr val="tx2"/>
              </a:solidFill>
              <a:latin typeface="+mj-lt"/>
            </a:endParaRPr>
          </a:p>
          <a:p>
            <a:pPr marR="97155" lvl="0">
              <a:lnSpc>
                <a:spcPct val="107000"/>
              </a:lnSpc>
              <a:spcAft>
                <a:spcPts val="0"/>
              </a:spcAft>
            </a:pPr>
            <a:endParaRPr lang="ro-MO" sz="1800" dirty="0" smtClean="0">
              <a:solidFill>
                <a:schemeClr val="tx2"/>
              </a:solidFill>
              <a:latin typeface="+mj-lt"/>
            </a:endParaRPr>
          </a:p>
          <a:p>
            <a:pPr marR="97155" lvl="0">
              <a:lnSpc>
                <a:spcPct val="107000"/>
              </a:lnSpc>
              <a:spcAft>
                <a:spcPts val="0"/>
              </a:spcAft>
            </a:pPr>
            <a:r>
              <a:rPr lang="en-GB" sz="1800" dirty="0" err="1" smtClean="0">
                <a:solidFill>
                  <a:schemeClr val="tx2"/>
                </a:solidFill>
                <a:latin typeface="+mj-lt"/>
              </a:rPr>
              <a:t>Zonele</a:t>
            </a:r>
            <a:r>
              <a:rPr lang="en-GB" sz="1800" dirty="0" smtClean="0">
                <a:solidFill>
                  <a:schemeClr val="tx2"/>
                </a:solidFill>
                <a:latin typeface="+mj-lt"/>
              </a:rPr>
              <a:t> </a:t>
            </a:r>
            <a:r>
              <a:rPr lang="en-GB" sz="1800" dirty="0" err="1">
                <a:solidFill>
                  <a:schemeClr val="tx2"/>
                </a:solidFill>
                <a:latin typeface="+mj-lt"/>
              </a:rPr>
              <a:t>vulnerabile</a:t>
            </a:r>
            <a:r>
              <a:rPr lang="en-GB" sz="1800" dirty="0">
                <a:solidFill>
                  <a:schemeClr val="tx2"/>
                </a:solidFill>
                <a:latin typeface="+mj-lt"/>
              </a:rPr>
              <a:t> </a:t>
            </a:r>
            <a:r>
              <a:rPr lang="en-GB" sz="1800" dirty="0" err="1">
                <a:solidFill>
                  <a:schemeClr val="tx2"/>
                </a:solidFill>
                <a:latin typeface="+mj-lt"/>
              </a:rPr>
              <a:t>desemnate</a:t>
            </a:r>
            <a:r>
              <a:rPr lang="en-GB" sz="1800" dirty="0">
                <a:solidFill>
                  <a:schemeClr val="tx2"/>
                </a:solidFill>
                <a:latin typeface="+mj-lt"/>
              </a:rPr>
              <a:t> </a:t>
            </a:r>
            <a:r>
              <a:rPr lang="en-GB" sz="1800" b="0" dirty="0" err="1">
                <a:solidFill>
                  <a:schemeClr val="tx2"/>
                </a:solidFill>
                <a:latin typeface="+mj-lt"/>
              </a:rPr>
              <a:t>sînt</a:t>
            </a:r>
            <a:r>
              <a:rPr lang="en-GB" sz="1800" b="0" dirty="0">
                <a:solidFill>
                  <a:schemeClr val="tx2"/>
                </a:solidFill>
                <a:latin typeface="+mj-lt"/>
              </a:rPr>
              <a:t> </a:t>
            </a:r>
            <a:r>
              <a:rPr lang="en-GB" sz="1800" b="0" dirty="0" err="1">
                <a:solidFill>
                  <a:schemeClr val="tx2"/>
                </a:solidFill>
                <a:latin typeface="+mj-lt"/>
              </a:rPr>
              <a:t>reflectate</a:t>
            </a:r>
            <a:r>
              <a:rPr lang="en-GB" sz="1800" b="0" dirty="0">
                <a:solidFill>
                  <a:schemeClr val="tx2"/>
                </a:solidFill>
                <a:latin typeface="+mj-lt"/>
              </a:rPr>
              <a:t> </a:t>
            </a:r>
            <a:r>
              <a:rPr lang="en-GB" sz="1800" b="0" dirty="0" err="1">
                <a:solidFill>
                  <a:schemeClr val="tx2"/>
                </a:solidFill>
                <a:latin typeface="+mj-lt"/>
              </a:rPr>
              <a:t>în</a:t>
            </a:r>
            <a:r>
              <a:rPr lang="en-GB" sz="1800" b="0" dirty="0">
                <a:solidFill>
                  <a:schemeClr val="tx2"/>
                </a:solidFill>
                <a:latin typeface="+mj-lt"/>
              </a:rPr>
              <a:t> </a:t>
            </a:r>
            <a:r>
              <a:rPr lang="ro-MO" sz="1800" b="0" dirty="0" smtClean="0">
                <a:solidFill>
                  <a:schemeClr val="tx2"/>
                </a:solidFill>
                <a:latin typeface="+mj-lt"/>
              </a:rPr>
              <a:t>P</a:t>
            </a:r>
            <a:r>
              <a:rPr lang="en-GB" sz="1800" b="0" dirty="0" err="1" smtClean="0">
                <a:solidFill>
                  <a:schemeClr val="tx2"/>
                </a:solidFill>
                <a:latin typeface="+mj-lt"/>
              </a:rPr>
              <a:t>lanul</a:t>
            </a:r>
            <a:r>
              <a:rPr lang="en-GB" sz="1800" b="0" dirty="0" smtClean="0">
                <a:solidFill>
                  <a:schemeClr val="tx2"/>
                </a:solidFill>
                <a:latin typeface="+mj-lt"/>
              </a:rPr>
              <a:t> </a:t>
            </a:r>
            <a:r>
              <a:rPr lang="en-GB" sz="1800" b="0" dirty="0">
                <a:solidFill>
                  <a:schemeClr val="tx2"/>
                </a:solidFill>
                <a:latin typeface="+mj-lt"/>
              </a:rPr>
              <a:t>de </a:t>
            </a:r>
            <a:r>
              <a:rPr lang="en-GB" sz="1800" b="0" dirty="0" err="1">
                <a:solidFill>
                  <a:schemeClr val="tx2"/>
                </a:solidFill>
                <a:latin typeface="+mj-lt"/>
              </a:rPr>
              <a:t>gestionare</a:t>
            </a:r>
            <a:r>
              <a:rPr lang="en-GB" sz="1800" b="0" dirty="0">
                <a:solidFill>
                  <a:schemeClr val="tx2"/>
                </a:solidFill>
                <a:latin typeface="+mj-lt"/>
              </a:rPr>
              <a:t> a </a:t>
            </a:r>
            <a:r>
              <a:rPr lang="en-GB" sz="1800" b="0" dirty="0" err="1">
                <a:solidFill>
                  <a:schemeClr val="tx2"/>
                </a:solidFill>
                <a:latin typeface="+mj-lt"/>
              </a:rPr>
              <a:t>districtelor</a:t>
            </a:r>
            <a:r>
              <a:rPr lang="en-GB" sz="1800" b="0" dirty="0">
                <a:solidFill>
                  <a:schemeClr val="tx2"/>
                </a:solidFill>
                <a:latin typeface="+mj-lt"/>
              </a:rPr>
              <a:t> </a:t>
            </a:r>
            <a:r>
              <a:rPr lang="en-GB" sz="1800" b="0" dirty="0" err="1">
                <a:solidFill>
                  <a:schemeClr val="tx2"/>
                </a:solidFill>
                <a:latin typeface="+mj-lt"/>
              </a:rPr>
              <a:t>bazinelor</a:t>
            </a:r>
            <a:r>
              <a:rPr lang="en-GB" sz="1800" b="0" dirty="0">
                <a:solidFill>
                  <a:schemeClr val="tx2"/>
                </a:solidFill>
                <a:latin typeface="+mj-lt"/>
              </a:rPr>
              <a:t> </a:t>
            </a:r>
            <a:r>
              <a:rPr lang="en-GB" sz="1800" b="0" dirty="0" err="1">
                <a:solidFill>
                  <a:schemeClr val="tx2"/>
                </a:solidFill>
                <a:latin typeface="+mj-lt"/>
              </a:rPr>
              <a:t>hidrografice</a:t>
            </a:r>
            <a:r>
              <a:rPr lang="en-GB" sz="1800" b="0" dirty="0">
                <a:solidFill>
                  <a:schemeClr val="tx2"/>
                </a:solidFill>
                <a:latin typeface="+mj-lt"/>
              </a:rPr>
              <a:t>, </a:t>
            </a:r>
            <a:r>
              <a:rPr lang="en-GB" sz="1800" b="0" dirty="0" err="1">
                <a:solidFill>
                  <a:schemeClr val="tx2"/>
                </a:solidFill>
                <a:latin typeface="+mj-lt"/>
              </a:rPr>
              <a:t>elaborat</a:t>
            </a:r>
            <a:r>
              <a:rPr lang="en-GB" sz="1800" b="0" dirty="0">
                <a:solidFill>
                  <a:schemeClr val="tx2"/>
                </a:solidFill>
                <a:latin typeface="+mj-lt"/>
              </a:rPr>
              <a:t> </a:t>
            </a:r>
            <a:r>
              <a:rPr lang="en-GB" sz="1800" b="0" dirty="0" err="1">
                <a:solidFill>
                  <a:schemeClr val="tx2"/>
                </a:solidFill>
                <a:latin typeface="+mj-lt"/>
              </a:rPr>
              <a:t>în</a:t>
            </a:r>
            <a:r>
              <a:rPr lang="en-GB" sz="1800" b="0" dirty="0">
                <a:solidFill>
                  <a:schemeClr val="tx2"/>
                </a:solidFill>
                <a:latin typeface="+mj-lt"/>
              </a:rPr>
              <a:t> </a:t>
            </a:r>
            <a:r>
              <a:rPr lang="en-GB" sz="1800" b="0" dirty="0" err="1">
                <a:solidFill>
                  <a:schemeClr val="tx2"/>
                </a:solidFill>
                <a:latin typeface="+mj-lt"/>
              </a:rPr>
              <a:t>conformitate</a:t>
            </a:r>
            <a:r>
              <a:rPr lang="en-GB" sz="1800" b="0" dirty="0">
                <a:solidFill>
                  <a:schemeClr val="tx2"/>
                </a:solidFill>
                <a:latin typeface="+mj-lt"/>
              </a:rPr>
              <a:t> cu art. 19 din </a:t>
            </a:r>
            <a:r>
              <a:rPr lang="en-GB" sz="1800" b="0" dirty="0" err="1">
                <a:solidFill>
                  <a:schemeClr val="tx2"/>
                </a:solidFill>
                <a:latin typeface="+mj-lt"/>
              </a:rPr>
              <a:t>Legea</a:t>
            </a:r>
            <a:r>
              <a:rPr lang="en-GB" sz="1800" b="0" dirty="0">
                <a:solidFill>
                  <a:schemeClr val="tx2"/>
                </a:solidFill>
                <a:latin typeface="+mj-lt"/>
              </a:rPr>
              <a:t> </a:t>
            </a:r>
            <a:r>
              <a:rPr lang="en-GB" sz="1800" b="0" dirty="0" err="1">
                <a:solidFill>
                  <a:schemeClr val="tx2"/>
                </a:solidFill>
                <a:latin typeface="+mj-lt"/>
              </a:rPr>
              <a:t>apelor</a:t>
            </a:r>
            <a:r>
              <a:rPr lang="en-GB" sz="1800" b="0" dirty="0" smtClean="0">
                <a:solidFill>
                  <a:schemeClr val="tx2"/>
                </a:solidFill>
                <a:latin typeface="+mj-lt"/>
              </a:rPr>
              <a:t>.</a:t>
            </a:r>
            <a:endParaRPr lang="ro-MO" sz="1800" b="0" dirty="0" smtClean="0">
              <a:solidFill>
                <a:schemeClr val="tx2"/>
              </a:solidFill>
              <a:latin typeface="+mj-lt"/>
            </a:endParaRPr>
          </a:p>
          <a:p>
            <a:pPr marR="97155" lvl="0">
              <a:lnSpc>
                <a:spcPct val="107000"/>
              </a:lnSpc>
              <a:spcAft>
                <a:spcPts val="0"/>
              </a:spcAft>
            </a:pPr>
            <a:endParaRPr lang="ro-MO" sz="1800" dirty="0" smtClean="0">
              <a:solidFill>
                <a:schemeClr val="tx2"/>
              </a:solidFill>
              <a:latin typeface="+mj-lt"/>
            </a:endParaRPr>
          </a:p>
          <a:p>
            <a:pPr marR="97155" lvl="0">
              <a:lnSpc>
                <a:spcPct val="107000"/>
              </a:lnSpc>
              <a:spcAft>
                <a:spcPts val="0"/>
              </a:spcAft>
            </a:pPr>
            <a:r>
              <a:rPr lang="ro-MO" sz="1800" dirty="0" smtClean="0">
                <a:solidFill>
                  <a:schemeClr val="tx2"/>
                </a:solidFill>
                <a:latin typeface="+mj-lt"/>
              </a:rPr>
              <a:t>P</a:t>
            </a:r>
            <a:r>
              <a:rPr lang="vi-VN" sz="1800" dirty="0" smtClean="0">
                <a:solidFill>
                  <a:schemeClr val="tx2"/>
                </a:solidFill>
                <a:latin typeface="+mj-lt"/>
              </a:rPr>
              <a:t>rogramul </a:t>
            </a:r>
            <a:r>
              <a:rPr lang="vi-VN" sz="1800" dirty="0">
                <a:solidFill>
                  <a:schemeClr val="tx2"/>
                </a:solidFill>
                <a:latin typeface="+mj-lt"/>
              </a:rPr>
              <a:t>de acţiuni trebuie să prevadă următoarele aspecte</a:t>
            </a:r>
            <a:r>
              <a:rPr lang="vi-VN" sz="1800" b="0" dirty="0" smtClean="0">
                <a:solidFill>
                  <a:schemeClr val="tx2"/>
                </a:solidFill>
                <a:latin typeface="+mj-lt"/>
              </a:rPr>
              <a:t>:</a:t>
            </a:r>
            <a:endParaRPr lang="ro-MO" sz="1800" b="0" dirty="0" smtClean="0">
              <a:solidFill>
                <a:schemeClr val="tx2"/>
              </a:solidFill>
              <a:latin typeface="+mj-lt"/>
            </a:endParaRPr>
          </a:p>
          <a:p>
            <a:pPr marL="285750" marR="97155" lvl="0" indent="-285750">
              <a:lnSpc>
                <a:spcPct val="107000"/>
              </a:lnSpc>
              <a:spcAft>
                <a:spcPts val="0"/>
              </a:spcAft>
              <a:buFont typeface="Arial" panose="020B0604020202020204" pitchFamily="34" charset="0"/>
              <a:buChar char="•"/>
            </a:pPr>
            <a:r>
              <a:rPr lang="vi-VN" sz="1800" b="0" dirty="0" smtClean="0">
                <a:solidFill>
                  <a:schemeClr val="tx2"/>
                </a:solidFill>
                <a:latin typeface="+mj-lt"/>
              </a:rPr>
              <a:t>perioadele </a:t>
            </a:r>
            <a:r>
              <a:rPr lang="vi-VN" sz="1800" b="0" dirty="0">
                <a:solidFill>
                  <a:schemeClr val="tx2"/>
                </a:solidFill>
                <a:latin typeface="+mj-lt"/>
              </a:rPr>
              <a:t>în care este interzisă aplicarea anumitor tipuri de îngrăşăminte </a:t>
            </a:r>
            <a:r>
              <a:rPr lang="vi-VN" sz="1800" b="0" dirty="0" smtClean="0">
                <a:solidFill>
                  <a:schemeClr val="tx2"/>
                </a:solidFill>
                <a:latin typeface="+mj-lt"/>
              </a:rPr>
              <a:t>chimice</a:t>
            </a:r>
            <a:r>
              <a:rPr lang="ro-MO" sz="1800" b="0" dirty="0" smtClean="0">
                <a:solidFill>
                  <a:schemeClr val="tx2"/>
                </a:solidFill>
                <a:latin typeface="+mj-lt"/>
              </a:rPr>
              <a:t>;</a:t>
            </a:r>
          </a:p>
          <a:p>
            <a:pPr marL="285750" marR="97155" lvl="0" indent="-285750">
              <a:lnSpc>
                <a:spcPct val="107000"/>
              </a:lnSpc>
              <a:spcAft>
                <a:spcPts val="0"/>
              </a:spcAft>
              <a:buFont typeface="Arial" panose="020B0604020202020204" pitchFamily="34" charset="0"/>
              <a:buChar char="•"/>
            </a:pPr>
            <a:r>
              <a:rPr lang="vi-VN" sz="1800" b="0" dirty="0" smtClean="0">
                <a:solidFill>
                  <a:schemeClr val="tx2"/>
                </a:solidFill>
                <a:latin typeface="+mj-lt"/>
              </a:rPr>
              <a:t>capacitatea </a:t>
            </a:r>
            <a:r>
              <a:rPr lang="vi-VN" sz="1800" b="0" dirty="0">
                <a:solidFill>
                  <a:schemeClr val="tx2"/>
                </a:solidFill>
                <a:latin typeface="+mj-lt"/>
              </a:rPr>
              <a:t>recipienţilor de depozitare a gunoiului de </a:t>
            </a:r>
            <a:r>
              <a:rPr lang="vi-VN" sz="1800" b="0" dirty="0" smtClean="0">
                <a:solidFill>
                  <a:schemeClr val="tx2"/>
                </a:solidFill>
                <a:latin typeface="+mj-lt"/>
              </a:rPr>
              <a:t>grajd</a:t>
            </a:r>
            <a:r>
              <a:rPr lang="ro-MO" sz="1800" b="0" dirty="0" smtClean="0">
                <a:solidFill>
                  <a:schemeClr val="tx2"/>
                </a:solidFill>
                <a:latin typeface="+mj-lt"/>
              </a:rPr>
              <a:t>;</a:t>
            </a:r>
          </a:p>
          <a:p>
            <a:pPr marL="285750" marR="97155" lvl="0" indent="-285750">
              <a:lnSpc>
                <a:spcPct val="107000"/>
              </a:lnSpc>
              <a:spcAft>
                <a:spcPts val="0"/>
              </a:spcAft>
              <a:buFont typeface="Arial" panose="020B0604020202020204" pitchFamily="34" charset="0"/>
              <a:buChar char="•"/>
            </a:pPr>
            <a:r>
              <a:rPr lang="vi-VN" sz="1800" b="0" dirty="0" smtClean="0">
                <a:solidFill>
                  <a:schemeClr val="tx2"/>
                </a:solidFill>
                <a:latin typeface="+mj-lt"/>
              </a:rPr>
              <a:t>restricţionarea </a:t>
            </a:r>
            <a:r>
              <a:rPr lang="vi-VN" sz="1800" b="0" dirty="0">
                <a:solidFill>
                  <a:schemeClr val="tx2"/>
                </a:solidFill>
                <a:latin typeface="+mj-lt"/>
              </a:rPr>
              <a:t>aplicării în sol a fertilizanţilor, </a:t>
            </a:r>
            <a:endParaRPr lang="vi-VN" sz="1800" b="0" dirty="0">
              <a:solidFill>
                <a:schemeClr val="tx2"/>
              </a:solidFill>
              <a:latin typeface="+mj-lt"/>
              <a:cs typeface="+mn-cs"/>
            </a:endParaRPr>
          </a:p>
        </p:txBody>
      </p:sp>
      <p:sp>
        <p:nvSpPr>
          <p:cNvPr id="7" name="Прямоугольник 6"/>
          <p:cNvSpPr/>
          <p:nvPr/>
        </p:nvSpPr>
        <p:spPr>
          <a:xfrm>
            <a:off x="121570"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Tree>
    <p:extLst>
      <p:ext uri="{BB962C8B-B14F-4D97-AF65-F5344CB8AC3E}">
        <p14:creationId xmlns:p14="http://schemas.microsoft.com/office/powerpoint/2010/main" val="1167193286"/>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r>
              <a:rPr lang="ro-MO" sz="1800" kern="0" dirty="0" smtClean="0">
                <a:solidFill>
                  <a:srgbClr val="6E6452"/>
                </a:solidFill>
                <a:latin typeface="Arial"/>
              </a:rPr>
              <a:t> </a:t>
            </a: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231106"/>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6"/>
            <a:ext cx="8612849" cy="1442005"/>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600" dirty="0" smtClean="0">
                <a:solidFill>
                  <a:schemeClr val="tx1"/>
                </a:solidFill>
                <a:latin typeface="+mj-lt"/>
                <a:ea typeface="Calibri"/>
              </a:rPr>
              <a:t>HG 836 din 29.10.2013 pentru aprobarea Regulamentului privind prevenirea poluării apelor din activități agricole</a:t>
            </a:r>
            <a:endParaRPr lang="ru-RU" sz="1600" dirty="0">
              <a:solidFill>
                <a:schemeClr val="tx1"/>
              </a:solidFill>
              <a:latin typeface="+mj-lt"/>
              <a:ea typeface="Calibri"/>
              <a:cs typeface="Times New Roman"/>
            </a:endParaRPr>
          </a:p>
        </p:txBody>
      </p:sp>
      <p:sp>
        <p:nvSpPr>
          <p:cNvPr id="8" name="Прямоугольник 7"/>
          <p:cNvSpPr/>
          <p:nvPr/>
        </p:nvSpPr>
        <p:spPr>
          <a:xfrm>
            <a:off x="73950" y="2639404"/>
            <a:ext cx="8873373" cy="3648691"/>
          </a:xfrm>
          <a:prstGeom prst="rect">
            <a:avLst/>
          </a:prstGeom>
        </p:spPr>
        <p:txBody>
          <a:bodyPr wrap="square">
            <a:spAutoFit/>
          </a:bodyPr>
          <a:lstStyle/>
          <a:p>
            <a:pPr marR="97155" lvl="0">
              <a:lnSpc>
                <a:spcPct val="107000"/>
              </a:lnSpc>
              <a:spcAft>
                <a:spcPts val="0"/>
              </a:spcAft>
            </a:pPr>
            <a:r>
              <a:rPr lang="ro-MO" sz="1800" dirty="0" smtClean="0">
                <a:solidFill>
                  <a:srgbClr val="000000"/>
                </a:solidFill>
                <a:latin typeface="+mj-lt"/>
                <a:cs typeface="+mn-cs"/>
              </a:rPr>
              <a:t>Secția V, a Regulamentului prevede :</a:t>
            </a:r>
          </a:p>
          <a:p>
            <a:pPr marL="285750" marR="97155" lvl="0" indent="-285750">
              <a:lnSpc>
                <a:spcPct val="107000"/>
              </a:lnSpc>
              <a:spcAft>
                <a:spcPts val="0"/>
              </a:spcAft>
              <a:buFont typeface="Wingdings" panose="05000000000000000000" pitchFamily="2" charset="2"/>
              <a:buChar char="Ø"/>
            </a:pPr>
            <a:r>
              <a:rPr lang="ro-MO" sz="1800" b="0" dirty="0" smtClean="0">
                <a:solidFill>
                  <a:srgbClr val="000000"/>
                </a:solidFill>
                <a:latin typeface="+mj-lt"/>
                <a:cs typeface="+mn-cs"/>
              </a:rPr>
              <a:t> </a:t>
            </a:r>
            <a:r>
              <a:rPr lang="vi-VN" sz="1800" b="0" dirty="0" smtClean="0">
                <a:solidFill>
                  <a:schemeClr val="tx2"/>
                </a:solidFill>
                <a:latin typeface="+mj-lt"/>
              </a:rPr>
              <a:t>coduri </a:t>
            </a:r>
            <a:r>
              <a:rPr lang="vi-VN" sz="1800" b="0" dirty="0">
                <a:solidFill>
                  <a:schemeClr val="tx2"/>
                </a:solidFill>
                <a:latin typeface="+mj-lt"/>
              </a:rPr>
              <a:t>de bune practici agricole pentru a fi puse în aplicare de către agricultori, pe bază de voluntariat</a:t>
            </a:r>
            <a:r>
              <a:rPr lang="vi-VN" sz="1800" b="0" dirty="0" smtClean="0">
                <a:solidFill>
                  <a:schemeClr val="tx2"/>
                </a:solidFill>
                <a:latin typeface="+mj-lt"/>
              </a:rPr>
              <a:t>;</a:t>
            </a:r>
            <a:endParaRPr lang="ro-MO" sz="1800" b="0" dirty="0" smtClean="0">
              <a:solidFill>
                <a:schemeClr val="tx2"/>
              </a:solidFill>
              <a:latin typeface="+mj-lt"/>
            </a:endParaRPr>
          </a:p>
          <a:p>
            <a:pPr marL="285750" marR="97155" lvl="0" indent="-285750">
              <a:lnSpc>
                <a:spcPct val="107000"/>
              </a:lnSpc>
              <a:spcAft>
                <a:spcPts val="0"/>
              </a:spcAft>
              <a:buFont typeface="Wingdings" panose="05000000000000000000" pitchFamily="2" charset="2"/>
              <a:buChar char="Ø"/>
            </a:pPr>
            <a:r>
              <a:rPr lang="ro-MO" sz="1800" dirty="0" smtClean="0">
                <a:solidFill>
                  <a:schemeClr val="tx2"/>
                </a:solidFill>
                <a:latin typeface="+mj-lt"/>
              </a:rPr>
              <a:t> </a:t>
            </a:r>
            <a:r>
              <a:rPr lang="vi-VN" sz="1800" b="0" dirty="0" smtClean="0">
                <a:solidFill>
                  <a:schemeClr val="tx2"/>
                </a:solidFill>
                <a:latin typeface="+mj-lt"/>
              </a:rPr>
              <a:t>condiţiile </a:t>
            </a:r>
            <a:r>
              <a:rPr lang="vi-VN" sz="1800" b="0" dirty="0">
                <a:solidFill>
                  <a:schemeClr val="tx2"/>
                </a:solidFill>
                <a:latin typeface="+mj-lt"/>
              </a:rPr>
              <a:t>pentru aplicarea în sol a îngrăşămintelor chimice şi a gunoiului de grajd, care vor menţine pierderile de substanţe nutritive în apă la un nivel </a:t>
            </a:r>
            <a:r>
              <a:rPr lang="vi-VN" sz="1800" b="0" dirty="0" smtClean="0">
                <a:solidFill>
                  <a:schemeClr val="tx2"/>
                </a:solidFill>
                <a:latin typeface="+mj-lt"/>
              </a:rPr>
              <a:t>acceptabi</a:t>
            </a:r>
            <a:r>
              <a:rPr lang="ro-MO" sz="1800" b="0" dirty="0" smtClean="0">
                <a:solidFill>
                  <a:schemeClr val="tx2"/>
                </a:solidFill>
                <a:latin typeface="+mj-lt"/>
              </a:rPr>
              <a:t>l;</a:t>
            </a:r>
          </a:p>
          <a:p>
            <a:pPr marL="285750" marR="97155" lvl="0" indent="-285750">
              <a:lnSpc>
                <a:spcPct val="107000"/>
              </a:lnSpc>
              <a:spcAft>
                <a:spcPts val="0"/>
              </a:spcAft>
              <a:buFont typeface="Wingdings" panose="05000000000000000000" pitchFamily="2" charset="2"/>
              <a:buChar char="Ø"/>
            </a:pPr>
            <a:r>
              <a:rPr lang="ro-MO" sz="1800" b="0" dirty="0" smtClean="0">
                <a:solidFill>
                  <a:schemeClr val="tx2"/>
                </a:solidFill>
                <a:latin typeface="+mj-lt"/>
                <a:cs typeface="+mn-cs"/>
              </a:rPr>
              <a:t>gestionarea utilizării terenurilor agricole;</a:t>
            </a:r>
          </a:p>
          <a:p>
            <a:pPr marR="97155" lvl="0">
              <a:lnSpc>
                <a:spcPct val="107000"/>
              </a:lnSpc>
              <a:spcAft>
                <a:spcPts val="0"/>
              </a:spcAft>
            </a:pPr>
            <a:endParaRPr lang="ro-MO" sz="1800" dirty="0" smtClean="0">
              <a:solidFill>
                <a:schemeClr val="tx2"/>
              </a:solidFill>
              <a:latin typeface="+mj-lt"/>
              <a:cs typeface="+mn-cs"/>
            </a:endParaRPr>
          </a:p>
          <a:p>
            <a:pPr marR="97155" lvl="0">
              <a:lnSpc>
                <a:spcPct val="107000"/>
              </a:lnSpc>
              <a:spcAft>
                <a:spcPts val="0"/>
              </a:spcAft>
            </a:pPr>
            <a:r>
              <a:rPr lang="ro-MO" sz="1800" dirty="0" smtClean="0">
                <a:solidFill>
                  <a:schemeClr val="tx2"/>
                </a:solidFill>
                <a:latin typeface="+mj-lt"/>
                <a:cs typeface="+mn-cs"/>
              </a:rPr>
              <a:t>Secția VI </a:t>
            </a:r>
            <a:r>
              <a:rPr lang="ro-MO" sz="1800" b="0" dirty="0" smtClean="0">
                <a:solidFill>
                  <a:schemeClr val="tx2"/>
                </a:solidFill>
                <a:latin typeface="+mj-lt"/>
                <a:cs typeface="+mn-cs"/>
              </a:rPr>
              <a:t>prevede m</a:t>
            </a:r>
            <a:r>
              <a:rPr lang="vi-VN" sz="1800" b="0" dirty="0" smtClean="0">
                <a:solidFill>
                  <a:schemeClr val="tx2"/>
                </a:solidFill>
                <a:latin typeface="+mj-lt"/>
              </a:rPr>
              <a:t>ăsuri </a:t>
            </a:r>
            <a:r>
              <a:rPr lang="vi-VN" sz="1800" b="0" dirty="0">
                <a:solidFill>
                  <a:schemeClr val="tx2"/>
                </a:solidFill>
                <a:latin typeface="+mj-lt"/>
              </a:rPr>
              <a:t>de prevenire a poluării apelor </a:t>
            </a:r>
            <a:r>
              <a:rPr lang="ro-MO" sz="1800" b="0" dirty="0" smtClean="0">
                <a:solidFill>
                  <a:schemeClr val="tx2"/>
                </a:solidFill>
                <a:latin typeface="+mj-lt"/>
              </a:rPr>
              <a:t>, inclusiv</a:t>
            </a:r>
            <a:r>
              <a:rPr lang="vi-VN" sz="1800" b="0" dirty="0" smtClean="0">
                <a:solidFill>
                  <a:schemeClr val="tx2"/>
                </a:solidFill>
                <a:latin typeface="+mj-lt"/>
              </a:rPr>
              <a:t>:</a:t>
            </a:r>
            <a:endParaRPr lang="ro-MO" sz="1800" b="0" dirty="0" smtClean="0">
              <a:solidFill>
                <a:schemeClr val="tx2"/>
              </a:solidFill>
              <a:latin typeface="+mj-lt"/>
            </a:endParaRPr>
          </a:p>
          <a:p>
            <a:pPr marL="285750" marR="97155" lvl="0" indent="-285750">
              <a:lnSpc>
                <a:spcPct val="107000"/>
              </a:lnSpc>
              <a:spcAft>
                <a:spcPts val="0"/>
              </a:spcAft>
              <a:buFont typeface="Wingdings" panose="05000000000000000000" pitchFamily="2" charset="2"/>
              <a:buChar char="Ø"/>
            </a:pPr>
            <a:r>
              <a:rPr lang="ro-MO" sz="1800" dirty="0" smtClean="0">
                <a:solidFill>
                  <a:schemeClr val="tx2"/>
                </a:solidFill>
                <a:latin typeface="+mj-lt"/>
              </a:rPr>
              <a:t>     </a:t>
            </a:r>
            <a:r>
              <a:rPr lang="ro-MO" sz="1800" b="0" dirty="0" err="1" smtClean="0">
                <a:solidFill>
                  <a:schemeClr val="tx2"/>
                </a:solidFill>
                <a:latin typeface="+mj-lt"/>
              </a:rPr>
              <a:t>ado</a:t>
            </a:r>
            <a:r>
              <a:rPr lang="vi-VN" sz="1800" b="0" dirty="0" smtClean="0">
                <a:solidFill>
                  <a:schemeClr val="tx2"/>
                </a:solidFill>
                <a:latin typeface="+mj-lt"/>
              </a:rPr>
              <a:t>ptarea </a:t>
            </a:r>
            <a:r>
              <a:rPr lang="vi-VN" sz="1800" b="0" dirty="0">
                <a:solidFill>
                  <a:schemeClr val="tx2"/>
                </a:solidFill>
                <a:latin typeface="+mj-lt"/>
              </a:rPr>
              <a:t>planurilor de acţiuni care vizează reducerea riscurilor şi a impactului produselor de uz fitosanitar asupra sănătăţii umane şi a mediului</a:t>
            </a:r>
            <a:r>
              <a:rPr lang="vi-VN" sz="1800" b="0" dirty="0" smtClean="0">
                <a:solidFill>
                  <a:schemeClr val="tx2"/>
                </a:solidFill>
                <a:latin typeface="+mj-lt"/>
              </a:rPr>
              <a:t>;</a:t>
            </a:r>
            <a:endParaRPr lang="ro-MO" sz="1800" b="0" dirty="0" smtClean="0">
              <a:solidFill>
                <a:schemeClr val="tx2"/>
              </a:solidFill>
              <a:latin typeface="+mj-lt"/>
            </a:endParaRPr>
          </a:p>
          <a:p>
            <a:pPr marL="285750" marR="97155" lvl="0" indent="-285750">
              <a:lnSpc>
                <a:spcPct val="107000"/>
              </a:lnSpc>
              <a:spcAft>
                <a:spcPts val="0"/>
              </a:spcAft>
              <a:buFont typeface="Wingdings" panose="05000000000000000000" pitchFamily="2" charset="2"/>
              <a:buChar char="Ø"/>
            </a:pPr>
            <a:r>
              <a:rPr lang="ro-MO" sz="1800" dirty="0" smtClean="0">
                <a:solidFill>
                  <a:schemeClr val="tx2"/>
                </a:solidFill>
                <a:latin typeface="+mj-lt"/>
              </a:rPr>
              <a:t>     </a:t>
            </a:r>
            <a:r>
              <a:rPr lang="vi-VN" sz="1800" b="0" dirty="0" smtClean="0">
                <a:solidFill>
                  <a:schemeClr val="tx2"/>
                </a:solidFill>
                <a:latin typeface="+mj-lt"/>
              </a:rPr>
              <a:t>instruirea </a:t>
            </a:r>
            <a:r>
              <a:rPr lang="vi-VN" sz="1800" b="0" dirty="0">
                <a:solidFill>
                  <a:schemeClr val="tx2"/>
                </a:solidFill>
                <a:latin typeface="+mj-lt"/>
              </a:rPr>
              <a:t>utilizatorilor pentru utilizarea corectă a produselor de uz fitosanitar;</a:t>
            </a:r>
            <a:r>
              <a:rPr lang="vi-VN" sz="1800" dirty="0">
                <a:solidFill>
                  <a:schemeClr val="tx2"/>
                </a:solidFill>
                <a:latin typeface="+mj-lt"/>
              </a:rPr>
              <a:t/>
            </a:r>
            <a:br>
              <a:rPr lang="vi-VN" sz="1800" dirty="0">
                <a:solidFill>
                  <a:schemeClr val="tx2"/>
                </a:solidFill>
                <a:latin typeface="+mj-lt"/>
              </a:rPr>
            </a:br>
            <a:r>
              <a:rPr lang="vi-VN" sz="1800" b="0" dirty="0">
                <a:solidFill>
                  <a:schemeClr val="tx2"/>
                </a:solidFill>
                <a:latin typeface="+mj-lt"/>
              </a:rPr>
              <a:t>   </a:t>
            </a:r>
            <a:endParaRPr lang="vi-VN" sz="1800" b="0" dirty="0">
              <a:solidFill>
                <a:schemeClr val="tx2"/>
              </a:solidFill>
              <a:latin typeface="+mj-lt"/>
              <a:cs typeface="+mn-cs"/>
            </a:endParaRPr>
          </a:p>
        </p:txBody>
      </p:sp>
      <p:sp>
        <p:nvSpPr>
          <p:cNvPr id="7" name="Прямоугольник 6"/>
          <p:cNvSpPr/>
          <p:nvPr/>
        </p:nvSpPr>
        <p:spPr>
          <a:xfrm>
            <a:off x="121570"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Tree>
    <p:extLst>
      <p:ext uri="{BB962C8B-B14F-4D97-AF65-F5344CB8AC3E}">
        <p14:creationId xmlns:p14="http://schemas.microsoft.com/office/powerpoint/2010/main" val="1111835411"/>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r>
              <a:rPr lang="ro-MO" sz="1800" kern="0" dirty="0" smtClean="0">
                <a:solidFill>
                  <a:srgbClr val="6E6452"/>
                </a:solidFill>
                <a:latin typeface="Arial"/>
              </a:rPr>
              <a:t> </a:t>
            </a: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231106"/>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6"/>
            <a:ext cx="8612849" cy="1694719"/>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800" dirty="0">
                <a:solidFill>
                  <a:srgbClr val="000000"/>
                </a:solidFill>
                <a:latin typeface="+mj-lt"/>
                <a:ea typeface="Calibri"/>
              </a:rPr>
              <a:t>HG nr. 949 din 25 noiembrie 2013 „Pentru aprobarea Regulamentului privind zonele de protecție sanitară a prizelor de apă</a:t>
            </a:r>
            <a:endParaRPr lang="ru-RU" sz="1800" dirty="0">
              <a:solidFill>
                <a:srgbClr val="000000"/>
              </a:solidFill>
              <a:latin typeface="+mj-lt"/>
              <a:ea typeface="Calibri"/>
              <a:cs typeface="Times New Roman"/>
            </a:endParaRPr>
          </a:p>
        </p:txBody>
      </p:sp>
      <p:sp>
        <p:nvSpPr>
          <p:cNvPr id="7" name="Прямоугольник 6"/>
          <p:cNvSpPr/>
          <p:nvPr/>
        </p:nvSpPr>
        <p:spPr>
          <a:xfrm>
            <a:off x="121570"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
        <p:nvSpPr>
          <p:cNvPr id="11" name="Прямоугольник 10"/>
          <p:cNvSpPr/>
          <p:nvPr/>
        </p:nvSpPr>
        <p:spPr>
          <a:xfrm>
            <a:off x="188243" y="2941926"/>
            <a:ext cx="8877855" cy="3416320"/>
          </a:xfrm>
          <a:prstGeom prst="rect">
            <a:avLst/>
          </a:prstGeom>
        </p:spPr>
        <p:txBody>
          <a:bodyPr wrap="square">
            <a:spAutoFit/>
          </a:bodyPr>
          <a:lstStyle/>
          <a:p>
            <a:r>
              <a:rPr lang="vi-VN" sz="1800" dirty="0" smtClean="0">
                <a:solidFill>
                  <a:srgbClr val="000000"/>
                </a:solidFill>
                <a:latin typeface="+mj-lt"/>
              </a:rPr>
              <a:t>Regulamentul  </a:t>
            </a:r>
            <a:r>
              <a:rPr lang="ro-MO" sz="1800" dirty="0" smtClean="0">
                <a:solidFill>
                  <a:srgbClr val="000000"/>
                </a:solidFill>
                <a:latin typeface="+mj-lt"/>
              </a:rPr>
              <a:t>prevede</a:t>
            </a:r>
            <a:r>
              <a:rPr lang="vi-VN" sz="1800" b="0" dirty="0" smtClean="0">
                <a:solidFill>
                  <a:srgbClr val="000000"/>
                </a:solidFill>
                <a:latin typeface="+mj-lt"/>
              </a:rPr>
              <a:t> </a:t>
            </a:r>
            <a:r>
              <a:rPr lang="vi-VN" sz="1800" b="0" dirty="0" smtClean="0">
                <a:solidFill>
                  <a:schemeClr val="tx2"/>
                </a:solidFill>
                <a:latin typeface="+mj-lt"/>
              </a:rPr>
              <a:t>creare</a:t>
            </a:r>
            <a:r>
              <a:rPr lang="ro-MO" sz="1800" b="0" dirty="0" smtClean="0">
                <a:solidFill>
                  <a:schemeClr val="tx2"/>
                </a:solidFill>
                <a:latin typeface="+mj-lt"/>
              </a:rPr>
              <a:t>a</a:t>
            </a:r>
            <a:r>
              <a:rPr lang="vi-VN" sz="1800" b="0" dirty="0" smtClean="0">
                <a:solidFill>
                  <a:schemeClr val="tx2"/>
                </a:solidFill>
                <a:latin typeface="+mj-lt"/>
              </a:rPr>
              <a:t> </a:t>
            </a:r>
            <a:r>
              <a:rPr lang="vi-VN" sz="1800" b="0" dirty="0">
                <a:solidFill>
                  <a:schemeClr val="tx2"/>
                </a:solidFill>
                <a:latin typeface="+mj-lt"/>
              </a:rPr>
              <a:t>şi </a:t>
            </a:r>
            <a:r>
              <a:rPr lang="vi-VN" sz="1800" b="0" dirty="0" smtClean="0">
                <a:solidFill>
                  <a:schemeClr val="tx2"/>
                </a:solidFill>
                <a:latin typeface="+mj-lt"/>
              </a:rPr>
              <a:t>funcţionare</a:t>
            </a:r>
            <a:r>
              <a:rPr lang="ro-MO" sz="1800" b="0" dirty="0" smtClean="0">
                <a:solidFill>
                  <a:schemeClr val="tx2"/>
                </a:solidFill>
                <a:latin typeface="+mj-lt"/>
              </a:rPr>
              <a:t>a</a:t>
            </a:r>
            <a:r>
              <a:rPr lang="vi-VN" sz="1800" b="0" dirty="0" smtClean="0">
                <a:solidFill>
                  <a:schemeClr val="tx2"/>
                </a:solidFill>
                <a:latin typeface="+mj-lt"/>
              </a:rPr>
              <a:t> </a:t>
            </a:r>
            <a:r>
              <a:rPr lang="vi-VN" sz="1800" b="0" dirty="0">
                <a:solidFill>
                  <a:schemeClr val="tx2"/>
                </a:solidFill>
                <a:latin typeface="+mj-lt"/>
              </a:rPr>
              <a:t>a zonelor de protecţie sanitară a prizelor de apă din apele de suprafaţă şi din cele subterane</a:t>
            </a:r>
            <a:r>
              <a:rPr lang="vi-VN" sz="1800" b="0" dirty="0" smtClean="0">
                <a:solidFill>
                  <a:schemeClr val="tx2"/>
                </a:solidFill>
                <a:latin typeface="+mj-lt"/>
              </a:rPr>
              <a:t>.</a:t>
            </a:r>
            <a:endParaRPr lang="ro-MO" sz="1800" b="0" dirty="0" smtClean="0">
              <a:solidFill>
                <a:schemeClr val="tx2"/>
              </a:solidFill>
              <a:latin typeface="+mj-lt"/>
            </a:endParaRPr>
          </a:p>
          <a:p>
            <a:endParaRPr lang="ro-MO" sz="1800" b="0" dirty="0" smtClean="0">
              <a:solidFill>
                <a:schemeClr val="tx2"/>
              </a:solidFill>
              <a:latin typeface="+mj-lt"/>
            </a:endParaRPr>
          </a:p>
          <a:p>
            <a:pPr marL="285750" indent="-285750">
              <a:buFont typeface="Arial" panose="020B0604020202020204" pitchFamily="34" charset="0"/>
              <a:buChar char="•"/>
            </a:pPr>
            <a:r>
              <a:rPr lang="vi-VN" sz="1800" i="1" dirty="0" smtClean="0">
                <a:solidFill>
                  <a:schemeClr val="tx2"/>
                </a:solidFill>
                <a:latin typeface="+mj-lt"/>
              </a:rPr>
              <a:t>zona </a:t>
            </a:r>
            <a:r>
              <a:rPr lang="vi-VN" sz="1800" i="1" dirty="0">
                <a:solidFill>
                  <a:schemeClr val="tx2"/>
                </a:solidFill>
                <a:latin typeface="+mj-lt"/>
              </a:rPr>
              <a:t>de protecţie sanitară cu regim sever</a:t>
            </a:r>
            <a:r>
              <a:rPr lang="vi-VN" sz="1800" b="0" dirty="0">
                <a:solidFill>
                  <a:schemeClr val="tx2"/>
                </a:solidFill>
                <a:latin typeface="+mj-lt"/>
              </a:rPr>
              <a:t> – terenul adiacent prizei de apă, unde este interzisă orice amplasare de folosinţă sau activitate care nu are legătură funcţională cu deservirea instalaţiilor de aprovizionare cu </a:t>
            </a:r>
            <a:r>
              <a:rPr lang="vi-VN" sz="1800" b="0" dirty="0" smtClean="0">
                <a:solidFill>
                  <a:schemeClr val="tx2"/>
                </a:solidFill>
                <a:latin typeface="+mj-lt"/>
              </a:rPr>
              <a:t>apă</a:t>
            </a:r>
            <a:r>
              <a:rPr lang="ro-MO" sz="1800" b="0" dirty="0" smtClean="0">
                <a:solidFill>
                  <a:schemeClr val="tx2"/>
                </a:solidFill>
                <a:latin typeface="+mj-lt"/>
              </a:rPr>
              <a:t>;</a:t>
            </a:r>
            <a:r>
              <a:rPr lang="vi-VN" sz="1800" b="0" dirty="0" smtClean="0">
                <a:solidFill>
                  <a:schemeClr val="tx2"/>
                </a:solidFill>
                <a:latin typeface="+mj-lt"/>
              </a:rPr>
              <a:t> </a:t>
            </a:r>
            <a:endParaRPr lang="ro-MO" sz="1800" b="0" dirty="0" smtClean="0">
              <a:solidFill>
                <a:schemeClr val="tx2"/>
              </a:solidFill>
              <a:latin typeface="+mj-lt"/>
            </a:endParaRPr>
          </a:p>
          <a:p>
            <a:pPr marL="285750" indent="-285750">
              <a:buFont typeface="Arial" panose="020B0604020202020204" pitchFamily="34" charset="0"/>
              <a:buChar char="•"/>
            </a:pPr>
            <a:r>
              <a:rPr lang="vi-VN" sz="1800" b="0" i="1" dirty="0">
                <a:solidFill>
                  <a:schemeClr val="tx2"/>
                </a:solidFill>
                <a:latin typeface="+mj-lt"/>
              </a:rPr>
              <a:t> </a:t>
            </a:r>
            <a:r>
              <a:rPr lang="vi-VN" sz="1800" i="1" dirty="0">
                <a:solidFill>
                  <a:schemeClr val="tx2"/>
                </a:solidFill>
                <a:latin typeface="+mj-lt"/>
              </a:rPr>
              <a:t>zona de protecţie sanitară cu regim de restricţie</a:t>
            </a:r>
            <a:r>
              <a:rPr lang="vi-VN" sz="1800" dirty="0">
                <a:solidFill>
                  <a:schemeClr val="tx2"/>
                </a:solidFill>
                <a:latin typeface="+mj-lt"/>
              </a:rPr>
              <a:t> </a:t>
            </a:r>
            <a:r>
              <a:rPr lang="vi-VN" sz="1800" b="0" dirty="0">
                <a:solidFill>
                  <a:schemeClr val="tx2"/>
                </a:solidFill>
                <a:latin typeface="+mj-lt"/>
              </a:rPr>
              <a:t>– teritoriul din jurul zonei de protecţie sanitară cu regim </a:t>
            </a:r>
            <a:r>
              <a:rPr lang="vi-VN" sz="1800" b="0" dirty="0" smtClean="0">
                <a:solidFill>
                  <a:schemeClr val="tx2"/>
                </a:solidFill>
                <a:latin typeface="+mj-lt"/>
              </a:rPr>
              <a:t>sever</a:t>
            </a:r>
            <a:r>
              <a:rPr lang="ro-MO" sz="1800" b="0" dirty="0" smtClean="0">
                <a:solidFill>
                  <a:schemeClr val="tx2"/>
                </a:solidFill>
                <a:latin typeface="+mj-lt"/>
              </a:rPr>
              <a:t>;</a:t>
            </a:r>
            <a:r>
              <a:rPr lang="vi-VN" sz="1800" b="0" dirty="0" smtClean="0">
                <a:solidFill>
                  <a:schemeClr val="tx2"/>
                </a:solidFill>
                <a:latin typeface="+mj-lt"/>
              </a:rPr>
              <a:t> </a:t>
            </a:r>
            <a:endParaRPr lang="ro-MO" sz="1800" b="0" dirty="0" smtClean="0">
              <a:solidFill>
                <a:schemeClr val="tx2"/>
              </a:solidFill>
              <a:latin typeface="+mj-lt"/>
            </a:endParaRPr>
          </a:p>
          <a:p>
            <a:pPr marL="285750" indent="-285750">
              <a:buFont typeface="Arial" panose="020B0604020202020204" pitchFamily="34" charset="0"/>
              <a:buChar char="•"/>
            </a:pPr>
            <a:r>
              <a:rPr lang="vi-VN" sz="1800" b="0" dirty="0">
                <a:solidFill>
                  <a:schemeClr val="tx2"/>
                </a:solidFill>
                <a:latin typeface="+mj-lt"/>
              </a:rPr>
              <a:t> </a:t>
            </a:r>
            <a:r>
              <a:rPr lang="vi-VN" sz="1800" i="1" dirty="0">
                <a:solidFill>
                  <a:schemeClr val="tx2"/>
                </a:solidFill>
                <a:latin typeface="+mj-lt"/>
              </a:rPr>
              <a:t>zona de protecţie sanitară cu regim de observa</a:t>
            </a:r>
            <a:r>
              <a:rPr lang="vi-VN" sz="1800" b="0" i="1" dirty="0">
                <a:solidFill>
                  <a:schemeClr val="tx2"/>
                </a:solidFill>
                <a:latin typeface="+mj-lt"/>
              </a:rPr>
              <a:t>ţie</a:t>
            </a:r>
            <a:r>
              <a:rPr lang="vi-VN" sz="1800" b="0" dirty="0">
                <a:solidFill>
                  <a:schemeClr val="tx2"/>
                </a:solidFill>
                <a:latin typeface="+mj-lt"/>
              </a:rPr>
              <a:t> – arealul dintre domeniile de alimentare şi de descărcare la suprafaţă şi/sau în subteran a apelor subterane prin </a:t>
            </a:r>
            <a:r>
              <a:rPr lang="vi-VN" sz="1800" b="0" dirty="0" smtClean="0">
                <a:solidFill>
                  <a:schemeClr val="tx2"/>
                </a:solidFill>
                <a:latin typeface="+mj-lt"/>
              </a:rPr>
              <a:t> </a:t>
            </a:r>
            <a:r>
              <a:rPr lang="vi-VN" sz="1800" b="0" dirty="0">
                <a:solidFill>
                  <a:schemeClr val="tx2"/>
                </a:solidFill>
                <a:latin typeface="+mj-lt"/>
              </a:rPr>
              <a:t>(izvoare), drenuri şi foraje şi are rolul de a asigura protecţia faţă de substanţele </a:t>
            </a:r>
            <a:r>
              <a:rPr lang="vi-VN" sz="1800" b="0" dirty="0" smtClean="0">
                <a:solidFill>
                  <a:schemeClr val="tx2"/>
                </a:solidFill>
                <a:latin typeface="+mj-lt"/>
              </a:rPr>
              <a:t>poluante</a:t>
            </a:r>
            <a:r>
              <a:rPr lang="ro-MO" sz="1800" b="0" dirty="0" smtClean="0">
                <a:solidFill>
                  <a:schemeClr val="tx2"/>
                </a:solidFill>
                <a:latin typeface="+mj-lt"/>
              </a:rPr>
              <a:t>.</a:t>
            </a:r>
            <a:endParaRPr lang="ru-RU" sz="1800" dirty="0">
              <a:solidFill>
                <a:schemeClr val="tx2"/>
              </a:solidFill>
              <a:latin typeface="+mj-lt"/>
            </a:endParaRPr>
          </a:p>
        </p:txBody>
      </p:sp>
    </p:spTree>
    <p:extLst>
      <p:ext uri="{BB962C8B-B14F-4D97-AF65-F5344CB8AC3E}">
        <p14:creationId xmlns:p14="http://schemas.microsoft.com/office/powerpoint/2010/main" val="929244222"/>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r>
              <a:rPr lang="ro-MO" sz="1800" kern="0" dirty="0" smtClean="0">
                <a:solidFill>
                  <a:srgbClr val="6E6452"/>
                </a:solidFill>
                <a:latin typeface="Arial"/>
              </a:rPr>
              <a:t> </a:t>
            </a: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231106"/>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6"/>
            <a:ext cx="8612849" cy="1694719"/>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800" dirty="0">
                <a:solidFill>
                  <a:srgbClr val="000000"/>
                </a:solidFill>
                <a:latin typeface="+mj-lt"/>
                <a:ea typeface="Calibri"/>
              </a:rPr>
              <a:t>HG nr. 949 din 25 noiembrie 2013 „Pentru aprobarea Regulamentului privind zonele de protecție sanitară a prizelor de apă</a:t>
            </a:r>
            <a:endParaRPr lang="ru-RU" sz="1800" dirty="0">
              <a:solidFill>
                <a:srgbClr val="000000"/>
              </a:solidFill>
              <a:latin typeface="+mj-lt"/>
              <a:ea typeface="Calibri"/>
              <a:cs typeface="Times New Roman"/>
            </a:endParaRPr>
          </a:p>
        </p:txBody>
      </p:sp>
      <p:sp>
        <p:nvSpPr>
          <p:cNvPr id="7" name="Прямоугольник 6"/>
          <p:cNvSpPr/>
          <p:nvPr/>
        </p:nvSpPr>
        <p:spPr>
          <a:xfrm>
            <a:off x="121570"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
        <p:nvSpPr>
          <p:cNvPr id="8" name="Прямоугольник 7"/>
          <p:cNvSpPr/>
          <p:nvPr/>
        </p:nvSpPr>
        <p:spPr>
          <a:xfrm>
            <a:off x="618564" y="2807655"/>
            <a:ext cx="8122009" cy="3693319"/>
          </a:xfrm>
          <a:prstGeom prst="rect">
            <a:avLst/>
          </a:prstGeom>
        </p:spPr>
        <p:txBody>
          <a:bodyPr wrap="square">
            <a:spAutoFit/>
          </a:bodyPr>
          <a:lstStyle/>
          <a:p>
            <a:r>
              <a:rPr lang="ro-MO" sz="1800" dirty="0" smtClean="0">
                <a:solidFill>
                  <a:schemeClr val="tx1"/>
                </a:solidFill>
                <a:latin typeface="+mj-lt"/>
              </a:rPr>
              <a:t>Regulamentul prevede</a:t>
            </a:r>
            <a:r>
              <a:rPr lang="ro-MO" sz="1800" b="0" dirty="0" smtClean="0">
                <a:solidFill>
                  <a:schemeClr val="tx1"/>
                </a:solidFill>
                <a:latin typeface="+mj-lt"/>
              </a:rPr>
              <a:t>:</a:t>
            </a:r>
          </a:p>
          <a:p>
            <a:endParaRPr lang="ro-MO" sz="1800" b="0" dirty="0" smtClean="0">
              <a:solidFill>
                <a:srgbClr val="000000"/>
              </a:solidFill>
              <a:latin typeface="+mj-lt"/>
            </a:endParaRPr>
          </a:p>
          <a:p>
            <a:pPr marL="285750" indent="-285750">
              <a:buFont typeface="Wingdings" panose="05000000000000000000" pitchFamily="2" charset="2"/>
              <a:buChar char="Ø"/>
            </a:pPr>
            <a:r>
              <a:rPr lang="vi-VN" sz="1800" b="0" dirty="0" smtClean="0">
                <a:solidFill>
                  <a:schemeClr val="tx2"/>
                </a:solidFill>
                <a:latin typeface="+mj-lt"/>
              </a:rPr>
              <a:t>Amenajarea </a:t>
            </a:r>
            <a:r>
              <a:rPr lang="vi-VN" sz="1800" b="0" dirty="0">
                <a:solidFill>
                  <a:schemeClr val="tx2"/>
                </a:solidFill>
                <a:latin typeface="+mj-lt"/>
              </a:rPr>
              <a:t>şi întreţinerea zonei de protecţie sanitară pentru </a:t>
            </a:r>
            <a:r>
              <a:rPr lang="vi-VN" sz="1800" dirty="0">
                <a:solidFill>
                  <a:schemeClr val="tx2"/>
                </a:solidFill>
                <a:latin typeface="+mj-lt"/>
              </a:rPr>
              <a:t>perimetrul I </a:t>
            </a:r>
            <a:r>
              <a:rPr lang="vi-VN" sz="1800" b="0" dirty="0">
                <a:solidFill>
                  <a:schemeClr val="tx2"/>
                </a:solidFill>
                <a:latin typeface="+mj-lt"/>
              </a:rPr>
              <a:t>se pune în sarcina utilizatorului prizei de </a:t>
            </a:r>
            <a:r>
              <a:rPr lang="vi-VN" sz="1800" b="0" dirty="0" smtClean="0">
                <a:solidFill>
                  <a:schemeClr val="tx2"/>
                </a:solidFill>
                <a:latin typeface="+mj-lt"/>
              </a:rPr>
              <a:t>apă</a:t>
            </a:r>
            <a:r>
              <a:rPr lang="ro-MO" sz="1800" b="0" dirty="0" smtClean="0">
                <a:solidFill>
                  <a:schemeClr val="tx2"/>
                </a:solidFill>
                <a:latin typeface="+mj-lt"/>
              </a:rPr>
              <a:t>;</a:t>
            </a:r>
          </a:p>
          <a:p>
            <a:pPr marL="285750" indent="-285750">
              <a:buFont typeface="Wingdings" panose="05000000000000000000" pitchFamily="2" charset="2"/>
              <a:buChar char="Ø"/>
            </a:pPr>
            <a:endParaRPr lang="ro-MO" sz="1800" b="0" dirty="0" smtClean="0">
              <a:solidFill>
                <a:schemeClr val="tx2"/>
              </a:solidFill>
              <a:latin typeface="+mj-lt"/>
            </a:endParaRPr>
          </a:p>
          <a:p>
            <a:pPr marL="285750" indent="-285750">
              <a:buFont typeface="Wingdings" panose="05000000000000000000" pitchFamily="2" charset="2"/>
              <a:buChar char="Ø"/>
            </a:pPr>
            <a:r>
              <a:rPr lang="vi-VN" sz="1800" b="0" dirty="0">
                <a:solidFill>
                  <a:schemeClr val="tx2"/>
                </a:solidFill>
                <a:latin typeface="+mj-lt"/>
              </a:rPr>
              <a:t> </a:t>
            </a:r>
            <a:r>
              <a:rPr lang="vi-VN" sz="1800" b="0" dirty="0" smtClean="0">
                <a:solidFill>
                  <a:schemeClr val="tx2"/>
                </a:solidFill>
                <a:latin typeface="+mj-lt"/>
              </a:rPr>
              <a:t>Amenajarea </a:t>
            </a:r>
            <a:r>
              <a:rPr lang="vi-VN" sz="1800" b="0" dirty="0">
                <a:solidFill>
                  <a:schemeClr val="tx2"/>
                </a:solidFill>
                <a:latin typeface="+mj-lt"/>
              </a:rPr>
              <a:t>şi întreţinerea zonelor de protecţie sanitară pentru perimetrele II şi III se pune în sarcina autorităţilor publice </a:t>
            </a:r>
            <a:r>
              <a:rPr lang="vi-VN" sz="1800" b="0" dirty="0" smtClean="0">
                <a:solidFill>
                  <a:schemeClr val="tx2"/>
                </a:solidFill>
                <a:latin typeface="+mj-lt"/>
              </a:rPr>
              <a:t>locale</a:t>
            </a:r>
            <a:r>
              <a:rPr lang="ro-MO" sz="1800" b="0" dirty="0" smtClean="0">
                <a:solidFill>
                  <a:schemeClr val="tx2"/>
                </a:solidFill>
                <a:latin typeface="+mj-lt"/>
              </a:rPr>
              <a:t>;</a:t>
            </a:r>
          </a:p>
          <a:p>
            <a:r>
              <a:rPr lang="vi-VN" sz="1800" dirty="0">
                <a:solidFill>
                  <a:schemeClr val="tx2"/>
                </a:solidFill>
                <a:latin typeface="+mj-lt"/>
              </a:rPr>
              <a:t/>
            </a:r>
            <a:br>
              <a:rPr lang="vi-VN" sz="1800" dirty="0">
                <a:solidFill>
                  <a:schemeClr val="tx2"/>
                </a:solidFill>
                <a:latin typeface="+mj-lt"/>
              </a:rPr>
            </a:br>
            <a:r>
              <a:rPr lang="vi-VN" sz="1800" b="0" dirty="0">
                <a:solidFill>
                  <a:schemeClr val="tx2"/>
                </a:solidFill>
                <a:latin typeface="+mj-lt"/>
              </a:rPr>
              <a:t> </a:t>
            </a:r>
            <a:r>
              <a:rPr lang="vi-VN" sz="1800" b="0" dirty="0" smtClean="0">
                <a:solidFill>
                  <a:schemeClr val="tx2"/>
                </a:solidFill>
                <a:latin typeface="+mj-lt"/>
              </a:rPr>
              <a:t>Perimetrele </a:t>
            </a:r>
            <a:r>
              <a:rPr lang="vi-VN" sz="1800" b="0" dirty="0">
                <a:solidFill>
                  <a:schemeClr val="tx2"/>
                </a:solidFill>
                <a:latin typeface="+mj-lt"/>
              </a:rPr>
              <a:t>stabilite ale zonelor de protecţie sanitară pot fi revizuite în cazul modificărilor condiţiilor de exploatare a prizelor de </a:t>
            </a:r>
            <a:r>
              <a:rPr lang="vi-VN" sz="1800" b="0" dirty="0" smtClean="0">
                <a:solidFill>
                  <a:schemeClr val="tx2"/>
                </a:solidFill>
                <a:latin typeface="+mj-lt"/>
              </a:rPr>
              <a:t>apă.</a:t>
            </a:r>
            <a:endParaRPr lang="ro-MO" sz="1800" b="0" dirty="0">
              <a:solidFill>
                <a:schemeClr val="tx2"/>
              </a:solidFill>
              <a:latin typeface="+mj-lt"/>
            </a:endParaRPr>
          </a:p>
          <a:p>
            <a:endParaRPr lang="ro-MO" sz="1800" b="0" dirty="0" smtClean="0">
              <a:solidFill>
                <a:schemeClr val="tx2"/>
              </a:solidFill>
              <a:latin typeface="+mj-lt"/>
            </a:endParaRPr>
          </a:p>
          <a:p>
            <a:r>
              <a:rPr lang="ro-MO" sz="1800" dirty="0" smtClean="0">
                <a:solidFill>
                  <a:schemeClr val="tx2"/>
                </a:solidFill>
                <a:latin typeface="+mj-lt"/>
              </a:rPr>
              <a:t>În </a:t>
            </a:r>
            <a:r>
              <a:rPr lang="ro-MO" sz="1800" dirty="0">
                <a:solidFill>
                  <a:schemeClr val="tx2"/>
                </a:solidFill>
                <a:latin typeface="+mj-lt"/>
              </a:rPr>
              <a:t>capitolul </a:t>
            </a:r>
            <a:r>
              <a:rPr lang="ro-MO" sz="1800" dirty="0" smtClean="0">
                <a:solidFill>
                  <a:schemeClr val="tx2"/>
                </a:solidFill>
                <a:latin typeface="+mj-lt"/>
              </a:rPr>
              <a:t>IV </a:t>
            </a:r>
            <a:r>
              <a:rPr lang="ro-MO" sz="1800" b="0" dirty="0">
                <a:solidFill>
                  <a:schemeClr val="tx2"/>
                </a:solidFill>
                <a:latin typeface="+mj-lt"/>
              </a:rPr>
              <a:t>prevede </a:t>
            </a:r>
            <a:r>
              <a:rPr lang="ro-MO" sz="1800" b="0" dirty="0" smtClean="0">
                <a:solidFill>
                  <a:schemeClr val="tx2"/>
                </a:solidFill>
                <a:latin typeface="+mj-lt"/>
              </a:rPr>
              <a:t>procedura </a:t>
            </a:r>
            <a:r>
              <a:rPr lang="ro-MO" sz="1800" b="0" dirty="0">
                <a:solidFill>
                  <a:schemeClr val="tx2"/>
                </a:solidFill>
                <a:latin typeface="+mj-lt"/>
              </a:rPr>
              <a:t>de delimitare </a:t>
            </a:r>
            <a:r>
              <a:rPr lang="vi-VN" sz="1800" b="0" dirty="0">
                <a:solidFill>
                  <a:schemeClr val="tx2"/>
                </a:solidFill>
                <a:latin typeface="+mj-lt"/>
              </a:rPr>
              <a:t>a perimetrelor zonelor </a:t>
            </a:r>
            <a:br>
              <a:rPr lang="vi-VN" sz="1800" b="0" dirty="0">
                <a:solidFill>
                  <a:schemeClr val="tx2"/>
                </a:solidFill>
                <a:latin typeface="+mj-lt"/>
              </a:rPr>
            </a:br>
            <a:r>
              <a:rPr lang="vi-VN" sz="1800" b="0" dirty="0">
                <a:solidFill>
                  <a:schemeClr val="tx2"/>
                </a:solidFill>
                <a:latin typeface="+mj-lt"/>
              </a:rPr>
              <a:t>de protecţie sanitară a prizelor de </a:t>
            </a:r>
            <a:r>
              <a:rPr lang="vi-VN" sz="1800" b="0" dirty="0" smtClean="0">
                <a:solidFill>
                  <a:schemeClr val="tx2"/>
                </a:solidFill>
                <a:latin typeface="+mj-lt"/>
              </a:rPr>
              <a:t>apă</a:t>
            </a:r>
            <a:r>
              <a:rPr lang="ro-MO" sz="1800" b="0" dirty="0" smtClean="0">
                <a:solidFill>
                  <a:schemeClr val="tx2"/>
                </a:solidFill>
                <a:latin typeface="+mj-lt"/>
              </a:rPr>
              <a:t>, </a:t>
            </a:r>
            <a:endParaRPr lang="ru-RU" sz="1800" dirty="0">
              <a:solidFill>
                <a:schemeClr val="tx2"/>
              </a:solidFill>
              <a:latin typeface="+mj-lt"/>
            </a:endParaRPr>
          </a:p>
        </p:txBody>
      </p:sp>
    </p:spTree>
    <p:extLst>
      <p:ext uri="{BB962C8B-B14F-4D97-AF65-F5344CB8AC3E}">
        <p14:creationId xmlns:p14="http://schemas.microsoft.com/office/powerpoint/2010/main" val="1706939953"/>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r>
              <a:rPr lang="ro-MO" sz="1800" kern="0" dirty="0" smtClean="0">
                <a:solidFill>
                  <a:srgbClr val="6E6452"/>
                </a:solidFill>
                <a:latin typeface="Arial"/>
              </a:rPr>
              <a:t> </a:t>
            </a: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231106"/>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6"/>
            <a:ext cx="8612849" cy="1694719"/>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800" dirty="0">
                <a:solidFill>
                  <a:srgbClr val="000000"/>
                </a:solidFill>
                <a:latin typeface="+mj-lt"/>
                <a:ea typeface="Calibri"/>
              </a:rPr>
              <a:t>HG nr. 949 din 25 noiembrie 2013 „Pentru aprobarea Regulamentului privind zonele de protecție sanitară a prizelor de apă</a:t>
            </a:r>
            <a:endParaRPr lang="ru-RU" sz="1800" dirty="0">
              <a:solidFill>
                <a:srgbClr val="000000"/>
              </a:solidFill>
              <a:latin typeface="+mj-lt"/>
              <a:ea typeface="Calibri"/>
              <a:cs typeface="Times New Roman"/>
            </a:endParaRPr>
          </a:p>
        </p:txBody>
      </p:sp>
      <p:sp>
        <p:nvSpPr>
          <p:cNvPr id="7" name="Прямоугольник 6"/>
          <p:cNvSpPr/>
          <p:nvPr/>
        </p:nvSpPr>
        <p:spPr>
          <a:xfrm>
            <a:off x="121570"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
        <p:nvSpPr>
          <p:cNvPr id="8" name="Прямоугольник 7"/>
          <p:cNvSpPr/>
          <p:nvPr/>
        </p:nvSpPr>
        <p:spPr>
          <a:xfrm>
            <a:off x="618564" y="2807655"/>
            <a:ext cx="8122009" cy="3693319"/>
          </a:xfrm>
          <a:prstGeom prst="rect">
            <a:avLst/>
          </a:prstGeom>
        </p:spPr>
        <p:txBody>
          <a:bodyPr wrap="square">
            <a:spAutoFit/>
          </a:bodyPr>
          <a:lstStyle/>
          <a:p>
            <a:r>
              <a:rPr lang="ro-MO" sz="1800" dirty="0" smtClean="0">
                <a:solidFill>
                  <a:srgbClr val="000000"/>
                </a:solidFill>
                <a:latin typeface="+mj-lt"/>
              </a:rPr>
              <a:t>La cap. V </a:t>
            </a:r>
            <a:r>
              <a:rPr lang="vi-VN" sz="1800" dirty="0" smtClean="0">
                <a:solidFill>
                  <a:srgbClr val="000000"/>
                </a:solidFill>
                <a:latin typeface="+mj-lt"/>
              </a:rPr>
              <a:t> </a:t>
            </a:r>
            <a:r>
              <a:rPr lang="ro-MO" sz="1800" dirty="0" smtClean="0">
                <a:solidFill>
                  <a:srgbClr val="000000"/>
                </a:solidFill>
                <a:latin typeface="+mj-lt"/>
              </a:rPr>
              <a:t>se prevede d</a:t>
            </a:r>
            <a:r>
              <a:rPr lang="vi-VN" sz="1800" dirty="0" smtClean="0">
                <a:solidFill>
                  <a:srgbClr val="000000"/>
                </a:solidFill>
                <a:latin typeface="+mj-lt"/>
              </a:rPr>
              <a:t>elimitarea </a:t>
            </a:r>
            <a:r>
              <a:rPr lang="vi-VN" sz="1800" dirty="0">
                <a:solidFill>
                  <a:srgbClr val="000000"/>
                </a:solidFill>
                <a:latin typeface="+mj-lt"/>
              </a:rPr>
              <a:t>perimetrelor zonelor de protecţie </a:t>
            </a:r>
            <a:br>
              <a:rPr lang="vi-VN" sz="1800" dirty="0">
                <a:solidFill>
                  <a:srgbClr val="000000"/>
                </a:solidFill>
                <a:latin typeface="+mj-lt"/>
              </a:rPr>
            </a:br>
            <a:r>
              <a:rPr lang="vi-VN" sz="1800" dirty="0">
                <a:solidFill>
                  <a:srgbClr val="000000"/>
                </a:solidFill>
                <a:latin typeface="+mj-lt"/>
              </a:rPr>
              <a:t>sanitară pentru prizele de ape </a:t>
            </a:r>
            <a:r>
              <a:rPr lang="vi-VN" sz="1800" dirty="0" smtClean="0">
                <a:solidFill>
                  <a:srgbClr val="000000"/>
                </a:solidFill>
                <a:latin typeface="+mj-lt"/>
              </a:rPr>
              <a:t>subterane</a:t>
            </a:r>
            <a:r>
              <a:rPr lang="ro-MO" sz="1800" dirty="0" smtClean="0">
                <a:solidFill>
                  <a:srgbClr val="000000"/>
                </a:solidFill>
                <a:latin typeface="+mj-lt"/>
              </a:rPr>
              <a:t>,</a:t>
            </a:r>
          </a:p>
          <a:p>
            <a:endParaRPr lang="ro-MO" sz="1800" dirty="0" smtClean="0">
              <a:solidFill>
                <a:srgbClr val="000000"/>
              </a:solidFill>
              <a:latin typeface="+mj-lt"/>
            </a:endParaRPr>
          </a:p>
          <a:p>
            <a:pPr marL="285750" indent="-285750">
              <a:buFont typeface="Wingdings" panose="05000000000000000000" pitchFamily="2" charset="2"/>
              <a:buChar char="Ø"/>
            </a:pPr>
            <a:r>
              <a:rPr lang="ro-MO" sz="1800" dirty="0" smtClean="0">
                <a:solidFill>
                  <a:schemeClr val="tx2"/>
                </a:solidFill>
                <a:latin typeface="+mj-lt"/>
              </a:rPr>
              <a:t>pentru p</a:t>
            </a:r>
            <a:r>
              <a:rPr lang="vi-VN" sz="1800" dirty="0" smtClean="0">
                <a:solidFill>
                  <a:schemeClr val="tx2"/>
                </a:solidFill>
                <a:latin typeface="+mj-lt"/>
              </a:rPr>
              <a:t>erimetrul </a:t>
            </a:r>
            <a:r>
              <a:rPr lang="vi-VN" sz="1800" dirty="0">
                <a:solidFill>
                  <a:schemeClr val="tx2"/>
                </a:solidFill>
                <a:latin typeface="+mj-lt"/>
              </a:rPr>
              <a:t>I </a:t>
            </a:r>
            <a:r>
              <a:rPr lang="vi-VN" sz="1800" b="0" dirty="0">
                <a:solidFill>
                  <a:schemeClr val="tx2"/>
                </a:solidFill>
                <a:latin typeface="+mj-lt"/>
              </a:rPr>
              <a:t>al zonei de protecţie sanitară a prizei de ape </a:t>
            </a:r>
            <a:r>
              <a:rPr lang="vi-VN" sz="1800" b="0" dirty="0" smtClean="0">
                <a:solidFill>
                  <a:schemeClr val="tx2"/>
                </a:solidFill>
                <a:latin typeface="+mj-lt"/>
              </a:rPr>
              <a:t>subterane</a:t>
            </a:r>
            <a:r>
              <a:rPr lang="ro-MO" sz="1800" b="0" dirty="0" smtClean="0">
                <a:solidFill>
                  <a:schemeClr val="tx2"/>
                </a:solidFill>
                <a:latin typeface="+mj-lt"/>
              </a:rPr>
              <a:t>,</a:t>
            </a:r>
            <a:r>
              <a:rPr lang="vi-VN" sz="1800" b="0" dirty="0" smtClean="0">
                <a:solidFill>
                  <a:schemeClr val="tx2"/>
                </a:solidFill>
                <a:latin typeface="+mj-lt"/>
              </a:rPr>
              <a:t> diametru</a:t>
            </a:r>
            <a:r>
              <a:rPr lang="ro-MO" sz="1800" b="0" dirty="0" smtClean="0">
                <a:solidFill>
                  <a:schemeClr val="tx2"/>
                </a:solidFill>
                <a:latin typeface="+mj-lt"/>
              </a:rPr>
              <a:t>l</a:t>
            </a:r>
            <a:r>
              <a:rPr lang="vi-VN" sz="1800" b="0" dirty="0" smtClean="0">
                <a:solidFill>
                  <a:schemeClr val="tx2"/>
                </a:solidFill>
                <a:latin typeface="+mj-lt"/>
              </a:rPr>
              <a:t> </a:t>
            </a:r>
            <a:r>
              <a:rPr lang="vi-VN" sz="1800" b="0" dirty="0">
                <a:solidFill>
                  <a:schemeClr val="tx2"/>
                </a:solidFill>
                <a:latin typeface="+mj-lt"/>
              </a:rPr>
              <a:t>de cel puţin 30 metri de la priză pentru apele subterane protejate, şi de cel puţin 50 de metri – în cazul apelor subterane insuficient protejate de </a:t>
            </a:r>
            <a:r>
              <a:rPr lang="vi-VN" sz="1800" b="0" dirty="0" smtClean="0">
                <a:solidFill>
                  <a:schemeClr val="tx2"/>
                </a:solidFill>
                <a:latin typeface="+mj-lt"/>
              </a:rPr>
              <a:t>contaminare</a:t>
            </a:r>
            <a:r>
              <a:rPr lang="ro-MO" sz="1800" b="0" dirty="0" smtClean="0">
                <a:solidFill>
                  <a:schemeClr val="tx2"/>
                </a:solidFill>
                <a:latin typeface="+mj-lt"/>
              </a:rPr>
              <a:t> și se permite micșorarea până la 10 m , dacă straturile sunt bine protejate.</a:t>
            </a:r>
          </a:p>
          <a:p>
            <a:endParaRPr lang="ro-MO" sz="1800" dirty="0" smtClean="0">
              <a:solidFill>
                <a:schemeClr val="tx2"/>
              </a:solidFill>
              <a:latin typeface="+mj-lt"/>
            </a:endParaRPr>
          </a:p>
          <a:p>
            <a:r>
              <a:rPr lang="vi-VN" sz="1800" dirty="0" smtClean="0">
                <a:solidFill>
                  <a:schemeClr val="tx2"/>
                </a:solidFill>
                <a:latin typeface="+mj-lt"/>
              </a:rPr>
              <a:t>Perimetrul </a:t>
            </a:r>
            <a:r>
              <a:rPr lang="vi-VN" sz="1800" dirty="0">
                <a:solidFill>
                  <a:schemeClr val="tx2"/>
                </a:solidFill>
                <a:latin typeface="+mj-lt"/>
              </a:rPr>
              <a:t>I al zonei de protecţie sanitară </a:t>
            </a:r>
            <a:r>
              <a:rPr lang="vi-VN" sz="1800" b="0" dirty="0">
                <a:solidFill>
                  <a:schemeClr val="tx2"/>
                </a:solidFill>
                <a:latin typeface="+mj-lt"/>
              </a:rPr>
              <a:t>a apeductelor din surse de suprafaţă </a:t>
            </a:r>
            <a:r>
              <a:rPr lang="ro-MO" sz="1800" b="0" dirty="0" smtClean="0">
                <a:solidFill>
                  <a:schemeClr val="tx2"/>
                </a:solidFill>
                <a:latin typeface="+mj-lt"/>
              </a:rPr>
              <a:t>se stabilește reieșind din sursa de apă, relief, direcția </a:t>
            </a:r>
            <a:r>
              <a:rPr lang="ro-MO" sz="1800" b="0" dirty="0" err="1" smtClean="0">
                <a:solidFill>
                  <a:schemeClr val="tx2"/>
                </a:solidFill>
                <a:latin typeface="+mj-lt"/>
              </a:rPr>
              <a:t>vîntului</a:t>
            </a:r>
            <a:r>
              <a:rPr lang="ro-MO" sz="1800" b="0" dirty="0" smtClean="0">
                <a:solidFill>
                  <a:schemeClr val="tx2"/>
                </a:solidFill>
                <a:latin typeface="+mj-lt"/>
              </a:rPr>
              <a:t>  în </a:t>
            </a:r>
            <a:r>
              <a:rPr lang="vi-VN" sz="1800" b="0" dirty="0" smtClean="0">
                <a:solidFill>
                  <a:schemeClr val="tx2"/>
                </a:solidFill>
                <a:latin typeface="+mj-lt"/>
              </a:rPr>
              <a:t> limite</a:t>
            </a:r>
            <a:r>
              <a:rPr lang="ro-MO" sz="1800" b="0" dirty="0" smtClean="0">
                <a:solidFill>
                  <a:schemeClr val="tx2"/>
                </a:solidFill>
                <a:latin typeface="+mj-lt"/>
              </a:rPr>
              <a:t>le</a:t>
            </a:r>
            <a:r>
              <a:rPr lang="vi-VN" sz="1800" b="0" dirty="0" smtClean="0">
                <a:solidFill>
                  <a:schemeClr val="tx2"/>
                </a:solidFill>
                <a:latin typeface="+mj-lt"/>
              </a:rPr>
              <a:t> </a:t>
            </a:r>
            <a:r>
              <a:rPr lang="ro-MO" sz="1800" b="0" dirty="0" smtClean="0">
                <a:solidFill>
                  <a:schemeClr val="tx2"/>
                </a:solidFill>
                <a:latin typeface="+mj-lt"/>
              </a:rPr>
              <a:t>100-200 m</a:t>
            </a:r>
            <a:r>
              <a:rPr lang="vi-VN" sz="1800" b="0" dirty="0" smtClean="0">
                <a:solidFill>
                  <a:schemeClr val="tx2"/>
                </a:solidFill>
                <a:latin typeface="+mj-lt"/>
              </a:rPr>
              <a:t>;</a:t>
            </a:r>
            <a:r>
              <a:rPr lang="vi-VN" sz="1800" b="0" dirty="0">
                <a:solidFill>
                  <a:schemeClr val="tx2"/>
                </a:solidFill>
                <a:latin typeface="+mj-lt"/>
              </a:rPr>
              <a:t/>
            </a:r>
            <a:br>
              <a:rPr lang="vi-VN" sz="1800" b="0" dirty="0">
                <a:solidFill>
                  <a:schemeClr val="tx2"/>
                </a:solidFill>
                <a:latin typeface="+mj-lt"/>
              </a:rPr>
            </a:br>
            <a:r>
              <a:rPr lang="vi-VN" sz="1800" b="0" dirty="0">
                <a:solidFill>
                  <a:schemeClr val="tx2"/>
                </a:solidFill>
                <a:latin typeface="+mj-lt"/>
              </a:rPr>
              <a:t>   </a:t>
            </a:r>
            <a:endParaRPr lang="ru-RU" sz="1800" b="0" dirty="0">
              <a:solidFill>
                <a:schemeClr val="tx2"/>
              </a:solidFill>
              <a:latin typeface="+mj-lt"/>
            </a:endParaRPr>
          </a:p>
        </p:txBody>
      </p:sp>
    </p:spTree>
    <p:extLst>
      <p:ext uri="{BB962C8B-B14F-4D97-AF65-F5344CB8AC3E}">
        <p14:creationId xmlns:p14="http://schemas.microsoft.com/office/powerpoint/2010/main" val="3872506766"/>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r>
              <a:rPr lang="ro-MO" sz="1800" kern="0" dirty="0" smtClean="0">
                <a:solidFill>
                  <a:srgbClr val="6E6452"/>
                </a:solidFill>
                <a:latin typeface="Arial"/>
              </a:rPr>
              <a:t> </a:t>
            </a: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231106"/>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6"/>
            <a:ext cx="8612849" cy="1694719"/>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800" dirty="0">
                <a:solidFill>
                  <a:srgbClr val="000000"/>
                </a:solidFill>
                <a:latin typeface="+mj-lt"/>
                <a:ea typeface="Calibri"/>
              </a:rPr>
              <a:t>HG nr. 949 din 25 noiembrie 2013 „Pentru aprobarea Regulamentului privind zonele de protecție sanitară a prizelor de apă</a:t>
            </a:r>
            <a:endParaRPr lang="ru-RU" sz="1800" dirty="0">
              <a:solidFill>
                <a:srgbClr val="000000"/>
              </a:solidFill>
              <a:latin typeface="+mj-lt"/>
              <a:ea typeface="Calibri"/>
              <a:cs typeface="Times New Roman"/>
            </a:endParaRPr>
          </a:p>
        </p:txBody>
      </p:sp>
      <p:sp>
        <p:nvSpPr>
          <p:cNvPr id="7" name="Прямоугольник 6"/>
          <p:cNvSpPr/>
          <p:nvPr/>
        </p:nvSpPr>
        <p:spPr>
          <a:xfrm>
            <a:off x="121570"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
        <p:nvSpPr>
          <p:cNvPr id="8" name="Прямоугольник 7"/>
          <p:cNvSpPr/>
          <p:nvPr/>
        </p:nvSpPr>
        <p:spPr>
          <a:xfrm>
            <a:off x="618564" y="2807655"/>
            <a:ext cx="8122009" cy="3693319"/>
          </a:xfrm>
          <a:prstGeom prst="rect">
            <a:avLst/>
          </a:prstGeom>
        </p:spPr>
        <p:txBody>
          <a:bodyPr wrap="square">
            <a:spAutoFit/>
          </a:bodyPr>
          <a:lstStyle/>
          <a:p>
            <a:pPr lvl="0"/>
            <a:r>
              <a:rPr lang="ro-MO" sz="1800" dirty="0" smtClean="0">
                <a:solidFill>
                  <a:srgbClr val="000000"/>
                </a:solidFill>
                <a:latin typeface="+mj-lt"/>
              </a:rPr>
              <a:t>Dimensiunile  p</a:t>
            </a:r>
            <a:r>
              <a:rPr lang="vi-VN" sz="1800" dirty="0" smtClean="0">
                <a:solidFill>
                  <a:srgbClr val="000000"/>
                </a:solidFill>
                <a:latin typeface="+mj-lt"/>
              </a:rPr>
              <a:t>erimetrului </a:t>
            </a:r>
            <a:r>
              <a:rPr lang="vi-VN" sz="1800" dirty="0">
                <a:solidFill>
                  <a:srgbClr val="000000"/>
                </a:solidFill>
                <a:latin typeface="+mj-lt"/>
              </a:rPr>
              <a:t>II </a:t>
            </a:r>
            <a:r>
              <a:rPr lang="ro-MO" sz="1800" b="0" dirty="0" smtClean="0">
                <a:solidFill>
                  <a:schemeClr val="tx2"/>
                </a:solidFill>
                <a:latin typeface="+mj-lt"/>
              </a:rPr>
              <a:t>în dependență de </a:t>
            </a:r>
            <a:r>
              <a:rPr lang="vi-VN" sz="1800" b="0" dirty="0" smtClean="0">
                <a:solidFill>
                  <a:schemeClr val="tx2"/>
                </a:solidFill>
                <a:latin typeface="+mj-lt"/>
              </a:rPr>
              <a:t>cursului </a:t>
            </a:r>
            <a:r>
              <a:rPr lang="vi-VN" sz="1800" b="0" dirty="0">
                <a:solidFill>
                  <a:schemeClr val="tx2"/>
                </a:solidFill>
                <a:latin typeface="+mj-lt"/>
              </a:rPr>
              <a:t>de </a:t>
            </a:r>
            <a:r>
              <a:rPr lang="vi-VN" sz="1800" b="0" dirty="0" smtClean="0">
                <a:solidFill>
                  <a:schemeClr val="tx2"/>
                </a:solidFill>
                <a:latin typeface="+mj-lt"/>
              </a:rPr>
              <a:t>apă</a:t>
            </a:r>
            <a:r>
              <a:rPr lang="ro-MO" sz="1800" b="0" dirty="0" smtClean="0">
                <a:solidFill>
                  <a:schemeClr val="tx2"/>
                </a:solidFill>
                <a:latin typeface="+mj-lt"/>
              </a:rPr>
              <a:t>, amplasarea , direcția vintului , relieful </a:t>
            </a:r>
            <a:r>
              <a:rPr lang="vi-VN" sz="1800" b="0" dirty="0" smtClean="0">
                <a:solidFill>
                  <a:schemeClr val="tx2"/>
                </a:solidFill>
                <a:latin typeface="+mj-lt"/>
              </a:rPr>
              <a:t> </a:t>
            </a:r>
            <a:r>
              <a:rPr lang="ro-MO" sz="1800" b="0" dirty="0" smtClean="0">
                <a:solidFill>
                  <a:schemeClr val="tx2"/>
                </a:solidFill>
                <a:latin typeface="+mj-lt"/>
              </a:rPr>
              <a:t>va fi </a:t>
            </a:r>
            <a:r>
              <a:rPr lang="vi-VN" sz="1800" b="0" dirty="0" smtClean="0">
                <a:solidFill>
                  <a:schemeClr val="tx2"/>
                </a:solidFill>
                <a:latin typeface="+mj-lt"/>
              </a:rPr>
              <a:t> </a:t>
            </a:r>
            <a:r>
              <a:rPr lang="vi-VN" sz="1800" b="0" dirty="0">
                <a:solidFill>
                  <a:schemeClr val="tx2"/>
                </a:solidFill>
                <a:latin typeface="+mj-lt"/>
              </a:rPr>
              <a:t>determinată </a:t>
            </a:r>
            <a:r>
              <a:rPr lang="ro-MO" sz="1800" b="0" dirty="0" smtClean="0">
                <a:solidFill>
                  <a:schemeClr val="tx2"/>
                </a:solidFill>
                <a:latin typeface="+mj-lt"/>
              </a:rPr>
              <a:t> de la </a:t>
            </a:r>
            <a:r>
              <a:rPr lang="vi-VN" sz="1800" b="0" dirty="0" smtClean="0">
                <a:solidFill>
                  <a:schemeClr val="tx2"/>
                </a:solidFill>
                <a:latin typeface="+mj-lt"/>
              </a:rPr>
              <a:t> </a:t>
            </a:r>
            <a:r>
              <a:rPr lang="vi-VN" sz="1800" dirty="0">
                <a:solidFill>
                  <a:schemeClr val="tx2"/>
                </a:solidFill>
                <a:latin typeface="+mj-lt"/>
              </a:rPr>
              <a:t>250 m de la </a:t>
            </a:r>
            <a:r>
              <a:rPr lang="vi-VN" sz="1800" dirty="0" smtClean="0">
                <a:solidFill>
                  <a:schemeClr val="tx2"/>
                </a:solidFill>
                <a:latin typeface="+mj-lt"/>
              </a:rPr>
              <a:t>priză</a:t>
            </a:r>
            <a:r>
              <a:rPr lang="ro-MO" sz="1800" dirty="0" smtClean="0">
                <a:solidFill>
                  <a:schemeClr val="tx2"/>
                </a:solidFill>
                <a:latin typeface="+mj-lt"/>
              </a:rPr>
              <a:t> </a:t>
            </a:r>
            <a:r>
              <a:rPr lang="ro-MO" sz="1800" dirty="0" err="1" smtClean="0">
                <a:solidFill>
                  <a:schemeClr val="tx2"/>
                </a:solidFill>
                <a:latin typeface="+mj-lt"/>
              </a:rPr>
              <a:t>pănă</a:t>
            </a:r>
            <a:r>
              <a:rPr lang="ro-MO" sz="1800" dirty="0" smtClean="0">
                <a:solidFill>
                  <a:schemeClr val="tx2"/>
                </a:solidFill>
                <a:latin typeface="+mj-lt"/>
              </a:rPr>
              <a:t> la 3-5 km.</a:t>
            </a:r>
          </a:p>
          <a:p>
            <a:pPr lvl="0"/>
            <a:r>
              <a:rPr lang="vi-VN" sz="1800" dirty="0" smtClean="0">
                <a:solidFill>
                  <a:schemeClr val="tx2"/>
                </a:solidFill>
                <a:latin typeface="+mj-lt"/>
              </a:rPr>
              <a:t> </a:t>
            </a:r>
            <a:endParaRPr lang="ro-MO" sz="1800" dirty="0" smtClean="0">
              <a:solidFill>
                <a:schemeClr val="tx2"/>
              </a:solidFill>
              <a:latin typeface="+mj-lt"/>
            </a:endParaRPr>
          </a:p>
          <a:p>
            <a:pPr lvl="0"/>
            <a:r>
              <a:rPr lang="vi-VN" sz="1800" b="0" dirty="0">
                <a:solidFill>
                  <a:schemeClr val="tx2"/>
                </a:solidFill>
                <a:latin typeface="+mj-lt"/>
              </a:rPr>
              <a:t> </a:t>
            </a:r>
            <a:r>
              <a:rPr lang="vi-VN" sz="1800" dirty="0">
                <a:solidFill>
                  <a:schemeClr val="tx2"/>
                </a:solidFill>
                <a:latin typeface="+mj-lt"/>
              </a:rPr>
              <a:t>Limitele perimetrului III al zonei de protecţie sanitară a prizelor de apă de suprafaţă </a:t>
            </a:r>
            <a:r>
              <a:rPr lang="vi-VN" sz="1800" b="0" dirty="0">
                <a:solidFill>
                  <a:schemeClr val="tx2"/>
                </a:solidFill>
                <a:latin typeface="+mj-lt"/>
              </a:rPr>
              <a:t>în </a:t>
            </a:r>
            <a:r>
              <a:rPr lang="vi-VN" sz="1800" dirty="0">
                <a:solidFill>
                  <a:schemeClr val="tx2"/>
                </a:solidFill>
                <a:latin typeface="+mj-lt"/>
              </a:rPr>
              <a:t>fluxul de apă pînă şi în aval coincid cu hotarele perimetrului II</a:t>
            </a:r>
            <a:r>
              <a:rPr lang="vi-VN" sz="1800" b="0" dirty="0">
                <a:solidFill>
                  <a:schemeClr val="tx2"/>
                </a:solidFill>
                <a:latin typeface="+mj-lt"/>
              </a:rPr>
              <a:t>. </a:t>
            </a:r>
            <a:endParaRPr lang="ro-MO" sz="1800" b="0" dirty="0" smtClean="0">
              <a:solidFill>
                <a:schemeClr val="tx2"/>
              </a:solidFill>
              <a:latin typeface="+mj-lt"/>
            </a:endParaRPr>
          </a:p>
          <a:p>
            <a:pPr lvl="0"/>
            <a:endParaRPr lang="ro-MO" sz="1800" b="0" dirty="0">
              <a:solidFill>
                <a:schemeClr val="tx2"/>
              </a:solidFill>
              <a:latin typeface="+mj-lt"/>
            </a:endParaRPr>
          </a:p>
          <a:p>
            <a:pPr lvl="0"/>
            <a:r>
              <a:rPr lang="ro-MO" sz="1800" dirty="0" smtClean="0">
                <a:solidFill>
                  <a:schemeClr val="tx2"/>
                </a:solidFill>
                <a:latin typeface="+mj-lt"/>
              </a:rPr>
              <a:t>Cap. VII stabilește cerințe sanitare </a:t>
            </a:r>
            <a:r>
              <a:rPr lang="ro-MO" sz="1800" b="0" dirty="0" smtClean="0">
                <a:solidFill>
                  <a:schemeClr val="tx2"/>
                </a:solidFill>
                <a:latin typeface="+mj-lt"/>
              </a:rPr>
              <a:t>față de activitățile întreprinse în zonele de protecție sanitară,</a:t>
            </a:r>
          </a:p>
          <a:p>
            <a:pPr lvl="0"/>
            <a:endParaRPr lang="ro-MO" sz="1800" b="0" dirty="0" smtClean="0">
              <a:solidFill>
                <a:schemeClr val="tx2"/>
              </a:solidFill>
              <a:latin typeface="+mj-lt"/>
            </a:endParaRPr>
          </a:p>
          <a:p>
            <a:pPr lvl="0"/>
            <a:r>
              <a:rPr lang="ro-MO" sz="1800" dirty="0" smtClean="0">
                <a:solidFill>
                  <a:schemeClr val="tx2"/>
                </a:solidFill>
                <a:latin typeface="+mj-lt"/>
              </a:rPr>
              <a:t>Anexa 1 </a:t>
            </a:r>
            <a:r>
              <a:rPr lang="ro-MO" sz="1800" b="0" dirty="0" smtClean="0">
                <a:solidFill>
                  <a:schemeClr val="tx2"/>
                </a:solidFill>
                <a:latin typeface="+mj-lt"/>
              </a:rPr>
              <a:t>.prevede cerințe către proiectul ZPS.</a:t>
            </a:r>
          </a:p>
          <a:p>
            <a:pPr lvl="0"/>
            <a:endParaRPr lang="ru-RU" sz="1800" dirty="0">
              <a:solidFill>
                <a:schemeClr val="tx2"/>
              </a:solidFill>
              <a:latin typeface="Arial"/>
            </a:endParaRPr>
          </a:p>
        </p:txBody>
      </p:sp>
    </p:spTree>
    <p:extLst>
      <p:ext uri="{BB962C8B-B14F-4D97-AF65-F5344CB8AC3E}">
        <p14:creationId xmlns:p14="http://schemas.microsoft.com/office/powerpoint/2010/main" val="3684712152"/>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5970865"/>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7"/>
            <a:ext cx="8612849" cy="1694718"/>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600" dirty="0">
                <a:latin typeface="+mj-lt"/>
                <a:ea typeface="Calibri"/>
              </a:rPr>
              <a:t>HG nr. 894 din 12.11.2013 cu privire la organizarea şi funcționarea ghișeului unic în domeniul autorizării de mediu pentru folosința specială </a:t>
            </a:r>
            <a:endParaRPr lang="ru-RU" sz="1600" dirty="0">
              <a:solidFill>
                <a:srgbClr val="000000"/>
              </a:solidFill>
              <a:latin typeface="+mj-lt"/>
              <a:ea typeface="Calibri"/>
              <a:cs typeface="Times New Roman"/>
            </a:endParaRPr>
          </a:p>
        </p:txBody>
      </p:sp>
      <p:sp>
        <p:nvSpPr>
          <p:cNvPr id="8" name="Прямоугольник 7"/>
          <p:cNvSpPr/>
          <p:nvPr/>
        </p:nvSpPr>
        <p:spPr>
          <a:xfrm>
            <a:off x="73950" y="2941926"/>
            <a:ext cx="8908685" cy="663580"/>
          </a:xfrm>
          <a:prstGeom prst="rect">
            <a:avLst/>
          </a:prstGeom>
        </p:spPr>
        <p:txBody>
          <a:bodyPr wrap="square">
            <a:spAutoFit/>
          </a:bodyPr>
          <a:lstStyle/>
          <a:p>
            <a:pPr marR="97155" lvl="0">
              <a:lnSpc>
                <a:spcPct val="107000"/>
              </a:lnSpc>
              <a:spcAft>
                <a:spcPts val="0"/>
              </a:spcAft>
            </a:pPr>
            <a:endParaRPr lang="ro-MO" sz="1800" dirty="0" smtClean="0">
              <a:solidFill>
                <a:srgbClr val="000000"/>
              </a:solidFill>
              <a:latin typeface="+mj-lt"/>
              <a:ea typeface="Calibri"/>
              <a:cs typeface="Times New Roman"/>
            </a:endParaRPr>
          </a:p>
          <a:p>
            <a:pPr marR="97155" lvl="0">
              <a:lnSpc>
                <a:spcPct val="107000"/>
              </a:lnSpc>
              <a:spcAft>
                <a:spcPts val="0"/>
              </a:spcAft>
            </a:pPr>
            <a:endParaRPr lang="vi-VN" sz="1800" b="0" dirty="0">
              <a:solidFill>
                <a:srgbClr val="000000"/>
              </a:solidFill>
              <a:latin typeface="+mj-lt"/>
              <a:cs typeface="+mn-cs"/>
            </a:endParaRPr>
          </a:p>
        </p:txBody>
      </p:sp>
      <p:sp>
        <p:nvSpPr>
          <p:cNvPr id="7" name="Прямоугольник 6"/>
          <p:cNvSpPr/>
          <p:nvPr/>
        </p:nvSpPr>
        <p:spPr>
          <a:xfrm>
            <a:off x="188243"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
        <p:nvSpPr>
          <p:cNvPr id="10" name="Прямоугольник 9"/>
          <p:cNvSpPr/>
          <p:nvPr/>
        </p:nvSpPr>
        <p:spPr>
          <a:xfrm>
            <a:off x="73950" y="2875002"/>
            <a:ext cx="8814556" cy="3693319"/>
          </a:xfrm>
          <a:prstGeom prst="rect">
            <a:avLst/>
          </a:prstGeom>
        </p:spPr>
        <p:txBody>
          <a:bodyPr wrap="square">
            <a:spAutoFit/>
          </a:bodyPr>
          <a:lstStyle/>
          <a:p>
            <a:r>
              <a:rPr lang="ro-MO" sz="1800" dirty="0" smtClean="0">
                <a:solidFill>
                  <a:schemeClr val="tx1"/>
                </a:solidFill>
                <a:latin typeface="+mj-lt"/>
              </a:rPr>
              <a:t>Temei pentru elaborarea Regulamentulu</a:t>
            </a:r>
            <a:r>
              <a:rPr lang="ro-MO" sz="1800" b="0" dirty="0" smtClean="0">
                <a:solidFill>
                  <a:schemeClr val="tx1"/>
                </a:solidFill>
                <a:latin typeface="+mj-lt"/>
              </a:rPr>
              <a:t>i </a:t>
            </a:r>
            <a:r>
              <a:rPr lang="ro-MO" sz="1800" b="0" dirty="0" smtClean="0">
                <a:solidFill>
                  <a:schemeClr val="tx2"/>
                </a:solidFill>
                <a:latin typeface="+mj-lt"/>
              </a:rPr>
              <a:t>au </a:t>
            </a:r>
            <a:r>
              <a:rPr lang="vi-VN" sz="1800" b="0" dirty="0" smtClean="0">
                <a:solidFill>
                  <a:schemeClr val="tx2"/>
                </a:solidFill>
                <a:latin typeface="+mj-lt"/>
              </a:rPr>
              <a:t>Legea </a:t>
            </a:r>
            <a:r>
              <a:rPr lang="vi-VN" sz="1800" b="0" dirty="0">
                <a:solidFill>
                  <a:schemeClr val="tx2"/>
                </a:solidFill>
                <a:latin typeface="+mj-lt"/>
              </a:rPr>
              <a:t>apelor nr. 272 din 23 decembrie 2011 </a:t>
            </a:r>
            <a:r>
              <a:rPr lang="ro-MO" sz="1800" b="0" dirty="0" smtClean="0">
                <a:solidFill>
                  <a:schemeClr val="tx2"/>
                </a:solidFill>
                <a:latin typeface="+mj-lt"/>
              </a:rPr>
              <a:t>și altă legislație </a:t>
            </a:r>
            <a:r>
              <a:rPr lang="ro-MO" sz="1800" b="0" dirty="0" err="1" smtClean="0">
                <a:solidFill>
                  <a:schemeClr val="tx2"/>
                </a:solidFill>
                <a:latin typeface="+mj-lt"/>
              </a:rPr>
              <a:t>îăn</a:t>
            </a:r>
            <a:r>
              <a:rPr lang="ro-MO" sz="1800" b="0" dirty="0" smtClean="0">
                <a:solidFill>
                  <a:schemeClr val="tx2"/>
                </a:solidFill>
                <a:latin typeface="+mj-lt"/>
              </a:rPr>
              <a:t> vigoare.</a:t>
            </a:r>
          </a:p>
          <a:p>
            <a:endParaRPr lang="ro-MO" sz="1800" b="0" dirty="0" smtClean="0">
              <a:solidFill>
                <a:schemeClr val="tx2"/>
              </a:solidFill>
              <a:latin typeface="+mj-lt"/>
            </a:endParaRPr>
          </a:p>
          <a:p>
            <a:r>
              <a:rPr lang="ro-MO" sz="1800" b="0" dirty="0" smtClean="0">
                <a:solidFill>
                  <a:schemeClr val="tx2"/>
                </a:solidFill>
                <a:latin typeface="+mj-lt"/>
              </a:rPr>
              <a:t>Regulamentul prevede </a:t>
            </a:r>
            <a:r>
              <a:rPr lang="ro-RO" sz="1800" dirty="0" smtClean="0">
                <a:solidFill>
                  <a:schemeClr val="tx2"/>
                </a:solidFill>
                <a:latin typeface="+mj-lt"/>
                <a:ea typeface="Calibri"/>
                <a:cs typeface="Times New Roman"/>
              </a:rPr>
              <a:t> </a:t>
            </a:r>
            <a:r>
              <a:rPr lang="ro-RO" sz="1800" b="0" dirty="0">
                <a:solidFill>
                  <a:schemeClr val="tx2"/>
                </a:solidFill>
                <a:latin typeface="+mj-lt"/>
                <a:ea typeface="Calibri"/>
                <a:cs typeface="Times New Roman"/>
              </a:rPr>
              <a:t>organizarea şi funcţionarea ghişeului unic în domeniul autorizării de mediu pentru folosinţa specială a </a:t>
            </a:r>
            <a:r>
              <a:rPr lang="ro-RO" sz="1800" b="0" dirty="0" smtClean="0">
                <a:solidFill>
                  <a:schemeClr val="tx2"/>
                </a:solidFill>
                <a:latin typeface="+mj-lt"/>
                <a:ea typeface="Calibri"/>
                <a:cs typeface="Times New Roman"/>
              </a:rPr>
              <a:t>apei. </a:t>
            </a:r>
          </a:p>
          <a:p>
            <a:endParaRPr lang="ro-RO" sz="1800" dirty="0" smtClean="0">
              <a:solidFill>
                <a:schemeClr val="tx2"/>
              </a:solidFill>
              <a:latin typeface="+mj-lt"/>
              <a:ea typeface="Calibri"/>
              <a:cs typeface="Times New Roman"/>
            </a:endParaRPr>
          </a:p>
          <a:p>
            <a:r>
              <a:rPr lang="ro-RO" sz="1800" dirty="0" smtClean="0">
                <a:solidFill>
                  <a:schemeClr val="tx2"/>
                </a:solidFill>
                <a:latin typeface="+mj-lt"/>
                <a:ea typeface="Calibri"/>
                <a:cs typeface="Times New Roman"/>
              </a:rPr>
              <a:t>Scopul Regulam</a:t>
            </a:r>
            <a:r>
              <a:rPr lang="ro-RO" sz="1800" b="0" dirty="0" smtClean="0">
                <a:solidFill>
                  <a:schemeClr val="tx2"/>
                </a:solidFill>
                <a:latin typeface="+mj-lt"/>
                <a:ea typeface="Calibri"/>
                <a:cs typeface="Times New Roman"/>
              </a:rPr>
              <a:t>entului  - eficientizarea  </a:t>
            </a:r>
            <a:r>
              <a:rPr lang="ro-RO" sz="1800" b="0" dirty="0">
                <a:solidFill>
                  <a:schemeClr val="tx2"/>
                </a:solidFill>
                <a:latin typeface="+mj-lt"/>
                <a:ea typeface="Calibri"/>
                <a:cs typeface="Times New Roman"/>
              </a:rPr>
              <a:t>şi raţionalizării procedurii de coordonare şi aprobare a actelor necesare pentru autorizarea de mediu pentru folosinţa specială a apei. </a:t>
            </a:r>
            <a:endParaRPr lang="ro-RO" sz="1800" b="0" dirty="0" smtClean="0">
              <a:solidFill>
                <a:schemeClr val="tx2"/>
              </a:solidFill>
              <a:latin typeface="+mj-lt"/>
              <a:ea typeface="Calibri"/>
              <a:cs typeface="Times New Roman"/>
            </a:endParaRPr>
          </a:p>
          <a:p>
            <a:pPr lvl="0" algn="just">
              <a:spcAft>
                <a:spcPts val="0"/>
              </a:spcAft>
              <a:buSzPts val="1350"/>
              <a:tabLst>
                <a:tab pos="627380" algn="l"/>
              </a:tabLst>
            </a:pPr>
            <a:r>
              <a:rPr lang="ro-RO" sz="1800" dirty="0">
                <a:solidFill>
                  <a:schemeClr val="tx2"/>
                </a:solidFill>
                <a:latin typeface="+mj-lt"/>
                <a:ea typeface="Calibri"/>
                <a:cs typeface="Times New Roman"/>
              </a:rPr>
              <a:t>Ghişeul unic în domeniul autorizării de mediu pentru folosinţa specială a apei </a:t>
            </a:r>
            <a:r>
              <a:rPr lang="ro-RO" sz="1800" dirty="0" smtClean="0">
                <a:solidFill>
                  <a:schemeClr val="tx2"/>
                </a:solidFill>
                <a:latin typeface="+mj-lt"/>
                <a:ea typeface="Calibri"/>
                <a:cs typeface="Times New Roman"/>
              </a:rPr>
              <a:t> </a:t>
            </a:r>
            <a:r>
              <a:rPr lang="ro-RO" sz="1800" dirty="0">
                <a:solidFill>
                  <a:schemeClr val="tx2"/>
                </a:solidFill>
                <a:latin typeface="+mj-lt"/>
                <a:ea typeface="Calibri"/>
                <a:cs typeface="Times New Roman"/>
              </a:rPr>
              <a:t>este o platformă comună de acces şi un mecanism care permite solicitantului să se adreseze unei singure autorităţi publice</a:t>
            </a:r>
            <a:r>
              <a:rPr lang="ro-RO" sz="1800" dirty="0" smtClean="0">
                <a:solidFill>
                  <a:schemeClr val="tx2"/>
                </a:solidFill>
                <a:latin typeface="+mj-lt"/>
                <a:ea typeface="Calibri"/>
                <a:cs typeface="Times New Roman"/>
              </a:rPr>
              <a:t>, </a:t>
            </a:r>
            <a:r>
              <a:rPr lang="ro-RO" sz="1800" dirty="0">
                <a:solidFill>
                  <a:schemeClr val="tx2"/>
                </a:solidFill>
                <a:latin typeface="+mj-lt"/>
                <a:ea typeface="Calibri"/>
                <a:cs typeface="Times New Roman"/>
              </a:rPr>
              <a:t>care are obligaţia să asigure coordonarea condiţiilor de folosinţă specială a apei </a:t>
            </a:r>
            <a:r>
              <a:rPr lang="ro-RO" sz="1800" dirty="0" smtClean="0">
                <a:solidFill>
                  <a:schemeClr val="tx2"/>
                </a:solidFill>
                <a:latin typeface="+mj-lt"/>
                <a:ea typeface="Calibri"/>
                <a:cs typeface="Times New Roman"/>
              </a:rPr>
              <a:t>.</a:t>
            </a:r>
            <a:endParaRPr lang="ru-RU" sz="2000" b="0" dirty="0">
              <a:solidFill>
                <a:schemeClr val="tx2"/>
              </a:solidFill>
              <a:latin typeface="+mj-lt"/>
            </a:endParaRPr>
          </a:p>
        </p:txBody>
      </p:sp>
    </p:spTree>
    <p:extLst>
      <p:ext uri="{BB962C8B-B14F-4D97-AF65-F5344CB8AC3E}">
        <p14:creationId xmlns:p14="http://schemas.microsoft.com/office/powerpoint/2010/main" val="3649385131"/>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5970865"/>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7"/>
            <a:ext cx="8612849" cy="1694718"/>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600" dirty="0">
                <a:latin typeface="+mj-lt"/>
                <a:ea typeface="Calibri"/>
              </a:rPr>
              <a:t>HG nr. 894 din 12.11.2013 cu privire la organizarea şi funcționarea ghișeului unic în domeniul autorizării de mediu pentru folosința specială </a:t>
            </a:r>
            <a:endParaRPr lang="ru-RU" sz="1600" dirty="0">
              <a:solidFill>
                <a:srgbClr val="000000"/>
              </a:solidFill>
              <a:latin typeface="+mj-lt"/>
              <a:ea typeface="Calibri"/>
              <a:cs typeface="Times New Roman"/>
            </a:endParaRPr>
          </a:p>
        </p:txBody>
      </p:sp>
      <p:sp>
        <p:nvSpPr>
          <p:cNvPr id="8" name="Прямоугольник 7"/>
          <p:cNvSpPr/>
          <p:nvPr/>
        </p:nvSpPr>
        <p:spPr>
          <a:xfrm>
            <a:off x="73950" y="2941926"/>
            <a:ext cx="8908685" cy="663580"/>
          </a:xfrm>
          <a:prstGeom prst="rect">
            <a:avLst/>
          </a:prstGeom>
        </p:spPr>
        <p:txBody>
          <a:bodyPr wrap="square">
            <a:spAutoFit/>
          </a:bodyPr>
          <a:lstStyle/>
          <a:p>
            <a:pPr marR="97155" lvl="0">
              <a:lnSpc>
                <a:spcPct val="107000"/>
              </a:lnSpc>
              <a:spcAft>
                <a:spcPts val="0"/>
              </a:spcAft>
            </a:pPr>
            <a:endParaRPr lang="ro-MO" sz="1800" dirty="0" smtClean="0">
              <a:solidFill>
                <a:srgbClr val="000000"/>
              </a:solidFill>
              <a:latin typeface="+mj-lt"/>
              <a:ea typeface="Calibri"/>
              <a:cs typeface="Times New Roman"/>
            </a:endParaRPr>
          </a:p>
          <a:p>
            <a:pPr marR="97155" lvl="0">
              <a:lnSpc>
                <a:spcPct val="107000"/>
              </a:lnSpc>
              <a:spcAft>
                <a:spcPts val="0"/>
              </a:spcAft>
            </a:pPr>
            <a:endParaRPr lang="vi-VN" sz="1800" b="0" dirty="0">
              <a:solidFill>
                <a:srgbClr val="000000"/>
              </a:solidFill>
              <a:latin typeface="+mj-lt"/>
              <a:cs typeface="+mn-cs"/>
            </a:endParaRPr>
          </a:p>
        </p:txBody>
      </p:sp>
      <p:sp>
        <p:nvSpPr>
          <p:cNvPr id="7" name="Прямоугольник 6"/>
          <p:cNvSpPr/>
          <p:nvPr/>
        </p:nvSpPr>
        <p:spPr>
          <a:xfrm>
            <a:off x="188243"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
        <p:nvSpPr>
          <p:cNvPr id="10" name="Прямоугольник 9"/>
          <p:cNvSpPr/>
          <p:nvPr/>
        </p:nvSpPr>
        <p:spPr>
          <a:xfrm>
            <a:off x="73950" y="2875002"/>
            <a:ext cx="8814556" cy="2954655"/>
          </a:xfrm>
          <a:prstGeom prst="rect">
            <a:avLst/>
          </a:prstGeom>
        </p:spPr>
        <p:txBody>
          <a:bodyPr wrap="square">
            <a:spAutoFit/>
          </a:bodyPr>
          <a:lstStyle/>
          <a:p>
            <a:pPr lvl="0" algn="just">
              <a:spcAft>
                <a:spcPts val="0"/>
              </a:spcAft>
              <a:buSzPts val="1350"/>
              <a:tabLst>
                <a:tab pos="610870" algn="l"/>
              </a:tabLst>
            </a:pPr>
            <a:r>
              <a:rPr lang="ro-RO" sz="1800" dirty="0">
                <a:solidFill>
                  <a:schemeClr val="tx1"/>
                </a:solidFill>
                <a:latin typeface="+mj-lt"/>
                <a:ea typeface="Calibri"/>
                <a:cs typeface="Times New Roman"/>
              </a:rPr>
              <a:t>Prevederile prezentului Regulament </a:t>
            </a:r>
            <a:r>
              <a:rPr lang="ro-RO" sz="1800" b="0" dirty="0">
                <a:solidFill>
                  <a:schemeClr val="tx2"/>
                </a:solidFill>
                <a:latin typeface="+mj-lt"/>
                <a:ea typeface="Calibri"/>
                <a:cs typeface="Times New Roman"/>
              </a:rPr>
              <a:t>se aplică tuturor tipurilor de folosinţă specială a apei, </a:t>
            </a:r>
            <a:r>
              <a:rPr lang="ro-RO" sz="1800" b="0" dirty="0" smtClean="0">
                <a:solidFill>
                  <a:schemeClr val="tx2"/>
                </a:solidFill>
                <a:latin typeface="+mj-lt"/>
                <a:ea typeface="Calibri"/>
                <a:cs typeface="Times New Roman"/>
              </a:rPr>
              <a:t>specificate de </a:t>
            </a:r>
            <a:r>
              <a:rPr lang="ro-RO" sz="1800" dirty="0" smtClean="0">
                <a:solidFill>
                  <a:schemeClr val="tx2"/>
                </a:solidFill>
                <a:latin typeface="+mj-lt"/>
                <a:ea typeface="Calibri"/>
                <a:cs typeface="Times New Roman"/>
              </a:rPr>
              <a:t> </a:t>
            </a:r>
            <a:r>
              <a:rPr lang="ro-RO" sz="1800" dirty="0">
                <a:solidFill>
                  <a:schemeClr val="tx2"/>
                </a:solidFill>
                <a:latin typeface="+mj-lt"/>
                <a:ea typeface="Calibri"/>
                <a:cs typeface="Times New Roman"/>
              </a:rPr>
              <a:t>23 din Legea </a:t>
            </a:r>
            <a:r>
              <a:rPr lang="ro-RO" sz="1800" dirty="0" smtClean="0">
                <a:solidFill>
                  <a:schemeClr val="tx2"/>
                </a:solidFill>
                <a:latin typeface="+mj-lt"/>
                <a:ea typeface="Calibri"/>
                <a:cs typeface="Times New Roman"/>
              </a:rPr>
              <a:t>apelor.</a:t>
            </a:r>
          </a:p>
          <a:p>
            <a:pPr lvl="0" algn="just">
              <a:spcAft>
                <a:spcPts val="0"/>
              </a:spcAft>
              <a:buSzPts val="1350"/>
              <a:tabLst>
                <a:tab pos="610870" algn="l"/>
              </a:tabLst>
            </a:pPr>
            <a:r>
              <a:rPr lang="ro-RO" sz="1800" b="0" dirty="0" smtClean="0">
                <a:solidFill>
                  <a:schemeClr val="tx2"/>
                </a:solidFill>
                <a:latin typeface="+mj-lt"/>
                <a:ea typeface="Calibri"/>
                <a:cs typeface="Times New Roman"/>
              </a:rPr>
              <a:t>.</a:t>
            </a:r>
            <a:endParaRPr lang="ru-RU" sz="1800" b="0" dirty="0">
              <a:solidFill>
                <a:schemeClr val="tx2"/>
              </a:solidFill>
              <a:latin typeface="+mj-lt"/>
              <a:ea typeface="Calibri"/>
              <a:cs typeface="Times New Roman"/>
            </a:endParaRPr>
          </a:p>
          <a:p>
            <a:pPr lvl="0" algn="just">
              <a:spcAft>
                <a:spcPts val="0"/>
              </a:spcAft>
              <a:buSzPts val="1350"/>
              <a:tabLst>
                <a:tab pos="610870" algn="l"/>
              </a:tabLst>
            </a:pPr>
            <a:r>
              <a:rPr lang="ro-RO" sz="1800" dirty="0" smtClean="0">
                <a:solidFill>
                  <a:schemeClr val="tx2"/>
                </a:solidFill>
                <a:latin typeface="+mj-lt"/>
                <a:ea typeface="Calibri"/>
                <a:cs typeface="Times New Roman"/>
              </a:rPr>
              <a:t>Tipurile </a:t>
            </a:r>
            <a:r>
              <a:rPr lang="ro-RO" sz="1800" dirty="0">
                <a:solidFill>
                  <a:schemeClr val="tx2"/>
                </a:solidFill>
                <a:latin typeface="+mj-lt"/>
                <a:ea typeface="Calibri"/>
                <a:cs typeface="Times New Roman"/>
              </a:rPr>
              <a:t>de folosinţă specială a apei, </a:t>
            </a:r>
            <a:r>
              <a:rPr lang="ro-RO" sz="1800" b="0" dirty="0">
                <a:solidFill>
                  <a:schemeClr val="tx2"/>
                </a:solidFill>
                <a:latin typeface="+mj-lt"/>
                <a:ea typeface="Calibri"/>
                <a:cs typeface="Times New Roman"/>
              </a:rPr>
              <a:t>actele necesare pentru coordonarea condiţiilor de folosinţă specială a apei, precum şi autorităţile care le solicită prin intermediul Ghişeului unic </a:t>
            </a:r>
            <a:r>
              <a:rPr lang="ro-RO" sz="1800" b="0" dirty="0" err="1">
                <a:solidFill>
                  <a:schemeClr val="tx2"/>
                </a:solidFill>
                <a:latin typeface="+mj-lt"/>
                <a:ea typeface="Calibri"/>
                <a:cs typeface="Times New Roman"/>
              </a:rPr>
              <a:t>sînt</a:t>
            </a:r>
            <a:r>
              <a:rPr lang="ro-RO" sz="1800" b="0" dirty="0">
                <a:solidFill>
                  <a:schemeClr val="tx2"/>
                </a:solidFill>
                <a:latin typeface="+mj-lt"/>
                <a:ea typeface="Calibri"/>
                <a:cs typeface="Times New Roman"/>
              </a:rPr>
              <a:t> prevăzute în anexa la prezentul </a:t>
            </a:r>
            <a:r>
              <a:rPr lang="ro-RO" sz="1800" b="0" dirty="0" smtClean="0">
                <a:solidFill>
                  <a:schemeClr val="tx2"/>
                </a:solidFill>
                <a:latin typeface="+mj-lt"/>
                <a:ea typeface="Calibri"/>
                <a:cs typeface="Times New Roman"/>
              </a:rPr>
              <a:t>Regulament</a:t>
            </a:r>
          </a:p>
          <a:p>
            <a:pPr lvl="0" algn="just">
              <a:spcAft>
                <a:spcPts val="0"/>
              </a:spcAft>
              <a:buSzPts val="1350"/>
              <a:tabLst>
                <a:tab pos="610870" algn="l"/>
              </a:tabLst>
            </a:pPr>
            <a:endParaRPr lang="ro-RO" sz="1800" b="0" dirty="0" smtClean="0">
              <a:solidFill>
                <a:schemeClr val="tx2"/>
              </a:solidFill>
              <a:latin typeface="+mj-lt"/>
              <a:ea typeface="Calibri"/>
              <a:cs typeface="Times New Roman"/>
            </a:endParaRPr>
          </a:p>
          <a:p>
            <a:pPr lvl="0" algn="just">
              <a:spcAft>
                <a:spcPts val="0"/>
              </a:spcAft>
              <a:buSzPts val="1350"/>
              <a:tabLst>
                <a:tab pos="610870" algn="l"/>
              </a:tabLst>
            </a:pPr>
            <a:r>
              <a:rPr lang="ro-MO" sz="2000" dirty="0" smtClean="0">
                <a:solidFill>
                  <a:schemeClr val="tx2"/>
                </a:solidFill>
                <a:latin typeface="+mj-lt"/>
              </a:rPr>
              <a:t>Conform Regulamentului, </a:t>
            </a:r>
            <a:r>
              <a:rPr lang="vi-VN" sz="2000" dirty="0" smtClean="0">
                <a:solidFill>
                  <a:schemeClr val="tx2"/>
                </a:solidFill>
                <a:latin typeface="+mj-lt"/>
              </a:rPr>
              <a:t>Ministerul </a:t>
            </a:r>
            <a:r>
              <a:rPr lang="vi-VN" sz="2000" dirty="0">
                <a:solidFill>
                  <a:schemeClr val="tx2"/>
                </a:solidFill>
                <a:latin typeface="+mj-lt"/>
              </a:rPr>
              <a:t>Mediului </a:t>
            </a:r>
            <a:r>
              <a:rPr lang="ro-MO" sz="2000" b="0" dirty="0" smtClean="0">
                <a:solidFill>
                  <a:schemeClr val="tx2"/>
                </a:solidFill>
                <a:latin typeface="+mj-lt"/>
              </a:rPr>
              <a:t>este </a:t>
            </a:r>
            <a:r>
              <a:rPr lang="vi-VN" sz="2000" b="0" dirty="0" smtClean="0">
                <a:solidFill>
                  <a:schemeClr val="tx2"/>
                </a:solidFill>
                <a:latin typeface="+mj-lt"/>
              </a:rPr>
              <a:t>responsabil </a:t>
            </a:r>
            <a:r>
              <a:rPr lang="vi-VN" sz="2000" b="0" dirty="0">
                <a:solidFill>
                  <a:schemeClr val="tx2"/>
                </a:solidFill>
                <a:latin typeface="+mj-lt"/>
              </a:rPr>
              <a:t>de crearea şi implementarea ghişeului unic în domeniul autorizării de mediu pentru folosinţa specială a apei.</a:t>
            </a:r>
            <a:endParaRPr lang="ru-RU" sz="2000" dirty="0">
              <a:solidFill>
                <a:schemeClr val="tx2"/>
              </a:solidFill>
              <a:latin typeface="+mj-lt"/>
            </a:endParaRPr>
          </a:p>
        </p:txBody>
      </p:sp>
    </p:spTree>
    <p:extLst>
      <p:ext uri="{BB962C8B-B14F-4D97-AF65-F5344CB8AC3E}">
        <p14:creationId xmlns:p14="http://schemas.microsoft.com/office/powerpoint/2010/main" val="2985668501"/>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5970865"/>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7"/>
            <a:ext cx="8612849" cy="1694718"/>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600" dirty="0">
                <a:latin typeface="+mj-lt"/>
                <a:ea typeface="Calibri"/>
              </a:rPr>
              <a:t>HG nr. 894 din 12.11.2013 cu privire la organizarea şi funcționarea ghișeului unic în domeniul autorizării de mediu pentru folosința specială </a:t>
            </a:r>
            <a:endParaRPr lang="ru-RU" sz="1600" dirty="0">
              <a:solidFill>
                <a:srgbClr val="000000"/>
              </a:solidFill>
              <a:latin typeface="+mj-lt"/>
              <a:ea typeface="Calibri"/>
              <a:cs typeface="Times New Roman"/>
            </a:endParaRPr>
          </a:p>
        </p:txBody>
      </p:sp>
      <p:sp>
        <p:nvSpPr>
          <p:cNvPr id="8" name="Прямоугольник 7"/>
          <p:cNvSpPr/>
          <p:nvPr/>
        </p:nvSpPr>
        <p:spPr>
          <a:xfrm>
            <a:off x="73950" y="2941926"/>
            <a:ext cx="8908685" cy="663580"/>
          </a:xfrm>
          <a:prstGeom prst="rect">
            <a:avLst/>
          </a:prstGeom>
        </p:spPr>
        <p:txBody>
          <a:bodyPr wrap="square">
            <a:spAutoFit/>
          </a:bodyPr>
          <a:lstStyle/>
          <a:p>
            <a:pPr marR="97155" lvl="0">
              <a:lnSpc>
                <a:spcPct val="107000"/>
              </a:lnSpc>
              <a:spcAft>
                <a:spcPts val="0"/>
              </a:spcAft>
            </a:pPr>
            <a:endParaRPr lang="ro-MO" sz="1800" dirty="0" smtClean="0">
              <a:solidFill>
                <a:srgbClr val="000000"/>
              </a:solidFill>
              <a:latin typeface="+mj-lt"/>
              <a:ea typeface="Calibri"/>
              <a:cs typeface="Times New Roman"/>
            </a:endParaRPr>
          </a:p>
          <a:p>
            <a:pPr marR="97155" lvl="0">
              <a:lnSpc>
                <a:spcPct val="107000"/>
              </a:lnSpc>
              <a:spcAft>
                <a:spcPts val="0"/>
              </a:spcAft>
            </a:pPr>
            <a:endParaRPr lang="vi-VN" sz="1800" b="0" dirty="0">
              <a:solidFill>
                <a:srgbClr val="000000"/>
              </a:solidFill>
              <a:latin typeface="+mj-lt"/>
              <a:cs typeface="+mn-cs"/>
            </a:endParaRPr>
          </a:p>
        </p:txBody>
      </p:sp>
      <p:sp>
        <p:nvSpPr>
          <p:cNvPr id="7" name="Прямоугольник 6"/>
          <p:cNvSpPr/>
          <p:nvPr/>
        </p:nvSpPr>
        <p:spPr>
          <a:xfrm>
            <a:off x="188243"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
        <p:nvSpPr>
          <p:cNvPr id="10" name="Прямоугольник 9"/>
          <p:cNvSpPr/>
          <p:nvPr/>
        </p:nvSpPr>
        <p:spPr>
          <a:xfrm>
            <a:off x="73950" y="2875002"/>
            <a:ext cx="8814556" cy="3939540"/>
          </a:xfrm>
          <a:prstGeom prst="rect">
            <a:avLst/>
          </a:prstGeom>
        </p:spPr>
        <p:txBody>
          <a:bodyPr wrap="square">
            <a:spAutoFit/>
          </a:bodyPr>
          <a:lstStyle/>
          <a:p>
            <a:pPr>
              <a:spcBef>
                <a:spcPts val="600"/>
              </a:spcBef>
              <a:spcAft>
                <a:spcPts val="0"/>
              </a:spcAft>
            </a:pPr>
            <a:endParaRPr lang="ro-MO" sz="1800" dirty="0" smtClean="0">
              <a:solidFill>
                <a:schemeClr val="tx1"/>
              </a:solidFill>
              <a:latin typeface="+mj-lt"/>
              <a:ea typeface="Calibri"/>
            </a:endParaRPr>
          </a:p>
          <a:p>
            <a:pPr>
              <a:spcBef>
                <a:spcPts val="600"/>
              </a:spcBef>
              <a:spcAft>
                <a:spcPts val="0"/>
              </a:spcAft>
            </a:pPr>
            <a:r>
              <a:rPr lang="ro-MO" sz="1800" dirty="0" smtClean="0">
                <a:solidFill>
                  <a:schemeClr val="tx1"/>
                </a:solidFill>
                <a:latin typeface="+mj-lt"/>
                <a:ea typeface="Calibri"/>
              </a:rPr>
              <a:t>Capitolul II </a:t>
            </a:r>
            <a:r>
              <a:rPr lang="ro-MO" sz="1800" b="0" dirty="0" smtClean="0">
                <a:solidFill>
                  <a:schemeClr val="tx2"/>
                </a:solidFill>
                <a:latin typeface="+mj-lt"/>
                <a:ea typeface="Calibri"/>
              </a:rPr>
              <a:t>prevede</a:t>
            </a:r>
            <a:r>
              <a:rPr lang="ro-RO" sz="1800" b="0" dirty="0">
                <a:solidFill>
                  <a:schemeClr val="tx2"/>
                </a:solidFill>
                <a:latin typeface="+mj-lt"/>
                <a:ea typeface="MS Mincho"/>
              </a:rPr>
              <a:t> </a:t>
            </a:r>
            <a:r>
              <a:rPr lang="ro-RO" sz="1800" b="0" dirty="0" smtClean="0">
                <a:solidFill>
                  <a:schemeClr val="tx2"/>
                </a:solidFill>
                <a:latin typeface="+mj-lt"/>
                <a:ea typeface="MS Mincho"/>
              </a:rPr>
              <a:t>organizarea </a:t>
            </a:r>
            <a:r>
              <a:rPr lang="ro-RO" sz="1800" b="0" dirty="0">
                <a:solidFill>
                  <a:schemeClr val="tx2"/>
                </a:solidFill>
                <a:latin typeface="+mj-lt"/>
                <a:ea typeface="MS Mincho"/>
              </a:rPr>
              <a:t>activităţii Ghişeului </a:t>
            </a:r>
            <a:r>
              <a:rPr lang="ro-RO" sz="1800" b="0" dirty="0" smtClean="0">
                <a:solidFill>
                  <a:schemeClr val="tx2"/>
                </a:solidFill>
                <a:latin typeface="+mj-lt"/>
                <a:ea typeface="MS Mincho"/>
              </a:rPr>
              <a:t>unic, care include examinarea cererii redirecționarea ei APC, responsabilă de luarea deciziei și eliberarea autorizației.</a:t>
            </a:r>
          </a:p>
          <a:p>
            <a:pPr>
              <a:spcAft>
                <a:spcPts val="0"/>
              </a:spcAft>
            </a:pPr>
            <a:r>
              <a:rPr lang="ro-RO" sz="1800" dirty="0" smtClean="0">
                <a:solidFill>
                  <a:schemeClr val="tx2"/>
                </a:solidFill>
                <a:effectLst/>
                <a:latin typeface="+mj-lt"/>
                <a:ea typeface="Calibri"/>
              </a:rPr>
              <a:t>Anexa I, la HG - </a:t>
            </a:r>
            <a:r>
              <a:rPr lang="ro-RO" sz="1800" b="0" dirty="0" smtClean="0">
                <a:solidFill>
                  <a:schemeClr val="tx2"/>
                </a:solidFill>
                <a:effectLst/>
                <a:latin typeface="+mj-lt"/>
                <a:ea typeface="Calibri"/>
              </a:rPr>
              <a:t>Regulamentul </a:t>
            </a:r>
            <a:r>
              <a:rPr lang="ro-RO" sz="1800" b="0" dirty="0">
                <a:solidFill>
                  <a:schemeClr val="tx2"/>
                </a:solidFill>
                <a:latin typeface="+mj-lt"/>
                <a:ea typeface="MS Mincho"/>
              </a:rPr>
              <a:t>cu privire la organizarea şi funcţionarea </a:t>
            </a:r>
            <a:r>
              <a:rPr lang="ro-RO" sz="1800" b="0" dirty="0" smtClean="0">
                <a:solidFill>
                  <a:schemeClr val="tx2"/>
                </a:solidFill>
                <a:latin typeface="+mj-lt"/>
                <a:ea typeface="MS Mincho"/>
              </a:rPr>
              <a:t>ghişeului unic </a:t>
            </a:r>
            <a:r>
              <a:rPr lang="ro-RO" sz="1800" b="0" dirty="0">
                <a:solidFill>
                  <a:schemeClr val="tx2"/>
                </a:solidFill>
                <a:latin typeface="+mj-lt"/>
                <a:ea typeface="MS Mincho"/>
              </a:rPr>
              <a:t>în domeniul </a:t>
            </a:r>
            <a:r>
              <a:rPr lang="ro-RO" sz="1800" b="0" dirty="0" smtClean="0">
                <a:solidFill>
                  <a:schemeClr val="tx2"/>
                </a:solidFill>
                <a:latin typeface="+mj-lt"/>
                <a:ea typeface="MS Mincho"/>
              </a:rPr>
              <a:t>autorizării </a:t>
            </a:r>
            <a:r>
              <a:rPr lang="ro-RO" sz="1800" b="0" dirty="0">
                <a:solidFill>
                  <a:schemeClr val="tx2"/>
                </a:solidFill>
                <a:latin typeface="+mj-lt"/>
                <a:ea typeface="MS Mincho"/>
              </a:rPr>
              <a:t>de mediu pentru folosinţa specială a apei </a:t>
            </a:r>
            <a:endParaRPr lang="ru-RU" sz="1800" b="0" dirty="0">
              <a:solidFill>
                <a:schemeClr val="tx2"/>
              </a:solidFill>
              <a:latin typeface="+mj-lt"/>
              <a:ea typeface="MS Mincho"/>
            </a:endParaRPr>
          </a:p>
          <a:p>
            <a:pPr>
              <a:spcBef>
                <a:spcPts val="600"/>
              </a:spcBef>
              <a:spcAft>
                <a:spcPts val="0"/>
              </a:spcAft>
            </a:pPr>
            <a:r>
              <a:rPr lang="ro-RO" sz="1800" b="0" dirty="0" smtClean="0">
                <a:solidFill>
                  <a:schemeClr val="tx2"/>
                </a:solidFill>
                <a:effectLst/>
                <a:latin typeface="+mj-lt"/>
                <a:ea typeface="Calibri"/>
              </a:rPr>
              <a:t>Regulament prevede lista documentelor necesare pentru obținerea autorizației.</a:t>
            </a:r>
          </a:p>
          <a:p>
            <a:pPr>
              <a:spcBef>
                <a:spcPts val="600"/>
              </a:spcBef>
              <a:spcAft>
                <a:spcPts val="0"/>
              </a:spcAft>
            </a:pPr>
            <a:r>
              <a:rPr lang="ro-RO" sz="1800" dirty="0" smtClean="0">
                <a:solidFill>
                  <a:schemeClr val="tx2"/>
                </a:solidFill>
                <a:latin typeface="+mj-lt"/>
                <a:ea typeface="Calibri"/>
              </a:rPr>
              <a:t>Anexa II, la HG- </a:t>
            </a:r>
            <a:r>
              <a:rPr lang="ro-RO" sz="1800" b="0" dirty="0" smtClean="0">
                <a:solidFill>
                  <a:schemeClr val="tx2"/>
                </a:solidFill>
                <a:latin typeface="+mj-lt"/>
                <a:ea typeface="Calibri"/>
              </a:rPr>
              <a:t>Regulamentul cu </a:t>
            </a:r>
            <a:r>
              <a:rPr lang="ro-RO" sz="1800" b="0" dirty="0">
                <a:solidFill>
                  <a:schemeClr val="tx2"/>
                </a:solidFill>
                <a:latin typeface="+mj-lt"/>
                <a:ea typeface="Calibri"/>
              </a:rPr>
              <a:t>privire la </a:t>
            </a:r>
            <a:r>
              <a:rPr lang="ro-RO" sz="1800" dirty="0">
                <a:solidFill>
                  <a:schemeClr val="tx2"/>
                </a:solidFill>
                <a:latin typeface="+mj-lt"/>
                <a:ea typeface="Calibri"/>
              </a:rPr>
              <a:t>Registrul autorizaţiilor de mediu </a:t>
            </a:r>
            <a:r>
              <a:rPr lang="ro-RO" sz="1800" dirty="0" smtClean="0">
                <a:solidFill>
                  <a:schemeClr val="tx2"/>
                </a:solidFill>
                <a:latin typeface="+mj-lt"/>
                <a:ea typeface="Calibri"/>
              </a:rPr>
              <a:t>pentru </a:t>
            </a:r>
            <a:r>
              <a:rPr lang="ro-RO" sz="1800" dirty="0">
                <a:solidFill>
                  <a:schemeClr val="tx2"/>
                </a:solidFill>
                <a:latin typeface="+mj-lt"/>
                <a:ea typeface="Calibri"/>
              </a:rPr>
              <a:t>folosinţa specială a </a:t>
            </a:r>
            <a:r>
              <a:rPr lang="ro-RO" sz="1800" dirty="0" smtClean="0">
                <a:solidFill>
                  <a:schemeClr val="tx2"/>
                </a:solidFill>
                <a:latin typeface="+mj-lt"/>
                <a:ea typeface="Calibri"/>
              </a:rPr>
              <a:t>apei,</a:t>
            </a:r>
          </a:p>
          <a:p>
            <a:pPr algn="just">
              <a:spcBef>
                <a:spcPts val="600"/>
              </a:spcBef>
              <a:spcAft>
                <a:spcPts val="600"/>
              </a:spcAft>
            </a:pPr>
            <a:r>
              <a:rPr lang="ro-RO" sz="1800" dirty="0">
                <a:solidFill>
                  <a:schemeClr val="tx2"/>
                </a:solidFill>
                <a:latin typeface="+mj-lt"/>
                <a:ea typeface="MS Mincho"/>
              </a:rPr>
              <a:t>Prezentul Regulament </a:t>
            </a:r>
            <a:r>
              <a:rPr lang="ro-RO" sz="1800" b="0" dirty="0">
                <a:solidFill>
                  <a:schemeClr val="tx2"/>
                </a:solidFill>
                <a:latin typeface="+mj-lt"/>
                <a:ea typeface="Calibri"/>
              </a:rPr>
              <a:t>stabileşte structura, conţinutul şi modul de ţinere a Registrului autorizaţiilor de mediu pentru folosinţă </a:t>
            </a:r>
            <a:r>
              <a:rPr lang="ro-RO" sz="2000" b="0" dirty="0">
                <a:solidFill>
                  <a:schemeClr val="tx2"/>
                </a:solidFill>
                <a:latin typeface="+mj-lt"/>
                <a:ea typeface="Calibri"/>
              </a:rPr>
              <a:t>specială a </a:t>
            </a:r>
            <a:r>
              <a:rPr lang="ro-RO" sz="2000" b="0" dirty="0" smtClean="0">
                <a:solidFill>
                  <a:schemeClr val="tx2"/>
                </a:solidFill>
                <a:latin typeface="+mj-lt"/>
                <a:ea typeface="Calibri"/>
              </a:rPr>
              <a:t>apei.</a:t>
            </a:r>
          </a:p>
          <a:p>
            <a:pPr algn="just">
              <a:spcBef>
                <a:spcPts val="600"/>
              </a:spcBef>
              <a:spcAft>
                <a:spcPts val="600"/>
              </a:spcAft>
            </a:pPr>
            <a:endParaRPr lang="ro-RO" sz="2000" b="0" dirty="0">
              <a:solidFill>
                <a:schemeClr val="tx2"/>
              </a:solidFill>
              <a:latin typeface="+mj-lt"/>
              <a:ea typeface="Calibri"/>
            </a:endParaRPr>
          </a:p>
        </p:txBody>
      </p:sp>
    </p:spTree>
    <p:extLst>
      <p:ext uri="{BB962C8B-B14F-4D97-AF65-F5344CB8AC3E}">
        <p14:creationId xmlns:p14="http://schemas.microsoft.com/office/powerpoint/2010/main" val="340127304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en-US" b="0" dirty="0" smtClean="0"/>
              <a:t>Tamara </a:t>
            </a:r>
            <a:r>
              <a:rPr lang="en-US" b="0" dirty="0" err="1" smtClean="0"/>
              <a:t>Guvir</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11" name="TextBox 10"/>
          <p:cNvSpPr txBox="1"/>
          <p:nvPr/>
        </p:nvSpPr>
        <p:spPr>
          <a:xfrm>
            <a:off x="672353" y="1425362"/>
            <a:ext cx="7754195" cy="707886"/>
          </a:xfrm>
          <a:prstGeom prst="rect">
            <a:avLst/>
          </a:prstGeom>
          <a:noFill/>
        </p:spPr>
        <p:txBody>
          <a:bodyPr wrap="square" rtlCol="0">
            <a:spAutoFit/>
          </a:bodyPr>
          <a:lstStyle/>
          <a:p>
            <a:r>
              <a:rPr lang="ro-RO" sz="2000" dirty="0" smtClean="0">
                <a:solidFill>
                  <a:srgbClr val="000000"/>
                </a:solidFill>
                <a:latin typeface="Arial" panose="020B0604020202020204" pitchFamily="34" charset="0"/>
                <a:cs typeface="Arial" panose="020B0604020202020204" pitchFamily="34" charset="0"/>
              </a:rPr>
              <a:t>Beneficiile ACORDULUI de Asociere</a:t>
            </a:r>
          </a:p>
          <a:p>
            <a:endParaRPr lang="en-US" sz="2000" dirty="0">
              <a:solidFill>
                <a:srgbClr val="000000"/>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9418" y="1294420"/>
            <a:ext cx="1700213"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89965" y="2326341"/>
            <a:ext cx="7936617" cy="4862870"/>
          </a:xfrm>
          <a:prstGeom prst="rect">
            <a:avLst/>
          </a:prstGeom>
        </p:spPr>
        <p:txBody>
          <a:bodyPr wrap="square">
            <a:spAutoFit/>
          </a:bodyPr>
          <a:lstStyle/>
          <a:p>
            <a:pPr lvl="0"/>
            <a:r>
              <a:rPr lang="ro-RO" sz="2000" dirty="0" smtClean="0">
                <a:solidFill>
                  <a:schemeClr val="tx2"/>
                </a:solidFill>
                <a:latin typeface="Arial" panose="020B0604020202020204" pitchFamily="34" charset="0"/>
                <a:cs typeface="Arial" panose="020B0604020202020204" pitchFamily="34" charset="0"/>
              </a:rPr>
              <a:t>Acordul </a:t>
            </a:r>
            <a:r>
              <a:rPr lang="ro-RO" sz="2000" dirty="0">
                <a:solidFill>
                  <a:schemeClr val="tx2"/>
                </a:solidFill>
                <a:latin typeface="Arial" panose="020B0604020202020204" pitchFamily="34" charset="0"/>
                <a:cs typeface="Arial" panose="020B0604020202020204" pitchFamily="34" charset="0"/>
              </a:rPr>
              <a:t>de Asociere </a:t>
            </a:r>
            <a:r>
              <a:rPr lang="ro-RO" sz="2000" b="0" dirty="0">
                <a:solidFill>
                  <a:schemeClr val="tx2"/>
                </a:solidFill>
                <a:latin typeface="Arial" panose="020B0604020202020204" pitchFamily="34" charset="0"/>
                <a:cs typeface="Arial" panose="020B0604020202020204" pitchFamily="34" charset="0"/>
              </a:rPr>
              <a:t>prevede îmbunătățea calității apei prin politicile de mediu adecvate.</a:t>
            </a:r>
          </a:p>
          <a:p>
            <a:pPr lvl="0"/>
            <a:endParaRPr lang="ro-MO" sz="1800" b="0" dirty="0">
              <a:solidFill>
                <a:schemeClr val="tx2"/>
              </a:solidFill>
              <a:latin typeface="Arial"/>
              <a:cs typeface="Arial" panose="020B0604020202020204" pitchFamily="34" charset="0"/>
            </a:endParaRPr>
          </a:p>
          <a:p>
            <a:pPr lvl="0"/>
            <a:r>
              <a:rPr lang="ro-MO" sz="1800" dirty="0">
                <a:solidFill>
                  <a:schemeClr val="tx2"/>
                </a:solidFill>
                <a:latin typeface="Arial"/>
                <a:cs typeface="Arial" panose="020B0604020202020204" pitchFamily="34" charset="0"/>
              </a:rPr>
              <a:t>Aceste politici vor </a:t>
            </a:r>
            <a:r>
              <a:rPr lang="vi-VN" sz="1800" dirty="0">
                <a:solidFill>
                  <a:schemeClr val="tx2"/>
                </a:solidFill>
                <a:latin typeface="Arial"/>
                <a:cs typeface="Arial" panose="020B0604020202020204" pitchFamily="34" charset="0"/>
              </a:rPr>
              <a:t> îmbunătăți mediul acvatic</a:t>
            </a:r>
            <a:r>
              <a:rPr lang="vi-VN" sz="1800" b="0" dirty="0" smtClean="0">
                <a:solidFill>
                  <a:schemeClr val="tx2"/>
                </a:solidFill>
                <a:latin typeface="Arial"/>
                <a:cs typeface="Arial" panose="020B0604020202020204" pitchFamily="34" charset="0"/>
              </a:rPr>
              <a:t>,</a:t>
            </a:r>
            <a:r>
              <a:rPr lang="ro-MO" sz="1800" b="0" dirty="0" smtClean="0">
                <a:solidFill>
                  <a:schemeClr val="tx2"/>
                </a:solidFill>
                <a:latin typeface="Arial"/>
                <a:cs typeface="Arial" panose="020B0604020202020204" pitchFamily="34" charset="0"/>
              </a:rPr>
              <a:t> </a:t>
            </a:r>
            <a:r>
              <a:rPr lang="vi-VN" sz="1800" b="0" dirty="0" smtClean="0">
                <a:solidFill>
                  <a:schemeClr val="tx2"/>
                </a:solidFill>
                <a:latin typeface="Arial"/>
                <a:cs typeface="Arial" panose="020B0604020202020204" pitchFamily="34" charset="0"/>
              </a:rPr>
              <a:t> </a:t>
            </a:r>
            <a:r>
              <a:rPr lang="vi-VN" sz="1800" b="0" i="1" dirty="0" smtClean="0">
                <a:solidFill>
                  <a:schemeClr val="tx2"/>
                </a:solidFill>
                <a:latin typeface="Arial"/>
                <a:cs typeface="Arial" panose="020B0604020202020204" pitchFamily="34" charset="0"/>
              </a:rPr>
              <a:t>în </a:t>
            </a:r>
            <a:r>
              <a:rPr lang="vi-VN" sz="1800" b="0" i="1" dirty="0">
                <a:solidFill>
                  <a:schemeClr val="tx2"/>
                </a:solidFill>
                <a:latin typeface="Arial"/>
                <a:cs typeface="Arial" panose="020B0604020202020204" pitchFamily="34" charset="0"/>
              </a:rPr>
              <a:t>special prin măsuri </a:t>
            </a:r>
            <a:r>
              <a:rPr lang="vi-VN" sz="1800" b="0" i="1" dirty="0" smtClean="0">
                <a:solidFill>
                  <a:schemeClr val="tx2"/>
                </a:solidFill>
                <a:latin typeface="Arial"/>
                <a:cs typeface="Arial" panose="020B0604020202020204" pitchFamily="34" charset="0"/>
              </a:rPr>
              <a:t>speciale</a:t>
            </a:r>
            <a:r>
              <a:rPr lang="ro-MO" sz="1800" b="0" i="1" dirty="0" smtClean="0">
                <a:solidFill>
                  <a:schemeClr val="tx2"/>
                </a:solidFill>
                <a:latin typeface="Arial"/>
                <a:cs typeface="Arial" panose="020B0604020202020204" pitchFamily="34" charset="0"/>
              </a:rPr>
              <a:t>, inclusiv:</a:t>
            </a:r>
          </a:p>
          <a:p>
            <a:pPr marL="285750" lvl="0" indent="-285750">
              <a:buFont typeface="Arial" panose="020B0604020202020204" pitchFamily="34" charset="0"/>
              <a:buChar char="•"/>
            </a:pPr>
            <a:r>
              <a:rPr lang="vi-VN" sz="1800" b="0" i="1" dirty="0" smtClean="0">
                <a:solidFill>
                  <a:schemeClr val="tx2"/>
                </a:solidFill>
                <a:latin typeface="Arial"/>
                <a:cs typeface="Arial" panose="020B0604020202020204" pitchFamily="34" charset="0"/>
              </a:rPr>
              <a:t> </a:t>
            </a:r>
            <a:r>
              <a:rPr lang="vi-VN" sz="1800" b="0" i="1" dirty="0">
                <a:solidFill>
                  <a:schemeClr val="tx2"/>
                </a:solidFill>
                <a:latin typeface="Arial"/>
                <a:cs typeface="Arial" panose="020B0604020202020204" pitchFamily="34" charset="0"/>
              </a:rPr>
              <a:t>de reducere progresivă a evacuărilor, </a:t>
            </a:r>
            <a:endParaRPr lang="ro-MO" sz="1800" b="0" i="1" dirty="0" smtClean="0">
              <a:solidFill>
                <a:schemeClr val="tx2"/>
              </a:solidFill>
              <a:latin typeface="Arial"/>
              <a:cs typeface="Arial" panose="020B0604020202020204" pitchFamily="34" charset="0"/>
            </a:endParaRPr>
          </a:p>
          <a:p>
            <a:pPr marL="285750" lvl="0" indent="-285750">
              <a:buFont typeface="Arial" panose="020B0604020202020204" pitchFamily="34" charset="0"/>
              <a:buChar char="•"/>
            </a:pPr>
            <a:r>
              <a:rPr lang="ro-MO" sz="1800" b="0" i="1" dirty="0" smtClean="0">
                <a:solidFill>
                  <a:schemeClr val="tx2"/>
                </a:solidFill>
                <a:latin typeface="Arial"/>
                <a:cs typeface="Arial" panose="020B0604020202020204" pitchFamily="34" charset="0"/>
              </a:rPr>
              <a:t>a </a:t>
            </a:r>
            <a:r>
              <a:rPr lang="vi-VN" sz="1800" b="0" i="1" dirty="0" smtClean="0">
                <a:solidFill>
                  <a:schemeClr val="tx2"/>
                </a:solidFill>
                <a:latin typeface="Arial"/>
                <a:cs typeface="Arial" panose="020B0604020202020204" pitchFamily="34" charset="0"/>
              </a:rPr>
              <a:t>emisiilor </a:t>
            </a:r>
            <a:r>
              <a:rPr lang="vi-VN" sz="1800" b="0" i="1" dirty="0">
                <a:solidFill>
                  <a:schemeClr val="tx2"/>
                </a:solidFill>
                <a:latin typeface="Arial"/>
                <a:cs typeface="Arial" panose="020B0604020202020204" pitchFamily="34" charset="0"/>
              </a:rPr>
              <a:t>și pierderilor de substanțe periculoase </a:t>
            </a:r>
            <a:r>
              <a:rPr lang="vi-VN" sz="1800" b="0" i="1" dirty="0" smtClean="0">
                <a:solidFill>
                  <a:schemeClr val="tx2"/>
                </a:solidFill>
                <a:latin typeface="Arial"/>
                <a:cs typeface="Arial" panose="020B0604020202020204" pitchFamily="34" charset="0"/>
              </a:rPr>
              <a:t>prioritare</a:t>
            </a:r>
            <a:r>
              <a:rPr lang="ro-MO" sz="1800" b="0" i="1" dirty="0" smtClean="0">
                <a:solidFill>
                  <a:schemeClr val="tx2"/>
                </a:solidFill>
                <a:latin typeface="Arial"/>
                <a:cs typeface="Arial" panose="020B0604020202020204" pitchFamily="34" charset="0"/>
              </a:rPr>
              <a:t>,</a:t>
            </a:r>
          </a:p>
          <a:p>
            <a:pPr marL="285750" lvl="0" indent="-285750">
              <a:buFont typeface="Arial" panose="020B0604020202020204" pitchFamily="34" charset="0"/>
              <a:buChar char="•"/>
            </a:pPr>
            <a:r>
              <a:rPr lang="vi-VN" sz="1800" b="0" i="1" dirty="0" smtClean="0">
                <a:solidFill>
                  <a:schemeClr val="tx2"/>
                </a:solidFill>
                <a:latin typeface="Arial"/>
                <a:cs typeface="Arial" panose="020B0604020202020204" pitchFamily="34" charset="0"/>
              </a:rPr>
              <a:t> </a:t>
            </a:r>
            <a:r>
              <a:rPr lang="vi-VN" sz="1800" b="0" i="1" dirty="0">
                <a:solidFill>
                  <a:schemeClr val="tx2"/>
                </a:solidFill>
                <a:latin typeface="Arial"/>
                <a:cs typeface="Arial" panose="020B0604020202020204" pitchFamily="34" charset="0"/>
              </a:rPr>
              <a:t>prin stoparea sau eliminarea treptată a </a:t>
            </a:r>
            <a:r>
              <a:rPr lang="vi-VN" sz="1800" b="0" i="1" dirty="0" smtClean="0">
                <a:solidFill>
                  <a:schemeClr val="tx2"/>
                </a:solidFill>
                <a:latin typeface="Arial"/>
                <a:cs typeface="Arial" panose="020B0604020202020204" pitchFamily="34" charset="0"/>
              </a:rPr>
              <a:t>evacuărilor,</a:t>
            </a:r>
            <a:r>
              <a:rPr lang="ro-MO" sz="1800" b="0" i="1" dirty="0" smtClean="0">
                <a:solidFill>
                  <a:schemeClr val="tx2"/>
                </a:solidFill>
                <a:latin typeface="Arial"/>
                <a:cs typeface="Arial" panose="020B0604020202020204" pitchFamily="34" charset="0"/>
              </a:rPr>
              <a:t>a </a:t>
            </a:r>
            <a:r>
              <a:rPr lang="vi-VN" sz="1800" b="0" i="1" dirty="0" smtClean="0">
                <a:solidFill>
                  <a:schemeClr val="tx2"/>
                </a:solidFill>
                <a:latin typeface="Arial"/>
                <a:cs typeface="Arial" panose="020B0604020202020204" pitchFamily="34" charset="0"/>
              </a:rPr>
              <a:t> </a:t>
            </a:r>
            <a:r>
              <a:rPr lang="vi-VN" sz="1800" b="0" i="1" dirty="0">
                <a:solidFill>
                  <a:schemeClr val="tx2"/>
                </a:solidFill>
                <a:latin typeface="Arial"/>
                <a:cs typeface="Arial" panose="020B0604020202020204" pitchFamily="34" charset="0"/>
              </a:rPr>
              <a:t>emisiilor și pierderilor de substanțe periculoase </a:t>
            </a:r>
            <a:r>
              <a:rPr lang="vi-VN" sz="1800" b="0" i="1" dirty="0" smtClean="0">
                <a:solidFill>
                  <a:schemeClr val="tx2"/>
                </a:solidFill>
                <a:latin typeface="Arial"/>
                <a:cs typeface="Arial" panose="020B0604020202020204" pitchFamily="34" charset="0"/>
              </a:rPr>
              <a:t>prioritare</a:t>
            </a:r>
            <a:r>
              <a:rPr lang="ro-MO" sz="1800" b="0" i="1" dirty="0" smtClean="0">
                <a:solidFill>
                  <a:schemeClr val="tx2"/>
                </a:solidFill>
                <a:latin typeface="Arial"/>
                <a:cs typeface="Arial" panose="020B0604020202020204" pitchFamily="34" charset="0"/>
              </a:rPr>
              <a:t>,</a:t>
            </a:r>
            <a:r>
              <a:rPr lang="vi-VN" sz="1800" b="0" i="1" dirty="0" smtClean="0">
                <a:solidFill>
                  <a:schemeClr val="tx2"/>
                </a:solidFill>
                <a:latin typeface="Arial"/>
                <a:cs typeface="Arial" panose="020B0604020202020204" pitchFamily="34" charset="0"/>
              </a:rPr>
              <a:t>. </a:t>
            </a:r>
            <a:endParaRPr lang="ro-MO" sz="1800" b="0" i="1" dirty="0" smtClean="0">
              <a:solidFill>
                <a:schemeClr val="tx2"/>
              </a:solidFill>
              <a:latin typeface="Arial"/>
              <a:cs typeface="Arial" panose="020B0604020202020204" pitchFamily="34" charset="0"/>
            </a:endParaRPr>
          </a:p>
          <a:p>
            <a:pPr marL="285750" lvl="0" indent="-285750">
              <a:buFont typeface="Arial" panose="020B0604020202020204" pitchFamily="34" charset="0"/>
              <a:buChar char="•"/>
            </a:pPr>
            <a:r>
              <a:rPr lang="ro-MO" sz="1800" b="0" i="1" dirty="0" smtClean="0">
                <a:solidFill>
                  <a:schemeClr val="tx2"/>
                </a:solidFill>
                <a:latin typeface="Arial"/>
                <a:cs typeface="Arial" panose="020B0604020202020204" pitchFamily="34" charset="0"/>
              </a:rPr>
              <a:t>prin prevenirea </a:t>
            </a:r>
            <a:r>
              <a:rPr lang="ro-MO" sz="1800" b="0" i="1" dirty="0">
                <a:solidFill>
                  <a:schemeClr val="tx2"/>
                </a:solidFill>
                <a:latin typeface="Arial"/>
                <a:cs typeface="Arial" panose="020B0604020202020204" pitchFamily="34" charset="0"/>
              </a:rPr>
              <a:t>poluării </a:t>
            </a:r>
            <a:r>
              <a:rPr lang="vi-VN" sz="1800" b="0" i="1" dirty="0">
                <a:solidFill>
                  <a:schemeClr val="tx2"/>
                </a:solidFill>
                <a:latin typeface="Arial"/>
                <a:cs typeface="Arial" panose="020B0604020202020204" pitchFamily="34" charset="0"/>
              </a:rPr>
              <a:t> apelor provocată de nitrații proveniți din surse </a:t>
            </a:r>
            <a:r>
              <a:rPr lang="vi-VN" sz="1800" b="0" i="1" dirty="0" smtClean="0">
                <a:solidFill>
                  <a:schemeClr val="tx2"/>
                </a:solidFill>
                <a:latin typeface="Arial"/>
                <a:cs typeface="Arial" panose="020B0604020202020204" pitchFamily="34" charset="0"/>
              </a:rPr>
              <a:t>agricole</a:t>
            </a:r>
            <a:r>
              <a:rPr lang="ro-MO" sz="1800" b="0" i="1" dirty="0" smtClean="0">
                <a:solidFill>
                  <a:schemeClr val="tx2"/>
                </a:solidFill>
                <a:latin typeface="Arial"/>
                <a:cs typeface="Arial" panose="020B0604020202020204" pitchFamily="34" charset="0"/>
              </a:rPr>
              <a:t>.</a:t>
            </a:r>
          </a:p>
          <a:p>
            <a:pPr lvl="0"/>
            <a:endParaRPr lang="ro-MO" sz="1800" b="0" kern="0" dirty="0">
              <a:solidFill>
                <a:srgbClr val="000000"/>
              </a:solidFill>
              <a:latin typeface="Arial"/>
              <a:cs typeface="Arial" panose="020B0604020202020204" pitchFamily="34" charset="0"/>
            </a:endParaRPr>
          </a:p>
          <a:p>
            <a:pPr lvl="0"/>
            <a:endParaRPr lang="ro-MO" sz="1800" b="0" kern="0" dirty="0" smtClean="0">
              <a:solidFill>
                <a:srgbClr val="000000"/>
              </a:solidFill>
              <a:latin typeface="Arial"/>
              <a:cs typeface="Arial" panose="020B0604020202020204" pitchFamily="34" charset="0"/>
            </a:endParaRPr>
          </a:p>
          <a:p>
            <a:pPr lvl="0"/>
            <a:endParaRPr lang="ro-MO" sz="1800" b="0" kern="0" dirty="0">
              <a:solidFill>
                <a:srgbClr val="000000"/>
              </a:solidFill>
              <a:latin typeface="Arial"/>
              <a:cs typeface="Arial" panose="020B0604020202020204" pitchFamily="34" charset="0"/>
            </a:endParaRPr>
          </a:p>
          <a:p>
            <a:pPr lvl="0"/>
            <a:endParaRPr lang="ro-MO" sz="1800" b="0" kern="0" dirty="0" smtClean="0">
              <a:solidFill>
                <a:srgbClr val="000000"/>
              </a:solidFill>
              <a:latin typeface="Arial"/>
              <a:cs typeface="Arial" panose="020B0604020202020204" pitchFamily="34" charset="0"/>
            </a:endParaRPr>
          </a:p>
          <a:p>
            <a:pPr lvl="0"/>
            <a:endParaRPr lang="ro-MO" sz="1800" b="0" kern="0" dirty="0">
              <a:solidFill>
                <a:srgbClr val="000000"/>
              </a:solidFill>
              <a:latin typeface="Arial"/>
              <a:cs typeface="Arial" panose="020B0604020202020204" pitchFamily="34" charset="0"/>
            </a:endParaRPr>
          </a:p>
          <a:p>
            <a:pPr lvl="0"/>
            <a:endParaRPr lang="ru-RU" sz="1800" b="0" kern="0" dirty="0">
              <a:solidFill>
                <a:srgbClr val="6E6452"/>
              </a:solidFill>
              <a:latin typeface="Arial"/>
              <a:cs typeface="+mn-cs"/>
            </a:endParaRPr>
          </a:p>
        </p:txBody>
      </p:sp>
    </p:spTree>
    <p:extLst>
      <p:ext uri="{BB962C8B-B14F-4D97-AF65-F5344CB8AC3E}">
        <p14:creationId xmlns:p14="http://schemas.microsoft.com/office/powerpoint/2010/main" val="3130347342"/>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5970865"/>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7"/>
            <a:ext cx="8612849" cy="1694718"/>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600" dirty="0">
                <a:solidFill>
                  <a:srgbClr val="000000"/>
                </a:solidFill>
                <a:ea typeface="Calibri"/>
              </a:rPr>
              <a:t>HG nr. 894 din 12.11.2013 cu privire la organizarea şi funcționarea ghișeului unic în domeniul autorizării de mediu pentru folosința specială </a:t>
            </a:r>
            <a:endParaRPr lang="ru-RU" sz="1600" dirty="0">
              <a:solidFill>
                <a:srgbClr val="000000"/>
              </a:solidFill>
              <a:ea typeface="Calibri"/>
              <a:cs typeface="Times New Roman"/>
            </a:endParaRPr>
          </a:p>
        </p:txBody>
      </p:sp>
      <p:sp>
        <p:nvSpPr>
          <p:cNvPr id="8" name="Прямоугольник 7"/>
          <p:cNvSpPr/>
          <p:nvPr/>
        </p:nvSpPr>
        <p:spPr>
          <a:xfrm>
            <a:off x="73950" y="2941926"/>
            <a:ext cx="8908685" cy="663580"/>
          </a:xfrm>
          <a:prstGeom prst="rect">
            <a:avLst/>
          </a:prstGeom>
        </p:spPr>
        <p:txBody>
          <a:bodyPr wrap="square">
            <a:spAutoFit/>
          </a:bodyPr>
          <a:lstStyle/>
          <a:p>
            <a:pPr marR="97155" lvl="0">
              <a:lnSpc>
                <a:spcPct val="107000"/>
              </a:lnSpc>
              <a:spcAft>
                <a:spcPts val="0"/>
              </a:spcAft>
            </a:pPr>
            <a:endParaRPr lang="ro-MO" sz="1800" dirty="0" smtClean="0">
              <a:solidFill>
                <a:srgbClr val="000000"/>
              </a:solidFill>
              <a:latin typeface="+mj-lt"/>
              <a:ea typeface="Calibri"/>
              <a:cs typeface="Times New Roman"/>
            </a:endParaRPr>
          </a:p>
          <a:p>
            <a:pPr marR="97155" lvl="0">
              <a:lnSpc>
                <a:spcPct val="107000"/>
              </a:lnSpc>
              <a:spcAft>
                <a:spcPts val="0"/>
              </a:spcAft>
            </a:pPr>
            <a:endParaRPr lang="vi-VN" sz="1800" b="0" dirty="0">
              <a:solidFill>
                <a:srgbClr val="000000"/>
              </a:solidFill>
              <a:latin typeface="+mj-lt"/>
              <a:cs typeface="+mn-cs"/>
            </a:endParaRPr>
          </a:p>
        </p:txBody>
      </p:sp>
      <p:sp>
        <p:nvSpPr>
          <p:cNvPr id="7" name="Прямоугольник 6"/>
          <p:cNvSpPr/>
          <p:nvPr/>
        </p:nvSpPr>
        <p:spPr>
          <a:xfrm>
            <a:off x="188243"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
        <p:nvSpPr>
          <p:cNvPr id="11" name="Прямоугольник 10"/>
          <p:cNvSpPr/>
          <p:nvPr/>
        </p:nvSpPr>
        <p:spPr>
          <a:xfrm>
            <a:off x="188244" y="2807655"/>
            <a:ext cx="8552330" cy="3493264"/>
          </a:xfrm>
          <a:prstGeom prst="rect">
            <a:avLst/>
          </a:prstGeom>
        </p:spPr>
        <p:txBody>
          <a:bodyPr wrap="square">
            <a:spAutoFit/>
          </a:bodyPr>
          <a:lstStyle/>
          <a:p>
            <a:pPr algn="just">
              <a:spcBef>
                <a:spcPts val="600"/>
              </a:spcBef>
              <a:spcAft>
                <a:spcPts val="600"/>
              </a:spcAft>
            </a:pPr>
            <a:endParaRPr lang="ro-RO" sz="1800" dirty="0" smtClean="0">
              <a:solidFill>
                <a:schemeClr val="tx1"/>
              </a:solidFill>
              <a:latin typeface="+mj-lt"/>
              <a:ea typeface="MS Mincho"/>
            </a:endParaRPr>
          </a:p>
          <a:p>
            <a:pPr algn="just">
              <a:spcBef>
                <a:spcPts val="600"/>
              </a:spcBef>
              <a:spcAft>
                <a:spcPts val="600"/>
              </a:spcAft>
            </a:pPr>
            <a:r>
              <a:rPr lang="ro-RO" sz="1800" dirty="0" smtClean="0">
                <a:solidFill>
                  <a:schemeClr val="tx1"/>
                </a:solidFill>
                <a:latin typeface="+mj-lt"/>
                <a:ea typeface="MS Mincho"/>
              </a:rPr>
              <a:t>Regulamentul </a:t>
            </a:r>
            <a:r>
              <a:rPr lang="ro-RO" sz="1800" dirty="0">
                <a:solidFill>
                  <a:schemeClr val="tx1"/>
                </a:solidFill>
                <a:latin typeface="+mj-lt"/>
                <a:ea typeface="MS Mincho"/>
              </a:rPr>
              <a:t>stabileşte </a:t>
            </a:r>
            <a:r>
              <a:rPr lang="ro-RO" sz="1800" b="0" dirty="0">
                <a:solidFill>
                  <a:schemeClr val="tx2"/>
                </a:solidFill>
                <a:latin typeface="+mj-lt"/>
                <a:ea typeface="MS Mincho"/>
              </a:rPr>
              <a:t>structura, conţinutul şi modul de ţinere a Registrului autorizaţiilor de mediu pentru folosinţă specială a apei</a:t>
            </a:r>
            <a:r>
              <a:rPr lang="ro-RO" sz="2400" b="0" dirty="0">
                <a:solidFill>
                  <a:schemeClr val="tx2"/>
                </a:solidFill>
                <a:latin typeface="+mj-lt"/>
                <a:ea typeface="MS Mincho"/>
              </a:rPr>
              <a:t> </a:t>
            </a:r>
            <a:endParaRPr lang="ro-RO" sz="2400" b="0" dirty="0" smtClean="0">
              <a:solidFill>
                <a:schemeClr val="tx2"/>
              </a:solidFill>
              <a:latin typeface="+mj-lt"/>
              <a:ea typeface="MS Mincho"/>
            </a:endParaRPr>
          </a:p>
          <a:p>
            <a:pPr algn="just">
              <a:spcBef>
                <a:spcPts val="600"/>
              </a:spcBef>
              <a:spcAft>
                <a:spcPts val="600"/>
              </a:spcAft>
            </a:pPr>
            <a:r>
              <a:rPr lang="ro-RO" sz="1800" b="0" dirty="0" smtClean="0">
                <a:solidFill>
                  <a:schemeClr val="tx2"/>
                </a:solidFill>
                <a:latin typeface="+mj-lt"/>
                <a:ea typeface="Calibri"/>
              </a:rPr>
              <a:t>Registrul </a:t>
            </a:r>
            <a:r>
              <a:rPr lang="ro-RO" sz="1800" b="0" dirty="0">
                <a:solidFill>
                  <a:schemeClr val="tx2"/>
                </a:solidFill>
                <a:latin typeface="+mj-lt"/>
                <a:ea typeface="Calibri"/>
              </a:rPr>
              <a:t>este un sistem unic de evidenţă informaţională, care conţine date privind înregistrarea şi evidenţa autorizaţiilor de mediu pentru folosinţa specială a apei. </a:t>
            </a:r>
            <a:endParaRPr lang="ro-MO" sz="1800" b="0" dirty="0" smtClean="0">
              <a:solidFill>
                <a:schemeClr val="tx2"/>
              </a:solidFill>
              <a:latin typeface="+mj-lt"/>
              <a:ea typeface="Calibri"/>
            </a:endParaRPr>
          </a:p>
          <a:p>
            <a:pPr algn="just">
              <a:spcBef>
                <a:spcPts val="600"/>
              </a:spcBef>
              <a:spcAft>
                <a:spcPts val="600"/>
              </a:spcAft>
            </a:pPr>
            <a:r>
              <a:rPr lang="ro-RO" sz="1800" dirty="0" smtClean="0">
                <a:solidFill>
                  <a:schemeClr val="tx2"/>
                </a:solidFill>
                <a:latin typeface="+mj-lt"/>
                <a:ea typeface="Calibri"/>
              </a:rPr>
              <a:t>Subiecţii </a:t>
            </a:r>
            <a:r>
              <a:rPr lang="ro-RO" sz="1800" dirty="0">
                <a:solidFill>
                  <a:schemeClr val="tx2"/>
                </a:solidFill>
                <a:latin typeface="+mj-lt"/>
                <a:ea typeface="Calibri"/>
              </a:rPr>
              <a:t>raporturilor juridice </a:t>
            </a:r>
            <a:r>
              <a:rPr lang="ro-RO" sz="1800" dirty="0" smtClean="0">
                <a:solidFill>
                  <a:schemeClr val="tx2"/>
                </a:solidFill>
                <a:latin typeface="+mj-lt"/>
                <a:ea typeface="Calibri"/>
              </a:rPr>
              <a:t>la </a:t>
            </a:r>
            <a:r>
              <a:rPr lang="ro-RO" sz="1800" b="0" dirty="0" smtClean="0">
                <a:solidFill>
                  <a:schemeClr val="tx2"/>
                </a:solidFill>
                <a:latin typeface="+mj-lt"/>
                <a:ea typeface="Calibri"/>
              </a:rPr>
              <a:t>instituirea </a:t>
            </a:r>
            <a:r>
              <a:rPr lang="ro-RO" sz="1800" b="0" dirty="0">
                <a:solidFill>
                  <a:schemeClr val="tx2"/>
                </a:solidFill>
                <a:latin typeface="+mj-lt"/>
                <a:ea typeface="Calibri"/>
              </a:rPr>
              <a:t>Registrului </a:t>
            </a:r>
            <a:r>
              <a:rPr lang="ro-RO" sz="1800" b="0" dirty="0" err="1">
                <a:solidFill>
                  <a:schemeClr val="tx2"/>
                </a:solidFill>
                <a:latin typeface="+mj-lt"/>
                <a:ea typeface="Calibri"/>
              </a:rPr>
              <a:t>sînt</a:t>
            </a:r>
            <a:r>
              <a:rPr lang="ro-RO" sz="1800" b="0" dirty="0">
                <a:solidFill>
                  <a:schemeClr val="tx2"/>
                </a:solidFill>
                <a:latin typeface="+mj-lt"/>
                <a:ea typeface="Calibri"/>
              </a:rPr>
              <a:t>:</a:t>
            </a:r>
            <a:endParaRPr lang="ru-RU" sz="1800" b="0" dirty="0">
              <a:solidFill>
                <a:schemeClr val="tx2"/>
              </a:solidFill>
              <a:latin typeface="+mj-lt"/>
              <a:ea typeface="Calibri"/>
            </a:endParaRPr>
          </a:p>
          <a:p>
            <a:pPr lvl="0" algn="just">
              <a:spcAft>
                <a:spcPts val="0"/>
              </a:spcAft>
              <a:tabLst>
                <a:tab pos="660400" algn="l"/>
              </a:tabLst>
            </a:pPr>
            <a:r>
              <a:rPr lang="ro-RO" sz="1800" b="0" dirty="0" smtClean="0">
                <a:solidFill>
                  <a:schemeClr val="tx2"/>
                </a:solidFill>
                <a:latin typeface="+mj-lt"/>
                <a:ea typeface="Calibri"/>
              </a:rPr>
              <a:t>- instituţia </a:t>
            </a:r>
            <a:r>
              <a:rPr lang="ro-RO" sz="1800" b="0" dirty="0">
                <a:solidFill>
                  <a:schemeClr val="tx2"/>
                </a:solidFill>
                <a:latin typeface="+mj-lt"/>
                <a:ea typeface="Calibri"/>
              </a:rPr>
              <a:t>competentă de eliberarea autorizaţiilor de mediu pentru folosinţa specială a </a:t>
            </a:r>
            <a:r>
              <a:rPr lang="ro-RO" sz="1800" b="0" dirty="0" smtClean="0">
                <a:solidFill>
                  <a:schemeClr val="tx2"/>
                </a:solidFill>
                <a:latin typeface="+mj-lt"/>
                <a:ea typeface="Calibri"/>
              </a:rPr>
              <a:t>apei, </a:t>
            </a:r>
            <a:r>
              <a:rPr lang="ro-RO" sz="1800" b="0" dirty="0">
                <a:solidFill>
                  <a:schemeClr val="tx2"/>
                </a:solidFill>
                <a:latin typeface="+mj-lt"/>
                <a:ea typeface="Calibri"/>
              </a:rPr>
              <a:t>registrator al </a:t>
            </a:r>
            <a:r>
              <a:rPr lang="ro-RO" sz="1800" b="0" dirty="0" smtClean="0">
                <a:solidFill>
                  <a:schemeClr val="tx2"/>
                </a:solidFill>
                <a:latin typeface="+mj-lt"/>
                <a:ea typeface="Calibri"/>
              </a:rPr>
              <a:t>Registrului/ alte instituții;</a:t>
            </a:r>
            <a:endParaRPr lang="ru-RU" sz="1800" b="0" dirty="0">
              <a:solidFill>
                <a:schemeClr val="tx2"/>
              </a:solidFill>
              <a:latin typeface="+mj-lt"/>
              <a:ea typeface="Calibri"/>
            </a:endParaRPr>
          </a:p>
          <a:p>
            <a:pPr marL="285750" lvl="0" indent="-285750" algn="just">
              <a:spcAft>
                <a:spcPts val="0"/>
              </a:spcAft>
              <a:buFontTx/>
              <a:buChar char="-"/>
              <a:tabLst>
                <a:tab pos="660400" algn="l"/>
              </a:tabLst>
            </a:pPr>
            <a:r>
              <a:rPr lang="ro-RO" sz="1800" b="0" dirty="0" smtClean="0">
                <a:solidFill>
                  <a:schemeClr val="tx2"/>
                </a:solidFill>
                <a:latin typeface="+mj-lt"/>
                <a:ea typeface="Calibri"/>
              </a:rPr>
              <a:t>solicitantul </a:t>
            </a:r>
            <a:r>
              <a:rPr lang="ro-RO" sz="1800" b="0" dirty="0">
                <a:solidFill>
                  <a:schemeClr val="tx2"/>
                </a:solidFill>
                <a:latin typeface="+mj-lt"/>
                <a:ea typeface="Calibri"/>
              </a:rPr>
              <a:t>autorizaţiei de mediu pentru folosinţa specială a apei</a:t>
            </a:r>
            <a:r>
              <a:rPr lang="ro-RO" sz="1800" b="0" dirty="0" smtClean="0">
                <a:solidFill>
                  <a:schemeClr val="tx2"/>
                </a:solidFill>
                <a:latin typeface="+mj-lt"/>
                <a:ea typeface="Calibri"/>
              </a:rPr>
              <a:t>.</a:t>
            </a:r>
          </a:p>
          <a:p>
            <a:pPr marL="285750" lvl="0" indent="-285750" algn="just">
              <a:spcAft>
                <a:spcPts val="0"/>
              </a:spcAft>
              <a:buFontTx/>
              <a:buChar char="-"/>
              <a:tabLst>
                <a:tab pos="660400" algn="l"/>
              </a:tabLst>
            </a:pPr>
            <a:endParaRPr lang="ro-RO" sz="1800" b="0" dirty="0" smtClean="0">
              <a:solidFill>
                <a:schemeClr val="tx2"/>
              </a:solidFill>
              <a:latin typeface="+mj-lt"/>
              <a:ea typeface="Calibri"/>
            </a:endParaRPr>
          </a:p>
        </p:txBody>
      </p:sp>
    </p:spTree>
    <p:extLst>
      <p:ext uri="{BB962C8B-B14F-4D97-AF65-F5344CB8AC3E}">
        <p14:creationId xmlns:p14="http://schemas.microsoft.com/office/powerpoint/2010/main" val="599039604"/>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5970865"/>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7"/>
            <a:ext cx="8612849" cy="1694718"/>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600" dirty="0">
                <a:latin typeface="+mj-lt"/>
                <a:ea typeface="Calibri"/>
              </a:rPr>
              <a:t>HG nr. 894 din 12.11.2013 cu privire la organizarea şi funcționarea ghișeului unic în domeniul autorizării de mediu pentru folosința specială </a:t>
            </a:r>
            <a:endParaRPr lang="ru-RU" sz="1600" dirty="0">
              <a:solidFill>
                <a:srgbClr val="000000"/>
              </a:solidFill>
              <a:latin typeface="+mj-lt"/>
              <a:ea typeface="Calibri"/>
              <a:cs typeface="Times New Roman"/>
            </a:endParaRPr>
          </a:p>
        </p:txBody>
      </p:sp>
      <p:sp>
        <p:nvSpPr>
          <p:cNvPr id="8" name="Прямоугольник 7"/>
          <p:cNvSpPr/>
          <p:nvPr/>
        </p:nvSpPr>
        <p:spPr>
          <a:xfrm>
            <a:off x="73950" y="2941926"/>
            <a:ext cx="8908685" cy="663580"/>
          </a:xfrm>
          <a:prstGeom prst="rect">
            <a:avLst/>
          </a:prstGeom>
        </p:spPr>
        <p:txBody>
          <a:bodyPr wrap="square">
            <a:spAutoFit/>
          </a:bodyPr>
          <a:lstStyle/>
          <a:p>
            <a:pPr marR="97155" lvl="0">
              <a:lnSpc>
                <a:spcPct val="107000"/>
              </a:lnSpc>
              <a:spcAft>
                <a:spcPts val="0"/>
              </a:spcAft>
            </a:pPr>
            <a:endParaRPr lang="ro-MO" sz="1800" dirty="0" smtClean="0">
              <a:solidFill>
                <a:srgbClr val="000000"/>
              </a:solidFill>
              <a:latin typeface="+mj-lt"/>
              <a:ea typeface="Calibri"/>
              <a:cs typeface="Times New Roman"/>
            </a:endParaRPr>
          </a:p>
          <a:p>
            <a:pPr marR="97155" lvl="0">
              <a:lnSpc>
                <a:spcPct val="107000"/>
              </a:lnSpc>
              <a:spcAft>
                <a:spcPts val="0"/>
              </a:spcAft>
            </a:pPr>
            <a:endParaRPr lang="vi-VN" sz="1800" b="0" dirty="0">
              <a:solidFill>
                <a:srgbClr val="000000"/>
              </a:solidFill>
              <a:latin typeface="+mj-lt"/>
              <a:cs typeface="+mn-cs"/>
            </a:endParaRPr>
          </a:p>
        </p:txBody>
      </p:sp>
      <p:sp>
        <p:nvSpPr>
          <p:cNvPr id="7" name="Прямоугольник 6"/>
          <p:cNvSpPr/>
          <p:nvPr/>
        </p:nvSpPr>
        <p:spPr>
          <a:xfrm>
            <a:off x="188243"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
        <p:nvSpPr>
          <p:cNvPr id="11" name="Прямоугольник 10"/>
          <p:cNvSpPr/>
          <p:nvPr/>
        </p:nvSpPr>
        <p:spPr>
          <a:xfrm>
            <a:off x="188244" y="2807655"/>
            <a:ext cx="8552330" cy="3693319"/>
          </a:xfrm>
          <a:prstGeom prst="rect">
            <a:avLst/>
          </a:prstGeom>
        </p:spPr>
        <p:txBody>
          <a:bodyPr wrap="square">
            <a:spAutoFit/>
          </a:bodyPr>
          <a:lstStyle/>
          <a:p>
            <a:pPr lvl="0" algn="just">
              <a:spcAft>
                <a:spcPts val="0"/>
              </a:spcAft>
              <a:tabLst>
                <a:tab pos="660400" algn="l"/>
              </a:tabLst>
            </a:pPr>
            <a:r>
              <a:rPr lang="vi-VN" sz="1800" dirty="0" smtClean="0">
                <a:solidFill>
                  <a:srgbClr val="000000"/>
                </a:solidFill>
                <a:latin typeface="Arial"/>
              </a:rPr>
              <a:t>Ministerul </a:t>
            </a:r>
            <a:r>
              <a:rPr lang="vi-VN" sz="1800" dirty="0">
                <a:solidFill>
                  <a:srgbClr val="000000"/>
                </a:solidFill>
                <a:latin typeface="+mj-lt"/>
              </a:rPr>
              <a:t>Mediului, de comun acord cu </a:t>
            </a:r>
            <a:r>
              <a:rPr lang="ro-MO" sz="1800" dirty="0">
                <a:solidFill>
                  <a:srgbClr val="000000"/>
                </a:solidFill>
                <a:latin typeface="+mj-lt"/>
              </a:rPr>
              <a:t>APC </a:t>
            </a:r>
            <a:r>
              <a:rPr lang="vi-VN" sz="1800" dirty="0">
                <a:solidFill>
                  <a:srgbClr val="000000"/>
                </a:solidFill>
                <a:latin typeface="+mj-lt"/>
              </a:rPr>
              <a:t>vizate,</a:t>
            </a:r>
            <a:r>
              <a:rPr lang="vi-VN" sz="1800" b="0" dirty="0">
                <a:solidFill>
                  <a:srgbClr val="000000"/>
                </a:solidFill>
                <a:latin typeface="+mj-lt"/>
              </a:rPr>
              <a:t> </a:t>
            </a:r>
            <a:r>
              <a:rPr lang="vi-VN" sz="1800" b="0" dirty="0">
                <a:solidFill>
                  <a:schemeClr val="tx2"/>
                </a:solidFill>
                <a:latin typeface="+mj-lt"/>
                <a:ea typeface="Calibri"/>
              </a:rPr>
              <a:t>va asigura, implementarea prevederilor Conceptului tehnic al Platformei comune privind autorizarea de mediu pentru folosinţa specială a apei. </a:t>
            </a:r>
            <a:endParaRPr lang="ro-MO" sz="1800" b="0" dirty="0" smtClean="0">
              <a:solidFill>
                <a:schemeClr val="tx2"/>
              </a:solidFill>
              <a:latin typeface="+mj-lt"/>
              <a:ea typeface="Calibri"/>
            </a:endParaRPr>
          </a:p>
          <a:p>
            <a:pPr lvl="0" algn="just">
              <a:spcAft>
                <a:spcPts val="0"/>
              </a:spcAft>
              <a:tabLst>
                <a:tab pos="660400" algn="l"/>
              </a:tabLst>
            </a:pPr>
            <a:endParaRPr lang="ro-MO" sz="1800" b="0" dirty="0">
              <a:solidFill>
                <a:schemeClr val="tx2"/>
              </a:solidFill>
              <a:latin typeface="+mj-lt"/>
              <a:ea typeface="Calibri"/>
            </a:endParaRPr>
          </a:p>
          <a:p>
            <a:pPr lvl="0" algn="just">
              <a:spcAft>
                <a:spcPts val="0"/>
              </a:spcAft>
              <a:tabLst>
                <a:tab pos="660400" algn="l"/>
              </a:tabLst>
            </a:pPr>
            <a:r>
              <a:rPr lang="ro-RO" sz="1800" dirty="0" smtClean="0">
                <a:solidFill>
                  <a:schemeClr val="tx2"/>
                </a:solidFill>
                <a:latin typeface="+mj-lt"/>
                <a:ea typeface="Calibri"/>
              </a:rPr>
              <a:t>Controlul </a:t>
            </a:r>
            <a:r>
              <a:rPr lang="ro-RO" sz="1800" dirty="0">
                <a:solidFill>
                  <a:schemeClr val="tx2"/>
                </a:solidFill>
                <a:latin typeface="+mj-lt"/>
                <a:ea typeface="Calibri"/>
              </a:rPr>
              <a:t>asupra ţinerii </a:t>
            </a:r>
            <a:r>
              <a:rPr lang="ro-RO" sz="1800" b="0" dirty="0">
                <a:solidFill>
                  <a:schemeClr val="tx2"/>
                </a:solidFill>
                <a:latin typeface="+mj-lt"/>
                <a:ea typeface="Calibri"/>
              </a:rPr>
              <a:t>Registrului se efectuează în conformitate cu Legea nr. 71-XVI din 22 martie 2007 cu privire la registre</a:t>
            </a:r>
            <a:r>
              <a:rPr lang="ro-RO" sz="1800" b="0" dirty="0" smtClean="0">
                <a:solidFill>
                  <a:schemeClr val="tx2"/>
                </a:solidFill>
                <a:latin typeface="+mj-lt"/>
                <a:ea typeface="Calibri"/>
              </a:rPr>
              <a:t>.</a:t>
            </a:r>
          </a:p>
          <a:p>
            <a:pPr indent="16510">
              <a:spcAft>
                <a:spcPts val="0"/>
              </a:spcAft>
            </a:pPr>
            <a:endParaRPr lang="ro-RO" sz="1800" dirty="0" smtClean="0">
              <a:solidFill>
                <a:schemeClr val="tx2"/>
              </a:solidFill>
              <a:latin typeface="+mj-lt"/>
              <a:ea typeface="Calibri"/>
            </a:endParaRPr>
          </a:p>
          <a:p>
            <a:pPr indent="16510">
              <a:spcAft>
                <a:spcPts val="0"/>
              </a:spcAft>
            </a:pPr>
            <a:r>
              <a:rPr lang="ro-RO" sz="1800" dirty="0" smtClean="0">
                <a:solidFill>
                  <a:schemeClr val="tx2"/>
                </a:solidFill>
                <a:latin typeface="+mj-lt"/>
                <a:ea typeface="Calibri"/>
              </a:rPr>
              <a:t>Anexa III a HG privind </a:t>
            </a:r>
            <a:r>
              <a:rPr lang="ro-RO" sz="1800" dirty="0" smtClean="0">
                <a:solidFill>
                  <a:schemeClr val="tx2"/>
                </a:solidFill>
                <a:latin typeface="+mj-lt"/>
                <a:ea typeface="MS Mincho"/>
                <a:cs typeface="Tahoma"/>
              </a:rPr>
              <a:t>CONCEPTUL TEHNIC  </a:t>
            </a:r>
            <a:r>
              <a:rPr lang="ro-RO" sz="1800" b="0" dirty="0" smtClean="0">
                <a:solidFill>
                  <a:schemeClr val="tx2"/>
                </a:solidFill>
                <a:latin typeface="+mj-lt"/>
                <a:ea typeface="MS Mincho"/>
                <a:cs typeface="Tahoma"/>
              </a:rPr>
              <a:t>al </a:t>
            </a:r>
            <a:r>
              <a:rPr lang="ro-RO" sz="1800" b="0" dirty="0">
                <a:solidFill>
                  <a:schemeClr val="tx2"/>
                </a:solidFill>
                <a:latin typeface="+mj-lt"/>
                <a:ea typeface="MS Mincho"/>
                <a:cs typeface="Tahoma"/>
              </a:rPr>
              <a:t>Platformei comune privind autorizarea </a:t>
            </a:r>
            <a:r>
              <a:rPr lang="ro-RO" sz="1800" b="0" dirty="0" smtClean="0">
                <a:solidFill>
                  <a:schemeClr val="tx2"/>
                </a:solidFill>
                <a:latin typeface="+mj-lt"/>
                <a:ea typeface="MS Mincho"/>
                <a:cs typeface="Tahoma"/>
              </a:rPr>
              <a:t>de </a:t>
            </a:r>
            <a:r>
              <a:rPr lang="ro-RO" sz="1800" b="0" dirty="0">
                <a:solidFill>
                  <a:schemeClr val="tx2"/>
                </a:solidFill>
                <a:latin typeface="+mj-lt"/>
                <a:ea typeface="MS Mincho"/>
                <a:cs typeface="Tahoma"/>
              </a:rPr>
              <a:t>mediu pentru folosinţa specială a </a:t>
            </a:r>
            <a:r>
              <a:rPr lang="ro-RO" sz="1800" b="0" dirty="0" smtClean="0">
                <a:solidFill>
                  <a:schemeClr val="tx2"/>
                </a:solidFill>
                <a:latin typeface="+mj-lt"/>
                <a:ea typeface="MS Mincho"/>
                <a:cs typeface="Tahoma"/>
              </a:rPr>
              <a:t>apei.</a:t>
            </a:r>
          </a:p>
          <a:p>
            <a:pPr indent="16510">
              <a:spcAft>
                <a:spcPts val="0"/>
              </a:spcAft>
            </a:pPr>
            <a:r>
              <a:rPr lang="ro-RO" sz="1800" dirty="0" smtClean="0">
                <a:solidFill>
                  <a:schemeClr val="tx2"/>
                </a:solidFill>
                <a:latin typeface="+mj-lt"/>
                <a:ea typeface="MS Mincho"/>
                <a:cs typeface="Tahoma"/>
              </a:rPr>
              <a:t>Conceptul prevede </a:t>
            </a:r>
            <a:r>
              <a:rPr lang="ro-RO" sz="1800" b="0" dirty="0" smtClean="0">
                <a:solidFill>
                  <a:schemeClr val="tx2"/>
                </a:solidFill>
                <a:latin typeface="+mj-lt"/>
                <a:ea typeface="MS Mincho"/>
              </a:rPr>
              <a:t>Ghişeul </a:t>
            </a:r>
            <a:r>
              <a:rPr lang="ro-RO" sz="1800" b="0" dirty="0">
                <a:solidFill>
                  <a:schemeClr val="tx2"/>
                </a:solidFill>
                <a:latin typeface="+mj-lt"/>
                <a:ea typeface="MS Mincho"/>
              </a:rPr>
              <a:t>unic în domeniul autorizării de mediu pentru folosinţa specială a apei </a:t>
            </a:r>
            <a:r>
              <a:rPr lang="ro-RO" sz="1800" b="0" dirty="0" smtClean="0">
                <a:solidFill>
                  <a:schemeClr val="tx2"/>
                </a:solidFill>
                <a:latin typeface="+mj-lt"/>
                <a:ea typeface="MS Mincho"/>
              </a:rPr>
              <a:t>ca o  </a:t>
            </a:r>
            <a:r>
              <a:rPr lang="ro-RO" sz="1800" b="0" dirty="0">
                <a:solidFill>
                  <a:schemeClr val="tx2"/>
                </a:solidFill>
                <a:latin typeface="+mj-lt"/>
                <a:ea typeface="MS Mincho"/>
              </a:rPr>
              <a:t>platformă comună de acces şi un mecanism care va permite solicitantului să se adreseze unei singure autorităţi </a:t>
            </a:r>
            <a:r>
              <a:rPr lang="ro-RO" sz="1800" b="0" dirty="0" smtClean="0">
                <a:solidFill>
                  <a:schemeClr val="tx2"/>
                </a:solidFill>
                <a:latin typeface="+mj-lt"/>
                <a:ea typeface="MS Mincho"/>
              </a:rPr>
              <a:t>publice</a:t>
            </a:r>
            <a:r>
              <a:rPr lang="ro-RO" sz="1800" b="0" dirty="0">
                <a:solidFill>
                  <a:schemeClr val="tx2"/>
                </a:solidFill>
                <a:latin typeface="Times New Roman"/>
                <a:ea typeface="Calibri"/>
              </a:rPr>
              <a:t> </a:t>
            </a:r>
            <a:endParaRPr lang="ru-RU" sz="1600" b="0" dirty="0">
              <a:solidFill>
                <a:schemeClr val="tx2"/>
              </a:solidFill>
              <a:latin typeface="Times New Roman"/>
              <a:ea typeface="Calibri"/>
            </a:endParaRPr>
          </a:p>
          <a:p>
            <a:pPr marL="285750" lvl="0" indent="-285750" algn="just">
              <a:spcAft>
                <a:spcPts val="0"/>
              </a:spcAft>
              <a:buFontTx/>
              <a:buChar char="-"/>
              <a:tabLst>
                <a:tab pos="660400" algn="l"/>
              </a:tabLst>
            </a:pPr>
            <a:endParaRPr lang="ro-RO" sz="1800" b="0" dirty="0" smtClean="0">
              <a:solidFill>
                <a:srgbClr val="000000"/>
              </a:solidFill>
              <a:latin typeface="+mj-lt"/>
              <a:ea typeface="Calibri"/>
            </a:endParaRPr>
          </a:p>
        </p:txBody>
      </p:sp>
    </p:spTree>
    <p:extLst>
      <p:ext uri="{BB962C8B-B14F-4D97-AF65-F5344CB8AC3E}">
        <p14:creationId xmlns:p14="http://schemas.microsoft.com/office/powerpoint/2010/main" val="2258086447"/>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44448"/>
            <a:ext cx="8323745" cy="5970865"/>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7"/>
            <a:ext cx="8612849" cy="1694718"/>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gn="ctr">
              <a:lnSpc>
                <a:spcPct val="107000"/>
              </a:lnSpc>
              <a:spcAft>
                <a:spcPts val="0"/>
              </a:spcAft>
            </a:pPr>
            <a:r>
              <a:rPr lang="ro-RO" sz="1600" dirty="0">
                <a:latin typeface="+mj-lt"/>
                <a:ea typeface="Calibri"/>
              </a:rPr>
              <a:t>HG nr. 894 din 12.11.2013 cu privire la organizarea şi funcționarea ghișeului unic în domeniul autorizării de mediu pentru folosința specială </a:t>
            </a:r>
            <a:endParaRPr lang="ru-RU" sz="1600" dirty="0">
              <a:solidFill>
                <a:srgbClr val="000000"/>
              </a:solidFill>
              <a:latin typeface="+mj-lt"/>
              <a:ea typeface="Calibri"/>
              <a:cs typeface="Times New Roman"/>
            </a:endParaRPr>
          </a:p>
        </p:txBody>
      </p:sp>
      <p:sp>
        <p:nvSpPr>
          <p:cNvPr id="8" name="Прямоугольник 7"/>
          <p:cNvSpPr/>
          <p:nvPr/>
        </p:nvSpPr>
        <p:spPr>
          <a:xfrm>
            <a:off x="73950" y="2941926"/>
            <a:ext cx="8908685" cy="663580"/>
          </a:xfrm>
          <a:prstGeom prst="rect">
            <a:avLst/>
          </a:prstGeom>
        </p:spPr>
        <p:txBody>
          <a:bodyPr wrap="square">
            <a:spAutoFit/>
          </a:bodyPr>
          <a:lstStyle/>
          <a:p>
            <a:pPr marR="97155" lvl="0">
              <a:lnSpc>
                <a:spcPct val="107000"/>
              </a:lnSpc>
              <a:spcAft>
                <a:spcPts val="0"/>
              </a:spcAft>
            </a:pPr>
            <a:endParaRPr lang="ro-MO" sz="1800" dirty="0" smtClean="0">
              <a:solidFill>
                <a:srgbClr val="000000"/>
              </a:solidFill>
              <a:latin typeface="+mj-lt"/>
              <a:ea typeface="Calibri"/>
              <a:cs typeface="Times New Roman"/>
            </a:endParaRPr>
          </a:p>
          <a:p>
            <a:pPr marR="97155" lvl="0">
              <a:lnSpc>
                <a:spcPct val="107000"/>
              </a:lnSpc>
              <a:spcAft>
                <a:spcPts val="0"/>
              </a:spcAft>
            </a:pPr>
            <a:endParaRPr lang="vi-VN" sz="1800" b="0" dirty="0">
              <a:solidFill>
                <a:srgbClr val="000000"/>
              </a:solidFill>
              <a:latin typeface="+mj-lt"/>
              <a:cs typeface="+mn-cs"/>
            </a:endParaRPr>
          </a:p>
        </p:txBody>
      </p:sp>
      <p:sp>
        <p:nvSpPr>
          <p:cNvPr id="7" name="Прямоугольник 6"/>
          <p:cNvSpPr/>
          <p:nvPr/>
        </p:nvSpPr>
        <p:spPr>
          <a:xfrm>
            <a:off x="188243"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
        <p:nvSpPr>
          <p:cNvPr id="11" name="Прямоугольник 10"/>
          <p:cNvSpPr/>
          <p:nvPr/>
        </p:nvSpPr>
        <p:spPr>
          <a:xfrm>
            <a:off x="188244" y="2807655"/>
            <a:ext cx="8552330" cy="723275"/>
          </a:xfrm>
          <a:prstGeom prst="rect">
            <a:avLst/>
          </a:prstGeom>
        </p:spPr>
        <p:txBody>
          <a:bodyPr wrap="square">
            <a:spAutoFit/>
          </a:bodyPr>
          <a:lstStyle/>
          <a:p>
            <a:pPr algn="just">
              <a:spcBef>
                <a:spcPts val="600"/>
              </a:spcBef>
              <a:spcAft>
                <a:spcPts val="600"/>
              </a:spcAft>
            </a:pPr>
            <a:endParaRPr lang="ro-RO" sz="1800" dirty="0" smtClean="0">
              <a:solidFill>
                <a:schemeClr val="tx1"/>
              </a:solidFill>
              <a:latin typeface="+mj-lt"/>
              <a:ea typeface="MS Mincho"/>
            </a:endParaRPr>
          </a:p>
          <a:p>
            <a:pPr marL="285750" lvl="0" indent="-285750" algn="just">
              <a:spcAft>
                <a:spcPts val="0"/>
              </a:spcAft>
              <a:buFontTx/>
              <a:buChar char="-"/>
              <a:tabLst>
                <a:tab pos="660400" algn="l"/>
              </a:tabLst>
            </a:pPr>
            <a:endParaRPr lang="ro-RO" sz="1800" b="0" dirty="0" smtClean="0">
              <a:solidFill>
                <a:srgbClr val="000000"/>
              </a:solidFill>
              <a:latin typeface="+mj-lt"/>
              <a:ea typeface="Calibri"/>
            </a:endParaRPr>
          </a:p>
        </p:txBody>
      </p:sp>
      <p:sp>
        <p:nvSpPr>
          <p:cNvPr id="10" name="Прямоугольник 9"/>
          <p:cNvSpPr/>
          <p:nvPr/>
        </p:nvSpPr>
        <p:spPr>
          <a:xfrm>
            <a:off x="73950" y="2941925"/>
            <a:ext cx="8723769" cy="2862322"/>
          </a:xfrm>
          <a:prstGeom prst="rect">
            <a:avLst/>
          </a:prstGeom>
        </p:spPr>
        <p:txBody>
          <a:bodyPr wrap="square">
            <a:spAutoFit/>
          </a:bodyPr>
          <a:lstStyle/>
          <a:p>
            <a:r>
              <a:rPr lang="ro-RO" sz="1800" dirty="0" smtClean="0">
                <a:solidFill>
                  <a:schemeClr val="tx1"/>
                </a:solidFill>
                <a:latin typeface="+mj-lt"/>
                <a:ea typeface="MS Mincho"/>
              </a:rPr>
              <a:t>Autoritatea publică </a:t>
            </a:r>
            <a:r>
              <a:rPr lang="ro-RO" sz="1800" b="0" dirty="0" smtClean="0">
                <a:solidFill>
                  <a:schemeClr val="tx2"/>
                </a:solidFill>
                <a:latin typeface="+mj-lt"/>
                <a:ea typeface="MS Mincho"/>
              </a:rPr>
              <a:t>va  asigura </a:t>
            </a:r>
            <a:r>
              <a:rPr lang="ro-RO" sz="1800" b="0" dirty="0">
                <a:solidFill>
                  <a:schemeClr val="tx2"/>
                </a:solidFill>
                <a:latin typeface="+mj-lt"/>
                <a:ea typeface="MS Mincho"/>
              </a:rPr>
              <a:t>coordonarea condiţiilor de folosinţă specială a apei cu </a:t>
            </a:r>
            <a:r>
              <a:rPr lang="ro-RO" sz="1800" b="0" dirty="0" smtClean="0">
                <a:solidFill>
                  <a:schemeClr val="tx2"/>
                </a:solidFill>
                <a:latin typeface="+mj-lt"/>
                <a:ea typeface="MS Mincho"/>
              </a:rPr>
              <a:t>toate autoritățile abilitate și atribuții în domeniul apelor.</a:t>
            </a:r>
          </a:p>
          <a:p>
            <a:endParaRPr lang="ro-RO" sz="1800" dirty="0" smtClean="0">
              <a:solidFill>
                <a:schemeClr val="tx2"/>
              </a:solidFill>
              <a:latin typeface="+mj-lt"/>
              <a:ea typeface="MS Mincho"/>
            </a:endParaRPr>
          </a:p>
          <a:p>
            <a:r>
              <a:rPr lang="ro-RO" sz="1800" dirty="0" smtClean="0">
                <a:solidFill>
                  <a:schemeClr val="tx2"/>
                </a:solidFill>
                <a:latin typeface="+mj-lt"/>
                <a:ea typeface="MS Mincho"/>
              </a:rPr>
              <a:t>Elaborarea </a:t>
            </a:r>
            <a:r>
              <a:rPr lang="ro-RO" sz="1800" dirty="0">
                <a:solidFill>
                  <a:schemeClr val="tx2"/>
                </a:solidFill>
                <a:latin typeface="+mj-lt"/>
                <a:ea typeface="MS Mincho"/>
              </a:rPr>
              <a:t>şi implementarea </a:t>
            </a:r>
            <a:r>
              <a:rPr lang="ro-RO" sz="1800" b="0" dirty="0">
                <a:solidFill>
                  <a:schemeClr val="tx2"/>
                </a:solidFill>
                <a:latin typeface="+mj-lt"/>
                <a:ea typeface="MS Mincho"/>
              </a:rPr>
              <a:t>unui astfel de sistem informatic va contribui la dezvoltarea capacităţii instituţionale a autorităţilor publice implicate în procesul de eliberare a autorizaţiei de mediu </a:t>
            </a:r>
          </a:p>
          <a:p>
            <a:endParaRPr lang="ro-RO" sz="1800" dirty="0" smtClean="0">
              <a:solidFill>
                <a:schemeClr val="tx2"/>
              </a:solidFill>
              <a:latin typeface="+mj-lt"/>
              <a:ea typeface="MS Mincho"/>
            </a:endParaRPr>
          </a:p>
          <a:p>
            <a:r>
              <a:rPr lang="ro-RO" sz="1800" dirty="0" smtClean="0">
                <a:solidFill>
                  <a:schemeClr val="tx2"/>
                </a:solidFill>
                <a:latin typeface="+mj-lt"/>
                <a:ea typeface="MS Mincho"/>
              </a:rPr>
              <a:t>Beneficiarii </a:t>
            </a:r>
            <a:r>
              <a:rPr lang="ro-RO" sz="1800" dirty="0">
                <a:solidFill>
                  <a:schemeClr val="tx2"/>
                </a:solidFill>
                <a:latin typeface="+mj-lt"/>
                <a:ea typeface="MS Mincho"/>
              </a:rPr>
              <a:t>Platformei comune </a:t>
            </a:r>
            <a:r>
              <a:rPr lang="ro-RO" sz="1800" b="0" dirty="0">
                <a:solidFill>
                  <a:schemeClr val="tx2"/>
                </a:solidFill>
                <a:latin typeface="+mj-lt"/>
                <a:ea typeface="MS Mincho"/>
              </a:rPr>
              <a:t>sau a informaţiei cu caracter public furnizate de aceasta pot </a:t>
            </a:r>
            <a:r>
              <a:rPr lang="ro-RO" sz="1800" b="0" dirty="0" smtClean="0">
                <a:solidFill>
                  <a:schemeClr val="tx2"/>
                </a:solidFill>
                <a:latin typeface="+mj-lt"/>
                <a:ea typeface="MS Mincho"/>
              </a:rPr>
              <a:t>fi APL APC ,  implicate </a:t>
            </a:r>
            <a:r>
              <a:rPr lang="ro-RO" sz="1800" b="0" dirty="0">
                <a:solidFill>
                  <a:schemeClr val="tx2"/>
                </a:solidFill>
                <a:latin typeface="+mj-lt"/>
                <a:ea typeface="MS Mincho"/>
              </a:rPr>
              <a:t>în procesul de eliberare a autorizaţiei de mediu pentru folosinţa specială a apei </a:t>
            </a:r>
            <a:r>
              <a:rPr lang="ro-RO" sz="1800" b="0" dirty="0" smtClean="0">
                <a:solidFill>
                  <a:schemeClr val="tx2"/>
                </a:solidFill>
                <a:latin typeface="+mj-lt"/>
                <a:ea typeface="MS Mincho"/>
              </a:rPr>
              <a:t>, solicitanții autorizației.</a:t>
            </a:r>
            <a:endParaRPr lang="ru-RU" sz="1800" b="0" dirty="0">
              <a:solidFill>
                <a:schemeClr val="tx2"/>
              </a:solidFill>
              <a:latin typeface="+mj-lt"/>
              <a:ea typeface="MS Mincho"/>
            </a:endParaRPr>
          </a:p>
        </p:txBody>
      </p:sp>
    </p:spTree>
    <p:extLst>
      <p:ext uri="{BB962C8B-B14F-4D97-AF65-F5344CB8AC3E}">
        <p14:creationId xmlns:p14="http://schemas.microsoft.com/office/powerpoint/2010/main" val="1440516034"/>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2837" y="956847"/>
            <a:ext cx="8323745" cy="5970865"/>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7"/>
            <a:ext cx="8612849" cy="1694718"/>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600" dirty="0">
                <a:latin typeface="+mj-lt"/>
                <a:ea typeface="Calibri"/>
              </a:rPr>
              <a:t>HG nr. 894 din 12.11.2013 cu privire la organizarea şi funcționarea ghișeului unic în domeniul autorizării de mediu pentru folosința specială </a:t>
            </a:r>
            <a:endParaRPr lang="ru-RU" sz="1600" dirty="0">
              <a:solidFill>
                <a:srgbClr val="000000"/>
              </a:solidFill>
              <a:latin typeface="+mj-lt"/>
              <a:ea typeface="Calibri"/>
              <a:cs typeface="Times New Roman"/>
            </a:endParaRPr>
          </a:p>
        </p:txBody>
      </p:sp>
      <p:sp>
        <p:nvSpPr>
          <p:cNvPr id="8" name="Прямоугольник 7"/>
          <p:cNvSpPr/>
          <p:nvPr/>
        </p:nvSpPr>
        <p:spPr>
          <a:xfrm>
            <a:off x="73950" y="2941926"/>
            <a:ext cx="8908685" cy="663580"/>
          </a:xfrm>
          <a:prstGeom prst="rect">
            <a:avLst/>
          </a:prstGeom>
        </p:spPr>
        <p:txBody>
          <a:bodyPr wrap="square">
            <a:spAutoFit/>
          </a:bodyPr>
          <a:lstStyle/>
          <a:p>
            <a:pPr marR="97155" lvl="0">
              <a:lnSpc>
                <a:spcPct val="107000"/>
              </a:lnSpc>
              <a:spcAft>
                <a:spcPts val="0"/>
              </a:spcAft>
            </a:pPr>
            <a:endParaRPr lang="ro-MO" sz="1800" dirty="0" smtClean="0">
              <a:solidFill>
                <a:srgbClr val="000000"/>
              </a:solidFill>
              <a:latin typeface="+mj-lt"/>
              <a:ea typeface="Calibri"/>
              <a:cs typeface="Times New Roman"/>
            </a:endParaRPr>
          </a:p>
          <a:p>
            <a:pPr marR="97155" lvl="0">
              <a:lnSpc>
                <a:spcPct val="107000"/>
              </a:lnSpc>
              <a:spcAft>
                <a:spcPts val="0"/>
              </a:spcAft>
            </a:pPr>
            <a:endParaRPr lang="vi-VN" sz="1800" b="0" dirty="0">
              <a:solidFill>
                <a:srgbClr val="000000"/>
              </a:solidFill>
              <a:latin typeface="+mj-lt"/>
              <a:cs typeface="+mn-cs"/>
            </a:endParaRPr>
          </a:p>
        </p:txBody>
      </p:sp>
      <p:sp>
        <p:nvSpPr>
          <p:cNvPr id="7" name="Прямоугольник 6"/>
          <p:cNvSpPr/>
          <p:nvPr/>
        </p:nvSpPr>
        <p:spPr>
          <a:xfrm>
            <a:off x="188243"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
        <p:nvSpPr>
          <p:cNvPr id="9" name="Прямоугольник 8"/>
          <p:cNvSpPr/>
          <p:nvPr/>
        </p:nvSpPr>
        <p:spPr>
          <a:xfrm>
            <a:off x="192181" y="2941925"/>
            <a:ext cx="8696325" cy="923330"/>
          </a:xfrm>
          <a:prstGeom prst="rect">
            <a:avLst/>
          </a:prstGeom>
        </p:spPr>
        <p:txBody>
          <a:bodyPr wrap="square">
            <a:spAutoFit/>
          </a:bodyPr>
          <a:lstStyle/>
          <a:p>
            <a:endParaRPr lang="ro-MO" sz="1800" b="0" dirty="0" smtClean="0">
              <a:solidFill>
                <a:srgbClr val="000000"/>
              </a:solidFill>
              <a:latin typeface="Times New Roman"/>
            </a:endParaRPr>
          </a:p>
          <a:p>
            <a:endParaRPr lang="ro-MO" sz="1800" b="0" dirty="0">
              <a:solidFill>
                <a:srgbClr val="000000"/>
              </a:solidFill>
              <a:latin typeface="Times New Roman"/>
            </a:endParaRPr>
          </a:p>
          <a:p>
            <a:endParaRPr lang="ru-RU" sz="1800" dirty="0">
              <a:latin typeface="+mj-lt"/>
            </a:endParaRPr>
          </a:p>
        </p:txBody>
      </p:sp>
      <p:sp>
        <p:nvSpPr>
          <p:cNvPr id="11" name="Прямоугольник 10"/>
          <p:cNvSpPr/>
          <p:nvPr/>
        </p:nvSpPr>
        <p:spPr>
          <a:xfrm>
            <a:off x="188244" y="2807655"/>
            <a:ext cx="8552330" cy="723275"/>
          </a:xfrm>
          <a:prstGeom prst="rect">
            <a:avLst/>
          </a:prstGeom>
        </p:spPr>
        <p:txBody>
          <a:bodyPr wrap="square">
            <a:spAutoFit/>
          </a:bodyPr>
          <a:lstStyle/>
          <a:p>
            <a:pPr algn="just">
              <a:spcBef>
                <a:spcPts val="600"/>
              </a:spcBef>
              <a:spcAft>
                <a:spcPts val="600"/>
              </a:spcAft>
            </a:pPr>
            <a:endParaRPr lang="ro-RO" sz="1800" dirty="0" smtClean="0">
              <a:solidFill>
                <a:schemeClr val="tx1"/>
              </a:solidFill>
              <a:latin typeface="+mj-lt"/>
              <a:ea typeface="MS Mincho"/>
            </a:endParaRPr>
          </a:p>
          <a:p>
            <a:pPr marL="285750" lvl="0" indent="-285750" algn="just">
              <a:spcAft>
                <a:spcPts val="0"/>
              </a:spcAft>
              <a:buFontTx/>
              <a:buChar char="-"/>
              <a:tabLst>
                <a:tab pos="660400" algn="l"/>
              </a:tabLst>
            </a:pPr>
            <a:endParaRPr lang="ro-RO" sz="1800" b="0" dirty="0" smtClean="0">
              <a:solidFill>
                <a:srgbClr val="000000"/>
              </a:solidFill>
              <a:latin typeface="+mj-lt"/>
              <a:ea typeface="Calibri"/>
            </a:endParaRPr>
          </a:p>
        </p:txBody>
      </p:sp>
      <p:sp>
        <p:nvSpPr>
          <p:cNvPr id="10" name="Прямоугольник 9"/>
          <p:cNvSpPr/>
          <p:nvPr/>
        </p:nvSpPr>
        <p:spPr>
          <a:xfrm>
            <a:off x="73950" y="2941925"/>
            <a:ext cx="8723769" cy="2769989"/>
          </a:xfrm>
          <a:prstGeom prst="rect">
            <a:avLst/>
          </a:prstGeom>
        </p:spPr>
        <p:txBody>
          <a:bodyPr wrap="square">
            <a:spAutoFit/>
          </a:bodyPr>
          <a:lstStyle/>
          <a:p>
            <a:r>
              <a:rPr lang="ro-RO" sz="1800" dirty="0" smtClean="0">
                <a:solidFill>
                  <a:schemeClr val="tx1"/>
                </a:solidFill>
                <a:latin typeface="+mj-lt"/>
                <a:ea typeface="MS Mincho"/>
              </a:rPr>
              <a:t>Scopul </a:t>
            </a:r>
            <a:r>
              <a:rPr lang="ro-RO" sz="1800" dirty="0">
                <a:solidFill>
                  <a:schemeClr val="tx1"/>
                </a:solidFill>
                <a:latin typeface="+mj-lt"/>
                <a:ea typeface="MS Mincho"/>
              </a:rPr>
              <a:t>sistemului informatic </a:t>
            </a:r>
            <a:r>
              <a:rPr lang="ro-RO" sz="1800" b="0" dirty="0">
                <a:solidFill>
                  <a:schemeClr val="tx2"/>
                </a:solidFill>
                <a:latin typeface="+mj-lt"/>
                <a:ea typeface="MS Mincho"/>
              </a:rPr>
              <a:t>proiectat constă în asigurarea participanţilor la procesul de eliberare a autorizaţiei de mediu pentru folosinţa specială a apei cu un mecanism informatic care ar automatiza activitatea </a:t>
            </a:r>
            <a:r>
              <a:rPr lang="ro-RO" sz="1800" b="0" dirty="0" smtClean="0">
                <a:solidFill>
                  <a:schemeClr val="tx2"/>
                </a:solidFill>
                <a:latin typeface="+mj-lt"/>
                <a:ea typeface="MS Mincho"/>
              </a:rPr>
              <a:t>de implementare a  prevederilor cadrului </a:t>
            </a:r>
            <a:r>
              <a:rPr lang="ro-RO" sz="1800" b="0" dirty="0">
                <a:solidFill>
                  <a:schemeClr val="tx2"/>
                </a:solidFill>
                <a:latin typeface="+mj-lt"/>
                <a:ea typeface="MS Mincho"/>
              </a:rPr>
              <a:t>legal în domeniul folosirii speciale a </a:t>
            </a:r>
            <a:r>
              <a:rPr lang="ro-RO" sz="1800" b="0" dirty="0" smtClean="0">
                <a:solidFill>
                  <a:schemeClr val="tx2"/>
                </a:solidFill>
                <a:latin typeface="+mj-lt"/>
                <a:ea typeface="MS Mincho"/>
              </a:rPr>
              <a:t>apei.</a:t>
            </a:r>
            <a:r>
              <a:rPr lang="ro-RO" sz="2400" dirty="0">
                <a:solidFill>
                  <a:schemeClr val="tx2"/>
                </a:solidFill>
                <a:latin typeface="Times New Roman"/>
                <a:ea typeface="MS Mincho"/>
                <a:cs typeface="Times New Roman"/>
              </a:rPr>
              <a:t>	</a:t>
            </a:r>
            <a:endParaRPr lang="ro-RO" sz="2400" dirty="0" smtClean="0">
              <a:solidFill>
                <a:schemeClr val="tx2"/>
              </a:solidFill>
              <a:latin typeface="Times New Roman"/>
              <a:ea typeface="MS Mincho"/>
              <a:cs typeface="Times New Roman"/>
            </a:endParaRPr>
          </a:p>
          <a:p>
            <a:endParaRPr lang="ro-RO" sz="2400" b="0" dirty="0">
              <a:solidFill>
                <a:schemeClr val="tx2"/>
              </a:solidFill>
              <a:latin typeface="Times New Roman"/>
              <a:ea typeface="MS Mincho"/>
              <a:cs typeface="Times New Roman"/>
            </a:endParaRPr>
          </a:p>
          <a:p>
            <a:r>
              <a:rPr lang="ro-RO" sz="1800" dirty="0" smtClean="0">
                <a:solidFill>
                  <a:schemeClr val="tx2"/>
                </a:solidFill>
                <a:latin typeface="+mj-lt"/>
                <a:ea typeface="MS Mincho"/>
              </a:rPr>
              <a:t>Pentru </a:t>
            </a:r>
            <a:r>
              <a:rPr lang="ro-RO" sz="1800" dirty="0">
                <a:solidFill>
                  <a:schemeClr val="tx2"/>
                </a:solidFill>
                <a:latin typeface="+mj-lt"/>
                <a:ea typeface="MS Mincho"/>
              </a:rPr>
              <a:t>a obţine autorizaţia de captare a a</a:t>
            </a:r>
            <a:r>
              <a:rPr lang="ro-RO" sz="1800" b="0" dirty="0">
                <a:solidFill>
                  <a:schemeClr val="tx2"/>
                </a:solidFill>
                <a:latin typeface="+mj-lt"/>
                <a:ea typeface="MS Mincho"/>
              </a:rPr>
              <a:t>pei din sursele de apă de suprafaţă şi din cele subterane pentru aprovizionarea cu apă destinată consumului uman, solicitantul trebuie să anexeze obligatoriu la dosar </a:t>
            </a:r>
            <a:r>
              <a:rPr lang="ro-RO" sz="1800" b="0" dirty="0" smtClean="0">
                <a:solidFill>
                  <a:schemeClr val="tx2"/>
                </a:solidFill>
                <a:latin typeface="+mj-lt"/>
                <a:ea typeface="MS Mincho"/>
              </a:rPr>
              <a:t>un  </a:t>
            </a:r>
            <a:r>
              <a:rPr lang="ro-RO" sz="1800" b="0" dirty="0">
                <a:solidFill>
                  <a:schemeClr val="tx2"/>
                </a:solidFill>
                <a:latin typeface="+mj-lt"/>
                <a:ea typeface="MS Mincho"/>
              </a:rPr>
              <a:t>set de documente:</a:t>
            </a:r>
            <a:endParaRPr lang="ru-RU" sz="1800" b="0" dirty="0">
              <a:solidFill>
                <a:schemeClr val="tx2"/>
              </a:solidFill>
              <a:latin typeface="+mj-lt"/>
              <a:ea typeface="MS Mincho"/>
            </a:endParaRPr>
          </a:p>
          <a:p>
            <a:endParaRPr lang="ru-RU" sz="1800" b="0" dirty="0">
              <a:solidFill>
                <a:schemeClr val="tx2"/>
              </a:solidFill>
              <a:latin typeface="+mj-lt"/>
              <a:ea typeface="MS Mincho"/>
            </a:endParaRPr>
          </a:p>
        </p:txBody>
      </p:sp>
    </p:spTree>
    <p:extLst>
      <p:ext uri="{BB962C8B-B14F-4D97-AF65-F5344CB8AC3E}">
        <p14:creationId xmlns:p14="http://schemas.microsoft.com/office/powerpoint/2010/main" val="2185461423"/>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4380686"/>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endParaRPr lang="ro-MO" sz="1800" dirty="0" smtClean="0">
              <a:solidFill>
                <a:srgbClr val="000000"/>
              </a:solidFill>
              <a:latin typeface="+mj-lt"/>
            </a:endParaRPr>
          </a:p>
          <a:p>
            <a:r>
              <a:rPr lang="vi-VN" sz="1800" dirty="0" smtClean="0">
                <a:solidFill>
                  <a:srgbClr val="000000"/>
                </a:solidFill>
                <a:latin typeface="+mj-lt"/>
              </a:rPr>
              <a:t>Regulamentul </a:t>
            </a:r>
            <a:r>
              <a:rPr lang="vi-VN" sz="1800" dirty="0">
                <a:solidFill>
                  <a:srgbClr val="000000"/>
                </a:solidFill>
                <a:latin typeface="+mj-lt"/>
              </a:rPr>
              <a:t>privind evidenţa şi raportarea apei folosite</a:t>
            </a:r>
            <a:r>
              <a:rPr lang="vi-VN" sz="1800" b="0" dirty="0">
                <a:solidFill>
                  <a:srgbClr val="000000"/>
                </a:solidFill>
                <a:latin typeface="+mj-lt"/>
              </a:rPr>
              <a:t> </a:t>
            </a:r>
            <a:r>
              <a:rPr lang="vi-VN" sz="1800" b="0" dirty="0" smtClean="0">
                <a:solidFill>
                  <a:srgbClr val="000000"/>
                </a:solidFill>
                <a:latin typeface="+mj-lt"/>
              </a:rPr>
              <a:t> </a:t>
            </a:r>
            <a:r>
              <a:rPr lang="vi-VN" sz="1800" b="0" dirty="0">
                <a:solidFill>
                  <a:schemeClr val="tx2"/>
                </a:solidFill>
                <a:latin typeface="+mj-lt"/>
              </a:rPr>
              <a:t>stabileşte modalitatea de evidenţă şi raportare a apei folosite de către utilizatorii de apă, care activează în baza autorizaţiei de mediu pentru folosinţa specială a apei, indiferent de forma de proprietate şi sursa de apă utilizată. </a:t>
            </a:r>
            <a:endParaRPr lang="ro-MO" sz="1800" dirty="0">
              <a:solidFill>
                <a:schemeClr val="tx2"/>
              </a:solidFill>
              <a:latin typeface="+mj-lt"/>
            </a:endParaRPr>
          </a:p>
          <a:p>
            <a:endParaRPr lang="ro-MO" sz="1800" dirty="0" smtClean="0">
              <a:solidFill>
                <a:schemeClr val="tx2"/>
              </a:solidFill>
              <a:latin typeface="+mj-lt"/>
            </a:endParaRPr>
          </a:p>
          <a:p>
            <a:r>
              <a:rPr lang="vi-VN" sz="1800" dirty="0" smtClean="0">
                <a:solidFill>
                  <a:schemeClr val="tx2"/>
                </a:solidFill>
                <a:latin typeface="+mj-lt"/>
              </a:rPr>
              <a:t>Determinarea </a:t>
            </a:r>
            <a:r>
              <a:rPr lang="vi-VN" sz="1800" dirty="0">
                <a:solidFill>
                  <a:schemeClr val="tx2"/>
                </a:solidFill>
                <a:latin typeface="+mj-lt"/>
              </a:rPr>
              <a:t>volumului de apă </a:t>
            </a:r>
            <a:r>
              <a:rPr lang="vi-VN" sz="1800" b="0" dirty="0">
                <a:solidFill>
                  <a:schemeClr val="tx2"/>
                </a:solidFill>
                <a:latin typeface="+mj-lt"/>
              </a:rPr>
              <a:t>folosită se efectuează la punctele de evidenţă a consumului de apă, la prizele de apă şi punctele de evacuare a apelor, inclusiv în sistemele de canalizare, precum şi la punctele de distribuire (primire) a apelor altor utilizatori de apă.</a:t>
            </a:r>
            <a:r>
              <a:rPr lang="vi-VN" sz="1800" dirty="0">
                <a:solidFill>
                  <a:schemeClr val="tx2"/>
                </a:solidFill>
                <a:latin typeface="+mj-lt"/>
              </a:rPr>
              <a:t/>
            </a:r>
            <a:br>
              <a:rPr lang="vi-VN" sz="1800" dirty="0">
                <a:solidFill>
                  <a:schemeClr val="tx2"/>
                </a:solidFill>
                <a:latin typeface="+mj-lt"/>
              </a:rPr>
            </a:br>
            <a:endParaRPr lang="ro-MO" sz="1800" kern="0" dirty="0">
              <a:solidFill>
                <a:schemeClr val="tx2"/>
              </a:solidFill>
              <a:latin typeface="+mj-lt"/>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6"/>
            <a:ext cx="8612849" cy="1694719"/>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800" dirty="0">
                <a:latin typeface="+mj-lt"/>
                <a:ea typeface="Calibri"/>
              </a:rPr>
              <a:t>HG nr. 835 din 29.10.2013 „Pentru aprobarea Regulamentului privind evidenta şi raportarea apei folosite</a:t>
            </a:r>
            <a:r>
              <a:rPr lang="ro-RO" sz="1800" dirty="0">
                <a:latin typeface="Times New Roman"/>
                <a:ea typeface="Calibri"/>
              </a:rPr>
              <a:t>”.</a:t>
            </a:r>
            <a:endParaRPr lang="ru-RU" sz="1800" dirty="0">
              <a:solidFill>
                <a:srgbClr val="000000"/>
              </a:solidFill>
              <a:latin typeface="Calibri"/>
              <a:ea typeface="Calibri"/>
              <a:cs typeface="Times New Roman"/>
            </a:endParaRPr>
          </a:p>
        </p:txBody>
      </p:sp>
      <p:sp>
        <p:nvSpPr>
          <p:cNvPr id="8" name="Прямоугольник 7"/>
          <p:cNvSpPr/>
          <p:nvPr/>
        </p:nvSpPr>
        <p:spPr>
          <a:xfrm>
            <a:off x="73950" y="2941926"/>
            <a:ext cx="8908685" cy="663580"/>
          </a:xfrm>
          <a:prstGeom prst="rect">
            <a:avLst/>
          </a:prstGeom>
        </p:spPr>
        <p:txBody>
          <a:bodyPr wrap="square">
            <a:spAutoFit/>
          </a:bodyPr>
          <a:lstStyle/>
          <a:p>
            <a:pPr marR="97155" lvl="0">
              <a:lnSpc>
                <a:spcPct val="107000"/>
              </a:lnSpc>
              <a:spcAft>
                <a:spcPts val="0"/>
              </a:spcAft>
            </a:pPr>
            <a:endParaRPr lang="ro-MO" sz="1800" dirty="0" smtClean="0">
              <a:solidFill>
                <a:srgbClr val="000000"/>
              </a:solidFill>
              <a:latin typeface="+mj-lt"/>
              <a:ea typeface="Calibri"/>
              <a:cs typeface="Times New Roman"/>
            </a:endParaRPr>
          </a:p>
          <a:p>
            <a:pPr marR="97155" lvl="0">
              <a:lnSpc>
                <a:spcPct val="107000"/>
              </a:lnSpc>
              <a:spcAft>
                <a:spcPts val="0"/>
              </a:spcAft>
            </a:pPr>
            <a:endParaRPr lang="vi-VN" sz="1800" b="0" dirty="0">
              <a:solidFill>
                <a:srgbClr val="000000"/>
              </a:solidFill>
              <a:latin typeface="+mj-lt"/>
              <a:cs typeface="+mn-cs"/>
            </a:endParaRPr>
          </a:p>
        </p:txBody>
      </p:sp>
      <p:sp>
        <p:nvSpPr>
          <p:cNvPr id="7" name="Прямоугольник 6"/>
          <p:cNvSpPr/>
          <p:nvPr/>
        </p:nvSpPr>
        <p:spPr>
          <a:xfrm>
            <a:off x="188243"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Tree>
    <p:extLst>
      <p:ext uri="{BB962C8B-B14F-4D97-AF65-F5344CB8AC3E}">
        <p14:creationId xmlns:p14="http://schemas.microsoft.com/office/powerpoint/2010/main" val="1410054264"/>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609476" cy="5765681"/>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lvl="0"/>
            <a:endParaRPr lang="ro-MO" sz="1800" dirty="0" smtClean="0">
              <a:solidFill>
                <a:srgbClr val="000000"/>
              </a:solidFill>
              <a:latin typeface="+mj-lt"/>
            </a:endParaRPr>
          </a:p>
          <a:p>
            <a:pPr lvl="0"/>
            <a:r>
              <a:rPr lang="vi-VN" sz="1800" dirty="0" smtClean="0">
                <a:solidFill>
                  <a:srgbClr val="000000"/>
                </a:solidFill>
                <a:latin typeface="+mj-lt"/>
              </a:rPr>
              <a:t>Controlul </a:t>
            </a:r>
            <a:r>
              <a:rPr lang="vi-VN" sz="1800" dirty="0">
                <a:solidFill>
                  <a:srgbClr val="000000"/>
                </a:solidFill>
                <a:latin typeface="+mj-lt"/>
              </a:rPr>
              <a:t>de laborator asupra evacuării apelor uzate </a:t>
            </a:r>
            <a:r>
              <a:rPr lang="vi-VN" sz="1800" b="0" dirty="0">
                <a:solidFill>
                  <a:schemeClr val="tx2"/>
                </a:solidFill>
                <a:latin typeface="+mj-lt"/>
              </a:rPr>
              <a:t>(densitatea, punctele de recoltare, tipurile şi cantitatea de noxe evacuate odată cu apele uzate, precum şi metodele de determinare a lor) este efectuat </a:t>
            </a:r>
            <a:r>
              <a:rPr lang="vi-VN" sz="1800" dirty="0">
                <a:solidFill>
                  <a:schemeClr val="tx2"/>
                </a:solidFill>
                <a:latin typeface="+mj-lt"/>
              </a:rPr>
              <a:t>conform unui program elaborat de utilizatorul de </a:t>
            </a:r>
            <a:r>
              <a:rPr lang="vi-VN" sz="1800" dirty="0" smtClean="0">
                <a:solidFill>
                  <a:schemeClr val="tx2"/>
                </a:solidFill>
                <a:latin typeface="+mj-lt"/>
              </a:rPr>
              <a:t>ap</a:t>
            </a:r>
            <a:r>
              <a:rPr lang="ro-MO" sz="1800" dirty="0" smtClean="0">
                <a:solidFill>
                  <a:schemeClr val="tx2"/>
                </a:solidFill>
                <a:latin typeface="+mj-lt"/>
              </a:rPr>
              <a:t>ă</a:t>
            </a:r>
            <a:r>
              <a:rPr lang="vi-VN" sz="1800" b="0" dirty="0" smtClean="0">
                <a:solidFill>
                  <a:schemeClr val="tx2"/>
                </a:solidFill>
                <a:latin typeface="+mj-lt"/>
              </a:rPr>
              <a:t>.</a:t>
            </a:r>
            <a:r>
              <a:rPr lang="vi-VN" sz="1800" dirty="0">
                <a:solidFill>
                  <a:schemeClr val="tx2"/>
                </a:solidFill>
                <a:latin typeface="+mj-lt"/>
              </a:rPr>
              <a:t/>
            </a:r>
            <a:br>
              <a:rPr lang="vi-VN" sz="1800" dirty="0">
                <a:solidFill>
                  <a:schemeClr val="tx2"/>
                </a:solidFill>
                <a:latin typeface="+mj-lt"/>
              </a:rPr>
            </a:br>
            <a:r>
              <a:rPr lang="vi-VN" sz="1800" b="0" dirty="0">
                <a:solidFill>
                  <a:schemeClr val="tx2"/>
                </a:solidFill>
                <a:latin typeface="+mj-lt"/>
              </a:rPr>
              <a:t> </a:t>
            </a:r>
            <a:endParaRPr lang="ro-MO" sz="1800" b="0" dirty="0" smtClean="0">
              <a:solidFill>
                <a:schemeClr val="tx2"/>
              </a:solidFill>
              <a:latin typeface="+mj-lt"/>
            </a:endParaRPr>
          </a:p>
          <a:p>
            <a:pPr lvl="0"/>
            <a:r>
              <a:rPr lang="ro-MO" sz="1800" dirty="0" smtClean="0">
                <a:solidFill>
                  <a:schemeClr val="tx2"/>
                </a:solidFill>
                <a:latin typeface="+mj-lt"/>
              </a:rPr>
              <a:t>Secțiunea II prevede evidența apei folosite</a:t>
            </a:r>
            <a:r>
              <a:rPr lang="ro-MO" sz="1800" b="0" dirty="0" smtClean="0">
                <a:solidFill>
                  <a:schemeClr val="tx2"/>
                </a:solidFill>
                <a:latin typeface="+mj-lt"/>
              </a:rPr>
              <a:t>, cu aparate de măsurare - Anexa 1</a:t>
            </a:r>
          </a:p>
          <a:p>
            <a:pPr lvl="0"/>
            <a:endParaRPr lang="ro-MO" sz="1800" dirty="0" smtClean="0">
              <a:solidFill>
                <a:schemeClr val="tx2"/>
              </a:solidFill>
              <a:latin typeface="+mj-lt"/>
            </a:endParaRPr>
          </a:p>
          <a:p>
            <a:pPr lvl="0"/>
            <a:r>
              <a:rPr lang="ro-MO" sz="1800" dirty="0" smtClean="0">
                <a:solidFill>
                  <a:schemeClr val="tx2"/>
                </a:solidFill>
                <a:latin typeface="+mj-lt"/>
              </a:rPr>
              <a:t>Secțiunea </a:t>
            </a:r>
            <a:r>
              <a:rPr lang="ro-MO" sz="1800" dirty="0" smtClean="0">
                <a:solidFill>
                  <a:schemeClr val="tx2"/>
                </a:solidFill>
                <a:latin typeface="+mj-lt"/>
              </a:rPr>
              <a:t>III prevede modalitatea de evidență </a:t>
            </a:r>
            <a:r>
              <a:rPr lang="en-GB" sz="1800" dirty="0">
                <a:solidFill>
                  <a:schemeClr val="tx2"/>
                </a:solidFill>
                <a:latin typeface="+mj-lt"/>
              </a:rPr>
              <a:t> </a:t>
            </a:r>
            <a:r>
              <a:rPr lang="en-GB" sz="1800" dirty="0" err="1">
                <a:solidFill>
                  <a:schemeClr val="tx2"/>
                </a:solidFill>
                <a:latin typeface="+mj-lt"/>
              </a:rPr>
              <a:t>prin</a:t>
            </a:r>
            <a:r>
              <a:rPr lang="en-GB" sz="1800" dirty="0">
                <a:solidFill>
                  <a:schemeClr val="tx2"/>
                </a:solidFill>
                <a:latin typeface="+mj-lt"/>
              </a:rPr>
              <a:t> </a:t>
            </a:r>
            <a:r>
              <a:rPr lang="en-GB" sz="1800" dirty="0" err="1">
                <a:solidFill>
                  <a:schemeClr val="tx2"/>
                </a:solidFill>
                <a:latin typeface="+mj-lt"/>
              </a:rPr>
              <a:t>metode</a:t>
            </a:r>
            <a:r>
              <a:rPr lang="en-GB" sz="1800" dirty="0">
                <a:solidFill>
                  <a:schemeClr val="tx2"/>
                </a:solidFill>
                <a:latin typeface="+mj-lt"/>
              </a:rPr>
              <a:t> </a:t>
            </a:r>
            <a:r>
              <a:rPr lang="en-GB" sz="1800" dirty="0" err="1" smtClean="0">
                <a:solidFill>
                  <a:schemeClr val="tx2"/>
                </a:solidFill>
                <a:latin typeface="+mj-lt"/>
              </a:rPr>
              <a:t>indirecte</a:t>
            </a:r>
            <a:r>
              <a:rPr lang="ro-MO" sz="1800" dirty="0" smtClean="0">
                <a:solidFill>
                  <a:schemeClr val="tx2"/>
                </a:solidFill>
                <a:latin typeface="+mj-lt"/>
              </a:rPr>
              <a:t>- </a:t>
            </a:r>
            <a:r>
              <a:rPr lang="ro-MO" sz="1800" b="0" dirty="0" smtClean="0">
                <a:solidFill>
                  <a:schemeClr val="tx2"/>
                </a:solidFill>
                <a:latin typeface="+mj-lt"/>
              </a:rPr>
              <a:t>Anexa 2</a:t>
            </a:r>
          </a:p>
          <a:p>
            <a:pPr lvl="0"/>
            <a:endParaRPr lang="ro-MO" sz="1800" dirty="0" smtClean="0">
              <a:solidFill>
                <a:schemeClr val="tx2"/>
              </a:solidFill>
              <a:latin typeface="+mj-lt"/>
            </a:endParaRPr>
          </a:p>
          <a:p>
            <a:pPr lvl="0"/>
            <a:r>
              <a:rPr lang="ro-MO" sz="1800" dirty="0" smtClean="0">
                <a:solidFill>
                  <a:schemeClr val="tx2"/>
                </a:solidFill>
                <a:latin typeface="+mj-lt"/>
              </a:rPr>
              <a:t>Secțiunea </a:t>
            </a:r>
            <a:r>
              <a:rPr lang="ro-MO" sz="1800" dirty="0" smtClean="0">
                <a:solidFill>
                  <a:schemeClr val="tx2"/>
                </a:solidFill>
                <a:latin typeface="+mj-lt"/>
              </a:rPr>
              <a:t>IV prevede evidența calității apei uzate </a:t>
            </a:r>
            <a:r>
              <a:rPr lang="ro-MO" sz="1800" b="0" dirty="0" smtClean="0">
                <a:solidFill>
                  <a:schemeClr val="tx2"/>
                </a:solidFill>
                <a:latin typeface="+mj-lt"/>
              </a:rPr>
              <a:t>conform Anexei 3,</a:t>
            </a:r>
          </a:p>
          <a:p>
            <a:pPr lvl="0"/>
            <a:endParaRPr lang="ro-MO" sz="1800" dirty="0" smtClean="0">
              <a:solidFill>
                <a:schemeClr val="tx2"/>
              </a:solidFill>
              <a:latin typeface="+mj-lt"/>
            </a:endParaRPr>
          </a:p>
          <a:p>
            <a:pPr lvl="0"/>
            <a:r>
              <a:rPr lang="vi-VN" sz="1800" dirty="0" smtClean="0">
                <a:solidFill>
                  <a:schemeClr val="tx2"/>
                </a:solidFill>
                <a:latin typeface="+mj-lt"/>
              </a:rPr>
              <a:t>Datele </a:t>
            </a:r>
            <a:r>
              <a:rPr lang="vi-VN" sz="1800" dirty="0">
                <a:solidFill>
                  <a:schemeClr val="tx2"/>
                </a:solidFill>
                <a:latin typeface="+mj-lt"/>
              </a:rPr>
              <a:t>înscrise în formularele de evidenţă a apei folosite</a:t>
            </a:r>
            <a:r>
              <a:rPr lang="vi-VN" sz="1800" b="0" dirty="0">
                <a:solidFill>
                  <a:schemeClr val="tx2"/>
                </a:solidFill>
                <a:latin typeface="+mj-lt"/>
              </a:rPr>
              <a:t>, conform anexelor nr. 1-3 la prezentul Regulament, sînt folosite la întocmirea de către utilizatorii de apă a Raportului anual nr. </a:t>
            </a:r>
            <a:r>
              <a:rPr lang="vi-VN" sz="1800" dirty="0">
                <a:solidFill>
                  <a:schemeClr val="tx2"/>
                </a:solidFill>
                <a:latin typeface="+mj-lt"/>
              </a:rPr>
              <a:t>1 – „Utilizarea apelor</a:t>
            </a:r>
            <a:r>
              <a:rPr lang="vi-VN" sz="1800" b="0" dirty="0" smtClean="0">
                <a:solidFill>
                  <a:schemeClr val="tx2"/>
                </a:solidFill>
                <a:latin typeface="+mj-lt"/>
              </a:rPr>
              <a:t>”</a:t>
            </a:r>
            <a:r>
              <a:rPr lang="ro-MO" sz="1800" b="0" dirty="0" smtClean="0">
                <a:solidFill>
                  <a:schemeClr val="tx2"/>
                </a:solidFill>
                <a:latin typeface="+mj-lt"/>
              </a:rPr>
              <a:t>.</a:t>
            </a:r>
            <a:r>
              <a:rPr lang="vi-VN" sz="1800" b="0" dirty="0" smtClean="0">
                <a:solidFill>
                  <a:schemeClr val="tx2"/>
                </a:solidFill>
                <a:latin typeface="+mj-lt"/>
              </a:rPr>
              <a:t> </a:t>
            </a:r>
            <a:r>
              <a:rPr lang="vi-VN" sz="1800" dirty="0">
                <a:solidFill>
                  <a:schemeClr val="tx2"/>
                </a:solidFill>
                <a:latin typeface="+mj-lt"/>
              </a:rPr>
              <a:t/>
            </a:r>
            <a:br>
              <a:rPr lang="vi-VN" sz="1800" dirty="0">
                <a:solidFill>
                  <a:schemeClr val="tx2"/>
                </a:solidFill>
                <a:latin typeface="+mj-lt"/>
              </a:rPr>
            </a:br>
            <a:endParaRPr lang="vi-VN" sz="1800" b="0" dirty="0">
              <a:solidFill>
                <a:schemeClr val="tx2"/>
              </a:solidFill>
              <a:latin typeface="+mj-lt"/>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457187" y="1112936"/>
            <a:ext cx="8612849" cy="1694719"/>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97155" lvl="0">
              <a:lnSpc>
                <a:spcPct val="107000"/>
              </a:lnSpc>
              <a:spcAft>
                <a:spcPts val="0"/>
              </a:spcAft>
            </a:pPr>
            <a:r>
              <a:rPr lang="ro-RO" sz="1800" dirty="0">
                <a:latin typeface="Times New Roman"/>
                <a:ea typeface="Calibri"/>
              </a:rPr>
              <a:t>H</a:t>
            </a:r>
            <a:r>
              <a:rPr lang="ro-RO" sz="1800" dirty="0">
                <a:latin typeface="+mj-lt"/>
                <a:ea typeface="Calibri"/>
              </a:rPr>
              <a:t>G nr. 835 din 29.10.2013 „Pentru aprobarea Regulamentului privind evidenta şi raportarea apei folosite</a:t>
            </a:r>
            <a:r>
              <a:rPr lang="ro-RO" sz="1800" dirty="0">
                <a:latin typeface="Times New Roman"/>
                <a:ea typeface="Calibri"/>
              </a:rPr>
              <a:t>”.</a:t>
            </a:r>
            <a:endParaRPr lang="ru-RU" sz="1800" dirty="0">
              <a:solidFill>
                <a:srgbClr val="000000"/>
              </a:solidFill>
              <a:latin typeface="Calibri"/>
              <a:ea typeface="Calibri"/>
              <a:cs typeface="Times New Roman"/>
            </a:endParaRPr>
          </a:p>
        </p:txBody>
      </p:sp>
      <p:sp>
        <p:nvSpPr>
          <p:cNvPr id="8" name="Прямоугольник 7"/>
          <p:cNvSpPr/>
          <p:nvPr/>
        </p:nvSpPr>
        <p:spPr>
          <a:xfrm>
            <a:off x="73950" y="2941926"/>
            <a:ext cx="8908685" cy="663580"/>
          </a:xfrm>
          <a:prstGeom prst="rect">
            <a:avLst/>
          </a:prstGeom>
        </p:spPr>
        <p:txBody>
          <a:bodyPr wrap="square">
            <a:spAutoFit/>
          </a:bodyPr>
          <a:lstStyle/>
          <a:p>
            <a:pPr marR="97155" lvl="0">
              <a:lnSpc>
                <a:spcPct val="107000"/>
              </a:lnSpc>
              <a:spcAft>
                <a:spcPts val="0"/>
              </a:spcAft>
            </a:pPr>
            <a:endParaRPr lang="ro-MO" sz="1800" dirty="0" smtClean="0">
              <a:solidFill>
                <a:srgbClr val="000000"/>
              </a:solidFill>
              <a:latin typeface="+mj-lt"/>
              <a:ea typeface="Calibri"/>
              <a:cs typeface="Times New Roman"/>
            </a:endParaRPr>
          </a:p>
          <a:p>
            <a:pPr marR="97155" lvl="0">
              <a:lnSpc>
                <a:spcPct val="107000"/>
              </a:lnSpc>
              <a:spcAft>
                <a:spcPts val="0"/>
              </a:spcAft>
            </a:pPr>
            <a:endParaRPr lang="vi-VN" sz="1800" b="0" dirty="0">
              <a:solidFill>
                <a:srgbClr val="000000"/>
              </a:solidFill>
              <a:latin typeface="+mj-lt"/>
              <a:cs typeface="+mn-cs"/>
            </a:endParaRPr>
          </a:p>
        </p:txBody>
      </p:sp>
      <p:sp>
        <p:nvSpPr>
          <p:cNvPr id="7" name="Прямоугольник 6"/>
          <p:cNvSpPr/>
          <p:nvPr/>
        </p:nvSpPr>
        <p:spPr>
          <a:xfrm>
            <a:off x="188243" y="2941926"/>
            <a:ext cx="8609476" cy="3579897"/>
          </a:xfrm>
          <a:prstGeom prst="rect">
            <a:avLst/>
          </a:prstGeom>
        </p:spPr>
        <p:txBody>
          <a:bodyPr wrap="square">
            <a:spAutoFit/>
          </a:bodyPr>
          <a:lstStyle/>
          <a:p>
            <a:pPr lvl="0"/>
            <a:endParaRPr lang="ro-MO" sz="1800" b="0" dirty="0" smtClean="0">
              <a:solidFill>
                <a:srgbClr val="000000"/>
              </a:solidFill>
              <a:latin typeface="Times New Roman"/>
            </a:endParaRPr>
          </a:p>
        </p:txBody>
      </p:sp>
    </p:spTree>
    <p:extLst>
      <p:ext uri="{BB962C8B-B14F-4D97-AF65-F5344CB8AC3E}">
        <p14:creationId xmlns:p14="http://schemas.microsoft.com/office/powerpoint/2010/main" val="3624412784"/>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3717941"/>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u-RU" sz="2000" kern="0" dirty="0">
              <a:solidFill>
                <a:srgbClr val="6E6452"/>
              </a:solidFill>
              <a:latin typeface="Arial"/>
              <a:cs typeface="+mn-cs"/>
            </a:endParaRPr>
          </a:p>
          <a:p>
            <a:pPr marL="342900" lvl="0" indent="-342900">
              <a:lnSpc>
                <a:spcPct val="115000"/>
              </a:lnSpc>
              <a:spcBef>
                <a:spcPts val="400"/>
              </a:spcBef>
              <a:spcAft>
                <a:spcPts val="0"/>
              </a:spcAft>
              <a:buClr>
                <a:srgbClr val="6E6452"/>
              </a:buClr>
              <a:buFont typeface="Arial" panose="020B0604020202020204" pitchFamily="34" charset="0"/>
              <a:buChar char="•"/>
              <a:tabLst>
                <a:tab pos="2190750" algn="l"/>
              </a:tabLst>
            </a:pPr>
            <a:endParaRPr lang="ru-RU" sz="2400" kern="0" dirty="0">
              <a:solidFill>
                <a:srgbClr val="6E6452"/>
              </a:solidFill>
              <a:latin typeface="Arial"/>
              <a:ea typeface="Calibri"/>
              <a:cs typeface="Times New Roman"/>
            </a:endParaRPr>
          </a:p>
        </p:txBody>
      </p:sp>
      <p:sp>
        <p:nvSpPr>
          <p:cNvPr id="22" name="Прямоугольник 21"/>
          <p:cNvSpPr/>
          <p:nvPr/>
        </p:nvSpPr>
        <p:spPr>
          <a:xfrm>
            <a:off x="497540" y="2810435"/>
            <a:ext cx="8213343" cy="3331681"/>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r>
              <a:rPr lang="ro-RO" sz="1800" kern="0" dirty="0" smtClean="0">
                <a:solidFill>
                  <a:schemeClr val="tx1"/>
                </a:solidFill>
                <a:latin typeface="Arial"/>
                <a:ea typeface="Calibri"/>
                <a:cs typeface="Calibri"/>
              </a:rPr>
              <a:t>Strategia </a:t>
            </a:r>
            <a:r>
              <a:rPr lang="ro-RO" sz="1800" kern="0" dirty="0">
                <a:solidFill>
                  <a:schemeClr val="tx1"/>
                </a:solidFill>
                <a:latin typeface="Arial"/>
                <a:ea typeface="Calibri"/>
                <a:cs typeface="Calibri"/>
              </a:rPr>
              <a:t>de dezvoltare regională pentru Regiunea de Dezvoltare Centru </a:t>
            </a:r>
            <a:r>
              <a:rPr lang="ro-RO" sz="1800" kern="0" dirty="0" smtClean="0">
                <a:solidFill>
                  <a:schemeClr val="tx1"/>
                </a:solidFill>
                <a:latin typeface="Arial"/>
                <a:ea typeface="Calibri"/>
                <a:cs typeface="Calibri"/>
              </a:rPr>
              <a:t>Nord și Sud </a:t>
            </a:r>
            <a:r>
              <a:rPr lang="ro-RO" sz="1800" b="0" kern="0" dirty="0" smtClean="0">
                <a:solidFill>
                  <a:srgbClr val="6E6452"/>
                </a:solidFill>
                <a:latin typeface="Arial"/>
                <a:ea typeface="Calibri"/>
                <a:cs typeface="Calibri"/>
              </a:rPr>
              <a:t>2016 </a:t>
            </a:r>
            <a:r>
              <a:rPr lang="ro-RO" sz="1800" b="0" kern="0" dirty="0">
                <a:solidFill>
                  <a:srgbClr val="6E6452"/>
                </a:solidFill>
                <a:latin typeface="Arial"/>
                <a:ea typeface="Calibri"/>
                <a:cs typeface="Calibri"/>
              </a:rPr>
              <a:t>– 2020, </a:t>
            </a:r>
            <a:r>
              <a:rPr lang="ro-RO" sz="1800" b="0" kern="0" dirty="0" smtClean="0">
                <a:solidFill>
                  <a:srgbClr val="6E6452"/>
                </a:solidFill>
                <a:latin typeface="Arial"/>
                <a:ea typeface="Calibri"/>
                <a:cs typeface="Calibri"/>
              </a:rPr>
              <a:t>aprobate prin decizii ale Consiliului </a:t>
            </a:r>
            <a:r>
              <a:rPr lang="ro-RO" sz="1800" b="0" kern="0" dirty="0">
                <a:solidFill>
                  <a:srgbClr val="6E6452"/>
                </a:solidFill>
                <a:latin typeface="Arial"/>
                <a:ea typeface="Calibri"/>
                <a:cs typeface="Calibri"/>
              </a:rPr>
              <a:t>de Dezvoltare </a:t>
            </a:r>
            <a:r>
              <a:rPr lang="ro-RO" sz="1800" b="0" kern="0" dirty="0" smtClean="0">
                <a:solidFill>
                  <a:srgbClr val="6E6452"/>
                </a:solidFill>
                <a:latin typeface="Arial"/>
                <a:ea typeface="Calibri"/>
                <a:cs typeface="Calibri"/>
              </a:rPr>
              <a:t>Centru, Nord și Sud  </a:t>
            </a:r>
            <a:r>
              <a:rPr lang="ro-RO" sz="1800" b="0" kern="0" dirty="0">
                <a:solidFill>
                  <a:srgbClr val="6E6452"/>
                </a:solidFill>
                <a:latin typeface="Arial"/>
                <a:ea typeface="Calibri"/>
                <a:cs typeface="Calibri"/>
              </a:rPr>
              <a:t>din </a:t>
            </a:r>
            <a:r>
              <a:rPr lang="ro-RO" sz="1800" b="0" kern="0" dirty="0" smtClean="0">
                <a:solidFill>
                  <a:srgbClr val="6E6452"/>
                </a:solidFill>
                <a:latin typeface="Arial"/>
                <a:ea typeface="Calibri"/>
                <a:cs typeface="Calibri"/>
              </a:rPr>
              <a:t>.2016</a:t>
            </a:r>
            <a:r>
              <a:rPr lang="ro-RO" sz="1800" b="0" kern="0" dirty="0">
                <a:solidFill>
                  <a:srgbClr val="6E6452"/>
                </a:solidFill>
                <a:latin typeface="Arial"/>
                <a:ea typeface="Calibri"/>
                <a:cs typeface="Calibri"/>
              </a:rPr>
              <a:t>;</a:t>
            </a:r>
            <a:endParaRPr lang="ru-RU" sz="2400" b="0" kern="0" dirty="0">
              <a:solidFill>
                <a:srgbClr val="6E6452"/>
              </a:solidFill>
              <a:latin typeface="Arial"/>
              <a:ea typeface="Calibri"/>
              <a:cs typeface="Times New Roman"/>
            </a:endParaRPr>
          </a:p>
          <a:p>
            <a:pPr marL="342900" lvl="0" indent="-342900">
              <a:lnSpc>
                <a:spcPct val="115000"/>
              </a:lnSpc>
              <a:spcBef>
                <a:spcPts val="400"/>
              </a:spcBef>
              <a:spcAft>
                <a:spcPts val="0"/>
              </a:spcAft>
              <a:buFont typeface="Arial" panose="020B0604020202020204" pitchFamily="34" charset="0"/>
              <a:buChar char="•"/>
              <a:tabLst>
                <a:tab pos="2190750" algn="l"/>
              </a:tabLst>
            </a:pPr>
            <a:r>
              <a:rPr lang="ro-RO" sz="1800" kern="0" dirty="0" smtClean="0">
                <a:solidFill>
                  <a:srgbClr val="6E6452"/>
                </a:solidFill>
                <a:latin typeface="Arial"/>
                <a:ea typeface="Calibri"/>
                <a:cs typeface="Calibri"/>
              </a:rPr>
              <a:t>Planuri operaționale  regionale </a:t>
            </a:r>
            <a:r>
              <a:rPr lang="ro-RO" sz="1800" b="0" kern="0" dirty="0">
                <a:solidFill>
                  <a:srgbClr val="6E6452"/>
                </a:solidFill>
                <a:latin typeface="Arial"/>
                <a:ea typeface="Calibri"/>
                <a:cs typeface="Calibri"/>
              </a:rPr>
              <a:t>2017 – 2020 pentru Regiunea de Dezvoltare  Centru </a:t>
            </a:r>
            <a:r>
              <a:rPr lang="ro-RO" sz="1800" b="0" kern="0" dirty="0" smtClean="0">
                <a:solidFill>
                  <a:srgbClr val="6E6452"/>
                </a:solidFill>
                <a:latin typeface="Arial"/>
                <a:ea typeface="Calibri"/>
                <a:cs typeface="Calibri"/>
              </a:rPr>
              <a:t>Nord </a:t>
            </a:r>
            <a:r>
              <a:rPr lang="ro-RO" sz="1800" b="0" kern="0" dirty="0">
                <a:solidFill>
                  <a:srgbClr val="6E6452"/>
                </a:solidFill>
                <a:latin typeface="Arial"/>
                <a:ea typeface="Calibri"/>
                <a:cs typeface="Calibri"/>
              </a:rPr>
              <a:t>și Sud</a:t>
            </a:r>
            <a:r>
              <a:rPr lang="ro-RO" sz="1800" b="0" kern="0" dirty="0" smtClean="0">
                <a:solidFill>
                  <a:srgbClr val="6E6452"/>
                </a:solidFill>
                <a:latin typeface="Arial"/>
                <a:ea typeface="Calibri"/>
                <a:cs typeface="Calibri"/>
              </a:rPr>
              <a:t>;</a:t>
            </a:r>
          </a:p>
          <a:p>
            <a:pPr marL="342900" lvl="0" indent="-342900">
              <a:lnSpc>
                <a:spcPct val="115000"/>
              </a:lnSpc>
              <a:spcBef>
                <a:spcPts val="400"/>
              </a:spcBef>
              <a:spcAft>
                <a:spcPts val="1000"/>
              </a:spcAft>
              <a:buFont typeface="Arial" panose="020B0604020202020204" pitchFamily="34" charset="0"/>
              <a:buChar char="•"/>
              <a:tabLst>
                <a:tab pos="2190750" algn="l"/>
              </a:tabLst>
            </a:pPr>
            <a:r>
              <a:rPr lang="ro-RO" sz="1800" kern="0" dirty="0" smtClean="0">
                <a:solidFill>
                  <a:srgbClr val="6E6452"/>
                </a:solidFill>
                <a:latin typeface="Arial"/>
                <a:ea typeface="Calibri"/>
                <a:cs typeface="Calibri"/>
              </a:rPr>
              <a:t>Programe regionale sectoriale </a:t>
            </a:r>
            <a:r>
              <a:rPr lang="ro-RO" sz="1800" b="0" kern="0" dirty="0">
                <a:solidFill>
                  <a:srgbClr val="6E6452"/>
                </a:solidFill>
                <a:latin typeface="Arial"/>
                <a:ea typeface="Calibri"/>
                <a:cs typeface="Calibri"/>
              </a:rPr>
              <a:t>de alimentare cu apă și canalizare pentru Regiunea de Dezvoltare Centru și Nord, 2014.</a:t>
            </a:r>
            <a:r>
              <a:rPr lang="ro-RO" sz="1800" b="0" kern="0" dirty="0">
                <a:solidFill>
                  <a:srgbClr val="6E6452"/>
                </a:solidFill>
                <a:highlight>
                  <a:srgbClr val="FFFF00"/>
                </a:highlight>
                <a:latin typeface="Arial"/>
                <a:ea typeface="Calibri"/>
                <a:cs typeface="Calibri"/>
              </a:rPr>
              <a:t> </a:t>
            </a:r>
            <a:r>
              <a:rPr lang="ro-RO" sz="1800" b="0" kern="0" dirty="0">
                <a:solidFill>
                  <a:srgbClr val="6E6452"/>
                </a:solidFill>
                <a:latin typeface="Arial"/>
                <a:ea typeface="Calibri"/>
                <a:cs typeface="Calibri"/>
              </a:rPr>
              <a:t> </a:t>
            </a:r>
            <a:endParaRPr lang="ro-RO" sz="1800" b="0" kern="0" dirty="0" smtClean="0">
              <a:solidFill>
                <a:srgbClr val="6E6452"/>
              </a:solidFill>
              <a:latin typeface="Arial"/>
              <a:ea typeface="Calibri"/>
              <a:cs typeface="Calibri"/>
            </a:endParaRPr>
          </a:p>
          <a:p>
            <a:pPr marL="342900" lvl="0" indent="-342900">
              <a:lnSpc>
                <a:spcPct val="115000"/>
              </a:lnSpc>
              <a:spcBef>
                <a:spcPts val="400"/>
              </a:spcBef>
              <a:spcAft>
                <a:spcPts val="1000"/>
              </a:spcAft>
              <a:buFont typeface="Arial" panose="020B0604020202020204" pitchFamily="34" charset="0"/>
              <a:buChar char="•"/>
              <a:tabLst>
                <a:tab pos="2190750" algn="l"/>
              </a:tabLst>
            </a:pPr>
            <a:endParaRPr lang="ro-MO" sz="1800" b="0" kern="0" dirty="0">
              <a:solidFill>
                <a:srgbClr val="6E6452"/>
              </a:solidFill>
              <a:latin typeface="Arial"/>
            </a:endParaRPr>
          </a:p>
        </p:txBody>
      </p:sp>
      <p:sp>
        <p:nvSpPr>
          <p:cNvPr id="5" name="Круглая лента лицом вниз 4"/>
          <p:cNvSpPr/>
          <p:nvPr/>
        </p:nvSpPr>
        <p:spPr bwMode="auto">
          <a:xfrm>
            <a:off x="773215" y="1435215"/>
            <a:ext cx="7738773" cy="1264023"/>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a:lnSpc>
                <a:spcPct val="115000"/>
              </a:lnSpc>
              <a:spcBef>
                <a:spcPts val="400"/>
              </a:spcBef>
              <a:spcAft>
                <a:spcPts val="1000"/>
              </a:spcAft>
              <a:buClr>
                <a:srgbClr val="C80F0F"/>
              </a:buClr>
              <a:tabLst>
                <a:tab pos="2190750" algn="l"/>
              </a:tabLst>
            </a:pPr>
            <a:r>
              <a:rPr lang="ro-RO" sz="1800" kern="0" dirty="0" smtClean="0">
                <a:solidFill>
                  <a:schemeClr val="tx1"/>
                </a:solidFill>
                <a:ea typeface="Calibri"/>
                <a:cs typeface="Calibri"/>
              </a:rPr>
              <a:t>Acte ce reglementează AAC la </a:t>
            </a:r>
            <a:r>
              <a:rPr lang="ro-RO" sz="1800" kern="0" dirty="0">
                <a:solidFill>
                  <a:schemeClr val="tx1"/>
                </a:solidFill>
                <a:ea typeface="Calibri"/>
                <a:cs typeface="Calibri"/>
              </a:rPr>
              <a:t>nivel </a:t>
            </a:r>
            <a:r>
              <a:rPr lang="ro-RO" sz="1800" kern="0" dirty="0" smtClean="0">
                <a:solidFill>
                  <a:schemeClr val="tx1"/>
                </a:solidFill>
                <a:ea typeface="Calibri"/>
                <a:cs typeface="Calibri"/>
              </a:rPr>
              <a:t>regional</a:t>
            </a:r>
            <a:endParaRPr lang="ru-RU" sz="1800" b="0" kern="0" dirty="0">
              <a:solidFill>
                <a:schemeClr val="tx1"/>
              </a:solidFill>
            </a:endParaRPr>
          </a:p>
        </p:txBody>
      </p:sp>
    </p:spTree>
    <p:extLst>
      <p:ext uri="{BB962C8B-B14F-4D97-AF65-F5344CB8AC3E}">
        <p14:creationId xmlns:p14="http://schemas.microsoft.com/office/powerpoint/2010/main" val="1651616403"/>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3717941"/>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u-RU" sz="2000" kern="0" dirty="0">
              <a:solidFill>
                <a:srgbClr val="6E6452"/>
              </a:solidFill>
              <a:latin typeface="Arial"/>
              <a:cs typeface="+mn-cs"/>
            </a:endParaRPr>
          </a:p>
          <a:p>
            <a:pPr marL="342900" lvl="0" indent="-342900">
              <a:lnSpc>
                <a:spcPct val="115000"/>
              </a:lnSpc>
              <a:spcBef>
                <a:spcPts val="400"/>
              </a:spcBef>
              <a:spcAft>
                <a:spcPts val="0"/>
              </a:spcAft>
              <a:buClr>
                <a:srgbClr val="6E6452"/>
              </a:buClr>
              <a:buFont typeface="Arial" panose="020B0604020202020204" pitchFamily="34" charset="0"/>
              <a:buChar char="•"/>
              <a:tabLst>
                <a:tab pos="2190750" algn="l"/>
              </a:tabLst>
            </a:pPr>
            <a:endParaRPr lang="ru-RU" sz="2400" kern="0" dirty="0">
              <a:solidFill>
                <a:srgbClr val="6E6452"/>
              </a:solidFill>
              <a:latin typeface="Arial"/>
              <a:ea typeface="Calibri"/>
              <a:cs typeface="Times New Roman"/>
            </a:endParaRPr>
          </a:p>
        </p:txBody>
      </p:sp>
      <p:sp>
        <p:nvSpPr>
          <p:cNvPr id="22" name="Прямоугольник 21"/>
          <p:cNvSpPr/>
          <p:nvPr/>
        </p:nvSpPr>
        <p:spPr>
          <a:xfrm>
            <a:off x="192181" y="1408298"/>
            <a:ext cx="8548390" cy="4456092"/>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lvl="0">
              <a:lnSpc>
                <a:spcPct val="115000"/>
              </a:lnSpc>
              <a:spcBef>
                <a:spcPts val="400"/>
              </a:spcBef>
              <a:spcAft>
                <a:spcPts val="1000"/>
              </a:spcAft>
              <a:buClr>
                <a:srgbClr val="C80F0F"/>
              </a:buClr>
              <a:tabLst>
                <a:tab pos="2190750" algn="l"/>
              </a:tabLst>
            </a:pPr>
            <a:r>
              <a:rPr lang="ro-RO" sz="1800" kern="0" dirty="0">
                <a:solidFill>
                  <a:srgbClr val="6E6452"/>
                </a:solidFill>
                <a:latin typeface="Calibri"/>
                <a:ea typeface="Calibri"/>
                <a:cs typeface="Calibri"/>
              </a:rPr>
              <a:t> </a:t>
            </a:r>
            <a:r>
              <a:rPr lang="ro-RO" sz="1800" kern="0" dirty="0">
                <a:solidFill>
                  <a:schemeClr val="tx1"/>
                </a:solidFill>
                <a:latin typeface="Calibri"/>
                <a:ea typeface="Calibri"/>
                <a:cs typeface="Calibri"/>
              </a:rPr>
              <a:t>Nivel raional</a:t>
            </a:r>
            <a:endParaRPr lang="ru-RU" sz="2400" kern="0" dirty="0">
              <a:solidFill>
                <a:schemeClr val="tx1"/>
              </a:solidFill>
              <a:latin typeface="Calibri"/>
              <a:ea typeface="Calibri"/>
              <a:cs typeface="Times New Roman"/>
            </a:endParaRPr>
          </a:p>
          <a:p>
            <a:pPr lvl="0">
              <a:lnSpc>
                <a:spcPct val="115000"/>
              </a:lnSpc>
              <a:spcBef>
                <a:spcPts val="400"/>
              </a:spcBef>
              <a:spcAft>
                <a:spcPts val="1000"/>
              </a:spcAft>
              <a:buClr>
                <a:srgbClr val="C80F0F"/>
              </a:buClr>
              <a:tabLst>
                <a:tab pos="2190750" algn="l"/>
              </a:tabLst>
            </a:pPr>
            <a:r>
              <a:rPr lang="ro-RO" sz="1800" kern="0" dirty="0" smtClean="0">
                <a:solidFill>
                  <a:schemeClr val="tx1"/>
                </a:solidFill>
                <a:latin typeface="+mj-lt"/>
                <a:ea typeface="Calibri"/>
                <a:cs typeface="Calibri"/>
              </a:rPr>
              <a:t>Strategii și  planuri </a:t>
            </a:r>
            <a:r>
              <a:rPr lang="ro-RO" sz="1800" kern="0" dirty="0">
                <a:solidFill>
                  <a:schemeClr val="tx1"/>
                </a:solidFill>
                <a:latin typeface="+mj-lt"/>
                <a:ea typeface="Calibri"/>
                <a:cs typeface="Calibri"/>
              </a:rPr>
              <a:t>de dezvoltare socio-economică </a:t>
            </a:r>
            <a:r>
              <a:rPr lang="ro-RO" sz="1800" kern="0" dirty="0" smtClean="0">
                <a:solidFill>
                  <a:srgbClr val="6E6452"/>
                </a:solidFill>
                <a:latin typeface="Calibri"/>
                <a:ea typeface="Calibri"/>
                <a:cs typeface="Calibri"/>
              </a:rPr>
              <a:t>– </a:t>
            </a:r>
            <a:r>
              <a:rPr lang="ro-RO" sz="1800" i="1" kern="0" dirty="0" smtClean="0">
                <a:solidFill>
                  <a:srgbClr val="6E6452"/>
                </a:solidFill>
                <a:latin typeface="Calibri"/>
                <a:ea typeface="Calibri"/>
                <a:cs typeface="Calibri"/>
              </a:rPr>
              <a:t>instrumente  </a:t>
            </a:r>
            <a:r>
              <a:rPr lang="ro-RO" sz="1800" i="1" kern="0" dirty="0">
                <a:solidFill>
                  <a:srgbClr val="6E6452"/>
                </a:solidFill>
                <a:latin typeface="Calibri"/>
                <a:ea typeface="Calibri"/>
                <a:cs typeface="Calibri"/>
              </a:rPr>
              <a:t>de planificare a acțiunilor </a:t>
            </a:r>
            <a:r>
              <a:rPr lang="ro-RO" sz="1800" i="1" kern="0" dirty="0" smtClean="0">
                <a:solidFill>
                  <a:srgbClr val="6E6452"/>
                </a:solidFill>
                <a:latin typeface="Calibri"/>
                <a:ea typeface="Calibri"/>
                <a:cs typeface="Calibri"/>
              </a:rPr>
              <a:t> </a:t>
            </a:r>
            <a:r>
              <a:rPr lang="ro-RO" sz="1800" i="1" kern="0" dirty="0">
                <a:solidFill>
                  <a:srgbClr val="6E6452"/>
                </a:solidFill>
                <a:latin typeface="Calibri"/>
                <a:ea typeface="Calibri"/>
                <a:cs typeface="Calibri"/>
              </a:rPr>
              <a:t>în sectorul AAC.</a:t>
            </a:r>
          </a:p>
          <a:p>
            <a:pPr marL="742950" lvl="1" indent="-285750">
              <a:lnSpc>
                <a:spcPct val="115000"/>
              </a:lnSpc>
              <a:spcBef>
                <a:spcPts val="400"/>
              </a:spcBef>
              <a:spcAft>
                <a:spcPts val="0"/>
              </a:spcAft>
              <a:buFont typeface="Arial" panose="020B0604020202020204" pitchFamily="34" charset="0"/>
              <a:buChar char="•"/>
              <a:tabLst>
                <a:tab pos="2190750" algn="l"/>
              </a:tabLst>
            </a:pPr>
            <a:r>
              <a:rPr lang="ro-MO" sz="1800" b="0" kern="0" dirty="0" smtClean="0">
                <a:solidFill>
                  <a:schemeClr val="tx2"/>
                </a:solidFill>
                <a:latin typeface="Arial"/>
              </a:rPr>
              <a:t>În diferite raioane sunt în derularea Studii de fezabilitate, proiecte ce țin de </a:t>
            </a:r>
            <a:r>
              <a:rPr lang="ro-RO" sz="1800" kern="0" dirty="0" smtClean="0">
                <a:solidFill>
                  <a:schemeClr val="tx2"/>
                </a:solidFill>
                <a:latin typeface="Calibri"/>
                <a:ea typeface="Calibri"/>
                <a:cs typeface="Calibri"/>
              </a:rPr>
              <a:t> </a:t>
            </a:r>
            <a:r>
              <a:rPr lang="ro-RO" sz="1800" kern="0" dirty="0">
                <a:solidFill>
                  <a:schemeClr val="tx2"/>
                </a:solidFill>
                <a:latin typeface="Calibri"/>
                <a:ea typeface="Calibri"/>
                <a:cs typeface="Calibri"/>
              </a:rPr>
              <a:t>modernizarea serviciilor publice locale în sectorul de aprovizionare </a:t>
            </a:r>
            <a:r>
              <a:rPr lang="ro-RO" sz="1800" kern="0" dirty="0" smtClean="0">
                <a:solidFill>
                  <a:schemeClr val="tx2"/>
                </a:solidFill>
                <a:latin typeface="Calibri"/>
                <a:ea typeface="Calibri"/>
                <a:cs typeface="Calibri"/>
              </a:rPr>
              <a:t>AAC.</a:t>
            </a:r>
          </a:p>
          <a:p>
            <a:pPr marL="742950" lvl="1" indent="-285750">
              <a:lnSpc>
                <a:spcPct val="115000"/>
              </a:lnSpc>
              <a:spcBef>
                <a:spcPts val="400"/>
              </a:spcBef>
              <a:spcAft>
                <a:spcPts val="0"/>
              </a:spcAft>
              <a:buFont typeface="Arial" panose="020B0604020202020204" pitchFamily="34" charset="0"/>
              <a:buChar char="•"/>
              <a:tabLst>
                <a:tab pos="2190750" algn="l"/>
              </a:tabLst>
            </a:pPr>
            <a:r>
              <a:rPr lang="ro-RO" sz="1800" b="0" kern="0" dirty="0" smtClean="0">
                <a:solidFill>
                  <a:schemeClr val="tx2"/>
                </a:solidFill>
                <a:latin typeface="Calibri"/>
                <a:cs typeface="Calibri"/>
              </a:rPr>
              <a:t>În diferite raioane Strategiile de dezvoltare socio-economică urmează a fi completate cu sectorul AAC.</a:t>
            </a:r>
            <a:endParaRPr lang="ru-RU" sz="1800" b="0" kern="0" dirty="0">
              <a:solidFill>
                <a:schemeClr val="tx2"/>
              </a:solidFill>
              <a:latin typeface="Arial"/>
            </a:endParaRPr>
          </a:p>
        </p:txBody>
      </p:sp>
      <p:sp>
        <p:nvSpPr>
          <p:cNvPr id="5" name="Круглая лента лицом вниз 4"/>
          <p:cNvSpPr/>
          <p:nvPr/>
        </p:nvSpPr>
        <p:spPr bwMode="auto">
          <a:xfrm>
            <a:off x="773215" y="1435215"/>
            <a:ext cx="7738773" cy="1264023"/>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a:lnSpc>
                <a:spcPct val="115000"/>
              </a:lnSpc>
              <a:spcBef>
                <a:spcPts val="400"/>
              </a:spcBef>
              <a:spcAft>
                <a:spcPts val="1000"/>
              </a:spcAft>
              <a:buClr>
                <a:srgbClr val="C80F0F"/>
              </a:buClr>
              <a:tabLst>
                <a:tab pos="2190750" algn="l"/>
              </a:tabLst>
            </a:pPr>
            <a:r>
              <a:rPr lang="ro-RO" sz="1800" kern="0" dirty="0" smtClean="0">
                <a:solidFill>
                  <a:schemeClr val="tx1"/>
                </a:solidFill>
                <a:ea typeface="Calibri"/>
                <a:cs typeface="Calibri"/>
              </a:rPr>
              <a:t>Acte ce reglementează sectorul AAC la </a:t>
            </a:r>
            <a:r>
              <a:rPr lang="ro-RO" sz="1800" kern="0" dirty="0">
                <a:solidFill>
                  <a:schemeClr val="tx1"/>
                </a:solidFill>
                <a:ea typeface="Calibri"/>
                <a:cs typeface="Calibri"/>
              </a:rPr>
              <a:t>nivel </a:t>
            </a:r>
            <a:r>
              <a:rPr lang="ro-RO" sz="1800" kern="0" dirty="0" smtClean="0">
                <a:solidFill>
                  <a:schemeClr val="tx1"/>
                </a:solidFill>
                <a:ea typeface="Calibri"/>
                <a:cs typeface="Calibri"/>
              </a:rPr>
              <a:t>raional</a:t>
            </a:r>
            <a:endParaRPr lang="ru-RU" sz="1800" kern="0" dirty="0">
              <a:solidFill>
                <a:schemeClr val="tx1"/>
              </a:solidFill>
            </a:endParaRPr>
          </a:p>
        </p:txBody>
      </p:sp>
    </p:spTree>
    <p:extLst>
      <p:ext uri="{BB962C8B-B14F-4D97-AF65-F5344CB8AC3E}">
        <p14:creationId xmlns:p14="http://schemas.microsoft.com/office/powerpoint/2010/main" val="2566570278"/>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3717941"/>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u-RU" sz="2000" kern="0" dirty="0">
              <a:solidFill>
                <a:srgbClr val="6E6452"/>
              </a:solidFill>
              <a:latin typeface="Arial"/>
              <a:cs typeface="+mn-cs"/>
            </a:endParaRPr>
          </a:p>
          <a:p>
            <a:pPr marL="342900" lvl="0" indent="-342900">
              <a:lnSpc>
                <a:spcPct val="115000"/>
              </a:lnSpc>
              <a:spcBef>
                <a:spcPts val="400"/>
              </a:spcBef>
              <a:spcAft>
                <a:spcPts val="0"/>
              </a:spcAft>
              <a:buClr>
                <a:srgbClr val="6E6452"/>
              </a:buClr>
              <a:buFont typeface="Arial" panose="020B0604020202020204" pitchFamily="34" charset="0"/>
              <a:buChar char="•"/>
              <a:tabLst>
                <a:tab pos="2190750" algn="l"/>
              </a:tabLst>
            </a:pPr>
            <a:endParaRPr lang="ru-RU" sz="2400" kern="0" dirty="0">
              <a:solidFill>
                <a:srgbClr val="6E6452"/>
              </a:solidFill>
              <a:latin typeface="Arial"/>
              <a:ea typeface="Calibri"/>
              <a:cs typeface="Times New Roman"/>
            </a:endParaRPr>
          </a:p>
        </p:txBody>
      </p:sp>
      <p:sp>
        <p:nvSpPr>
          <p:cNvPr id="22" name="Прямоугольник 21"/>
          <p:cNvSpPr/>
          <p:nvPr/>
        </p:nvSpPr>
        <p:spPr>
          <a:xfrm>
            <a:off x="192181" y="1408298"/>
            <a:ext cx="8548390" cy="2134430"/>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lvl="0">
              <a:lnSpc>
                <a:spcPct val="115000"/>
              </a:lnSpc>
              <a:spcBef>
                <a:spcPts val="400"/>
              </a:spcBef>
              <a:spcAft>
                <a:spcPts val="1000"/>
              </a:spcAft>
              <a:buClr>
                <a:srgbClr val="C80F0F"/>
              </a:buClr>
              <a:tabLst>
                <a:tab pos="2190750" algn="l"/>
              </a:tabLst>
            </a:pPr>
            <a:r>
              <a:rPr lang="ro-RO" sz="1800" kern="0" dirty="0">
                <a:solidFill>
                  <a:srgbClr val="6E6452"/>
                </a:solidFill>
                <a:latin typeface="Calibri"/>
                <a:ea typeface="Calibri"/>
                <a:cs typeface="Calibri"/>
              </a:rPr>
              <a:t> </a:t>
            </a:r>
            <a:endParaRPr lang="ru-RU" sz="1800" b="0" kern="0" dirty="0">
              <a:solidFill>
                <a:srgbClr val="6E6452"/>
              </a:solidFill>
              <a:latin typeface="Arial"/>
            </a:endParaRPr>
          </a:p>
        </p:txBody>
      </p:sp>
      <p:sp>
        <p:nvSpPr>
          <p:cNvPr id="5" name="Круглая лента лицом вниз 4"/>
          <p:cNvSpPr/>
          <p:nvPr/>
        </p:nvSpPr>
        <p:spPr bwMode="auto">
          <a:xfrm>
            <a:off x="699265" y="1294420"/>
            <a:ext cx="7738773" cy="1264023"/>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a:lnSpc>
                <a:spcPct val="115000"/>
              </a:lnSpc>
              <a:spcBef>
                <a:spcPts val="400"/>
              </a:spcBef>
              <a:spcAft>
                <a:spcPts val="1000"/>
              </a:spcAft>
              <a:buClr>
                <a:srgbClr val="C80F0F"/>
              </a:buClr>
              <a:tabLst>
                <a:tab pos="2190750" algn="l"/>
              </a:tabLst>
            </a:pPr>
            <a:r>
              <a:rPr lang="ro-RO" sz="1800" kern="0" dirty="0" smtClean="0">
                <a:solidFill>
                  <a:schemeClr val="tx1"/>
                </a:solidFill>
                <a:ea typeface="Calibri"/>
                <a:cs typeface="Calibri"/>
              </a:rPr>
              <a:t>Concluzii generale</a:t>
            </a:r>
            <a:endParaRPr lang="ru-RU" sz="1800" kern="0" dirty="0">
              <a:solidFill>
                <a:schemeClr val="tx1"/>
              </a:solidFill>
            </a:endParaRPr>
          </a:p>
        </p:txBody>
      </p:sp>
      <p:sp>
        <p:nvSpPr>
          <p:cNvPr id="7" name="Прямоугольник 6"/>
          <p:cNvSpPr/>
          <p:nvPr/>
        </p:nvSpPr>
        <p:spPr>
          <a:xfrm>
            <a:off x="73951" y="2528175"/>
            <a:ext cx="8922132" cy="4339650"/>
          </a:xfrm>
          <a:prstGeom prst="rect">
            <a:avLst/>
          </a:prstGeom>
        </p:spPr>
        <p:txBody>
          <a:bodyPr wrap="square">
            <a:spAutoFit/>
          </a:bodyPr>
          <a:lstStyle/>
          <a:p>
            <a:pPr lvl="0">
              <a:spcBef>
                <a:spcPts val="400"/>
              </a:spcBef>
              <a:spcAft>
                <a:spcPts val="800"/>
              </a:spcAft>
              <a:buClr>
                <a:srgbClr val="C80F0F"/>
              </a:buClr>
              <a:tabLst>
                <a:tab pos="2190750" algn="l"/>
              </a:tabLst>
            </a:pPr>
            <a:r>
              <a:rPr lang="ro-MO" sz="1800" kern="0" dirty="0" smtClean="0">
                <a:solidFill>
                  <a:schemeClr val="tx1"/>
                </a:solidFill>
                <a:latin typeface="Arial"/>
                <a:cs typeface="+mn-cs"/>
              </a:rPr>
              <a:t>Pentru prevenirea poluării </a:t>
            </a:r>
            <a:r>
              <a:rPr lang="ro-MO" sz="1800" kern="0" dirty="0" smtClean="0">
                <a:solidFill>
                  <a:schemeClr val="tx1"/>
                </a:solidFill>
                <a:latin typeface="Arial"/>
                <a:cs typeface="+mn-cs"/>
              </a:rPr>
              <a:t>și a utilizării </a:t>
            </a:r>
            <a:r>
              <a:rPr lang="ro-MO" sz="1800" kern="0" dirty="0" smtClean="0">
                <a:solidFill>
                  <a:schemeClr val="tx1"/>
                </a:solidFill>
                <a:latin typeface="Arial"/>
                <a:cs typeface="+mn-cs"/>
              </a:rPr>
              <a:t>excesive a resurselor de apă devine important următoarele</a:t>
            </a:r>
            <a:r>
              <a:rPr lang="ro-MO" sz="1800" b="0" kern="0" dirty="0" smtClean="0">
                <a:solidFill>
                  <a:srgbClr val="6E6452"/>
                </a:solidFill>
                <a:latin typeface="Arial"/>
                <a:cs typeface="+mn-cs"/>
              </a:rPr>
              <a:t>:</a:t>
            </a:r>
          </a:p>
          <a:p>
            <a:pPr marL="285750" lvl="0" indent="-285750">
              <a:spcBef>
                <a:spcPts val="400"/>
              </a:spcBef>
              <a:spcAft>
                <a:spcPts val="800"/>
              </a:spcAft>
              <a:buFont typeface="Arial" panose="020B0604020202020204" pitchFamily="34" charset="0"/>
              <a:buChar char="•"/>
              <a:tabLst>
                <a:tab pos="2190750" algn="l"/>
              </a:tabLst>
            </a:pPr>
            <a:r>
              <a:rPr lang="vi-VN" sz="1800" b="0" kern="0" dirty="0" smtClean="0">
                <a:solidFill>
                  <a:srgbClr val="6E6452"/>
                </a:solidFill>
                <a:latin typeface="Arial"/>
                <a:cs typeface="+mn-cs"/>
              </a:rPr>
              <a:t>Asigurarea </a:t>
            </a:r>
            <a:r>
              <a:rPr lang="vi-VN" sz="1800" b="0" kern="0" dirty="0">
                <a:solidFill>
                  <a:srgbClr val="6E6452"/>
                </a:solidFill>
                <a:latin typeface="Arial"/>
                <a:cs typeface="+mn-cs"/>
              </a:rPr>
              <a:t>respectării </a:t>
            </a:r>
            <a:r>
              <a:rPr lang="ro-MO" sz="1800" b="0" kern="0" dirty="0" smtClean="0">
                <a:solidFill>
                  <a:srgbClr val="6E6452"/>
                </a:solidFill>
                <a:latin typeface="Arial"/>
                <a:cs typeface="+mn-cs"/>
              </a:rPr>
              <a:t>prevederilor legislativ-normative </a:t>
            </a:r>
            <a:r>
              <a:rPr lang="vi-VN" sz="1800" b="0" kern="0" dirty="0" smtClean="0">
                <a:solidFill>
                  <a:srgbClr val="6E6452"/>
                </a:solidFill>
                <a:latin typeface="Arial"/>
                <a:cs typeface="+mn-cs"/>
              </a:rPr>
              <a:t>în </a:t>
            </a:r>
            <a:r>
              <a:rPr lang="vi-VN" sz="1800" b="0" kern="0" dirty="0">
                <a:solidFill>
                  <a:srgbClr val="6E6452"/>
                </a:solidFill>
                <a:latin typeface="Arial"/>
                <a:cs typeface="+mn-cs"/>
              </a:rPr>
              <a:t>domeniul </a:t>
            </a:r>
            <a:r>
              <a:rPr lang="vi-VN" sz="1800" b="0" kern="0" dirty="0" smtClean="0">
                <a:solidFill>
                  <a:srgbClr val="6E6452"/>
                </a:solidFill>
                <a:latin typeface="Arial"/>
                <a:cs typeface="+mn-cs"/>
              </a:rPr>
              <a:t>apelor</a:t>
            </a:r>
            <a:r>
              <a:rPr lang="ro-MO" sz="1800" b="0" kern="0" dirty="0" smtClean="0">
                <a:solidFill>
                  <a:srgbClr val="6E6452"/>
                </a:solidFill>
                <a:latin typeface="Arial"/>
                <a:cs typeface="+mn-cs"/>
              </a:rPr>
              <a:t>;</a:t>
            </a:r>
          </a:p>
          <a:p>
            <a:pPr marL="285750" lvl="0" indent="-285750">
              <a:spcBef>
                <a:spcPts val="400"/>
              </a:spcBef>
              <a:spcAft>
                <a:spcPts val="800"/>
              </a:spcAft>
              <a:buFont typeface="Arial" panose="020B0604020202020204" pitchFamily="34" charset="0"/>
              <a:buChar char="•"/>
              <a:tabLst>
                <a:tab pos="2190750" algn="l"/>
              </a:tabLst>
            </a:pPr>
            <a:r>
              <a:rPr lang="ro-MO" sz="1800" b="0" kern="0" dirty="0">
                <a:solidFill>
                  <a:srgbClr val="6E6452"/>
                </a:solidFill>
                <a:latin typeface="Arial"/>
              </a:rPr>
              <a:t>Asigurarea </a:t>
            </a:r>
            <a:r>
              <a:rPr lang="vi-VN" sz="1800" b="0" kern="0" dirty="0">
                <a:solidFill>
                  <a:srgbClr val="6E6452"/>
                </a:solidFill>
                <a:latin typeface="Arial"/>
              </a:rPr>
              <a:t> control</a:t>
            </a:r>
            <a:r>
              <a:rPr lang="ro-MO" sz="1800" b="0" kern="0" dirty="0">
                <a:solidFill>
                  <a:srgbClr val="6E6452"/>
                </a:solidFill>
                <a:latin typeface="Arial"/>
              </a:rPr>
              <a:t>ului</a:t>
            </a:r>
            <a:r>
              <a:rPr lang="vi-VN" sz="1800" b="0" kern="0" dirty="0">
                <a:solidFill>
                  <a:srgbClr val="6E6452"/>
                </a:solidFill>
                <a:latin typeface="Arial"/>
              </a:rPr>
              <a:t> </a:t>
            </a:r>
            <a:r>
              <a:rPr lang="ro-MO" sz="1800" b="0" kern="0" dirty="0" smtClean="0">
                <a:solidFill>
                  <a:srgbClr val="6E6452"/>
                </a:solidFill>
                <a:latin typeface="Arial"/>
              </a:rPr>
              <a:t>planificat și operativ </a:t>
            </a:r>
            <a:r>
              <a:rPr lang="vi-VN" sz="1800" b="0" kern="0" dirty="0" smtClean="0">
                <a:solidFill>
                  <a:srgbClr val="6E6452"/>
                </a:solidFill>
                <a:latin typeface="Arial"/>
              </a:rPr>
              <a:t> </a:t>
            </a:r>
            <a:r>
              <a:rPr lang="vi-VN" sz="1800" b="0" kern="0" dirty="0">
                <a:solidFill>
                  <a:srgbClr val="6E6452"/>
                </a:solidFill>
                <a:latin typeface="Arial"/>
              </a:rPr>
              <a:t>asupra </a:t>
            </a:r>
            <a:r>
              <a:rPr lang="ro-MO" sz="1800" b="0" kern="0" dirty="0">
                <a:solidFill>
                  <a:srgbClr val="6E6452"/>
                </a:solidFill>
                <a:latin typeface="Arial"/>
              </a:rPr>
              <a:t>utilizării </a:t>
            </a:r>
            <a:r>
              <a:rPr lang="vi-VN" sz="1800" b="0" kern="0" dirty="0">
                <a:solidFill>
                  <a:srgbClr val="6E6452"/>
                </a:solidFill>
                <a:latin typeface="Arial"/>
              </a:rPr>
              <a:t> neautorizate a </a:t>
            </a:r>
            <a:r>
              <a:rPr lang="ro-MO" sz="1800" b="0" kern="0" dirty="0">
                <a:solidFill>
                  <a:srgbClr val="6E6452"/>
                </a:solidFill>
                <a:latin typeface="Arial"/>
              </a:rPr>
              <a:t>bazinelor acvatice (</a:t>
            </a:r>
            <a:r>
              <a:rPr lang="vi-VN" sz="1800" b="0" kern="0" dirty="0">
                <a:solidFill>
                  <a:srgbClr val="6E6452"/>
                </a:solidFill>
                <a:latin typeface="Arial"/>
              </a:rPr>
              <a:t>lacurilor și barajelor artificiale </a:t>
            </a:r>
            <a:endParaRPr lang="ro-MO" sz="1800" b="0" kern="0" dirty="0">
              <a:solidFill>
                <a:srgbClr val="6E6452"/>
              </a:solidFill>
              <a:latin typeface="Arial"/>
            </a:endParaRPr>
          </a:p>
          <a:p>
            <a:pPr marL="285750" lvl="0" indent="-285750">
              <a:spcBef>
                <a:spcPts val="400"/>
              </a:spcBef>
              <a:spcAft>
                <a:spcPts val="800"/>
              </a:spcAft>
              <a:buFont typeface="Arial" panose="020B0604020202020204" pitchFamily="34" charset="0"/>
              <a:buChar char="•"/>
              <a:tabLst>
                <a:tab pos="2190750" algn="l"/>
              </a:tabLst>
            </a:pPr>
            <a:r>
              <a:rPr lang="ro-MO" sz="1800" b="0" kern="0" dirty="0" smtClean="0">
                <a:solidFill>
                  <a:srgbClr val="6E6452"/>
                </a:solidFill>
                <a:latin typeface="Arial"/>
                <a:cs typeface="+mn-cs"/>
              </a:rPr>
              <a:t>Asigurarea amenajării și </a:t>
            </a:r>
            <a:r>
              <a:rPr lang="vi-VN" sz="1800" b="0" kern="0" dirty="0" smtClean="0">
                <a:solidFill>
                  <a:srgbClr val="6E6452"/>
                </a:solidFill>
                <a:latin typeface="Arial"/>
                <a:cs typeface="+mn-cs"/>
              </a:rPr>
              <a:t>gestiona</a:t>
            </a:r>
            <a:r>
              <a:rPr lang="ro-MO" sz="1800" b="0" kern="0" dirty="0" err="1" smtClean="0">
                <a:solidFill>
                  <a:srgbClr val="6E6452"/>
                </a:solidFill>
                <a:latin typeface="Arial"/>
                <a:cs typeface="+mn-cs"/>
              </a:rPr>
              <a:t>rii</a:t>
            </a:r>
            <a:r>
              <a:rPr lang="ro-MO" sz="1800" b="0" kern="0" dirty="0" smtClean="0">
                <a:solidFill>
                  <a:srgbClr val="6E6452"/>
                </a:solidFill>
                <a:latin typeface="Arial"/>
                <a:cs typeface="+mn-cs"/>
              </a:rPr>
              <a:t> terenurilor din zonele de protecție  și fășiile riverane </a:t>
            </a:r>
            <a:r>
              <a:rPr lang="vi-VN" sz="1800" b="0" kern="0" dirty="0" smtClean="0">
                <a:solidFill>
                  <a:srgbClr val="6E6452"/>
                </a:solidFill>
                <a:latin typeface="Arial"/>
                <a:cs typeface="+mn-cs"/>
              </a:rPr>
              <a:t>a </a:t>
            </a:r>
            <a:r>
              <a:rPr lang="vi-VN" sz="1800" b="0" kern="0" dirty="0">
                <a:solidFill>
                  <a:srgbClr val="6E6452"/>
                </a:solidFill>
                <a:latin typeface="Arial"/>
                <a:cs typeface="+mn-cs"/>
              </a:rPr>
              <a:t>apelor aflate în gestiunea </a:t>
            </a:r>
            <a:r>
              <a:rPr lang="ro-MO" sz="1800" b="0" kern="0" dirty="0" smtClean="0">
                <a:solidFill>
                  <a:srgbClr val="6E6452"/>
                </a:solidFill>
                <a:latin typeface="Arial"/>
                <a:cs typeface="+mn-cs"/>
              </a:rPr>
              <a:t>APL</a:t>
            </a:r>
            <a:r>
              <a:rPr lang="vi-VN" sz="1800" b="0" kern="0" dirty="0" smtClean="0">
                <a:solidFill>
                  <a:srgbClr val="6E6452"/>
                </a:solidFill>
                <a:latin typeface="Arial"/>
                <a:cs typeface="+mn-cs"/>
              </a:rPr>
              <a:t>;</a:t>
            </a:r>
            <a:endParaRPr lang="ro-MO" sz="1800" b="0" kern="0" dirty="0" smtClean="0">
              <a:solidFill>
                <a:srgbClr val="6E6452"/>
              </a:solidFill>
              <a:latin typeface="Arial"/>
              <a:cs typeface="+mn-cs"/>
            </a:endParaRPr>
          </a:p>
          <a:p>
            <a:pPr marL="285750" lvl="0" indent="-285750">
              <a:spcBef>
                <a:spcPts val="400"/>
              </a:spcBef>
              <a:spcAft>
                <a:spcPts val="800"/>
              </a:spcAft>
              <a:buFont typeface="Arial" panose="020B0604020202020204" pitchFamily="34" charset="0"/>
              <a:buChar char="•"/>
              <a:tabLst>
                <a:tab pos="2190750" algn="l"/>
              </a:tabLst>
            </a:pPr>
            <a:r>
              <a:rPr lang="ro-MO" sz="1800" b="0" kern="0" dirty="0" smtClean="0">
                <a:solidFill>
                  <a:srgbClr val="6E6452"/>
                </a:solidFill>
                <a:latin typeface="Arial"/>
                <a:cs typeface="+mn-cs"/>
              </a:rPr>
              <a:t>Asigurarea gestionării adecvate a instalațiilor de epurare a apelor uzate / tratare a apelor brute, a prizelor de apă,</a:t>
            </a:r>
          </a:p>
          <a:p>
            <a:pPr marL="285750" lvl="0" indent="-285750">
              <a:spcBef>
                <a:spcPts val="400"/>
              </a:spcBef>
              <a:spcAft>
                <a:spcPts val="800"/>
              </a:spcAft>
              <a:buClr>
                <a:srgbClr val="C80F0F"/>
              </a:buClr>
              <a:buFontTx/>
              <a:buChar char="-"/>
              <a:tabLst>
                <a:tab pos="2190750" algn="l"/>
              </a:tabLst>
            </a:pPr>
            <a:r>
              <a:rPr lang="ro-MO" sz="1800" b="0" kern="0" dirty="0" smtClean="0">
                <a:solidFill>
                  <a:srgbClr val="6E6452"/>
                </a:solidFill>
                <a:latin typeface="Arial"/>
                <a:cs typeface="+mn-cs"/>
              </a:rPr>
              <a:t>Asigurarea </a:t>
            </a:r>
            <a:r>
              <a:rPr lang="ro-MO" sz="1800" b="0" kern="0" dirty="0" smtClean="0">
                <a:solidFill>
                  <a:srgbClr val="6E6452"/>
                </a:solidFill>
                <a:latin typeface="Arial"/>
                <a:cs typeface="+mn-cs"/>
              </a:rPr>
              <a:t>protecției și utilizării </a:t>
            </a:r>
            <a:r>
              <a:rPr lang="ro-MO" sz="1800" b="0" kern="0" dirty="0" smtClean="0">
                <a:solidFill>
                  <a:srgbClr val="6E6452"/>
                </a:solidFill>
                <a:latin typeface="Arial"/>
                <a:cs typeface="+mn-cs"/>
              </a:rPr>
              <a:t>raționale a </a:t>
            </a:r>
            <a:r>
              <a:rPr lang="ro-MO" sz="1800" b="0" kern="0" dirty="0" smtClean="0">
                <a:solidFill>
                  <a:srgbClr val="6E6452"/>
                </a:solidFill>
                <a:latin typeface="Arial"/>
                <a:cs typeface="+mn-cs"/>
              </a:rPr>
              <a:t>tuturor resurselor </a:t>
            </a:r>
            <a:r>
              <a:rPr lang="ro-MO" sz="1800" b="0" kern="0" dirty="0" smtClean="0">
                <a:solidFill>
                  <a:srgbClr val="6E6452"/>
                </a:solidFill>
                <a:latin typeface="Arial"/>
                <a:cs typeface="+mn-cs"/>
              </a:rPr>
              <a:t>de apă;</a:t>
            </a:r>
          </a:p>
          <a:p>
            <a:pPr marL="285750" lvl="0" indent="-285750">
              <a:spcBef>
                <a:spcPts val="400"/>
              </a:spcBef>
              <a:spcAft>
                <a:spcPts val="800"/>
              </a:spcAft>
              <a:buClr>
                <a:srgbClr val="C80F0F"/>
              </a:buClr>
              <a:buFontTx/>
              <a:buChar char="-"/>
              <a:tabLst>
                <a:tab pos="2190750" algn="l"/>
              </a:tabLst>
            </a:pPr>
            <a:r>
              <a:rPr lang="ro-MO" sz="1800" b="0" kern="0" dirty="0" smtClean="0">
                <a:solidFill>
                  <a:srgbClr val="6E6452"/>
                </a:solidFill>
                <a:latin typeface="Arial"/>
                <a:cs typeface="+mn-cs"/>
              </a:rPr>
              <a:t>Implementarea Acordurilor bilaterale cu </a:t>
            </a:r>
            <a:r>
              <a:rPr lang="ro-MO" sz="1800" b="0" kern="0" dirty="0" smtClean="0">
                <a:solidFill>
                  <a:srgbClr val="6E6452"/>
                </a:solidFill>
                <a:latin typeface="Arial"/>
                <a:cs typeface="+mn-cs"/>
              </a:rPr>
              <a:t>Ucraina și  </a:t>
            </a:r>
            <a:r>
              <a:rPr lang="ro-MO" sz="1800" b="0" kern="0" dirty="0" smtClean="0">
                <a:solidFill>
                  <a:srgbClr val="6E6452"/>
                </a:solidFill>
                <a:latin typeface="Arial"/>
                <a:cs typeface="+mn-cs"/>
              </a:rPr>
              <a:t>Romania pentru </a:t>
            </a:r>
            <a:r>
              <a:rPr lang="ro-MO" sz="1800" b="0" kern="0" dirty="0" smtClean="0">
                <a:solidFill>
                  <a:srgbClr val="6E6452"/>
                </a:solidFill>
                <a:latin typeface="Arial"/>
                <a:cs typeface="+mn-cs"/>
              </a:rPr>
              <a:t>utilizarea rațională și protecția  </a:t>
            </a:r>
            <a:r>
              <a:rPr lang="ro-MO" sz="1800" b="0" kern="0" dirty="0" smtClean="0">
                <a:solidFill>
                  <a:srgbClr val="6E6452"/>
                </a:solidFill>
                <a:latin typeface="Arial"/>
                <a:cs typeface="+mn-cs"/>
              </a:rPr>
              <a:t>apelor </a:t>
            </a:r>
            <a:r>
              <a:rPr lang="ro-MO" sz="1800" b="0" kern="0" dirty="0" err="1" smtClean="0">
                <a:solidFill>
                  <a:srgbClr val="6E6452"/>
                </a:solidFill>
                <a:latin typeface="Arial"/>
                <a:cs typeface="+mn-cs"/>
              </a:rPr>
              <a:t>transfrontaliere.lor</a:t>
            </a:r>
            <a:r>
              <a:rPr lang="ro-MO" sz="1800" b="0" kern="0" dirty="0" smtClean="0">
                <a:solidFill>
                  <a:srgbClr val="6E6452"/>
                </a:solidFill>
                <a:latin typeface="Arial"/>
                <a:cs typeface="+mn-cs"/>
              </a:rPr>
              <a:t> </a:t>
            </a:r>
          </a:p>
        </p:txBody>
      </p:sp>
    </p:spTree>
    <p:extLst>
      <p:ext uri="{BB962C8B-B14F-4D97-AF65-F5344CB8AC3E}">
        <p14:creationId xmlns:p14="http://schemas.microsoft.com/office/powerpoint/2010/main" val="2394585671"/>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de-DE"/>
              <a:t>XXX</a:t>
            </a:r>
          </a:p>
        </p:txBody>
      </p:sp>
      <p:sp>
        <p:nvSpPr>
          <p:cNvPr id="109570" name="Datumsplatzhalter 3"/>
          <p:cNvSpPr>
            <a:spLocks noGrp="1"/>
          </p:cNvSpPr>
          <p:nvPr>
            <p:ph type="dt" sz="quarter" idx="11"/>
          </p:nvPr>
        </p:nvSpPr>
        <p:spPr>
          <a:noFill/>
        </p:spPr>
        <p:txBody>
          <a:bodyPr/>
          <a:lstStyle/>
          <a:p>
            <a:fld id="{1A768533-9F5A-4A96-B8F6-9A95114E0856}" type="datetime1">
              <a:rPr lang="en-GB">
                <a:cs typeface="Arial" charset="0"/>
              </a:rPr>
              <a:pPr/>
              <a:t>08/09/2018</a:t>
            </a:fld>
            <a:endParaRPr lang="de-DE">
              <a:cs typeface="Arial" charset="0"/>
            </a:endParaRPr>
          </a:p>
        </p:txBody>
      </p:sp>
      <p:sp>
        <p:nvSpPr>
          <p:cNvPr id="7"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22"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15" name="CasetăText 1"/>
          <p:cNvSpPr txBox="1"/>
          <p:nvPr/>
        </p:nvSpPr>
        <p:spPr>
          <a:xfrm>
            <a:off x="1856306" y="3145976"/>
            <a:ext cx="5361912" cy="2585323"/>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7"/>
              </a:rPr>
              <a:t>Tamara </a:t>
            </a:r>
            <a:r>
              <a:rPr lang="ro-RO" sz="1400" b="0" u="sng" dirty="0" err="1" smtClean="0">
                <a:solidFill>
                  <a:schemeClr val="bg2">
                    <a:lumMod val="25000"/>
                  </a:schemeClr>
                </a:solidFill>
                <a:latin typeface="+mn-lt"/>
                <a:hlinkClick r:id="rId7"/>
              </a:rPr>
              <a:t>Guvir</a:t>
            </a:r>
            <a:endParaRPr lang="ro-RO" sz="1400" b="0" u="sng" dirty="0" smtClean="0">
              <a:solidFill>
                <a:schemeClr val="bg2">
                  <a:lumMod val="25000"/>
                </a:schemeClr>
              </a:solidFill>
              <a:latin typeface="+mn-lt"/>
              <a:hlinkClick r:id="rId7"/>
            </a:endParaRPr>
          </a:p>
          <a:p>
            <a:pPr algn="ctr"/>
            <a:r>
              <a:rPr lang="ro-RO" sz="1400" b="0" u="sng" dirty="0" err="1" smtClean="0">
                <a:solidFill>
                  <a:schemeClr val="bg2">
                    <a:lumMod val="25000"/>
                  </a:schemeClr>
                </a:solidFill>
                <a:latin typeface="+mn-lt"/>
                <a:hlinkClick r:id="rId7"/>
              </a:rPr>
              <a:t>guvir.tamara</a:t>
            </a:r>
            <a:r>
              <a:rPr lang="ro-RO" sz="1400" b="0" u="sng" dirty="0" smtClean="0">
                <a:solidFill>
                  <a:schemeClr val="bg2">
                    <a:lumMod val="25000"/>
                  </a:schemeClr>
                </a:solidFill>
                <a:latin typeface="+mn-lt"/>
                <a:hlinkClick r:id="rId7"/>
              </a:rPr>
              <a:t>@</a:t>
            </a:r>
            <a:r>
              <a:rPr lang="ro-RO" sz="1400" b="0" u="sng" dirty="0" err="1" smtClean="0">
                <a:solidFill>
                  <a:schemeClr val="bg2">
                    <a:lumMod val="25000"/>
                  </a:schemeClr>
                </a:solidFill>
                <a:latin typeface="+mn-lt"/>
                <a:hlinkClick r:id="rId7"/>
              </a:rPr>
              <a:t>gmail.com</a:t>
            </a:r>
            <a:endParaRPr lang="ro-RO" sz="1400" b="0" u="sng" dirty="0" smtClean="0">
              <a:solidFill>
                <a:schemeClr val="bg2">
                  <a:lumMod val="25000"/>
                </a:schemeClr>
              </a:solidFill>
              <a:latin typeface="+mn-lt"/>
              <a:hlinkClick r:id="rId7"/>
            </a:endParaRPr>
          </a:p>
          <a:p>
            <a:pPr algn="ctr"/>
            <a:r>
              <a:rPr lang="ro-RO" sz="1400" b="0" u="sng" dirty="0" smtClean="0">
                <a:solidFill>
                  <a:schemeClr val="bg2">
                    <a:lumMod val="25000"/>
                  </a:schemeClr>
                </a:solidFill>
                <a:latin typeface="+mn-lt"/>
                <a:hlinkClick r:id="rId7"/>
              </a:rPr>
              <a:t>Tel. 068022203</a:t>
            </a:r>
          </a:p>
          <a:p>
            <a:pPr algn="ctr"/>
            <a:endParaRPr lang="ro-RO" sz="1400" b="0" u="sng" dirty="0" smtClean="0">
              <a:solidFill>
                <a:schemeClr val="bg2">
                  <a:lumMod val="25000"/>
                </a:schemeClr>
              </a:solidFill>
              <a:latin typeface="+mn-lt"/>
              <a:hlinkClick r:id="rId7"/>
            </a:endParaRPr>
          </a:p>
          <a:p>
            <a:pPr algn="ctr"/>
            <a:r>
              <a:rPr lang="ro-RO" sz="1400" b="0" u="sng" dirty="0" err="1" smtClean="0">
                <a:solidFill>
                  <a:schemeClr val="bg2">
                    <a:lumMod val="25000"/>
                  </a:schemeClr>
                </a:solidFill>
                <a:latin typeface="+mn-lt"/>
                <a:hlinkClick r:id="rId7"/>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dirty="0" err="1">
                <a:solidFill>
                  <a:srgbClr val="7030A0"/>
                </a:solidFill>
                <a:latin typeface="+mn-lt"/>
              </a:rPr>
              <a:t>www.amac.md</a:t>
            </a:r>
            <a:r>
              <a:rPr lang="ro-RO" sz="1400" b="0" dirty="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0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fcaac_logo0200p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smtClean="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1163782" y="978625"/>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5" name="Прямоугольник 4"/>
          <p:cNvSpPr/>
          <p:nvPr/>
        </p:nvSpPr>
        <p:spPr>
          <a:xfrm>
            <a:off x="188243" y="1294420"/>
            <a:ext cx="8861628" cy="5355312"/>
          </a:xfrm>
          <a:prstGeom prst="rect">
            <a:avLst/>
          </a:prstGeom>
        </p:spPr>
        <p:txBody>
          <a:bodyPr wrap="square">
            <a:spAutoFit/>
          </a:bodyPr>
          <a:lstStyle/>
          <a:p>
            <a:pPr>
              <a:spcBef>
                <a:spcPts val="400"/>
              </a:spcBef>
              <a:spcAft>
                <a:spcPts val="800"/>
              </a:spcAft>
              <a:buClr>
                <a:srgbClr val="C80F0F"/>
              </a:buClr>
              <a:tabLst>
                <a:tab pos="2190750" algn="l"/>
              </a:tabLst>
            </a:pPr>
            <a:r>
              <a:rPr lang="en-GB"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r>
              <a:rPr lang="ro-MO" sz="2000" kern="0" dirty="0" smtClean="0">
                <a:solidFill>
                  <a:schemeClr val="tx1"/>
                </a:solidFill>
                <a:latin typeface="Arial"/>
              </a:rPr>
              <a:t>Convențiile internaționale la care RM este Parte.</a:t>
            </a:r>
          </a:p>
          <a:p>
            <a:pPr marL="285750" lvl="0" indent="-285750">
              <a:spcBef>
                <a:spcPts val="400"/>
              </a:spcBef>
              <a:spcAft>
                <a:spcPts val="800"/>
              </a:spcAft>
              <a:buClr>
                <a:schemeClr val="tx1"/>
              </a:buClr>
              <a:buFont typeface="Arial" panose="020B0604020202020204" pitchFamily="34" charset="0"/>
              <a:buChar char="•"/>
              <a:tabLst>
                <a:tab pos="2190750" algn="l"/>
              </a:tabLst>
            </a:pPr>
            <a:r>
              <a:rPr lang="vi-VN" sz="1800" kern="0" dirty="0" smtClean="0">
                <a:solidFill>
                  <a:schemeClr val="tx2"/>
                </a:solidFill>
                <a:latin typeface="Arial"/>
                <a:cs typeface="+mn-cs"/>
              </a:rPr>
              <a:t>Convenția </a:t>
            </a:r>
            <a:r>
              <a:rPr lang="vi-VN" sz="1800" kern="0" dirty="0">
                <a:solidFill>
                  <a:schemeClr val="tx2"/>
                </a:solidFill>
                <a:latin typeface="Arial"/>
                <a:cs typeface="+mn-cs"/>
              </a:rPr>
              <a:t>cadru a ONU cu privire la schimbarea climei (New-York, 9 mai 1992</a:t>
            </a:r>
            <a:r>
              <a:rPr lang="vi-VN" sz="1800" kern="0" dirty="0" smtClean="0">
                <a:solidFill>
                  <a:schemeClr val="tx2"/>
                </a:solidFill>
                <a:latin typeface="Arial"/>
                <a:cs typeface="+mn-cs"/>
              </a:rPr>
              <a:t>)</a:t>
            </a:r>
            <a:r>
              <a:rPr lang="ro-MO" sz="1800" kern="0" dirty="0" smtClean="0">
                <a:solidFill>
                  <a:schemeClr val="tx2"/>
                </a:solidFill>
                <a:latin typeface="Arial"/>
                <a:cs typeface="+mn-cs"/>
              </a:rPr>
              <a:t>,</a:t>
            </a:r>
            <a:r>
              <a:rPr lang="vi-VN" sz="1800" kern="0" dirty="0">
                <a:solidFill>
                  <a:schemeClr val="tx2"/>
                </a:solidFill>
                <a:latin typeface="Arial"/>
                <a:cs typeface="+mn-cs"/>
              </a:rPr>
              <a:t> </a:t>
            </a:r>
            <a:r>
              <a:rPr lang="ro-MO" sz="1800" kern="0" dirty="0" smtClean="0">
                <a:solidFill>
                  <a:schemeClr val="tx2"/>
                </a:solidFill>
                <a:latin typeface="Arial"/>
                <a:cs typeface="+mn-cs"/>
              </a:rPr>
              <a:t>ratificată prin HP </a:t>
            </a:r>
            <a:r>
              <a:rPr lang="ro-MO" sz="1800" kern="0" dirty="0" smtClean="0">
                <a:solidFill>
                  <a:schemeClr val="tx2"/>
                </a:solidFill>
                <a:latin typeface="Arial"/>
                <a:cs typeface="+mn-cs"/>
              </a:rPr>
              <a:t>404 din 16.03. 1995,         </a:t>
            </a:r>
            <a:r>
              <a:rPr lang="vi-VN" sz="1800" b="0" i="1" kern="0" dirty="0" smtClean="0">
                <a:solidFill>
                  <a:schemeClr val="tx2"/>
                </a:solidFill>
                <a:latin typeface="Arial"/>
                <a:cs typeface="+mn-cs"/>
                <a:hlinkClick r:id="rId8"/>
              </a:rPr>
              <a:t>http</a:t>
            </a:r>
            <a:r>
              <a:rPr lang="vi-VN" sz="1800" b="0" i="1" kern="0" dirty="0">
                <a:solidFill>
                  <a:schemeClr val="tx2"/>
                </a:solidFill>
                <a:latin typeface="Arial"/>
                <a:cs typeface="+mn-cs"/>
                <a:hlinkClick r:id="rId8"/>
              </a:rPr>
              <a:t>://</a:t>
            </a:r>
            <a:r>
              <a:rPr lang="vi-VN" sz="1800" b="0" i="1" kern="0" dirty="0" smtClean="0">
                <a:solidFill>
                  <a:schemeClr val="tx2"/>
                </a:solidFill>
                <a:latin typeface="Arial"/>
                <a:cs typeface="+mn-cs"/>
                <a:hlinkClick r:id="rId8"/>
              </a:rPr>
              <a:t>lex.justice.md/index.php?action=view&amp;view=doc&amp;lang=1&amp;id=306968</a:t>
            </a:r>
            <a:r>
              <a:rPr lang="ro-MO" sz="1800" b="0" i="1" kern="0" dirty="0" smtClean="0">
                <a:solidFill>
                  <a:schemeClr val="tx2"/>
                </a:solidFill>
                <a:latin typeface="Arial"/>
                <a:cs typeface="+mn-cs"/>
              </a:rPr>
              <a:t>;</a:t>
            </a:r>
          </a:p>
          <a:p>
            <a:pPr marL="285750" lvl="0" indent="-285750">
              <a:spcBef>
                <a:spcPts val="400"/>
              </a:spcBef>
              <a:spcAft>
                <a:spcPts val="800"/>
              </a:spcAft>
              <a:buClr>
                <a:schemeClr val="tx1"/>
              </a:buClr>
              <a:buFont typeface="Arial" panose="020B0604020202020204" pitchFamily="34" charset="0"/>
              <a:buChar char="•"/>
              <a:tabLst>
                <a:tab pos="2190750" algn="l"/>
              </a:tabLst>
            </a:pPr>
            <a:r>
              <a:rPr lang="vi-VN" sz="1800" kern="0" dirty="0" smtClean="0">
                <a:solidFill>
                  <a:schemeClr val="tx2"/>
                </a:solidFill>
                <a:latin typeface="Arial"/>
                <a:cs typeface="+mn-cs"/>
              </a:rPr>
              <a:t>Convenția </a:t>
            </a:r>
            <a:r>
              <a:rPr lang="vi-VN" sz="1800" kern="0" dirty="0">
                <a:solidFill>
                  <a:schemeClr val="tx2"/>
                </a:solidFill>
                <a:latin typeface="Arial"/>
                <a:cs typeface="+mn-cs"/>
              </a:rPr>
              <a:t>privind evaluarea impactului asupra mediului înconjurător în context transfrontalier (Espoo, 25 februarie 199</a:t>
            </a:r>
            <a:r>
              <a:rPr lang="vi-VN" sz="1800" b="0" kern="0" dirty="0">
                <a:solidFill>
                  <a:schemeClr val="tx2"/>
                </a:solidFill>
                <a:latin typeface="Arial"/>
                <a:cs typeface="+mn-cs"/>
              </a:rPr>
              <a:t>1</a:t>
            </a:r>
            <a:r>
              <a:rPr lang="vi-VN" sz="1800" b="0" i="1" kern="0" dirty="0" smtClean="0">
                <a:solidFill>
                  <a:schemeClr val="tx2"/>
                </a:solidFill>
                <a:latin typeface="Arial"/>
                <a:cs typeface="+mn-cs"/>
              </a:rPr>
              <a:t>)</a:t>
            </a:r>
            <a:r>
              <a:rPr lang="en-GB" sz="1800" b="0" i="1" dirty="0">
                <a:solidFill>
                  <a:schemeClr val="tx2"/>
                </a:solidFill>
                <a:latin typeface="arial"/>
              </a:rPr>
              <a:t> </a:t>
            </a:r>
            <a:r>
              <a:rPr lang="ro-MO" sz="1800" b="0" i="1" dirty="0" smtClean="0">
                <a:solidFill>
                  <a:schemeClr val="tx2"/>
                </a:solidFill>
                <a:latin typeface="arial"/>
              </a:rPr>
              <a:t>cu Protocolul</a:t>
            </a:r>
            <a:r>
              <a:rPr lang="vi-VN" sz="1800" b="0" i="1" kern="0" dirty="0">
                <a:solidFill>
                  <a:schemeClr val="tx2"/>
                </a:solidFill>
                <a:latin typeface="Arial"/>
              </a:rPr>
              <a:t> </a:t>
            </a:r>
            <a:r>
              <a:rPr lang="vi-VN" sz="1800" b="0" i="1" kern="0" dirty="0" smtClean="0">
                <a:solidFill>
                  <a:schemeClr val="tx2"/>
                </a:solidFill>
                <a:latin typeface="Arial"/>
              </a:rPr>
              <a:t> </a:t>
            </a:r>
            <a:r>
              <a:rPr lang="vi-VN" sz="1800" b="0" i="1" kern="0" dirty="0">
                <a:solidFill>
                  <a:schemeClr val="tx2"/>
                </a:solidFill>
                <a:latin typeface="Arial"/>
              </a:rPr>
              <a:t>privind evaluarea strategică de </a:t>
            </a:r>
            <a:r>
              <a:rPr lang="vi-VN" sz="1800" b="0" i="1" kern="0" dirty="0" smtClean="0">
                <a:solidFill>
                  <a:schemeClr val="tx2"/>
                </a:solidFill>
                <a:latin typeface="Arial"/>
              </a:rPr>
              <a:t>mediu</a:t>
            </a:r>
            <a:r>
              <a:rPr lang="ro-MO" sz="1800" b="0" i="1" kern="0" dirty="0" smtClean="0">
                <a:solidFill>
                  <a:schemeClr val="tx2"/>
                </a:solidFill>
                <a:latin typeface="Arial"/>
              </a:rPr>
              <a:t>, </a:t>
            </a:r>
            <a:r>
              <a:rPr lang="ro-MO" sz="1800" b="0" i="1" kern="0" dirty="0" smtClean="0">
                <a:solidFill>
                  <a:schemeClr val="tx2"/>
                </a:solidFill>
                <a:latin typeface="Arial"/>
              </a:rPr>
              <a:t>ratificată de RM în 1997                          </a:t>
            </a:r>
            <a:r>
              <a:rPr lang="vi-VN" sz="1800" b="0" i="1" kern="0" dirty="0" smtClean="0">
                <a:solidFill>
                  <a:schemeClr val="tx2"/>
                </a:solidFill>
                <a:latin typeface="Arial"/>
              </a:rPr>
              <a:t>(Kiev,</a:t>
            </a:r>
            <a:r>
              <a:rPr lang="ro-MO" sz="1800" b="0" i="1" kern="0" dirty="0" smtClean="0">
                <a:solidFill>
                  <a:schemeClr val="tx2"/>
                </a:solidFill>
                <a:latin typeface="Arial"/>
              </a:rPr>
              <a:t>2003),</a:t>
            </a:r>
            <a:r>
              <a:rPr lang="en-GB" sz="1800" b="0" i="1" dirty="0" smtClean="0">
                <a:solidFill>
                  <a:schemeClr val="tx2"/>
                </a:solidFill>
                <a:latin typeface="arial"/>
              </a:rPr>
              <a:t>https</a:t>
            </a:r>
            <a:r>
              <a:rPr lang="en-GB" sz="1800" b="0" i="1" dirty="0">
                <a:solidFill>
                  <a:schemeClr val="tx2"/>
                </a:solidFill>
                <a:latin typeface="arial"/>
              </a:rPr>
              <a:t>://gov.md/sites/default/files/document/.../</a:t>
            </a:r>
            <a:r>
              <a:rPr lang="en-GB" sz="1800" b="0" i="1" dirty="0" smtClean="0">
                <a:solidFill>
                  <a:schemeClr val="tx2"/>
                </a:solidFill>
                <a:latin typeface="arial"/>
              </a:rPr>
              <a:t>intr13_147</a:t>
            </a:r>
            <a:r>
              <a:rPr lang="ro-MO" sz="1800" b="0" i="1" dirty="0" smtClean="0">
                <a:solidFill>
                  <a:schemeClr val="tx2"/>
                </a:solidFill>
                <a:latin typeface="arial"/>
              </a:rPr>
              <a:t>;</a:t>
            </a:r>
          </a:p>
          <a:p>
            <a:pPr marL="285750" lvl="0" indent="-285750">
              <a:spcBef>
                <a:spcPts val="400"/>
              </a:spcBef>
              <a:spcAft>
                <a:spcPts val="800"/>
              </a:spcAft>
              <a:buClr>
                <a:schemeClr val="tx1"/>
              </a:buClr>
              <a:buFont typeface="Arial" panose="020B0604020202020204" pitchFamily="34" charset="0"/>
              <a:buChar char="•"/>
              <a:tabLst>
                <a:tab pos="2190750" algn="l"/>
              </a:tabLst>
            </a:pPr>
            <a:r>
              <a:rPr lang="vi-VN" sz="1800" kern="0" dirty="0" smtClean="0">
                <a:solidFill>
                  <a:schemeClr val="tx2"/>
                </a:solidFill>
                <a:latin typeface="Arial"/>
                <a:cs typeface="+mn-cs"/>
              </a:rPr>
              <a:t>Convenția </a:t>
            </a:r>
            <a:r>
              <a:rPr lang="vi-VN" sz="1800" kern="0" dirty="0">
                <a:solidFill>
                  <a:schemeClr val="tx2"/>
                </a:solidFill>
                <a:latin typeface="Arial"/>
                <a:cs typeface="+mn-cs"/>
              </a:rPr>
              <a:t>privind protecția și utilizarea cursurilor de apă transfrontaliere și a lacurilor internaționale (Helsinki, 17 martie 1992</a:t>
            </a:r>
            <a:r>
              <a:rPr lang="vi-VN" sz="1800" b="0" kern="0" dirty="0" smtClean="0">
                <a:solidFill>
                  <a:schemeClr val="tx2"/>
                </a:solidFill>
                <a:latin typeface="Arial"/>
                <a:cs typeface="+mn-cs"/>
              </a:rPr>
              <a:t>)</a:t>
            </a:r>
            <a:r>
              <a:rPr lang="vi-VN" sz="1800" dirty="0">
                <a:solidFill>
                  <a:schemeClr val="tx2"/>
                </a:solidFill>
              </a:rPr>
              <a:t> − </a:t>
            </a:r>
            <a:r>
              <a:rPr lang="vi-VN" sz="1800" b="0" i="1" kern="0" dirty="0">
                <a:solidFill>
                  <a:schemeClr val="tx2"/>
                </a:solidFill>
                <a:latin typeface="Arial"/>
                <a:cs typeface="+mn-cs"/>
              </a:rPr>
              <a:t>ratificată prin </a:t>
            </a:r>
            <a:r>
              <a:rPr lang="vi-VN" sz="1800" b="0" i="1" kern="0" dirty="0" smtClean="0">
                <a:solidFill>
                  <a:schemeClr val="tx2"/>
                </a:solidFill>
                <a:latin typeface="Arial"/>
                <a:cs typeface="+mn-cs"/>
              </a:rPr>
              <a:t>H</a:t>
            </a:r>
            <a:r>
              <a:rPr lang="ro-MO" sz="1800" b="0" i="1" kern="0" dirty="0" smtClean="0">
                <a:solidFill>
                  <a:schemeClr val="tx2"/>
                </a:solidFill>
                <a:latin typeface="Arial"/>
                <a:cs typeface="+mn-cs"/>
              </a:rPr>
              <a:t>P nr</a:t>
            </a:r>
            <a:r>
              <a:rPr lang="vi-VN" sz="1800" b="0" i="1" kern="0" dirty="0" smtClean="0">
                <a:solidFill>
                  <a:schemeClr val="tx2"/>
                </a:solidFill>
                <a:latin typeface="Arial"/>
                <a:cs typeface="+mn-cs"/>
              </a:rPr>
              <a:t>. </a:t>
            </a:r>
            <a:r>
              <a:rPr lang="vi-VN" sz="1800" b="0" i="1" kern="0" dirty="0">
                <a:solidFill>
                  <a:schemeClr val="tx2"/>
                </a:solidFill>
                <a:latin typeface="Arial"/>
                <a:cs typeface="+mn-cs"/>
              </a:rPr>
              <a:t>1546-XII din 23 iunie 1993;</a:t>
            </a:r>
            <a:r>
              <a:rPr lang="vi-VN" sz="1800" b="0" kern="0" dirty="0" smtClean="0">
                <a:solidFill>
                  <a:schemeClr val="tx2"/>
                </a:solidFill>
                <a:latin typeface="Arial"/>
                <a:cs typeface="+mn-cs"/>
              </a:rPr>
              <a:t>  </a:t>
            </a:r>
            <a:r>
              <a:rPr lang="vi-VN" sz="1800" b="0" i="1" kern="0" dirty="0">
                <a:solidFill>
                  <a:schemeClr val="tx2"/>
                </a:solidFill>
                <a:latin typeface="Arial"/>
                <a:cs typeface="+mn-cs"/>
              </a:rPr>
              <a:t>Protocolul privind Apa și Sănătatea la Convenția CEE a ONU (Convenția de la Helsinki 1992</a:t>
            </a:r>
            <a:r>
              <a:rPr lang="vi-VN" sz="1800" i="1" kern="0" dirty="0" smtClean="0">
                <a:solidFill>
                  <a:schemeClr val="tx2"/>
                </a:solidFill>
                <a:latin typeface="Arial"/>
                <a:cs typeface="+mn-cs"/>
              </a:rPr>
              <a:t>)</a:t>
            </a:r>
            <a:r>
              <a:rPr lang="ro-MO" sz="1800" i="1" kern="0" dirty="0" smtClean="0">
                <a:solidFill>
                  <a:schemeClr val="tx2"/>
                </a:solidFill>
                <a:latin typeface="Arial"/>
                <a:cs typeface="+mn-cs"/>
              </a:rPr>
              <a:t>;</a:t>
            </a:r>
          </a:p>
          <a:p>
            <a:pPr marL="285750" lvl="0" indent="-285750">
              <a:spcBef>
                <a:spcPts val="400"/>
              </a:spcBef>
              <a:spcAft>
                <a:spcPts val="800"/>
              </a:spcAft>
              <a:buClr>
                <a:schemeClr val="tx1"/>
              </a:buClr>
              <a:buFont typeface="Arial" panose="020B0604020202020204" pitchFamily="34" charset="0"/>
              <a:buChar char="•"/>
              <a:tabLst>
                <a:tab pos="2190750" algn="l"/>
              </a:tabLst>
            </a:pPr>
            <a:endParaRPr lang="ro-MO" sz="1800" i="1" kern="0" dirty="0" smtClean="0">
              <a:solidFill>
                <a:schemeClr val="tx1"/>
              </a:solidFill>
              <a:latin typeface="Arial"/>
              <a:cs typeface="+mn-cs"/>
            </a:endParaRPr>
          </a:p>
          <a:p>
            <a:pPr marL="285750" lvl="0" indent="-285750">
              <a:spcBef>
                <a:spcPts val="400"/>
              </a:spcBef>
              <a:spcAft>
                <a:spcPts val="800"/>
              </a:spcAft>
              <a:buClr>
                <a:schemeClr val="tx1"/>
              </a:buClr>
              <a:buFont typeface="Arial" panose="020B0604020202020204" pitchFamily="34" charset="0"/>
              <a:buChar char="•"/>
              <a:tabLst>
                <a:tab pos="2190750" algn="l"/>
              </a:tabLst>
            </a:pPr>
            <a:r>
              <a:rPr lang="ro-MO" sz="1800" i="1" kern="0" dirty="0" smtClean="0">
                <a:solidFill>
                  <a:schemeClr val="tx1"/>
                </a:solidFill>
                <a:latin typeface="Arial"/>
                <a:cs typeface="+mn-cs"/>
              </a:rPr>
              <a:t> </a:t>
            </a:r>
          </a:p>
        </p:txBody>
      </p:sp>
    </p:spTree>
    <p:extLst>
      <p:ext uri="{BB962C8B-B14F-4D97-AF65-F5344CB8AC3E}">
        <p14:creationId xmlns:p14="http://schemas.microsoft.com/office/powerpoint/2010/main" val="19411752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5" name="Прямоугольник 4"/>
          <p:cNvSpPr/>
          <p:nvPr/>
        </p:nvSpPr>
        <p:spPr>
          <a:xfrm>
            <a:off x="192181" y="1835326"/>
            <a:ext cx="8857690" cy="4401205"/>
          </a:xfrm>
          <a:prstGeom prst="rect">
            <a:avLst/>
          </a:prstGeom>
        </p:spPr>
        <p:txBody>
          <a:bodyPr wrap="square">
            <a:spAutoFit/>
          </a:bodyPr>
          <a:lstStyle/>
          <a:p>
            <a:pPr>
              <a:spcBef>
                <a:spcPts val="400"/>
              </a:spcBef>
              <a:spcAft>
                <a:spcPts val="800"/>
              </a:spcAft>
              <a:buClr>
                <a:srgbClr val="C80F0F"/>
              </a:buClr>
              <a:tabLst>
                <a:tab pos="2190750" algn="l"/>
              </a:tabLst>
            </a:pPr>
            <a:r>
              <a:rPr lang="en-GB" sz="1800" b="0" kern="0" dirty="0" smtClean="0">
                <a:solidFill>
                  <a:srgbClr val="6E6452"/>
                </a:solidFill>
                <a:latin typeface="Arial"/>
              </a:rPr>
              <a:t>. </a:t>
            </a:r>
            <a:r>
              <a:rPr lang="ro-MO" sz="2000" kern="0" dirty="0" smtClean="0">
                <a:solidFill>
                  <a:schemeClr val="tx1"/>
                </a:solidFill>
                <a:latin typeface="Arial"/>
              </a:rPr>
              <a:t>Convențiile internaționale la care RM este Parte.</a:t>
            </a:r>
          </a:p>
          <a:p>
            <a:pPr marL="285750" lvl="0" indent="-285750">
              <a:spcBef>
                <a:spcPts val="400"/>
              </a:spcBef>
              <a:spcAft>
                <a:spcPts val="800"/>
              </a:spcAft>
              <a:buClr>
                <a:srgbClr val="000000"/>
              </a:buClr>
              <a:buFont typeface="Arial" panose="020B0604020202020204" pitchFamily="34" charset="0"/>
              <a:buChar char="•"/>
              <a:tabLst>
                <a:tab pos="2190750" algn="l"/>
              </a:tabLst>
            </a:pPr>
            <a:r>
              <a:rPr lang="vi-VN" sz="1800" kern="0" dirty="0" smtClean="0">
                <a:solidFill>
                  <a:schemeClr val="tx2"/>
                </a:solidFill>
                <a:latin typeface="Arial"/>
              </a:rPr>
              <a:t>Convenţia </a:t>
            </a:r>
            <a:r>
              <a:rPr lang="vi-VN" sz="1800" kern="0" dirty="0">
                <a:solidFill>
                  <a:schemeClr val="tx2"/>
                </a:solidFill>
                <a:latin typeface="Arial"/>
              </a:rPr>
              <a:t>privind cooperarea pentru protecţia şi utilizarea durabilă a fluviului Dunărea </a:t>
            </a:r>
            <a:r>
              <a:rPr lang="vi-VN" sz="1800" dirty="0">
                <a:solidFill>
                  <a:schemeClr val="tx2"/>
                </a:solidFill>
              </a:rPr>
              <a:t>(</a:t>
            </a:r>
            <a:r>
              <a:rPr lang="vi-VN" sz="1800" b="0" i="1" dirty="0">
                <a:solidFill>
                  <a:schemeClr val="tx2"/>
                </a:solidFill>
              </a:rPr>
              <a:t>Sofia, 26 iunie 1994), ratificată prin Hotărârea Parlamentului Nr. 323-XIV din 17 martie 1999;</a:t>
            </a:r>
            <a:r>
              <a:rPr lang="ro-MO" sz="1800" b="0" i="1" dirty="0">
                <a:solidFill>
                  <a:schemeClr val="tx2"/>
                </a:solidFill>
              </a:rPr>
              <a:t>                                                                                             </a:t>
            </a:r>
            <a:r>
              <a:rPr lang="vi-VN" sz="1800" kern="0" dirty="0">
                <a:solidFill>
                  <a:schemeClr val="tx2"/>
                </a:solidFill>
                <a:latin typeface="Arial"/>
              </a:rPr>
              <a:t> </a:t>
            </a:r>
            <a:endParaRPr lang="ro-MO" sz="1800" b="0" i="1" kern="0" dirty="0">
              <a:solidFill>
                <a:schemeClr val="tx2"/>
              </a:solidFill>
              <a:latin typeface="Arial"/>
            </a:endParaRPr>
          </a:p>
          <a:p>
            <a:pPr marL="285750" lvl="0" indent="-285750">
              <a:spcBef>
                <a:spcPts val="400"/>
              </a:spcBef>
              <a:spcAft>
                <a:spcPts val="800"/>
              </a:spcAft>
              <a:buClr>
                <a:schemeClr val="tx1"/>
              </a:buClr>
              <a:buFont typeface="Arial" panose="020B0604020202020204" pitchFamily="34" charset="0"/>
              <a:buChar char="•"/>
              <a:tabLst>
                <a:tab pos="2190750" algn="l"/>
              </a:tabLst>
            </a:pPr>
            <a:r>
              <a:rPr lang="vi-VN" sz="1800" kern="0" dirty="0" smtClean="0">
                <a:solidFill>
                  <a:schemeClr val="tx2"/>
                </a:solidFill>
                <a:latin typeface="Arial"/>
              </a:rPr>
              <a:t>Convenția </a:t>
            </a:r>
            <a:r>
              <a:rPr lang="vi-VN" sz="1800" kern="0" dirty="0">
                <a:solidFill>
                  <a:schemeClr val="tx2"/>
                </a:solidFill>
                <a:latin typeface="Arial"/>
              </a:rPr>
              <a:t>privind </a:t>
            </a:r>
            <a:r>
              <a:rPr lang="vi-VN" sz="1800" kern="0" dirty="0" smtClean="0">
                <a:solidFill>
                  <a:schemeClr val="tx2"/>
                </a:solidFill>
                <a:latin typeface="Arial"/>
              </a:rPr>
              <a:t>efectele </a:t>
            </a:r>
            <a:r>
              <a:rPr lang="vi-VN" sz="1800" kern="0" dirty="0">
                <a:solidFill>
                  <a:schemeClr val="tx2"/>
                </a:solidFill>
                <a:latin typeface="Arial"/>
              </a:rPr>
              <a:t>transfrontaliere ale accidentelor industriale </a:t>
            </a:r>
            <a:r>
              <a:rPr lang="vi-VN" sz="1800" b="0" i="1" kern="0" dirty="0">
                <a:solidFill>
                  <a:schemeClr val="tx2"/>
                </a:solidFill>
                <a:latin typeface="Arial"/>
              </a:rPr>
              <a:t>(Helsinki, 17 martie 1992</a:t>
            </a:r>
            <a:r>
              <a:rPr lang="vi-VN" sz="2000" b="0" i="1" kern="0" dirty="0" smtClean="0">
                <a:solidFill>
                  <a:schemeClr val="tx2"/>
                </a:solidFill>
                <a:latin typeface="Arial"/>
              </a:rPr>
              <a:t>)</a:t>
            </a:r>
            <a:r>
              <a:rPr lang="ro-MO" sz="2000" b="0" i="1" kern="0" dirty="0" smtClean="0">
                <a:solidFill>
                  <a:schemeClr val="tx2"/>
                </a:solidFill>
                <a:latin typeface="Arial"/>
              </a:rPr>
              <a:t>, ratificată de RM în  </a:t>
            </a:r>
            <a:r>
              <a:rPr lang="vi-VN" sz="1800" b="0" i="1" kern="0" dirty="0">
                <a:solidFill>
                  <a:schemeClr val="tx2"/>
                </a:solidFill>
                <a:latin typeface="Arial"/>
                <a:hlinkClick r:id="rId8"/>
              </a:rPr>
              <a:t>http://</a:t>
            </a:r>
            <a:r>
              <a:rPr lang="vi-VN" sz="1800" b="0" i="1" kern="0" dirty="0" smtClean="0">
                <a:solidFill>
                  <a:schemeClr val="tx2"/>
                </a:solidFill>
                <a:latin typeface="Arial"/>
                <a:hlinkClick r:id="rId8"/>
              </a:rPr>
              <a:t>lex.justice.md/index.php?action=view&amp;view=doc&amp;lang=1&amp;id=359227</a:t>
            </a:r>
            <a:endParaRPr lang="ro-MO" sz="1800" b="0" i="1" kern="0" dirty="0" smtClean="0">
              <a:solidFill>
                <a:schemeClr val="tx2"/>
              </a:solidFill>
              <a:latin typeface="Arial"/>
            </a:endParaRPr>
          </a:p>
          <a:p>
            <a:pPr marL="285750" lvl="0" indent="-285750">
              <a:spcBef>
                <a:spcPts val="400"/>
              </a:spcBef>
              <a:spcAft>
                <a:spcPts val="800"/>
              </a:spcAft>
              <a:buClr>
                <a:schemeClr val="tx1"/>
              </a:buClr>
              <a:buFont typeface="Arial" panose="020B0604020202020204" pitchFamily="34" charset="0"/>
              <a:buChar char="•"/>
              <a:tabLst>
                <a:tab pos="2190750" algn="l"/>
              </a:tabLst>
            </a:pPr>
            <a:r>
              <a:rPr lang="ro-MO" sz="1800" kern="0" dirty="0" smtClean="0">
                <a:solidFill>
                  <a:schemeClr val="tx2"/>
                </a:solidFill>
                <a:latin typeface="Arial"/>
              </a:rPr>
              <a:t>Convenția Mării Negre București, 21.04 1992 (</a:t>
            </a:r>
            <a:r>
              <a:rPr lang="ro-MO" sz="1800" i="1" kern="0" dirty="0" smtClean="0">
                <a:solidFill>
                  <a:schemeClr val="tx2"/>
                </a:solidFill>
                <a:latin typeface="Arial"/>
              </a:rPr>
              <a:t>RM este semnatara a acestei Convenții).</a:t>
            </a:r>
          </a:p>
          <a:p>
            <a:pPr lvl="0">
              <a:spcBef>
                <a:spcPts val="400"/>
              </a:spcBef>
              <a:spcAft>
                <a:spcPts val="800"/>
              </a:spcAft>
              <a:buClr>
                <a:schemeClr val="tx1"/>
              </a:buClr>
              <a:tabLst>
                <a:tab pos="2190750" algn="l"/>
              </a:tabLst>
            </a:pPr>
            <a:r>
              <a:rPr lang="ro-MO" sz="1800" b="0" kern="0" dirty="0" smtClean="0">
                <a:solidFill>
                  <a:schemeClr val="tx2"/>
                </a:solidFill>
                <a:latin typeface="Arial"/>
              </a:rPr>
              <a:t>     http</a:t>
            </a:r>
            <a:r>
              <a:rPr lang="ro-MO" sz="1800" b="0" kern="0" dirty="0">
                <a:solidFill>
                  <a:schemeClr val="tx2"/>
                </a:solidFill>
                <a:latin typeface="Arial"/>
              </a:rPr>
              <a:t>://legislatie.just.ro/Public/DetaliiDocument/26464</a:t>
            </a:r>
          </a:p>
          <a:p>
            <a:pPr marL="285750" lvl="0" indent="-285750">
              <a:spcBef>
                <a:spcPts val="400"/>
              </a:spcBef>
              <a:spcAft>
                <a:spcPts val="800"/>
              </a:spcAft>
              <a:buClr>
                <a:schemeClr val="tx1"/>
              </a:buClr>
              <a:buFont typeface="Arial" panose="020B0604020202020204" pitchFamily="34" charset="0"/>
              <a:buChar char="•"/>
              <a:tabLst>
                <a:tab pos="2190750" algn="l"/>
              </a:tabLst>
            </a:pPr>
            <a:r>
              <a:rPr lang="ro-MO" sz="1800" b="0" kern="0" dirty="0" smtClean="0">
                <a:solidFill>
                  <a:schemeClr val="tx2"/>
                </a:solidFill>
                <a:latin typeface="Arial"/>
              </a:rPr>
              <a:t>Alte </a:t>
            </a:r>
            <a:r>
              <a:rPr lang="ro-MO" sz="1800" b="0" kern="0" dirty="0" smtClean="0">
                <a:solidFill>
                  <a:schemeClr val="tx2"/>
                </a:solidFill>
                <a:latin typeface="Arial"/>
              </a:rPr>
              <a:t>convenții. </a:t>
            </a:r>
            <a:endParaRPr lang="ro-MO" sz="1800" b="0" i="1" kern="0" dirty="0">
              <a:solidFill>
                <a:srgbClr val="6E6452"/>
              </a:solidFill>
              <a:latin typeface="Arial"/>
              <a:cs typeface="+mn-cs"/>
            </a:endParaRPr>
          </a:p>
          <a:p>
            <a:pPr marL="285750" lvl="0" indent="-285750">
              <a:spcBef>
                <a:spcPts val="400"/>
              </a:spcBef>
              <a:spcAft>
                <a:spcPts val="800"/>
              </a:spcAft>
              <a:buClr>
                <a:schemeClr val="tx1"/>
              </a:buClr>
              <a:buFont typeface="Arial" panose="020B0604020202020204" pitchFamily="34" charset="0"/>
              <a:buChar char="•"/>
              <a:tabLst>
                <a:tab pos="2190750" algn="l"/>
              </a:tabLst>
            </a:pPr>
            <a:endParaRPr lang="ro-MO" sz="1800" b="0" i="1" kern="0" dirty="0" smtClean="0">
              <a:solidFill>
                <a:srgbClr val="6E6452"/>
              </a:solidFill>
              <a:latin typeface="Arial"/>
              <a:cs typeface="+mn-cs"/>
            </a:endParaRPr>
          </a:p>
        </p:txBody>
      </p:sp>
    </p:spTree>
    <p:extLst>
      <p:ext uri="{BB962C8B-B14F-4D97-AF65-F5344CB8AC3E}">
        <p14:creationId xmlns:p14="http://schemas.microsoft.com/office/powerpoint/2010/main" val="1896821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5" name="Прямоугольник 4"/>
          <p:cNvSpPr/>
          <p:nvPr/>
        </p:nvSpPr>
        <p:spPr>
          <a:xfrm>
            <a:off x="188243" y="809809"/>
            <a:ext cx="8928847" cy="5673348"/>
          </a:xfrm>
          <a:prstGeom prst="rect">
            <a:avLst/>
          </a:prstGeom>
        </p:spPr>
        <p:txBody>
          <a:bodyPr wrap="square">
            <a:spAutoFit/>
          </a:bodyPr>
          <a:lstStyle/>
          <a:p>
            <a:pPr>
              <a:spcBef>
                <a:spcPts val="400"/>
              </a:spcBef>
              <a:spcAft>
                <a:spcPts val="800"/>
              </a:spcAft>
              <a:buClr>
                <a:srgbClr val="C80F0F"/>
              </a:buClr>
              <a:tabLst>
                <a:tab pos="2190750" algn="l"/>
              </a:tabLst>
            </a:pPr>
            <a:endParaRPr lang="ro-MO" sz="2000" kern="0" dirty="0" smtClean="0">
              <a:solidFill>
                <a:srgbClr val="6E6452"/>
              </a:solidFill>
              <a:latin typeface="+mn-lt"/>
            </a:endParaRPr>
          </a:p>
          <a:p>
            <a:pPr>
              <a:spcBef>
                <a:spcPts val="400"/>
              </a:spcBef>
              <a:spcAft>
                <a:spcPts val="800"/>
              </a:spcAft>
              <a:buClr>
                <a:srgbClr val="C80F0F"/>
              </a:buClr>
              <a:tabLst>
                <a:tab pos="2190750" algn="l"/>
              </a:tabLst>
            </a:pPr>
            <a:r>
              <a:rPr lang="ro-MO" sz="2000" kern="0" dirty="0" smtClean="0">
                <a:solidFill>
                  <a:schemeClr val="tx1"/>
                </a:solidFill>
                <a:latin typeface="+mn-lt"/>
              </a:rPr>
              <a:t>C</a:t>
            </a:r>
            <a:r>
              <a:rPr lang="vi-VN" sz="2000" kern="0" dirty="0" smtClean="0">
                <a:solidFill>
                  <a:schemeClr val="tx1"/>
                </a:solidFill>
                <a:latin typeface="+mn-lt"/>
              </a:rPr>
              <a:t>onvenția </a:t>
            </a:r>
            <a:r>
              <a:rPr lang="vi-VN" sz="2000" kern="0" dirty="0">
                <a:solidFill>
                  <a:schemeClr val="tx1"/>
                </a:solidFill>
                <a:latin typeface="+mn-lt"/>
              </a:rPr>
              <a:t>cadru a ONU cu privire la schimbarea climei (New-York, 9 mai 1992</a:t>
            </a:r>
            <a:r>
              <a:rPr lang="vi-VN" sz="1800" kern="0" dirty="0" smtClean="0">
                <a:solidFill>
                  <a:schemeClr val="tx1"/>
                </a:solidFill>
                <a:latin typeface="+mn-lt"/>
              </a:rPr>
              <a:t>)</a:t>
            </a:r>
            <a:endParaRPr lang="ro-MO" sz="1800" kern="0" dirty="0" smtClean="0">
              <a:solidFill>
                <a:schemeClr val="tx1"/>
              </a:solidFill>
              <a:latin typeface="+mn-lt"/>
            </a:endParaRPr>
          </a:p>
          <a:p>
            <a:r>
              <a:rPr lang="ro-MO" sz="1800" dirty="0" smtClean="0">
                <a:solidFill>
                  <a:schemeClr val="tx1"/>
                </a:solidFill>
                <a:latin typeface="+mn-lt"/>
              </a:rPr>
              <a:t>Părțile la Convenție sunt </a:t>
            </a:r>
            <a:r>
              <a:rPr lang="ro-MO" sz="1800" dirty="0" smtClean="0">
                <a:solidFill>
                  <a:schemeClr val="tx1"/>
                </a:solidFill>
                <a:latin typeface="+mn-lt"/>
              </a:rPr>
              <a:t>incluse în </a:t>
            </a:r>
            <a:r>
              <a:rPr lang="ro-MO" sz="1800" dirty="0" smtClean="0">
                <a:solidFill>
                  <a:schemeClr val="tx1"/>
                </a:solidFill>
                <a:latin typeface="+mn-lt"/>
              </a:rPr>
              <a:t>două  anexe.</a:t>
            </a:r>
          </a:p>
          <a:p>
            <a:r>
              <a:rPr lang="ro-MO" sz="1800" dirty="0" smtClean="0">
                <a:solidFill>
                  <a:schemeClr val="tx1"/>
                </a:solidFill>
                <a:latin typeface="+mn-lt"/>
              </a:rPr>
              <a:t>RM este inclusa in </a:t>
            </a:r>
            <a:r>
              <a:rPr lang="vi-VN" sz="1800" dirty="0" smtClean="0">
                <a:solidFill>
                  <a:schemeClr val="tx1"/>
                </a:solidFill>
                <a:latin typeface="+mn-lt"/>
              </a:rPr>
              <a:t> </a:t>
            </a:r>
            <a:r>
              <a:rPr lang="vi-VN" sz="1800" dirty="0">
                <a:solidFill>
                  <a:schemeClr val="tx1"/>
                </a:solidFill>
                <a:latin typeface="+mn-lt"/>
              </a:rPr>
              <a:t>anexa nr. </a:t>
            </a:r>
            <a:r>
              <a:rPr lang="ro-MO" sz="1800" dirty="0" smtClean="0">
                <a:solidFill>
                  <a:schemeClr val="tx1"/>
                </a:solidFill>
                <a:latin typeface="+mn-lt"/>
              </a:rPr>
              <a:t>2</a:t>
            </a:r>
            <a:r>
              <a:rPr lang="vi-VN" sz="1800" b="0" dirty="0" smtClean="0">
                <a:solidFill>
                  <a:schemeClr val="tx1"/>
                </a:solidFill>
                <a:latin typeface="+mn-lt"/>
              </a:rPr>
              <a:t>, </a:t>
            </a:r>
            <a:r>
              <a:rPr lang="ro-MO" sz="1800" b="0" dirty="0" smtClean="0">
                <a:solidFill>
                  <a:schemeClr val="tx1"/>
                </a:solidFill>
                <a:latin typeface="+mn-lt"/>
              </a:rPr>
              <a:t>i</a:t>
            </a:r>
            <a:r>
              <a:rPr lang="ro-MO" sz="1800" dirty="0" smtClean="0">
                <a:solidFill>
                  <a:schemeClr val="tx1"/>
                </a:solidFill>
                <a:latin typeface="+mn-lt"/>
              </a:rPr>
              <a:t>ar Părțile din anexa 1 au obligațiuni </a:t>
            </a:r>
            <a:r>
              <a:rPr lang="ro-MO" sz="1800" b="0" dirty="0">
                <a:solidFill>
                  <a:schemeClr val="tx1"/>
                </a:solidFill>
                <a:latin typeface="+mn-lt"/>
              </a:rPr>
              <a:t>directe și  vor elabora măsuri pentru </a:t>
            </a:r>
            <a:r>
              <a:rPr lang="vi-VN" sz="1800" b="0" dirty="0">
                <a:solidFill>
                  <a:schemeClr val="tx1"/>
                </a:solidFill>
                <a:latin typeface="+mn-lt"/>
              </a:rPr>
              <a:t> reducerea emisiilor, </a:t>
            </a:r>
            <a:r>
              <a:rPr lang="ro-MO" sz="1800" b="0" dirty="0">
                <a:solidFill>
                  <a:schemeClr val="tx1"/>
                </a:solidFill>
                <a:latin typeface="+mn-lt"/>
              </a:rPr>
              <a:t>gazelor de seră pentru </a:t>
            </a:r>
            <a:r>
              <a:rPr lang="vi-VN" sz="1800" b="0" dirty="0">
                <a:solidFill>
                  <a:schemeClr val="tx1"/>
                </a:solidFill>
                <a:latin typeface="+mn-lt"/>
              </a:rPr>
              <a:t>promov</a:t>
            </a:r>
            <a:r>
              <a:rPr lang="ro-MO" sz="1800" b="0" dirty="0" err="1">
                <a:solidFill>
                  <a:schemeClr val="tx1"/>
                </a:solidFill>
                <a:latin typeface="+mn-lt"/>
              </a:rPr>
              <a:t>area</a:t>
            </a:r>
            <a:r>
              <a:rPr lang="ro-MO" sz="1800" b="0" dirty="0">
                <a:solidFill>
                  <a:schemeClr val="tx1"/>
                </a:solidFill>
                <a:latin typeface="+mn-lt"/>
              </a:rPr>
              <a:t> </a:t>
            </a:r>
            <a:r>
              <a:rPr lang="vi-VN" sz="1800" b="0" dirty="0">
                <a:solidFill>
                  <a:schemeClr val="tx1"/>
                </a:solidFill>
                <a:latin typeface="+mn-lt"/>
              </a:rPr>
              <a:t> dezvoltări</a:t>
            </a:r>
            <a:r>
              <a:rPr lang="ro-MO" sz="1800" b="0" dirty="0">
                <a:solidFill>
                  <a:schemeClr val="tx1"/>
                </a:solidFill>
                <a:latin typeface="+mn-lt"/>
              </a:rPr>
              <a:t>i</a:t>
            </a:r>
            <a:r>
              <a:rPr lang="vi-VN" sz="1800" b="0" dirty="0">
                <a:solidFill>
                  <a:schemeClr val="tx1"/>
                </a:solidFill>
                <a:latin typeface="+mn-lt"/>
              </a:rPr>
              <a:t> durabile, </a:t>
            </a:r>
            <a:r>
              <a:rPr lang="ro-MO" sz="1800" b="0" dirty="0">
                <a:solidFill>
                  <a:schemeClr val="tx1"/>
                </a:solidFill>
                <a:latin typeface="+mn-lt"/>
              </a:rPr>
              <a:t>inclusiv</a:t>
            </a:r>
            <a:r>
              <a:rPr lang="vi-VN" sz="1800" b="0" dirty="0">
                <a:solidFill>
                  <a:schemeClr val="tx1"/>
                </a:solidFill>
                <a:latin typeface="+mn-lt"/>
              </a:rPr>
              <a:t>:</a:t>
            </a:r>
          </a:p>
          <a:p>
            <a:pPr marL="285750" indent="-285750">
              <a:buFont typeface="Arial" panose="020B0604020202020204" pitchFamily="34" charset="0"/>
              <a:buChar char="•"/>
            </a:pPr>
            <a:r>
              <a:rPr lang="vi-VN" sz="1800" b="0" dirty="0">
                <a:solidFill>
                  <a:schemeClr val="tx1"/>
                </a:solidFill>
                <a:latin typeface="+mn-lt"/>
              </a:rPr>
              <a:t> </a:t>
            </a:r>
            <a:r>
              <a:rPr lang="ro-MO" sz="1800" b="0" dirty="0">
                <a:solidFill>
                  <a:schemeClr val="tx1"/>
                </a:solidFill>
                <a:latin typeface="+mn-lt"/>
              </a:rPr>
              <a:t>vor </a:t>
            </a:r>
            <a:r>
              <a:rPr lang="vi-VN" sz="1800" b="0" dirty="0">
                <a:solidFill>
                  <a:schemeClr val="tx1"/>
                </a:solidFill>
                <a:latin typeface="+mn-lt"/>
              </a:rPr>
              <a:t>elabor</a:t>
            </a:r>
            <a:r>
              <a:rPr lang="ro-MO" sz="1800" b="0" dirty="0">
                <a:solidFill>
                  <a:schemeClr val="tx1"/>
                </a:solidFill>
                <a:latin typeface="+mn-lt"/>
              </a:rPr>
              <a:t>a</a:t>
            </a:r>
            <a:r>
              <a:rPr lang="vi-VN" sz="1800" b="0" dirty="0">
                <a:solidFill>
                  <a:schemeClr val="tx1"/>
                </a:solidFill>
                <a:latin typeface="+mn-lt"/>
              </a:rPr>
              <a:t> politici și măsuri în concordanță cu circumstanțele sale naționale, cum ar fi:</a:t>
            </a:r>
            <a:r>
              <a:rPr lang="ro-MO" sz="1800" b="0" dirty="0">
                <a:solidFill>
                  <a:schemeClr val="tx1"/>
                </a:solidFill>
                <a:latin typeface="+mn-lt"/>
              </a:rPr>
              <a:t> </a:t>
            </a:r>
          </a:p>
          <a:p>
            <a:pPr marL="285750" lvl="0" indent="-285750">
              <a:spcBef>
                <a:spcPts val="400"/>
              </a:spcBef>
              <a:spcAft>
                <a:spcPts val="800"/>
              </a:spcAft>
              <a:buFont typeface="Wingdings" panose="05000000000000000000" pitchFamily="2" charset="2"/>
              <a:buChar char="ü"/>
              <a:tabLst>
                <a:tab pos="2190750" algn="l"/>
              </a:tabLst>
            </a:pPr>
            <a:r>
              <a:rPr lang="vi-VN" sz="1800" b="0" dirty="0">
                <a:solidFill>
                  <a:schemeClr val="tx1"/>
                </a:solidFill>
                <a:latin typeface="+mn-lt"/>
              </a:rPr>
              <a:t> mărirea eficienței energetice în sectoarele semnificative ale economiei naționale;</a:t>
            </a:r>
            <a:r>
              <a:rPr lang="ro-MO" sz="1800" b="0" dirty="0">
                <a:solidFill>
                  <a:schemeClr val="tx1"/>
                </a:solidFill>
                <a:latin typeface="+mn-lt"/>
              </a:rPr>
              <a:t> </a:t>
            </a:r>
            <a:endParaRPr lang="ro-MO" sz="1800" b="0" dirty="0" smtClean="0">
              <a:solidFill>
                <a:schemeClr val="tx1"/>
              </a:solidFill>
              <a:latin typeface="+mn-lt"/>
            </a:endParaRPr>
          </a:p>
          <a:p>
            <a:pPr marL="285750" lvl="0" indent="-285750">
              <a:spcBef>
                <a:spcPts val="400"/>
              </a:spcBef>
              <a:spcAft>
                <a:spcPts val="800"/>
              </a:spcAft>
              <a:buFont typeface="Wingdings" panose="05000000000000000000" pitchFamily="2" charset="2"/>
              <a:buChar char="ü"/>
              <a:tabLst>
                <a:tab pos="2190750" algn="l"/>
              </a:tabLst>
            </a:pPr>
            <a:r>
              <a:rPr lang="vi-VN" sz="1800" b="0" dirty="0">
                <a:solidFill>
                  <a:schemeClr val="tx1"/>
                </a:solidFill>
                <a:latin typeface="+mn-lt"/>
              </a:rPr>
              <a:t> promovarea unor forme durabile de agricultură în lumina considerațiilor privind schimbările climatice</a:t>
            </a:r>
            <a:r>
              <a:rPr lang="vi-VN" sz="1800" b="0" dirty="0" smtClean="0">
                <a:solidFill>
                  <a:schemeClr val="tx1"/>
                </a:solidFill>
                <a:latin typeface="+mn-lt"/>
              </a:rPr>
              <a:t>;</a:t>
            </a:r>
            <a:r>
              <a:rPr lang="vi-VN" sz="2000" b="0" dirty="0">
                <a:solidFill>
                  <a:schemeClr val="tx1"/>
                </a:solidFill>
                <a:latin typeface="Arial"/>
              </a:rPr>
              <a:t> </a:t>
            </a:r>
            <a:endParaRPr lang="ro-MO" sz="2000" b="0" dirty="0" smtClean="0">
              <a:solidFill>
                <a:schemeClr val="tx1"/>
              </a:solidFill>
              <a:latin typeface="Arial"/>
            </a:endParaRPr>
          </a:p>
          <a:p>
            <a:pPr marL="342900" lvl="0" indent="-342900">
              <a:spcBef>
                <a:spcPts val="400"/>
              </a:spcBef>
              <a:spcAft>
                <a:spcPts val="800"/>
              </a:spcAft>
              <a:buFont typeface="Wingdings" panose="05000000000000000000" pitchFamily="2" charset="2"/>
              <a:buChar char="ü"/>
              <a:tabLst>
                <a:tab pos="2190750" algn="l"/>
              </a:tabLst>
            </a:pPr>
            <a:r>
              <a:rPr lang="ro-MO" sz="2000" b="0" dirty="0" smtClean="0">
                <a:solidFill>
                  <a:schemeClr val="tx1"/>
                </a:solidFill>
                <a:latin typeface="Arial"/>
              </a:rPr>
              <a:t> </a:t>
            </a:r>
            <a:r>
              <a:rPr lang="vi-VN" sz="1800" b="0" dirty="0" smtClean="0">
                <a:solidFill>
                  <a:schemeClr val="tx1"/>
                </a:solidFill>
                <a:latin typeface="+mn-lt"/>
              </a:rPr>
              <a:t>limitarea </a:t>
            </a:r>
            <a:r>
              <a:rPr lang="vi-VN" sz="1800" b="0" dirty="0">
                <a:solidFill>
                  <a:schemeClr val="tx1"/>
                </a:solidFill>
                <a:latin typeface="+mn-lt"/>
              </a:rPr>
              <a:t>și/sau reducerea emisiilor de metan prin recuperare și folosire în managementul </a:t>
            </a:r>
            <a:r>
              <a:rPr lang="vi-VN" sz="1800" b="0" dirty="0" smtClean="0">
                <a:solidFill>
                  <a:schemeClr val="tx1"/>
                </a:solidFill>
                <a:latin typeface="+mn-lt"/>
              </a:rPr>
              <a:t>deșeurilor</a:t>
            </a:r>
            <a:r>
              <a:rPr lang="ro-MO" sz="1800" b="0" dirty="0" smtClean="0">
                <a:solidFill>
                  <a:schemeClr val="tx1"/>
                </a:solidFill>
                <a:latin typeface="+mn-lt"/>
              </a:rPr>
              <a:t>/apelor uzate</a:t>
            </a:r>
            <a:r>
              <a:rPr lang="vi-VN" sz="1800" b="0" dirty="0" smtClean="0">
                <a:solidFill>
                  <a:schemeClr val="tx1"/>
                </a:solidFill>
                <a:latin typeface="+mn-lt"/>
              </a:rPr>
              <a:t>, </a:t>
            </a:r>
            <a:r>
              <a:rPr lang="vi-VN" sz="1800" b="0" dirty="0">
                <a:solidFill>
                  <a:schemeClr val="tx1"/>
                </a:solidFill>
                <a:latin typeface="+mn-lt"/>
              </a:rPr>
              <a:t>precum și în producerea, transportul și distribuția </a:t>
            </a:r>
            <a:r>
              <a:rPr lang="vi-VN" sz="1800" b="0" dirty="0" smtClean="0">
                <a:solidFill>
                  <a:schemeClr val="tx1"/>
                </a:solidFill>
                <a:latin typeface="+mn-lt"/>
              </a:rPr>
              <a:t>energie</a:t>
            </a:r>
            <a:r>
              <a:rPr lang="ro-MO" sz="1800" b="0" dirty="0" smtClean="0">
                <a:solidFill>
                  <a:schemeClr val="tx1"/>
                </a:solidFill>
                <a:latin typeface="+mn-lt"/>
              </a:rPr>
              <a:t> </a:t>
            </a:r>
          </a:p>
          <a:p>
            <a:endParaRPr lang="vi-VN" sz="1800" b="0" dirty="0">
              <a:solidFill>
                <a:srgbClr val="444444"/>
              </a:solidFill>
              <a:latin typeface="+mn-lt"/>
            </a:endParaRPr>
          </a:p>
          <a:p>
            <a:r>
              <a:rPr lang="vi-VN" sz="1800" b="0" dirty="0">
                <a:solidFill>
                  <a:srgbClr val="444444"/>
                </a:solidFill>
                <a:latin typeface="+mn-lt"/>
              </a:rPr>
              <a:t> </a:t>
            </a:r>
            <a:endParaRPr lang="ru-RU" sz="1800" b="0" dirty="0">
              <a:solidFill>
                <a:srgbClr val="444444"/>
              </a:solidFill>
              <a:latin typeface="+mn-lt"/>
            </a:endParaRPr>
          </a:p>
        </p:txBody>
      </p:sp>
    </p:spTree>
    <p:extLst>
      <p:ext uri="{BB962C8B-B14F-4D97-AF65-F5344CB8AC3E}">
        <p14:creationId xmlns:p14="http://schemas.microsoft.com/office/powerpoint/2010/main" val="290750484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6" name="Прямоугольник 5"/>
          <p:cNvSpPr/>
          <p:nvPr/>
        </p:nvSpPr>
        <p:spPr>
          <a:xfrm>
            <a:off x="192181" y="1425362"/>
            <a:ext cx="8534928" cy="4985980"/>
          </a:xfrm>
          <a:prstGeom prst="rect">
            <a:avLst/>
          </a:prstGeom>
        </p:spPr>
        <p:txBody>
          <a:bodyPr wrap="square">
            <a:spAutoFit/>
          </a:bodyPr>
          <a:lstStyle/>
          <a:p>
            <a:r>
              <a:rPr lang="ro-MO" sz="2000" dirty="0">
                <a:solidFill>
                  <a:schemeClr val="tx1"/>
                </a:solidFill>
                <a:latin typeface="+mj-lt"/>
              </a:rPr>
              <a:t>Pentru </a:t>
            </a:r>
            <a:r>
              <a:rPr lang="ro-MO" sz="2000" dirty="0" smtClean="0">
                <a:solidFill>
                  <a:schemeClr val="tx1"/>
                </a:solidFill>
                <a:latin typeface="+mj-lt"/>
              </a:rPr>
              <a:t>Părțile </a:t>
            </a:r>
            <a:r>
              <a:rPr lang="ro-MO" sz="2000" dirty="0">
                <a:solidFill>
                  <a:schemeClr val="tx1"/>
                </a:solidFill>
                <a:latin typeface="+mj-lt"/>
              </a:rPr>
              <a:t>din Anexa </a:t>
            </a:r>
            <a:r>
              <a:rPr lang="ro-MO" sz="2000" dirty="0" smtClean="0">
                <a:solidFill>
                  <a:schemeClr val="tx1"/>
                </a:solidFill>
                <a:latin typeface="+mj-lt"/>
              </a:rPr>
              <a:t>1 se </a:t>
            </a:r>
            <a:r>
              <a:rPr lang="ro-MO" sz="2000" dirty="0">
                <a:solidFill>
                  <a:schemeClr val="tx1"/>
                </a:solidFill>
                <a:latin typeface="+mj-lt"/>
              </a:rPr>
              <a:t>impun </a:t>
            </a:r>
            <a:r>
              <a:rPr lang="ro-MO" sz="2000" dirty="0" smtClean="0">
                <a:solidFill>
                  <a:schemeClr val="tx1"/>
                </a:solidFill>
                <a:latin typeface="+mj-lt"/>
              </a:rPr>
              <a:t>angajamente, procente </a:t>
            </a:r>
            <a:r>
              <a:rPr lang="ro-MO" sz="2000" dirty="0">
                <a:solidFill>
                  <a:schemeClr val="tx1"/>
                </a:solidFill>
                <a:latin typeface="+mj-lt"/>
              </a:rPr>
              <a:t>de reducere a emisiilor în comparație cu anul de bază 1990. </a:t>
            </a:r>
            <a:r>
              <a:rPr lang="vi-VN" sz="2000" dirty="0" smtClean="0">
                <a:solidFill>
                  <a:schemeClr val="tx1"/>
                </a:solidFill>
                <a:latin typeface="+mj-lt"/>
              </a:rPr>
              <a:t>)</a:t>
            </a:r>
            <a:endParaRPr lang="ro-MO" sz="2000" dirty="0" smtClean="0">
              <a:solidFill>
                <a:schemeClr val="tx1"/>
              </a:solidFill>
              <a:latin typeface="+mj-lt"/>
            </a:endParaRPr>
          </a:p>
          <a:p>
            <a:endParaRPr lang="vi-VN" sz="2000" b="0" dirty="0">
              <a:solidFill>
                <a:srgbClr val="333333"/>
              </a:solidFill>
              <a:latin typeface="+mj-lt"/>
            </a:endParaRPr>
          </a:p>
          <a:p>
            <a:r>
              <a:rPr lang="vi-VN" sz="1800" dirty="0" smtClean="0">
                <a:solidFill>
                  <a:srgbClr val="444444"/>
                </a:solidFill>
                <a:latin typeface="+mj-lt"/>
              </a:rPr>
              <a:t>Fiecare </a:t>
            </a:r>
            <a:r>
              <a:rPr lang="vi-VN" sz="1800" dirty="0">
                <a:solidFill>
                  <a:srgbClr val="444444"/>
                </a:solidFill>
                <a:latin typeface="+mj-lt"/>
              </a:rPr>
              <a:t>parte inclusă în anexa nr. I </a:t>
            </a:r>
            <a:r>
              <a:rPr lang="vi-VN" sz="1800" b="0" dirty="0">
                <a:solidFill>
                  <a:srgbClr val="444444"/>
                </a:solidFill>
                <a:latin typeface="+mj-lt"/>
              </a:rPr>
              <a:t>se va strădui să implementeze angajamentele menționate </a:t>
            </a:r>
            <a:r>
              <a:rPr lang="ro-MO" sz="1800" b="0" dirty="0" smtClean="0">
                <a:solidFill>
                  <a:srgbClr val="444444"/>
                </a:solidFill>
                <a:latin typeface="+mj-lt"/>
              </a:rPr>
              <a:t>de Convenție </a:t>
            </a:r>
            <a:r>
              <a:rPr lang="vi-VN" sz="1800" b="0" dirty="0" smtClean="0">
                <a:solidFill>
                  <a:srgbClr val="444444"/>
                </a:solidFill>
                <a:latin typeface="+mj-lt"/>
              </a:rPr>
              <a:t> </a:t>
            </a:r>
            <a:r>
              <a:rPr lang="vi-VN" sz="1800" b="0" dirty="0">
                <a:solidFill>
                  <a:srgbClr val="444444"/>
                </a:solidFill>
                <a:latin typeface="+mj-lt"/>
              </a:rPr>
              <a:t>în așa fel încât să minimizeze impactul social, de mediu și economic la țările părți în curs de dezvoltare, în mod particular la cele </a:t>
            </a:r>
            <a:r>
              <a:rPr lang="vi-VN" sz="1800" b="0" dirty="0" smtClean="0">
                <a:solidFill>
                  <a:srgbClr val="444444"/>
                </a:solidFill>
                <a:latin typeface="+mj-lt"/>
              </a:rPr>
              <a:t>menționate</a:t>
            </a:r>
            <a:r>
              <a:rPr lang="ro-MO" sz="1800" b="0" dirty="0" smtClean="0">
                <a:solidFill>
                  <a:srgbClr val="444444"/>
                </a:solidFill>
                <a:latin typeface="+mj-lt"/>
              </a:rPr>
              <a:t> în</a:t>
            </a:r>
            <a:r>
              <a:rPr lang="vi-VN" sz="1800" b="0" dirty="0">
                <a:solidFill>
                  <a:srgbClr val="444444"/>
                </a:solidFill>
                <a:latin typeface="+mj-lt"/>
              </a:rPr>
              <a:t> </a:t>
            </a:r>
            <a:r>
              <a:rPr lang="vi-VN" sz="1800" b="0" dirty="0">
                <a:solidFill>
                  <a:srgbClr val="1A86B6"/>
                </a:solidFill>
                <a:latin typeface="+mj-lt"/>
                <a:hlinkClick r:id="rId8"/>
              </a:rPr>
              <a:t>convenție</a:t>
            </a:r>
            <a:r>
              <a:rPr lang="vi-VN" sz="1800" b="0" dirty="0">
                <a:solidFill>
                  <a:srgbClr val="444444"/>
                </a:solidFill>
                <a:latin typeface="+mj-lt"/>
              </a:rPr>
              <a:t>. </a:t>
            </a:r>
            <a:endParaRPr lang="ro-MO" sz="1800" b="0" dirty="0" smtClean="0">
              <a:solidFill>
                <a:srgbClr val="444444"/>
              </a:solidFill>
              <a:latin typeface="+mj-lt"/>
            </a:endParaRPr>
          </a:p>
          <a:p>
            <a:endParaRPr lang="ro-MO" sz="1800" dirty="0" smtClean="0">
              <a:solidFill>
                <a:srgbClr val="444444"/>
              </a:solidFill>
              <a:latin typeface="+mj-lt"/>
            </a:endParaRPr>
          </a:p>
          <a:p>
            <a:r>
              <a:rPr lang="vi-VN" sz="1800" dirty="0" smtClean="0">
                <a:solidFill>
                  <a:srgbClr val="444444"/>
                </a:solidFill>
                <a:latin typeface="+mj-lt"/>
              </a:rPr>
              <a:t>Conferința </a:t>
            </a:r>
            <a:r>
              <a:rPr lang="vi-VN" sz="1800" dirty="0">
                <a:solidFill>
                  <a:srgbClr val="444444"/>
                </a:solidFill>
                <a:latin typeface="+mj-lt"/>
              </a:rPr>
              <a:t>păr</a:t>
            </a:r>
            <a:r>
              <a:rPr lang="vi-VN" sz="1800" b="0" dirty="0">
                <a:solidFill>
                  <a:srgbClr val="444444"/>
                </a:solidFill>
                <a:latin typeface="+mj-lt"/>
              </a:rPr>
              <a:t>ților ce servește ca reuniune a părților </a:t>
            </a:r>
            <a:r>
              <a:rPr lang="ro-MO" sz="1800" b="0" dirty="0" smtClean="0">
                <a:solidFill>
                  <a:srgbClr val="444444"/>
                </a:solidFill>
                <a:latin typeface="+mj-lt"/>
              </a:rPr>
              <a:t>pentru </a:t>
            </a:r>
            <a:r>
              <a:rPr lang="vi-VN" sz="1800" b="0" dirty="0" smtClean="0">
                <a:solidFill>
                  <a:srgbClr val="444444"/>
                </a:solidFill>
                <a:latin typeface="+mj-lt"/>
              </a:rPr>
              <a:t> </a:t>
            </a:r>
            <a:r>
              <a:rPr lang="vi-VN" sz="1800" b="0" dirty="0">
                <a:solidFill>
                  <a:srgbClr val="444444"/>
                </a:solidFill>
                <a:latin typeface="+mj-lt"/>
              </a:rPr>
              <a:t>pentru </a:t>
            </a:r>
            <a:r>
              <a:rPr lang="vi-VN" sz="1800" b="0" dirty="0" smtClean="0">
                <a:solidFill>
                  <a:srgbClr val="444444"/>
                </a:solidFill>
                <a:latin typeface="+mj-lt"/>
              </a:rPr>
              <a:t>a</a:t>
            </a:r>
            <a:r>
              <a:rPr lang="ro-MO" sz="1800" b="0" dirty="0" smtClean="0">
                <a:solidFill>
                  <a:srgbClr val="444444"/>
                </a:solidFill>
                <a:latin typeface="+mj-lt"/>
              </a:rPr>
              <a:t> prezenta rezultatele </a:t>
            </a:r>
            <a:r>
              <a:rPr lang="vi-VN" sz="1800" b="0" dirty="0" smtClean="0">
                <a:solidFill>
                  <a:srgbClr val="444444"/>
                </a:solidFill>
                <a:latin typeface="+mj-lt"/>
              </a:rPr>
              <a:t> minimiz</a:t>
            </a:r>
            <a:r>
              <a:rPr lang="ro-MO" sz="1800" b="0" dirty="0" err="1" smtClean="0">
                <a:solidFill>
                  <a:srgbClr val="444444"/>
                </a:solidFill>
                <a:latin typeface="+mj-lt"/>
              </a:rPr>
              <a:t>ării</a:t>
            </a:r>
            <a:r>
              <a:rPr lang="vi-VN" sz="1800" b="0" dirty="0" smtClean="0">
                <a:solidFill>
                  <a:srgbClr val="444444"/>
                </a:solidFill>
                <a:latin typeface="+mj-lt"/>
              </a:rPr>
              <a:t> efectel</a:t>
            </a:r>
            <a:r>
              <a:rPr lang="ro-MO" sz="1800" b="0" dirty="0" smtClean="0">
                <a:solidFill>
                  <a:srgbClr val="444444"/>
                </a:solidFill>
                <a:latin typeface="+mj-lt"/>
              </a:rPr>
              <a:t>or</a:t>
            </a:r>
            <a:r>
              <a:rPr lang="vi-VN" sz="1800" b="0" dirty="0" smtClean="0">
                <a:solidFill>
                  <a:srgbClr val="444444"/>
                </a:solidFill>
                <a:latin typeface="+mj-lt"/>
              </a:rPr>
              <a:t> </a:t>
            </a:r>
            <a:r>
              <a:rPr lang="vi-VN" sz="1800" b="0" dirty="0">
                <a:solidFill>
                  <a:srgbClr val="444444"/>
                </a:solidFill>
                <a:latin typeface="+mj-lt"/>
              </a:rPr>
              <a:t>negative ale schimbărilor climatice și/sau impactul </a:t>
            </a:r>
            <a:r>
              <a:rPr lang="vi-VN" sz="1800" b="0" dirty="0" smtClean="0">
                <a:solidFill>
                  <a:srgbClr val="444444"/>
                </a:solidFill>
                <a:latin typeface="+mj-lt"/>
              </a:rPr>
              <a:t>măsurilor</a:t>
            </a:r>
            <a:r>
              <a:rPr lang="ro-MO" sz="1800" b="0" dirty="0" smtClean="0">
                <a:solidFill>
                  <a:srgbClr val="444444"/>
                </a:solidFill>
                <a:latin typeface="+mj-lt"/>
              </a:rPr>
              <a:t>.</a:t>
            </a:r>
          </a:p>
          <a:p>
            <a:endParaRPr lang="ro-MO" sz="1800" b="0" dirty="0" smtClean="0">
              <a:solidFill>
                <a:srgbClr val="444444"/>
              </a:solidFill>
              <a:latin typeface="+mj-lt"/>
            </a:endParaRPr>
          </a:p>
          <a:p>
            <a:r>
              <a:rPr lang="vi-VN" sz="1800" b="0" dirty="0" smtClean="0">
                <a:solidFill>
                  <a:srgbClr val="444444"/>
                </a:solidFill>
                <a:latin typeface="+mj-lt"/>
              </a:rPr>
              <a:t>Printre </a:t>
            </a:r>
            <a:r>
              <a:rPr lang="vi-VN" sz="1800" b="0" dirty="0">
                <a:solidFill>
                  <a:srgbClr val="444444"/>
                </a:solidFill>
                <a:latin typeface="+mj-lt"/>
              </a:rPr>
              <a:t>problemele ce urmează să fie luate în considerare vor fi stabilirea de finanțări, asigurări și transferul de tehnologie</a:t>
            </a:r>
            <a:r>
              <a:rPr lang="vi-VN" sz="1800" b="0" dirty="0" smtClean="0">
                <a:solidFill>
                  <a:srgbClr val="444444"/>
                </a:solidFill>
                <a:latin typeface="+mj-lt"/>
              </a:rPr>
              <a:t>.</a:t>
            </a:r>
            <a:endParaRPr lang="ro-MO" sz="1800" b="0" dirty="0" smtClean="0">
              <a:solidFill>
                <a:srgbClr val="444444"/>
              </a:solidFill>
              <a:latin typeface="+mj-lt"/>
            </a:endParaRPr>
          </a:p>
          <a:p>
            <a:endParaRPr lang="ro-MO" sz="2000" b="0" dirty="0">
              <a:solidFill>
                <a:srgbClr val="444444"/>
              </a:solidFill>
              <a:latin typeface="+mj-lt"/>
            </a:endParaRPr>
          </a:p>
          <a:p>
            <a:endParaRPr lang="ro-MO" sz="2000" b="0" dirty="0" smtClean="0">
              <a:solidFill>
                <a:srgbClr val="444444"/>
              </a:solidFill>
              <a:latin typeface="+mj-lt"/>
            </a:endParaRPr>
          </a:p>
          <a:p>
            <a:endParaRPr lang="vi-VN" sz="2000" b="0" dirty="0">
              <a:solidFill>
                <a:srgbClr val="333333"/>
              </a:solidFill>
              <a:latin typeface="+mj-lt"/>
            </a:endParaRPr>
          </a:p>
        </p:txBody>
      </p:sp>
    </p:spTree>
    <p:extLst>
      <p:ext uri="{BB962C8B-B14F-4D97-AF65-F5344CB8AC3E}">
        <p14:creationId xmlns:p14="http://schemas.microsoft.com/office/powerpoint/2010/main" val="254321386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38290"/>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6" name="Прямоугольник 5"/>
          <p:cNvSpPr/>
          <p:nvPr/>
        </p:nvSpPr>
        <p:spPr>
          <a:xfrm>
            <a:off x="192181" y="1425362"/>
            <a:ext cx="8548391" cy="4893647"/>
          </a:xfrm>
          <a:prstGeom prst="rect">
            <a:avLst/>
          </a:prstGeom>
        </p:spPr>
        <p:txBody>
          <a:bodyPr wrap="square">
            <a:spAutoFit/>
          </a:bodyPr>
          <a:lstStyle/>
          <a:p>
            <a:pPr lvl="0">
              <a:spcBef>
                <a:spcPts val="400"/>
              </a:spcBef>
              <a:spcAft>
                <a:spcPts val="800"/>
              </a:spcAft>
              <a:buClr>
                <a:srgbClr val="C80F0F"/>
              </a:buClr>
              <a:tabLst>
                <a:tab pos="2190750" algn="l"/>
              </a:tabLst>
            </a:pPr>
            <a:endParaRPr lang="ro-MO" sz="1800" kern="0" dirty="0" smtClean="0">
              <a:solidFill>
                <a:srgbClr val="565656"/>
              </a:solidFill>
              <a:latin typeface="+mn-lt"/>
              <a:cs typeface="+mn-cs"/>
            </a:endParaRPr>
          </a:p>
          <a:p>
            <a:pPr lvl="0">
              <a:spcBef>
                <a:spcPts val="400"/>
              </a:spcBef>
              <a:spcAft>
                <a:spcPts val="800"/>
              </a:spcAft>
              <a:buClr>
                <a:srgbClr val="C80F0F"/>
              </a:buClr>
              <a:tabLst>
                <a:tab pos="2190750" algn="l"/>
              </a:tabLst>
            </a:pPr>
            <a:r>
              <a:rPr lang="ro-MO" sz="1800" kern="0" dirty="0" smtClean="0">
                <a:solidFill>
                  <a:schemeClr val="tx1"/>
                </a:solidFill>
                <a:latin typeface="+mn-lt"/>
                <a:cs typeface="+mn-cs"/>
              </a:rPr>
              <a:t>Continuarea</a:t>
            </a:r>
          </a:p>
          <a:p>
            <a:pPr lvl="0">
              <a:spcBef>
                <a:spcPts val="400"/>
              </a:spcBef>
              <a:spcAft>
                <a:spcPts val="800"/>
              </a:spcAft>
              <a:buClr>
                <a:srgbClr val="C80F0F"/>
              </a:buClr>
              <a:tabLst>
                <a:tab pos="2190750" algn="l"/>
              </a:tabLst>
            </a:pPr>
            <a:r>
              <a:rPr lang="vi-VN" sz="1800" kern="0" dirty="0" smtClean="0">
                <a:solidFill>
                  <a:srgbClr val="565656"/>
                </a:solidFill>
                <a:latin typeface="+mn-lt"/>
                <a:cs typeface="+mn-cs"/>
              </a:rPr>
              <a:t>La </a:t>
            </a:r>
            <a:r>
              <a:rPr lang="vi-VN" sz="1800" kern="0" dirty="0">
                <a:solidFill>
                  <a:srgbClr val="565656"/>
                </a:solidFill>
                <a:latin typeface="+mn-lt"/>
                <a:cs typeface="+mn-cs"/>
              </a:rPr>
              <a:t>12 decembrie 2015, cele 195 state participante la cea de-a XXI-a Conferinţă a Părţilor (COP 21) la UNFCCC au adoptat Acordul de la </a:t>
            </a:r>
            <a:r>
              <a:rPr lang="vi-VN" sz="1800" kern="0" dirty="0" smtClean="0">
                <a:solidFill>
                  <a:srgbClr val="565656"/>
                </a:solidFill>
                <a:latin typeface="+mn-lt"/>
                <a:cs typeface="+mn-cs"/>
              </a:rPr>
              <a:t>Paris</a:t>
            </a:r>
            <a:r>
              <a:rPr lang="ro-MO" sz="1800" kern="0" dirty="0" smtClean="0">
                <a:solidFill>
                  <a:srgbClr val="565656"/>
                </a:solidFill>
                <a:latin typeface="+mn-lt"/>
                <a:cs typeface="+mn-cs"/>
              </a:rPr>
              <a:t> </a:t>
            </a:r>
          </a:p>
          <a:p>
            <a:pPr lvl="0">
              <a:spcBef>
                <a:spcPts val="400"/>
              </a:spcBef>
              <a:spcAft>
                <a:spcPts val="800"/>
              </a:spcAft>
              <a:buClr>
                <a:srgbClr val="C80F0F"/>
              </a:buClr>
              <a:tabLst>
                <a:tab pos="2190750" algn="l"/>
              </a:tabLst>
            </a:pPr>
            <a:r>
              <a:rPr lang="vi-VN" sz="1800" dirty="0" smtClean="0">
                <a:solidFill>
                  <a:srgbClr val="3C4652"/>
                </a:solidFill>
                <a:latin typeface="+mn-lt"/>
              </a:rPr>
              <a:t>Pe </a:t>
            </a:r>
            <a:r>
              <a:rPr lang="vi-VN" sz="1800" dirty="0">
                <a:solidFill>
                  <a:srgbClr val="3C4652"/>
                </a:solidFill>
                <a:latin typeface="+mn-lt"/>
              </a:rPr>
              <a:t>4 mai 2017, </a:t>
            </a:r>
            <a:r>
              <a:rPr lang="ro-MO" sz="1800" dirty="0" smtClean="0">
                <a:solidFill>
                  <a:srgbClr val="3C4652"/>
                </a:solidFill>
                <a:latin typeface="+mn-lt"/>
              </a:rPr>
              <a:t>RM</a:t>
            </a:r>
            <a:r>
              <a:rPr lang="vi-VN" sz="1800" dirty="0" smtClean="0">
                <a:solidFill>
                  <a:srgbClr val="3C4652"/>
                </a:solidFill>
                <a:latin typeface="+mn-lt"/>
              </a:rPr>
              <a:t> </a:t>
            </a:r>
            <a:r>
              <a:rPr lang="vi-VN" sz="1800" dirty="0">
                <a:solidFill>
                  <a:srgbClr val="3C4652"/>
                </a:solidFill>
                <a:latin typeface="+mn-lt"/>
              </a:rPr>
              <a:t>a ratificat Acordul de la Paris privind schimbările </a:t>
            </a:r>
            <a:r>
              <a:rPr lang="vi-VN" sz="1800" dirty="0" smtClean="0">
                <a:solidFill>
                  <a:srgbClr val="3C4652"/>
                </a:solidFill>
                <a:latin typeface="+mn-lt"/>
              </a:rPr>
              <a:t>climatice</a:t>
            </a:r>
            <a:r>
              <a:rPr lang="ro-MO" sz="1800" dirty="0" smtClean="0">
                <a:solidFill>
                  <a:srgbClr val="3C4652"/>
                </a:solidFill>
                <a:latin typeface="+mn-lt"/>
              </a:rPr>
              <a:t>.</a:t>
            </a:r>
          </a:p>
          <a:p>
            <a:pPr lvl="0">
              <a:spcBef>
                <a:spcPts val="400"/>
              </a:spcBef>
              <a:spcAft>
                <a:spcPts val="800"/>
              </a:spcAft>
              <a:buClr>
                <a:srgbClr val="C80F0F"/>
              </a:buClr>
              <a:tabLst>
                <a:tab pos="2190750" algn="l"/>
              </a:tabLst>
            </a:pPr>
            <a:r>
              <a:rPr lang="vi-VN" sz="1800" dirty="0" smtClean="0">
                <a:solidFill>
                  <a:srgbClr val="3C4652"/>
                </a:solidFill>
                <a:latin typeface="+mn-lt"/>
              </a:rPr>
              <a:t> </a:t>
            </a:r>
            <a:r>
              <a:rPr lang="vi-VN" sz="1800" i="1" dirty="0" smtClean="0">
                <a:solidFill>
                  <a:srgbClr val="3C4652"/>
                </a:solidFill>
                <a:latin typeface="+mn-lt"/>
              </a:rPr>
              <a:t>Acordul </a:t>
            </a:r>
            <a:r>
              <a:rPr lang="vi-VN" sz="1800" i="1" dirty="0">
                <a:solidFill>
                  <a:srgbClr val="3C4652"/>
                </a:solidFill>
                <a:latin typeface="+mn-lt"/>
              </a:rPr>
              <a:t>are ca obiectiv reducerea emisiilor de gaze cu efect de seră.</a:t>
            </a:r>
            <a:r>
              <a:rPr lang="vi-VN" sz="1800" dirty="0">
                <a:latin typeface="+mn-lt"/>
              </a:rPr>
              <a:t/>
            </a:r>
            <a:br>
              <a:rPr lang="vi-VN" sz="1800" dirty="0">
                <a:latin typeface="+mn-lt"/>
              </a:rPr>
            </a:br>
            <a:endParaRPr lang="ro-MO" sz="1800" dirty="0" smtClean="0">
              <a:latin typeface="+mn-lt"/>
            </a:endParaRPr>
          </a:p>
          <a:p>
            <a:pPr lvl="0">
              <a:spcBef>
                <a:spcPts val="400"/>
              </a:spcBef>
              <a:spcAft>
                <a:spcPts val="800"/>
              </a:spcAft>
              <a:buClr>
                <a:srgbClr val="C80F0F"/>
              </a:buClr>
              <a:tabLst>
                <a:tab pos="2190750" algn="l"/>
              </a:tabLst>
            </a:pPr>
            <a:r>
              <a:rPr lang="ro-MO" sz="1800" dirty="0" smtClean="0">
                <a:solidFill>
                  <a:srgbClr val="3C4652"/>
                </a:solidFill>
                <a:latin typeface="+mn-lt"/>
              </a:rPr>
              <a:t>Acordul </a:t>
            </a:r>
            <a:r>
              <a:rPr lang="ro-MO" sz="1800" dirty="0">
                <a:solidFill>
                  <a:srgbClr val="3C4652"/>
                </a:solidFill>
                <a:latin typeface="+mn-lt"/>
              </a:rPr>
              <a:t>a fost ratificat de către </a:t>
            </a:r>
            <a:r>
              <a:rPr lang="vi-VN" sz="1800" dirty="0">
                <a:solidFill>
                  <a:srgbClr val="3C4652"/>
                </a:solidFill>
                <a:latin typeface="+mn-lt"/>
              </a:rPr>
              <a:t>148 de părți </a:t>
            </a:r>
            <a:r>
              <a:rPr lang="vi-VN" sz="1800" dirty="0" smtClean="0">
                <a:solidFill>
                  <a:srgbClr val="3C4652"/>
                </a:solidFill>
                <a:latin typeface="+mn-lt"/>
              </a:rPr>
              <a:t>, </a:t>
            </a:r>
            <a:r>
              <a:rPr lang="vi-VN" sz="1800" dirty="0">
                <a:solidFill>
                  <a:srgbClr val="3C4652"/>
                </a:solidFill>
                <a:latin typeface="+mn-lt"/>
              </a:rPr>
              <a:t>care promovează aplicarea principiului responsabilităţii </a:t>
            </a:r>
            <a:r>
              <a:rPr lang="vi-VN" sz="1800" b="0" dirty="0">
                <a:solidFill>
                  <a:srgbClr val="3C4652"/>
                </a:solidFill>
                <a:latin typeface="+mn-lt"/>
              </a:rPr>
              <a:t>comune, în limita circumstanţelor naţionale.</a:t>
            </a:r>
            <a:r>
              <a:rPr lang="vi-VN" sz="1800" dirty="0">
                <a:latin typeface="+mn-lt"/>
              </a:rPr>
              <a:t/>
            </a:r>
            <a:br>
              <a:rPr lang="vi-VN" sz="1800" dirty="0">
                <a:latin typeface="+mn-lt"/>
              </a:rPr>
            </a:br>
            <a:r>
              <a:rPr lang="vi-VN" sz="1800" b="0" dirty="0" smtClean="0">
                <a:solidFill>
                  <a:srgbClr val="3C4652"/>
                </a:solidFill>
                <a:latin typeface="+mn-lt"/>
              </a:rPr>
              <a:t>Părțile </a:t>
            </a:r>
            <a:r>
              <a:rPr lang="vi-VN" sz="1800" b="0" dirty="0">
                <a:solidFill>
                  <a:srgbClr val="3C4652"/>
                </a:solidFill>
                <a:latin typeface="+mn-lt"/>
              </a:rPr>
              <a:t>semnatare ale Acordului de la </a:t>
            </a:r>
            <a:r>
              <a:rPr lang="vi-VN" sz="1800" dirty="0">
                <a:solidFill>
                  <a:srgbClr val="3C4652"/>
                </a:solidFill>
                <a:latin typeface="+mn-lt"/>
              </a:rPr>
              <a:t>Paris trebuie să asigure implementarea, până în 2030, măsurilor necesare pentru menţinerea creşterii temperaturii medii globale sub 2 grade Celsius față de nivelul pre-industrial, </a:t>
            </a:r>
            <a:endParaRPr lang="ro-MO" sz="1800" b="0" kern="0" dirty="0">
              <a:solidFill>
                <a:srgbClr val="3C4652"/>
              </a:solidFill>
              <a:latin typeface="+mn-lt"/>
              <a:cs typeface="+mn-cs"/>
            </a:endParaRPr>
          </a:p>
          <a:p>
            <a:pPr lvl="0">
              <a:spcBef>
                <a:spcPts val="400"/>
              </a:spcBef>
              <a:spcAft>
                <a:spcPts val="800"/>
              </a:spcAft>
              <a:buClr>
                <a:srgbClr val="C80F0F"/>
              </a:buClr>
              <a:tabLst>
                <a:tab pos="2190750" algn="l"/>
              </a:tabLst>
            </a:pPr>
            <a:endParaRPr lang="vi-VN" sz="1800" b="0" kern="0" dirty="0">
              <a:solidFill>
                <a:srgbClr val="565656"/>
              </a:solidFill>
              <a:latin typeface="+mn-lt"/>
              <a:cs typeface="+mn-cs"/>
            </a:endParaRPr>
          </a:p>
        </p:txBody>
      </p:sp>
    </p:spTree>
    <p:extLst>
      <p:ext uri="{BB962C8B-B14F-4D97-AF65-F5344CB8AC3E}">
        <p14:creationId xmlns:p14="http://schemas.microsoft.com/office/powerpoint/2010/main" val="254321386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38290"/>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6" name="Прямоугольник 5"/>
          <p:cNvSpPr/>
          <p:nvPr/>
        </p:nvSpPr>
        <p:spPr>
          <a:xfrm>
            <a:off x="192181" y="1435217"/>
            <a:ext cx="8548391" cy="5262979"/>
          </a:xfrm>
          <a:prstGeom prst="rect">
            <a:avLst/>
          </a:prstGeom>
        </p:spPr>
        <p:txBody>
          <a:bodyPr wrap="square">
            <a:spAutoFit/>
          </a:bodyPr>
          <a:lstStyle/>
          <a:p>
            <a:pPr>
              <a:spcBef>
                <a:spcPts val="400"/>
              </a:spcBef>
              <a:spcAft>
                <a:spcPts val="800"/>
              </a:spcAft>
              <a:buClr>
                <a:srgbClr val="C80F0F"/>
              </a:buClr>
              <a:tabLst>
                <a:tab pos="2190750" algn="l"/>
              </a:tabLst>
            </a:pPr>
            <a:r>
              <a:rPr lang="ro-MO" sz="2000" dirty="0" smtClean="0">
                <a:solidFill>
                  <a:schemeClr val="tx1"/>
                </a:solidFill>
                <a:latin typeface="+mn-lt"/>
              </a:rPr>
              <a:t>Convenția privind evaluarea impactului asupra mediului înconjurător, </a:t>
            </a:r>
            <a:r>
              <a:rPr lang="nn-NO" sz="2000" dirty="0">
                <a:solidFill>
                  <a:schemeClr val="tx1"/>
                </a:solidFill>
                <a:latin typeface="Times New Roman"/>
              </a:rPr>
              <a:t> Nr. 1991 </a:t>
            </a:r>
            <a:r>
              <a:rPr lang="nn-NO" sz="2000" dirty="0" smtClean="0">
                <a:solidFill>
                  <a:schemeClr val="tx1"/>
                </a:solidFill>
                <a:latin typeface="Times New Roman"/>
              </a:rPr>
              <a:t>din</a:t>
            </a:r>
            <a:r>
              <a:rPr lang="nn-NO" sz="2000" dirty="0">
                <a:solidFill>
                  <a:schemeClr val="tx1"/>
                </a:solidFill>
                <a:latin typeface="Times New Roman"/>
              </a:rPr>
              <a:t>  </a:t>
            </a:r>
            <a:r>
              <a:rPr lang="nn-NO" sz="2000" dirty="0" smtClean="0">
                <a:solidFill>
                  <a:schemeClr val="tx1"/>
                </a:solidFill>
                <a:latin typeface="Times New Roman"/>
              </a:rPr>
              <a:t>25.02.1991</a:t>
            </a:r>
            <a:r>
              <a:rPr lang="ro-MO" sz="2000" dirty="0" smtClean="0">
                <a:solidFill>
                  <a:schemeClr val="tx1"/>
                </a:solidFill>
                <a:latin typeface="Times New Roman"/>
              </a:rPr>
              <a:t>,  </a:t>
            </a:r>
            <a:r>
              <a:rPr lang="ro-MO" sz="2000" dirty="0" err="1" smtClean="0">
                <a:solidFill>
                  <a:schemeClr val="tx1"/>
                </a:solidFill>
                <a:latin typeface="Times New Roman"/>
              </a:rPr>
              <a:t>Espoo</a:t>
            </a:r>
            <a:r>
              <a:rPr lang="ro-MO" sz="2000" dirty="0" smtClean="0">
                <a:solidFill>
                  <a:schemeClr val="tx1"/>
                </a:solidFill>
                <a:latin typeface="Times New Roman"/>
              </a:rPr>
              <a:t>, </a:t>
            </a:r>
          </a:p>
          <a:p>
            <a:pPr>
              <a:spcBef>
                <a:spcPts val="400"/>
              </a:spcBef>
              <a:spcAft>
                <a:spcPts val="800"/>
              </a:spcAft>
              <a:buClr>
                <a:srgbClr val="C80F0F"/>
              </a:buClr>
              <a:tabLst>
                <a:tab pos="2190750" algn="l"/>
              </a:tabLst>
            </a:pPr>
            <a:r>
              <a:rPr lang="ro-MO" sz="1800" b="0" dirty="0" smtClean="0">
                <a:solidFill>
                  <a:schemeClr val="tx2"/>
                </a:solidFill>
                <a:latin typeface="+mn-lt"/>
              </a:rPr>
              <a:t>Convenția </a:t>
            </a:r>
            <a:r>
              <a:rPr lang="ro-MO" sz="1800" b="0" dirty="0" smtClean="0">
                <a:solidFill>
                  <a:schemeClr val="tx2"/>
                </a:solidFill>
                <a:latin typeface="+mn-lt"/>
              </a:rPr>
              <a:t>îndeamnă Părțile de </a:t>
            </a:r>
            <a:r>
              <a:rPr lang="ro-MO" sz="1800" dirty="0" smtClean="0">
                <a:solidFill>
                  <a:schemeClr val="tx2"/>
                </a:solidFill>
                <a:latin typeface="+mn-lt"/>
              </a:rPr>
              <a:t>a lua </a:t>
            </a:r>
            <a:r>
              <a:rPr lang="vi-VN" sz="1800" dirty="0" smtClean="0">
                <a:solidFill>
                  <a:schemeClr val="tx2"/>
                </a:solidFill>
                <a:latin typeface="+mn-lt"/>
              </a:rPr>
              <a:t>măsurile </a:t>
            </a:r>
            <a:r>
              <a:rPr lang="vi-VN" sz="1800" dirty="0">
                <a:solidFill>
                  <a:schemeClr val="tx2"/>
                </a:solidFill>
                <a:latin typeface="+mn-lt"/>
              </a:rPr>
              <a:t>adecvate şi eficiente pentru prevenirea, reducerea şi controlul impactului transfrontieră negativ </a:t>
            </a:r>
            <a:r>
              <a:rPr lang="vi-VN" sz="1800" dirty="0" smtClean="0">
                <a:solidFill>
                  <a:schemeClr val="tx2"/>
                </a:solidFill>
                <a:latin typeface="+mn-lt"/>
              </a:rPr>
              <a:t>semnificativ</a:t>
            </a:r>
            <a:r>
              <a:rPr lang="ro-MO" sz="1800" dirty="0" smtClean="0">
                <a:solidFill>
                  <a:schemeClr val="tx2"/>
                </a:solidFill>
                <a:latin typeface="+mn-lt"/>
              </a:rPr>
              <a:t> și la  nivel național</a:t>
            </a:r>
            <a:r>
              <a:rPr lang="vi-VN" sz="1800" dirty="0" smtClean="0">
                <a:solidFill>
                  <a:schemeClr val="tx2"/>
                </a:solidFill>
                <a:latin typeface="+mn-lt"/>
              </a:rPr>
              <a:t> </a:t>
            </a:r>
            <a:r>
              <a:rPr lang="vi-VN" sz="1800" dirty="0">
                <a:solidFill>
                  <a:schemeClr val="tx2"/>
                </a:solidFill>
                <a:latin typeface="+mn-lt"/>
              </a:rPr>
              <a:t>pe care activităţile propuse îl produc asupra mediului</a:t>
            </a:r>
            <a:r>
              <a:rPr lang="vi-VN" sz="1800" dirty="0" smtClean="0">
                <a:solidFill>
                  <a:schemeClr val="tx2"/>
                </a:solidFill>
                <a:latin typeface="+mn-lt"/>
              </a:rPr>
              <a:t>.</a:t>
            </a:r>
            <a:endParaRPr lang="ro-MO" sz="1800" dirty="0" smtClean="0">
              <a:solidFill>
                <a:schemeClr val="tx2"/>
              </a:solidFill>
              <a:latin typeface="+mn-lt"/>
            </a:endParaRPr>
          </a:p>
          <a:p>
            <a:pPr>
              <a:spcBef>
                <a:spcPts val="400"/>
              </a:spcBef>
              <a:spcAft>
                <a:spcPts val="800"/>
              </a:spcAft>
              <a:buClr>
                <a:srgbClr val="C80F0F"/>
              </a:buClr>
              <a:tabLst>
                <a:tab pos="2190750" algn="l"/>
              </a:tabLst>
            </a:pPr>
            <a:r>
              <a:rPr lang="ro-MO" sz="1800" dirty="0" smtClean="0">
                <a:solidFill>
                  <a:schemeClr val="tx2"/>
                </a:solidFill>
                <a:latin typeface="+mn-lt"/>
              </a:rPr>
              <a:t>Convenția prevede:</a:t>
            </a:r>
          </a:p>
          <a:p>
            <a:pPr marL="285750" indent="-285750">
              <a:spcBef>
                <a:spcPts val="400"/>
              </a:spcBef>
              <a:spcAft>
                <a:spcPts val="800"/>
              </a:spcAft>
              <a:buFont typeface="Arial" panose="020B0604020202020204" pitchFamily="34" charset="0"/>
              <a:buChar char="•"/>
              <a:tabLst>
                <a:tab pos="2190750" algn="l"/>
              </a:tabLst>
            </a:pPr>
            <a:r>
              <a:rPr lang="ro-MO" sz="1800" b="0" dirty="0" smtClean="0">
                <a:solidFill>
                  <a:schemeClr val="tx2"/>
                </a:solidFill>
                <a:latin typeface="+mn-lt"/>
              </a:rPr>
              <a:t>Procedură  de notificare despre activitatea inițiată;</a:t>
            </a:r>
          </a:p>
          <a:p>
            <a:pPr marL="285750" indent="-285750">
              <a:spcBef>
                <a:spcPts val="400"/>
              </a:spcBef>
              <a:spcAft>
                <a:spcPts val="800"/>
              </a:spcAft>
              <a:buFont typeface="Arial" panose="020B0604020202020204" pitchFamily="34" charset="0"/>
              <a:buChar char="•"/>
              <a:tabLst>
                <a:tab pos="2190750" algn="l"/>
              </a:tabLst>
            </a:pPr>
            <a:r>
              <a:rPr lang="ro-MO" sz="1800" b="0" dirty="0" smtClean="0">
                <a:solidFill>
                  <a:schemeClr val="tx2"/>
                </a:solidFill>
                <a:latin typeface="+mn-lt"/>
              </a:rPr>
              <a:t>Conținutul documentației de </a:t>
            </a:r>
            <a:r>
              <a:rPr lang="ro-MO" sz="1800" b="0" dirty="0" smtClean="0">
                <a:solidFill>
                  <a:schemeClr val="tx2"/>
                </a:solidFill>
                <a:latin typeface="+mn-lt"/>
              </a:rPr>
              <a:t>EIM</a:t>
            </a:r>
            <a:r>
              <a:rPr lang="ro-MO" sz="1800" b="0" dirty="0" smtClean="0">
                <a:solidFill>
                  <a:srgbClr val="6E6452"/>
                </a:solidFill>
                <a:latin typeface="Arial"/>
              </a:rPr>
              <a:t>;</a:t>
            </a:r>
            <a:endParaRPr lang="ro-MO" sz="1800" b="0" dirty="0" smtClean="0">
              <a:solidFill>
                <a:schemeClr val="tx2"/>
              </a:solidFill>
              <a:latin typeface="+mn-lt"/>
            </a:endParaRPr>
          </a:p>
          <a:p>
            <a:pPr marL="285750" indent="-285750">
              <a:spcBef>
                <a:spcPts val="400"/>
              </a:spcBef>
              <a:spcAft>
                <a:spcPts val="800"/>
              </a:spcAft>
              <a:buFont typeface="Arial" panose="020B0604020202020204" pitchFamily="34" charset="0"/>
              <a:buChar char="•"/>
              <a:tabLst>
                <a:tab pos="2190750" algn="l"/>
              </a:tabLst>
            </a:pPr>
            <a:r>
              <a:rPr lang="ro-MO" sz="1800" b="0" dirty="0" smtClean="0">
                <a:solidFill>
                  <a:schemeClr val="tx2"/>
                </a:solidFill>
                <a:latin typeface="+mn-lt"/>
              </a:rPr>
              <a:t>Lista activităților propuse pentru </a:t>
            </a:r>
            <a:r>
              <a:rPr lang="ro-MO" sz="1800" b="0" dirty="0" smtClean="0">
                <a:solidFill>
                  <a:schemeClr val="tx2"/>
                </a:solidFill>
                <a:latin typeface="+mn-lt"/>
              </a:rPr>
              <a:t>EIM</a:t>
            </a:r>
            <a:r>
              <a:rPr lang="ro-MO" sz="1800" b="0" dirty="0" smtClean="0">
                <a:solidFill>
                  <a:srgbClr val="6E6452"/>
                </a:solidFill>
                <a:latin typeface="Arial"/>
              </a:rPr>
              <a:t>;</a:t>
            </a:r>
            <a:endParaRPr lang="ro-MO" sz="1800" b="0" dirty="0" smtClean="0">
              <a:solidFill>
                <a:schemeClr val="tx2"/>
              </a:solidFill>
              <a:latin typeface="+mn-lt"/>
            </a:endParaRPr>
          </a:p>
          <a:p>
            <a:pPr marL="285750" indent="-285750">
              <a:spcBef>
                <a:spcPts val="400"/>
              </a:spcBef>
              <a:spcAft>
                <a:spcPts val="800"/>
              </a:spcAft>
              <a:buFont typeface="Arial" panose="020B0604020202020204" pitchFamily="34" charset="0"/>
              <a:buChar char="•"/>
              <a:tabLst>
                <a:tab pos="2190750" algn="l"/>
              </a:tabLst>
            </a:pPr>
            <a:r>
              <a:rPr lang="ro-MO" sz="1800" b="0" dirty="0" smtClean="0">
                <a:solidFill>
                  <a:schemeClr val="tx2"/>
                </a:solidFill>
                <a:latin typeface="+mn-lt"/>
              </a:rPr>
              <a:t>Procedura de  investigare a documentației de </a:t>
            </a:r>
            <a:r>
              <a:rPr lang="ro-MO" sz="1800" b="0" dirty="0" smtClean="0">
                <a:solidFill>
                  <a:schemeClr val="tx2"/>
                </a:solidFill>
                <a:latin typeface="+mn-lt"/>
              </a:rPr>
              <a:t>EIM</a:t>
            </a:r>
            <a:r>
              <a:rPr lang="ro-MO" sz="1800" b="0" dirty="0" smtClean="0">
                <a:solidFill>
                  <a:srgbClr val="6E6452"/>
                </a:solidFill>
                <a:latin typeface="Arial"/>
              </a:rPr>
              <a:t>;</a:t>
            </a:r>
            <a:endParaRPr lang="ro-MO" sz="1800" b="0" dirty="0" smtClean="0">
              <a:solidFill>
                <a:schemeClr val="tx2"/>
              </a:solidFill>
              <a:latin typeface="+mn-lt"/>
            </a:endParaRPr>
          </a:p>
          <a:p>
            <a:pPr marL="285750" indent="-285750">
              <a:spcBef>
                <a:spcPts val="400"/>
              </a:spcBef>
              <a:spcAft>
                <a:spcPts val="800"/>
              </a:spcAft>
              <a:buFont typeface="Arial" panose="020B0604020202020204" pitchFamily="34" charset="0"/>
              <a:buChar char="•"/>
              <a:tabLst>
                <a:tab pos="2190750" algn="l"/>
              </a:tabLst>
            </a:pPr>
            <a:r>
              <a:rPr lang="ro-MO" sz="1800" b="0" dirty="0" smtClean="0">
                <a:solidFill>
                  <a:schemeClr val="tx2"/>
                </a:solidFill>
                <a:latin typeface="+mn-lt"/>
              </a:rPr>
              <a:t>Consultări pe marginea documentației </a:t>
            </a:r>
            <a:r>
              <a:rPr lang="ro-MO" sz="1800" b="0" dirty="0" smtClean="0">
                <a:solidFill>
                  <a:schemeClr val="tx2"/>
                </a:solidFill>
                <a:latin typeface="+mn-lt"/>
              </a:rPr>
              <a:t>EIM</a:t>
            </a:r>
            <a:r>
              <a:rPr lang="ro-MO" sz="1800" b="0" dirty="0" smtClean="0">
                <a:solidFill>
                  <a:srgbClr val="6E6452"/>
                </a:solidFill>
                <a:latin typeface="Arial"/>
              </a:rPr>
              <a:t>;</a:t>
            </a:r>
            <a:endParaRPr lang="ro-MO" sz="1800" b="0" dirty="0" smtClean="0">
              <a:solidFill>
                <a:schemeClr val="tx2"/>
              </a:solidFill>
              <a:latin typeface="+mn-lt"/>
            </a:endParaRPr>
          </a:p>
          <a:p>
            <a:pPr marL="285750" indent="-285750">
              <a:spcBef>
                <a:spcPts val="400"/>
              </a:spcBef>
              <a:spcAft>
                <a:spcPts val="800"/>
              </a:spcAft>
              <a:buFont typeface="Arial" panose="020B0604020202020204" pitchFamily="34" charset="0"/>
              <a:buChar char="•"/>
              <a:tabLst>
                <a:tab pos="2190750" algn="l"/>
              </a:tabLst>
            </a:pPr>
            <a:r>
              <a:rPr lang="vi-VN" sz="1800" b="0" dirty="0">
                <a:solidFill>
                  <a:schemeClr val="tx2"/>
                </a:solidFill>
              </a:rPr>
              <a:t>Evaluările impactului asupra mediului, </a:t>
            </a:r>
            <a:r>
              <a:rPr lang="vi-VN" sz="1800" b="0" dirty="0" smtClean="0">
                <a:solidFill>
                  <a:schemeClr val="tx2"/>
                </a:solidFill>
              </a:rPr>
              <a:t>se </a:t>
            </a:r>
            <a:r>
              <a:rPr lang="vi-VN" sz="1800" b="0" dirty="0">
                <a:solidFill>
                  <a:schemeClr val="tx2"/>
                </a:solidFill>
              </a:rPr>
              <a:t>vor efectua cel puţin în stadiul de proiect al activităţii propuse. </a:t>
            </a:r>
            <a:endParaRPr lang="ro-MO" sz="1800" b="0" dirty="0" smtClean="0">
              <a:solidFill>
                <a:schemeClr val="tx2"/>
              </a:solidFill>
              <a:latin typeface="+mn-lt"/>
            </a:endParaRPr>
          </a:p>
        </p:txBody>
      </p:sp>
    </p:spTree>
    <p:extLst>
      <p:ext uri="{BB962C8B-B14F-4D97-AF65-F5344CB8AC3E}">
        <p14:creationId xmlns:p14="http://schemas.microsoft.com/office/powerpoint/2010/main" val="30879449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02911185"/>
              </p:ext>
            </p:extLst>
          </p:nvPr>
        </p:nvGraphicFramePr>
        <p:xfrm>
          <a:off x="683568" y="1531938"/>
          <a:ext cx="799288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9" name="Text Box 1"/>
          <p:cNvSpPr txBox="1">
            <a:spLocks noChangeArrowheads="1"/>
          </p:cNvSpPr>
          <p:nvPr/>
        </p:nvSpPr>
        <p:spPr bwMode="auto">
          <a:xfrm>
            <a:off x="822325" y="287338"/>
            <a:ext cx="7543800"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0000"/>
              </a:lnSpc>
              <a:spcBef>
                <a:spcPts val="1200"/>
              </a:spcBef>
              <a:spcAft>
                <a:spcPts val="20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000">
                <a:solidFill>
                  <a:srgbClr val="404040"/>
                </a:solidFill>
                <a:latin typeface="Calibri" pitchFamily="32" charset="0"/>
                <a:ea typeface="MS PGothic" pitchFamily="32" charset="-128"/>
              </a:defRPr>
            </a:lvl1pPr>
            <a:lvl2pPr>
              <a:lnSpc>
                <a:spcPct val="90000"/>
              </a:lnSpc>
              <a:spcBef>
                <a:spcPts val="200"/>
              </a:spcBef>
              <a:spcAft>
                <a:spcPts val="40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404040"/>
                </a:solidFill>
                <a:latin typeface="Calibri" pitchFamily="32" charset="0"/>
                <a:ea typeface="MS PGothic" pitchFamily="32" charset="-128"/>
              </a:defRPr>
            </a:lvl2pPr>
            <a:lvl3pPr>
              <a:lnSpc>
                <a:spcPct val="90000"/>
              </a:lnSpc>
              <a:spcBef>
                <a:spcPts val="200"/>
              </a:spcBef>
              <a:spcAft>
                <a:spcPts val="40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404040"/>
                </a:solidFill>
                <a:latin typeface="Calibri" pitchFamily="32" charset="0"/>
                <a:ea typeface="MS PGothic" pitchFamily="32" charset="-128"/>
              </a:defRPr>
            </a:lvl3pPr>
            <a:lvl4pPr>
              <a:lnSpc>
                <a:spcPct val="90000"/>
              </a:lnSpc>
              <a:spcBef>
                <a:spcPts val="200"/>
              </a:spcBef>
              <a:spcAft>
                <a:spcPts val="40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404040"/>
                </a:solidFill>
                <a:latin typeface="Calibri" pitchFamily="32" charset="0"/>
                <a:ea typeface="MS PGothic" pitchFamily="32" charset="-128"/>
              </a:defRPr>
            </a:lvl4pPr>
            <a:lvl5pPr>
              <a:lnSpc>
                <a:spcPct val="90000"/>
              </a:lnSpc>
              <a:spcBef>
                <a:spcPts val="200"/>
              </a:spcBef>
              <a:spcAft>
                <a:spcPts val="40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404040"/>
                </a:solidFill>
                <a:latin typeface="Calibri" pitchFamily="32" charset="0"/>
                <a:ea typeface="MS PGothic" pitchFamily="32" charset="-128"/>
              </a:defRPr>
            </a:lvl5pPr>
            <a:lvl6pPr marL="2514600" indent="-228600" defTabSz="457200" eaLnBrk="0" fontAlgn="base" hangingPunct="0">
              <a:lnSpc>
                <a:spcPct val="90000"/>
              </a:lnSpc>
              <a:spcBef>
                <a:spcPts val="200"/>
              </a:spcBef>
              <a:spcAft>
                <a:spcPts val="40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404040"/>
                </a:solidFill>
                <a:latin typeface="Calibri" pitchFamily="32" charset="0"/>
                <a:ea typeface="MS PGothic" pitchFamily="32" charset="-128"/>
              </a:defRPr>
            </a:lvl6pPr>
            <a:lvl7pPr marL="2971800" indent="-228600" defTabSz="457200" eaLnBrk="0" fontAlgn="base" hangingPunct="0">
              <a:lnSpc>
                <a:spcPct val="90000"/>
              </a:lnSpc>
              <a:spcBef>
                <a:spcPts val="200"/>
              </a:spcBef>
              <a:spcAft>
                <a:spcPts val="40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404040"/>
                </a:solidFill>
                <a:latin typeface="Calibri" pitchFamily="32" charset="0"/>
                <a:ea typeface="MS PGothic" pitchFamily="32" charset="-128"/>
              </a:defRPr>
            </a:lvl7pPr>
            <a:lvl8pPr marL="3429000" indent="-228600" defTabSz="457200" eaLnBrk="0" fontAlgn="base" hangingPunct="0">
              <a:lnSpc>
                <a:spcPct val="90000"/>
              </a:lnSpc>
              <a:spcBef>
                <a:spcPts val="200"/>
              </a:spcBef>
              <a:spcAft>
                <a:spcPts val="40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404040"/>
                </a:solidFill>
                <a:latin typeface="Calibri" pitchFamily="32" charset="0"/>
                <a:ea typeface="MS PGothic" pitchFamily="32" charset="-128"/>
              </a:defRPr>
            </a:lvl8pPr>
            <a:lvl9pPr marL="3886200" indent="-228600" defTabSz="457200" eaLnBrk="0" fontAlgn="base" hangingPunct="0">
              <a:lnSpc>
                <a:spcPct val="90000"/>
              </a:lnSpc>
              <a:spcBef>
                <a:spcPts val="200"/>
              </a:spcBef>
              <a:spcAft>
                <a:spcPts val="40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404040"/>
                </a:solidFill>
                <a:latin typeface="Calibri" pitchFamily="32" charset="0"/>
                <a:ea typeface="MS PGothic" pitchFamily="32" charset="-128"/>
              </a:defRPr>
            </a:lvl9pPr>
          </a:lstStyle>
          <a:p>
            <a:pPr algn="ctr" defTabSz="457200" eaLnBrk="0" hangingPunct="0">
              <a:lnSpc>
                <a:spcPct val="85000"/>
              </a:lnSpc>
              <a:spcBef>
                <a:spcPct val="0"/>
              </a:spcBef>
              <a:spcAft>
                <a:spcPct val="0"/>
              </a:spcAft>
            </a:pPr>
            <a:r>
              <a:rPr lang="ro-RO" altLang="ru-RU" sz="2800" dirty="0" smtClean="0">
                <a:solidFill>
                  <a:schemeClr val="tx2"/>
                </a:solidFill>
                <a:latin typeface="Arial" charset="0"/>
              </a:rPr>
              <a:t>Programul de instruire în domeniul alimentării cu apă și canalizare</a:t>
            </a:r>
            <a:endParaRPr lang="ro-RO" altLang="ru-RU" sz="2200" dirty="0" smtClean="0">
              <a:solidFill>
                <a:schemeClr val="tx2"/>
              </a:solidFill>
              <a:latin typeface="Arial" charset="0"/>
            </a:endParaRPr>
          </a:p>
        </p:txBody>
      </p:sp>
    </p:spTree>
    <p:extLst>
      <p:ext uri="{BB962C8B-B14F-4D97-AF65-F5344CB8AC3E}">
        <p14:creationId xmlns:p14="http://schemas.microsoft.com/office/powerpoint/2010/main" val="2833249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5" name="Прямоугольник 4"/>
          <p:cNvSpPr/>
          <p:nvPr/>
        </p:nvSpPr>
        <p:spPr>
          <a:xfrm>
            <a:off x="188243" y="1425362"/>
            <a:ext cx="8861628" cy="4770537"/>
          </a:xfrm>
          <a:prstGeom prst="rect">
            <a:avLst/>
          </a:prstGeom>
        </p:spPr>
        <p:txBody>
          <a:bodyPr wrap="square">
            <a:spAutoFit/>
          </a:bodyPr>
          <a:lstStyle/>
          <a:p>
            <a:pPr lvl="0">
              <a:spcBef>
                <a:spcPts val="400"/>
              </a:spcBef>
              <a:spcAft>
                <a:spcPts val="800"/>
              </a:spcAft>
              <a:buClr>
                <a:srgbClr val="C80F0F"/>
              </a:buClr>
              <a:tabLst>
                <a:tab pos="2190750" algn="l"/>
              </a:tabLst>
            </a:pPr>
            <a:r>
              <a:rPr lang="ro-MO" sz="1800" kern="0" dirty="0">
                <a:solidFill>
                  <a:srgbClr val="000000"/>
                </a:solidFill>
                <a:latin typeface="Arial"/>
              </a:rPr>
              <a:t>Continuare:</a:t>
            </a:r>
          </a:p>
          <a:p>
            <a:pPr lvl="0">
              <a:spcBef>
                <a:spcPts val="400"/>
              </a:spcBef>
              <a:spcAft>
                <a:spcPts val="800"/>
              </a:spcAft>
              <a:tabLst>
                <a:tab pos="2190750" algn="l"/>
              </a:tabLst>
            </a:pPr>
            <a:r>
              <a:rPr lang="ro-MO" sz="1800" kern="0" dirty="0">
                <a:solidFill>
                  <a:schemeClr val="tx2"/>
                </a:solidFill>
                <a:latin typeface="Arial"/>
              </a:rPr>
              <a:t>Convenția se conduce de </a:t>
            </a:r>
            <a:r>
              <a:rPr lang="vi-VN" sz="1800" kern="0" dirty="0">
                <a:solidFill>
                  <a:schemeClr val="tx2"/>
                </a:solidFill>
                <a:latin typeface="Arial"/>
              </a:rPr>
              <a:t>următoarele principii</a:t>
            </a:r>
            <a:r>
              <a:rPr lang="vi-VN" sz="1800" kern="0" dirty="0" smtClean="0">
                <a:solidFill>
                  <a:schemeClr val="tx2"/>
                </a:solidFill>
                <a:latin typeface="Arial"/>
              </a:rPr>
              <a:t>:</a:t>
            </a:r>
            <a:endParaRPr lang="ro-MO" sz="1800" kern="0" dirty="0" smtClean="0">
              <a:solidFill>
                <a:schemeClr val="tx2"/>
              </a:solidFill>
              <a:latin typeface="Arial"/>
            </a:endParaRPr>
          </a:p>
          <a:p>
            <a:pPr marL="285750" lvl="0" indent="-285750">
              <a:spcBef>
                <a:spcPts val="400"/>
              </a:spcBef>
              <a:spcAft>
                <a:spcPts val="800"/>
              </a:spcAft>
              <a:buFont typeface="Wingdings" panose="05000000000000000000" pitchFamily="2" charset="2"/>
              <a:buChar char="Ø"/>
              <a:tabLst>
                <a:tab pos="2190750" algn="l"/>
              </a:tabLst>
            </a:pPr>
            <a:r>
              <a:rPr lang="ro-MO" sz="1800" b="0" kern="0" dirty="0" smtClean="0">
                <a:solidFill>
                  <a:schemeClr val="tx2"/>
                </a:solidFill>
                <a:latin typeface="Arial"/>
              </a:rPr>
              <a:t> </a:t>
            </a:r>
            <a:r>
              <a:rPr lang="vi-VN" sz="1800" kern="0" dirty="0" smtClean="0">
                <a:solidFill>
                  <a:schemeClr val="tx2"/>
                </a:solidFill>
                <a:latin typeface="Arial"/>
              </a:rPr>
              <a:t>principiul </a:t>
            </a:r>
            <a:r>
              <a:rPr lang="vi-VN" sz="1800" kern="0" dirty="0">
                <a:solidFill>
                  <a:schemeClr val="tx2"/>
                </a:solidFill>
                <a:latin typeface="Arial"/>
              </a:rPr>
              <a:t>precauţiei </a:t>
            </a:r>
            <a:r>
              <a:rPr lang="ro-MO" sz="1800" b="0" kern="0" dirty="0" smtClean="0">
                <a:solidFill>
                  <a:schemeClr val="tx2"/>
                </a:solidFill>
                <a:latin typeface="Arial"/>
              </a:rPr>
              <a:t>pentru </a:t>
            </a:r>
            <a:r>
              <a:rPr lang="vi-VN" sz="1800" b="0" kern="0" dirty="0" smtClean="0">
                <a:solidFill>
                  <a:schemeClr val="tx2"/>
                </a:solidFill>
                <a:latin typeface="Arial"/>
              </a:rPr>
              <a:t>evitare</a:t>
            </a:r>
            <a:r>
              <a:rPr lang="ro-MO" sz="1800" b="0" kern="0" dirty="0" smtClean="0">
                <a:solidFill>
                  <a:schemeClr val="tx2"/>
                </a:solidFill>
                <a:latin typeface="Arial"/>
              </a:rPr>
              <a:t>a</a:t>
            </a:r>
            <a:r>
              <a:rPr lang="vi-VN" sz="1800" b="0" kern="0" dirty="0" smtClean="0">
                <a:solidFill>
                  <a:schemeClr val="tx2"/>
                </a:solidFill>
                <a:latin typeface="Arial"/>
              </a:rPr>
              <a:t> </a:t>
            </a:r>
            <a:r>
              <a:rPr lang="vi-VN" sz="1800" b="0" kern="0" dirty="0">
                <a:solidFill>
                  <a:schemeClr val="tx2"/>
                </a:solidFill>
                <a:latin typeface="Arial"/>
              </a:rPr>
              <a:t>impactului transfrontier potenţial, prin degajarea de substanţe </a:t>
            </a:r>
            <a:r>
              <a:rPr lang="vi-VN" sz="1800" b="0" kern="0" dirty="0" smtClean="0">
                <a:solidFill>
                  <a:schemeClr val="tx2"/>
                </a:solidFill>
                <a:latin typeface="Arial"/>
              </a:rPr>
              <a:t>periculoase</a:t>
            </a:r>
            <a:r>
              <a:rPr lang="ro-MO" sz="1800" b="0" kern="0" dirty="0" smtClean="0">
                <a:solidFill>
                  <a:schemeClr val="tx2"/>
                </a:solidFill>
                <a:latin typeface="Arial"/>
              </a:rPr>
              <a:t>;</a:t>
            </a:r>
            <a:r>
              <a:rPr lang="vi-VN" sz="1800" b="0" kern="0" dirty="0" smtClean="0">
                <a:solidFill>
                  <a:schemeClr val="tx2"/>
                </a:solidFill>
                <a:latin typeface="Arial"/>
              </a:rPr>
              <a:t> </a:t>
            </a:r>
            <a:endParaRPr lang="ro-MO" sz="1800" b="0" kern="0" dirty="0" smtClean="0">
              <a:solidFill>
                <a:schemeClr val="tx2"/>
              </a:solidFill>
              <a:latin typeface="Arial"/>
            </a:endParaRPr>
          </a:p>
          <a:p>
            <a:pPr marL="285750" lvl="0" indent="-285750">
              <a:spcBef>
                <a:spcPts val="400"/>
              </a:spcBef>
              <a:spcAft>
                <a:spcPts val="800"/>
              </a:spcAft>
              <a:buFont typeface="Wingdings" panose="05000000000000000000" pitchFamily="2" charset="2"/>
              <a:buChar char="Ø"/>
              <a:tabLst>
                <a:tab pos="2190750" algn="l"/>
              </a:tabLst>
            </a:pPr>
            <a:r>
              <a:rPr lang="vi-VN" sz="1800" b="0" kern="0" dirty="0">
                <a:solidFill>
                  <a:schemeClr val="tx2"/>
                </a:solidFill>
                <a:latin typeface="Arial"/>
              </a:rPr>
              <a:t> </a:t>
            </a:r>
            <a:r>
              <a:rPr lang="ro-MO" sz="1800" b="0" kern="0" dirty="0" smtClean="0">
                <a:solidFill>
                  <a:schemeClr val="tx2"/>
                </a:solidFill>
                <a:latin typeface="Arial"/>
              </a:rPr>
              <a:t> </a:t>
            </a:r>
            <a:r>
              <a:rPr lang="vi-VN" sz="1800" kern="0" dirty="0" smtClean="0">
                <a:solidFill>
                  <a:schemeClr val="tx2"/>
                </a:solidFill>
                <a:latin typeface="Arial"/>
              </a:rPr>
              <a:t>principiul </a:t>
            </a:r>
            <a:r>
              <a:rPr lang="vi-VN" sz="1800" kern="0" dirty="0">
                <a:solidFill>
                  <a:schemeClr val="tx2"/>
                </a:solidFill>
                <a:latin typeface="Arial"/>
              </a:rPr>
              <a:t>"poluatorul plă</a:t>
            </a:r>
            <a:r>
              <a:rPr lang="vi-VN" sz="1800" b="0" kern="0" dirty="0">
                <a:solidFill>
                  <a:schemeClr val="tx2"/>
                </a:solidFill>
                <a:latin typeface="Arial"/>
              </a:rPr>
              <a:t>teşte", în virtutea căruia costurile măsurilor de prevenire, control şi reducere a poluării vor fi suportate de către </a:t>
            </a:r>
            <a:r>
              <a:rPr lang="ro-MO" sz="1800" b="0" kern="0" dirty="0" smtClean="0">
                <a:solidFill>
                  <a:schemeClr val="tx2"/>
                </a:solidFill>
                <a:latin typeface="Arial"/>
              </a:rPr>
              <a:t>poluatori</a:t>
            </a:r>
            <a:r>
              <a:rPr lang="vi-VN" sz="1800" b="0" kern="0" dirty="0" smtClean="0">
                <a:solidFill>
                  <a:schemeClr val="tx2"/>
                </a:solidFill>
                <a:latin typeface="Arial"/>
              </a:rPr>
              <a:t>;</a:t>
            </a:r>
            <a:endParaRPr lang="ro-MO" sz="1800" b="0" kern="0" dirty="0" smtClean="0">
              <a:solidFill>
                <a:schemeClr val="tx2"/>
              </a:solidFill>
              <a:latin typeface="Arial"/>
            </a:endParaRPr>
          </a:p>
          <a:p>
            <a:pPr marL="285750" lvl="0" indent="-285750">
              <a:spcBef>
                <a:spcPts val="400"/>
              </a:spcBef>
              <a:spcAft>
                <a:spcPts val="800"/>
              </a:spcAft>
              <a:buFont typeface="Wingdings" panose="05000000000000000000" pitchFamily="2" charset="2"/>
              <a:buChar char="Ø"/>
              <a:tabLst>
                <a:tab pos="2190750" algn="l"/>
              </a:tabLst>
            </a:pPr>
            <a:r>
              <a:rPr lang="ro-MO" sz="1800" b="0" kern="0" dirty="0" smtClean="0">
                <a:solidFill>
                  <a:schemeClr val="tx2"/>
                </a:solidFill>
                <a:latin typeface="Arial"/>
              </a:rPr>
              <a:t> </a:t>
            </a:r>
            <a:r>
              <a:rPr lang="ro-MO" sz="1800" b="0" kern="0" dirty="0" smtClean="0">
                <a:solidFill>
                  <a:schemeClr val="tx2"/>
                </a:solidFill>
                <a:latin typeface="Arial"/>
              </a:rPr>
              <a:t>gospodăririi durabile a </a:t>
            </a:r>
            <a:r>
              <a:rPr lang="vi-VN" sz="1800" b="0" kern="0" dirty="0" smtClean="0">
                <a:solidFill>
                  <a:schemeClr val="tx2"/>
                </a:solidFill>
                <a:latin typeface="Arial"/>
              </a:rPr>
              <a:t>resursel</a:t>
            </a:r>
            <a:r>
              <a:rPr lang="ro-MO" sz="1800" b="0" kern="0" dirty="0" smtClean="0">
                <a:solidFill>
                  <a:schemeClr val="tx2"/>
                </a:solidFill>
                <a:latin typeface="Arial"/>
              </a:rPr>
              <a:t>or de a</a:t>
            </a:r>
            <a:r>
              <a:rPr lang="vi-VN" sz="1800" b="0" kern="0" dirty="0" smtClean="0">
                <a:solidFill>
                  <a:schemeClr val="tx2"/>
                </a:solidFill>
                <a:latin typeface="Arial"/>
              </a:rPr>
              <a:t>pă</a:t>
            </a:r>
            <a:r>
              <a:rPr lang="ro-MO" sz="1800" b="0" kern="0" dirty="0" smtClean="0">
                <a:solidFill>
                  <a:schemeClr val="tx2"/>
                </a:solidFill>
                <a:latin typeface="Arial"/>
              </a:rPr>
              <a:t>;</a:t>
            </a:r>
            <a:endParaRPr lang="ro-MO" sz="1800" b="0" kern="0" dirty="0" smtClean="0">
              <a:solidFill>
                <a:schemeClr val="tx2"/>
              </a:solidFill>
              <a:latin typeface="Arial"/>
            </a:endParaRPr>
          </a:p>
          <a:p>
            <a:pPr marL="285750" lvl="0" indent="-285750">
              <a:spcBef>
                <a:spcPts val="400"/>
              </a:spcBef>
              <a:spcAft>
                <a:spcPts val="800"/>
              </a:spcAft>
              <a:buFont typeface="Wingdings" panose="05000000000000000000" pitchFamily="2" charset="2"/>
              <a:buChar char="Ø"/>
              <a:tabLst>
                <a:tab pos="2190750" algn="l"/>
              </a:tabLst>
            </a:pPr>
            <a:r>
              <a:rPr lang="vi-VN" sz="1800" b="0" kern="0" dirty="0">
                <a:solidFill>
                  <a:schemeClr val="tx2"/>
                </a:solidFill>
                <a:latin typeface="Arial"/>
              </a:rPr>
              <a:t> </a:t>
            </a:r>
            <a:r>
              <a:rPr lang="vi-VN" sz="1800" b="0" kern="0" dirty="0" smtClean="0">
                <a:solidFill>
                  <a:schemeClr val="tx2"/>
                </a:solidFill>
                <a:latin typeface="Arial"/>
              </a:rPr>
              <a:t>coopera</a:t>
            </a:r>
            <a:r>
              <a:rPr lang="ro-MO" sz="1800" b="0" kern="0" dirty="0">
                <a:solidFill>
                  <a:schemeClr val="tx2"/>
                </a:solidFill>
                <a:latin typeface="Arial"/>
              </a:rPr>
              <a:t>re</a:t>
            </a:r>
            <a:r>
              <a:rPr lang="vi-VN" sz="1800" b="0" kern="0" dirty="0">
                <a:solidFill>
                  <a:schemeClr val="tx2"/>
                </a:solidFill>
                <a:latin typeface="Arial"/>
              </a:rPr>
              <a:t> pe </a:t>
            </a:r>
            <a:r>
              <a:rPr lang="vi-VN" sz="1800" b="0" kern="0" dirty="0" smtClean="0">
                <a:solidFill>
                  <a:schemeClr val="tx2"/>
                </a:solidFill>
                <a:latin typeface="Arial"/>
              </a:rPr>
              <a:t>bază, </a:t>
            </a:r>
            <a:r>
              <a:rPr lang="vi-VN" sz="1800" b="0" kern="0" dirty="0">
                <a:solidFill>
                  <a:schemeClr val="tx2"/>
                </a:solidFill>
                <a:latin typeface="Arial"/>
              </a:rPr>
              <a:t>în special prin acorduri bilaterale </a:t>
            </a:r>
            <a:r>
              <a:rPr lang="vi-VN" sz="1800" b="0" kern="0" dirty="0" smtClean="0">
                <a:solidFill>
                  <a:schemeClr val="tx2"/>
                </a:solidFill>
                <a:latin typeface="Arial"/>
              </a:rPr>
              <a:t>în </a:t>
            </a:r>
            <a:r>
              <a:rPr lang="vi-VN" sz="1800" b="0" kern="0" dirty="0">
                <a:solidFill>
                  <a:schemeClr val="tx2"/>
                </a:solidFill>
                <a:latin typeface="Arial"/>
              </a:rPr>
              <a:t>vederea dezvoltării de politici armonioase, programe şi strategii care să acopere zonele </a:t>
            </a:r>
            <a:r>
              <a:rPr lang="vi-VN" sz="1800" b="0" kern="0" dirty="0" smtClean="0">
                <a:solidFill>
                  <a:schemeClr val="tx2"/>
                </a:solidFill>
                <a:latin typeface="Arial"/>
              </a:rPr>
              <a:t>bazinelor</a:t>
            </a:r>
            <a:r>
              <a:rPr lang="ro-MO" sz="1800" b="0" kern="0" dirty="0" smtClean="0">
                <a:solidFill>
                  <a:schemeClr val="tx2"/>
                </a:solidFill>
                <a:latin typeface="Arial"/>
              </a:rPr>
              <a:t> riverane;</a:t>
            </a:r>
            <a:endParaRPr lang="ro-MO" sz="1800" b="0" kern="0" dirty="0">
              <a:solidFill>
                <a:schemeClr val="tx2"/>
              </a:solidFill>
              <a:latin typeface="Arial"/>
            </a:endParaRPr>
          </a:p>
          <a:p>
            <a:pPr marL="285750" lvl="0" indent="-285750">
              <a:spcBef>
                <a:spcPts val="400"/>
              </a:spcBef>
              <a:spcAft>
                <a:spcPts val="800"/>
              </a:spcAft>
              <a:buFont typeface="Wingdings" panose="05000000000000000000" pitchFamily="2" charset="2"/>
              <a:buChar char="Ø"/>
              <a:tabLst>
                <a:tab pos="2190750" algn="l"/>
              </a:tabLst>
            </a:pPr>
            <a:r>
              <a:rPr lang="vi-VN" sz="1800" b="0" kern="0" dirty="0" smtClean="0">
                <a:solidFill>
                  <a:schemeClr val="tx2"/>
                </a:solidFill>
                <a:latin typeface="Arial"/>
              </a:rPr>
              <a:t>controlul </a:t>
            </a:r>
            <a:r>
              <a:rPr lang="vi-VN" sz="1800" b="0" kern="0" dirty="0">
                <a:solidFill>
                  <a:schemeClr val="tx2"/>
                </a:solidFill>
                <a:latin typeface="Arial"/>
              </a:rPr>
              <a:t>şi reducerea impactului transfrontier şi protecţia mediului înconjurător al apelor </a:t>
            </a:r>
            <a:r>
              <a:rPr lang="vi-VN" sz="1800" b="0" kern="0" dirty="0" smtClean="0">
                <a:solidFill>
                  <a:schemeClr val="tx2"/>
                </a:solidFill>
                <a:latin typeface="Arial"/>
              </a:rPr>
              <a:t>transfrontiere</a:t>
            </a:r>
            <a:r>
              <a:rPr lang="ro-MO" sz="1800" b="0" kern="0" dirty="0" smtClean="0">
                <a:solidFill>
                  <a:schemeClr val="tx2"/>
                </a:solidFill>
                <a:latin typeface="Arial"/>
              </a:rPr>
              <a:t>.</a:t>
            </a:r>
            <a:r>
              <a:rPr lang="vi-VN" sz="1800" b="0" kern="0" dirty="0" smtClean="0">
                <a:solidFill>
                  <a:schemeClr val="tx2"/>
                </a:solidFill>
                <a:latin typeface="Arial"/>
              </a:rPr>
              <a:t> </a:t>
            </a:r>
            <a:endParaRPr lang="ro-MO" sz="1800" b="0" kern="0" dirty="0" smtClean="0">
              <a:solidFill>
                <a:schemeClr val="tx2"/>
              </a:solidFill>
              <a:latin typeface="Arial"/>
            </a:endParaRPr>
          </a:p>
          <a:p>
            <a:pPr lvl="0">
              <a:spcBef>
                <a:spcPts val="400"/>
              </a:spcBef>
              <a:spcAft>
                <a:spcPts val="800"/>
              </a:spcAft>
              <a:tabLst>
                <a:tab pos="2190750" algn="l"/>
              </a:tabLst>
            </a:pPr>
            <a:r>
              <a:rPr lang="vi-VN" sz="1800" b="0" kern="0" dirty="0">
                <a:solidFill>
                  <a:srgbClr val="000000"/>
                </a:solidFill>
                <a:latin typeface="Arial"/>
              </a:rPr>
              <a:t>  </a:t>
            </a:r>
            <a:endParaRPr lang="ru-RU" sz="1800" kern="0" dirty="0">
              <a:solidFill>
                <a:srgbClr val="6E6452"/>
              </a:solidFill>
              <a:latin typeface="Arial"/>
            </a:endParaRPr>
          </a:p>
        </p:txBody>
      </p:sp>
    </p:spTree>
    <p:extLst>
      <p:ext uri="{BB962C8B-B14F-4D97-AF65-F5344CB8AC3E}">
        <p14:creationId xmlns:p14="http://schemas.microsoft.com/office/powerpoint/2010/main" val="389616920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5" name="Прямоугольник 4"/>
          <p:cNvSpPr/>
          <p:nvPr/>
        </p:nvSpPr>
        <p:spPr>
          <a:xfrm>
            <a:off x="142315" y="1421550"/>
            <a:ext cx="8790454" cy="4893647"/>
          </a:xfrm>
          <a:prstGeom prst="rect">
            <a:avLst/>
          </a:prstGeom>
        </p:spPr>
        <p:txBody>
          <a:bodyPr wrap="square">
            <a:spAutoFit/>
          </a:bodyPr>
          <a:lstStyle/>
          <a:p>
            <a:pPr lvl="0">
              <a:spcBef>
                <a:spcPts val="400"/>
              </a:spcBef>
              <a:spcAft>
                <a:spcPts val="800"/>
              </a:spcAft>
              <a:buClr>
                <a:srgbClr val="C80F0F"/>
              </a:buClr>
              <a:tabLst>
                <a:tab pos="2190750" algn="l"/>
              </a:tabLst>
            </a:pPr>
            <a:r>
              <a:rPr lang="ro-MO" sz="1800" kern="0" dirty="0">
                <a:solidFill>
                  <a:srgbClr val="000000"/>
                </a:solidFill>
                <a:latin typeface="Arial"/>
              </a:rPr>
              <a:t>Convenția privind cooperarea pentru protecția și utilizarea durabilă a fluviului Dunărea </a:t>
            </a:r>
            <a:r>
              <a:rPr lang="ro-MO" sz="1800" kern="0" dirty="0" smtClean="0">
                <a:solidFill>
                  <a:srgbClr val="000000"/>
                </a:solidFill>
                <a:latin typeface="Arial"/>
              </a:rPr>
              <a:t>ratificată prin HP nr.529 din 17.03 1999</a:t>
            </a:r>
            <a:r>
              <a:rPr lang="ro-MO" sz="1800" kern="0" dirty="0" smtClean="0">
                <a:solidFill>
                  <a:srgbClr val="6E6452"/>
                </a:solidFill>
                <a:latin typeface="Arial"/>
              </a:rPr>
              <a:t>.</a:t>
            </a:r>
            <a:endParaRPr lang="ro-MO" sz="1800" kern="0" dirty="0">
              <a:solidFill>
                <a:srgbClr val="6E6452"/>
              </a:solidFill>
              <a:latin typeface="Arial"/>
            </a:endParaRPr>
          </a:p>
          <a:p>
            <a:pPr lvl="0">
              <a:spcBef>
                <a:spcPts val="400"/>
              </a:spcBef>
              <a:spcAft>
                <a:spcPts val="800"/>
              </a:spcAft>
              <a:buClr>
                <a:srgbClr val="C80F0F"/>
              </a:buClr>
              <a:tabLst>
                <a:tab pos="2190750" algn="l"/>
              </a:tabLst>
            </a:pPr>
            <a:r>
              <a:rPr lang="ro-MO" sz="1800" kern="0" dirty="0" smtClean="0">
                <a:solidFill>
                  <a:schemeClr val="tx2"/>
                </a:solidFill>
                <a:latin typeface="Arial"/>
              </a:rPr>
              <a:t>Convenția prevede o</a:t>
            </a:r>
            <a:r>
              <a:rPr lang="vi-VN" sz="1800" kern="0" dirty="0" smtClean="0">
                <a:solidFill>
                  <a:schemeClr val="tx2"/>
                </a:solidFill>
                <a:latin typeface="Arial"/>
              </a:rPr>
              <a:t>biective </a:t>
            </a:r>
            <a:r>
              <a:rPr lang="vi-VN" sz="1800" kern="0" dirty="0">
                <a:solidFill>
                  <a:schemeClr val="tx2"/>
                </a:solidFill>
                <a:latin typeface="Arial"/>
              </a:rPr>
              <a:t>şi principii </a:t>
            </a:r>
            <a:r>
              <a:rPr lang="ro-MO" sz="1800" kern="0" dirty="0" smtClean="0">
                <a:solidFill>
                  <a:schemeClr val="tx2"/>
                </a:solidFill>
                <a:latin typeface="Arial"/>
              </a:rPr>
              <a:t>pentru </a:t>
            </a:r>
            <a:r>
              <a:rPr lang="vi-VN" sz="1800" kern="0" dirty="0" smtClean="0">
                <a:solidFill>
                  <a:schemeClr val="tx2"/>
                </a:solidFill>
                <a:latin typeface="Arial"/>
              </a:rPr>
              <a:t>cooper</a:t>
            </a:r>
            <a:r>
              <a:rPr lang="ro-MO" sz="1800" kern="0" dirty="0" smtClean="0">
                <a:solidFill>
                  <a:schemeClr val="tx2"/>
                </a:solidFill>
                <a:latin typeface="Arial"/>
              </a:rPr>
              <a:t>are:                                                                                     </a:t>
            </a:r>
          </a:p>
          <a:p>
            <a:pPr lvl="0">
              <a:spcBef>
                <a:spcPts val="400"/>
              </a:spcBef>
              <a:spcAft>
                <a:spcPts val="800"/>
              </a:spcAft>
              <a:buClr>
                <a:srgbClr val="C80F0F"/>
              </a:buClr>
              <a:tabLst>
                <a:tab pos="2190750" algn="l"/>
              </a:tabLst>
            </a:pPr>
            <a:r>
              <a:rPr lang="vi-VN" sz="1800" dirty="0" smtClean="0">
                <a:solidFill>
                  <a:schemeClr val="tx2"/>
                </a:solidFill>
                <a:latin typeface="Arial"/>
              </a:rPr>
              <a:t>Părţile contractante</a:t>
            </a:r>
            <a:r>
              <a:rPr lang="ro-MO" sz="1800" dirty="0" smtClean="0">
                <a:solidFill>
                  <a:schemeClr val="tx2"/>
                </a:solidFill>
                <a:latin typeface="Arial"/>
              </a:rPr>
              <a:t>:</a:t>
            </a:r>
          </a:p>
          <a:p>
            <a:pPr marL="285750" lvl="0" indent="-285750">
              <a:spcBef>
                <a:spcPts val="400"/>
              </a:spcBef>
              <a:spcAft>
                <a:spcPts val="800"/>
              </a:spcAft>
              <a:buFont typeface="Arial" panose="020B0604020202020204" pitchFamily="34" charset="0"/>
              <a:buChar char="•"/>
              <a:tabLst>
                <a:tab pos="2190750" algn="l"/>
              </a:tabLst>
            </a:pPr>
            <a:r>
              <a:rPr lang="vi-VN" sz="1800" dirty="0" smtClean="0">
                <a:solidFill>
                  <a:schemeClr val="tx2"/>
                </a:solidFill>
                <a:latin typeface="Arial"/>
              </a:rPr>
              <a:t> </a:t>
            </a:r>
            <a:r>
              <a:rPr lang="vi-VN" sz="1800" b="0" dirty="0">
                <a:solidFill>
                  <a:schemeClr val="tx2"/>
                </a:solidFill>
                <a:latin typeface="Arial"/>
              </a:rPr>
              <a:t>depun eforturi pentru </a:t>
            </a:r>
            <a:r>
              <a:rPr lang="vi-VN" sz="1800" dirty="0">
                <a:solidFill>
                  <a:schemeClr val="tx2"/>
                </a:solidFill>
                <a:latin typeface="Arial"/>
              </a:rPr>
              <a:t>controlul pericolelor provocate de accidente cu substanţe periculoase pentru apă, inundaţii şi îngheţ pe fluviul Dunărea. </a:t>
            </a:r>
            <a:endParaRPr lang="ro-MO" sz="1800" dirty="0">
              <a:solidFill>
                <a:schemeClr val="tx2"/>
              </a:solidFill>
              <a:latin typeface="Arial"/>
            </a:endParaRPr>
          </a:p>
          <a:p>
            <a:pPr marL="285750" lvl="0" indent="-285750">
              <a:spcBef>
                <a:spcPts val="400"/>
              </a:spcBef>
              <a:spcAft>
                <a:spcPts val="800"/>
              </a:spcAft>
              <a:buFont typeface="Arial" panose="020B0604020202020204" pitchFamily="34" charset="0"/>
              <a:buChar char="•"/>
              <a:tabLst>
                <a:tab pos="2190750" algn="l"/>
              </a:tabLst>
            </a:pPr>
            <a:r>
              <a:rPr lang="vi-VN" sz="1800" b="0" dirty="0" smtClean="0">
                <a:solidFill>
                  <a:schemeClr val="tx2"/>
                </a:solidFill>
                <a:latin typeface="Arial"/>
              </a:rPr>
              <a:t> </a:t>
            </a:r>
            <a:r>
              <a:rPr lang="vi-VN" sz="1800" b="0" dirty="0">
                <a:solidFill>
                  <a:schemeClr val="tx2"/>
                </a:solidFill>
                <a:latin typeface="Arial"/>
              </a:rPr>
              <a:t>vor coopera în probleme fundamentale de gospodărire a </a:t>
            </a:r>
            <a:r>
              <a:rPr lang="vi-VN" sz="1800" b="0" dirty="0" smtClean="0">
                <a:solidFill>
                  <a:schemeClr val="tx2"/>
                </a:solidFill>
                <a:latin typeface="Arial"/>
              </a:rPr>
              <a:t>apelo</a:t>
            </a:r>
            <a:r>
              <a:rPr lang="vi-VN" sz="1800" dirty="0" smtClean="0">
                <a:solidFill>
                  <a:schemeClr val="tx2"/>
                </a:solidFill>
                <a:latin typeface="Arial"/>
              </a:rPr>
              <a:t>r</a:t>
            </a:r>
            <a:r>
              <a:rPr lang="ro-MO" sz="1800" dirty="0" smtClean="0">
                <a:solidFill>
                  <a:schemeClr val="tx2"/>
                </a:solidFill>
                <a:latin typeface="Arial"/>
              </a:rPr>
              <a:t>,</a:t>
            </a:r>
            <a:r>
              <a:rPr lang="ro-MO" sz="1800" b="0" dirty="0" smtClean="0">
                <a:solidFill>
                  <a:schemeClr val="tx2"/>
                </a:solidFill>
                <a:latin typeface="Arial"/>
              </a:rPr>
              <a:t> inclusiv vor lua măsuri </a:t>
            </a:r>
            <a:r>
              <a:rPr lang="vi-VN" sz="1800" b="0" dirty="0" smtClean="0">
                <a:solidFill>
                  <a:schemeClr val="tx2"/>
                </a:solidFill>
                <a:latin typeface="Arial"/>
              </a:rPr>
              <a:t>legale</a:t>
            </a:r>
            <a:r>
              <a:rPr lang="vi-VN" sz="1800" b="0" dirty="0">
                <a:solidFill>
                  <a:schemeClr val="tx2"/>
                </a:solidFill>
                <a:latin typeface="Arial"/>
              </a:rPr>
              <a:t>, administrative şi tehnice adecvate pentru a menţine cel puţin şi a îmbunătăţi starea actuală a </a:t>
            </a:r>
            <a:r>
              <a:rPr lang="vi-VN" sz="1800" b="0" dirty="0" smtClean="0">
                <a:solidFill>
                  <a:schemeClr val="tx2"/>
                </a:solidFill>
                <a:latin typeface="Arial"/>
              </a:rPr>
              <a:t>mediului</a:t>
            </a:r>
            <a:r>
              <a:rPr lang="ro-MO" sz="1800" b="0" dirty="0" smtClean="0">
                <a:solidFill>
                  <a:schemeClr val="tx2"/>
                </a:solidFill>
                <a:latin typeface="Arial"/>
              </a:rPr>
              <a:t>, a calității apelor Dunării;</a:t>
            </a:r>
          </a:p>
          <a:p>
            <a:pPr lvl="0">
              <a:spcBef>
                <a:spcPts val="400"/>
              </a:spcBef>
              <a:spcAft>
                <a:spcPts val="800"/>
              </a:spcAft>
              <a:buClr>
                <a:srgbClr val="C80F0F"/>
              </a:buClr>
              <a:tabLst>
                <a:tab pos="2190750" algn="l"/>
              </a:tabLst>
            </a:pPr>
            <a:r>
              <a:rPr lang="vi-VN" sz="1800" b="0" dirty="0" smtClean="0">
                <a:solidFill>
                  <a:schemeClr val="tx2"/>
                </a:solidFill>
                <a:latin typeface="Arial"/>
              </a:rPr>
              <a:t>Principiul</a:t>
            </a:r>
            <a:r>
              <a:rPr lang="vi-VN" sz="1800" b="0" dirty="0">
                <a:solidFill>
                  <a:schemeClr val="tx2"/>
                </a:solidFill>
                <a:latin typeface="Arial"/>
              </a:rPr>
              <a:t> </a:t>
            </a:r>
            <a:r>
              <a:rPr lang="vi-VN" sz="1800" b="0" i="1" dirty="0">
                <a:solidFill>
                  <a:schemeClr val="tx2"/>
                </a:solidFill>
                <a:latin typeface="Arial"/>
              </a:rPr>
              <a:t>poluatorul plăteşte </a:t>
            </a:r>
            <a:r>
              <a:rPr lang="vi-VN" sz="1800" b="0" dirty="0">
                <a:solidFill>
                  <a:schemeClr val="tx2"/>
                </a:solidFill>
                <a:latin typeface="Arial"/>
              </a:rPr>
              <a:t>şi principiul </a:t>
            </a:r>
            <a:r>
              <a:rPr lang="vi-VN" sz="1800" b="0" i="1" dirty="0">
                <a:solidFill>
                  <a:schemeClr val="tx2"/>
                </a:solidFill>
                <a:latin typeface="Arial"/>
              </a:rPr>
              <a:t>precauţiei </a:t>
            </a:r>
            <a:r>
              <a:rPr lang="vi-VN" sz="1800" b="0" dirty="0">
                <a:solidFill>
                  <a:schemeClr val="tx2"/>
                </a:solidFill>
                <a:latin typeface="Arial"/>
              </a:rPr>
              <a:t>constituie baza tuturor măsurilor pentru protecţia fluviului </a:t>
            </a:r>
            <a:r>
              <a:rPr lang="vi-VN" sz="1800" b="0" dirty="0" smtClean="0">
                <a:solidFill>
                  <a:schemeClr val="tx2"/>
                </a:solidFill>
                <a:latin typeface="Arial"/>
              </a:rPr>
              <a:t>Dunărea</a:t>
            </a:r>
            <a:r>
              <a:rPr lang="ro-MO" sz="1800" b="0" dirty="0" smtClean="0">
                <a:solidFill>
                  <a:schemeClr val="tx2"/>
                </a:solidFill>
                <a:latin typeface="Arial"/>
              </a:rPr>
              <a:t>;</a:t>
            </a:r>
            <a:r>
              <a:rPr lang="vi-VN" sz="1800" dirty="0">
                <a:solidFill>
                  <a:schemeClr val="tx2"/>
                </a:solidFill>
                <a:latin typeface="Arial"/>
              </a:rPr>
              <a:t/>
            </a:r>
            <a:br>
              <a:rPr lang="vi-VN" sz="1800" dirty="0">
                <a:solidFill>
                  <a:schemeClr val="tx2"/>
                </a:solidFill>
                <a:latin typeface="Arial"/>
              </a:rPr>
            </a:br>
            <a:r>
              <a:rPr lang="vi-VN" sz="1800" b="0" dirty="0">
                <a:solidFill>
                  <a:schemeClr val="tx2"/>
                </a:solidFill>
                <a:latin typeface="Arial"/>
              </a:rPr>
              <a:t> </a:t>
            </a:r>
            <a:endParaRPr lang="ro-MO" sz="1800" b="0" dirty="0" smtClean="0">
              <a:solidFill>
                <a:schemeClr val="tx2"/>
              </a:solidFill>
              <a:latin typeface="Arial"/>
            </a:endParaRPr>
          </a:p>
          <a:p>
            <a:pPr lvl="0">
              <a:spcBef>
                <a:spcPts val="400"/>
              </a:spcBef>
              <a:spcAft>
                <a:spcPts val="800"/>
              </a:spcAft>
              <a:buClr>
                <a:srgbClr val="C80F0F"/>
              </a:buClr>
              <a:tabLst>
                <a:tab pos="2190750" algn="l"/>
              </a:tabLst>
            </a:pPr>
            <a:r>
              <a:rPr lang="vi-VN" sz="1800" b="0" dirty="0" smtClean="0">
                <a:solidFill>
                  <a:schemeClr val="tx2"/>
                </a:solidFill>
                <a:latin typeface="Arial"/>
              </a:rPr>
              <a:t>Cooperarea </a:t>
            </a:r>
            <a:r>
              <a:rPr lang="vi-VN" sz="1800" b="0" dirty="0">
                <a:solidFill>
                  <a:schemeClr val="tx2"/>
                </a:solidFill>
                <a:latin typeface="Arial"/>
              </a:rPr>
              <a:t>în domeniul gospodăririi apei se va orienta spre o gospodărire durabilă a </a:t>
            </a:r>
            <a:r>
              <a:rPr lang="vi-VN" sz="1800" b="0" dirty="0" smtClean="0">
                <a:solidFill>
                  <a:schemeClr val="tx2"/>
                </a:solidFill>
                <a:latin typeface="Arial"/>
              </a:rPr>
              <a:t>apelor</a:t>
            </a:r>
            <a:r>
              <a:rPr lang="ro-MO" sz="1800" b="0" dirty="0" smtClean="0">
                <a:solidFill>
                  <a:schemeClr val="tx2"/>
                </a:solidFill>
                <a:latin typeface="Arial"/>
              </a:rPr>
              <a:t>.</a:t>
            </a:r>
            <a:r>
              <a:rPr lang="vi-VN" sz="1800" b="0" dirty="0" smtClean="0">
                <a:solidFill>
                  <a:schemeClr val="tx2"/>
                </a:solidFill>
                <a:latin typeface="Arial"/>
              </a:rPr>
              <a:t> </a:t>
            </a:r>
            <a:endParaRPr lang="ru-RU" dirty="0">
              <a:solidFill>
                <a:schemeClr val="tx2"/>
              </a:solidFill>
            </a:endParaRPr>
          </a:p>
        </p:txBody>
      </p:sp>
    </p:spTree>
    <p:extLst>
      <p:ext uri="{BB962C8B-B14F-4D97-AF65-F5344CB8AC3E}">
        <p14:creationId xmlns:p14="http://schemas.microsoft.com/office/powerpoint/2010/main" val="177133125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5" name="Прямоугольник 4"/>
          <p:cNvSpPr/>
          <p:nvPr/>
        </p:nvSpPr>
        <p:spPr>
          <a:xfrm>
            <a:off x="188243" y="1425362"/>
            <a:ext cx="8821286" cy="3970318"/>
          </a:xfrm>
          <a:prstGeom prst="rect">
            <a:avLst/>
          </a:prstGeom>
        </p:spPr>
        <p:txBody>
          <a:bodyPr wrap="square">
            <a:spAutoFit/>
          </a:bodyPr>
          <a:lstStyle/>
          <a:p>
            <a:pPr lvl="0"/>
            <a:r>
              <a:rPr lang="ro-MO" sz="1800" dirty="0" smtClean="0">
                <a:solidFill>
                  <a:srgbClr val="000000"/>
                </a:solidFill>
                <a:latin typeface="+mj-lt"/>
              </a:rPr>
              <a:t>Continuare</a:t>
            </a:r>
          </a:p>
          <a:p>
            <a:pPr lvl="0"/>
            <a:endParaRPr lang="ro-MO" sz="1800" dirty="0" smtClean="0">
              <a:solidFill>
                <a:schemeClr val="tx2"/>
              </a:solidFill>
              <a:latin typeface="+mj-lt"/>
            </a:endParaRPr>
          </a:p>
          <a:p>
            <a:pPr lvl="0"/>
            <a:r>
              <a:rPr lang="vi-VN" sz="1800" dirty="0" smtClean="0">
                <a:solidFill>
                  <a:schemeClr val="tx2"/>
                </a:solidFill>
                <a:latin typeface="+mj-lt"/>
              </a:rPr>
              <a:t>Obiectul </a:t>
            </a:r>
            <a:r>
              <a:rPr lang="vi-VN" sz="1800" dirty="0" smtClean="0">
                <a:solidFill>
                  <a:schemeClr val="tx2"/>
                </a:solidFill>
                <a:latin typeface="+mj-lt"/>
              </a:rPr>
              <a:t>Convenţii </a:t>
            </a:r>
            <a:r>
              <a:rPr lang="vi-VN" sz="1800" b="0" dirty="0">
                <a:solidFill>
                  <a:schemeClr val="tx2"/>
                </a:solidFill>
                <a:latin typeface="+mj-lt"/>
              </a:rPr>
              <a:t>îl reprezintă, în special, următoarele activităţi planificate sau în curs de realizare, în măsura în care acestea produc sau pot produce impacturi transfrontaliere</a:t>
            </a:r>
            <a:r>
              <a:rPr lang="vi-VN" sz="1800" b="0" dirty="0" smtClean="0">
                <a:solidFill>
                  <a:schemeClr val="tx2"/>
                </a:solidFill>
                <a:latin typeface="+mj-lt"/>
              </a:rPr>
              <a:t>:</a:t>
            </a:r>
            <a:endParaRPr lang="ro-MO" sz="1800" b="0" dirty="0" smtClean="0">
              <a:solidFill>
                <a:schemeClr val="tx2"/>
              </a:solidFill>
              <a:latin typeface="+mj-lt"/>
            </a:endParaRPr>
          </a:p>
          <a:p>
            <a:pPr lvl="0"/>
            <a:endParaRPr lang="ro-MO" sz="1800" b="0" dirty="0" smtClean="0">
              <a:solidFill>
                <a:schemeClr val="tx2"/>
              </a:solidFill>
              <a:latin typeface="+mj-lt"/>
            </a:endParaRPr>
          </a:p>
          <a:p>
            <a:pPr marL="342900" lvl="0" indent="-342900">
              <a:buFont typeface="Wingdings" panose="05000000000000000000" pitchFamily="2" charset="2"/>
              <a:buChar char="ü"/>
            </a:pPr>
            <a:r>
              <a:rPr lang="ro-MO" sz="1800" b="0" dirty="0" smtClean="0">
                <a:solidFill>
                  <a:schemeClr val="tx2"/>
                </a:solidFill>
                <a:latin typeface="+mj-lt"/>
              </a:rPr>
              <a:t> </a:t>
            </a:r>
            <a:r>
              <a:rPr lang="vi-VN" sz="1800" b="0" dirty="0">
                <a:solidFill>
                  <a:schemeClr val="tx2"/>
                </a:solidFill>
                <a:latin typeface="+mj-lt"/>
              </a:rPr>
              <a:t>evacuarea apelor uzate, introducerea de nutrienţi şi substanţe periculoase, atît din surse punctuale cît şi nepunctuale, precum şi evacuarea căldurii</a:t>
            </a:r>
            <a:r>
              <a:rPr lang="vi-VN" sz="1800" b="0" dirty="0" smtClean="0">
                <a:solidFill>
                  <a:schemeClr val="tx2"/>
                </a:solidFill>
                <a:latin typeface="+mj-lt"/>
              </a:rPr>
              <a:t>;</a:t>
            </a:r>
            <a:endParaRPr lang="ro-MO" sz="1800" b="0" dirty="0" smtClean="0">
              <a:solidFill>
                <a:schemeClr val="tx2"/>
              </a:solidFill>
              <a:latin typeface="+mj-lt"/>
            </a:endParaRPr>
          </a:p>
          <a:p>
            <a:pPr lvl="0"/>
            <a:endParaRPr lang="ro-MO" sz="1800" b="0" dirty="0">
              <a:solidFill>
                <a:schemeClr val="tx2"/>
              </a:solidFill>
              <a:latin typeface="+mj-lt"/>
            </a:endParaRPr>
          </a:p>
          <a:p>
            <a:pPr marL="342900" lvl="0" indent="-342900">
              <a:buFont typeface="Wingdings" panose="05000000000000000000" pitchFamily="2" charset="2"/>
              <a:buChar char="ü"/>
            </a:pPr>
            <a:r>
              <a:rPr lang="ro-MO" sz="1800" b="0" dirty="0" smtClean="0">
                <a:solidFill>
                  <a:schemeClr val="tx2"/>
                </a:solidFill>
                <a:latin typeface="+mj-lt"/>
              </a:rPr>
              <a:t> </a:t>
            </a:r>
            <a:r>
              <a:rPr lang="vi-VN" sz="1800" b="0" dirty="0">
                <a:solidFill>
                  <a:schemeClr val="tx2"/>
                </a:solidFill>
                <a:latin typeface="+mj-lt"/>
              </a:rPr>
              <a:t>activităţi şi măsuri planificate în domeniul </a:t>
            </a:r>
            <a:r>
              <a:rPr lang="ro-MO" sz="1800" b="0" dirty="0" smtClean="0">
                <a:solidFill>
                  <a:schemeClr val="tx2"/>
                </a:solidFill>
                <a:latin typeface="+mj-lt"/>
              </a:rPr>
              <a:t> </a:t>
            </a:r>
            <a:r>
              <a:rPr lang="vi-VN" sz="1800" b="0" dirty="0" smtClean="0">
                <a:solidFill>
                  <a:schemeClr val="tx2"/>
                </a:solidFill>
                <a:latin typeface="+mj-lt"/>
              </a:rPr>
              <a:t>amenajărilor </a:t>
            </a:r>
            <a:r>
              <a:rPr lang="vi-VN" sz="1800" b="0" dirty="0">
                <a:solidFill>
                  <a:schemeClr val="tx2"/>
                </a:solidFill>
                <a:latin typeface="+mj-lt"/>
              </a:rPr>
              <a:t>hidrotehnice, în special regularizări, controlul scurgerii şi nivelul de stocare a cursurilor de apă, controlul inundaţiilor şi îndepărtarea pericolului de </a:t>
            </a:r>
            <a:r>
              <a:rPr lang="vi-VN" sz="1800" b="0" dirty="0" smtClean="0">
                <a:solidFill>
                  <a:schemeClr val="tx2"/>
                </a:solidFill>
                <a:latin typeface="+mj-lt"/>
              </a:rPr>
              <a:t>îngheţ</a:t>
            </a:r>
            <a:r>
              <a:rPr lang="ro-MO" sz="1800" b="0" dirty="0" smtClean="0">
                <a:solidFill>
                  <a:schemeClr val="tx2"/>
                </a:solidFill>
                <a:latin typeface="+mj-lt"/>
              </a:rPr>
              <a:t> și a;</a:t>
            </a:r>
          </a:p>
          <a:p>
            <a:pPr marL="342900" lvl="0" indent="-342900">
              <a:buFont typeface="Wingdings" panose="05000000000000000000" pitchFamily="2" charset="2"/>
              <a:buChar char="ü"/>
            </a:pPr>
            <a:endParaRPr lang="ro-MO" sz="1800" b="0" dirty="0" smtClean="0">
              <a:solidFill>
                <a:schemeClr val="tx2"/>
              </a:solidFill>
              <a:latin typeface="+mj-lt"/>
            </a:endParaRPr>
          </a:p>
          <a:p>
            <a:pPr marL="342900" lvl="0" indent="-342900">
              <a:buFont typeface="Wingdings" panose="05000000000000000000" pitchFamily="2" charset="2"/>
              <a:buChar char="ü"/>
            </a:pPr>
            <a:r>
              <a:rPr lang="ro-MO" sz="1800" b="0" dirty="0" smtClean="0">
                <a:solidFill>
                  <a:schemeClr val="tx2"/>
                </a:solidFill>
                <a:latin typeface="+mj-lt"/>
              </a:rPr>
              <a:t> m</a:t>
            </a:r>
            <a:r>
              <a:rPr lang="vi-VN" sz="1800" b="0" dirty="0" smtClean="0">
                <a:solidFill>
                  <a:schemeClr val="tx2"/>
                </a:solidFill>
                <a:latin typeface="+mj-lt"/>
              </a:rPr>
              <a:t>anipularea </a:t>
            </a:r>
            <a:r>
              <a:rPr lang="vi-VN" sz="1800" b="0" dirty="0">
                <a:solidFill>
                  <a:schemeClr val="tx2"/>
                </a:solidFill>
                <a:latin typeface="+mj-lt"/>
              </a:rPr>
              <a:t>substanţelor periculoase pentru </a:t>
            </a:r>
            <a:r>
              <a:rPr lang="vi-VN" sz="1800" dirty="0">
                <a:solidFill>
                  <a:schemeClr val="tx2"/>
                </a:solidFill>
                <a:latin typeface="+mj-lt"/>
              </a:rPr>
              <a:t>apă şi prevenirea accidentelo</a:t>
            </a:r>
            <a:r>
              <a:rPr lang="ro-MO" sz="1800" dirty="0">
                <a:solidFill>
                  <a:schemeClr val="tx2"/>
                </a:solidFill>
                <a:latin typeface="+mj-lt"/>
              </a:rPr>
              <a:t>r</a:t>
            </a:r>
          </a:p>
        </p:txBody>
      </p:sp>
    </p:spTree>
    <p:extLst>
      <p:ext uri="{BB962C8B-B14F-4D97-AF65-F5344CB8AC3E}">
        <p14:creationId xmlns:p14="http://schemas.microsoft.com/office/powerpoint/2010/main" val="43571396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295835" y="1532965"/>
            <a:ext cx="8444737" cy="4985980"/>
          </a:xfrm>
          <a:prstGeom prst="rect">
            <a:avLst/>
          </a:prstGeom>
        </p:spPr>
        <p:txBody>
          <a:bodyPr wrap="square">
            <a:spAutoFit/>
          </a:bodyPr>
          <a:lstStyle/>
          <a:p>
            <a:r>
              <a:rPr lang="ro-MO" sz="1800" dirty="0" smtClean="0">
                <a:solidFill>
                  <a:srgbClr val="000000"/>
                </a:solidFill>
                <a:latin typeface="Arial"/>
              </a:rPr>
              <a:t>Continuare</a:t>
            </a:r>
            <a:r>
              <a:rPr lang="ro-MO" sz="1800" dirty="0" smtClean="0">
                <a:solidFill>
                  <a:srgbClr val="000000"/>
                </a:solidFill>
                <a:latin typeface="Arial"/>
              </a:rPr>
              <a:t>:</a:t>
            </a:r>
          </a:p>
          <a:p>
            <a:endParaRPr lang="ro-MO" sz="2000" dirty="0" smtClean="0">
              <a:solidFill>
                <a:srgbClr val="000000"/>
              </a:solidFill>
              <a:latin typeface="Arial"/>
            </a:endParaRPr>
          </a:p>
          <a:p>
            <a:pPr marL="285750" indent="-285750">
              <a:buFont typeface="Arial" panose="020B0604020202020204" pitchFamily="34" charset="0"/>
              <a:buChar char="•"/>
            </a:pPr>
            <a:r>
              <a:rPr lang="ro-MO" sz="2000" dirty="0" smtClean="0">
                <a:solidFill>
                  <a:schemeClr val="tx2"/>
                </a:solidFill>
                <a:latin typeface="+mj-lt"/>
              </a:rPr>
              <a:t>Forme de cooperare</a:t>
            </a:r>
            <a:r>
              <a:rPr lang="vi-VN" sz="1800" dirty="0">
                <a:solidFill>
                  <a:schemeClr val="tx2"/>
                </a:solidFill>
                <a:latin typeface="+mj-lt"/>
              </a:rPr>
              <a:t/>
            </a:r>
            <a:br>
              <a:rPr lang="vi-VN" sz="1800" dirty="0">
                <a:solidFill>
                  <a:schemeClr val="tx2"/>
                </a:solidFill>
                <a:latin typeface="+mj-lt"/>
              </a:rPr>
            </a:br>
            <a:r>
              <a:rPr lang="vi-VN" sz="1800" b="0" dirty="0">
                <a:solidFill>
                  <a:schemeClr val="tx2"/>
                </a:solidFill>
                <a:latin typeface="+mj-lt"/>
              </a:rPr>
              <a:t>    </a:t>
            </a:r>
            <a:r>
              <a:rPr lang="ro-MO" sz="1800" b="0" dirty="0" smtClean="0">
                <a:solidFill>
                  <a:schemeClr val="tx2"/>
                </a:solidFill>
                <a:latin typeface="+mj-lt"/>
              </a:rPr>
              <a:t>-</a:t>
            </a:r>
            <a:r>
              <a:rPr lang="ro-MO" sz="2000" b="0" dirty="0" smtClean="0">
                <a:solidFill>
                  <a:schemeClr val="tx2"/>
                </a:solidFill>
                <a:latin typeface="+mj-lt"/>
              </a:rPr>
              <a:t> </a:t>
            </a:r>
            <a:r>
              <a:rPr lang="vi-VN" sz="2000" b="0" dirty="0">
                <a:solidFill>
                  <a:schemeClr val="tx2"/>
                </a:solidFill>
                <a:latin typeface="+mj-lt"/>
              </a:rPr>
              <a:t>schimb de informaţii despre acorduri bilaterale şi multilaterale, </a:t>
            </a:r>
            <a:r>
              <a:rPr lang="ro-MO" sz="2000" b="0" dirty="0" smtClean="0">
                <a:solidFill>
                  <a:schemeClr val="tx2"/>
                </a:solidFill>
                <a:latin typeface="+mj-lt"/>
              </a:rPr>
              <a:t>- ---</a:t>
            </a:r>
            <a:r>
              <a:rPr lang="vi-VN" sz="2000" b="0" dirty="0" smtClean="0">
                <a:solidFill>
                  <a:schemeClr val="tx2"/>
                </a:solidFill>
                <a:latin typeface="+mj-lt"/>
              </a:rPr>
              <a:t>reglementări </a:t>
            </a:r>
            <a:r>
              <a:rPr lang="vi-VN" sz="2000" b="0" dirty="0">
                <a:solidFill>
                  <a:schemeClr val="tx2"/>
                </a:solidFill>
                <a:latin typeface="+mj-lt"/>
              </a:rPr>
              <a:t>legale şi măsuri în domeniul gospodăririi </a:t>
            </a:r>
            <a:r>
              <a:rPr lang="vi-VN" sz="2000" b="0" dirty="0" smtClean="0">
                <a:solidFill>
                  <a:schemeClr val="tx2"/>
                </a:solidFill>
                <a:latin typeface="+mj-lt"/>
              </a:rPr>
              <a:t>apelor</a:t>
            </a:r>
            <a:r>
              <a:rPr lang="ro-MO" sz="2000" b="0" dirty="0" smtClean="0">
                <a:solidFill>
                  <a:schemeClr val="tx2"/>
                </a:solidFill>
                <a:latin typeface="+mj-lt"/>
              </a:rPr>
              <a:t>;</a:t>
            </a:r>
          </a:p>
          <a:p>
            <a:endParaRPr lang="ro-MO" sz="2000" i="1" dirty="0" smtClean="0">
              <a:solidFill>
                <a:schemeClr val="tx2"/>
              </a:solidFill>
              <a:latin typeface="+mj-lt"/>
            </a:endParaRPr>
          </a:p>
          <a:p>
            <a:pPr marL="285750" indent="-285750">
              <a:buFont typeface="Arial" panose="020B0604020202020204" pitchFamily="34" charset="0"/>
              <a:buChar char="•"/>
            </a:pPr>
            <a:r>
              <a:rPr lang="ro-MO" sz="2000" i="1" dirty="0" smtClean="0">
                <a:solidFill>
                  <a:schemeClr val="tx2"/>
                </a:solidFill>
                <a:latin typeface="+mj-lt"/>
              </a:rPr>
              <a:t>Co</a:t>
            </a:r>
            <a:r>
              <a:rPr lang="ro-MO" sz="2000" i="1" kern="0" dirty="0" smtClean="0">
                <a:solidFill>
                  <a:schemeClr val="tx2"/>
                </a:solidFill>
                <a:latin typeface="+mj-lt"/>
              </a:rPr>
              <a:t>nvenția </a:t>
            </a:r>
            <a:r>
              <a:rPr lang="ro-MO" sz="2000" i="1" kern="0" dirty="0">
                <a:solidFill>
                  <a:schemeClr val="tx2"/>
                </a:solidFill>
                <a:latin typeface="+mj-lt"/>
              </a:rPr>
              <a:t>propune statutul </a:t>
            </a:r>
            <a:r>
              <a:rPr lang="vi-VN" sz="2000" b="0" i="1" kern="0" dirty="0">
                <a:solidFill>
                  <a:schemeClr val="tx2"/>
                </a:solidFill>
                <a:latin typeface="+mj-lt"/>
              </a:rPr>
              <a:t>Comisiei internaţionale pentru protecţia fluviului</a:t>
            </a:r>
            <a:r>
              <a:rPr lang="ro-MO" sz="2000" b="0" i="1" kern="0" dirty="0">
                <a:solidFill>
                  <a:schemeClr val="tx2"/>
                </a:solidFill>
                <a:latin typeface="+mj-lt"/>
              </a:rPr>
              <a:t> </a:t>
            </a:r>
            <a:r>
              <a:rPr lang="ro-MO" sz="2000" b="0" i="1" kern="0" dirty="0" smtClean="0">
                <a:solidFill>
                  <a:schemeClr val="tx2"/>
                </a:solidFill>
                <a:latin typeface="+mj-lt"/>
              </a:rPr>
              <a:t>p</a:t>
            </a:r>
            <a:r>
              <a:rPr lang="vi-VN" sz="2000" b="0" i="1" dirty="0" smtClean="0">
                <a:solidFill>
                  <a:schemeClr val="tx2"/>
                </a:solidFill>
                <a:latin typeface="+mj-lt"/>
              </a:rPr>
              <a:t>revenirea</a:t>
            </a:r>
            <a:r>
              <a:rPr lang="vi-VN" sz="2000" b="0" i="1" dirty="0">
                <a:solidFill>
                  <a:schemeClr val="tx2"/>
                </a:solidFill>
                <a:latin typeface="+mj-lt"/>
              </a:rPr>
              <a:t>, controlul şi reducerea impactului transfrontalier</a:t>
            </a:r>
            <a:r>
              <a:rPr lang="ro-MO" sz="2000" b="0" i="1" dirty="0" smtClean="0">
                <a:solidFill>
                  <a:schemeClr val="tx2"/>
                </a:solidFill>
                <a:latin typeface="+mj-lt"/>
              </a:rPr>
              <a:t>.</a:t>
            </a:r>
          </a:p>
          <a:p>
            <a:r>
              <a:rPr lang="vi-VN" sz="2000" b="0" i="1" dirty="0">
                <a:solidFill>
                  <a:schemeClr val="tx2"/>
                </a:solidFill>
                <a:latin typeface="+mj-lt"/>
              </a:rPr>
              <a:t/>
            </a:r>
            <a:br>
              <a:rPr lang="vi-VN" sz="2000" b="0" i="1" dirty="0">
                <a:solidFill>
                  <a:schemeClr val="tx2"/>
                </a:solidFill>
                <a:latin typeface="+mj-lt"/>
              </a:rPr>
            </a:br>
            <a:r>
              <a:rPr lang="vi-VN" sz="2000" b="0" dirty="0">
                <a:solidFill>
                  <a:schemeClr val="tx2"/>
                </a:solidFill>
                <a:latin typeface="+mj-lt"/>
              </a:rPr>
              <a:t>   </a:t>
            </a:r>
            <a:r>
              <a:rPr lang="vi-VN" sz="2000" b="0" i="1" dirty="0">
                <a:solidFill>
                  <a:schemeClr val="tx2"/>
                </a:solidFill>
                <a:latin typeface="+mj-lt"/>
              </a:rPr>
              <a:t> </a:t>
            </a:r>
            <a:r>
              <a:rPr lang="vi-VN" sz="2000" b="0" i="1" dirty="0" smtClean="0">
                <a:solidFill>
                  <a:schemeClr val="tx2"/>
                </a:solidFill>
                <a:latin typeface="+mj-lt"/>
              </a:rPr>
              <a:t> </a:t>
            </a:r>
            <a:r>
              <a:rPr lang="vi-VN" sz="2000" b="0" i="1" dirty="0">
                <a:solidFill>
                  <a:schemeClr val="tx2"/>
                </a:solidFill>
                <a:latin typeface="+mj-lt"/>
              </a:rPr>
              <a:t>Părţile contractante vor dezvolta, adopta şi aplica măsuri legislative, administrative şi tehnice adecvate, </a:t>
            </a:r>
            <a:endParaRPr lang="ro-MO" sz="2000" b="0" i="1" dirty="0" smtClean="0">
              <a:solidFill>
                <a:schemeClr val="tx2"/>
              </a:solidFill>
              <a:latin typeface="+mj-lt"/>
            </a:endParaRPr>
          </a:p>
          <a:p>
            <a:pPr marL="285750" indent="-285750">
              <a:buFont typeface="Arial" panose="020B0604020202020204" pitchFamily="34" charset="0"/>
              <a:buChar char="•"/>
            </a:pPr>
            <a:endParaRPr lang="ro-MO" sz="2000" b="0" i="1" dirty="0">
              <a:solidFill>
                <a:schemeClr val="tx2"/>
              </a:solidFill>
              <a:latin typeface="+mj-lt"/>
            </a:endParaRPr>
          </a:p>
          <a:p>
            <a:pPr marL="285750" indent="-285750">
              <a:buFont typeface="Arial" panose="020B0604020202020204" pitchFamily="34" charset="0"/>
              <a:buChar char="•"/>
            </a:pPr>
            <a:r>
              <a:rPr lang="vi-VN" sz="2000" b="0" dirty="0">
                <a:solidFill>
                  <a:schemeClr val="tx2"/>
                </a:solidFill>
                <a:latin typeface="+mj-lt"/>
              </a:rPr>
              <a:t>  </a:t>
            </a:r>
            <a:r>
              <a:rPr lang="vi-VN" sz="2000" dirty="0">
                <a:solidFill>
                  <a:schemeClr val="tx2"/>
                </a:solidFill>
                <a:latin typeface="+mj-lt"/>
              </a:rPr>
              <a:t>  </a:t>
            </a:r>
            <a:r>
              <a:rPr lang="ro-MO" sz="2000" dirty="0">
                <a:solidFill>
                  <a:schemeClr val="tx2"/>
                </a:solidFill>
                <a:latin typeface="+mj-lt"/>
              </a:rPr>
              <a:t>PĂRȚILE  VOR </a:t>
            </a:r>
            <a:r>
              <a:rPr lang="vi-VN" sz="2000" dirty="0">
                <a:solidFill>
                  <a:schemeClr val="tx2"/>
                </a:solidFill>
                <a:latin typeface="+mj-lt"/>
              </a:rPr>
              <a:t> adoptă norme legale</a:t>
            </a:r>
            <a:r>
              <a:rPr lang="vi-VN" sz="2000" b="0" dirty="0">
                <a:solidFill>
                  <a:schemeClr val="tx2"/>
                </a:solidFill>
                <a:latin typeface="+mj-lt"/>
              </a:rPr>
              <a:t>, prin care se vor stabili cerinţele de îndeplinit, inclusiv limitele de timp, care trebuie respectate la evacuările de ape uzate;</a:t>
            </a:r>
            <a:r>
              <a:rPr lang="vi-VN" sz="2000" dirty="0">
                <a:solidFill>
                  <a:schemeClr val="tx2"/>
                </a:solidFill>
                <a:latin typeface="+mj-lt"/>
              </a:rPr>
              <a:t/>
            </a:r>
            <a:br>
              <a:rPr lang="vi-VN" sz="2000" dirty="0">
                <a:solidFill>
                  <a:schemeClr val="tx2"/>
                </a:solidFill>
                <a:latin typeface="+mj-lt"/>
              </a:rPr>
            </a:br>
            <a:r>
              <a:rPr lang="vi-VN" sz="1800" b="0" dirty="0" smtClean="0">
                <a:solidFill>
                  <a:schemeClr val="tx2"/>
                </a:solidFill>
                <a:latin typeface="+mj-lt"/>
              </a:rPr>
              <a:t> </a:t>
            </a:r>
            <a:endParaRPr lang="ro-MO" sz="2000" dirty="0" smtClean="0">
              <a:solidFill>
                <a:schemeClr val="tx2"/>
              </a:solidFill>
              <a:latin typeface="+mj-lt"/>
            </a:endParaRPr>
          </a:p>
        </p:txBody>
      </p:sp>
    </p:spTree>
    <p:extLst>
      <p:ext uri="{BB962C8B-B14F-4D97-AF65-F5344CB8AC3E}">
        <p14:creationId xmlns:p14="http://schemas.microsoft.com/office/powerpoint/2010/main" val="176594899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5" name="Прямоугольник 4"/>
          <p:cNvSpPr/>
          <p:nvPr/>
        </p:nvSpPr>
        <p:spPr>
          <a:xfrm>
            <a:off x="192181" y="1559859"/>
            <a:ext cx="8548391" cy="4370427"/>
          </a:xfrm>
          <a:prstGeom prst="rect">
            <a:avLst/>
          </a:prstGeom>
        </p:spPr>
        <p:txBody>
          <a:bodyPr wrap="square">
            <a:spAutoFit/>
          </a:bodyPr>
          <a:lstStyle/>
          <a:p>
            <a:pPr lvl="0"/>
            <a:r>
              <a:rPr lang="vi-VN" sz="2000" b="0" dirty="0">
                <a:solidFill>
                  <a:srgbClr val="000000"/>
                </a:solidFill>
                <a:latin typeface="Times New Roman"/>
              </a:rPr>
              <a:t>   </a:t>
            </a:r>
            <a:r>
              <a:rPr lang="ro-MO" sz="1800" dirty="0" smtClean="0">
                <a:solidFill>
                  <a:srgbClr val="000000"/>
                </a:solidFill>
                <a:latin typeface="+mj-lt"/>
              </a:rPr>
              <a:t>Continuare</a:t>
            </a:r>
          </a:p>
          <a:p>
            <a:pPr lvl="0"/>
            <a:r>
              <a:rPr lang="vi-VN" sz="2000" b="0" dirty="0" smtClean="0">
                <a:solidFill>
                  <a:srgbClr val="000000"/>
                </a:solidFill>
                <a:latin typeface="Times New Roman"/>
              </a:rPr>
              <a:t> </a:t>
            </a:r>
            <a:r>
              <a:rPr lang="vi-VN" sz="2000" b="0" dirty="0">
                <a:solidFill>
                  <a:srgbClr val="000000"/>
                </a:solidFill>
                <a:latin typeface="Times New Roman"/>
              </a:rPr>
              <a:t> </a:t>
            </a:r>
            <a:endParaRPr lang="ro-MO" sz="2000" b="0" dirty="0" smtClean="0">
              <a:solidFill>
                <a:srgbClr val="000000"/>
              </a:solidFill>
              <a:latin typeface="Times New Roman"/>
            </a:endParaRPr>
          </a:p>
          <a:p>
            <a:pPr lvl="0"/>
            <a:r>
              <a:rPr lang="ro-MO" sz="2000" dirty="0" smtClean="0">
                <a:solidFill>
                  <a:schemeClr val="tx2"/>
                </a:solidFill>
                <a:latin typeface="Arial"/>
              </a:rPr>
              <a:t>Părțile</a:t>
            </a:r>
            <a:r>
              <a:rPr lang="ro-MO" sz="2000" dirty="0">
                <a:solidFill>
                  <a:schemeClr val="tx2"/>
                </a:solidFill>
                <a:latin typeface="Arial"/>
              </a:rPr>
              <a:t>: </a:t>
            </a:r>
          </a:p>
          <a:p>
            <a:pPr lvl="0"/>
            <a:endParaRPr lang="ro-MO" sz="2000" b="0" dirty="0">
              <a:solidFill>
                <a:schemeClr val="tx2"/>
              </a:solidFill>
              <a:latin typeface="Arial"/>
            </a:endParaRPr>
          </a:p>
          <a:p>
            <a:pPr lvl="0"/>
            <a:r>
              <a:rPr lang="ro-MO" sz="2000" b="0" dirty="0">
                <a:solidFill>
                  <a:schemeClr val="tx2"/>
                </a:solidFill>
                <a:latin typeface="Arial"/>
              </a:rPr>
              <a:t>- </a:t>
            </a:r>
            <a:r>
              <a:rPr lang="vi-VN" sz="2000" b="0" dirty="0">
                <a:solidFill>
                  <a:schemeClr val="tx2"/>
                </a:solidFill>
                <a:latin typeface="Arial"/>
              </a:rPr>
              <a:t>adoptă norme legale pentru manipularea substanţelor periculoase pentru apă;</a:t>
            </a:r>
            <a:r>
              <a:rPr lang="vi-VN" sz="2000" dirty="0">
                <a:solidFill>
                  <a:schemeClr val="tx2"/>
                </a:solidFill>
                <a:latin typeface="Arial"/>
              </a:rPr>
              <a:t/>
            </a:r>
            <a:br>
              <a:rPr lang="vi-VN" sz="2000" dirty="0">
                <a:solidFill>
                  <a:schemeClr val="tx2"/>
                </a:solidFill>
                <a:latin typeface="Arial"/>
              </a:rPr>
            </a:br>
            <a:r>
              <a:rPr lang="vi-VN" sz="2000" b="0" dirty="0">
                <a:solidFill>
                  <a:schemeClr val="tx2"/>
                </a:solidFill>
                <a:latin typeface="Arial"/>
              </a:rPr>
              <a:t>  </a:t>
            </a:r>
            <a:r>
              <a:rPr lang="ro-MO" sz="2000" b="0" dirty="0">
                <a:solidFill>
                  <a:schemeClr val="tx2"/>
                </a:solidFill>
                <a:latin typeface="Arial"/>
              </a:rPr>
              <a:t>- </a:t>
            </a:r>
            <a:r>
              <a:rPr lang="vi-VN" sz="2000" b="0" dirty="0">
                <a:solidFill>
                  <a:schemeClr val="tx2"/>
                </a:solidFill>
                <a:latin typeface="Arial"/>
              </a:rPr>
              <a:t>adoptă norme legale pentru reducerea introducerii de nutrienţi sau substanţe periculoase din surse difuze, în special din aplicarea nutrienţilor, a substanţelor de protecţie a plantelor şi pesticidelor în agricultură;</a:t>
            </a:r>
            <a:endParaRPr lang="ro-MO" sz="2000" b="0" dirty="0">
              <a:solidFill>
                <a:schemeClr val="tx2"/>
              </a:solidFill>
              <a:latin typeface="Arial"/>
            </a:endParaRPr>
          </a:p>
          <a:p>
            <a:pPr lvl="0"/>
            <a:endParaRPr lang="ro-MO" sz="2000" b="0" dirty="0">
              <a:solidFill>
                <a:schemeClr val="tx2"/>
              </a:solidFill>
              <a:latin typeface="Arial"/>
            </a:endParaRPr>
          </a:p>
          <a:p>
            <a:pPr lvl="0"/>
            <a:r>
              <a:rPr lang="ro-MO" sz="2000" b="0" dirty="0">
                <a:solidFill>
                  <a:schemeClr val="tx2"/>
                </a:solidFill>
                <a:latin typeface="Arial"/>
              </a:rPr>
              <a:t>Convenția indică lista sectoarelor industriei  si lista substanțelor </a:t>
            </a:r>
            <a:r>
              <a:rPr lang="ro-MO" sz="2000" b="0" dirty="0" smtClean="0">
                <a:solidFill>
                  <a:schemeClr val="tx2"/>
                </a:solidFill>
                <a:latin typeface="Arial"/>
              </a:rPr>
              <a:t>periculoase. </a:t>
            </a:r>
            <a:r>
              <a:rPr lang="vi-VN" sz="2000" dirty="0">
                <a:solidFill>
                  <a:schemeClr val="tx2"/>
                </a:solidFill>
                <a:latin typeface="Arial"/>
              </a:rPr>
              <a:t/>
            </a:r>
            <a:br>
              <a:rPr lang="vi-VN" sz="2000" dirty="0">
                <a:solidFill>
                  <a:schemeClr val="tx2"/>
                </a:solidFill>
                <a:latin typeface="Arial"/>
              </a:rPr>
            </a:br>
            <a:endParaRPr lang="ru-RU" sz="1800" b="0" kern="0" dirty="0">
              <a:solidFill>
                <a:schemeClr val="tx2"/>
              </a:solidFill>
              <a:latin typeface="Arial"/>
              <a:cs typeface="+mn-cs"/>
            </a:endParaRPr>
          </a:p>
          <a:p>
            <a:r>
              <a:rPr lang="vi-VN" sz="2000" b="0" dirty="0">
                <a:solidFill>
                  <a:srgbClr val="000000"/>
                </a:solidFill>
                <a:latin typeface="Times New Roman"/>
              </a:rPr>
              <a:t>  </a:t>
            </a:r>
            <a:endParaRPr lang="ru-RU" sz="2000" dirty="0"/>
          </a:p>
        </p:txBody>
      </p:sp>
    </p:spTree>
    <p:extLst>
      <p:ext uri="{BB962C8B-B14F-4D97-AF65-F5344CB8AC3E}">
        <p14:creationId xmlns:p14="http://schemas.microsoft.com/office/powerpoint/2010/main" val="176594899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6" name="Прямоугольник 5"/>
          <p:cNvSpPr/>
          <p:nvPr/>
        </p:nvSpPr>
        <p:spPr>
          <a:xfrm>
            <a:off x="349624" y="1589105"/>
            <a:ext cx="8390948" cy="4852610"/>
          </a:xfrm>
          <a:prstGeom prst="rect">
            <a:avLst/>
          </a:prstGeom>
        </p:spPr>
        <p:txBody>
          <a:bodyPr wrap="square">
            <a:spAutoFit/>
          </a:bodyPr>
          <a:lstStyle/>
          <a:p>
            <a:r>
              <a:rPr lang="vi-VN" sz="2000" kern="0" dirty="0">
                <a:solidFill>
                  <a:schemeClr val="tx1"/>
                </a:solidFill>
                <a:latin typeface="+mj-lt"/>
              </a:rPr>
              <a:t>Convenția privind efectele transfrontaliere ale accidentelor industriale (Helsinki, 17 martie </a:t>
            </a:r>
            <a:r>
              <a:rPr lang="vi-VN" sz="2000" kern="0" dirty="0" smtClean="0">
                <a:solidFill>
                  <a:schemeClr val="tx1"/>
                </a:solidFill>
                <a:latin typeface="+mj-lt"/>
              </a:rPr>
              <a:t>1992</a:t>
            </a:r>
            <a:r>
              <a:rPr lang="ro-MO" sz="2000" kern="0" dirty="0" smtClean="0">
                <a:solidFill>
                  <a:schemeClr val="tx1"/>
                </a:solidFill>
                <a:latin typeface="+mj-lt"/>
              </a:rPr>
              <a:t>, ratificata de RM in 2000.</a:t>
            </a:r>
          </a:p>
          <a:p>
            <a:pPr lvl="0">
              <a:spcBef>
                <a:spcPts val="400"/>
              </a:spcBef>
              <a:spcAft>
                <a:spcPts val="800"/>
              </a:spcAft>
              <a:buClr>
                <a:srgbClr val="C80F0F"/>
              </a:buClr>
              <a:tabLst>
                <a:tab pos="2190750" algn="l"/>
              </a:tabLst>
            </a:pPr>
            <a:endParaRPr lang="ro-MO" sz="1800" dirty="0" smtClean="0">
              <a:solidFill>
                <a:schemeClr val="tx1"/>
              </a:solidFill>
              <a:latin typeface="+mn-lt"/>
            </a:endParaRPr>
          </a:p>
          <a:p>
            <a:pPr lvl="0">
              <a:spcBef>
                <a:spcPts val="400"/>
              </a:spcBef>
              <a:spcAft>
                <a:spcPts val="800"/>
              </a:spcAft>
              <a:buClr>
                <a:srgbClr val="C80F0F"/>
              </a:buClr>
              <a:tabLst>
                <a:tab pos="2190750" algn="l"/>
              </a:tabLst>
            </a:pPr>
            <a:r>
              <a:rPr lang="ro-MO" sz="1800" dirty="0" smtClean="0">
                <a:solidFill>
                  <a:schemeClr val="tx1"/>
                </a:solidFill>
                <a:latin typeface="+mn-lt"/>
              </a:rPr>
              <a:t>Scopul Convenției: </a:t>
            </a:r>
          </a:p>
          <a:p>
            <a:pPr lvl="0">
              <a:spcBef>
                <a:spcPts val="400"/>
              </a:spcBef>
              <a:spcAft>
                <a:spcPts val="800"/>
              </a:spcAft>
              <a:buClr>
                <a:srgbClr val="C80F0F"/>
              </a:buClr>
              <a:tabLst>
                <a:tab pos="2190750" algn="l"/>
              </a:tabLst>
            </a:pPr>
            <a:r>
              <a:rPr lang="ro-MO" sz="1800" b="0" dirty="0" smtClean="0">
                <a:solidFill>
                  <a:schemeClr val="tx1"/>
                </a:solidFill>
                <a:latin typeface="+mn-lt"/>
              </a:rPr>
              <a:t>Părțile </a:t>
            </a:r>
            <a:r>
              <a:rPr lang="vi-VN" sz="1800" b="0" dirty="0" smtClean="0">
                <a:solidFill>
                  <a:schemeClr val="tx1"/>
                </a:solidFill>
                <a:latin typeface="+mn-lt"/>
              </a:rPr>
              <a:t> </a:t>
            </a:r>
            <a:r>
              <a:rPr lang="vi-VN" sz="1800" b="0" dirty="0">
                <a:solidFill>
                  <a:schemeClr val="tx1"/>
                </a:solidFill>
                <a:latin typeface="+mn-lt"/>
              </a:rPr>
              <a:t>nivel naţional şi internaţional, vor lua măsurile necesare şi vor coopera în cadrul prezentei Convenţii pentru a proteja fiinţele umane şi mediul înconjurător împotriva accidentelor industriale prin </a:t>
            </a:r>
            <a:r>
              <a:rPr lang="vi-VN" sz="1800" b="0" dirty="0" smtClean="0">
                <a:solidFill>
                  <a:schemeClr val="tx1"/>
                </a:solidFill>
                <a:latin typeface="+mn-lt"/>
              </a:rPr>
              <a:t>prevenirea accidente</a:t>
            </a:r>
            <a:r>
              <a:rPr lang="ro-MO" sz="1800" b="0" dirty="0" smtClean="0">
                <a:solidFill>
                  <a:schemeClr val="tx1"/>
                </a:solidFill>
                <a:latin typeface="+mn-lt"/>
              </a:rPr>
              <a:t>lor.</a:t>
            </a:r>
            <a:r>
              <a:rPr lang="vi-VN" sz="1800" b="0" dirty="0" smtClean="0">
                <a:solidFill>
                  <a:schemeClr val="tx1"/>
                </a:solidFill>
                <a:latin typeface="+mn-lt"/>
              </a:rPr>
              <a:t> </a:t>
            </a:r>
            <a:endParaRPr lang="ro-MO" sz="1800" b="0" dirty="0" smtClean="0">
              <a:solidFill>
                <a:schemeClr val="tx1"/>
              </a:solidFill>
              <a:latin typeface="+mn-lt"/>
            </a:endParaRPr>
          </a:p>
          <a:p>
            <a:pPr lvl="0">
              <a:spcBef>
                <a:spcPts val="400"/>
              </a:spcBef>
              <a:spcAft>
                <a:spcPts val="800"/>
              </a:spcAft>
              <a:buClr>
                <a:srgbClr val="C80F0F"/>
              </a:buClr>
              <a:tabLst>
                <a:tab pos="2190750" algn="l"/>
              </a:tabLst>
            </a:pPr>
            <a:r>
              <a:rPr lang="ro-MO" sz="1800" dirty="0" smtClean="0">
                <a:solidFill>
                  <a:schemeClr val="tx1"/>
                </a:solidFill>
                <a:latin typeface="+mn-lt"/>
              </a:rPr>
              <a:t>Convenția </a:t>
            </a:r>
            <a:r>
              <a:rPr lang="ro-MO" sz="1800" dirty="0">
                <a:solidFill>
                  <a:schemeClr val="tx1"/>
                </a:solidFill>
                <a:latin typeface="+mn-lt"/>
              </a:rPr>
              <a:t>se </a:t>
            </a:r>
            <a:r>
              <a:rPr lang="vi-VN" sz="1800" dirty="0">
                <a:solidFill>
                  <a:schemeClr val="tx1"/>
                </a:solidFill>
                <a:latin typeface="+mn-lt"/>
              </a:rPr>
              <a:t>aplic</a:t>
            </a:r>
            <a:r>
              <a:rPr lang="ro-MO" sz="1800" dirty="0">
                <a:solidFill>
                  <a:schemeClr val="tx1"/>
                </a:solidFill>
                <a:latin typeface="+mn-lt"/>
              </a:rPr>
              <a:t>ă</a:t>
            </a:r>
            <a:r>
              <a:rPr lang="vi-VN" sz="1800" dirty="0">
                <a:solidFill>
                  <a:schemeClr val="tx1"/>
                </a:solidFill>
                <a:latin typeface="+mn-lt"/>
              </a:rPr>
              <a:t> prevenirii, asigurării</a:t>
            </a:r>
            <a:r>
              <a:rPr lang="vi-VN" sz="1800" b="0" dirty="0">
                <a:solidFill>
                  <a:schemeClr val="tx1"/>
                </a:solidFill>
                <a:latin typeface="+mn-lt"/>
              </a:rPr>
              <a:t> pregătirii de şi lichidării </a:t>
            </a:r>
            <a:r>
              <a:rPr lang="vi-VN" sz="1800" b="0" dirty="0" smtClean="0">
                <a:solidFill>
                  <a:schemeClr val="tx1"/>
                </a:solidFill>
                <a:latin typeface="+mn-lt"/>
              </a:rPr>
              <a:t>co</a:t>
            </a:r>
            <a:r>
              <a:rPr lang="ro-MO" sz="1800" b="0" dirty="0" smtClean="0">
                <a:solidFill>
                  <a:schemeClr val="tx1"/>
                </a:solidFill>
                <a:latin typeface="+mn-lt"/>
              </a:rPr>
              <a:t>lor</a:t>
            </a:r>
            <a:r>
              <a:rPr lang="vi-VN" sz="1800" b="0" dirty="0" smtClean="0">
                <a:solidFill>
                  <a:schemeClr val="tx1"/>
                </a:solidFill>
                <a:latin typeface="+mn-lt"/>
              </a:rPr>
              <a:t>nsecinţelor </a:t>
            </a:r>
            <a:r>
              <a:rPr lang="vi-VN" sz="1800" b="0" dirty="0">
                <a:solidFill>
                  <a:schemeClr val="tx1"/>
                </a:solidFill>
                <a:latin typeface="+mn-lt"/>
              </a:rPr>
              <a:t>accidentelor industriale, care pot cauza efecte transfrontaliere, inclusiv efectelor accidentelor cauzate de calamităţi naturale, precum şi cooperării internaţionale privind acordarea reciprocă de asistenţă, </a:t>
            </a:r>
            <a:r>
              <a:rPr lang="ro-MO" sz="1800" b="0" dirty="0" smtClean="0">
                <a:solidFill>
                  <a:schemeClr val="tx1"/>
                </a:solidFill>
                <a:latin typeface="+mn-lt"/>
              </a:rPr>
              <a:t>în </a:t>
            </a:r>
            <a:r>
              <a:rPr lang="vi-VN" sz="1800" b="0" dirty="0" smtClean="0">
                <a:solidFill>
                  <a:schemeClr val="tx1"/>
                </a:solidFill>
                <a:latin typeface="+mn-lt"/>
              </a:rPr>
              <a:t>cercetării </a:t>
            </a:r>
            <a:r>
              <a:rPr lang="vi-VN" sz="1800" b="0" dirty="0">
                <a:solidFill>
                  <a:schemeClr val="tx1"/>
                </a:solidFill>
                <a:latin typeface="+mn-lt"/>
              </a:rPr>
              <a:t>şi </a:t>
            </a:r>
            <a:r>
              <a:rPr lang="vi-VN" sz="1800" b="0" dirty="0" smtClean="0">
                <a:solidFill>
                  <a:schemeClr val="tx1"/>
                </a:solidFill>
                <a:latin typeface="+mn-lt"/>
              </a:rPr>
              <a:t> schimb </a:t>
            </a:r>
            <a:r>
              <a:rPr lang="vi-VN" sz="1800" b="0" dirty="0">
                <a:solidFill>
                  <a:schemeClr val="tx1"/>
                </a:solidFill>
                <a:latin typeface="+mn-lt"/>
              </a:rPr>
              <a:t>de informaţie şi </a:t>
            </a:r>
            <a:r>
              <a:rPr lang="vi-VN" sz="1800" b="0" dirty="0" smtClean="0">
                <a:solidFill>
                  <a:schemeClr val="tx1"/>
                </a:solidFill>
                <a:latin typeface="+mn-lt"/>
              </a:rPr>
              <a:t>tehnologii</a:t>
            </a:r>
            <a:r>
              <a:rPr lang="ro-MO" sz="1800" b="0" dirty="0" smtClean="0">
                <a:solidFill>
                  <a:schemeClr val="tx1"/>
                </a:solidFill>
                <a:latin typeface="+mn-lt"/>
              </a:rPr>
              <a:t>.</a:t>
            </a:r>
            <a:endParaRPr lang="ro-MO" sz="1800" b="0" dirty="0">
              <a:solidFill>
                <a:schemeClr val="tx1"/>
              </a:solidFill>
              <a:latin typeface="+mn-lt"/>
            </a:endParaRPr>
          </a:p>
          <a:p>
            <a:pPr lvl="0">
              <a:spcBef>
                <a:spcPts val="400"/>
              </a:spcBef>
              <a:spcAft>
                <a:spcPts val="800"/>
              </a:spcAft>
              <a:buClr>
                <a:srgbClr val="C80F0F"/>
              </a:buClr>
              <a:tabLst>
                <a:tab pos="2190750" algn="l"/>
              </a:tabLst>
            </a:pPr>
            <a:endParaRPr lang="ro-MO" sz="1800" b="0" dirty="0" smtClean="0">
              <a:solidFill>
                <a:srgbClr val="000000"/>
              </a:solidFill>
              <a:latin typeface="+mn-lt"/>
            </a:endParaRPr>
          </a:p>
          <a:p>
            <a:pPr lvl="0">
              <a:spcBef>
                <a:spcPts val="400"/>
              </a:spcBef>
              <a:spcAft>
                <a:spcPts val="800"/>
              </a:spcAft>
              <a:buClr>
                <a:srgbClr val="C80F0F"/>
              </a:buClr>
              <a:tabLst>
                <a:tab pos="2190750" algn="l"/>
              </a:tabLst>
            </a:pPr>
            <a:endParaRPr lang="ro-MO" sz="1800" b="0" dirty="0">
              <a:solidFill>
                <a:srgbClr val="000000"/>
              </a:solidFill>
              <a:latin typeface="+mn-lt"/>
            </a:endParaRPr>
          </a:p>
        </p:txBody>
      </p:sp>
    </p:spTree>
    <p:extLst>
      <p:ext uri="{BB962C8B-B14F-4D97-AF65-F5344CB8AC3E}">
        <p14:creationId xmlns:p14="http://schemas.microsoft.com/office/powerpoint/2010/main" val="17659489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92182" y="1435218"/>
            <a:ext cx="8682862" cy="4657685"/>
          </a:xfrm>
          <a:prstGeom prst="rect">
            <a:avLst/>
          </a:prstGeom>
        </p:spPr>
        <p:txBody>
          <a:bodyPr wrap="square">
            <a:spAutoFit/>
          </a:bodyPr>
          <a:lstStyle/>
          <a:p>
            <a:pPr lvl="0">
              <a:spcBef>
                <a:spcPts val="400"/>
              </a:spcBef>
              <a:spcAft>
                <a:spcPts val="800"/>
              </a:spcAft>
              <a:buClr>
                <a:srgbClr val="C80F0F"/>
              </a:buClr>
              <a:tabLst>
                <a:tab pos="2190750" algn="l"/>
              </a:tabLst>
            </a:pPr>
            <a:r>
              <a:rPr lang="ro-MO" sz="1800" kern="0" dirty="0" smtClean="0">
                <a:solidFill>
                  <a:srgbClr val="000000"/>
                </a:solidFill>
                <a:latin typeface="+mj-lt"/>
              </a:rPr>
              <a:t>Continuare</a:t>
            </a:r>
          </a:p>
          <a:p>
            <a:pPr lvl="0">
              <a:spcBef>
                <a:spcPts val="400"/>
              </a:spcBef>
              <a:spcAft>
                <a:spcPts val="800"/>
              </a:spcAft>
              <a:buClr>
                <a:srgbClr val="C80F0F"/>
              </a:buClr>
              <a:tabLst>
                <a:tab pos="2190750" algn="l"/>
              </a:tabLst>
            </a:pPr>
            <a:r>
              <a:rPr lang="ro-MO" sz="1800" kern="0" dirty="0" smtClean="0">
                <a:solidFill>
                  <a:schemeClr val="tx1"/>
                </a:solidFill>
                <a:latin typeface="+mj-lt"/>
              </a:rPr>
              <a:t>Se va identifica activitățile periculoase </a:t>
            </a:r>
            <a:r>
              <a:rPr lang="ro-MO" sz="1800" b="0" kern="0" dirty="0" smtClean="0">
                <a:solidFill>
                  <a:schemeClr val="tx1"/>
                </a:solidFill>
                <a:latin typeface="+mj-lt"/>
              </a:rPr>
              <a:t>conform prevederilor Convenției.</a:t>
            </a:r>
          </a:p>
          <a:p>
            <a:pPr lvl="0">
              <a:spcBef>
                <a:spcPts val="400"/>
              </a:spcBef>
              <a:spcAft>
                <a:spcPts val="800"/>
              </a:spcAft>
              <a:buClr>
                <a:srgbClr val="C80F0F"/>
              </a:buClr>
              <a:tabLst>
                <a:tab pos="2190750" algn="l"/>
              </a:tabLst>
            </a:pPr>
            <a:r>
              <a:rPr lang="vi-VN" sz="1800" kern="0" dirty="0" smtClean="0">
                <a:solidFill>
                  <a:schemeClr val="tx1"/>
                </a:solidFill>
                <a:latin typeface="+mj-lt"/>
              </a:rPr>
              <a:t>Partea </a:t>
            </a:r>
            <a:r>
              <a:rPr lang="vi-VN" sz="1800" kern="0" dirty="0">
                <a:solidFill>
                  <a:schemeClr val="tx1"/>
                </a:solidFill>
                <a:latin typeface="+mj-lt"/>
              </a:rPr>
              <a:t>de origine va cere operatorului </a:t>
            </a:r>
            <a:r>
              <a:rPr lang="vi-VN" sz="1800" b="0" kern="0" dirty="0">
                <a:solidFill>
                  <a:schemeClr val="tx1"/>
                </a:solidFill>
                <a:latin typeface="+mj-lt"/>
              </a:rPr>
              <a:t>să demonstreze inofensivitatea activităţii periculoase prin prezentarea informaţiei, cum ar fi detalii de bază ale procesului, incluzînd, dar nu limitîndu-se la analiza şi evaluarea specificate în Anexa V.</a:t>
            </a:r>
            <a:br>
              <a:rPr lang="vi-VN" sz="1800" b="0" kern="0" dirty="0">
                <a:solidFill>
                  <a:schemeClr val="tx1"/>
                </a:solidFill>
                <a:latin typeface="+mj-lt"/>
              </a:rPr>
            </a:br>
            <a:r>
              <a:rPr lang="vi-VN" sz="1800" b="0" kern="0" dirty="0">
                <a:solidFill>
                  <a:schemeClr val="tx1"/>
                </a:solidFill>
                <a:latin typeface="+mj-lt"/>
              </a:rPr>
              <a:t/>
            </a:r>
            <a:br>
              <a:rPr lang="vi-VN" sz="1800" b="0" kern="0" dirty="0">
                <a:solidFill>
                  <a:schemeClr val="tx1"/>
                </a:solidFill>
                <a:latin typeface="+mj-lt"/>
              </a:rPr>
            </a:br>
            <a:r>
              <a:rPr lang="ro-MO" sz="1800" kern="0" dirty="0" smtClean="0">
                <a:solidFill>
                  <a:schemeClr val="tx1"/>
                </a:solidFill>
                <a:latin typeface="+mj-lt"/>
              </a:rPr>
              <a:t>Convenția prevede </a:t>
            </a:r>
            <a:r>
              <a:rPr lang="vi-VN" sz="1800" kern="0" dirty="0" smtClean="0">
                <a:solidFill>
                  <a:schemeClr val="tx1"/>
                </a:solidFill>
                <a:latin typeface="+mj-lt"/>
              </a:rPr>
              <a:t>Pregătirea </a:t>
            </a:r>
            <a:r>
              <a:rPr lang="vi-VN" sz="1800" kern="0" dirty="0">
                <a:solidFill>
                  <a:schemeClr val="tx1"/>
                </a:solidFill>
                <a:latin typeface="+mj-lt"/>
              </a:rPr>
              <a:t>de situaţii excepţionale</a:t>
            </a:r>
            <a:r>
              <a:rPr lang="ro-MO" sz="1800" kern="0" dirty="0">
                <a:solidFill>
                  <a:schemeClr val="tx1"/>
                </a:solidFill>
                <a:latin typeface="+mj-lt"/>
              </a:rPr>
              <a:t>/</a:t>
            </a:r>
            <a:r>
              <a:rPr lang="it-IT" sz="1800" b="0" kern="0" dirty="0">
                <a:solidFill>
                  <a:schemeClr val="tx1"/>
                </a:solidFill>
                <a:latin typeface="+mj-lt"/>
              </a:rPr>
              <a:t>Accesul la informaţie şi participarea </a:t>
            </a:r>
            <a:r>
              <a:rPr lang="it-IT" sz="1800" b="0" kern="0" dirty="0" smtClean="0">
                <a:solidFill>
                  <a:schemeClr val="tx1"/>
                </a:solidFill>
                <a:latin typeface="+mj-lt"/>
              </a:rPr>
              <a:t>publiculu</a:t>
            </a:r>
            <a:r>
              <a:rPr lang="ro-MO" sz="1800" b="0" kern="0" dirty="0" smtClean="0">
                <a:solidFill>
                  <a:schemeClr val="tx1"/>
                </a:solidFill>
                <a:latin typeface="+mj-lt"/>
              </a:rPr>
              <a:t> </a:t>
            </a:r>
            <a:r>
              <a:rPr lang="en-GB" sz="1800" b="0" kern="0" dirty="0" err="1" smtClean="0">
                <a:solidFill>
                  <a:schemeClr val="tx1"/>
                </a:solidFill>
                <a:latin typeface="+mj-lt"/>
              </a:rPr>
              <a:t>Lichidarea</a:t>
            </a:r>
            <a:r>
              <a:rPr lang="en-GB" sz="1800" b="0" kern="0" dirty="0" smtClean="0">
                <a:solidFill>
                  <a:schemeClr val="tx1"/>
                </a:solidFill>
                <a:latin typeface="+mj-lt"/>
              </a:rPr>
              <a:t> </a:t>
            </a:r>
            <a:r>
              <a:rPr lang="en-GB" sz="1800" b="0" kern="0" dirty="0" err="1">
                <a:solidFill>
                  <a:schemeClr val="tx1"/>
                </a:solidFill>
                <a:latin typeface="+mj-lt"/>
              </a:rPr>
              <a:t>consecinţelor</a:t>
            </a:r>
            <a:r>
              <a:rPr lang="en-GB" sz="1800" b="0" kern="0" dirty="0">
                <a:solidFill>
                  <a:schemeClr val="tx1"/>
                </a:solidFill>
                <a:latin typeface="+mj-lt"/>
              </a:rPr>
              <a:t> </a:t>
            </a:r>
            <a:r>
              <a:rPr lang="en-GB" sz="1800" b="0" kern="0" dirty="0" err="1">
                <a:solidFill>
                  <a:schemeClr val="tx1"/>
                </a:solidFill>
                <a:latin typeface="+mj-lt"/>
              </a:rPr>
              <a:t>accidentelor</a:t>
            </a:r>
            <a:r>
              <a:rPr lang="it-IT" sz="1800" b="0" kern="0" dirty="0">
                <a:solidFill>
                  <a:schemeClr val="tx1"/>
                </a:solidFill>
                <a:latin typeface="+mj-lt"/>
              </a:rPr>
              <a:t>i</a:t>
            </a:r>
            <a:r>
              <a:rPr lang="ro-MO" sz="1800" b="0" kern="0" dirty="0" smtClean="0">
                <a:solidFill>
                  <a:schemeClr val="tx1"/>
                </a:solidFill>
                <a:latin typeface="+mj-lt"/>
              </a:rPr>
              <a:t>/</a:t>
            </a:r>
            <a:r>
              <a:rPr lang="en-GB" sz="1800" b="0" kern="0" dirty="0" err="1" smtClean="0">
                <a:solidFill>
                  <a:schemeClr val="tx1"/>
                </a:solidFill>
                <a:latin typeface="+mj-lt"/>
              </a:rPr>
              <a:t>Schimbul</a:t>
            </a:r>
            <a:r>
              <a:rPr lang="en-GB" sz="1800" b="0" kern="0" dirty="0" smtClean="0">
                <a:solidFill>
                  <a:schemeClr val="tx1"/>
                </a:solidFill>
                <a:latin typeface="+mj-lt"/>
              </a:rPr>
              <a:t> </a:t>
            </a:r>
            <a:r>
              <a:rPr lang="en-GB" sz="1800" b="0" kern="0" dirty="0">
                <a:solidFill>
                  <a:schemeClr val="tx1"/>
                </a:solidFill>
                <a:latin typeface="+mj-lt"/>
              </a:rPr>
              <a:t>de </a:t>
            </a:r>
            <a:r>
              <a:rPr lang="en-GB" sz="1800" b="0" kern="0" dirty="0" err="1">
                <a:solidFill>
                  <a:schemeClr val="tx1"/>
                </a:solidFill>
                <a:latin typeface="+mj-lt"/>
              </a:rPr>
              <a:t>informaţii</a:t>
            </a:r>
            <a:endParaRPr lang="ro-MO" sz="1800" b="0" kern="0" dirty="0">
              <a:solidFill>
                <a:schemeClr val="tx1"/>
              </a:solidFill>
              <a:latin typeface="+mj-lt"/>
            </a:endParaRPr>
          </a:p>
          <a:p>
            <a:pPr lvl="0">
              <a:spcBef>
                <a:spcPts val="400"/>
              </a:spcBef>
              <a:spcAft>
                <a:spcPts val="800"/>
              </a:spcAft>
              <a:buClr>
                <a:srgbClr val="C80F0F"/>
              </a:buClr>
              <a:tabLst>
                <a:tab pos="2190750" algn="l"/>
              </a:tabLst>
            </a:pPr>
            <a:r>
              <a:rPr lang="ro-MO" sz="1800" kern="0" dirty="0" err="1" smtClean="0">
                <a:solidFill>
                  <a:schemeClr val="tx1"/>
                </a:solidFill>
                <a:latin typeface="+mj-lt"/>
              </a:rPr>
              <a:t>Convneția</a:t>
            </a:r>
            <a:r>
              <a:rPr lang="ro-MO" sz="1800" kern="0" dirty="0" smtClean="0">
                <a:solidFill>
                  <a:schemeClr val="tx1"/>
                </a:solidFill>
                <a:latin typeface="+mj-lt"/>
              </a:rPr>
              <a:t> prezintă  Lista  substanțelor periculoase </a:t>
            </a:r>
            <a:r>
              <a:rPr lang="ro-MO" sz="1800" b="0" kern="0" dirty="0" smtClean="0">
                <a:solidFill>
                  <a:schemeClr val="tx1"/>
                </a:solidFill>
                <a:latin typeface="+mj-lt"/>
              </a:rPr>
              <a:t>destinate </a:t>
            </a:r>
            <a:r>
              <a:rPr lang="pt-BR" sz="1800" b="0" kern="0" dirty="0">
                <a:solidFill>
                  <a:schemeClr val="tx1"/>
                </a:solidFill>
                <a:latin typeface="+mj-lt"/>
              </a:rPr>
              <a:t/>
            </a:r>
            <a:br>
              <a:rPr lang="pt-BR" sz="1800" b="0" kern="0" dirty="0">
                <a:solidFill>
                  <a:schemeClr val="tx1"/>
                </a:solidFill>
                <a:latin typeface="+mj-lt"/>
              </a:rPr>
            </a:br>
            <a:r>
              <a:rPr lang="pt-BR" sz="1800" b="0" kern="0" dirty="0">
                <a:solidFill>
                  <a:schemeClr val="tx1"/>
                </a:solidFill>
                <a:latin typeface="+mj-lt"/>
              </a:rPr>
              <a:t>DETERMINĂRII ACTIVITĂŢILOR </a:t>
            </a:r>
            <a:r>
              <a:rPr lang="pt-BR" sz="1800" b="0" kern="0" dirty="0" smtClean="0">
                <a:solidFill>
                  <a:schemeClr val="tx1"/>
                </a:solidFill>
                <a:latin typeface="+mj-lt"/>
              </a:rPr>
              <a:t>PERICULOASE</a:t>
            </a:r>
            <a:r>
              <a:rPr lang="ro-MO" sz="1800" b="0" kern="0" dirty="0" smtClean="0">
                <a:solidFill>
                  <a:schemeClr val="tx1"/>
                </a:solidFill>
                <a:latin typeface="+mj-lt"/>
              </a:rPr>
              <a:t>. Categorii de substanțe</a:t>
            </a:r>
          </a:p>
          <a:p>
            <a:pPr lvl="0">
              <a:spcBef>
                <a:spcPts val="400"/>
              </a:spcBef>
              <a:spcAft>
                <a:spcPts val="800"/>
              </a:spcAft>
              <a:buClr>
                <a:srgbClr val="C80F0F"/>
              </a:buClr>
              <a:tabLst>
                <a:tab pos="2190750" algn="l"/>
              </a:tabLst>
            </a:pPr>
            <a:endParaRPr lang="ro-MO" sz="1800" kern="0" dirty="0" smtClean="0">
              <a:solidFill>
                <a:schemeClr val="tx1"/>
              </a:solidFill>
              <a:latin typeface="+mj-lt"/>
            </a:endParaRPr>
          </a:p>
          <a:p>
            <a:pPr lvl="0">
              <a:spcBef>
                <a:spcPts val="400"/>
              </a:spcBef>
              <a:spcAft>
                <a:spcPts val="800"/>
              </a:spcAft>
              <a:buClr>
                <a:srgbClr val="C80F0F"/>
              </a:buClr>
              <a:tabLst>
                <a:tab pos="2190750" algn="l"/>
              </a:tabLst>
            </a:pPr>
            <a:r>
              <a:rPr lang="ro-MO" sz="1800" b="0" kern="0" dirty="0" smtClean="0">
                <a:solidFill>
                  <a:schemeClr val="tx1"/>
                </a:solidFill>
                <a:latin typeface="+mj-lt"/>
              </a:rPr>
              <a:t>Părțile cooperează prin acorduri bilaterale</a:t>
            </a:r>
            <a:endParaRPr lang="ru-RU" sz="1800" b="0" kern="0" dirty="0">
              <a:solidFill>
                <a:schemeClr val="tx1"/>
              </a:solidFill>
              <a:latin typeface="+mj-lt"/>
            </a:endParaRPr>
          </a:p>
          <a:p>
            <a:pPr lvl="0"/>
            <a:endParaRPr lang="ru-RU" dirty="0">
              <a:latin typeface="+mj-lt"/>
            </a:endParaRPr>
          </a:p>
        </p:txBody>
      </p:sp>
    </p:spTree>
    <p:extLst>
      <p:ext uri="{BB962C8B-B14F-4D97-AF65-F5344CB8AC3E}">
        <p14:creationId xmlns:p14="http://schemas.microsoft.com/office/powerpoint/2010/main" val="124424789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6" name="Прямоугольник 5"/>
          <p:cNvSpPr/>
          <p:nvPr/>
        </p:nvSpPr>
        <p:spPr>
          <a:xfrm>
            <a:off x="188242" y="1435217"/>
            <a:ext cx="8754051" cy="3754874"/>
          </a:xfrm>
          <a:prstGeom prst="rect">
            <a:avLst/>
          </a:prstGeom>
        </p:spPr>
        <p:txBody>
          <a:bodyPr wrap="square">
            <a:spAutoFit/>
          </a:bodyPr>
          <a:lstStyle/>
          <a:p>
            <a:pPr lvl="0"/>
            <a:r>
              <a:rPr lang="ro-MO" sz="2000" dirty="0">
                <a:solidFill>
                  <a:srgbClr val="222222"/>
                </a:solidFill>
                <a:latin typeface="+mn-lt"/>
              </a:rPr>
              <a:t>C</a:t>
            </a:r>
            <a:r>
              <a:rPr lang="vi-VN" sz="2000" dirty="0">
                <a:solidFill>
                  <a:srgbClr val="222222"/>
                </a:solidFill>
                <a:latin typeface="+mn-lt"/>
              </a:rPr>
              <a:t>onvenția </a:t>
            </a:r>
            <a:r>
              <a:rPr lang="vi-VN" sz="1800" dirty="0" smtClean="0">
                <a:solidFill>
                  <a:srgbClr val="222222"/>
                </a:solidFill>
                <a:latin typeface="+mn-lt"/>
              </a:rPr>
              <a:t>Ramsar</a:t>
            </a:r>
            <a:r>
              <a:rPr lang="vi-VN" sz="1800" b="0" dirty="0" smtClean="0">
                <a:solidFill>
                  <a:srgbClr val="222222"/>
                </a:solidFill>
                <a:latin typeface="+mn-lt"/>
              </a:rPr>
              <a:t> </a:t>
            </a:r>
            <a:r>
              <a:rPr lang="vi-VN" sz="1800" b="0" dirty="0">
                <a:solidFill>
                  <a:srgbClr val="222222"/>
                </a:solidFill>
                <a:latin typeface="+mn-lt"/>
              </a:rPr>
              <a:t>este un tratat interguvernamental (sub egida </a:t>
            </a:r>
            <a:r>
              <a:rPr lang="vi-VN" sz="1800" b="0" dirty="0">
                <a:solidFill>
                  <a:srgbClr val="0B0080"/>
                </a:solidFill>
                <a:latin typeface="+mn-lt"/>
                <a:hlinkClick r:id="rId8" tooltip="UNESCO"/>
              </a:rPr>
              <a:t>UNESCO</a:t>
            </a:r>
            <a:r>
              <a:rPr lang="vi-VN" sz="1800" b="0" dirty="0">
                <a:solidFill>
                  <a:srgbClr val="222222"/>
                </a:solidFill>
                <a:latin typeface="+mn-lt"/>
              </a:rPr>
              <a:t>) asupra </a:t>
            </a:r>
            <a:r>
              <a:rPr lang="vi-VN" sz="1800" b="0" dirty="0">
                <a:solidFill>
                  <a:schemeClr val="tx1"/>
                </a:solidFill>
                <a:latin typeface="+mn-lt"/>
              </a:rPr>
              <a:t>zonelor umede ca </a:t>
            </a:r>
            <a:r>
              <a:rPr lang="vi-VN" sz="1800" b="0" u="sng" dirty="0">
                <a:solidFill>
                  <a:schemeClr val="tx1"/>
                </a:solidFill>
                <a:latin typeface="+mn-lt"/>
                <a:hlinkClick r:id="rId9"/>
              </a:rPr>
              <a:t>habitat</a:t>
            </a:r>
            <a:r>
              <a:rPr lang="vi-VN" sz="1800" b="0" dirty="0">
                <a:solidFill>
                  <a:schemeClr val="tx1"/>
                </a:solidFill>
                <a:latin typeface="+mn-lt"/>
              </a:rPr>
              <a:t> al păsărilor acvatice la nivel internațional. </a:t>
            </a:r>
            <a:endParaRPr lang="ro-MO" sz="1800" b="0" dirty="0" smtClean="0">
              <a:solidFill>
                <a:schemeClr val="tx1"/>
              </a:solidFill>
              <a:latin typeface="+mn-lt"/>
            </a:endParaRPr>
          </a:p>
          <a:p>
            <a:pPr lvl="0"/>
            <a:r>
              <a:rPr lang="vi-VN" sz="1800" b="0" dirty="0" smtClean="0">
                <a:solidFill>
                  <a:schemeClr val="tx1"/>
                </a:solidFill>
                <a:latin typeface="+mn-lt"/>
              </a:rPr>
              <a:t>Tratatul </a:t>
            </a:r>
            <a:r>
              <a:rPr lang="vi-VN" sz="1800" b="0" dirty="0">
                <a:solidFill>
                  <a:schemeClr val="tx1"/>
                </a:solidFill>
                <a:latin typeface="+mn-lt"/>
              </a:rPr>
              <a:t>a fost semnat la </a:t>
            </a:r>
            <a:r>
              <a:rPr lang="vi-VN" sz="1800" b="0" dirty="0">
                <a:solidFill>
                  <a:schemeClr val="tx1"/>
                </a:solidFill>
                <a:latin typeface="+mn-lt"/>
                <a:hlinkClick r:id="rId10" tooltip="2 februarie"/>
              </a:rPr>
              <a:t>2 februarie</a:t>
            </a:r>
            <a:r>
              <a:rPr lang="vi-VN" sz="1800" b="0" dirty="0">
                <a:solidFill>
                  <a:schemeClr val="tx1"/>
                </a:solidFill>
                <a:latin typeface="+mn-lt"/>
              </a:rPr>
              <a:t> </a:t>
            </a:r>
            <a:r>
              <a:rPr lang="vi-VN" sz="1800" b="0" dirty="0">
                <a:solidFill>
                  <a:schemeClr val="tx1"/>
                </a:solidFill>
                <a:latin typeface="+mn-lt"/>
                <a:hlinkClick r:id="rId11" tooltip="1971"/>
              </a:rPr>
              <a:t>1971</a:t>
            </a:r>
            <a:r>
              <a:rPr lang="vi-VN" sz="1800" b="0" dirty="0">
                <a:solidFill>
                  <a:schemeClr val="tx1"/>
                </a:solidFill>
                <a:latin typeface="+mn-lt"/>
              </a:rPr>
              <a:t> în orașul </a:t>
            </a:r>
            <a:r>
              <a:rPr lang="vi-VN" sz="1800" b="0" dirty="0">
                <a:solidFill>
                  <a:schemeClr val="tx1"/>
                </a:solidFill>
                <a:latin typeface="+mn-lt"/>
                <a:hlinkClick r:id="rId12" tooltip="Iran"/>
              </a:rPr>
              <a:t>iranian</a:t>
            </a:r>
            <a:r>
              <a:rPr lang="vi-VN" sz="1800" b="0" dirty="0">
                <a:solidFill>
                  <a:schemeClr val="tx1"/>
                </a:solidFill>
                <a:latin typeface="+mn-lt"/>
              </a:rPr>
              <a:t> </a:t>
            </a:r>
            <a:r>
              <a:rPr lang="vi-VN" sz="1800" b="0" dirty="0">
                <a:solidFill>
                  <a:schemeClr val="tx1"/>
                </a:solidFill>
                <a:latin typeface="+mn-lt"/>
                <a:hlinkClick r:id="rId13" tooltip="Ramsar"/>
              </a:rPr>
              <a:t>Ramsar</a:t>
            </a:r>
            <a:r>
              <a:rPr lang="vi-VN" sz="1800" b="0" dirty="0">
                <a:solidFill>
                  <a:schemeClr val="tx1"/>
                </a:solidFill>
                <a:latin typeface="+mn-lt"/>
              </a:rPr>
              <a:t> și intră în vigoare în anul </a:t>
            </a:r>
            <a:r>
              <a:rPr lang="vi-VN" sz="1800" b="0" dirty="0">
                <a:solidFill>
                  <a:schemeClr val="tx1"/>
                </a:solidFill>
                <a:latin typeface="+mn-lt"/>
                <a:hlinkClick r:id="rId14" tooltip="1975"/>
              </a:rPr>
              <a:t>1975</a:t>
            </a:r>
            <a:r>
              <a:rPr lang="vi-VN" sz="1800" b="0" dirty="0">
                <a:solidFill>
                  <a:schemeClr val="tx1"/>
                </a:solidFill>
                <a:latin typeface="+mn-lt"/>
              </a:rPr>
              <a:t> (21 decembrie)</a:t>
            </a:r>
            <a:r>
              <a:rPr lang="vi-VN" sz="1800" b="0" baseline="30000" dirty="0">
                <a:solidFill>
                  <a:schemeClr val="tx1"/>
                </a:solidFill>
                <a:latin typeface="+mn-lt"/>
                <a:hlinkClick r:id="rId15"/>
              </a:rPr>
              <a:t>[1]</a:t>
            </a:r>
            <a:r>
              <a:rPr lang="vi-VN" sz="1800" b="0" dirty="0">
                <a:solidFill>
                  <a:schemeClr val="tx1"/>
                </a:solidFill>
                <a:latin typeface="+mn-lt"/>
              </a:rPr>
              <a:t>.</a:t>
            </a:r>
            <a:r>
              <a:rPr lang="vi-VN" sz="1800" dirty="0">
                <a:solidFill>
                  <a:schemeClr val="tx1"/>
                </a:solidFill>
                <a:latin typeface="+mn-lt"/>
              </a:rPr>
              <a:t> </a:t>
            </a:r>
            <a:endParaRPr lang="ro-MO" sz="1800" dirty="0" smtClean="0">
              <a:solidFill>
                <a:schemeClr val="tx1"/>
              </a:solidFill>
              <a:latin typeface="+mn-lt"/>
            </a:endParaRPr>
          </a:p>
          <a:p>
            <a:pPr lvl="0"/>
            <a:endParaRPr lang="ro-MO" sz="1800" dirty="0" smtClean="0">
              <a:solidFill>
                <a:schemeClr val="tx1"/>
              </a:solidFill>
              <a:latin typeface="+mn-lt"/>
            </a:endParaRPr>
          </a:p>
          <a:p>
            <a:pPr lvl="0"/>
            <a:r>
              <a:rPr lang="ro-MO" sz="1800" dirty="0" smtClean="0">
                <a:solidFill>
                  <a:schemeClr val="tx1"/>
                </a:solidFill>
                <a:latin typeface="+mn-lt"/>
              </a:rPr>
              <a:t>La </a:t>
            </a:r>
            <a:r>
              <a:rPr lang="ro-MO" sz="1800" dirty="0" err="1" smtClean="0">
                <a:solidFill>
                  <a:schemeClr val="tx1"/>
                </a:solidFill>
                <a:latin typeface="+mn-lt"/>
              </a:rPr>
              <a:t>nevel</a:t>
            </a:r>
            <a:r>
              <a:rPr lang="ro-MO" sz="1800" dirty="0" smtClean="0">
                <a:solidFill>
                  <a:schemeClr val="tx1"/>
                </a:solidFill>
                <a:latin typeface="+mn-lt"/>
              </a:rPr>
              <a:t> </a:t>
            </a:r>
            <a:r>
              <a:rPr lang="ro-MO" sz="1800" dirty="0" smtClean="0">
                <a:solidFill>
                  <a:schemeClr val="tx1"/>
                </a:solidFill>
                <a:latin typeface="+mn-lt"/>
              </a:rPr>
              <a:t>național au fost întreprinse următoarele:</a:t>
            </a:r>
            <a:endParaRPr lang="ro-MO" sz="1800" dirty="0" smtClean="0">
              <a:solidFill>
                <a:schemeClr val="tx1"/>
              </a:solidFill>
              <a:latin typeface="+mn-lt"/>
            </a:endParaRPr>
          </a:p>
          <a:p>
            <a:pPr lvl="0"/>
            <a:endParaRPr lang="ro-MO" sz="1800" dirty="0" smtClean="0">
              <a:solidFill>
                <a:schemeClr val="tx1"/>
              </a:solidFill>
              <a:latin typeface="+mn-lt"/>
            </a:endParaRPr>
          </a:p>
          <a:p>
            <a:pPr lvl="0"/>
            <a:r>
              <a:rPr lang="pt-BR" sz="1800" dirty="0" smtClean="0">
                <a:solidFill>
                  <a:schemeClr val="tx1"/>
                </a:solidFill>
                <a:latin typeface="+mn-lt"/>
              </a:rPr>
              <a:t> </a:t>
            </a:r>
            <a:r>
              <a:rPr lang="ro-MO" sz="1800" dirty="0" smtClean="0">
                <a:solidFill>
                  <a:schemeClr val="tx1"/>
                </a:solidFill>
                <a:latin typeface="+mn-lt"/>
              </a:rPr>
              <a:t>Recunoscute ca zone </a:t>
            </a:r>
            <a:r>
              <a:rPr lang="ro-MO" sz="1800" dirty="0" err="1" smtClean="0">
                <a:solidFill>
                  <a:schemeClr val="tx1"/>
                </a:solidFill>
                <a:latin typeface="+mn-lt"/>
              </a:rPr>
              <a:t>Ramsar</a:t>
            </a:r>
            <a:r>
              <a:rPr lang="ro-MO" sz="1800" dirty="0" smtClean="0">
                <a:solidFill>
                  <a:schemeClr val="tx1"/>
                </a:solidFill>
                <a:latin typeface="+mn-lt"/>
              </a:rPr>
              <a:t>  </a:t>
            </a:r>
            <a:r>
              <a:rPr lang="pt-BR" sz="1800" dirty="0" smtClean="0">
                <a:solidFill>
                  <a:schemeClr val="tx1"/>
                </a:solidFill>
                <a:latin typeface="+mn-lt"/>
              </a:rPr>
              <a:t>Lacurile </a:t>
            </a:r>
            <a:r>
              <a:rPr lang="pt-BR" sz="1800" dirty="0">
                <a:solidFill>
                  <a:schemeClr val="tx1"/>
                </a:solidFill>
                <a:latin typeface="+mn-lt"/>
              </a:rPr>
              <a:t>Prutului de Jos Zona Ramsar Nr.1029 “Lacurile Prutului de Jos</a:t>
            </a:r>
            <a:r>
              <a:rPr lang="pt-BR" sz="1800" b="0" dirty="0">
                <a:solidFill>
                  <a:schemeClr val="tx1"/>
                </a:solidFill>
                <a:latin typeface="+mn-lt"/>
              </a:rPr>
              <a:t>” a fost prima zonă Ramsar desemnată în Moldova la 20.06.2000. </a:t>
            </a:r>
            <a:r>
              <a:rPr lang="vi-VN" sz="1800" b="0" dirty="0">
                <a:solidFill>
                  <a:schemeClr val="tx1"/>
                </a:solidFill>
                <a:latin typeface="+mn-lt"/>
              </a:rPr>
              <a:t>km2 . În această zonă sunt amplasate </a:t>
            </a:r>
            <a:r>
              <a:rPr lang="vi-VN" sz="1800" dirty="0">
                <a:solidFill>
                  <a:schemeClr val="tx1"/>
                </a:solidFill>
                <a:latin typeface="+mn-lt"/>
              </a:rPr>
              <a:t>cele mai mari lacuri naturale din Moldova, Beleu şi Manta</a:t>
            </a:r>
            <a:r>
              <a:rPr lang="vi-VN" sz="1800" b="0" dirty="0">
                <a:solidFill>
                  <a:schemeClr val="tx1"/>
                </a:solidFill>
                <a:latin typeface="+mn-lt"/>
              </a:rPr>
              <a:t>. Lacul Beleu cu o suprafaţă de cca. 1700 ha, este situat în apropiere de Slobozia </a:t>
            </a:r>
            <a:r>
              <a:rPr lang="vi-VN" sz="1800" b="0" dirty="0" smtClean="0">
                <a:solidFill>
                  <a:schemeClr val="tx1"/>
                </a:solidFill>
                <a:latin typeface="+mn-lt"/>
              </a:rPr>
              <a:t>Mare</a:t>
            </a:r>
            <a:endParaRPr lang="ro-RO" sz="1800" b="0" dirty="0">
              <a:solidFill>
                <a:schemeClr val="tx1"/>
              </a:solidFill>
              <a:latin typeface="Times New Roman" panose="02020603050405020304" pitchFamily="18" charset="0"/>
              <a:cs typeface="Times New Roman" panose="02020603050405020304" pitchFamily="18" charset="0"/>
            </a:endParaRPr>
          </a:p>
          <a:p>
            <a:pPr lvl="0"/>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682533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5" name="Прямоугольник 4"/>
          <p:cNvSpPr/>
          <p:nvPr/>
        </p:nvSpPr>
        <p:spPr>
          <a:xfrm>
            <a:off x="188243" y="1425362"/>
            <a:ext cx="8821286" cy="369332"/>
          </a:xfrm>
          <a:prstGeom prst="rect">
            <a:avLst/>
          </a:prstGeom>
        </p:spPr>
        <p:txBody>
          <a:bodyPr wrap="square">
            <a:spAutoFit/>
          </a:bodyPr>
          <a:lstStyle/>
          <a:p>
            <a:pPr>
              <a:spcBef>
                <a:spcPts val="400"/>
              </a:spcBef>
              <a:spcAft>
                <a:spcPts val="800"/>
              </a:spcAft>
              <a:buClr>
                <a:srgbClr val="C80F0F"/>
              </a:buClr>
              <a:tabLst>
                <a:tab pos="2190750" algn="l"/>
              </a:tabLst>
            </a:pPr>
            <a:r>
              <a:rPr lang="ro-MO" sz="1800" b="0" dirty="0" smtClean="0">
                <a:solidFill>
                  <a:srgbClr val="000000"/>
                </a:solidFill>
                <a:latin typeface="Arial"/>
              </a:rPr>
              <a:t>.</a:t>
            </a:r>
            <a:endParaRPr lang="ro-MO" sz="1800" b="0" kern="0" dirty="0" smtClean="0">
              <a:solidFill>
                <a:srgbClr val="6E6452"/>
              </a:solidFill>
              <a:latin typeface="Arial"/>
            </a:endParaRPr>
          </a:p>
        </p:txBody>
      </p:sp>
      <p:sp>
        <p:nvSpPr>
          <p:cNvPr id="6" name="Прямоугольник 5"/>
          <p:cNvSpPr/>
          <p:nvPr/>
        </p:nvSpPr>
        <p:spPr>
          <a:xfrm>
            <a:off x="1" y="1425362"/>
            <a:ext cx="8538882" cy="5016758"/>
          </a:xfrm>
          <a:prstGeom prst="rect">
            <a:avLst/>
          </a:prstGeom>
        </p:spPr>
        <p:txBody>
          <a:bodyPr wrap="square">
            <a:spAutoFit/>
          </a:bodyPr>
          <a:lstStyle/>
          <a:p>
            <a:pPr lvl="0">
              <a:spcBef>
                <a:spcPts val="400"/>
              </a:spcBef>
              <a:spcAft>
                <a:spcPts val="800"/>
              </a:spcAft>
              <a:buClr>
                <a:srgbClr val="C80F0F"/>
              </a:buClr>
              <a:tabLst>
                <a:tab pos="2190750" algn="l"/>
              </a:tabLst>
            </a:pPr>
            <a:r>
              <a:rPr lang="vi-VN" sz="1800" b="0" kern="0" dirty="0" smtClean="0">
                <a:solidFill>
                  <a:srgbClr val="6E6452"/>
                </a:solidFill>
                <a:latin typeface="Arial"/>
                <a:cs typeface="+mn-cs"/>
              </a:rPr>
              <a:t> </a:t>
            </a:r>
            <a:r>
              <a:rPr lang="ro-MO" sz="1800" kern="0" dirty="0" smtClean="0">
                <a:solidFill>
                  <a:schemeClr val="tx1"/>
                </a:solidFill>
                <a:latin typeface="Arial"/>
                <a:cs typeface="+mn-cs"/>
              </a:rPr>
              <a:t>Continuare</a:t>
            </a:r>
          </a:p>
          <a:p>
            <a:pPr marL="285750" lvl="0" indent="-285750">
              <a:spcBef>
                <a:spcPts val="400"/>
              </a:spcBef>
              <a:spcAft>
                <a:spcPts val="800"/>
              </a:spcAft>
              <a:buFont typeface="Arial" panose="020B0604020202020204" pitchFamily="34" charset="0"/>
              <a:buChar char="•"/>
              <a:tabLst>
                <a:tab pos="2190750" algn="l"/>
              </a:tabLst>
            </a:pPr>
            <a:r>
              <a:rPr lang="ro-MO" sz="1800" kern="0" dirty="0" smtClean="0">
                <a:solidFill>
                  <a:srgbClr val="6E6452"/>
                </a:solidFill>
                <a:latin typeface="Arial"/>
                <a:cs typeface="+mn-cs"/>
              </a:rPr>
              <a:t>recunoscută Zona Convenției  </a:t>
            </a:r>
            <a:r>
              <a:rPr lang="ro-MO" sz="1800" kern="0" dirty="0" err="1" smtClean="0">
                <a:solidFill>
                  <a:srgbClr val="6E6452"/>
                </a:solidFill>
                <a:latin typeface="Arial"/>
                <a:cs typeface="+mn-cs"/>
              </a:rPr>
              <a:t>Ramsar</a:t>
            </a:r>
            <a:r>
              <a:rPr lang="ro-MO" sz="1800" kern="0" dirty="0" smtClean="0">
                <a:solidFill>
                  <a:srgbClr val="6E6452"/>
                </a:solidFill>
                <a:latin typeface="Arial"/>
                <a:cs typeface="+mn-cs"/>
              </a:rPr>
              <a:t>, </a:t>
            </a:r>
            <a:r>
              <a:rPr lang="vi-VN" sz="1800" b="0" kern="0" dirty="0" smtClean="0">
                <a:solidFill>
                  <a:srgbClr val="6E6452"/>
                </a:solidFill>
                <a:latin typeface="Arial"/>
                <a:cs typeface="+mn-cs"/>
              </a:rPr>
              <a:t>„</a:t>
            </a:r>
            <a:r>
              <a:rPr lang="vi-VN" sz="1800" b="0" kern="0" dirty="0">
                <a:solidFill>
                  <a:srgbClr val="6E6452"/>
                </a:solidFill>
                <a:latin typeface="Arial"/>
                <a:cs typeface="+mn-cs"/>
              </a:rPr>
              <a:t>Nistrul Inferior” Nr. 1316, </a:t>
            </a:r>
            <a:r>
              <a:rPr lang="vi-VN" sz="1800" b="0" kern="0" dirty="0" smtClean="0">
                <a:solidFill>
                  <a:srgbClr val="6E6452"/>
                </a:solidFill>
                <a:latin typeface="Arial"/>
                <a:cs typeface="+mn-cs"/>
              </a:rPr>
              <a:t>la </a:t>
            </a:r>
            <a:r>
              <a:rPr lang="vi-VN" sz="1800" b="0" kern="0" dirty="0">
                <a:solidFill>
                  <a:srgbClr val="6E6452"/>
                </a:solidFill>
                <a:latin typeface="Arial"/>
                <a:cs typeface="+mn-cs"/>
              </a:rPr>
              <a:t>20.08.2003, este amplasată în partea de sud-est a Republicii Moldova, la 8 km în aval de oraşul Tighina şi 40 km </a:t>
            </a:r>
            <a:r>
              <a:rPr lang="vi-VN" sz="1800" b="0" kern="0" dirty="0" smtClean="0">
                <a:solidFill>
                  <a:srgbClr val="6E6452"/>
                </a:solidFill>
                <a:latin typeface="Arial"/>
                <a:cs typeface="+mn-cs"/>
              </a:rPr>
              <a:t>de </a:t>
            </a:r>
            <a:r>
              <a:rPr lang="vi-VN" sz="1800" b="0" kern="0" dirty="0">
                <a:solidFill>
                  <a:srgbClr val="6E6452"/>
                </a:solidFill>
                <a:latin typeface="Arial"/>
                <a:cs typeface="+mn-cs"/>
              </a:rPr>
              <a:t>la oraşul </a:t>
            </a:r>
            <a:r>
              <a:rPr lang="vi-VN" sz="1800" b="0" kern="0" dirty="0" smtClean="0">
                <a:solidFill>
                  <a:srgbClr val="6E6452"/>
                </a:solidFill>
                <a:latin typeface="Arial"/>
                <a:cs typeface="+mn-cs"/>
              </a:rPr>
              <a:t>Odesa</a:t>
            </a:r>
            <a:r>
              <a:rPr lang="ro-MO" sz="1800" b="0" kern="0" dirty="0" smtClean="0">
                <a:solidFill>
                  <a:srgbClr val="6E6452"/>
                </a:solidFill>
                <a:latin typeface="Arial"/>
                <a:cs typeface="+mn-cs"/>
              </a:rPr>
              <a:t> </a:t>
            </a:r>
            <a:r>
              <a:rPr lang="vi-VN" sz="1800" b="0" kern="0" dirty="0" smtClean="0">
                <a:solidFill>
                  <a:srgbClr val="6E6452"/>
                </a:solidFill>
                <a:latin typeface="Arial"/>
                <a:cs typeface="+mn-cs"/>
              </a:rPr>
              <a:t> pe </a:t>
            </a:r>
            <a:r>
              <a:rPr lang="vi-VN" sz="1800" b="0" kern="0" dirty="0">
                <a:solidFill>
                  <a:srgbClr val="6E6452"/>
                </a:solidFill>
                <a:latin typeface="Arial"/>
                <a:cs typeface="+mn-cs"/>
              </a:rPr>
              <a:t>teritoriile raioanelor Căuşeni şi Ştefan-Vodă şi </a:t>
            </a:r>
            <a:r>
              <a:rPr lang="vi-VN" sz="1800" b="0" kern="0" dirty="0" smtClean="0">
                <a:solidFill>
                  <a:srgbClr val="6E6452"/>
                </a:solidFill>
                <a:latin typeface="Arial"/>
                <a:cs typeface="+mn-cs"/>
              </a:rPr>
              <a:t>l </a:t>
            </a:r>
            <a:r>
              <a:rPr lang="vi-VN" sz="1800" b="0" kern="0" dirty="0">
                <a:solidFill>
                  <a:srgbClr val="6E6452"/>
                </a:solidFill>
                <a:latin typeface="Arial"/>
                <a:cs typeface="+mn-cs"/>
              </a:rPr>
              <a:t>Slobozia de pe malul stâng al Nistrului. Suprafaţa zonei constituie cca. 60000 </a:t>
            </a:r>
            <a:r>
              <a:rPr lang="vi-VN" sz="1800" b="0" kern="0" dirty="0" smtClean="0">
                <a:solidFill>
                  <a:srgbClr val="6E6452"/>
                </a:solidFill>
                <a:latin typeface="Arial"/>
                <a:cs typeface="+mn-cs"/>
              </a:rPr>
              <a:t>ha</a:t>
            </a:r>
            <a:endParaRPr lang="ro-MO" sz="1800" kern="0" dirty="0" smtClean="0">
              <a:solidFill>
                <a:srgbClr val="6E6452"/>
              </a:solidFill>
              <a:latin typeface="Arial"/>
              <a:cs typeface="+mn-cs"/>
            </a:endParaRPr>
          </a:p>
          <a:p>
            <a:pPr marL="285750" lvl="0" indent="-285750">
              <a:spcBef>
                <a:spcPts val="400"/>
              </a:spcBef>
              <a:spcAft>
                <a:spcPts val="800"/>
              </a:spcAft>
              <a:buFont typeface="Arial" panose="020B0604020202020204" pitchFamily="34" charset="0"/>
              <a:buChar char="•"/>
              <a:tabLst>
                <a:tab pos="2190750" algn="l"/>
              </a:tabLst>
            </a:pPr>
            <a:r>
              <a:rPr lang="ro-MO" sz="1800" kern="0" dirty="0" smtClean="0">
                <a:solidFill>
                  <a:srgbClr val="6E6452"/>
                </a:solidFill>
                <a:latin typeface="Arial"/>
                <a:cs typeface="+mn-cs"/>
              </a:rPr>
              <a:t>recunoscută </a:t>
            </a:r>
            <a:r>
              <a:rPr lang="vi-VN" sz="1800" kern="0" dirty="0" smtClean="0">
                <a:solidFill>
                  <a:srgbClr val="6E6452"/>
                </a:solidFill>
                <a:latin typeface="Arial"/>
                <a:cs typeface="+mn-cs"/>
              </a:rPr>
              <a:t>Zona </a:t>
            </a:r>
            <a:r>
              <a:rPr lang="ro-MO" sz="1800" kern="0" dirty="0" smtClean="0">
                <a:solidFill>
                  <a:srgbClr val="6E6452"/>
                </a:solidFill>
                <a:latin typeface="Arial"/>
                <a:cs typeface="+mn-cs"/>
              </a:rPr>
              <a:t>c</a:t>
            </a:r>
            <a:r>
              <a:rPr lang="vi-VN" sz="1800" kern="0" dirty="0" smtClean="0">
                <a:solidFill>
                  <a:srgbClr val="6E6452"/>
                </a:solidFill>
                <a:latin typeface="Arial"/>
                <a:cs typeface="+mn-cs"/>
              </a:rPr>
              <a:t>onvenţiei </a:t>
            </a:r>
            <a:r>
              <a:rPr lang="vi-VN" sz="1800" kern="0" dirty="0">
                <a:solidFill>
                  <a:srgbClr val="6E6452"/>
                </a:solidFill>
                <a:latin typeface="Arial"/>
                <a:cs typeface="+mn-cs"/>
              </a:rPr>
              <a:t>Ramsar Nr. 1500 „Unguri-Holoşniţa</a:t>
            </a:r>
            <a:r>
              <a:rPr lang="vi-VN" sz="1800" b="0" kern="0" dirty="0">
                <a:solidFill>
                  <a:srgbClr val="6E6452"/>
                </a:solidFill>
                <a:latin typeface="Arial"/>
                <a:cs typeface="+mn-cs"/>
              </a:rPr>
              <a:t>” </a:t>
            </a:r>
            <a:r>
              <a:rPr lang="vi-VN" sz="1800" b="0" kern="0" dirty="0" smtClean="0">
                <a:solidFill>
                  <a:srgbClr val="6E6452"/>
                </a:solidFill>
                <a:latin typeface="Arial"/>
                <a:cs typeface="+mn-cs"/>
              </a:rPr>
              <a:t>la </a:t>
            </a:r>
            <a:r>
              <a:rPr lang="vi-VN" sz="1800" b="0" kern="0" dirty="0">
                <a:solidFill>
                  <a:srgbClr val="6E6452"/>
                </a:solidFill>
                <a:latin typeface="Arial"/>
                <a:cs typeface="+mn-cs"/>
              </a:rPr>
              <a:t>14.09.2005. </a:t>
            </a:r>
            <a:r>
              <a:rPr lang="ro-MO" sz="1800" b="0" kern="0" dirty="0" smtClean="0">
                <a:solidFill>
                  <a:srgbClr val="6E6452"/>
                </a:solidFill>
                <a:latin typeface="Arial"/>
                <a:cs typeface="+mn-cs"/>
              </a:rPr>
              <a:t>E</a:t>
            </a:r>
            <a:r>
              <a:rPr lang="vi-VN" sz="1800" b="0" kern="0" dirty="0" smtClean="0">
                <a:solidFill>
                  <a:srgbClr val="6E6452"/>
                </a:solidFill>
                <a:latin typeface="Arial"/>
                <a:cs typeface="+mn-cs"/>
              </a:rPr>
              <a:t>a </a:t>
            </a:r>
            <a:r>
              <a:rPr lang="vi-VN" sz="1800" b="0" kern="0" dirty="0">
                <a:solidFill>
                  <a:srgbClr val="6E6452"/>
                </a:solidFill>
                <a:latin typeface="Arial"/>
                <a:cs typeface="+mn-cs"/>
              </a:rPr>
              <a:t>ocupă 15553 ha şi este amplasată </a:t>
            </a:r>
            <a:r>
              <a:rPr lang="ro-MO" sz="1800" b="0" kern="0" dirty="0" smtClean="0">
                <a:solidFill>
                  <a:srgbClr val="6E6452"/>
                </a:solidFill>
                <a:latin typeface="Arial"/>
                <a:cs typeface="+mn-cs"/>
              </a:rPr>
              <a:t>în </a:t>
            </a:r>
            <a:r>
              <a:rPr lang="vi-VN" sz="1800" b="0" kern="0" dirty="0" smtClean="0">
                <a:solidFill>
                  <a:srgbClr val="6E6452"/>
                </a:solidFill>
                <a:latin typeface="Arial"/>
                <a:cs typeface="+mn-cs"/>
              </a:rPr>
              <a:t>raionului </a:t>
            </a:r>
            <a:r>
              <a:rPr lang="vi-VN" sz="1800" b="0" kern="0" dirty="0">
                <a:solidFill>
                  <a:srgbClr val="6E6452"/>
                </a:solidFill>
                <a:latin typeface="Arial"/>
                <a:cs typeface="+mn-cs"/>
              </a:rPr>
              <a:t>Soroca, </a:t>
            </a:r>
            <a:r>
              <a:rPr lang="ro-MO" sz="1800" b="0" kern="0" dirty="0" smtClean="0">
                <a:solidFill>
                  <a:srgbClr val="6E6452"/>
                </a:solidFill>
                <a:latin typeface="Arial"/>
                <a:cs typeface="+mn-cs"/>
              </a:rPr>
              <a:t>în </a:t>
            </a:r>
            <a:r>
              <a:rPr lang="vi-VN" sz="1800" b="0" kern="0" dirty="0" smtClean="0">
                <a:solidFill>
                  <a:srgbClr val="6E6452"/>
                </a:solidFill>
                <a:latin typeface="Arial"/>
                <a:cs typeface="+mn-cs"/>
              </a:rPr>
              <a:t> raionul </a:t>
            </a:r>
            <a:r>
              <a:rPr lang="vi-VN" sz="1800" b="0" kern="0" dirty="0">
                <a:solidFill>
                  <a:srgbClr val="6E6452"/>
                </a:solidFill>
                <a:latin typeface="Arial"/>
                <a:cs typeface="+mn-cs"/>
              </a:rPr>
              <a:t>Ocniţa şi pe o mică porţiune din r. Donduşeni. </a:t>
            </a:r>
            <a:endParaRPr lang="ro-MO" sz="1800" b="0" kern="0" dirty="0" smtClean="0">
              <a:solidFill>
                <a:srgbClr val="6E6452"/>
              </a:solidFill>
              <a:latin typeface="Arial"/>
              <a:cs typeface="+mn-cs"/>
            </a:endParaRPr>
          </a:p>
          <a:p>
            <a:pPr marL="285750" lvl="0" indent="-285750">
              <a:spcBef>
                <a:spcPts val="400"/>
              </a:spcBef>
              <a:spcAft>
                <a:spcPts val="800"/>
              </a:spcAft>
              <a:buFont typeface="Arial" panose="020B0604020202020204" pitchFamily="34" charset="0"/>
              <a:buChar char="•"/>
              <a:tabLst>
                <a:tab pos="2190750" algn="l"/>
              </a:tabLst>
            </a:pPr>
            <a:r>
              <a:rPr lang="ro-MO" sz="1800" b="0" kern="0" dirty="0">
                <a:solidFill>
                  <a:srgbClr val="6E6452"/>
                </a:solidFill>
                <a:latin typeface="Arial"/>
                <a:cs typeface="+mn-cs"/>
              </a:rPr>
              <a:t> </a:t>
            </a:r>
            <a:r>
              <a:rPr lang="ro-MO" sz="1800" b="0" kern="0" dirty="0" smtClean="0">
                <a:solidFill>
                  <a:srgbClr val="6E6452"/>
                </a:solidFill>
                <a:latin typeface="Arial"/>
                <a:cs typeface="+mn-cs"/>
              </a:rPr>
              <a:t>    </a:t>
            </a:r>
            <a:r>
              <a:rPr lang="vi-VN" sz="1800" b="0" kern="0" dirty="0" smtClean="0">
                <a:solidFill>
                  <a:srgbClr val="6E6452"/>
                </a:solidFill>
                <a:latin typeface="Arial"/>
                <a:cs typeface="+mn-cs"/>
              </a:rPr>
              <a:t>Aceasta </a:t>
            </a:r>
            <a:r>
              <a:rPr lang="vi-VN" sz="1800" b="0" kern="0" dirty="0">
                <a:solidFill>
                  <a:srgbClr val="6E6452"/>
                </a:solidFill>
                <a:latin typeface="Arial"/>
                <a:cs typeface="+mn-cs"/>
              </a:rPr>
              <a:t>include terenuri şi bazine acvatice amplasate în perimetrul drumului </a:t>
            </a:r>
            <a:r>
              <a:rPr lang="vi-VN" sz="1800" b="0" kern="0" dirty="0" smtClean="0">
                <a:solidFill>
                  <a:srgbClr val="6E6452"/>
                </a:solidFill>
                <a:latin typeface="Arial"/>
                <a:cs typeface="+mn-cs"/>
              </a:rPr>
              <a:t>Soroca</a:t>
            </a:r>
            <a:r>
              <a:rPr lang="ro-MO" sz="1800" b="0" kern="0" dirty="0" smtClean="0">
                <a:solidFill>
                  <a:srgbClr val="6E6452"/>
                </a:solidFill>
                <a:latin typeface="Arial"/>
                <a:cs typeface="+mn-cs"/>
              </a:rPr>
              <a:t> -</a:t>
            </a:r>
            <a:r>
              <a:rPr lang="vi-VN" sz="1800" b="0" kern="0" dirty="0" smtClean="0">
                <a:solidFill>
                  <a:srgbClr val="6E6452"/>
                </a:solidFill>
                <a:latin typeface="Arial"/>
                <a:cs typeface="+mn-cs"/>
              </a:rPr>
              <a:t> </a:t>
            </a:r>
            <a:r>
              <a:rPr lang="vi-VN" sz="1800" b="0" kern="0" dirty="0">
                <a:solidFill>
                  <a:srgbClr val="6E6452"/>
                </a:solidFill>
                <a:latin typeface="Arial"/>
                <a:cs typeface="+mn-cs"/>
              </a:rPr>
              <a:t>Otaci şi hotarului de stat de-a lungul fluviului Nistru şi se întinde de la nord-vest de satul Calaraşovca până la hotarul comunei Holoşniţa în partea de </a:t>
            </a:r>
            <a:r>
              <a:rPr lang="vi-VN" sz="1800" b="0" kern="0" dirty="0" smtClean="0">
                <a:solidFill>
                  <a:srgbClr val="6E6452"/>
                </a:solidFill>
                <a:latin typeface="Arial"/>
                <a:cs typeface="+mn-cs"/>
              </a:rPr>
              <a:t>sud-es</a:t>
            </a:r>
            <a:r>
              <a:rPr lang="ro-MO" sz="1800" b="0" kern="0" dirty="0" smtClean="0">
                <a:solidFill>
                  <a:srgbClr val="6E6452"/>
                </a:solidFill>
                <a:latin typeface="Arial"/>
                <a:cs typeface="+mn-cs"/>
              </a:rPr>
              <a:t>t</a:t>
            </a:r>
          </a:p>
          <a:p>
            <a:pPr lvl="0">
              <a:spcBef>
                <a:spcPts val="400"/>
              </a:spcBef>
              <a:spcAft>
                <a:spcPts val="800"/>
              </a:spcAft>
              <a:buClr>
                <a:srgbClr val="C80F0F"/>
              </a:buClr>
              <a:tabLst>
                <a:tab pos="2190750" algn="l"/>
              </a:tabLst>
            </a:pPr>
            <a:endParaRPr lang="ro-MO" sz="1800" b="0" kern="0" dirty="0">
              <a:solidFill>
                <a:srgbClr val="6E6452"/>
              </a:solidFill>
              <a:latin typeface="Arial"/>
              <a:cs typeface="+mn-cs"/>
            </a:endParaRPr>
          </a:p>
          <a:p>
            <a:pPr lvl="0">
              <a:spcBef>
                <a:spcPts val="400"/>
              </a:spcBef>
              <a:spcAft>
                <a:spcPts val="800"/>
              </a:spcAft>
              <a:buClr>
                <a:srgbClr val="C80F0F"/>
              </a:buClr>
              <a:tabLst>
                <a:tab pos="2190750" algn="l"/>
              </a:tabLst>
            </a:pPr>
            <a:endParaRPr lang="ru-RU" sz="1800" b="0" kern="0" dirty="0">
              <a:solidFill>
                <a:srgbClr val="6E6452"/>
              </a:solidFill>
              <a:latin typeface="Arial"/>
              <a:cs typeface="+mn-cs"/>
            </a:endParaRPr>
          </a:p>
        </p:txBody>
      </p:sp>
    </p:spTree>
    <p:extLst>
      <p:ext uri="{BB962C8B-B14F-4D97-AF65-F5344CB8AC3E}">
        <p14:creationId xmlns:p14="http://schemas.microsoft.com/office/powerpoint/2010/main" val="285564300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5" name="Прямоугольник 4"/>
          <p:cNvSpPr/>
          <p:nvPr/>
        </p:nvSpPr>
        <p:spPr>
          <a:xfrm>
            <a:off x="0" y="1425362"/>
            <a:ext cx="8986557" cy="4585871"/>
          </a:xfrm>
          <a:prstGeom prst="rect">
            <a:avLst/>
          </a:prstGeom>
        </p:spPr>
        <p:txBody>
          <a:bodyPr wrap="square">
            <a:spAutoFit/>
          </a:bodyPr>
          <a:lstStyle/>
          <a:p>
            <a:pPr lvl="0">
              <a:spcBef>
                <a:spcPts val="400"/>
              </a:spcBef>
              <a:spcAft>
                <a:spcPts val="800"/>
              </a:spcAft>
              <a:buClr>
                <a:srgbClr val="C80F0F"/>
              </a:buClr>
              <a:tabLst>
                <a:tab pos="2190750" algn="l"/>
              </a:tabLst>
            </a:pPr>
            <a:endParaRPr lang="ro-MO" sz="1800" kern="0" dirty="0" smtClean="0">
              <a:solidFill>
                <a:srgbClr val="6E6452"/>
              </a:solidFill>
              <a:latin typeface="+mj-lt"/>
            </a:endParaRPr>
          </a:p>
          <a:p>
            <a:pPr lvl="0">
              <a:spcBef>
                <a:spcPts val="400"/>
              </a:spcBef>
              <a:spcAft>
                <a:spcPts val="800"/>
              </a:spcAft>
              <a:buClr>
                <a:srgbClr val="C80F0F"/>
              </a:buClr>
              <a:tabLst>
                <a:tab pos="2190750" algn="l"/>
              </a:tabLst>
            </a:pPr>
            <a:r>
              <a:rPr lang="ro-MO" sz="1800" kern="0" dirty="0" smtClean="0">
                <a:solidFill>
                  <a:schemeClr val="tx1"/>
                </a:solidFill>
                <a:latin typeface="+mj-lt"/>
              </a:rPr>
              <a:t>Convenția Mării Negre. </a:t>
            </a:r>
          </a:p>
          <a:p>
            <a:pPr lvl="0">
              <a:spcBef>
                <a:spcPts val="400"/>
              </a:spcBef>
              <a:spcAft>
                <a:spcPts val="800"/>
              </a:spcAft>
              <a:buClr>
                <a:srgbClr val="C80F0F"/>
              </a:buClr>
              <a:tabLst>
                <a:tab pos="2190750" algn="l"/>
              </a:tabLst>
            </a:pPr>
            <a:r>
              <a:rPr lang="ro-MO" sz="1800" kern="0" dirty="0" smtClean="0">
                <a:solidFill>
                  <a:srgbClr val="6E6452"/>
                </a:solidFill>
                <a:latin typeface="+mj-lt"/>
              </a:rPr>
              <a:t>Convenția a fost </a:t>
            </a:r>
            <a:r>
              <a:rPr lang="ro-MO" sz="1800" kern="0" dirty="0" smtClean="0">
                <a:solidFill>
                  <a:srgbClr val="6E6452"/>
                </a:solidFill>
                <a:latin typeface="+mj-lt"/>
              </a:rPr>
              <a:t>inițiată </a:t>
            </a:r>
            <a:r>
              <a:rPr lang="ro-MO" sz="1800" kern="0" dirty="0" smtClean="0">
                <a:solidFill>
                  <a:srgbClr val="6E6452"/>
                </a:solidFill>
                <a:latin typeface="+mj-lt"/>
              </a:rPr>
              <a:t>la București 21 aprilie</a:t>
            </a:r>
            <a:r>
              <a:rPr lang="ro-MO" sz="1800" kern="0" dirty="0">
                <a:solidFill>
                  <a:srgbClr val="6E6452"/>
                </a:solidFill>
                <a:latin typeface="+mj-lt"/>
              </a:rPr>
              <a:t> 1992</a:t>
            </a:r>
            <a:r>
              <a:rPr lang="ro-MO" sz="1800" kern="0" dirty="0" smtClean="0">
                <a:solidFill>
                  <a:srgbClr val="6E6452"/>
                </a:solidFill>
                <a:latin typeface="+mj-lt"/>
              </a:rPr>
              <a:t>.</a:t>
            </a:r>
          </a:p>
          <a:p>
            <a:pPr lvl="0">
              <a:spcBef>
                <a:spcPts val="400"/>
              </a:spcBef>
              <a:spcAft>
                <a:spcPts val="800"/>
              </a:spcAft>
              <a:buClr>
                <a:srgbClr val="C80F0F"/>
              </a:buClr>
              <a:tabLst>
                <a:tab pos="2190750" algn="l"/>
              </a:tabLst>
            </a:pPr>
            <a:r>
              <a:rPr lang="ro-MO" sz="1800" kern="0" dirty="0" smtClean="0">
                <a:solidFill>
                  <a:srgbClr val="6E6452"/>
                </a:solidFill>
                <a:latin typeface="+mj-lt"/>
                <a:cs typeface="+mn-cs"/>
              </a:rPr>
              <a:t>Scopul Convenției: </a:t>
            </a:r>
            <a:r>
              <a:rPr lang="ro-MO" sz="1800" b="0" kern="0" dirty="0" smtClean="0">
                <a:solidFill>
                  <a:srgbClr val="6E6452"/>
                </a:solidFill>
                <a:latin typeface="+mj-lt"/>
                <a:cs typeface="+mn-cs"/>
              </a:rPr>
              <a:t>S</a:t>
            </a:r>
            <a:r>
              <a:rPr lang="vi-VN" sz="1800" b="0" kern="0" dirty="0" smtClean="0">
                <a:solidFill>
                  <a:srgbClr val="444444"/>
                </a:solidFill>
                <a:latin typeface="+mj-lt"/>
                <a:cs typeface="+mn-cs"/>
              </a:rPr>
              <a:t>ă </a:t>
            </a:r>
            <a:r>
              <a:rPr lang="vi-VN" sz="1800" b="0" kern="0" dirty="0">
                <a:solidFill>
                  <a:srgbClr val="444444"/>
                </a:solidFill>
                <a:latin typeface="+mj-lt"/>
                <a:cs typeface="+mn-cs"/>
              </a:rPr>
              <a:t>acționeze în scopul realizării unui progres în protecția mediului marin al Mării Negre și în conservarea resurselor sale </a:t>
            </a:r>
            <a:r>
              <a:rPr lang="vi-VN" sz="1800" b="0" kern="0" dirty="0" smtClean="0">
                <a:solidFill>
                  <a:srgbClr val="444444"/>
                </a:solidFill>
                <a:latin typeface="+mj-lt"/>
                <a:cs typeface="+mn-cs"/>
              </a:rPr>
              <a:t>vii,</a:t>
            </a:r>
            <a:r>
              <a:rPr lang="ro-MO" sz="1800" b="0" kern="0" dirty="0" smtClean="0">
                <a:solidFill>
                  <a:srgbClr val="444444"/>
                </a:solidFill>
                <a:latin typeface="+mj-lt"/>
                <a:cs typeface="+mn-cs"/>
              </a:rPr>
              <a:t> </a:t>
            </a:r>
            <a:r>
              <a:rPr lang="vi-VN" sz="1800" b="0" kern="0" dirty="0" smtClean="0">
                <a:solidFill>
                  <a:srgbClr val="444444"/>
                </a:solidFill>
                <a:latin typeface="+mj-lt"/>
                <a:cs typeface="+mn-cs"/>
              </a:rPr>
              <a:t>conștiente </a:t>
            </a:r>
            <a:r>
              <a:rPr lang="vi-VN" sz="1800" b="0" kern="0" dirty="0">
                <a:solidFill>
                  <a:srgbClr val="444444"/>
                </a:solidFill>
                <a:latin typeface="+mj-lt"/>
                <a:cs typeface="+mn-cs"/>
              </a:rPr>
              <a:t>de importanța valorilor economice, sociale și de sănătate ale mediului </a:t>
            </a:r>
            <a:r>
              <a:rPr lang="vi-VN" sz="1800" b="0" kern="0" dirty="0" smtClean="0">
                <a:solidFill>
                  <a:srgbClr val="444444"/>
                </a:solidFill>
                <a:latin typeface="+mj-lt"/>
                <a:cs typeface="+mn-cs"/>
              </a:rPr>
              <a:t>marin</a:t>
            </a:r>
            <a:r>
              <a:rPr lang="ro-MO" sz="1800" b="0" kern="0" dirty="0" smtClean="0">
                <a:solidFill>
                  <a:srgbClr val="444444"/>
                </a:solidFill>
                <a:latin typeface="+mj-lt"/>
                <a:cs typeface="+mn-cs"/>
              </a:rPr>
              <a:t>.</a:t>
            </a:r>
          </a:p>
          <a:p>
            <a:r>
              <a:rPr lang="ro-MO" sz="1800" kern="0" dirty="0" smtClean="0">
                <a:solidFill>
                  <a:srgbClr val="222222"/>
                </a:solidFill>
                <a:latin typeface="+mj-lt"/>
                <a:cs typeface="+mn-cs"/>
              </a:rPr>
              <a:t>Convenția prevede că p</a:t>
            </a:r>
            <a:r>
              <a:rPr lang="vi-VN" sz="1800" kern="0" dirty="0" smtClean="0">
                <a:solidFill>
                  <a:srgbClr val="444444"/>
                </a:solidFill>
                <a:latin typeface="+mj-lt"/>
                <a:cs typeface="+mn-cs"/>
              </a:rPr>
              <a:t>oluarea </a:t>
            </a:r>
            <a:r>
              <a:rPr lang="vi-VN" sz="1800" kern="0" dirty="0">
                <a:solidFill>
                  <a:srgbClr val="444444"/>
                </a:solidFill>
                <a:latin typeface="+mj-lt"/>
                <a:cs typeface="+mn-cs"/>
              </a:rPr>
              <a:t>mediului marin înseamnă introducerea de către </a:t>
            </a:r>
            <a:r>
              <a:rPr lang="vi-VN" sz="1800" b="0" kern="0" dirty="0">
                <a:solidFill>
                  <a:srgbClr val="444444"/>
                </a:solidFill>
                <a:latin typeface="+mj-lt"/>
                <a:cs typeface="+mn-cs"/>
              </a:rPr>
              <a:t>om, direct sau indirect, de substanțe sau energie în mediul marin, </a:t>
            </a:r>
            <a:r>
              <a:rPr lang="vi-VN" sz="1800" b="0" kern="0" dirty="0" smtClean="0">
                <a:solidFill>
                  <a:srgbClr val="444444"/>
                </a:solidFill>
                <a:latin typeface="+mj-lt"/>
                <a:cs typeface="+mn-cs"/>
              </a:rPr>
              <a:t>care </a:t>
            </a:r>
            <a:r>
              <a:rPr lang="vi-VN" sz="1800" b="0" kern="0" dirty="0">
                <a:solidFill>
                  <a:srgbClr val="444444"/>
                </a:solidFill>
                <a:latin typeface="+mj-lt"/>
                <a:cs typeface="+mn-cs"/>
              </a:rPr>
              <a:t>are sau poate avea ca rezultate asemenea efecte dăunătoare </a:t>
            </a:r>
            <a:r>
              <a:rPr lang="ro-MO" sz="1800" b="0" kern="0" dirty="0" smtClean="0">
                <a:solidFill>
                  <a:srgbClr val="444444"/>
                </a:solidFill>
                <a:latin typeface="+mj-lt"/>
                <a:cs typeface="+mn-cs"/>
              </a:rPr>
              <a:t>asupra </a:t>
            </a:r>
            <a:r>
              <a:rPr lang="vi-VN" sz="1800" b="0" kern="0" dirty="0" smtClean="0">
                <a:solidFill>
                  <a:srgbClr val="444444"/>
                </a:solidFill>
                <a:latin typeface="+mj-lt"/>
                <a:cs typeface="+mn-cs"/>
              </a:rPr>
              <a:t>vieții </a:t>
            </a:r>
            <a:r>
              <a:rPr lang="vi-VN" sz="1800" b="0" kern="0" dirty="0">
                <a:solidFill>
                  <a:srgbClr val="444444"/>
                </a:solidFill>
                <a:latin typeface="+mj-lt"/>
                <a:cs typeface="+mn-cs"/>
              </a:rPr>
              <a:t>marine</a:t>
            </a:r>
            <a:r>
              <a:rPr lang="vi-VN" sz="1800" b="0" kern="0" dirty="0" smtClean="0">
                <a:solidFill>
                  <a:srgbClr val="444444"/>
                </a:solidFill>
                <a:latin typeface="+mj-lt"/>
                <a:cs typeface="+mn-cs"/>
              </a:rPr>
              <a:t>,</a:t>
            </a:r>
            <a:endParaRPr lang="ro-MO" sz="1800" b="0" kern="0" dirty="0" smtClean="0">
              <a:solidFill>
                <a:srgbClr val="444444"/>
              </a:solidFill>
              <a:latin typeface="+mj-lt"/>
              <a:cs typeface="+mn-cs"/>
            </a:endParaRPr>
          </a:p>
          <a:p>
            <a:endParaRPr lang="ro-MO" sz="1800" b="0" kern="0" dirty="0" smtClean="0">
              <a:solidFill>
                <a:srgbClr val="444444"/>
              </a:solidFill>
              <a:latin typeface="+mj-lt"/>
              <a:cs typeface="+mn-cs"/>
            </a:endParaRPr>
          </a:p>
          <a:p>
            <a:r>
              <a:rPr lang="vi-VN" sz="1800" dirty="0" smtClean="0">
                <a:solidFill>
                  <a:srgbClr val="444444"/>
                </a:solidFill>
                <a:latin typeface="+mj-lt"/>
              </a:rPr>
              <a:t>Părțile </a:t>
            </a:r>
            <a:r>
              <a:rPr lang="vi-VN" sz="1800" dirty="0">
                <a:solidFill>
                  <a:srgbClr val="444444"/>
                </a:solidFill>
                <a:latin typeface="+mj-lt"/>
              </a:rPr>
              <a:t>contractante </a:t>
            </a:r>
            <a:r>
              <a:rPr lang="vi-VN" sz="1800" b="0" dirty="0">
                <a:solidFill>
                  <a:srgbClr val="444444"/>
                </a:solidFill>
                <a:latin typeface="+mj-lt"/>
              </a:rPr>
              <a:t>vor lua, individual sau în comun, după caz, toate măsurile necesare în concordanță cu dreptul </a:t>
            </a:r>
            <a:r>
              <a:rPr lang="vi-VN" sz="1800" b="0" dirty="0" smtClean="0">
                <a:solidFill>
                  <a:srgbClr val="444444"/>
                </a:solidFill>
                <a:latin typeface="+mj-lt"/>
              </a:rPr>
              <a:t>internațional </a:t>
            </a:r>
            <a:r>
              <a:rPr lang="vi-VN" sz="1800" b="0" dirty="0">
                <a:solidFill>
                  <a:srgbClr val="444444"/>
                </a:solidFill>
                <a:latin typeface="+mj-lt"/>
              </a:rPr>
              <a:t>pentru a preveni, reduce și controla poluarea, </a:t>
            </a:r>
            <a:r>
              <a:rPr lang="vi-VN" sz="1800" b="0" dirty="0" smtClean="0">
                <a:solidFill>
                  <a:srgbClr val="444444"/>
                </a:solidFill>
                <a:latin typeface="+mj-lt"/>
              </a:rPr>
              <a:t>și </a:t>
            </a:r>
            <a:r>
              <a:rPr lang="vi-VN" sz="1800" b="0" dirty="0">
                <a:solidFill>
                  <a:srgbClr val="444444"/>
                </a:solidFill>
                <a:latin typeface="+mj-lt"/>
              </a:rPr>
              <a:t>conserva mediul marin al Mării Negre.</a:t>
            </a:r>
            <a:endParaRPr lang="vi-VN" sz="1800" b="0" dirty="0">
              <a:solidFill>
                <a:srgbClr val="333333"/>
              </a:solidFill>
              <a:latin typeface="+mj-lt"/>
            </a:endParaRPr>
          </a:p>
          <a:p>
            <a:pPr lvl="0">
              <a:spcBef>
                <a:spcPts val="400"/>
              </a:spcBef>
              <a:spcAft>
                <a:spcPts val="800"/>
              </a:spcAft>
              <a:buClr>
                <a:srgbClr val="C80F0F"/>
              </a:buClr>
              <a:tabLst>
                <a:tab pos="2190750" algn="l"/>
              </a:tabLst>
            </a:pPr>
            <a:endParaRPr lang="vi-VN" sz="1800" b="0" kern="0" dirty="0">
              <a:solidFill>
                <a:srgbClr val="333333"/>
              </a:solidFill>
              <a:latin typeface="+mj-lt"/>
              <a:cs typeface="+mn-cs"/>
            </a:endParaRPr>
          </a:p>
        </p:txBody>
      </p:sp>
    </p:spTree>
    <p:extLst>
      <p:ext uri="{BB962C8B-B14F-4D97-AF65-F5344CB8AC3E}">
        <p14:creationId xmlns:p14="http://schemas.microsoft.com/office/powerpoint/2010/main" val="40697612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1938992"/>
          </a:xfrm>
          <a:prstGeom prst="rect">
            <a:avLst/>
          </a:prstGeom>
          <a:noFill/>
        </p:spPr>
        <p:txBody>
          <a:bodyPr wrap="square" rtlCol="0">
            <a:spAutoFit/>
          </a:bodyPr>
          <a:lstStyle/>
          <a:p>
            <a:r>
              <a:rPr lang="ro-RO" sz="2000" dirty="0" smtClean="0">
                <a:solidFill>
                  <a:schemeClr val="tx1"/>
                </a:solidFill>
                <a:latin typeface="Times New Roman" panose="02020603050405020304" pitchFamily="18" charset="0"/>
                <a:cs typeface="Times New Roman" panose="02020603050405020304" pitchFamily="18" charset="0"/>
              </a:rPr>
              <a:t>Dgdgfghfghfg</a:t>
            </a: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12" name="Схема 11"/>
          <p:cNvGraphicFramePr/>
          <p:nvPr>
            <p:extLst>
              <p:ext uri="{D42A27DB-BD31-4B8C-83A1-F6EECF244321}">
                <p14:modId xmlns:p14="http://schemas.microsoft.com/office/powerpoint/2010/main" val="1266381225"/>
              </p:ext>
            </p:extLst>
          </p:nvPr>
        </p:nvGraphicFramePr>
        <p:xfrm>
          <a:off x="320327" y="1117585"/>
          <a:ext cx="8506521" cy="54326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Стрелка вправо 2"/>
          <p:cNvSpPr>
            <a:spLocks noChangeArrowheads="1"/>
          </p:cNvSpPr>
          <p:nvPr/>
        </p:nvSpPr>
        <p:spPr bwMode="auto">
          <a:xfrm>
            <a:off x="4615483" y="3295825"/>
            <a:ext cx="698500" cy="484187"/>
          </a:xfrm>
          <a:prstGeom prst="rightArrow">
            <a:avLst>
              <a:gd name="adj1" fmla="val 50000"/>
              <a:gd name="adj2" fmla="val 50091"/>
            </a:avLst>
          </a:prstGeom>
          <a:solidFill>
            <a:srgbClr val="00B8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7200" eaLnBrk="0" fontAlgn="auto" latinLnBrk="0" hangingPunct="0">
              <a:lnSpc>
                <a:spcPct val="100000"/>
              </a:lnSpc>
              <a:spcBef>
                <a:spcPts val="0"/>
              </a:spcBef>
              <a:spcAft>
                <a:spcPts val="0"/>
              </a:spcAft>
              <a:buClr>
                <a:srgbClr val="000000"/>
              </a:buClr>
              <a:buSzPct val="100000"/>
              <a:buFont typeface="Times New Roman" pitchFamily="16" charset="0"/>
              <a:buNone/>
              <a:tabLst/>
              <a:defRPr/>
            </a:pPr>
            <a:endParaRPr kumimoji="0" lang="ru-RU" altLang="ru-RU" sz="2400" b="0" i="0" u="none" strike="noStrike" kern="0" cap="none" spc="0" normalizeH="0" baseline="0" noProof="0" smtClean="0">
              <a:ln>
                <a:noFill/>
              </a:ln>
              <a:solidFill>
                <a:srgbClr val="FFFFFF"/>
              </a:solidFill>
              <a:effectLst/>
              <a:uLnTx/>
              <a:uFillTx/>
              <a:latin typeface="Times New Roman" pitchFamily="16" charset="0"/>
              <a:ea typeface="MS PGothic"/>
            </a:endParaRPr>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3588" y="4972330"/>
            <a:ext cx="7191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Вертикальный свиток 20"/>
          <p:cNvSpPr/>
          <p:nvPr/>
        </p:nvSpPr>
        <p:spPr bwMode="auto">
          <a:xfrm>
            <a:off x="5292725" y="4773707"/>
            <a:ext cx="3382963" cy="1411194"/>
          </a:xfrm>
          <a:prstGeom prst="verticalScroll">
            <a:avLst/>
          </a:prstGeom>
          <a:solidFill>
            <a:srgbClr val="FFFFFF">
              <a:lumMod val="95000"/>
            </a:srgbClr>
          </a:solidFill>
          <a:ln w="9525" cap="flat" cmpd="sng" algn="ctr">
            <a:solidFill>
              <a:srgbClr val="000000"/>
            </a:solidFill>
            <a:prstDash val="solid"/>
            <a:round/>
            <a:headEnd type="none" w="med" len="med"/>
            <a:tailEnd type="none" w="med" len="med"/>
          </a:ln>
          <a:effectLst/>
          <a:extLst/>
        </p:spPr>
        <p:txBody>
          <a:bodyPr/>
          <a:lstStyle/>
          <a:p>
            <a:pPr marL="0" marR="0" lvl="0" indent="0" defTabSz="457200" eaLnBrk="0" fontAlgn="auto" latinLnBrk="0" hangingPunct="0">
              <a:lnSpc>
                <a:spcPct val="100000"/>
              </a:lnSpc>
              <a:spcBef>
                <a:spcPts val="0"/>
              </a:spcBef>
              <a:spcAft>
                <a:spcPts val="0"/>
              </a:spcAft>
              <a:buClr>
                <a:srgbClr val="000000"/>
              </a:buClr>
              <a:buSzPct val="100000"/>
              <a:buFont typeface="Times New Roman" pitchFamily="16" charset="0"/>
              <a:buNone/>
              <a:tabLst/>
              <a:defRPr/>
            </a:pPr>
            <a:r>
              <a:rPr kumimoji="0" lang="ro-MO" sz="2000" i="1" u="none" strike="noStrike" kern="0" cap="none" spc="0" normalizeH="0" baseline="0" noProof="0" dirty="0" smtClean="0">
                <a:ln>
                  <a:noFill/>
                </a:ln>
                <a:solidFill>
                  <a:schemeClr val="tx2"/>
                </a:solidFill>
                <a:effectLst/>
                <a:uLnTx/>
                <a:uFillTx/>
                <a:latin typeface="Arial" panose="020B0604020202020204" pitchFamily="34" charset="0"/>
                <a:ea typeface="MS PGothic"/>
                <a:cs typeface="Arial" panose="020B0604020202020204" pitchFamily="34" charset="0"/>
              </a:rPr>
              <a:t>Legi, acte normative, instrucțiuni, ghiduri</a:t>
            </a:r>
            <a:endParaRPr kumimoji="0" lang="ru-RU" sz="2000" i="1" u="none" strike="noStrike" kern="0" cap="none" spc="0" normalizeH="0" baseline="0" noProof="0" dirty="0">
              <a:ln>
                <a:noFill/>
              </a:ln>
              <a:solidFill>
                <a:schemeClr val="tx2"/>
              </a:solidFill>
              <a:effectLst/>
              <a:uLnTx/>
              <a:uFillTx/>
              <a:latin typeface="Arial" panose="020B0604020202020204" pitchFamily="34" charset="0"/>
              <a:ea typeface="MS PGothic"/>
              <a:cs typeface="Arial" panose="020B0604020202020204" pitchFamily="34" charset="0"/>
            </a:endParaRPr>
          </a:p>
        </p:txBody>
      </p:sp>
      <p:sp>
        <p:nvSpPr>
          <p:cNvPr id="22" name="Вертикальный свиток 21"/>
          <p:cNvSpPr/>
          <p:nvPr/>
        </p:nvSpPr>
        <p:spPr bwMode="auto">
          <a:xfrm>
            <a:off x="5148263" y="2904565"/>
            <a:ext cx="3671887" cy="1748398"/>
          </a:xfrm>
          <a:prstGeom prst="verticalScroll">
            <a:avLst/>
          </a:prstGeom>
          <a:solidFill>
            <a:srgbClr val="FFFFFF">
              <a:lumMod val="95000"/>
            </a:srgbClr>
          </a:solidFill>
          <a:ln w="9525" cap="flat" cmpd="sng" algn="ctr">
            <a:solidFill>
              <a:srgbClr val="000000"/>
            </a:solidFill>
            <a:prstDash val="solid"/>
            <a:round/>
            <a:headEnd type="none" w="med" len="med"/>
            <a:tailEnd type="none" w="med" len="med"/>
          </a:ln>
          <a:effectLst/>
          <a:extLst/>
        </p:spPr>
        <p:txBody>
          <a:bodyPr/>
          <a:lstStyle/>
          <a:p>
            <a:pPr marL="0" marR="0" lvl="0" indent="0" defTabSz="457200" eaLnBrk="0" fontAlgn="auto" latinLnBrk="0" hangingPunct="0">
              <a:lnSpc>
                <a:spcPct val="100000"/>
              </a:lnSpc>
              <a:spcBef>
                <a:spcPts val="0"/>
              </a:spcBef>
              <a:spcAft>
                <a:spcPts val="0"/>
              </a:spcAft>
              <a:buClr>
                <a:srgbClr val="000000"/>
              </a:buClr>
              <a:buSzPct val="100000"/>
              <a:buFont typeface="Times New Roman" pitchFamily="16" charset="0"/>
              <a:buNone/>
              <a:tabLst/>
              <a:defRPr/>
            </a:pPr>
            <a:r>
              <a:rPr kumimoji="0" lang="ro-MO" sz="2000" i="1" u="none" strike="noStrike" kern="0" cap="none" spc="0" normalizeH="0" baseline="0" noProof="0" dirty="0" smtClean="0">
                <a:ln>
                  <a:noFill/>
                </a:ln>
                <a:solidFill>
                  <a:schemeClr val="tx2"/>
                </a:solidFill>
                <a:effectLst/>
                <a:uLnTx/>
                <a:uFillTx/>
                <a:latin typeface="Arial" panose="020B0604020202020204" pitchFamily="34" charset="0"/>
                <a:ea typeface="MS PGothic"/>
                <a:cs typeface="Arial" panose="020B0604020202020204" pitchFamily="34" charset="0"/>
              </a:rPr>
              <a:t>Acorduri, convenții, Protocoale semnate de RM </a:t>
            </a:r>
            <a:endParaRPr kumimoji="0" lang="ru-RU" sz="2000" i="1" u="none" strike="noStrike" kern="0" cap="none" spc="0" normalizeH="0" baseline="0" noProof="0" dirty="0">
              <a:ln>
                <a:noFill/>
              </a:ln>
              <a:solidFill>
                <a:schemeClr val="tx2"/>
              </a:solidFill>
              <a:effectLst/>
              <a:uLnTx/>
              <a:uFillTx/>
              <a:latin typeface="Arial" panose="020B0604020202020204" pitchFamily="34" charset="0"/>
              <a:ea typeface="MS PGothic"/>
              <a:cs typeface="Arial" panose="020B0604020202020204" pitchFamily="34" charset="0"/>
            </a:endParaRPr>
          </a:p>
        </p:txBody>
      </p:sp>
    </p:spTree>
    <p:extLst>
      <p:ext uri="{BB962C8B-B14F-4D97-AF65-F5344CB8AC3E}">
        <p14:creationId xmlns:p14="http://schemas.microsoft.com/office/powerpoint/2010/main" val="415017906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5" name="Прямоугольник 4"/>
          <p:cNvSpPr/>
          <p:nvPr/>
        </p:nvSpPr>
        <p:spPr>
          <a:xfrm>
            <a:off x="0" y="1425362"/>
            <a:ext cx="8986557" cy="3724096"/>
          </a:xfrm>
          <a:prstGeom prst="rect">
            <a:avLst/>
          </a:prstGeom>
        </p:spPr>
        <p:txBody>
          <a:bodyPr wrap="square">
            <a:spAutoFit/>
          </a:bodyPr>
          <a:lstStyle/>
          <a:p>
            <a:pPr lvl="0">
              <a:spcBef>
                <a:spcPts val="400"/>
              </a:spcBef>
              <a:spcAft>
                <a:spcPts val="800"/>
              </a:spcAft>
              <a:buClr>
                <a:srgbClr val="C80F0F"/>
              </a:buClr>
              <a:tabLst>
                <a:tab pos="2190750" algn="l"/>
              </a:tabLst>
            </a:pPr>
            <a:endParaRPr lang="ro-MO" sz="1800" kern="0" dirty="0" smtClean="0">
              <a:solidFill>
                <a:srgbClr val="6E6452"/>
              </a:solidFill>
              <a:latin typeface="+mj-lt"/>
            </a:endParaRPr>
          </a:p>
          <a:p>
            <a:pPr lvl="0">
              <a:spcBef>
                <a:spcPts val="400"/>
              </a:spcBef>
              <a:spcAft>
                <a:spcPts val="800"/>
              </a:spcAft>
              <a:buClr>
                <a:srgbClr val="C80F0F"/>
              </a:buClr>
              <a:tabLst>
                <a:tab pos="2190750" algn="l"/>
              </a:tabLst>
            </a:pPr>
            <a:r>
              <a:rPr lang="ro-MO" sz="1800" kern="0" dirty="0" smtClean="0">
                <a:solidFill>
                  <a:schemeClr val="tx1"/>
                </a:solidFill>
                <a:latin typeface="+mj-lt"/>
              </a:rPr>
              <a:t>Convenția Mării Negre</a:t>
            </a:r>
            <a:r>
              <a:rPr lang="ro-MO" sz="1800" kern="0" dirty="0" smtClean="0">
                <a:solidFill>
                  <a:srgbClr val="6E6452"/>
                </a:solidFill>
                <a:latin typeface="+mj-lt"/>
              </a:rPr>
              <a:t>. (continuare)</a:t>
            </a:r>
          </a:p>
          <a:p>
            <a:pPr lvl="0"/>
            <a:r>
              <a:rPr lang="ro-MO" sz="1800" dirty="0" smtClean="0">
                <a:solidFill>
                  <a:srgbClr val="222222"/>
                </a:solidFill>
                <a:latin typeface="Arial"/>
              </a:rPr>
              <a:t> </a:t>
            </a:r>
            <a:r>
              <a:rPr lang="vi-VN" sz="1800" dirty="0">
                <a:solidFill>
                  <a:srgbClr val="444444"/>
                </a:solidFill>
                <a:latin typeface="Arial"/>
              </a:rPr>
              <a:t>Părțile contractante vor coopera în elaborarea </a:t>
            </a:r>
            <a:r>
              <a:rPr lang="ro-MO" sz="1800" dirty="0" smtClean="0">
                <a:solidFill>
                  <a:srgbClr val="444444"/>
                </a:solidFill>
                <a:latin typeface="Arial"/>
              </a:rPr>
              <a:t>în baza P</a:t>
            </a:r>
            <a:r>
              <a:rPr lang="vi-VN" sz="1800" dirty="0" smtClean="0">
                <a:solidFill>
                  <a:srgbClr val="444444"/>
                </a:solidFill>
                <a:latin typeface="Arial"/>
              </a:rPr>
              <a:t>rotocoale</a:t>
            </a:r>
            <a:r>
              <a:rPr lang="ro-MO" sz="1800" dirty="0" smtClean="0">
                <a:solidFill>
                  <a:srgbClr val="444444"/>
                </a:solidFill>
                <a:latin typeface="Arial"/>
              </a:rPr>
              <a:t>lor</a:t>
            </a:r>
            <a:r>
              <a:rPr lang="vi-VN" sz="1800" dirty="0" smtClean="0">
                <a:solidFill>
                  <a:srgbClr val="444444"/>
                </a:solidFill>
                <a:latin typeface="Arial"/>
              </a:rPr>
              <a:t> </a:t>
            </a:r>
            <a:r>
              <a:rPr lang="vi-VN" sz="1800" dirty="0">
                <a:solidFill>
                  <a:srgbClr val="444444"/>
                </a:solidFill>
                <a:latin typeface="Arial"/>
              </a:rPr>
              <a:t>adiționale și anexe</a:t>
            </a:r>
            <a:r>
              <a:rPr lang="vi-VN" sz="1800" b="0" dirty="0">
                <a:solidFill>
                  <a:srgbClr val="444444"/>
                </a:solidFill>
                <a:latin typeface="Arial"/>
              </a:rPr>
              <a:t>, în afară de cele alăturate la prezenta convenție, care vor fi necesare pentru aplicarea prezentei convenții</a:t>
            </a:r>
            <a:r>
              <a:rPr lang="ro-MO" sz="1800" b="0" dirty="0">
                <a:solidFill>
                  <a:srgbClr val="444444"/>
                </a:solidFill>
                <a:latin typeface="Arial"/>
              </a:rPr>
              <a:t>,</a:t>
            </a:r>
            <a:r>
              <a:rPr lang="vi-VN" sz="1800" b="0" dirty="0">
                <a:solidFill>
                  <a:srgbClr val="444444"/>
                </a:solidFill>
                <a:latin typeface="Arial"/>
              </a:rPr>
              <a:t> </a:t>
            </a:r>
            <a:endParaRPr lang="ro-MO" sz="1800" b="0" dirty="0" smtClean="0">
              <a:solidFill>
                <a:srgbClr val="444444"/>
              </a:solidFill>
              <a:latin typeface="Arial"/>
            </a:endParaRPr>
          </a:p>
          <a:p>
            <a:pPr lvl="0"/>
            <a:endParaRPr lang="ro-MO" sz="1800" dirty="0" smtClean="0">
              <a:solidFill>
                <a:srgbClr val="444444"/>
              </a:solidFill>
              <a:latin typeface="Arial"/>
            </a:endParaRPr>
          </a:p>
          <a:p>
            <a:pPr lvl="0"/>
            <a:r>
              <a:rPr lang="vi-VN" sz="1800" dirty="0" smtClean="0">
                <a:solidFill>
                  <a:srgbClr val="444444"/>
                </a:solidFill>
                <a:latin typeface="Arial"/>
              </a:rPr>
              <a:t>vor </a:t>
            </a:r>
            <a:r>
              <a:rPr lang="vi-VN" sz="1800" dirty="0">
                <a:solidFill>
                  <a:srgbClr val="444444"/>
                </a:solidFill>
                <a:latin typeface="Arial"/>
              </a:rPr>
              <a:t>încheia acorduri bilaterale </a:t>
            </a:r>
            <a:r>
              <a:rPr lang="vi-VN" sz="1800" b="0" dirty="0">
                <a:solidFill>
                  <a:srgbClr val="444444"/>
                </a:solidFill>
                <a:latin typeface="Arial"/>
              </a:rPr>
              <a:t>și multilaterale pentru protecția și păstrarea mediului marin al Mării Negre</a:t>
            </a:r>
            <a:r>
              <a:rPr lang="vi-VN" sz="1800" b="0" dirty="0" smtClean="0">
                <a:solidFill>
                  <a:srgbClr val="444444"/>
                </a:solidFill>
                <a:latin typeface="Arial"/>
              </a:rPr>
              <a:t>,</a:t>
            </a:r>
            <a:endParaRPr lang="ro-MO" sz="1800" b="0" dirty="0" smtClean="0">
              <a:solidFill>
                <a:srgbClr val="444444"/>
              </a:solidFill>
              <a:latin typeface="Arial"/>
            </a:endParaRPr>
          </a:p>
          <a:p>
            <a:pPr lvl="0"/>
            <a:endParaRPr lang="ro-MO" sz="1800" b="0" dirty="0">
              <a:solidFill>
                <a:srgbClr val="444444"/>
              </a:solidFill>
              <a:latin typeface="Arial"/>
            </a:endParaRPr>
          </a:p>
          <a:p>
            <a:pPr lvl="0"/>
            <a:r>
              <a:rPr lang="vi-VN" sz="1800" dirty="0" smtClean="0">
                <a:solidFill>
                  <a:srgbClr val="444444"/>
                </a:solidFill>
                <a:latin typeface="Arial"/>
              </a:rPr>
              <a:t>vor </a:t>
            </a:r>
            <a:r>
              <a:rPr lang="vi-VN" sz="1800" dirty="0">
                <a:solidFill>
                  <a:srgbClr val="444444"/>
                </a:solidFill>
                <a:latin typeface="Arial"/>
              </a:rPr>
              <a:t>coopera</a:t>
            </a:r>
            <a:r>
              <a:rPr lang="vi-VN" sz="1800" b="0" dirty="0">
                <a:solidFill>
                  <a:srgbClr val="444444"/>
                </a:solidFill>
                <a:latin typeface="Arial"/>
              </a:rPr>
              <a:t>, în promovarea elaborării de măsuri care să contribuie la protecția și păstrarea mediului marin al Mării Negre.</a:t>
            </a:r>
            <a:endParaRPr lang="vi-VN" sz="1800" b="0" dirty="0">
              <a:solidFill>
                <a:srgbClr val="333333"/>
              </a:solidFill>
              <a:latin typeface="Arial"/>
            </a:endParaRPr>
          </a:p>
          <a:p>
            <a:pPr lvl="0">
              <a:spcBef>
                <a:spcPts val="400"/>
              </a:spcBef>
              <a:spcAft>
                <a:spcPts val="800"/>
              </a:spcAft>
              <a:buClr>
                <a:srgbClr val="C80F0F"/>
              </a:buClr>
              <a:tabLst>
                <a:tab pos="2190750" algn="l"/>
              </a:tabLst>
            </a:pPr>
            <a:endParaRPr lang="vi-VN" sz="1800" b="0" kern="0" dirty="0">
              <a:solidFill>
                <a:srgbClr val="333333"/>
              </a:solidFill>
              <a:latin typeface="+mj-lt"/>
              <a:cs typeface="+mn-cs"/>
            </a:endParaRPr>
          </a:p>
        </p:txBody>
      </p:sp>
    </p:spTree>
    <p:extLst>
      <p:ext uri="{BB962C8B-B14F-4D97-AF65-F5344CB8AC3E}">
        <p14:creationId xmlns:p14="http://schemas.microsoft.com/office/powerpoint/2010/main" val="384988639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r>
              <a:rPr lang="ro-RO" b="0" dirty="0" smtClean="0"/>
              <a:t> </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524435" y="1435216"/>
            <a:ext cx="7987553" cy="4216539"/>
          </a:xfrm>
          <a:prstGeom prst="rect">
            <a:avLst/>
          </a:prstGeom>
        </p:spPr>
        <p:txBody>
          <a:bodyPr wrap="square">
            <a:spAutoFit/>
          </a:bodyPr>
          <a:lstStyle/>
          <a:p>
            <a:pPr lvl="0">
              <a:spcBef>
                <a:spcPts val="400"/>
              </a:spcBef>
              <a:spcAft>
                <a:spcPts val="800"/>
              </a:spcAft>
              <a:buClr>
                <a:srgbClr val="C80F0F"/>
              </a:buClr>
              <a:tabLst>
                <a:tab pos="2190750" algn="l"/>
              </a:tabLst>
            </a:pPr>
            <a:r>
              <a:rPr lang="ro-MO" sz="2000" kern="0" dirty="0" smtClean="0">
                <a:solidFill>
                  <a:schemeClr val="tx1"/>
                </a:solidFill>
                <a:latin typeface="Arial"/>
                <a:cs typeface="+mn-cs"/>
              </a:rPr>
              <a:t>Acorduri de cooperare</a:t>
            </a:r>
          </a:p>
          <a:p>
            <a:pPr lvl="0" algn="just">
              <a:spcBef>
                <a:spcPts val="400"/>
              </a:spcBef>
              <a:spcAft>
                <a:spcPts val="800"/>
              </a:spcAft>
              <a:buClr>
                <a:srgbClr val="C80F0F"/>
              </a:buClr>
              <a:tabLst>
                <a:tab pos="2190750" algn="l"/>
              </a:tabLst>
            </a:pPr>
            <a:endParaRPr lang="ro-MO" sz="1800" b="0" kern="0" dirty="0" smtClean="0">
              <a:solidFill>
                <a:srgbClr val="6E6452"/>
              </a:solidFill>
              <a:latin typeface="Arial"/>
              <a:cs typeface="+mn-cs"/>
            </a:endParaRPr>
          </a:p>
          <a:p>
            <a:pPr lvl="0" algn="just">
              <a:spcBef>
                <a:spcPts val="400"/>
              </a:spcBef>
              <a:spcAft>
                <a:spcPts val="800"/>
              </a:spcAft>
              <a:buClr>
                <a:srgbClr val="C80F0F"/>
              </a:buClr>
              <a:tabLst>
                <a:tab pos="2190750" algn="l"/>
              </a:tabLst>
            </a:pPr>
            <a:r>
              <a:rPr lang="ro-MO" sz="1800" b="0" kern="0" dirty="0" smtClean="0">
                <a:solidFill>
                  <a:srgbClr val="6E6452"/>
                </a:solidFill>
                <a:latin typeface="Arial"/>
                <a:cs typeface="+mn-cs"/>
              </a:rPr>
              <a:t>1. </a:t>
            </a:r>
            <a:r>
              <a:rPr lang="vi-VN" sz="1800" kern="0" dirty="0" smtClean="0">
                <a:solidFill>
                  <a:srgbClr val="6E6452"/>
                </a:solidFill>
                <a:latin typeface="Arial"/>
                <a:cs typeface="+mn-cs"/>
              </a:rPr>
              <a:t>Acordul </a:t>
            </a:r>
            <a:r>
              <a:rPr lang="vi-VN" sz="1800" kern="0" dirty="0">
                <a:solidFill>
                  <a:srgbClr val="6E6452"/>
                </a:solidFill>
                <a:latin typeface="Arial"/>
                <a:cs typeface="+mn-cs"/>
              </a:rPr>
              <a:t>dintre Guvernul Republicii Moldova şi Cabinetul de Miniştri al Ucraine</a:t>
            </a:r>
            <a:r>
              <a:rPr lang="vi-VN" sz="1800" b="0" kern="0" dirty="0">
                <a:solidFill>
                  <a:srgbClr val="6E6452"/>
                </a:solidFill>
                <a:latin typeface="Arial"/>
                <a:cs typeface="+mn-cs"/>
              </a:rPr>
              <a:t>i privind colaborarea în domeniul protecţiei şi dezvoltării durabile a bazinului rîului Nistru, semnat la Roma la 29 noiembrie </a:t>
            </a:r>
            <a:r>
              <a:rPr lang="vi-VN" sz="1800" b="0" kern="0" dirty="0" smtClean="0">
                <a:solidFill>
                  <a:srgbClr val="6E6452"/>
                </a:solidFill>
                <a:latin typeface="Arial"/>
                <a:cs typeface="+mn-cs"/>
              </a:rPr>
              <a:t>2012</a:t>
            </a:r>
            <a:r>
              <a:rPr lang="ro-MO" sz="1800" b="0" kern="0" dirty="0" smtClean="0">
                <a:solidFill>
                  <a:srgbClr val="6E6452"/>
                </a:solidFill>
                <a:latin typeface="Arial"/>
                <a:cs typeface="+mn-cs"/>
              </a:rPr>
              <a:t>;</a:t>
            </a:r>
            <a:r>
              <a:rPr lang="vi-VN" sz="1800" b="0" kern="0" dirty="0" smtClean="0">
                <a:solidFill>
                  <a:srgbClr val="6E6452"/>
                </a:solidFill>
                <a:latin typeface="Arial"/>
                <a:cs typeface="+mn-cs"/>
              </a:rPr>
              <a:t> </a:t>
            </a:r>
            <a:endParaRPr lang="ro-MO" sz="1800" b="0" kern="0" dirty="0">
              <a:solidFill>
                <a:srgbClr val="6E6452"/>
              </a:solidFill>
              <a:latin typeface="Arial"/>
              <a:cs typeface="+mn-cs"/>
            </a:endParaRPr>
          </a:p>
          <a:p>
            <a:pPr lvl="0" algn="just">
              <a:spcBef>
                <a:spcPts val="400"/>
              </a:spcBef>
              <a:spcAft>
                <a:spcPts val="800"/>
              </a:spcAft>
              <a:buClr>
                <a:srgbClr val="C80F0F"/>
              </a:buClr>
              <a:tabLst>
                <a:tab pos="2190750" algn="l"/>
              </a:tabLst>
            </a:pPr>
            <a:r>
              <a:rPr lang="ro-MO" sz="1800" b="0" kern="0" dirty="0">
                <a:solidFill>
                  <a:srgbClr val="6E6452"/>
                </a:solidFill>
                <a:latin typeface="Arial"/>
                <a:cs typeface="+mn-cs"/>
              </a:rPr>
              <a:t>2</a:t>
            </a:r>
            <a:r>
              <a:rPr lang="ro-MO" sz="1800" kern="0" dirty="0">
                <a:solidFill>
                  <a:srgbClr val="6E6452"/>
                </a:solidFill>
                <a:latin typeface="Arial"/>
                <a:cs typeface="+mn-cs"/>
              </a:rPr>
              <a:t>.</a:t>
            </a:r>
            <a:r>
              <a:rPr lang="vi-VN" sz="1800" kern="0" dirty="0">
                <a:solidFill>
                  <a:srgbClr val="6E6452"/>
                </a:solidFill>
                <a:latin typeface="Arial"/>
                <a:cs typeface="+mn-cs"/>
              </a:rPr>
              <a:t> Acordul dintre Guvernul Republicii Moldova şi Cabinetul de Miniştri al Ucrainei privind gestionarea în comun a apelor transfrontaliere, 23 noiembrie </a:t>
            </a:r>
            <a:r>
              <a:rPr lang="vi-VN" sz="1800" kern="0" dirty="0" smtClean="0">
                <a:solidFill>
                  <a:srgbClr val="6E6452"/>
                </a:solidFill>
                <a:latin typeface="Arial"/>
                <a:cs typeface="+mn-cs"/>
              </a:rPr>
              <a:t>2003</a:t>
            </a:r>
            <a:r>
              <a:rPr lang="ro-MO" sz="1800" kern="0" dirty="0" smtClean="0">
                <a:solidFill>
                  <a:srgbClr val="6E6452"/>
                </a:solidFill>
                <a:latin typeface="Arial"/>
                <a:cs typeface="+mn-cs"/>
              </a:rPr>
              <a:t>;</a:t>
            </a:r>
            <a:endParaRPr lang="ro-MO" sz="1800" kern="0" dirty="0">
              <a:solidFill>
                <a:srgbClr val="6E6452"/>
              </a:solidFill>
              <a:latin typeface="Arial"/>
              <a:cs typeface="+mn-cs"/>
            </a:endParaRPr>
          </a:p>
          <a:p>
            <a:pPr lvl="0" algn="just">
              <a:spcBef>
                <a:spcPts val="400"/>
              </a:spcBef>
              <a:spcAft>
                <a:spcPts val="800"/>
              </a:spcAft>
              <a:buClr>
                <a:srgbClr val="C80F0F"/>
              </a:buClr>
              <a:tabLst>
                <a:tab pos="2190750" algn="l"/>
              </a:tabLst>
            </a:pPr>
            <a:r>
              <a:rPr lang="vi-VN" sz="1800" b="0" kern="0" dirty="0">
                <a:solidFill>
                  <a:srgbClr val="6E6452"/>
                </a:solidFill>
                <a:latin typeface="Arial"/>
                <a:cs typeface="+mn-cs"/>
              </a:rPr>
              <a:t> </a:t>
            </a:r>
            <a:r>
              <a:rPr lang="ro-MO" sz="1800" b="0" kern="0" dirty="0">
                <a:solidFill>
                  <a:srgbClr val="6E6452"/>
                </a:solidFill>
                <a:latin typeface="Arial"/>
                <a:cs typeface="+mn-cs"/>
              </a:rPr>
              <a:t>3</a:t>
            </a:r>
            <a:r>
              <a:rPr lang="vi-VN" sz="1800" b="0" kern="0" dirty="0">
                <a:solidFill>
                  <a:srgbClr val="6E6452"/>
                </a:solidFill>
                <a:latin typeface="Arial"/>
                <a:cs typeface="+mn-cs"/>
              </a:rPr>
              <a:t> </a:t>
            </a:r>
            <a:r>
              <a:rPr lang="vi-VN" sz="1800" kern="0" dirty="0">
                <a:solidFill>
                  <a:srgbClr val="6E6452"/>
                </a:solidFill>
                <a:latin typeface="Arial"/>
                <a:cs typeface="+mn-cs"/>
              </a:rPr>
              <a:t>Acordul dintre Guvernul Republicii Moldova şi Guvernul României privind cooperare pentru protecția și utilizarea durabilă a apelor Prutului și </a:t>
            </a:r>
            <a:r>
              <a:rPr lang="vi-VN" sz="1800" kern="0" dirty="0" smtClean="0">
                <a:solidFill>
                  <a:srgbClr val="6E6452"/>
                </a:solidFill>
                <a:latin typeface="Arial"/>
                <a:cs typeface="+mn-cs"/>
              </a:rPr>
              <a:t>Dunării</a:t>
            </a:r>
            <a:r>
              <a:rPr lang="ro-MO" sz="1800" kern="0" dirty="0" smtClean="0">
                <a:solidFill>
                  <a:srgbClr val="6E6452"/>
                </a:solidFill>
                <a:latin typeface="Arial"/>
                <a:cs typeface="+mn-cs"/>
              </a:rPr>
              <a:t>.</a:t>
            </a:r>
            <a:r>
              <a:rPr lang="vi-VN" sz="1800" kern="0" dirty="0" smtClean="0">
                <a:solidFill>
                  <a:srgbClr val="6E6452"/>
                </a:solidFill>
                <a:latin typeface="Arial"/>
                <a:cs typeface="+mn-cs"/>
              </a:rPr>
              <a:t> </a:t>
            </a:r>
            <a:endParaRPr lang="ro-MO" sz="1800" kern="0" dirty="0">
              <a:solidFill>
                <a:srgbClr val="6E6452"/>
              </a:solidFill>
              <a:latin typeface="Arial"/>
              <a:cs typeface="+mn-cs"/>
            </a:endParaRPr>
          </a:p>
          <a:p>
            <a:pPr lvl="0" algn="just">
              <a:spcBef>
                <a:spcPts val="400"/>
              </a:spcBef>
              <a:spcAft>
                <a:spcPts val="800"/>
              </a:spcAft>
              <a:buClr>
                <a:srgbClr val="C80F0F"/>
              </a:buClr>
              <a:tabLst>
                <a:tab pos="2190750" algn="l"/>
              </a:tabLst>
            </a:pPr>
            <a:r>
              <a:rPr lang="ro-MO" sz="1800" b="0" kern="0" dirty="0" smtClean="0">
                <a:solidFill>
                  <a:srgbClr val="6E6452"/>
                </a:solidFill>
                <a:latin typeface="Arial"/>
                <a:cs typeface="+mn-cs"/>
              </a:rPr>
              <a:t> </a:t>
            </a:r>
            <a:endParaRPr lang="ru-RU" sz="1800" b="0" kern="0" dirty="0">
              <a:solidFill>
                <a:srgbClr val="6E6452"/>
              </a:solidFill>
              <a:latin typeface="Arial"/>
              <a:cs typeface="+mn-cs"/>
            </a:endParaRPr>
          </a:p>
        </p:txBody>
      </p:sp>
      <p:sp>
        <p:nvSpPr>
          <p:cNvPr id="13" name="Скругленный прямоугольник 12"/>
          <p:cNvSpPr/>
          <p:nvPr/>
        </p:nvSpPr>
        <p:spPr>
          <a:xfrm>
            <a:off x="5353436" y="1388245"/>
            <a:ext cx="1577386" cy="962639"/>
          </a:xfrm>
          <a:prstGeom prst="roundRect">
            <a:avLst>
              <a:gd name="adj" fmla="val 10000"/>
            </a:avLst>
          </a:prstGeom>
          <a:blipFill rotWithShape="1">
            <a:blip r:embed="rId8"/>
            <a:stretch>
              <a:fillRect/>
            </a:stretch>
          </a:blipFill>
          <a:ln w="15875" cap="flat" cmpd="sng" algn="ctr">
            <a:solidFill>
              <a:sysClr val="window" lastClr="FFFFFF">
                <a:hueOff val="0"/>
                <a:satOff val="0"/>
                <a:lumOff val="0"/>
                <a:alphaOff val="0"/>
              </a:sysClr>
            </a:solidFill>
            <a:prstDash val="solid"/>
          </a:ln>
          <a:effectLst/>
        </p:spPr>
      </p:sp>
    </p:spTree>
    <p:extLst>
      <p:ext uri="{BB962C8B-B14F-4D97-AF65-F5344CB8AC3E}">
        <p14:creationId xmlns:p14="http://schemas.microsoft.com/office/powerpoint/2010/main" val="63068916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 y="1835326"/>
            <a:ext cx="8744510" cy="4924425"/>
          </a:xfrm>
          <a:prstGeom prst="rect">
            <a:avLst/>
          </a:prstGeom>
        </p:spPr>
        <p:txBody>
          <a:bodyPr wrap="square">
            <a:spAutoFit/>
          </a:bodyPr>
          <a:lstStyle/>
          <a:p>
            <a:pPr lvl="0">
              <a:spcBef>
                <a:spcPts val="400"/>
              </a:spcBef>
              <a:spcAft>
                <a:spcPts val="800"/>
              </a:spcAft>
              <a:buClr>
                <a:srgbClr val="C80F0F"/>
              </a:buClr>
              <a:tabLst>
                <a:tab pos="2190750" algn="l"/>
              </a:tabLst>
            </a:pPr>
            <a:r>
              <a:rPr lang="ro-MO" sz="2000" kern="0" dirty="0" smtClean="0">
                <a:solidFill>
                  <a:schemeClr val="tx1"/>
                </a:solidFill>
                <a:latin typeface="Arial"/>
                <a:cs typeface="+mn-cs"/>
              </a:rPr>
              <a:t>Acorduri de cooperare</a:t>
            </a:r>
          </a:p>
          <a:p>
            <a:pPr lvl="0">
              <a:spcBef>
                <a:spcPts val="400"/>
              </a:spcBef>
              <a:spcAft>
                <a:spcPts val="800"/>
              </a:spcAft>
              <a:buClr>
                <a:srgbClr val="C80F0F"/>
              </a:buClr>
              <a:tabLst>
                <a:tab pos="2190750" algn="l"/>
              </a:tabLst>
            </a:pPr>
            <a:endParaRPr lang="ro-MO" sz="1800" b="0" kern="0" dirty="0" smtClean="0">
              <a:solidFill>
                <a:srgbClr val="6E6452"/>
              </a:solidFill>
              <a:latin typeface="Arial"/>
              <a:cs typeface="+mn-cs"/>
            </a:endParaRPr>
          </a:p>
          <a:p>
            <a:pPr lvl="0" algn="just">
              <a:spcBef>
                <a:spcPts val="400"/>
              </a:spcBef>
              <a:spcAft>
                <a:spcPts val="800"/>
              </a:spcAft>
              <a:buClr>
                <a:srgbClr val="C80F0F"/>
              </a:buClr>
              <a:tabLst>
                <a:tab pos="2190750" algn="l"/>
              </a:tabLst>
            </a:pPr>
            <a:r>
              <a:rPr lang="vi-VN" sz="1800" kern="0" dirty="0" smtClean="0">
                <a:solidFill>
                  <a:srgbClr val="6E6452"/>
                </a:solidFill>
                <a:latin typeface="Arial"/>
              </a:rPr>
              <a:t>Acordul </a:t>
            </a:r>
            <a:r>
              <a:rPr lang="vi-VN" sz="1800" kern="0" dirty="0">
                <a:solidFill>
                  <a:srgbClr val="6E6452"/>
                </a:solidFill>
                <a:latin typeface="Arial"/>
              </a:rPr>
              <a:t>între Guvernul României şi Guvernul Republicii Moldova privind cooperarea în domeniul protecţiei resurselor piscicole şi reglementarea pescuitului în Râul Prut şi în lacul de acumulare Stînca – Costeş</a:t>
            </a:r>
            <a:r>
              <a:rPr lang="vi-VN" sz="1800" b="0" kern="0" dirty="0">
                <a:solidFill>
                  <a:srgbClr val="6E6452"/>
                </a:solidFill>
                <a:latin typeface="Arial"/>
              </a:rPr>
              <a:t>ti (01 august 2003, Stînca - Costeşti)</a:t>
            </a:r>
            <a:endParaRPr lang="ru-RU" sz="1800" b="0" kern="0" dirty="0">
              <a:solidFill>
                <a:srgbClr val="6E6452"/>
              </a:solidFill>
              <a:latin typeface="Arial"/>
            </a:endParaRPr>
          </a:p>
          <a:p>
            <a:pPr lvl="0">
              <a:spcBef>
                <a:spcPts val="400"/>
              </a:spcBef>
              <a:spcAft>
                <a:spcPts val="800"/>
              </a:spcAft>
              <a:buClr>
                <a:srgbClr val="C80F0F"/>
              </a:buClr>
              <a:tabLst>
                <a:tab pos="2190750" algn="l"/>
              </a:tabLst>
            </a:pPr>
            <a:r>
              <a:rPr lang="vi-VN" sz="1800" kern="0" dirty="0" smtClean="0">
                <a:solidFill>
                  <a:srgbClr val="6E6452"/>
                </a:solidFill>
                <a:latin typeface="Arial"/>
                <a:cs typeface="+mn-cs"/>
              </a:rPr>
              <a:t>Acordul </a:t>
            </a:r>
            <a:r>
              <a:rPr lang="vi-VN" sz="1800" kern="0" dirty="0">
                <a:solidFill>
                  <a:srgbClr val="6E6452"/>
                </a:solidFill>
                <a:latin typeface="Arial"/>
                <a:cs typeface="+mn-cs"/>
              </a:rPr>
              <a:t>între Ministerul Mediului şi Amenajării Teritoriului al Republicii Moldova, Ministerul Apelor, Pădurilor şi Protecţiei Mediului din România şi Ministerul Mediului şi Resurselor Naturale al Ucrainei privind cooperarea în zona formată din ariile naturale protejate ale Deltei</a:t>
            </a:r>
            <a:r>
              <a:rPr lang="ro-MO" sz="1800" kern="0" dirty="0">
                <a:solidFill>
                  <a:srgbClr val="6E6452"/>
                </a:solidFill>
                <a:latin typeface="Arial"/>
                <a:cs typeface="+mn-cs"/>
              </a:rPr>
              <a:t> </a:t>
            </a:r>
            <a:r>
              <a:rPr lang="ro-MO" sz="1800" kern="0" dirty="0" err="1">
                <a:solidFill>
                  <a:srgbClr val="6E6452"/>
                </a:solidFill>
                <a:latin typeface="Arial"/>
                <a:cs typeface="+mn-cs"/>
              </a:rPr>
              <a:t>Dun</a:t>
            </a:r>
            <a:r>
              <a:rPr lang="ro-MO" sz="1800" b="0" kern="0" dirty="0" err="1">
                <a:solidFill>
                  <a:srgbClr val="6E6452"/>
                </a:solidFill>
                <a:latin typeface="Arial"/>
                <a:cs typeface="+mn-cs"/>
              </a:rPr>
              <a:t>area</a:t>
            </a:r>
            <a:r>
              <a:rPr lang="ro-MO" sz="1800" b="0" kern="0" dirty="0">
                <a:solidFill>
                  <a:srgbClr val="6E6452"/>
                </a:solidFill>
                <a:latin typeface="Arial"/>
                <a:cs typeface="+mn-cs"/>
              </a:rPr>
              <a:t>, </a:t>
            </a:r>
            <a:r>
              <a:rPr lang="ro-MO" sz="1800" b="0" kern="0" dirty="0" smtClean="0">
                <a:solidFill>
                  <a:srgbClr val="6E6452"/>
                </a:solidFill>
                <a:latin typeface="Arial"/>
                <a:cs typeface="+mn-cs"/>
              </a:rPr>
              <a:t>2000</a:t>
            </a:r>
          </a:p>
          <a:p>
            <a:pPr lvl="0">
              <a:spcBef>
                <a:spcPts val="400"/>
              </a:spcBef>
              <a:spcAft>
                <a:spcPts val="800"/>
              </a:spcAft>
              <a:buClr>
                <a:srgbClr val="C80F0F"/>
              </a:buClr>
              <a:tabLst>
                <a:tab pos="2190750" algn="l"/>
              </a:tabLst>
            </a:pPr>
            <a:r>
              <a:rPr lang="ro-MO" sz="1800" b="0" kern="0" dirty="0" smtClean="0">
                <a:solidFill>
                  <a:srgbClr val="6E6452"/>
                </a:solidFill>
                <a:latin typeface="Arial"/>
                <a:cs typeface="+mn-cs"/>
              </a:rPr>
              <a:t>În baza Acordurilor menționate se </a:t>
            </a:r>
            <a:r>
              <a:rPr lang="ro-MO" sz="1800" b="0" kern="0" dirty="0" err="1" smtClean="0">
                <a:solidFill>
                  <a:srgbClr val="6E6452"/>
                </a:solidFill>
                <a:latin typeface="Arial"/>
                <a:cs typeface="+mn-cs"/>
              </a:rPr>
              <a:t>crează</a:t>
            </a:r>
            <a:r>
              <a:rPr lang="ro-MO" sz="1800" b="0" kern="0" dirty="0" smtClean="0">
                <a:solidFill>
                  <a:srgbClr val="6E6452"/>
                </a:solidFill>
                <a:latin typeface="Arial"/>
                <a:cs typeface="+mn-cs"/>
              </a:rPr>
              <a:t> </a:t>
            </a:r>
            <a:r>
              <a:rPr lang="ro-MO" sz="1800" kern="0" dirty="0" smtClean="0">
                <a:solidFill>
                  <a:srgbClr val="6E6452"/>
                </a:solidFill>
                <a:latin typeface="Arial"/>
                <a:cs typeface="+mn-cs"/>
              </a:rPr>
              <a:t>Comisii transfrontaliere pentru protecția și utilizarea cursurilor de apă și a lacurilor internaționale.</a:t>
            </a:r>
          </a:p>
          <a:p>
            <a:pPr lvl="0">
              <a:spcBef>
                <a:spcPts val="400"/>
              </a:spcBef>
              <a:spcAft>
                <a:spcPts val="800"/>
              </a:spcAft>
              <a:buClr>
                <a:srgbClr val="C80F0F"/>
              </a:buClr>
              <a:tabLst>
                <a:tab pos="2190750" algn="l"/>
              </a:tabLst>
            </a:pPr>
            <a:endParaRPr lang="ro-MO" sz="1800" kern="0" dirty="0">
              <a:solidFill>
                <a:srgbClr val="6E6452"/>
              </a:solidFill>
              <a:latin typeface="Arial"/>
              <a:cs typeface="+mn-cs"/>
            </a:endParaRPr>
          </a:p>
          <a:p>
            <a:pPr lvl="0">
              <a:spcBef>
                <a:spcPts val="400"/>
              </a:spcBef>
              <a:spcAft>
                <a:spcPts val="800"/>
              </a:spcAft>
              <a:buClr>
                <a:srgbClr val="C80F0F"/>
              </a:buClr>
              <a:tabLst>
                <a:tab pos="2190750" algn="l"/>
              </a:tabLst>
            </a:pPr>
            <a:endParaRPr lang="ro-MO" sz="1800" kern="0" dirty="0">
              <a:solidFill>
                <a:srgbClr val="6E6452"/>
              </a:solidFill>
              <a:latin typeface="Arial"/>
              <a:cs typeface="+mn-cs"/>
            </a:endParaRPr>
          </a:p>
        </p:txBody>
      </p:sp>
      <p:sp>
        <p:nvSpPr>
          <p:cNvPr id="13" name="Скругленный прямоугольник 12"/>
          <p:cNvSpPr/>
          <p:nvPr/>
        </p:nvSpPr>
        <p:spPr>
          <a:xfrm>
            <a:off x="5353436" y="1835326"/>
            <a:ext cx="1577386" cy="962639"/>
          </a:xfrm>
          <a:prstGeom prst="roundRect">
            <a:avLst>
              <a:gd name="adj" fmla="val 10000"/>
            </a:avLst>
          </a:prstGeom>
          <a:blipFill rotWithShape="1">
            <a:blip r:embed="rId8"/>
            <a:stretch>
              <a:fillRect/>
            </a:stretch>
          </a:blipFill>
          <a:ln w="15875" cap="flat" cmpd="sng" algn="ctr">
            <a:solidFill>
              <a:sysClr val="window" lastClr="FFFFFF">
                <a:hueOff val="0"/>
                <a:satOff val="0"/>
                <a:lumOff val="0"/>
                <a:alphaOff val="0"/>
              </a:sysClr>
            </a:solidFill>
            <a:prstDash val="solid"/>
          </a:ln>
          <a:effectLst/>
        </p:spPr>
      </p:sp>
    </p:spTree>
    <p:extLst>
      <p:ext uri="{BB962C8B-B14F-4D97-AF65-F5344CB8AC3E}">
        <p14:creationId xmlns:p14="http://schemas.microsoft.com/office/powerpoint/2010/main" val="52814843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09283" y="1482725"/>
            <a:ext cx="8150506" cy="857063"/>
          </a:xfrm>
        </p:spPr>
        <p:txBody>
          <a:bodyPr/>
          <a:lstStyle/>
          <a:p>
            <a:r>
              <a:rPr lang="ro-MO" b="1" dirty="0" smtClean="0">
                <a:solidFill>
                  <a:schemeClr val="tx1"/>
                </a:solidFill>
              </a:rPr>
              <a:t>Protocoale în cadrul Convenției Protecția apelor transfrontaliere</a:t>
            </a:r>
            <a:endParaRPr lang="ru-RU" b="1" dirty="0">
              <a:solidFill>
                <a:schemeClr val="tx1"/>
              </a:solidFill>
            </a:endParaRPr>
          </a:p>
        </p:txBody>
      </p:sp>
      <p:sp>
        <p:nvSpPr>
          <p:cNvPr id="8" name="Объект 7"/>
          <p:cNvSpPr>
            <a:spLocks noGrp="1"/>
          </p:cNvSpPr>
          <p:nvPr>
            <p:ph idx="1"/>
          </p:nvPr>
        </p:nvSpPr>
        <p:spPr>
          <a:xfrm>
            <a:off x="336176" y="2420471"/>
            <a:ext cx="8404396" cy="3843529"/>
          </a:xfrm>
        </p:spPr>
        <p:txBody>
          <a:bodyPr/>
          <a:lstStyle/>
          <a:p>
            <a:pPr marL="0" lvl="0" indent="0">
              <a:buNone/>
            </a:pPr>
            <a:r>
              <a:rPr lang="ro-MO" b="1" dirty="0" smtClean="0"/>
              <a:t>Protocol privind Apa și </a:t>
            </a:r>
            <a:r>
              <a:rPr lang="ro-MO" b="1" dirty="0" smtClean="0"/>
              <a:t>Sănătatea ( Londra, 199)</a:t>
            </a:r>
            <a:r>
              <a:rPr lang="ro-MO" dirty="0" smtClean="0"/>
              <a:t>, </a:t>
            </a:r>
            <a:r>
              <a:rPr lang="ro-MO" dirty="0" smtClean="0"/>
              <a:t>ratificat </a:t>
            </a:r>
            <a:r>
              <a:rPr lang="ro-MO" b="1" dirty="0"/>
              <a:t>prin </a:t>
            </a:r>
            <a:r>
              <a:rPr lang="vi-VN" b="1" dirty="0"/>
              <a:t>LEGE Nr. 207 </a:t>
            </a:r>
            <a:r>
              <a:rPr lang="ro-MO" dirty="0"/>
              <a:t>din </a:t>
            </a:r>
            <a:r>
              <a:rPr lang="vi-VN" dirty="0"/>
              <a:t>din  </a:t>
            </a:r>
            <a:r>
              <a:rPr lang="vi-VN" dirty="0" smtClean="0"/>
              <a:t>29.07.2005</a:t>
            </a:r>
            <a:r>
              <a:rPr lang="ro-MO" dirty="0" smtClean="0"/>
              <a:t> și </a:t>
            </a:r>
            <a:r>
              <a:rPr lang="ro-MO" b="1" dirty="0" smtClean="0"/>
              <a:t>Protocol privind responsabilitatea asupra poluării transfrontaliere</a:t>
            </a:r>
            <a:r>
              <a:rPr lang="ro-MO" dirty="0" smtClean="0"/>
              <a:t>, semnat la Kiev la Întrunirea Miniștrilor ”Un Mediu pentru </a:t>
            </a:r>
            <a:r>
              <a:rPr lang="ro-MO" dirty="0" smtClean="0"/>
              <a:t>Europa în 2003”.</a:t>
            </a:r>
            <a:endParaRPr lang="ro-MO" dirty="0" smtClean="0"/>
          </a:p>
          <a:p>
            <a:pPr marL="0" lvl="0" indent="0">
              <a:buNone/>
            </a:pPr>
            <a:r>
              <a:rPr lang="ro-MO" b="1" dirty="0" smtClean="0"/>
              <a:t>Protocolul privind Apa și Sănătatea, prin Legea 207 din 2005:</a:t>
            </a:r>
          </a:p>
          <a:p>
            <a:pPr marL="0" lvl="0" indent="0">
              <a:buNone/>
            </a:pPr>
            <a:r>
              <a:rPr lang="ro-MO" b="1" dirty="0" smtClean="0"/>
              <a:t>Prin </a:t>
            </a:r>
            <a:r>
              <a:rPr lang="vi-VN" b="1" dirty="0" smtClean="0"/>
              <a:t>Art.2</a:t>
            </a:r>
            <a:r>
              <a:rPr lang="ro-MO" b="1" dirty="0" smtClean="0"/>
              <a:t> la Lege  s-a</a:t>
            </a:r>
            <a:r>
              <a:rPr lang="vi-VN" dirty="0" smtClean="0"/>
              <a:t> desemn</a:t>
            </a:r>
            <a:r>
              <a:rPr lang="ro-MO" dirty="0" smtClean="0"/>
              <a:t>at</a:t>
            </a:r>
            <a:r>
              <a:rPr lang="vi-VN" dirty="0" smtClean="0"/>
              <a:t> </a:t>
            </a:r>
            <a:r>
              <a:rPr lang="vi-VN" dirty="0"/>
              <a:t>Ministerul Sănătății, Muncii și Protecției Sociale, în comun cu Ministerul Agriculturii, Dezvoltării Regionale și Mediului, în calitate de </a:t>
            </a:r>
            <a:r>
              <a:rPr lang="vi-VN" b="1" dirty="0"/>
              <a:t>autorităţi naţionale responsabile pentru punerea în aplicare a protocolului nominalizat.</a:t>
            </a:r>
          </a:p>
          <a:p>
            <a:pPr marL="0" lvl="0" indent="0">
              <a:buNone/>
            </a:pPr>
            <a:endParaRPr lang="vi-VN" b="1" dirty="0"/>
          </a:p>
        </p:txBody>
      </p:sp>
      <p:sp>
        <p:nvSpPr>
          <p:cNvPr id="3" name="Fußzeilenplatzhalter 2"/>
          <p:cNvSpPr>
            <a:spLocks noGrp="1"/>
          </p:cNvSpPr>
          <p:nvPr>
            <p:ph type="ftr" sz="quarter" idx="10"/>
          </p:nvPr>
        </p:nvSpPr>
        <p:spPr/>
        <p:txBody>
          <a:bodyPr/>
          <a:lstStyle/>
          <a:p>
            <a:r>
              <a:rPr lang="ro-RO" dirty="0" smtClean="0"/>
              <a:t>Tamara </a:t>
            </a:r>
            <a:r>
              <a:rPr lang="ro-RO" dirty="0" err="1" smtClean="0"/>
              <a:t>Guvir</a:t>
            </a:r>
            <a:endParaRPr lang="de-DE" dirty="0"/>
          </a:p>
        </p:txBody>
      </p:sp>
      <p:sp>
        <p:nvSpPr>
          <p:cNvPr id="109570" name="Datumsplatzhalter 3"/>
          <p:cNvSpPr>
            <a:spLocks noGrp="1"/>
          </p:cNvSpPr>
          <p:nvPr>
            <p:ph type="dt" sz="half" idx="11"/>
          </p:nvPr>
        </p:nvSpPr>
        <p:spPr/>
        <p:txBody>
          <a:bodyPr/>
          <a:lstStyle/>
          <a:p>
            <a:fld id="{1A768533-9F5A-4A96-B8F6-9A95114E0856}" type="datetime1">
              <a:rPr lang="en-GB" smtClean="0"/>
              <a:pPr/>
              <a:t>08/09/2018</a:t>
            </a:fld>
            <a:endParaRPr lang="de-DE"/>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Tree>
    <p:extLst>
      <p:ext uri="{BB962C8B-B14F-4D97-AF65-F5344CB8AC3E}">
        <p14:creationId xmlns:p14="http://schemas.microsoft.com/office/powerpoint/2010/main" val="257164769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5" name="Прямоугольник 4"/>
          <p:cNvSpPr/>
          <p:nvPr/>
        </p:nvSpPr>
        <p:spPr>
          <a:xfrm>
            <a:off x="192181" y="1294420"/>
            <a:ext cx="8951819" cy="4862870"/>
          </a:xfrm>
          <a:prstGeom prst="rect">
            <a:avLst/>
          </a:prstGeom>
        </p:spPr>
        <p:txBody>
          <a:bodyPr wrap="square">
            <a:spAutoFit/>
          </a:bodyPr>
          <a:lstStyle/>
          <a:p>
            <a:pPr lvl="0">
              <a:spcBef>
                <a:spcPts val="400"/>
              </a:spcBef>
              <a:spcAft>
                <a:spcPts val="800"/>
              </a:spcAft>
              <a:buClr>
                <a:srgbClr val="C80F0F"/>
              </a:buClr>
              <a:tabLst>
                <a:tab pos="2190750" algn="l"/>
              </a:tabLst>
            </a:pPr>
            <a:r>
              <a:rPr lang="vi-VN" sz="1800" kern="0" dirty="0">
                <a:solidFill>
                  <a:schemeClr val="tx1"/>
                </a:solidFill>
                <a:latin typeface="Arial"/>
                <a:cs typeface="+mn-cs"/>
              </a:rPr>
              <a:t>Obiectivul acestui </a:t>
            </a:r>
            <a:r>
              <a:rPr lang="ro-MO" sz="1800" kern="0" dirty="0">
                <a:solidFill>
                  <a:schemeClr val="tx1"/>
                </a:solidFill>
                <a:latin typeface="Arial"/>
                <a:cs typeface="+mn-cs"/>
              </a:rPr>
              <a:t>P</a:t>
            </a:r>
            <a:r>
              <a:rPr lang="vi-VN" sz="1800" kern="0" dirty="0">
                <a:solidFill>
                  <a:schemeClr val="tx1"/>
                </a:solidFill>
                <a:latin typeface="Arial"/>
                <a:cs typeface="+mn-cs"/>
              </a:rPr>
              <a:t>rotocol </a:t>
            </a:r>
            <a:r>
              <a:rPr lang="vi-VN" sz="1800" kern="0" dirty="0">
                <a:solidFill>
                  <a:srgbClr val="444444"/>
                </a:solidFill>
                <a:latin typeface="Arial"/>
                <a:cs typeface="+mn-cs"/>
              </a:rPr>
              <a:t>este </a:t>
            </a:r>
            <a:r>
              <a:rPr lang="vi-VN" sz="1800" b="0" kern="0" dirty="0">
                <a:solidFill>
                  <a:srgbClr val="444444"/>
                </a:solidFill>
                <a:latin typeface="Arial"/>
                <a:cs typeface="+mn-cs"/>
              </a:rPr>
              <a:t>promovarea la toate nivelurile corespunzătoare naționale, precum și în context transfrontier și internațional a protecției sănătății omului și a bunăstării, atât individuală, cât și </a:t>
            </a:r>
            <a:r>
              <a:rPr lang="vi-VN" sz="1800" b="0" kern="0" dirty="0" smtClean="0">
                <a:solidFill>
                  <a:srgbClr val="444444"/>
                </a:solidFill>
                <a:latin typeface="Arial"/>
                <a:cs typeface="+mn-cs"/>
              </a:rPr>
              <a:t>colectivă, </a:t>
            </a:r>
            <a:r>
              <a:rPr lang="vi-VN" sz="1800" b="0" kern="0" dirty="0">
                <a:solidFill>
                  <a:srgbClr val="444444"/>
                </a:solidFill>
                <a:latin typeface="Arial"/>
                <a:cs typeface="+mn-cs"/>
              </a:rPr>
              <a:t>prin îmbunătățirea gospodăririi apelor, incluzând protecția ecosistemelor </a:t>
            </a:r>
            <a:r>
              <a:rPr lang="vi-VN" sz="1800" b="0" kern="0" dirty="0" smtClean="0">
                <a:solidFill>
                  <a:srgbClr val="444444"/>
                </a:solidFill>
                <a:latin typeface="Arial"/>
                <a:cs typeface="+mn-cs"/>
              </a:rPr>
              <a:t>acvatice</a:t>
            </a:r>
            <a:r>
              <a:rPr lang="ro-MO" sz="1800" b="0" kern="0" dirty="0" smtClean="0">
                <a:solidFill>
                  <a:srgbClr val="444444"/>
                </a:solidFill>
                <a:latin typeface="Arial"/>
                <a:cs typeface="+mn-cs"/>
              </a:rPr>
              <a:t>.</a:t>
            </a:r>
          </a:p>
          <a:p>
            <a:pPr lvl="0">
              <a:spcBef>
                <a:spcPts val="400"/>
              </a:spcBef>
              <a:spcAft>
                <a:spcPts val="800"/>
              </a:spcAft>
              <a:buClr>
                <a:srgbClr val="C80F0F"/>
              </a:buClr>
              <a:tabLst>
                <a:tab pos="2190750" algn="l"/>
              </a:tabLst>
            </a:pPr>
            <a:r>
              <a:rPr lang="ro-MO" sz="1800" b="0" kern="0" dirty="0" smtClean="0">
                <a:solidFill>
                  <a:srgbClr val="444444"/>
                </a:solidFill>
                <a:latin typeface="Arial"/>
                <a:cs typeface="+mn-cs"/>
              </a:rPr>
              <a:t>Protocolul prevede noi noțiuni, iar unele din ele sunt indicate după cum urmează:</a:t>
            </a:r>
            <a:endParaRPr lang="ro-MO" sz="1800" b="0" kern="0" dirty="0">
              <a:solidFill>
                <a:srgbClr val="444444"/>
              </a:solidFill>
              <a:latin typeface="Arial"/>
              <a:cs typeface="+mn-cs"/>
            </a:endParaRPr>
          </a:p>
          <a:p>
            <a:pPr marL="285750" lvl="0" indent="-285750">
              <a:spcBef>
                <a:spcPts val="400"/>
              </a:spcBef>
              <a:spcAft>
                <a:spcPts val="800"/>
              </a:spcAft>
              <a:buFont typeface="Arial" panose="020B0604020202020204" pitchFamily="34" charset="0"/>
              <a:buChar char="•"/>
              <a:tabLst>
                <a:tab pos="2190750" algn="l"/>
              </a:tabLst>
            </a:pPr>
            <a:r>
              <a:rPr lang="vi-VN" sz="1800" kern="0" dirty="0">
                <a:solidFill>
                  <a:srgbClr val="444444"/>
                </a:solidFill>
                <a:latin typeface="Arial"/>
                <a:cs typeface="+mn-cs"/>
              </a:rPr>
              <a:t>boli asociate apei </a:t>
            </a:r>
            <a:r>
              <a:rPr lang="vi-VN" sz="1800" b="0" kern="0" dirty="0">
                <a:solidFill>
                  <a:srgbClr val="444444"/>
                </a:solidFill>
                <a:latin typeface="Arial"/>
                <a:cs typeface="+mn-cs"/>
              </a:rPr>
              <a:t>înseamnă orice efect negativ semnificativ asupra sănătății umane ca: deces, invaliditate, boală sau alte manifestări cauzate, direct sau indirect, de starea apelor de orice fel sau de modificările survenite în cantitatea și calitatea acestora;</a:t>
            </a:r>
            <a:endParaRPr lang="vi-VN" sz="1800" b="0" kern="0" dirty="0">
              <a:solidFill>
                <a:srgbClr val="333333"/>
              </a:solidFill>
              <a:latin typeface="Arial"/>
              <a:cs typeface="+mn-cs"/>
            </a:endParaRPr>
          </a:p>
          <a:p>
            <a:pPr marL="285750" lvl="0" indent="-285750">
              <a:spcBef>
                <a:spcPts val="400"/>
              </a:spcBef>
              <a:spcAft>
                <a:spcPts val="800"/>
              </a:spcAft>
              <a:buFont typeface="Arial" panose="020B0604020202020204" pitchFamily="34" charset="0"/>
              <a:buChar char="•"/>
              <a:tabLst>
                <a:tab pos="2190750" algn="l"/>
              </a:tabLst>
            </a:pPr>
            <a:r>
              <a:rPr lang="vi-VN" sz="1800" kern="0" dirty="0">
                <a:solidFill>
                  <a:srgbClr val="444444"/>
                </a:solidFill>
                <a:latin typeface="Arial"/>
                <a:cs typeface="+mn-cs"/>
              </a:rPr>
              <a:t>apă potabilă</a:t>
            </a:r>
            <a:r>
              <a:rPr lang="vi-VN" sz="1800" b="0" kern="0" dirty="0">
                <a:solidFill>
                  <a:srgbClr val="444444"/>
                </a:solidFill>
                <a:latin typeface="Arial"/>
                <a:cs typeface="+mn-cs"/>
              </a:rPr>
              <a:t> înseamnă apa care este folosită sau se intenționează a fi furnizată pentru a fi folosită de om pentru băut, gătit, prepararea alimentelor, igiena personală sau în scopuri similare;</a:t>
            </a:r>
            <a:endParaRPr lang="vi-VN" sz="1800" b="0" kern="0" dirty="0">
              <a:solidFill>
                <a:srgbClr val="333333"/>
              </a:solidFill>
              <a:latin typeface="Arial"/>
              <a:cs typeface="+mn-cs"/>
            </a:endParaRPr>
          </a:p>
          <a:p>
            <a:pPr marL="285750" lvl="0" indent="-285750">
              <a:spcBef>
                <a:spcPts val="400"/>
              </a:spcBef>
              <a:spcAft>
                <a:spcPts val="800"/>
              </a:spcAft>
              <a:buFont typeface="Arial" panose="020B0604020202020204" pitchFamily="34" charset="0"/>
              <a:buChar char="•"/>
              <a:tabLst>
                <a:tab pos="2190750" algn="l"/>
              </a:tabLst>
            </a:pPr>
            <a:r>
              <a:rPr lang="vi-VN" sz="1800" i="1" kern="0" dirty="0">
                <a:solidFill>
                  <a:srgbClr val="444444"/>
                </a:solidFill>
                <a:latin typeface="Arial"/>
                <a:cs typeface="+mn-cs"/>
              </a:rPr>
              <a:t>ape transfroniteră </a:t>
            </a:r>
            <a:r>
              <a:rPr lang="vi-VN" sz="1800" b="0" kern="0" dirty="0">
                <a:solidFill>
                  <a:srgbClr val="444444"/>
                </a:solidFill>
                <a:latin typeface="Arial"/>
                <a:cs typeface="+mn-cs"/>
              </a:rPr>
              <a:t>înseamnă orice ape de suprafață sau subterane care marchează frontierele dintre două sau mai multe state, le traversează sau sunt localizate pe acestea; </a:t>
            </a:r>
            <a:endParaRPr lang="ru-RU" sz="1800" b="0" kern="0" dirty="0">
              <a:solidFill>
                <a:srgbClr val="6E6452"/>
              </a:solidFill>
              <a:latin typeface="Arial"/>
              <a:cs typeface="+mn-cs"/>
            </a:endParaRPr>
          </a:p>
        </p:txBody>
      </p:sp>
    </p:spTree>
    <p:extLst>
      <p:ext uri="{BB962C8B-B14F-4D97-AF65-F5344CB8AC3E}">
        <p14:creationId xmlns:p14="http://schemas.microsoft.com/office/powerpoint/2010/main" val="70911308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5" name="Прямоугольник 4"/>
          <p:cNvSpPr/>
          <p:nvPr/>
        </p:nvSpPr>
        <p:spPr>
          <a:xfrm>
            <a:off x="484094" y="1559859"/>
            <a:ext cx="8256478" cy="4247317"/>
          </a:xfrm>
          <a:prstGeom prst="rect">
            <a:avLst/>
          </a:prstGeom>
        </p:spPr>
        <p:txBody>
          <a:bodyPr wrap="square">
            <a:spAutoFit/>
          </a:bodyPr>
          <a:lstStyle/>
          <a:p>
            <a:pPr lvl="0">
              <a:spcBef>
                <a:spcPts val="400"/>
              </a:spcBef>
              <a:spcAft>
                <a:spcPts val="800"/>
              </a:spcAft>
              <a:buClr>
                <a:srgbClr val="C80F0F"/>
              </a:buClr>
              <a:tabLst>
                <a:tab pos="2190750" algn="l"/>
              </a:tabLst>
            </a:pPr>
            <a:r>
              <a:rPr lang="ro-MO" sz="1800" kern="0" dirty="0" smtClean="0">
                <a:solidFill>
                  <a:srgbClr val="444444"/>
                </a:solidFill>
                <a:latin typeface="Arial"/>
                <a:cs typeface="+mn-cs"/>
              </a:rPr>
              <a:t> </a:t>
            </a:r>
            <a:r>
              <a:rPr lang="ro-MO" sz="1800" kern="0" dirty="0" smtClean="0">
                <a:solidFill>
                  <a:schemeClr val="tx1"/>
                </a:solidFill>
                <a:latin typeface="Arial"/>
                <a:cs typeface="+mn-cs"/>
              </a:rPr>
              <a:t>Continuare</a:t>
            </a:r>
          </a:p>
          <a:p>
            <a:pPr lvl="0">
              <a:spcBef>
                <a:spcPts val="400"/>
              </a:spcBef>
              <a:spcAft>
                <a:spcPts val="800"/>
              </a:spcAft>
              <a:buClr>
                <a:srgbClr val="C80F0F"/>
              </a:buClr>
              <a:tabLst>
                <a:tab pos="2190750" algn="l"/>
              </a:tabLst>
            </a:pPr>
            <a:r>
              <a:rPr lang="vi-VN" sz="1800" i="1" kern="0" dirty="0" smtClean="0">
                <a:solidFill>
                  <a:srgbClr val="444444"/>
                </a:solidFill>
                <a:latin typeface="Arial"/>
                <a:cs typeface="+mn-cs"/>
              </a:rPr>
              <a:t>efecte </a:t>
            </a:r>
            <a:r>
              <a:rPr lang="vi-VN" sz="1800" i="1" kern="0" dirty="0">
                <a:solidFill>
                  <a:srgbClr val="444444"/>
                </a:solidFill>
                <a:latin typeface="Arial"/>
                <a:cs typeface="+mn-cs"/>
              </a:rPr>
              <a:t>transfrontieră </a:t>
            </a:r>
            <a:r>
              <a:rPr lang="vi-VN" sz="1800" kern="0" dirty="0">
                <a:solidFill>
                  <a:srgbClr val="444444"/>
                </a:solidFill>
                <a:latin typeface="Arial"/>
                <a:cs typeface="+mn-cs"/>
              </a:rPr>
              <a:t>ale bolilor asociate apei </a:t>
            </a:r>
            <a:r>
              <a:rPr lang="vi-VN" sz="1800" b="0" kern="0" dirty="0">
                <a:solidFill>
                  <a:srgbClr val="444444"/>
                </a:solidFill>
                <a:latin typeface="Arial"/>
                <a:cs typeface="+mn-cs"/>
              </a:rPr>
              <a:t>înseamnă orice efect negativ semnificativ asupra sănătății umane ca: deces, invaliditate, boală sau alte manifestări apărute într-o zonă sub jurisdicția unei părți a convenției, </a:t>
            </a:r>
            <a:endParaRPr lang="ro-MO" sz="1800" b="0" kern="0" dirty="0">
              <a:solidFill>
                <a:srgbClr val="444444"/>
              </a:solidFill>
              <a:latin typeface="Arial"/>
              <a:cs typeface="+mn-cs"/>
            </a:endParaRPr>
          </a:p>
          <a:p>
            <a:pPr lvl="0">
              <a:spcBef>
                <a:spcPts val="400"/>
              </a:spcBef>
              <a:spcAft>
                <a:spcPts val="800"/>
              </a:spcAft>
              <a:buClr>
                <a:srgbClr val="C80F0F"/>
              </a:buClr>
              <a:tabLst>
                <a:tab pos="2190750" algn="l"/>
              </a:tabLst>
            </a:pPr>
            <a:r>
              <a:rPr lang="vi-VN" sz="1800" kern="0" dirty="0">
                <a:solidFill>
                  <a:srgbClr val="444444"/>
                </a:solidFill>
                <a:latin typeface="Arial"/>
                <a:cs typeface="+mn-cs"/>
              </a:rPr>
              <a:t>impact transfrontieră </a:t>
            </a:r>
            <a:r>
              <a:rPr lang="vi-VN" sz="1800" b="0" kern="0" dirty="0">
                <a:solidFill>
                  <a:srgbClr val="444444"/>
                </a:solidFill>
                <a:latin typeface="Arial"/>
                <a:cs typeface="+mn-cs"/>
              </a:rPr>
              <a:t>înseamnă orice efect negativ semnificativ asupra mediului, rezultat dintr-o schimbare în condițiile apelor transfrontieră, cauzat de o activitate umană a cărei origine fizică. </a:t>
            </a:r>
            <a:endParaRPr lang="ro-MO" sz="1800" b="0" kern="0" dirty="0" smtClean="0">
              <a:solidFill>
                <a:srgbClr val="444444"/>
              </a:solidFill>
              <a:latin typeface="Arial"/>
              <a:cs typeface="+mn-cs"/>
            </a:endParaRPr>
          </a:p>
          <a:p>
            <a:pPr lvl="0">
              <a:spcBef>
                <a:spcPts val="400"/>
              </a:spcBef>
              <a:spcAft>
                <a:spcPts val="800"/>
              </a:spcAft>
              <a:buClr>
                <a:srgbClr val="C80F0F"/>
              </a:buClr>
              <a:tabLst>
                <a:tab pos="2190750" algn="l"/>
              </a:tabLst>
            </a:pPr>
            <a:r>
              <a:rPr lang="vi-VN" sz="1800" kern="0" dirty="0" smtClean="0">
                <a:solidFill>
                  <a:srgbClr val="444444"/>
                </a:solidFill>
                <a:latin typeface="Arial"/>
              </a:rPr>
              <a:t>schemă </a:t>
            </a:r>
            <a:r>
              <a:rPr lang="vi-VN" sz="1800" kern="0" dirty="0">
                <a:solidFill>
                  <a:srgbClr val="444444"/>
                </a:solidFill>
                <a:latin typeface="Arial"/>
              </a:rPr>
              <a:t>de gospodărire a apelor </a:t>
            </a:r>
            <a:r>
              <a:rPr lang="vi-VN" sz="1800" b="0" kern="0" dirty="0">
                <a:solidFill>
                  <a:srgbClr val="444444"/>
                </a:solidFill>
                <a:latin typeface="Arial"/>
              </a:rPr>
              <a:t>înseamnă un plan pentru dezvoltarea, gospodărirea, protecția și/sau utilizarea apelor dintr-o zonă teritorială sau dintr-un acvifer, incluzând protecția ecosistemelor </a:t>
            </a:r>
            <a:r>
              <a:rPr lang="vi-VN" sz="1800" b="0" kern="0" dirty="0" smtClean="0">
                <a:solidFill>
                  <a:srgbClr val="444444"/>
                </a:solidFill>
                <a:latin typeface="Arial"/>
              </a:rPr>
              <a:t>acestora</a:t>
            </a:r>
            <a:endParaRPr lang="ro-MO" sz="1800" b="0" kern="0" dirty="0" smtClean="0">
              <a:solidFill>
                <a:srgbClr val="444444"/>
              </a:solidFill>
              <a:latin typeface="Arial"/>
            </a:endParaRPr>
          </a:p>
          <a:p>
            <a:pPr lvl="0">
              <a:spcBef>
                <a:spcPts val="400"/>
              </a:spcBef>
              <a:spcAft>
                <a:spcPts val="800"/>
              </a:spcAft>
              <a:buClr>
                <a:srgbClr val="C80F0F"/>
              </a:buClr>
              <a:tabLst>
                <a:tab pos="2190750" algn="l"/>
              </a:tabLst>
            </a:pPr>
            <a:endParaRPr lang="ro-MO" sz="1800" b="0" kern="0" dirty="0">
              <a:solidFill>
                <a:srgbClr val="444444"/>
              </a:solidFill>
              <a:latin typeface="Arial"/>
            </a:endParaRPr>
          </a:p>
          <a:p>
            <a:pPr lvl="0">
              <a:spcBef>
                <a:spcPts val="400"/>
              </a:spcBef>
              <a:spcAft>
                <a:spcPts val="800"/>
              </a:spcAft>
              <a:buClr>
                <a:srgbClr val="C80F0F"/>
              </a:buClr>
              <a:tabLst>
                <a:tab pos="2190750" algn="l"/>
              </a:tabLst>
            </a:pPr>
            <a:endParaRPr lang="ru-RU" dirty="0"/>
          </a:p>
        </p:txBody>
      </p:sp>
    </p:spTree>
    <p:extLst>
      <p:ext uri="{BB962C8B-B14F-4D97-AF65-F5344CB8AC3E}">
        <p14:creationId xmlns:p14="http://schemas.microsoft.com/office/powerpoint/2010/main" val="245606448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403412" y="1294420"/>
            <a:ext cx="8511988" cy="4585871"/>
          </a:xfrm>
          <a:prstGeom prst="rect">
            <a:avLst/>
          </a:prstGeom>
        </p:spPr>
        <p:txBody>
          <a:bodyPr wrap="square">
            <a:spAutoFit/>
          </a:bodyPr>
          <a:lstStyle/>
          <a:p>
            <a:pPr lvl="0">
              <a:spcBef>
                <a:spcPts val="400"/>
              </a:spcBef>
              <a:spcAft>
                <a:spcPts val="800"/>
              </a:spcAft>
              <a:buClr>
                <a:srgbClr val="C80F0F"/>
              </a:buClr>
              <a:tabLst>
                <a:tab pos="2190750" algn="l"/>
              </a:tabLst>
            </a:pPr>
            <a:r>
              <a:rPr lang="ro-MO" sz="1800" kern="0" dirty="0" smtClean="0">
                <a:solidFill>
                  <a:schemeClr val="tx1"/>
                </a:solidFill>
                <a:latin typeface="Arial"/>
                <a:cs typeface="+mn-cs"/>
              </a:rPr>
              <a:t>Continuare</a:t>
            </a:r>
          </a:p>
          <a:p>
            <a:pPr lvl="0">
              <a:spcBef>
                <a:spcPts val="400"/>
              </a:spcBef>
              <a:spcAft>
                <a:spcPts val="800"/>
              </a:spcAft>
              <a:buClr>
                <a:srgbClr val="C80F0F"/>
              </a:buClr>
              <a:tabLst>
                <a:tab pos="2190750" algn="l"/>
              </a:tabLst>
            </a:pPr>
            <a:r>
              <a:rPr lang="en-US" sz="1800" kern="0" dirty="0" err="1" smtClean="0">
                <a:solidFill>
                  <a:srgbClr val="6E6452"/>
                </a:solidFill>
                <a:latin typeface="Arial"/>
                <a:cs typeface="+mn-cs"/>
              </a:rPr>
              <a:t>Obiectivele</a:t>
            </a:r>
            <a:r>
              <a:rPr lang="en-US" sz="1800" kern="0" dirty="0" smtClean="0">
                <a:solidFill>
                  <a:srgbClr val="6E6452"/>
                </a:solidFill>
                <a:latin typeface="Arial"/>
                <a:cs typeface="+mn-cs"/>
              </a:rPr>
              <a:t> </a:t>
            </a:r>
            <a:r>
              <a:rPr lang="en-US" sz="1800" kern="0" dirty="0" err="1">
                <a:solidFill>
                  <a:srgbClr val="6E6452"/>
                </a:solidFill>
                <a:latin typeface="Arial"/>
                <a:cs typeface="+mn-cs"/>
              </a:rPr>
              <a:t>sunt</a:t>
            </a:r>
            <a:r>
              <a:rPr lang="en-US" sz="1800" kern="0" dirty="0">
                <a:solidFill>
                  <a:srgbClr val="6E6452"/>
                </a:solidFill>
                <a:latin typeface="Arial"/>
                <a:cs typeface="+mn-cs"/>
              </a:rPr>
              <a:t> orientate </a:t>
            </a:r>
            <a:r>
              <a:rPr lang="en-US" sz="1800" kern="0" dirty="0" err="1" smtClean="0">
                <a:solidFill>
                  <a:srgbClr val="6E6452"/>
                </a:solidFill>
                <a:latin typeface="Arial"/>
                <a:cs typeface="+mn-cs"/>
              </a:rPr>
              <a:t>spre</a:t>
            </a:r>
            <a:r>
              <a:rPr lang="ro-MO" sz="1800" kern="0" dirty="0" smtClean="0">
                <a:solidFill>
                  <a:srgbClr val="6E6452"/>
                </a:solidFill>
                <a:latin typeface="Arial"/>
                <a:cs typeface="+mn-cs"/>
              </a:rPr>
              <a:t>:</a:t>
            </a:r>
            <a:r>
              <a:rPr lang="en-US" sz="1800" kern="0" dirty="0" smtClean="0">
                <a:solidFill>
                  <a:srgbClr val="6E6452"/>
                </a:solidFill>
                <a:latin typeface="Arial"/>
                <a:cs typeface="+mn-cs"/>
              </a:rPr>
              <a:t> </a:t>
            </a:r>
            <a:endParaRPr lang="ro-MO" sz="1800" kern="0" dirty="0" smtClean="0">
              <a:solidFill>
                <a:srgbClr val="6E6452"/>
              </a:solidFill>
              <a:latin typeface="Arial"/>
              <a:cs typeface="+mn-cs"/>
            </a:endParaRPr>
          </a:p>
          <a:p>
            <a:pPr lvl="0">
              <a:spcBef>
                <a:spcPts val="400"/>
              </a:spcBef>
              <a:spcAft>
                <a:spcPts val="800"/>
              </a:spcAft>
              <a:buClr>
                <a:srgbClr val="C80F0F"/>
              </a:buClr>
              <a:tabLst>
                <a:tab pos="2190750" algn="l"/>
              </a:tabLst>
            </a:pPr>
            <a:r>
              <a:rPr lang="en-US" sz="2400" b="0" kern="0" dirty="0" smtClean="0">
                <a:solidFill>
                  <a:srgbClr val="6E6452"/>
                </a:solidFill>
                <a:latin typeface="+mj-lt"/>
                <a:cs typeface="+mn-cs"/>
              </a:rPr>
              <a:t>P</a:t>
            </a:r>
            <a:r>
              <a:rPr lang="vi-VN" sz="1800" b="0" kern="0" dirty="0">
                <a:solidFill>
                  <a:srgbClr val="444444"/>
                </a:solidFill>
                <a:latin typeface="+mj-lt"/>
                <a:cs typeface="+mn-cs"/>
              </a:rPr>
              <a:t>evenirea, controlul și </a:t>
            </a:r>
            <a:r>
              <a:rPr lang="vi-VN" sz="1800" b="0" kern="0" dirty="0" smtClean="0">
                <a:solidFill>
                  <a:srgbClr val="444444"/>
                </a:solidFill>
                <a:latin typeface="+mj-lt"/>
                <a:cs typeface="+mn-cs"/>
              </a:rPr>
              <a:t>educerea </a:t>
            </a:r>
            <a:r>
              <a:rPr lang="vi-VN" sz="1800" b="0" kern="0" dirty="0">
                <a:solidFill>
                  <a:srgbClr val="444444"/>
                </a:solidFill>
                <a:latin typeface="+mj-lt"/>
                <a:cs typeface="+mn-cs"/>
              </a:rPr>
              <a:t>bolilor asociate apei, obiectivele vor acoperi </a:t>
            </a:r>
            <a:r>
              <a:rPr lang="en-US" sz="1800" b="0" kern="0" dirty="0">
                <a:solidFill>
                  <a:srgbClr val="444444"/>
                </a:solidFill>
                <a:latin typeface="+mj-lt"/>
                <a:cs typeface="+mn-cs"/>
              </a:rPr>
              <a:t>16 </a:t>
            </a:r>
            <a:r>
              <a:rPr lang="en-US" sz="1800" b="0" kern="0" dirty="0" err="1" smtClean="0">
                <a:solidFill>
                  <a:srgbClr val="444444"/>
                </a:solidFill>
                <a:latin typeface="+mj-lt"/>
                <a:cs typeface="+mn-cs"/>
              </a:rPr>
              <a:t>arii</a:t>
            </a:r>
            <a:r>
              <a:rPr lang="ro-MO" sz="1800" b="0" kern="0" dirty="0" smtClean="0">
                <a:solidFill>
                  <a:srgbClr val="444444"/>
                </a:solidFill>
                <a:latin typeface="+mj-lt"/>
                <a:cs typeface="+mn-cs"/>
              </a:rPr>
              <a:t> din Protocol</a:t>
            </a:r>
            <a:r>
              <a:rPr lang="en-US" sz="1800" b="0" kern="0" dirty="0" smtClean="0">
                <a:solidFill>
                  <a:srgbClr val="444444"/>
                </a:solidFill>
                <a:latin typeface="+mj-lt"/>
                <a:cs typeface="+mn-cs"/>
              </a:rPr>
              <a:t>, </a:t>
            </a:r>
            <a:r>
              <a:rPr lang="en-US" sz="1800" b="0" kern="0" dirty="0" err="1">
                <a:solidFill>
                  <a:srgbClr val="444444"/>
                </a:solidFill>
                <a:latin typeface="+mj-lt"/>
                <a:cs typeface="+mn-cs"/>
              </a:rPr>
              <a:t>inclusiv</a:t>
            </a:r>
            <a:r>
              <a:rPr lang="en-US" sz="1800" b="0" kern="0" dirty="0">
                <a:solidFill>
                  <a:srgbClr val="444444"/>
                </a:solidFill>
                <a:latin typeface="+mj-lt"/>
                <a:cs typeface="+mn-cs"/>
              </a:rPr>
              <a:t> </a:t>
            </a:r>
            <a:r>
              <a:rPr lang="vi-VN" sz="1800" b="0" kern="0" dirty="0">
                <a:solidFill>
                  <a:srgbClr val="444444"/>
                </a:solidFill>
                <a:latin typeface="+mj-lt"/>
                <a:cs typeface="+mn-cs"/>
              </a:rPr>
              <a:t>:</a:t>
            </a:r>
            <a:endParaRPr lang="vi-VN" sz="1800" b="0" kern="0" dirty="0">
              <a:solidFill>
                <a:srgbClr val="333333"/>
              </a:solidFill>
              <a:latin typeface="+mj-lt"/>
              <a:cs typeface="+mn-cs"/>
            </a:endParaRPr>
          </a:p>
          <a:p>
            <a:pPr marL="285750" lvl="0" indent="-285750">
              <a:spcBef>
                <a:spcPts val="400"/>
              </a:spcBef>
              <a:spcAft>
                <a:spcPts val="800"/>
              </a:spcAft>
              <a:buFont typeface="Arial" panose="020B0604020202020204" pitchFamily="34" charset="0"/>
              <a:buChar char="•"/>
              <a:tabLst>
                <a:tab pos="2190750" algn="l"/>
              </a:tabLst>
            </a:pPr>
            <a:r>
              <a:rPr lang="vi-VN" sz="1800" b="0" kern="0" dirty="0">
                <a:solidFill>
                  <a:srgbClr val="444444"/>
                </a:solidFill>
                <a:latin typeface="+mj-lt"/>
                <a:cs typeface="+mn-cs"/>
              </a:rPr>
              <a:t> </a:t>
            </a:r>
            <a:r>
              <a:rPr lang="vi-VN" sz="1800" kern="0" dirty="0">
                <a:solidFill>
                  <a:srgbClr val="444444"/>
                </a:solidFill>
                <a:latin typeface="+mj-lt"/>
                <a:cs typeface="+mn-cs"/>
              </a:rPr>
              <a:t>calitatea apei potabile </a:t>
            </a:r>
            <a:r>
              <a:rPr lang="vi-VN" sz="1800" b="0" kern="0" dirty="0">
                <a:solidFill>
                  <a:srgbClr val="444444"/>
                </a:solidFill>
                <a:latin typeface="+mj-lt"/>
                <a:cs typeface="+mn-cs"/>
              </a:rPr>
              <a:t>distribuite, luându-se în considerare Recomandările Organizației Mondiale a Sănătății privind calitatea apei potabile;</a:t>
            </a:r>
            <a:endParaRPr lang="vi-VN" sz="1800" b="0" kern="0" dirty="0">
              <a:solidFill>
                <a:srgbClr val="333333"/>
              </a:solidFill>
              <a:latin typeface="+mj-lt"/>
              <a:cs typeface="+mn-cs"/>
            </a:endParaRPr>
          </a:p>
          <a:p>
            <a:pPr marL="285750" lvl="0" indent="-285750">
              <a:spcBef>
                <a:spcPts val="400"/>
              </a:spcBef>
              <a:spcAft>
                <a:spcPts val="800"/>
              </a:spcAft>
              <a:buFont typeface="Arial" panose="020B0604020202020204" pitchFamily="34" charset="0"/>
              <a:buChar char="•"/>
              <a:tabLst>
                <a:tab pos="2190750" algn="l"/>
              </a:tabLst>
            </a:pPr>
            <a:r>
              <a:rPr lang="vi-VN" sz="1800" b="0" kern="0" dirty="0">
                <a:solidFill>
                  <a:srgbClr val="444444"/>
                </a:solidFill>
                <a:latin typeface="+mj-lt"/>
                <a:cs typeface="+mn-cs"/>
              </a:rPr>
              <a:t> </a:t>
            </a:r>
            <a:r>
              <a:rPr lang="vi-VN" sz="1800" kern="0" dirty="0">
                <a:solidFill>
                  <a:srgbClr val="444444"/>
                </a:solidFill>
                <a:latin typeface="+mj-lt"/>
                <a:cs typeface="+mn-cs"/>
              </a:rPr>
              <a:t>reducerea numărului de epidemii h</a:t>
            </a:r>
            <a:r>
              <a:rPr lang="vi-VN" sz="1800" b="0" kern="0" dirty="0">
                <a:solidFill>
                  <a:srgbClr val="444444"/>
                </a:solidFill>
                <a:latin typeface="+mj-lt"/>
                <a:cs typeface="+mn-cs"/>
              </a:rPr>
              <a:t>idrice și a îmbolnăvirilor asociate apei;</a:t>
            </a:r>
            <a:endParaRPr lang="vi-VN" sz="1800" b="0" kern="0" dirty="0">
              <a:solidFill>
                <a:srgbClr val="333333"/>
              </a:solidFill>
              <a:latin typeface="+mj-lt"/>
              <a:cs typeface="+mn-cs"/>
            </a:endParaRPr>
          </a:p>
          <a:p>
            <a:pPr marL="285750" lvl="0" indent="-285750">
              <a:spcBef>
                <a:spcPts val="400"/>
              </a:spcBef>
              <a:spcAft>
                <a:spcPts val="800"/>
              </a:spcAft>
              <a:buFont typeface="Arial" panose="020B0604020202020204" pitchFamily="34" charset="0"/>
              <a:buChar char="•"/>
              <a:tabLst>
                <a:tab pos="2190750" algn="l"/>
              </a:tabLst>
            </a:pPr>
            <a:r>
              <a:rPr lang="vi-VN" sz="1800" b="0" kern="0" dirty="0" smtClean="0">
                <a:solidFill>
                  <a:srgbClr val="444444"/>
                </a:solidFill>
                <a:latin typeface="+mj-lt"/>
                <a:cs typeface="+mn-cs"/>
              </a:rPr>
              <a:t> </a:t>
            </a:r>
            <a:r>
              <a:rPr lang="vi-VN" sz="1800" kern="0" dirty="0" smtClean="0">
                <a:solidFill>
                  <a:srgbClr val="444444"/>
                </a:solidFill>
                <a:latin typeface="+mj-lt"/>
                <a:cs typeface="+mn-cs"/>
              </a:rPr>
              <a:t>mări</a:t>
            </a:r>
            <a:r>
              <a:rPr lang="ro-MO" sz="1800" kern="0" dirty="0" smtClean="0">
                <a:solidFill>
                  <a:srgbClr val="444444"/>
                </a:solidFill>
                <a:latin typeface="+mj-lt"/>
                <a:cs typeface="+mn-cs"/>
              </a:rPr>
              <a:t>rea</a:t>
            </a:r>
            <a:r>
              <a:rPr lang="vi-VN" sz="1800" kern="0" dirty="0" smtClean="0">
                <a:solidFill>
                  <a:srgbClr val="444444"/>
                </a:solidFill>
                <a:latin typeface="+mj-lt"/>
                <a:cs typeface="+mn-cs"/>
              </a:rPr>
              <a:t> procentul</a:t>
            </a:r>
            <a:r>
              <a:rPr lang="ro-MO" sz="1800" kern="0" dirty="0" smtClean="0">
                <a:solidFill>
                  <a:srgbClr val="444444"/>
                </a:solidFill>
                <a:latin typeface="+mj-lt"/>
                <a:cs typeface="+mn-cs"/>
              </a:rPr>
              <a:t>ui</a:t>
            </a:r>
            <a:r>
              <a:rPr lang="vi-VN" sz="1800" kern="0" dirty="0" smtClean="0">
                <a:solidFill>
                  <a:srgbClr val="444444"/>
                </a:solidFill>
                <a:latin typeface="+mj-lt"/>
                <a:cs typeface="+mn-cs"/>
              </a:rPr>
              <a:t> </a:t>
            </a:r>
            <a:r>
              <a:rPr lang="vi-VN" sz="1800" kern="0" dirty="0">
                <a:solidFill>
                  <a:srgbClr val="444444"/>
                </a:solidFill>
                <a:latin typeface="+mj-lt"/>
                <a:cs typeface="+mn-cs"/>
              </a:rPr>
              <a:t>populației cu acces </a:t>
            </a:r>
            <a:r>
              <a:rPr lang="vi-VN" sz="1800" b="0" kern="0" dirty="0">
                <a:solidFill>
                  <a:srgbClr val="444444"/>
                </a:solidFill>
                <a:latin typeface="+mj-lt"/>
                <a:cs typeface="+mn-cs"/>
              </a:rPr>
              <a:t>la un sistem centralizat sau la alte mijloace de aprovizionare cu apă </a:t>
            </a:r>
            <a:r>
              <a:rPr lang="vi-VN" sz="1800" b="0" kern="0" dirty="0" smtClean="0">
                <a:solidFill>
                  <a:srgbClr val="444444"/>
                </a:solidFill>
                <a:latin typeface="+mj-lt"/>
                <a:cs typeface="+mn-cs"/>
              </a:rPr>
              <a:t>potabilă</a:t>
            </a:r>
            <a:r>
              <a:rPr lang="ro-MO" sz="1800" b="0" kern="0" dirty="0" smtClean="0">
                <a:solidFill>
                  <a:srgbClr val="444444"/>
                </a:solidFill>
                <a:latin typeface="+mj-lt"/>
                <a:cs typeface="+mn-cs"/>
              </a:rPr>
              <a:t>/ canalizare/sanitație</a:t>
            </a:r>
            <a:r>
              <a:rPr lang="vi-VN" sz="1800" b="0" kern="0" dirty="0" smtClean="0">
                <a:solidFill>
                  <a:srgbClr val="444444"/>
                </a:solidFill>
                <a:latin typeface="+mj-lt"/>
                <a:cs typeface="+mn-cs"/>
              </a:rPr>
              <a:t>;</a:t>
            </a:r>
            <a:endParaRPr lang="vi-VN" sz="1800" b="0" kern="0" dirty="0">
              <a:solidFill>
                <a:srgbClr val="333333"/>
              </a:solidFill>
              <a:latin typeface="+mj-lt"/>
              <a:cs typeface="+mn-cs"/>
            </a:endParaRPr>
          </a:p>
          <a:p>
            <a:pPr marL="285750" lvl="0" indent="-285750">
              <a:spcBef>
                <a:spcPts val="400"/>
              </a:spcBef>
              <a:spcAft>
                <a:spcPts val="800"/>
              </a:spcAft>
              <a:buFont typeface="Arial" panose="020B0604020202020204" pitchFamily="34" charset="0"/>
              <a:buChar char="•"/>
              <a:tabLst>
                <a:tab pos="2190750" algn="l"/>
              </a:tabLst>
            </a:pPr>
            <a:r>
              <a:rPr lang="vi-VN" sz="1800" b="0" kern="0" dirty="0">
                <a:solidFill>
                  <a:srgbClr val="444444"/>
                </a:solidFill>
                <a:latin typeface="+mj-lt"/>
                <a:cs typeface="+mn-cs"/>
              </a:rPr>
              <a:t> </a:t>
            </a:r>
            <a:r>
              <a:rPr lang="ro-MO" sz="1800" kern="0" dirty="0" smtClean="0">
                <a:solidFill>
                  <a:srgbClr val="444444"/>
                </a:solidFill>
                <a:latin typeface="+mj-lt"/>
                <a:cs typeface="+mn-cs"/>
              </a:rPr>
              <a:t>aprecierea nivelurilor </a:t>
            </a:r>
            <a:r>
              <a:rPr lang="vi-VN" sz="1800" b="0" kern="0" dirty="0" smtClean="0">
                <a:solidFill>
                  <a:srgbClr val="444444"/>
                </a:solidFill>
                <a:latin typeface="+mj-lt"/>
                <a:cs typeface="+mn-cs"/>
              </a:rPr>
              <a:t>de performanță</a:t>
            </a:r>
            <a:r>
              <a:rPr lang="ro-MO" sz="1800" b="0" kern="0" dirty="0" smtClean="0">
                <a:solidFill>
                  <a:srgbClr val="444444"/>
                </a:solidFill>
                <a:latin typeface="+mj-lt"/>
                <a:cs typeface="+mn-cs"/>
              </a:rPr>
              <a:t>/Măsurile adecvate</a:t>
            </a:r>
            <a:r>
              <a:rPr lang="vi-VN" sz="1800" b="0" kern="0" dirty="0" smtClean="0">
                <a:solidFill>
                  <a:srgbClr val="444444"/>
                </a:solidFill>
                <a:latin typeface="+mj-lt"/>
                <a:cs typeface="+mn-cs"/>
              </a:rPr>
              <a:t> </a:t>
            </a:r>
            <a:endParaRPr lang="ro-MO" sz="1800" b="0" kern="0" dirty="0" smtClean="0">
              <a:solidFill>
                <a:srgbClr val="444444"/>
              </a:solidFill>
              <a:latin typeface="+mj-lt"/>
              <a:cs typeface="+mn-cs"/>
            </a:endParaRPr>
          </a:p>
          <a:p>
            <a:pPr marL="285750" lvl="0" indent="-285750">
              <a:spcBef>
                <a:spcPts val="400"/>
              </a:spcBef>
              <a:spcAft>
                <a:spcPts val="800"/>
              </a:spcAft>
              <a:buFont typeface="Arial" panose="020B0604020202020204" pitchFamily="34" charset="0"/>
              <a:buChar char="•"/>
              <a:tabLst>
                <a:tab pos="2190750" algn="l"/>
              </a:tabLst>
            </a:pPr>
            <a:r>
              <a:rPr lang="vi-VN" sz="1800" b="0" kern="0" dirty="0">
                <a:solidFill>
                  <a:srgbClr val="444444"/>
                </a:solidFill>
                <a:latin typeface="+mj-lt"/>
                <a:cs typeface="+mn-cs"/>
              </a:rPr>
              <a:t> </a:t>
            </a:r>
            <a:r>
              <a:rPr lang="vi-VN" sz="1800" kern="0" dirty="0">
                <a:solidFill>
                  <a:srgbClr val="444444"/>
                </a:solidFill>
                <a:latin typeface="+mj-lt"/>
                <a:cs typeface="+mn-cs"/>
              </a:rPr>
              <a:t>aplicarea bunelor practici recunoscute </a:t>
            </a:r>
            <a:r>
              <a:rPr lang="vi-VN" sz="1800" b="0" kern="0" dirty="0">
                <a:solidFill>
                  <a:srgbClr val="444444"/>
                </a:solidFill>
                <a:latin typeface="+mj-lt"/>
                <a:cs typeface="+mn-cs"/>
              </a:rPr>
              <a:t>pentru gospodărirea alimentării cu apă și salubritate, </a:t>
            </a:r>
            <a:r>
              <a:rPr lang="vi-VN" sz="1800" b="0" kern="0" dirty="0" smtClean="0">
                <a:solidFill>
                  <a:srgbClr val="444444"/>
                </a:solidFill>
                <a:latin typeface="+mj-lt"/>
                <a:cs typeface="+mn-cs"/>
              </a:rPr>
              <a:t>pentru </a:t>
            </a:r>
            <a:r>
              <a:rPr lang="vi-VN" sz="1800" b="0" kern="0" dirty="0">
                <a:solidFill>
                  <a:srgbClr val="444444"/>
                </a:solidFill>
                <a:latin typeface="+mj-lt"/>
                <a:cs typeface="+mn-cs"/>
              </a:rPr>
              <a:t>apa de băut;</a:t>
            </a:r>
            <a:endParaRPr lang="vi-VN" sz="1800" b="0" kern="0" dirty="0">
              <a:solidFill>
                <a:srgbClr val="333333"/>
              </a:solidFill>
              <a:latin typeface="+mj-lt"/>
              <a:cs typeface="+mn-cs"/>
            </a:endParaRPr>
          </a:p>
        </p:txBody>
      </p:sp>
    </p:spTree>
    <p:extLst>
      <p:ext uri="{BB962C8B-B14F-4D97-AF65-F5344CB8AC3E}">
        <p14:creationId xmlns:p14="http://schemas.microsoft.com/office/powerpoint/2010/main" val="218146839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282387" y="1435217"/>
            <a:ext cx="8003853" cy="5632311"/>
          </a:xfrm>
          <a:prstGeom prst="rect">
            <a:avLst/>
          </a:prstGeom>
        </p:spPr>
        <p:txBody>
          <a:bodyPr wrap="square">
            <a:spAutoFit/>
          </a:bodyPr>
          <a:lstStyle/>
          <a:p>
            <a:pPr lvl="0">
              <a:spcBef>
                <a:spcPts val="400"/>
              </a:spcBef>
              <a:spcAft>
                <a:spcPts val="800"/>
              </a:spcAft>
              <a:buClr>
                <a:srgbClr val="C80F0F"/>
              </a:buClr>
              <a:tabLst>
                <a:tab pos="2190750" algn="l"/>
              </a:tabLst>
            </a:pPr>
            <a:r>
              <a:rPr lang="en-US" sz="1800" kern="0" dirty="0" err="1" smtClean="0">
                <a:solidFill>
                  <a:schemeClr val="tx1"/>
                </a:solidFill>
                <a:latin typeface="+mj-lt"/>
                <a:cs typeface="+mn-cs"/>
              </a:rPr>
              <a:t>Continuare</a:t>
            </a:r>
            <a:endParaRPr lang="ro-MO" sz="1800" kern="0" dirty="0" smtClean="0">
              <a:solidFill>
                <a:schemeClr val="tx1"/>
              </a:solidFill>
              <a:latin typeface="+mj-lt"/>
              <a:cs typeface="+mn-cs"/>
            </a:endParaRPr>
          </a:p>
          <a:p>
            <a:pPr lvl="0">
              <a:spcBef>
                <a:spcPts val="400"/>
              </a:spcBef>
              <a:spcAft>
                <a:spcPts val="800"/>
              </a:spcAft>
              <a:buClr>
                <a:srgbClr val="C80F0F"/>
              </a:buClr>
              <a:tabLst>
                <a:tab pos="2190750" algn="l"/>
              </a:tabLst>
            </a:pPr>
            <a:endParaRPr lang="en-US" sz="1800" kern="0" dirty="0" smtClean="0">
              <a:solidFill>
                <a:srgbClr val="444444"/>
              </a:solidFill>
              <a:latin typeface="+mj-lt"/>
              <a:cs typeface="+mn-cs"/>
            </a:endParaRPr>
          </a:p>
          <a:p>
            <a:pPr lvl="0">
              <a:spcBef>
                <a:spcPts val="400"/>
              </a:spcBef>
              <a:spcAft>
                <a:spcPts val="800"/>
              </a:spcAft>
              <a:buClr>
                <a:srgbClr val="C80F0F"/>
              </a:buClr>
              <a:tabLst>
                <a:tab pos="2190750" algn="l"/>
              </a:tabLst>
            </a:pPr>
            <a:r>
              <a:rPr lang="en-US" sz="1800" kern="0" dirty="0" smtClean="0">
                <a:solidFill>
                  <a:srgbClr val="444444"/>
                </a:solidFill>
                <a:latin typeface="+mj-lt"/>
                <a:cs typeface="+mn-cs"/>
              </a:rPr>
              <a:t>E</a:t>
            </a:r>
            <a:r>
              <a:rPr lang="vi-VN" sz="1800" kern="0" dirty="0" smtClean="0">
                <a:solidFill>
                  <a:srgbClr val="444444"/>
                </a:solidFill>
                <a:latin typeface="+mj-lt"/>
                <a:cs typeface="+mn-cs"/>
              </a:rPr>
              <a:t>vacuările accidentale de:</a:t>
            </a:r>
            <a:endParaRPr lang="vi-VN" sz="1800" kern="0" dirty="0" smtClean="0">
              <a:solidFill>
                <a:srgbClr val="333333"/>
              </a:solidFill>
              <a:latin typeface="+mj-lt"/>
              <a:cs typeface="+mn-cs"/>
            </a:endParaRPr>
          </a:p>
          <a:p>
            <a:pPr marL="285750" lvl="0" indent="-285750">
              <a:spcBef>
                <a:spcPts val="400"/>
              </a:spcBef>
              <a:spcAft>
                <a:spcPts val="800"/>
              </a:spcAft>
              <a:buFont typeface="Arial" panose="020B0604020202020204" pitchFamily="34" charset="0"/>
              <a:buChar char="•"/>
              <a:tabLst>
                <a:tab pos="2190750" algn="l"/>
              </a:tabLst>
            </a:pPr>
            <a:r>
              <a:rPr lang="vi-VN" sz="1800" b="0" kern="0" dirty="0" smtClean="0">
                <a:solidFill>
                  <a:srgbClr val="444444"/>
                </a:solidFill>
                <a:latin typeface="+mj-lt"/>
                <a:cs typeface="+mn-cs"/>
              </a:rPr>
              <a:t> ape uzate netratate</a:t>
            </a:r>
            <a:r>
              <a:rPr lang="ro-MO" sz="1800" b="0" kern="0" dirty="0" smtClean="0">
                <a:solidFill>
                  <a:srgbClr val="444444"/>
                </a:solidFill>
                <a:latin typeface="+mj-lt"/>
                <a:cs typeface="+mn-cs"/>
              </a:rPr>
              <a:t>/</a:t>
            </a:r>
            <a:r>
              <a:rPr lang="vi-VN" sz="1800" b="0" kern="0" dirty="0" smtClean="0">
                <a:solidFill>
                  <a:srgbClr val="444444"/>
                </a:solidFill>
                <a:latin typeface="+mj-lt"/>
                <a:cs typeface="+mn-cs"/>
              </a:rPr>
              <a:t> provenite din inundații, din sistemele de colectare a apei uzate, în resursele de apă care fac obiectul acestui protocol;</a:t>
            </a:r>
            <a:endParaRPr lang="vi-VN" sz="1800" b="0" kern="0" dirty="0" smtClean="0">
              <a:solidFill>
                <a:srgbClr val="333333"/>
              </a:solidFill>
              <a:latin typeface="+mj-lt"/>
              <a:cs typeface="+mn-cs"/>
            </a:endParaRPr>
          </a:p>
          <a:p>
            <a:pPr marL="285750" lvl="0" indent="-285750">
              <a:spcBef>
                <a:spcPts val="400"/>
              </a:spcBef>
              <a:spcAft>
                <a:spcPts val="800"/>
              </a:spcAft>
              <a:buFont typeface="Arial" panose="020B0604020202020204" pitchFamily="34" charset="0"/>
              <a:buChar char="•"/>
              <a:tabLst>
                <a:tab pos="2190750" algn="l"/>
              </a:tabLst>
            </a:pPr>
            <a:r>
              <a:rPr lang="vi-VN" sz="1800" b="0" kern="0" dirty="0">
                <a:solidFill>
                  <a:srgbClr val="444444"/>
                </a:solidFill>
                <a:latin typeface="+mj-lt"/>
                <a:cs typeface="+mn-cs"/>
              </a:rPr>
              <a:t> calitatea apelor uzate evacuate din instalațiile de epurare </a:t>
            </a:r>
            <a:r>
              <a:rPr lang="ro-MO" sz="1800" b="0" kern="0" dirty="0" smtClean="0">
                <a:solidFill>
                  <a:srgbClr val="444444"/>
                </a:solidFill>
                <a:latin typeface="+mj-lt"/>
                <a:cs typeface="+mn-cs"/>
              </a:rPr>
              <a:t>;</a:t>
            </a:r>
            <a:endParaRPr lang="vi-VN" sz="1800" b="0" kern="0" dirty="0">
              <a:solidFill>
                <a:srgbClr val="333333"/>
              </a:solidFill>
              <a:latin typeface="+mj-lt"/>
              <a:cs typeface="+mn-cs"/>
            </a:endParaRPr>
          </a:p>
          <a:p>
            <a:pPr marL="285750" lvl="0" indent="-285750">
              <a:spcBef>
                <a:spcPts val="400"/>
              </a:spcBef>
              <a:spcAft>
                <a:spcPts val="800"/>
              </a:spcAft>
              <a:buFont typeface="Arial" panose="020B0604020202020204" pitchFamily="34" charset="0"/>
              <a:buChar char="•"/>
              <a:tabLst>
                <a:tab pos="2190750" algn="l"/>
              </a:tabLst>
            </a:pPr>
            <a:r>
              <a:rPr lang="vi-VN" sz="1800" b="0" kern="0" dirty="0">
                <a:solidFill>
                  <a:srgbClr val="444444"/>
                </a:solidFill>
                <a:latin typeface="+mj-lt"/>
                <a:cs typeface="+mn-cs"/>
              </a:rPr>
              <a:t> depozitarea sau reutilizarea nămolului din sistemele centralizate de canalizare sau din alte instalații de salubrizare și calitatea apei uzate folosite pentru irigații, </a:t>
            </a:r>
            <a:r>
              <a:rPr lang="ro-MO" sz="1800" b="0" kern="0" dirty="0" smtClean="0">
                <a:solidFill>
                  <a:srgbClr val="444444"/>
                </a:solidFill>
                <a:latin typeface="+mj-lt"/>
                <a:cs typeface="+mn-cs"/>
              </a:rPr>
              <a:t>--</a:t>
            </a:r>
          </a:p>
          <a:p>
            <a:pPr marL="285750" lvl="0" indent="-285750">
              <a:spcBef>
                <a:spcPts val="400"/>
              </a:spcBef>
              <a:spcAft>
                <a:spcPts val="800"/>
              </a:spcAft>
              <a:buFont typeface="Arial" panose="020B0604020202020204" pitchFamily="34" charset="0"/>
              <a:buChar char="•"/>
              <a:tabLst>
                <a:tab pos="2190750" algn="l"/>
              </a:tabLst>
            </a:pPr>
            <a:r>
              <a:rPr lang="vi-VN" sz="1800" b="0" kern="0" dirty="0">
                <a:solidFill>
                  <a:srgbClr val="444444"/>
                </a:solidFill>
                <a:latin typeface="+mj-lt"/>
                <a:cs typeface="+mn-cs"/>
              </a:rPr>
              <a:t> calitatea apelor care sunt folosite ca surse pentru apa potabilă, care sunt în general folosite pentru îmbăiere sau pentru acvacultură și producerea sau recoltarea </a:t>
            </a:r>
            <a:r>
              <a:rPr lang="vi-VN" sz="1800" b="0" kern="0" dirty="0" smtClean="0">
                <a:solidFill>
                  <a:srgbClr val="444444"/>
                </a:solidFill>
                <a:latin typeface="+mj-lt"/>
                <a:cs typeface="+mn-cs"/>
              </a:rPr>
              <a:t>moluștelor</a:t>
            </a:r>
            <a:r>
              <a:rPr lang="en-US" sz="1800" b="0" kern="0" dirty="0" smtClean="0">
                <a:solidFill>
                  <a:srgbClr val="444444"/>
                </a:solidFill>
                <a:latin typeface="+mj-lt"/>
                <a:cs typeface="+mn-cs"/>
              </a:rPr>
              <a:t>e </a:t>
            </a:r>
            <a:r>
              <a:rPr lang="vi-VN" sz="1800" b="0" kern="0" dirty="0" smtClean="0">
                <a:solidFill>
                  <a:srgbClr val="444444"/>
                </a:solidFill>
                <a:latin typeface="+mj-lt"/>
                <a:cs typeface="+mn-cs"/>
              </a:rPr>
              <a:t>;</a:t>
            </a:r>
            <a:endParaRPr lang="ro-MO" sz="1800" b="0" kern="0" dirty="0" smtClean="0">
              <a:solidFill>
                <a:srgbClr val="444444"/>
              </a:solidFill>
              <a:latin typeface="+mj-lt"/>
              <a:cs typeface="+mn-cs"/>
            </a:endParaRPr>
          </a:p>
          <a:p>
            <a:pPr marL="285750" lvl="0" indent="-285750">
              <a:spcBef>
                <a:spcPts val="400"/>
              </a:spcBef>
              <a:spcAft>
                <a:spcPts val="800"/>
              </a:spcAft>
              <a:buClr>
                <a:srgbClr val="C80F0F"/>
              </a:buClr>
              <a:buFontTx/>
              <a:buChar char="-"/>
              <a:tabLst>
                <a:tab pos="2190750" algn="l"/>
              </a:tabLst>
            </a:pPr>
            <a:endParaRPr lang="ro-MO" sz="1800" b="0" kern="0" dirty="0">
              <a:solidFill>
                <a:srgbClr val="444444"/>
              </a:solidFill>
              <a:latin typeface="+mj-lt"/>
              <a:cs typeface="+mn-cs"/>
            </a:endParaRPr>
          </a:p>
          <a:p>
            <a:pPr marL="285750" lvl="0" indent="-285750">
              <a:spcBef>
                <a:spcPts val="400"/>
              </a:spcBef>
              <a:spcAft>
                <a:spcPts val="800"/>
              </a:spcAft>
              <a:buClr>
                <a:srgbClr val="C80F0F"/>
              </a:buClr>
              <a:buFontTx/>
              <a:buChar char="-"/>
              <a:tabLst>
                <a:tab pos="2190750" algn="l"/>
              </a:tabLst>
            </a:pPr>
            <a:endParaRPr lang="ro-MO" sz="1800" b="0" kern="0" dirty="0" smtClean="0">
              <a:solidFill>
                <a:srgbClr val="444444"/>
              </a:solidFill>
              <a:latin typeface="+mj-lt"/>
              <a:cs typeface="+mn-cs"/>
            </a:endParaRPr>
          </a:p>
          <a:p>
            <a:pPr marL="285750" lvl="0" indent="-285750">
              <a:spcBef>
                <a:spcPts val="400"/>
              </a:spcBef>
              <a:spcAft>
                <a:spcPts val="800"/>
              </a:spcAft>
              <a:buClr>
                <a:srgbClr val="C80F0F"/>
              </a:buClr>
              <a:buFontTx/>
              <a:buChar char="-"/>
              <a:tabLst>
                <a:tab pos="2190750" algn="l"/>
              </a:tabLst>
            </a:pPr>
            <a:endParaRPr lang="en-US" sz="1800" b="0" kern="0" dirty="0" smtClean="0">
              <a:solidFill>
                <a:srgbClr val="444444"/>
              </a:solidFill>
              <a:latin typeface="+mj-lt"/>
              <a:cs typeface="+mn-cs"/>
            </a:endParaRPr>
          </a:p>
        </p:txBody>
      </p:sp>
    </p:spTree>
    <p:extLst>
      <p:ext uri="{BB962C8B-B14F-4D97-AF65-F5344CB8AC3E}">
        <p14:creationId xmlns:p14="http://schemas.microsoft.com/office/powerpoint/2010/main" val="165058869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5" name="Прямоугольник 4"/>
          <p:cNvSpPr/>
          <p:nvPr/>
        </p:nvSpPr>
        <p:spPr>
          <a:xfrm>
            <a:off x="443753" y="1435217"/>
            <a:ext cx="8068235" cy="369332"/>
          </a:xfrm>
          <a:prstGeom prst="rect">
            <a:avLst/>
          </a:prstGeom>
        </p:spPr>
        <p:txBody>
          <a:bodyPr wrap="square">
            <a:spAutoFit/>
          </a:bodyPr>
          <a:lstStyle/>
          <a:p>
            <a:pPr lvl="0">
              <a:spcBef>
                <a:spcPts val="400"/>
              </a:spcBef>
              <a:spcAft>
                <a:spcPts val="800"/>
              </a:spcAft>
              <a:buClr>
                <a:srgbClr val="C80F0F"/>
              </a:buClr>
              <a:tabLst>
                <a:tab pos="2190750" algn="l"/>
              </a:tabLst>
            </a:pPr>
            <a:r>
              <a:rPr lang="vi-VN" sz="1800" b="0" kern="0" dirty="0" smtClean="0">
                <a:solidFill>
                  <a:srgbClr val="444444"/>
                </a:solidFill>
                <a:latin typeface="Arial"/>
                <a:cs typeface="+mn-cs"/>
              </a:rPr>
              <a:t>;</a:t>
            </a:r>
            <a:endParaRPr lang="vi-VN" sz="1800" b="0" kern="0" dirty="0">
              <a:solidFill>
                <a:srgbClr val="333333"/>
              </a:solidFill>
              <a:latin typeface="Arial"/>
              <a:cs typeface="+mn-cs"/>
            </a:endParaRPr>
          </a:p>
        </p:txBody>
      </p:sp>
      <p:sp>
        <p:nvSpPr>
          <p:cNvPr id="6" name="Прямоугольник 5"/>
          <p:cNvSpPr/>
          <p:nvPr/>
        </p:nvSpPr>
        <p:spPr>
          <a:xfrm>
            <a:off x="192181" y="1804549"/>
            <a:ext cx="8682878" cy="800219"/>
          </a:xfrm>
          <a:prstGeom prst="rect">
            <a:avLst/>
          </a:prstGeom>
        </p:spPr>
        <p:txBody>
          <a:bodyPr wrap="square">
            <a:spAutoFit/>
          </a:bodyPr>
          <a:lstStyle/>
          <a:p>
            <a:pPr lvl="0">
              <a:spcBef>
                <a:spcPts val="400"/>
              </a:spcBef>
              <a:spcAft>
                <a:spcPts val="800"/>
              </a:spcAft>
              <a:buClr>
                <a:srgbClr val="C80F0F"/>
              </a:buClr>
              <a:tabLst>
                <a:tab pos="2190750" algn="l"/>
              </a:tabLst>
            </a:pPr>
            <a:r>
              <a:rPr lang="vi-VN" sz="1800" b="0" kern="0" dirty="0" smtClean="0">
                <a:solidFill>
                  <a:srgbClr val="444444"/>
                </a:solidFill>
                <a:latin typeface="+mj-lt"/>
              </a:rPr>
              <a:t>.</a:t>
            </a:r>
            <a:endParaRPr lang="vi-VN" sz="1800" b="0" kern="0" dirty="0">
              <a:solidFill>
                <a:srgbClr val="333333"/>
              </a:solidFill>
              <a:latin typeface="+mj-lt"/>
            </a:endParaRPr>
          </a:p>
          <a:p>
            <a:pPr lvl="0">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7" name="Прямоугольник 6"/>
          <p:cNvSpPr/>
          <p:nvPr/>
        </p:nvSpPr>
        <p:spPr>
          <a:xfrm>
            <a:off x="192182" y="1619883"/>
            <a:ext cx="8682877" cy="4247317"/>
          </a:xfrm>
          <a:prstGeom prst="rect">
            <a:avLst/>
          </a:prstGeom>
        </p:spPr>
        <p:txBody>
          <a:bodyPr wrap="square">
            <a:spAutoFit/>
          </a:bodyPr>
          <a:lstStyle/>
          <a:p>
            <a:pPr lvl="0">
              <a:spcBef>
                <a:spcPts val="400"/>
              </a:spcBef>
              <a:spcAft>
                <a:spcPts val="800"/>
              </a:spcAft>
              <a:buClr>
                <a:srgbClr val="C80F0F"/>
              </a:buClr>
              <a:tabLst>
                <a:tab pos="2190750" algn="l"/>
              </a:tabLst>
            </a:pPr>
            <a:endParaRPr lang="ro-MO" sz="1800" kern="0" dirty="0" smtClean="0">
              <a:solidFill>
                <a:srgbClr val="222222"/>
              </a:solidFill>
              <a:latin typeface="calibri"/>
              <a:cs typeface="+mn-cs"/>
            </a:endParaRPr>
          </a:p>
          <a:p>
            <a:pPr lvl="0">
              <a:spcBef>
                <a:spcPts val="400"/>
              </a:spcBef>
              <a:spcAft>
                <a:spcPts val="800"/>
              </a:spcAft>
              <a:buClr>
                <a:srgbClr val="C80F0F"/>
              </a:buClr>
              <a:tabLst>
                <a:tab pos="2190750" algn="l"/>
              </a:tabLst>
            </a:pPr>
            <a:r>
              <a:rPr lang="ro-MO" sz="1800" kern="0" dirty="0" smtClean="0">
                <a:solidFill>
                  <a:schemeClr val="tx1"/>
                </a:solidFill>
                <a:latin typeface="+mj-lt"/>
                <a:cs typeface="+mn-cs"/>
              </a:rPr>
              <a:t>Continuarea</a:t>
            </a:r>
          </a:p>
          <a:p>
            <a:pPr marL="285750" lvl="0" indent="-285750">
              <a:spcBef>
                <a:spcPts val="400"/>
              </a:spcBef>
              <a:spcAft>
                <a:spcPts val="800"/>
              </a:spcAft>
              <a:buFont typeface="Arial" panose="020B0604020202020204" pitchFamily="34" charset="0"/>
              <a:buChar char="•"/>
              <a:tabLst>
                <a:tab pos="2190750" algn="l"/>
              </a:tabLst>
            </a:pPr>
            <a:r>
              <a:rPr lang="vi-VN" sz="1800" b="0" kern="0" dirty="0">
                <a:solidFill>
                  <a:srgbClr val="444444"/>
                </a:solidFill>
                <a:latin typeface="+mj-lt"/>
                <a:cs typeface="+mn-cs"/>
              </a:rPr>
              <a:t> aplicarea bunelor practici </a:t>
            </a:r>
            <a:r>
              <a:rPr lang="vi-VN" sz="1800" b="0" kern="0" dirty="0" smtClean="0">
                <a:solidFill>
                  <a:srgbClr val="444444"/>
                </a:solidFill>
                <a:latin typeface="+mj-lt"/>
                <a:cs typeface="+mn-cs"/>
              </a:rPr>
              <a:t> </a:t>
            </a:r>
            <a:r>
              <a:rPr lang="vi-VN" sz="1800" b="0" kern="0" dirty="0">
                <a:solidFill>
                  <a:srgbClr val="444444"/>
                </a:solidFill>
                <a:latin typeface="+mj-lt"/>
                <a:cs typeface="+mn-cs"/>
              </a:rPr>
              <a:t>pentru gospodărirea apelor </a:t>
            </a:r>
            <a:r>
              <a:rPr lang="vi-VN" sz="1800" b="0" kern="0" dirty="0" smtClean="0">
                <a:solidFill>
                  <a:srgbClr val="444444"/>
                </a:solidFill>
                <a:latin typeface="+mj-lt"/>
                <a:cs typeface="+mn-cs"/>
              </a:rPr>
              <a:t>închise</a:t>
            </a:r>
            <a:r>
              <a:rPr lang="ro-MO" sz="1800" b="0" kern="0" dirty="0" smtClean="0">
                <a:solidFill>
                  <a:srgbClr val="444444"/>
                </a:solidFill>
                <a:latin typeface="+mj-lt"/>
                <a:cs typeface="+mn-cs"/>
              </a:rPr>
              <a:t> pentru îmbăiere</a:t>
            </a:r>
            <a:r>
              <a:rPr lang="vi-VN" sz="1800" b="0" kern="0" dirty="0" smtClean="0">
                <a:solidFill>
                  <a:srgbClr val="444444"/>
                </a:solidFill>
                <a:latin typeface="+mj-lt"/>
                <a:cs typeface="+mn-cs"/>
              </a:rPr>
              <a:t>;</a:t>
            </a:r>
            <a:endParaRPr lang="vi-VN" sz="1800" b="0" kern="0" dirty="0">
              <a:solidFill>
                <a:srgbClr val="333333"/>
              </a:solidFill>
              <a:latin typeface="+mj-lt"/>
              <a:cs typeface="+mn-cs"/>
            </a:endParaRPr>
          </a:p>
          <a:p>
            <a:pPr marL="285750" lvl="0" indent="-285750">
              <a:spcBef>
                <a:spcPts val="400"/>
              </a:spcBef>
              <a:spcAft>
                <a:spcPts val="800"/>
              </a:spcAft>
              <a:buFont typeface="Arial" panose="020B0604020202020204" pitchFamily="34" charset="0"/>
              <a:buChar char="•"/>
              <a:tabLst>
                <a:tab pos="2190750" algn="l"/>
              </a:tabLst>
            </a:pPr>
            <a:r>
              <a:rPr lang="vi-VN" sz="1800" b="0" kern="0" dirty="0">
                <a:solidFill>
                  <a:srgbClr val="444444"/>
                </a:solidFill>
                <a:latin typeface="+mj-lt"/>
                <a:cs typeface="+mn-cs"/>
              </a:rPr>
              <a:t> identificarea și remedierea terenurilor </a:t>
            </a:r>
            <a:r>
              <a:rPr lang="vi-VN" sz="1800" b="0" kern="0" dirty="0" smtClean="0">
                <a:solidFill>
                  <a:srgbClr val="444444"/>
                </a:solidFill>
                <a:latin typeface="+mj-lt"/>
                <a:cs typeface="+mn-cs"/>
              </a:rPr>
              <a:t>contaminate </a:t>
            </a:r>
            <a:r>
              <a:rPr lang="vi-VN" sz="1800" b="0" kern="0" dirty="0">
                <a:solidFill>
                  <a:srgbClr val="444444"/>
                </a:solidFill>
                <a:latin typeface="+mj-lt"/>
                <a:cs typeface="+mn-cs"/>
              </a:rPr>
              <a:t>care afectează negativ </a:t>
            </a:r>
            <a:r>
              <a:rPr lang="vi-VN" sz="1800" b="0" kern="0" dirty="0" smtClean="0">
                <a:solidFill>
                  <a:srgbClr val="444444"/>
                </a:solidFill>
                <a:latin typeface="+mj-lt"/>
                <a:cs typeface="+mn-cs"/>
              </a:rPr>
              <a:t>apele;</a:t>
            </a:r>
            <a:endParaRPr lang="vi-VN" sz="1800" b="0" kern="0" dirty="0">
              <a:solidFill>
                <a:srgbClr val="333333"/>
              </a:solidFill>
              <a:latin typeface="+mj-lt"/>
              <a:cs typeface="+mn-cs"/>
            </a:endParaRPr>
          </a:p>
          <a:p>
            <a:pPr marL="285750" lvl="0" indent="-285750">
              <a:spcBef>
                <a:spcPts val="400"/>
              </a:spcBef>
              <a:spcAft>
                <a:spcPts val="800"/>
              </a:spcAft>
              <a:buFont typeface="Arial" panose="020B0604020202020204" pitchFamily="34" charset="0"/>
              <a:buChar char="•"/>
              <a:tabLst>
                <a:tab pos="2190750" algn="l"/>
              </a:tabLst>
            </a:pPr>
            <a:r>
              <a:rPr lang="vi-VN" sz="1800" b="0" kern="0" dirty="0">
                <a:solidFill>
                  <a:srgbClr val="444444"/>
                </a:solidFill>
                <a:latin typeface="+mj-lt"/>
                <a:cs typeface="+mn-cs"/>
              </a:rPr>
              <a:t> eficacitatea sistemelor pentru </a:t>
            </a:r>
            <a:r>
              <a:rPr lang="vi-VN" sz="1800" b="0" kern="0" dirty="0" smtClean="0">
                <a:solidFill>
                  <a:srgbClr val="444444"/>
                </a:solidFill>
                <a:latin typeface="+mj-lt"/>
                <a:cs typeface="+mn-cs"/>
              </a:rPr>
              <a:t>gospodărirea,și </a:t>
            </a:r>
            <a:r>
              <a:rPr lang="vi-VN" sz="1800" b="0" kern="0" dirty="0">
                <a:solidFill>
                  <a:srgbClr val="444444"/>
                </a:solidFill>
                <a:latin typeface="+mj-lt"/>
                <a:cs typeface="+mn-cs"/>
              </a:rPr>
              <a:t>protecția resurselor de apă</a:t>
            </a:r>
            <a:r>
              <a:rPr lang="vi-VN" sz="1800" b="0" kern="0" dirty="0" smtClean="0">
                <a:solidFill>
                  <a:srgbClr val="444444"/>
                </a:solidFill>
                <a:latin typeface="+mj-lt"/>
                <a:cs typeface="+mn-cs"/>
              </a:rPr>
              <a:t>,</a:t>
            </a:r>
            <a:endParaRPr lang="ro-MO" sz="1800" b="0" kern="0" dirty="0" smtClean="0">
              <a:solidFill>
                <a:srgbClr val="444444"/>
              </a:solidFill>
              <a:latin typeface="+mj-lt"/>
              <a:cs typeface="+mn-cs"/>
            </a:endParaRPr>
          </a:p>
          <a:p>
            <a:pPr marL="285750" lvl="0" indent="-285750">
              <a:spcBef>
                <a:spcPts val="400"/>
              </a:spcBef>
              <a:spcAft>
                <a:spcPts val="800"/>
              </a:spcAft>
              <a:buFont typeface="Arial" panose="020B0604020202020204" pitchFamily="34" charset="0"/>
              <a:buChar char="•"/>
              <a:tabLst>
                <a:tab pos="2190750" algn="l"/>
              </a:tabLst>
            </a:pPr>
            <a:r>
              <a:rPr lang="vi-VN" sz="1800" b="0" kern="0" dirty="0" smtClean="0">
                <a:solidFill>
                  <a:srgbClr val="444444"/>
                </a:solidFill>
                <a:latin typeface="+mj-lt"/>
                <a:cs typeface="+mn-cs"/>
              </a:rPr>
              <a:t>aplicarea </a:t>
            </a:r>
            <a:r>
              <a:rPr lang="vi-VN" sz="1800" b="0" kern="0" dirty="0">
                <a:solidFill>
                  <a:srgbClr val="444444"/>
                </a:solidFill>
                <a:latin typeface="+mj-lt"/>
                <a:cs typeface="+mn-cs"/>
              </a:rPr>
              <a:t>bunelor practici </a:t>
            </a:r>
            <a:r>
              <a:rPr lang="ro-MO" sz="1800" b="0" kern="0" dirty="0" smtClean="0">
                <a:solidFill>
                  <a:srgbClr val="444444"/>
                </a:solidFill>
                <a:latin typeface="+mj-lt"/>
                <a:cs typeface="+mn-cs"/>
              </a:rPr>
              <a:t>pentru </a:t>
            </a:r>
            <a:r>
              <a:rPr lang="vi-VN" sz="1800" b="0" kern="0" dirty="0" smtClean="0">
                <a:solidFill>
                  <a:srgbClr val="444444"/>
                </a:solidFill>
                <a:latin typeface="+mj-lt"/>
                <a:cs typeface="+mn-cs"/>
              </a:rPr>
              <a:t>controlul </a:t>
            </a:r>
            <a:r>
              <a:rPr lang="vi-VN" sz="1800" b="0" kern="0" dirty="0">
                <a:solidFill>
                  <a:srgbClr val="444444"/>
                </a:solidFill>
                <a:latin typeface="+mj-lt"/>
                <a:cs typeface="+mn-cs"/>
              </a:rPr>
              <a:t>poluării de orice fel la sursă;</a:t>
            </a:r>
            <a:endParaRPr lang="vi-VN" sz="1800" b="0" kern="0" dirty="0">
              <a:solidFill>
                <a:srgbClr val="333333"/>
              </a:solidFill>
              <a:latin typeface="+mj-lt"/>
              <a:cs typeface="+mn-cs"/>
            </a:endParaRPr>
          </a:p>
          <a:p>
            <a:pPr marL="285750" lvl="0" indent="-285750">
              <a:spcBef>
                <a:spcPts val="400"/>
              </a:spcBef>
              <a:spcAft>
                <a:spcPts val="800"/>
              </a:spcAft>
              <a:buFont typeface="Arial" panose="020B0604020202020204" pitchFamily="34" charset="0"/>
              <a:buChar char="•"/>
              <a:tabLst>
                <a:tab pos="2190750" algn="l"/>
              </a:tabLst>
            </a:pPr>
            <a:r>
              <a:rPr lang="vi-VN" sz="1800" b="0" kern="0" dirty="0">
                <a:solidFill>
                  <a:srgbClr val="444444"/>
                </a:solidFill>
                <a:latin typeface="+mj-lt"/>
                <a:cs typeface="+mn-cs"/>
              </a:rPr>
              <a:t> publicarea informației asupra calității apei potabile și a altor ape, </a:t>
            </a:r>
            <a:endParaRPr lang="ro-MO" sz="1800" b="0" kern="0" dirty="0" smtClean="0">
              <a:solidFill>
                <a:srgbClr val="444444"/>
              </a:solidFill>
              <a:latin typeface="+mj-lt"/>
              <a:cs typeface="+mn-cs"/>
            </a:endParaRPr>
          </a:p>
          <a:p>
            <a:pPr lvl="0">
              <a:spcBef>
                <a:spcPts val="400"/>
              </a:spcBef>
              <a:spcAft>
                <a:spcPts val="800"/>
              </a:spcAft>
              <a:buClr>
                <a:srgbClr val="C80F0F"/>
              </a:buClr>
              <a:tabLst>
                <a:tab pos="2190750" algn="l"/>
              </a:tabLst>
            </a:pPr>
            <a:r>
              <a:rPr lang="ro-MO" sz="1800" kern="0" dirty="0" smtClean="0">
                <a:solidFill>
                  <a:srgbClr val="444444"/>
                </a:solidFill>
                <a:latin typeface="+mj-lt"/>
                <a:cs typeface="+mn-cs"/>
              </a:rPr>
              <a:t>Părțile vor stabili </a:t>
            </a:r>
            <a:r>
              <a:rPr lang="ro-MO" sz="1800" kern="0" dirty="0" smtClean="0">
                <a:solidFill>
                  <a:srgbClr val="444444"/>
                </a:solidFill>
                <a:latin typeface="+mj-lt"/>
                <a:cs typeface="+mn-cs"/>
              </a:rPr>
              <a:t>ținte </a:t>
            </a:r>
            <a:r>
              <a:rPr lang="ro-MO" sz="1800" kern="0" dirty="0" smtClean="0">
                <a:solidFill>
                  <a:srgbClr val="444444"/>
                </a:solidFill>
                <a:latin typeface="+mj-lt"/>
                <a:cs typeface="+mn-cs"/>
              </a:rPr>
              <a:t>si indicatori țintă și </a:t>
            </a:r>
            <a:r>
              <a:rPr lang="ro-MO" sz="1800" kern="0" dirty="0" smtClean="0">
                <a:solidFill>
                  <a:srgbClr val="444444"/>
                </a:solidFill>
                <a:latin typeface="+mj-lt"/>
                <a:cs typeface="+mn-cs"/>
              </a:rPr>
              <a:t>indica</a:t>
            </a:r>
            <a:r>
              <a:rPr lang="en-US" sz="1800" kern="0" dirty="0" smtClean="0">
                <a:solidFill>
                  <a:srgbClr val="444444"/>
                </a:solidFill>
                <a:latin typeface="+mj-lt"/>
                <a:cs typeface="+mn-cs"/>
              </a:rPr>
              <a:t>t</a:t>
            </a:r>
            <a:r>
              <a:rPr lang="ro-MO" sz="1800" kern="0" dirty="0" smtClean="0">
                <a:solidFill>
                  <a:srgbClr val="444444"/>
                </a:solidFill>
                <a:latin typeface="+mj-lt"/>
                <a:cs typeface="+mn-cs"/>
              </a:rPr>
              <a:t>ori </a:t>
            </a:r>
            <a:r>
              <a:rPr lang="ro-MO" sz="1800" kern="0" dirty="0" smtClean="0">
                <a:solidFill>
                  <a:srgbClr val="444444"/>
                </a:solidFill>
                <a:latin typeface="+mj-lt"/>
                <a:cs typeface="+mn-cs"/>
              </a:rPr>
              <a:t>țintă la a Protocol</a:t>
            </a:r>
          </a:p>
          <a:p>
            <a:pPr lvl="0">
              <a:spcBef>
                <a:spcPts val="400"/>
              </a:spcBef>
              <a:spcAft>
                <a:spcPts val="800"/>
              </a:spcAft>
              <a:buClr>
                <a:srgbClr val="C80F0F"/>
              </a:buClr>
              <a:tabLst>
                <a:tab pos="2190750" algn="l"/>
              </a:tabLst>
            </a:pPr>
            <a:endParaRPr lang="ro-MO" sz="1800" kern="0" dirty="0">
              <a:solidFill>
                <a:srgbClr val="444444"/>
              </a:solidFill>
              <a:latin typeface="+mj-lt"/>
              <a:cs typeface="+mn-cs"/>
            </a:endParaRPr>
          </a:p>
          <a:p>
            <a:pPr lvl="0">
              <a:spcBef>
                <a:spcPts val="400"/>
              </a:spcBef>
              <a:spcAft>
                <a:spcPts val="800"/>
              </a:spcAft>
              <a:buClr>
                <a:srgbClr val="C80F0F"/>
              </a:buClr>
              <a:tabLst>
                <a:tab pos="2190750" algn="l"/>
              </a:tabLst>
            </a:pPr>
            <a:endParaRPr lang="vi-VN" sz="1800" kern="0" dirty="0">
              <a:solidFill>
                <a:srgbClr val="333333"/>
              </a:solidFill>
              <a:latin typeface="+mj-lt"/>
              <a:cs typeface="+mn-cs"/>
            </a:endParaRPr>
          </a:p>
        </p:txBody>
      </p:sp>
    </p:spTree>
    <p:extLst>
      <p:ext uri="{BB962C8B-B14F-4D97-AF65-F5344CB8AC3E}">
        <p14:creationId xmlns:p14="http://schemas.microsoft.com/office/powerpoint/2010/main" val="91881520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5" name="Прямоугольник 4"/>
          <p:cNvSpPr/>
          <p:nvPr/>
        </p:nvSpPr>
        <p:spPr>
          <a:xfrm>
            <a:off x="443753" y="1435217"/>
            <a:ext cx="8068235" cy="369332"/>
          </a:xfrm>
          <a:prstGeom prst="rect">
            <a:avLst/>
          </a:prstGeom>
        </p:spPr>
        <p:txBody>
          <a:bodyPr wrap="square">
            <a:spAutoFit/>
          </a:bodyPr>
          <a:lstStyle/>
          <a:p>
            <a:pPr lvl="0">
              <a:spcBef>
                <a:spcPts val="400"/>
              </a:spcBef>
              <a:spcAft>
                <a:spcPts val="800"/>
              </a:spcAft>
              <a:buClr>
                <a:srgbClr val="C80F0F"/>
              </a:buClr>
              <a:tabLst>
                <a:tab pos="2190750" algn="l"/>
              </a:tabLst>
            </a:pPr>
            <a:r>
              <a:rPr lang="vi-VN" sz="1800" b="0" kern="0" dirty="0" smtClean="0">
                <a:solidFill>
                  <a:srgbClr val="444444"/>
                </a:solidFill>
                <a:latin typeface="Arial"/>
                <a:cs typeface="+mn-cs"/>
              </a:rPr>
              <a:t>;</a:t>
            </a:r>
            <a:endParaRPr lang="vi-VN" sz="1800" b="0" kern="0" dirty="0">
              <a:solidFill>
                <a:srgbClr val="333333"/>
              </a:solidFill>
              <a:latin typeface="Arial"/>
              <a:cs typeface="+mn-cs"/>
            </a:endParaRPr>
          </a:p>
        </p:txBody>
      </p:sp>
      <p:sp>
        <p:nvSpPr>
          <p:cNvPr id="6" name="Прямоугольник 5"/>
          <p:cNvSpPr/>
          <p:nvPr/>
        </p:nvSpPr>
        <p:spPr>
          <a:xfrm>
            <a:off x="0" y="1435218"/>
            <a:ext cx="8875059" cy="1077218"/>
          </a:xfrm>
          <a:prstGeom prst="rect">
            <a:avLst/>
          </a:prstGeom>
        </p:spPr>
        <p:txBody>
          <a:bodyPr wrap="square">
            <a:spAutoFit/>
          </a:bodyPr>
          <a:lstStyle/>
          <a:p>
            <a:pPr lvl="0">
              <a:spcBef>
                <a:spcPts val="400"/>
              </a:spcBef>
              <a:spcAft>
                <a:spcPts val="800"/>
              </a:spcAft>
              <a:buClr>
                <a:srgbClr val="C80F0F"/>
              </a:buClr>
              <a:tabLst>
                <a:tab pos="2190750" algn="l"/>
              </a:tabLst>
            </a:pPr>
            <a:r>
              <a:rPr lang="vi-VN" sz="1800" b="0" kern="0" dirty="0">
                <a:solidFill>
                  <a:srgbClr val="6E6452"/>
                </a:solidFill>
                <a:latin typeface="Arial"/>
              </a:rPr>
              <a:t/>
            </a:r>
            <a:br>
              <a:rPr lang="vi-VN" sz="1800" b="0" kern="0" dirty="0">
                <a:solidFill>
                  <a:srgbClr val="6E6452"/>
                </a:solidFill>
                <a:latin typeface="Arial"/>
              </a:rPr>
            </a:br>
            <a:r>
              <a:rPr lang="vi-VN" sz="1800" b="0" kern="0" dirty="0" smtClean="0">
                <a:solidFill>
                  <a:srgbClr val="444444"/>
                </a:solidFill>
                <a:latin typeface="calibri"/>
              </a:rPr>
              <a:t>.</a:t>
            </a:r>
            <a:endParaRPr lang="vi-VN" sz="1800" b="0" kern="0" dirty="0">
              <a:solidFill>
                <a:srgbClr val="333333"/>
              </a:solidFill>
              <a:latin typeface="calibri"/>
            </a:endParaRPr>
          </a:p>
          <a:p>
            <a:pPr lvl="0">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7" name="Блок-схема: несколько документов 6"/>
          <p:cNvSpPr/>
          <p:nvPr/>
        </p:nvSpPr>
        <p:spPr bwMode="auto">
          <a:xfrm>
            <a:off x="2649454" y="1294420"/>
            <a:ext cx="3688941" cy="1571589"/>
          </a:xfrm>
          <a:prstGeom prst="flowChartMultidocument">
            <a:avLst/>
          </a:prstGeom>
          <a:solidFill>
            <a:srgbClr val="CCCCCC"/>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Arial" charset="0"/>
              </a:rPr>
              <a:t>Reglementarea</a:t>
            </a:r>
            <a:r>
              <a:rPr kumimoji="0" lang="en-US" sz="2200" b="1" i="0" u="none" strike="noStrike" cap="none" normalizeH="0" baseline="0" dirty="0" smtClean="0">
                <a:ln>
                  <a:noFill/>
                </a:ln>
                <a:solidFill>
                  <a:schemeClr val="tx1"/>
                </a:solidFill>
                <a:effectLst/>
                <a:latin typeface="Arial" charset="0"/>
              </a:rPr>
              <a:t> </a:t>
            </a:r>
            <a:r>
              <a:rPr kumimoji="0" lang="en-US" sz="2200" b="1" i="0" u="none" strike="noStrike" cap="none" normalizeH="0" baseline="0" dirty="0" err="1" smtClean="0">
                <a:ln>
                  <a:noFill/>
                </a:ln>
                <a:solidFill>
                  <a:schemeClr val="tx1"/>
                </a:solidFill>
                <a:effectLst/>
                <a:latin typeface="Arial" charset="0"/>
              </a:rPr>
              <a:t>sectorului</a:t>
            </a:r>
            <a:r>
              <a:rPr kumimoji="0" lang="en-US" sz="2200" b="1" i="0" u="none" strike="noStrike" cap="none" normalizeH="0" baseline="0" dirty="0" smtClean="0">
                <a:ln>
                  <a:noFill/>
                </a:ln>
                <a:solidFill>
                  <a:schemeClr val="tx1"/>
                </a:solidFill>
                <a:effectLst/>
                <a:latin typeface="Arial" charset="0"/>
              </a:rPr>
              <a:t> AAC</a:t>
            </a:r>
            <a:r>
              <a:rPr kumimoji="0" lang="ro-MO" sz="2200" b="1" i="0" u="none" strike="noStrike" cap="none" normalizeH="0" baseline="0" dirty="0" smtClean="0">
                <a:ln>
                  <a:noFill/>
                </a:ln>
                <a:solidFill>
                  <a:schemeClr val="tx1"/>
                </a:solidFill>
                <a:effectLst/>
                <a:latin typeface="Arial" charset="0"/>
              </a:rPr>
              <a:t> la nivel național</a:t>
            </a:r>
            <a:r>
              <a:rPr kumimoji="0" lang="en-US" sz="2200" b="1" i="0" u="none" strike="noStrike" cap="none" normalizeH="0" baseline="0" dirty="0" smtClean="0">
                <a:ln>
                  <a:noFill/>
                </a:ln>
                <a:solidFill>
                  <a:schemeClr val="tx1"/>
                </a:solidFill>
                <a:effectLst/>
                <a:latin typeface="Arial" charset="0"/>
              </a:rPr>
              <a:t> </a:t>
            </a:r>
            <a:endParaRPr kumimoji="0" lang="ru-RU" sz="2200" b="1" i="0" u="none" strike="noStrike" cap="none" normalizeH="0" baseline="0" dirty="0" smtClean="0">
              <a:ln>
                <a:noFill/>
              </a:ln>
              <a:solidFill>
                <a:schemeClr val="tx1"/>
              </a:solidFill>
              <a:effectLst/>
              <a:latin typeface="Arial" charset="0"/>
            </a:endParaRPr>
          </a:p>
        </p:txBody>
      </p:sp>
      <p:sp>
        <p:nvSpPr>
          <p:cNvPr id="9" name="Стрелка вниз 8"/>
          <p:cNvSpPr/>
          <p:nvPr/>
        </p:nvSpPr>
        <p:spPr bwMode="auto">
          <a:xfrm>
            <a:off x="2892039" y="2958888"/>
            <a:ext cx="242316" cy="4892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10" name="Горизонтальный свиток 9"/>
          <p:cNvSpPr/>
          <p:nvPr/>
        </p:nvSpPr>
        <p:spPr bwMode="auto">
          <a:xfrm>
            <a:off x="3629116" y="3293370"/>
            <a:ext cx="2232132" cy="1725239"/>
          </a:xfrm>
          <a:prstGeom prst="horizontalScroll">
            <a:avLst/>
          </a:prstGeom>
          <a:ln>
            <a:headEnd type="none" w="med" len="med"/>
            <a:tailEnd type="none" w="med" len="med"/>
          </a:ln>
          <a:effectLst>
            <a:innerShdw blurRad="63500" dist="50800" dir="13500000">
              <a:prstClr val="black">
                <a:alpha val="50000"/>
              </a:prstClr>
            </a:innerShdw>
          </a:effectLst>
          <a:scene3d>
            <a:camera prst="perspectiveContrastingRightFacing"/>
            <a:lightRig rig="threePt" dir="t"/>
          </a:scene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Arial" charset="0"/>
              </a:rPr>
              <a:t>Legisla</a:t>
            </a:r>
            <a:r>
              <a:rPr kumimoji="0" lang="ro-MO" sz="2200" b="1" i="0" u="none" strike="noStrike" cap="none" normalizeH="0" baseline="0" dirty="0" err="1" smtClean="0">
                <a:ln>
                  <a:noFill/>
                </a:ln>
                <a:solidFill>
                  <a:schemeClr val="tx1"/>
                </a:solidFill>
                <a:effectLst/>
                <a:latin typeface="Arial" charset="0"/>
              </a:rPr>
              <a:t>ția</a:t>
            </a:r>
            <a:r>
              <a:rPr kumimoji="0" lang="en-US" sz="2200" b="1" i="0" u="none" strike="noStrike" cap="none" normalizeH="0" baseline="0" dirty="0" smtClean="0">
                <a:ln>
                  <a:noFill/>
                </a:ln>
                <a:solidFill>
                  <a:schemeClr val="tx1"/>
                </a:solidFill>
                <a:effectLst/>
                <a:latin typeface="Arial" charset="0"/>
              </a:rPr>
              <a:t> </a:t>
            </a:r>
            <a:r>
              <a:rPr kumimoji="0" lang="en-US" sz="2200" b="1" i="0" u="none" strike="noStrike" cap="none" normalizeH="0" baseline="0" dirty="0" err="1" smtClean="0">
                <a:ln>
                  <a:noFill/>
                </a:ln>
                <a:solidFill>
                  <a:schemeClr val="tx1"/>
                </a:solidFill>
                <a:effectLst/>
                <a:latin typeface="Arial" charset="0"/>
              </a:rPr>
              <a:t>na</a:t>
            </a:r>
            <a:r>
              <a:rPr kumimoji="0" lang="ro-MO" sz="2200" b="1" i="0" u="none" strike="noStrike" cap="none" normalizeH="0" baseline="0" dirty="0" smtClean="0">
                <a:ln>
                  <a:noFill/>
                </a:ln>
                <a:solidFill>
                  <a:schemeClr val="tx1"/>
                </a:solidFill>
                <a:effectLst/>
                <a:latin typeface="Arial" charset="0"/>
              </a:rPr>
              <a:t>ț</a:t>
            </a:r>
            <a:r>
              <a:rPr kumimoji="0" lang="en-US" sz="2200" b="1" i="0" u="none" strike="noStrike" cap="none" normalizeH="0" baseline="0" dirty="0" err="1" smtClean="0">
                <a:ln>
                  <a:noFill/>
                </a:ln>
                <a:solidFill>
                  <a:schemeClr val="tx1"/>
                </a:solidFill>
                <a:effectLst/>
                <a:latin typeface="Arial" charset="0"/>
              </a:rPr>
              <a:t>ional</a:t>
            </a:r>
            <a:r>
              <a:rPr kumimoji="0" lang="ro-MO" sz="2200" b="1" i="0" u="none" strike="noStrike" cap="none" normalizeH="0" baseline="0" dirty="0" smtClean="0">
                <a:ln>
                  <a:noFill/>
                </a:ln>
                <a:solidFill>
                  <a:schemeClr val="tx1"/>
                </a:solidFill>
                <a:effectLst/>
                <a:latin typeface="Arial" charset="0"/>
              </a:rPr>
              <a:t>ă</a:t>
            </a:r>
            <a:endParaRPr kumimoji="0" lang="ru-RU" sz="2200" b="1" i="0" u="none" strike="noStrike" cap="none" normalizeH="0" baseline="0" dirty="0" smtClean="0">
              <a:ln>
                <a:noFill/>
              </a:ln>
              <a:solidFill>
                <a:schemeClr val="tx1"/>
              </a:solidFill>
              <a:effectLst/>
              <a:latin typeface="Arial" charset="0"/>
            </a:endParaRPr>
          </a:p>
        </p:txBody>
      </p:sp>
      <p:sp>
        <p:nvSpPr>
          <p:cNvPr id="21" name="Стрелка вниз 20"/>
          <p:cNvSpPr/>
          <p:nvPr/>
        </p:nvSpPr>
        <p:spPr bwMode="auto">
          <a:xfrm>
            <a:off x="4267835" y="2895439"/>
            <a:ext cx="339387" cy="4892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22" name="Стрелка вниз 21"/>
          <p:cNvSpPr/>
          <p:nvPr/>
        </p:nvSpPr>
        <p:spPr bwMode="auto">
          <a:xfrm>
            <a:off x="6060568" y="2883384"/>
            <a:ext cx="242316" cy="4892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11" name="Волна 10"/>
          <p:cNvSpPr/>
          <p:nvPr/>
        </p:nvSpPr>
        <p:spPr bwMode="auto">
          <a:xfrm>
            <a:off x="5920035" y="3384643"/>
            <a:ext cx="2209691" cy="1640541"/>
          </a:xfrm>
          <a:prstGeom prst="wave">
            <a:avLst/>
          </a:prstGeom>
          <a:ln>
            <a:noFill/>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2200" b="1" i="0" u="none" strike="noStrike" cap="none" normalizeH="0" baseline="0" dirty="0" smtClean="0">
                <a:ln>
                  <a:noFill/>
                </a:ln>
                <a:solidFill>
                  <a:schemeClr val="tx1"/>
                </a:solidFill>
                <a:effectLst/>
                <a:latin typeface="Arial" charset="0"/>
              </a:rPr>
              <a:t>Acte raionale</a:t>
            </a:r>
            <a:endParaRPr kumimoji="0" lang="ru-RU" sz="2200" b="1" i="0" u="none" strike="noStrike" cap="none" normalizeH="0" baseline="0" dirty="0" smtClean="0">
              <a:ln>
                <a:noFill/>
              </a:ln>
              <a:solidFill>
                <a:schemeClr val="tx1"/>
              </a:solidFill>
              <a:effectLst/>
              <a:latin typeface="Arial" charset="0"/>
            </a:endParaRPr>
          </a:p>
        </p:txBody>
      </p:sp>
      <p:sp>
        <p:nvSpPr>
          <p:cNvPr id="12" name="Волна 11"/>
          <p:cNvSpPr/>
          <p:nvPr/>
        </p:nvSpPr>
        <p:spPr bwMode="auto">
          <a:xfrm>
            <a:off x="1345896" y="2842740"/>
            <a:ext cx="1963270" cy="2436541"/>
          </a:xfrm>
          <a:prstGeom prst="wave">
            <a:avLst/>
          </a:prstGeom>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2200" b="1" i="0" u="none" strike="noStrike" cap="none" normalizeH="0" baseline="0" dirty="0" smtClean="0">
                <a:ln>
                  <a:noFill/>
                </a:ln>
                <a:solidFill>
                  <a:schemeClr val="tx1"/>
                </a:solidFill>
                <a:effectLst/>
                <a:latin typeface="Arial" charset="0"/>
              </a:rPr>
              <a:t>Acte regionale </a:t>
            </a:r>
            <a:endParaRPr kumimoji="0" lang="ru-RU" sz="2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8502143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00110"/>
          </a:xfrm>
          <a:prstGeom prst="rect">
            <a:avLst/>
          </a:prstGeom>
          <a:noFill/>
        </p:spPr>
        <p:txBody>
          <a:bodyPr wrap="square" rtlCol="0">
            <a:spAutoFit/>
          </a:bodyPr>
          <a:lstStyle/>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2" name="Объект 2"/>
          <p:cNvSpPr txBox="1">
            <a:spLocks/>
          </p:cNvSpPr>
          <p:nvPr/>
        </p:nvSpPr>
        <p:spPr bwMode="auto">
          <a:xfrm>
            <a:off x="381000" y="2644588"/>
            <a:ext cx="8534400" cy="38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0488" marR="0" lvl="0" indent="-90488" algn="l" defTabSz="914400" rtl="0" eaLnBrk="0" fontAlgn="base" latinLnBrk="0" hangingPunct="0">
              <a:lnSpc>
                <a:spcPct val="90000"/>
              </a:lnSpc>
              <a:spcBef>
                <a:spcPts val="1200"/>
              </a:spcBef>
              <a:spcAft>
                <a:spcPts val="200"/>
              </a:spcAft>
              <a:buClr>
                <a:srgbClr val="4A66AC"/>
              </a:buClr>
              <a:buSzPct val="100000"/>
              <a:buFont typeface="Calibri" panose="020F0502020204030204" pitchFamily="34" charset="0"/>
              <a:buChar char=" "/>
              <a:tabLst/>
              <a:defRPr/>
            </a:pPr>
            <a:endParaRPr kumimoji="0" lang="ru-RU" altLang="ru-RU" sz="2000" b="0" i="0" u="none" strike="noStrike" kern="1200" cap="none" spc="0" normalizeH="0" baseline="0" noProof="0" dirty="0" smtClean="0">
              <a:ln>
                <a:noFill/>
              </a:ln>
              <a:solidFill>
                <a:srgbClr val="404040"/>
              </a:solidFill>
              <a:effectLst/>
              <a:uLnTx/>
              <a:uFillTx/>
              <a:latin typeface="Calibri" panose="020F0502020204030204"/>
              <a:ea typeface="+mn-ea"/>
              <a:cs typeface="+mn-cs"/>
            </a:endParaRPr>
          </a:p>
        </p:txBody>
      </p:sp>
      <p:sp>
        <p:nvSpPr>
          <p:cNvPr id="13" name="Объект 2"/>
          <p:cNvSpPr txBox="1">
            <a:spLocks/>
          </p:cNvSpPr>
          <p:nvPr/>
        </p:nvSpPr>
        <p:spPr bwMode="auto">
          <a:xfrm>
            <a:off x="533400" y="1828800"/>
            <a:ext cx="853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0488" marR="0" lvl="0" indent="-90488" algn="l" defTabSz="914400" rtl="0" eaLnBrk="0" fontAlgn="base" latinLnBrk="0" hangingPunct="0">
              <a:lnSpc>
                <a:spcPct val="90000"/>
              </a:lnSpc>
              <a:spcBef>
                <a:spcPts val="1200"/>
              </a:spcBef>
              <a:spcAft>
                <a:spcPts val="200"/>
              </a:spcAft>
              <a:buClr>
                <a:srgbClr val="4A66AC"/>
              </a:buClr>
              <a:buSzPct val="100000"/>
              <a:buFont typeface="Calibri" panose="020F0502020204030204" pitchFamily="34" charset="0"/>
              <a:buChar char=" "/>
              <a:tabLst/>
              <a:defRPr/>
            </a:pPr>
            <a:endParaRPr kumimoji="0" lang="ru-RU" altLang="ru-RU" sz="2000" b="0" i="0" u="none" strike="noStrike" kern="1200" cap="none" spc="0" normalizeH="0" baseline="0" noProof="0" dirty="0" smtClean="0">
              <a:ln>
                <a:noFill/>
              </a:ln>
              <a:solidFill>
                <a:srgbClr val="404040"/>
              </a:solidFill>
              <a:effectLst/>
              <a:uLnTx/>
              <a:uFillTx/>
              <a:latin typeface="Calibri" panose="020F0502020204030204"/>
              <a:ea typeface="+mn-ea"/>
              <a:cs typeface="+mn-cs"/>
            </a:endParaRPr>
          </a:p>
        </p:txBody>
      </p:sp>
      <p:sp>
        <p:nvSpPr>
          <p:cNvPr id="21" name="Круглая лента лицом вверх 20"/>
          <p:cNvSpPr/>
          <p:nvPr/>
        </p:nvSpPr>
        <p:spPr>
          <a:xfrm>
            <a:off x="1601788" y="2019300"/>
            <a:ext cx="5867400" cy="2057400"/>
          </a:xfrm>
          <a:prstGeom prst="ellipseRibbon2">
            <a:avLst/>
          </a:prstGeom>
          <a:gradFill rotWithShape="1">
            <a:gsLst>
              <a:gs pos="0">
                <a:srgbClr val="9D90A0">
                  <a:tint val="1000"/>
                  <a:satMod val="100000"/>
                </a:srgbClr>
              </a:gs>
              <a:gs pos="68000">
                <a:srgbClr val="9D90A0">
                  <a:tint val="77000"/>
                  <a:satMod val="100000"/>
                </a:srgbClr>
              </a:gs>
              <a:gs pos="81000">
                <a:srgbClr val="9D90A0">
                  <a:tint val="79000"/>
                  <a:satMod val="100000"/>
                </a:srgbClr>
              </a:gs>
              <a:gs pos="86000">
                <a:srgbClr val="9D90A0">
                  <a:tint val="73000"/>
                  <a:satMod val="100000"/>
                </a:srgbClr>
              </a:gs>
              <a:gs pos="100000">
                <a:srgbClr val="9D90A0">
                  <a:tint val="35000"/>
                  <a:satMod val="100000"/>
                </a:srgbClr>
              </a:gs>
            </a:gsLst>
            <a:lin ang="5400000" scaled="0"/>
          </a:gradFill>
          <a:ln w="9525" cap="flat" cmpd="sng" algn="ctr">
            <a:solidFill>
              <a:srgbClr val="9D90A0">
                <a:shade val="95000"/>
                <a:satMod val="105000"/>
              </a:srgbClr>
            </a:solidFill>
            <a:prstDash val="solid"/>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ro-MO" sz="2800" i="0" u="none" strike="noStrike" kern="0" cap="none" spc="0" normalizeH="0" baseline="0" noProof="0" dirty="0" smtClean="0">
                <a:ln>
                  <a:noFill/>
                </a:ln>
                <a:solidFill>
                  <a:schemeClr val="tx2"/>
                </a:solidFill>
                <a:effectLst/>
                <a:uLnTx/>
                <a:uFillTx/>
                <a:latin typeface="+mn-lt"/>
                <a:ea typeface="+mn-ea"/>
                <a:cs typeface="Arial" panose="020B0604020202020204" pitchFamily="34" charset="0"/>
              </a:rPr>
              <a:t>Politica</a:t>
            </a:r>
            <a:r>
              <a:rPr kumimoji="0" lang="en-US" sz="2800" i="0" u="none" strike="noStrike" kern="0" cap="none" spc="0" normalizeH="0" baseline="0" noProof="0" dirty="0" smtClean="0">
                <a:ln>
                  <a:noFill/>
                </a:ln>
                <a:solidFill>
                  <a:schemeClr val="tx2"/>
                </a:solidFill>
                <a:effectLst/>
                <a:uLnTx/>
                <a:uFillTx/>
                <a:latin typeface="+mn-lt"/>
                <a:ea typeface="+mn-ea"/>
                <a:cs typeface="Arial" panose="020B0604020202020204" pitchFamily="34" charset="0"/>
              </a:rPr>
              <a:t> </a:t>
            </a:r>
            <a:r>
              <a:rPr kumimoji="0" lang="ro-MO" sz="2800" i="0" u="none" strike="noStrike" kern="0" cap="none" spc="0" normalizeH="0" baseline="0" noProof="0" dirty="0" smtClean="0">
                <a:ln>
                  <a:noFill/>
                </a:ln>
                <a:solidFill>
                  <a:schemeClr val="tx2"/>
                </a:solidFill>
                <a:effectLst/>
                <a:uLnTx/>
                <a:uFillTx/>
                <a:latin typeface="+mn-lt"/>
                <a:ea typeface="+mn-ea"/>
                <a:cs typeface="Arial" panose="020B0604020202020204" pitchFamily="34" charset="0"/>
              </a:rPr>
              <a:t>în</a:t>
            </a:r>
            <a:r>
              <a:rPr kumimoji="0" lang="en-US" sz="2800" i="0" u="none" strike="noStrike" kern="0" cap="none" spc="0" normalizeH="0" baseline="0" noProof="0" dirty="0" smtClean="0">
                <a:ln>
                  <a:noFill/>
                </a:ln>
                <a:solidFill>
                  <a:schemeClr val="tx2"/>
                </a:solidFill>
                <a:effectLst/>
                <a:uLnTx/>
                <a:uFillTx/>
                <a:latin typeface="+mn-lt"/>
                <a:ea typeface="+mn-ea"/>
                <a:cs typeface="Arial" panose="020B0604020202020204" pitchFamily="34" charset="0"/>
              </a:rPr>
              <a:t> </a:t>
            </a:r>
            <a:r>
              <a:rPr kumimoji="0" lang="en-US" sz="2800" i="0" u="none" strike="noStrike" kern="0" cap="none" spc="0" normalizeH="0" baseline="0" noProof="0" dirty="0" err="1" smtClean="0">
                <a:ln>
                  <a:noFill/>
                </a:ln>
                <a:solidFill>
                  <a:schemeClr val="tx2"/>
                </a:solidFill>
                <a:effectLst/>
                <a:uLnTx/>
                <a:uFillTx/>
                <a:latin typeface="+mn-lt"/>
                <a:ea typeface="+mn-ea"/>
                <a:cs typeface="Arial" panose="020B0604020202020204" pitchFamily="34" charset="0"/>
              </a:rPr>
              <a:t>domeniul</a:t>
            </a:r>
            <a:r>
              <a:rPr kumimoji="0" lang="en-US" sz="2800" i="0" u="none" strike="noStrike" kern="0" cap="none" spc="0" normalizeH="0" baseline="0" noProof="0" dirty="0" smtClean="0">
                <a:ln>
                  <a:noFill/>
                </a:ln>
                <a:solidFill>
                  <a:schemeClr val="tx2"/>
                </a:solidFill>
                <a:effectLst/>
                <a:uLnTx/>
                <a:uFillTx/>
                <a:latin typeface="+mn-lt"/>
                <a:ea typeface="+mn-ea"/>
                <a:cs typeface="Arial" panose="020B0604020202020204" pitchFamily="34" charset="0"/>
              </a:rPr>
              <a:t> </a:t>
            </a:r>
            <a:r>
              <a:rPr kumimoji="0" lang="en-US" sz="2800" i="0" u="none" strike="noStrike" kern="0" cap="none" spc="0" normalizeH="0" baseline="0" noProof="0" dirty="0" err="1" smtClean="0">
                <a:ln>
                  <a:noFill/>
                </a:ln>
                <a:solidFill>
                  <a:schemeClr val="tx2"/>
                </a:solidFill>
                <a:effectLst/>
                <a:uLnTx/>
                <a:uFillTx/>
                <a:latin typeface="+mn-lt"/>
                <a:ea typeface="+mn-ea"/>
                <a:cs typeface="Arial" panose="020B0604020202020204" pitchFamily="34" charset="0"/>
              </a:rPr>
              <a:t>apelor</a:t>
            </a:r>
            <a:endParaRPr kumimoji="0" lang="ru-RU" sz="2800" i="0" u="none" strike="noStrike" kern="0" cap="none" spc="0" normalizeH="0" baseline="0" noProof="0" dirty="0">
              <a:ln>
                <a:noFill/>
              </a:ln>
              <a:solidFill>
                <a:schemeClr val="tx2"/>
              </a:solidFill>
              <a:effectLst/>
              <a:uLnTx/>
              <a:uFillTx/>
              <a:latin typeface="+mn-lt"/>
              <a:ea typeface="+mn-ea"/>
              <a:cs typeface="Arial" panose="020B0604020202020204" pitchFamily="34" charset="0"/>
            </a:endParaRPr>
          </a:p>
        </p:txBody>
      </p:sp>
      <p:sp>
        <p:nvSpPr>
          <p:cNvPr id="22" name="Горизонтальный свиток 21"/>
          <p:cNvSpPr/>
          <p:nvPr/>
        </p:nvSpPr>
        <p:spPr>
          <a:xfrm>
            <a:off x="609600" y="3886200"/>
            <a:ext cx="2057400" cy="1898650"/>
          </a:xfrm>
          <a:prstGeom prst="horizontalScroll">
            <a:avLst/>
          </a:prstGeom>
          <a:gradFill rotWithShape="1">
            <a:gsLst>
              <a:gs pos="0">
                <a:srgbClr val="4A66AC">
                  <a:tint val="1000"/>
                  <a:satMod val="100000"/>
                </a:srgbClr>
              </a:gs>
              <a:gs pos="68000">
                <a:srgbClr val="4A66AC">
                  <a:tint val="77000"/>
                  <a:satMod val="100000"/>
                </a:srgbClr>
              </a:gs>
              <a:gs pos="81000">
                <a:srgbClr val="4A66AC">
                  <a:tint val="79000"/>
                  <a:satMod val="100000"/>
                </a:srgbClr>
              </a:gs>
              <a:gs pos="86000">
                <a:srgbClr val="4A66AC">
                  <a:tint val="73000"/>
                  <a:satMod val="100000"/>
                </a:srgbClr>
              </a:gs>
              <a:gs pos="100000">
                <a:srgbClr val="4A66AC">
                  <a:tint val="35000"/>
                  <a:satMod val="100000"/>
                </a:srgbClr>
              </a:gs>
            </a:gsLst>
            <a:lin ang="5400000" scaled="0"/>
          </a:gradFill>
          <a:ln w="9525" cap="flat" cmpd="sng" algn="ctr">
            <a:solidFill>
              <a:srgbClr val="4A66AC">
                <a:shade val="95000"/>
                <a:satMod val="105000"/>
              </a:srgbClr>
            </a:solidFill>
            <a:prstDash val="solid"/>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ro-MO" sz="2400" i="0" u="none" strike="noStrike" kern="0" cap="none" spc="0" normalizeH="0" baseline="0" noProof="0" dirty="0" smtClean="0">
                <a:ln>
                  <a:noFill/>
                </a:ln>
                <a:solidFill>
                  <a:schemeClr val="tx2"/>
                </a:solidFill>
                <a:effectLst/>
                <a:uLnTx/>
                <a:uFillTx/>
                <a:latin typeface="Arial" panose="020B0604020202020204" pitchFamily="34" charset="0"/>
                <a:cs typeface="Arial" panose="020B0604020202020204" pitchFamily="34" charset="0"/>
              </a:rPr>
              <a:t>Legislația</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ro-MO" sz="2400" i="0" u="none" strike="noStrike" kern="0" cap="none" spc="0" normalizeH="0" baseline="0" noProof="0" dirty="0" smtClean="0">
                <a:ln>
                  <a:noFill/>
                </a:ln>
                <a:solidFill>
                  <a:schemeClr val="tx2"/>
                </a:solidFill>
                <a:effectLst/>
                <a:uLnTx/>
                <a:uFillTx/>
                <a:latin typeface="Arial" panose="020B0604020202020204" pitchFamily="34" charset="0"/>
                <a:cs typeface="Arial" panose="020B0604020202020204" pitchFamily="34" charset="0"/>
              </a:rPr>
              <a:t>Internat./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ro-MO" sz="2400" i="0" u="none" strike="noStrike" kern="0" cap="none" spc="0" normalizeH="0" baseline="0" noProof="0" dirty="0" smtClean="0">
                <a:ln>
                  <a:noFill/>
                </a:ln>
                <a:solidFill>
                  <a:schemeClr val="tx2"/>
                </a:solidFill>
                <a:effectLst/>
                <a:uLnTx/>
                <a:uFillTx/>
                <a:latin typeface="Arial" panose="020B0604020202020204" pitchFamily="34" charset="0"/>
                <a:cs typeface="Arial" panose="020B0604020202020204" pitchFamily="34" charset="0"/>
              </a:rPr>
              <a:t>națională.</a:t>
            </a:r>
            <a:endParaRPr kumimoji="0" lang="ru-RU" sz="240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23" name="Двойная стрелка влево/вправо 22"/>
          <p:cNvSpPr/>
          <p:nvPr/>
        </p:nvSpPr>
        <p:spPr>
          <a:xfrm>
            <a:off x="2720975" y="4076700"/>
            <a:ext cx="3629025" cy="1670050"/>
          </a:xfrm>
          <a:prstGeom prst="leftRightArrow">
            <a:avLst/>
          </a:prstGeom>
          <a:gradFill rotWithShape="1">
            <a:gsLst>
              <a:gs pos="0">
                <a:sysClr val="windowText" lastClr="000000">
                  <a:tint val="1000"/>
                  <a:satMod val="100000"/>
                </a:sysClr>
              </a:gs>
              <a:gs pos="68000">
                <a:sysClr val="windowText" lastClr="000000">
                  <a:tint val="77000"/>
                  <a:satMod val="100000"/>
                </a:sysClr>
              </a:gs>
              <a:gs pos="81000">
                <a:sysClr val="windowText" lastClr="000000">
                  <a:tint val="79000"/>
                  <a:satMod val="100000"/>
                </a:sysClr>
              </a:gs>
              <a:gs pos="86000">
                <a:sysClr val="windowText" lastClr="000000">
                  <a:tint val="73000"/>
                  <a:satMod val="100000"/>
                </a:sysClr>
              </a:gs>
              <a:gs pos="100000">
                <a:sysClr val="windowText" lastClr="000000">
                  <a:tint val="35000"/>
                  <a:satMod val="100000"/>
                </a:sysClr>
              </a:gs>
            </a:gsLst>
            <a:lin ang="5400000" scaled="0"/>
          </a:gradFill>
          <a:ln w="9525" cap="flat" cmpd="sng" algn="ctr">
            <a:solidFill>
              <a:sysClr val="windowText" lastClr="000000">
                <a:shade val="95000"/>
                <a:satMod val="105000"/>
              </a:sysClr>
            </a:solidFill>
            <a:prstDash val="solid"/>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ro-MO" sz="2400" i="0" u="none" strike="noStrike" kern="0" cap="none" spc="0" normalizeH="0" baseline="0" noProof="0" dirty="0" smtClean="0">
                <a:ln>
                  <a:noFill/>
                </a:ln>
                <a:solidFill>
                  <a:schemeClr val="tx2"/>
                </a:solidFill>
                <a:effectLst/>
                <a:uLnTx/>
                <a:uFillTx/>
                <a:latin typeface="+mj-lt"/>
                <a:ea typeface="+mn-ea"/>
                <a:cs typeface="Arial" panose="020B0604020202020204" pitchFamily="34" charset="0"/>
              </a:rPr>
              <a:t>Planuri de </a:t>
            </a:r>
            <a:r>
              <a:rPr kumimoji="0" lang="ro-MO" sz="2400" i="0" u="none" strike="noStrike" kern="0" cap="none" spc="0" normalizeH="0" baseline="0" noProof="0" dirty="0" err="1" smtClean="0">
                <a:ln>
                  <a:noFill/>
                </a:ln>
                <a:solidFill>
                  <a:schemeClr val="tx2"/>
                </a:solidFill>
                <a:effectLst/>
                <a:uLnTx/>
                <a:uFillTx/>
                <a:latin typeface="+mj-lt"/>
                <a:ea typeface="+mn-ea"/>
                <a:cs typeface="Arial" panose="020B0604020202020204" pitchFamily="34" charset="0"/>
              </a:rPr>
              <a:t>Acți</a:t>
            </a:r>
            <a:r>
              <a:rPr kumimoji="0" lang="en-US" sz="2400" i="0" u="none" strike="noStrike" kern="0" cap="none" spc="0" normalizeH="0" baseline="0" noProof="0" dirty="0" smtClean="0">
                <a:ln>
                  <a:noFill/>
                </a:ln>
                <a:solidFill>
                  <a:schemeClr val="tx2"/>
                </a:solidFill>
                <a:effectLst/>
                <a:uLnTx/>
                <a:uFillTx/>
                <a:latin typeface="+mj-lt"/>
                <a:ea typeface="+mn-ea"/>
                <a:cs typeface="Arial" panose="020B0604020202020204" pitchFamily="34" charset="0"/>
              </a:rPr>
              <a:t>u</a:t>
            </a:r>
            <a:r>
              <a:rPr kumimoji="0" lang="ro-MO" sz="2400" i="0" u="none" strike="noStrike" kern="0" cap="none" spc="0" normalizeH="0" baseline="0" noProof="0" dirty="0" smtClean="0">
                <a:ln>
                  <a:noFill/>
                </a:ln>
                <a:solidFill>
                  <a:schemeClr val="tx2"/>
                </a:solidFill>
                <a:effectLst/>
                <a:uLnTx/>
                <a:uFillTx/>
                <a:latin typeface="+mj-lt"/>
                <a:ea typeface="+mn-ea"/>
                <a:cs typeface="Arial" panose="020B0604020202020204" pitchFamily="34" charset="0"/>
              </a:rPr>
              <a:t>ni</a:t>
            </a:r>
            <a:endParaRPr kumimoji="0" lang="ru-RU" sz="2400" i="0" u="none" strike="noStrike" kern="0" cap="none" spc="0" normalizeH="0" baseline="0" noProof="0" dirty="0">
              <a:ln>
                <a:noFill/>
              </a:ln>
              <a:solidFill>
                <a:schemeClr val="tx2"/>
              </a:solidFill>
              <a:effectLst/>
              <a:uLnTx/>
              <a:uFillTx/>
              <a:latin typeface="+mj-lt"/>
              <a:ea typeface="+mn-ea"/>
              <a:cs typeface="Arial" panose="020B0604020202020204" pitchFamily="34" charset="0"/>
            </a:endParaRPr>
          </a:p>
        </p:txBody>
      </p:sp>
      <p:sp>
        <p:nvSpPr>
          <p:cNvPr id="24" name="Горизонтальный свиток 23"/>
          <p:cNvSpPr/>
          <p:nvPr/>
        </p:nvSpPr>
        <p:spPr>
          <a:xfrm>
            <a:off x="6372225" y="3921125"/>
            <a:ext cx="2362200" cy="1825625"/>
          </a:xfrm>
          <a:prstGeom prst="horizontalScroll">
            <a:avLst/>
          </a:prstGeom>
          <a:gradFill rotWithShape="1">
            <a:gsLst>
              <a:gs pos="0">
                <a:srgbClr val="4A66AC">
                  <a:tint val="1000"/>
                  <a:satMod val="100000"/>
                </a:srgbClr>
              </a:gs>
              <a:gs pos="68000">
                <a:srgbClr val="4A66AC">
                  <a:tint val="77000"/>
                  <a:satMod val="100000"/>
                </a:srgbClr>
              </a:gs>
              <a:gs pos="81000">
                <a:srgbClr val="4A66AC">
                  <a:tint val="79000"/>
                  <a:satMod val="100000"/>
                </a:srgbClr>
              </a:gs>
              <a:gs pos="86000">
                <a:srgbClr val="4A66AC">
                  <a:tint val="73000"/>
                  <a:satMod val="100000"/>
                </a:srgbClr>
              </a:gs>
              <a:gs pos="100000">
                <a:srgbClr val="4A66AC">
                  <a:tint val="35000"/>
                  <a:satMod val="100000"/>
                </a:srgbClr>
              </a:gs>
            </a:gsLst>
            <a:lin ang="5400000" scaled="0"/>
          </a:gradFill>
          <a:ln w="9525" cap="flat" cmpd="sng" algn="ctr">
            <a:solidFill>
              <a:srgbClr val="4A66AC">
                <a:shade val="95000"/>
                <a:satMod val="105000"/>
              </a:srgbClr>
            </a:solidFill>
            <a:prstDash val="solid"/>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ro-MO" sz="2400" i="0" u="none" strike="noStrike" kern="0" cap="none" spc="0" normalizeH="0" baseline="0" noProof="0" dirty="0" smtClean="0">
                <a:ln>
                  <a:noFill/>
                </a:ln>
                <a:solidFill>
                  <a:schemeClr val="tx2"/>
                </a:solidFill>
                <a:effectLst/>
                <a:uLnTx/>
                <a:uFillTx/>
                <a:latin typeface="+mj-lt"/>
                <a:ea typeface="+mn-ea"/>
                <a:cs typeface="Arial" panose="020B0604020202020204" pitchFamily="34" charset="0"/>
              </a:rPr>
              <a:t>Strategii</a:t>
            </a:r>
            <a:endParaRPr kumimoji="0" lang="ru-RU" sz="2400" i="0" u="none" strike="noStrike" kern="0" cap="none" spc="0" normalizeH="0" baseline="0" noProof="0" dirty="0">
              <a:ln>
                <a:noFill/>
              </a:ln>
              <a:solidFill>
                <a:schemeClr val="tx2"/>
              </a:solidFill>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307968194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5" name="Прямоугольник 4"/>
          <p:cNvSpPr/>
          <p:nvPr/>
        </p:nvSpPr>
        <p:spPr>
          <a:xfrm>
            <a:off x="0" y="1176683"/>
            <a:ext cx="8982635" cy="5232202"/>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RO" sz="2000" kern="0" dirty="0" smtClean="0">
              <a:solidFill>
                <a:srgbClr val="6E6452"/>
              </a:solidFill>
              <a:latin typeface="Arial"/>
              <a:ea typeface="Calibri"/>
              <a:cs typeface="Calibri"/>
            </a:endParaRPr>
          </a:p>
          <a:p>
            <a:pPr marL="285750" lvl="0" indent="-285750">
              <a:lnSpc>
                <a:spcPct val="115000"/>
              </a:lnSpc>
              <a:spcBef>
                <a:spcPts val="400"/>
              </a:spcBef>
              <a:spcAft>
                <a:spcPts val="1000"/>
              </a:spcAft>
              <a:buClr>
                <a:srgbClr val="C80F0F"/>
              </a:buClr>
              <a:buFont typeface="Wingdings" panose="05000000000000000000" pitchFamily="2" charset="2"/>
              <a:buChar char="Ø"/>
              <a:tabLst>
                <a:tab pos="2190750" algn="l"/>
              </a:tabLst>
            </a:pPr>
            <a:endParaRPr lang="ro-RO" sz="1800" b="0" kern="0" dirty="0" smtClean="0">
              <a:solidFill>
                <a:srgbClr val="6E6452"/>
              </a:solidFill>
              <a:latin typeface="Arial"/>
              <a:ea typeface="Calibri"/>
              <a:cs typeface="Calibri"/>
            </a:endParaRPr>
          </a:p>
          <a:p>
            <a:pPr marL="285750" lvl="0" indent="-285750">
              <a:lnSpc>
                <a:spcPct val="115000"/>
              </a:lnSpc>
              <a:spcBef>
                <a:spcPts val="400"/>
              </a:spcBef>
              <a:spcAft>
                <a:spcPts val="1000"/>
              </a:spcAft>
              <a:buFont typeface="Wingdings" panose="05000000000000000000" pitchFamily="2" charset="2"/>
              <a:buChar char="Ø"/>
              <a:tabLst>
                <a:tab pos="2190750" algn="l"/>
              </a:tabLst>
            </a:pPr>
            <a:r>
              <a:rPr lang="ro-RO" sz="1800" b="0" kern="0" dirty="0" smtClean="0">
                <a:solidFill>
                  <a:srgbClr val="6E6452"/>
                </a:solidFill>
                <a:latin typeface="Arial"/>
                <a:ea typeface="Calibri"/>
                <a:cs typeface="Calibri"/>
              </a:rPr>
              <a:t> </a:t>
            </a:r>
            <a:r>
              <a:rPr lang="ro-MO" sz="1800" kern="0" dirty="0" smtClean="0">
                <a:solidFill>
                  <a:schemeClr val="tx1"/>
                </a:solidFill>
                <a:latin typeface="+mj-lt"/>
              </a:rPr>
              <a:t>Legea </a:t>
            </a:r>
            <a:r>
              <a:rPr lang="ro-MO" sz="1800" kern="0" dirty="0">
                <a:solidFill>
                  <a:schemeClr val="tx1"/>
                </a:solidFill>
                <a:latin typeface="+mj-lt"/>
              </a:rPr>
              <a:t>1515 </a:t>
            </a:r>
            <a:r>
              <a:rPr lang="ro-MO" sz="1800" b="0" kern="0" dirty="0" smtClean="0">
                <a:solidFill>
                  <a:schemeClr val="tx1"/>
                </a:solidFill>
                <a:latin typeface="+mj-lt"/>
              </a:rPr>
              <a:t>din 16.06 1993 privind </a:t>
            </a:r>
            <a:r>
              <a:rPr lang="ro-MO" sz="1800" b="0" kern="0" dirty="0">
                <a:solidFill>
                  <a:schemeClr val="tx1"/>
                </a:solidFill>
                <a:latin typeface="+mj-lt"/>
              </a:rPr>
              <a:t>protecția mediului; </a:t>
            </a:r>
            <a:r>
              <a:rPr lang="ro-MO" sz="1800" b="0" i="1" kern="0" dirty="0">
                <a:solidFill>
                  <a:schemeClr val="tx1"/>
                </a:solidFill>
                <a:latin typeface="+mj-lt"/>
                <a:hlinkClick r:id="rId8"/>
              </a:rPr>
              <a:t>http://</a:t>
            </a:r>
            <a:r>
              <a:rPr lang="ro-MO" sz="1800" b="0" i="1" kern="0" dirty="0" smtClean="0">
                <a:solidFill>
                  <a:schemeClr val="tx1"/>
                </a:solidFill>
                <a:latin typeface="+mj-lt"/>
                <a:hlinkClick r:id="rId8"/>
              </a:rPr>
              <a:t>lex.justice.md/index.php?action=view&amp;view=doc&amp;lang=1&amp;id=311604</a:t>
            </a:r>
            <a:r>
              <a:rPr lang="ro-MO" sz="1800" b="0" i="1" kern="0" dirty="0" smtClean="0">
                <a:solidFill>
                  <a:schemeClr val="tx1"/>
                </a:solidFill>
                <a:latin typeface="+mj-lt"/>
              </a:rPr>
              <a:t>,                                          </a:t>
            </a:r>
            <a:r>
              <a:rPr lang="ro-MO" sz="1800" kern="0" dirty="0" smtClean="0">
                <a:solidFill>
                  <a:schemeClr val="tx1"/>
                </a:solidFill>
                <a:latin typeface="+mj-lt"/>
              </a:rPr>
              <a:t>  </a:t>
            </a:r>
            <a:r>
              <a:rPr lang="ro-RO" sz="1800" dirty="0" smtClean="0">
                <a:solidFill>
                  <a:schemeClr val="tx1"/>
                </a:solidFill>
                <a:latin typeface="+mj-lt"/>
                <a:ea typeface="Calibri"/>
                <a:cs typeface="Times New Roman"/>
              </a:rPr>
              <a:t>Lege </a:t>
            </a:r>
            <a:r>
              <a:rPr lang="ro-RO" sz="1800" dirty="0">
                <a:solidFill>
                  <a:schemeClr val="tx1"/>
                </a:solidFill>
                <a:latin typeface="+mj-lt"/>
                <a:ea typeface="Calibri"/>
                <a:cs typeface="Times New Roman"/>
              </a:rPr>
              <a:t>272</a:t>
            </a:r>
            <a:r>
              <a:rPr lang="ro-RO" sz="1800" b="0" dirty="0">
                <a:solidFill>
                  <a:schemeClr val="tx1"/>
                </a:solidFill>
                <a:latin typeface="+mj-lt"/>
                <a:ea typeface="Calibri"/>
                <a:cs typeface="Times New Roman"/>
              </a:rPr>
              <a:t> din apelor,  din </a:t>
            </a:r>
            <a:r>
              <a:rPr lang="ro-RO" sz="1800" b="0" dirty="0" smtClean="0">
                <a:solidFill>
                  <a:schemeClr val="tx1"/>
                </a:solidFill>
                <a:latin typeface="+mj-lt"/>
                <a:ea typeface="Calibri"/>
                <a:cs typeface="Times New Roman"/>
              </a:rPr>
              <a:t>23.12.2</a:t>
            </a:r>
            <a:r>
              <a:rPr lang="ro-RO" sz="1800" dirty="0" smtClean="0">
                <a:solidFill>
                  <a:schemeClr val="tx1"/>
                </a:solidFill>
                <a:latin typeface="+mj-lt"/>
                <a:ea typeface="Calibri"/>
                <a:cs typeface="Times New Roman"/>
              </a:rPr>
              <a:t>011</a:t>
            </a:r>
            <a:r>
              <a:rPr lang="ro-RO" sz="1800" dirty="0">
                <a:solidFill>
                  <a:schemeClr val="tx1"/>
                </a:solidFill>
                <a:latin typeface="+mj-lt"/>
                <a:ea typeface="Calibri"/>
                <a:cs typeface="Times New Roman"/>
              </a:rPr>
              <a:t>; </a:t>
            </a:r>
            <a:r>
              <a:rPr lang="ro-RO" sz="1800" dirty="0" smtClean="0">
                <a:solidFill>
                  <a:schemeClr val="tx1"/>
                </a:solidFill>
                <a:latin typeface="+mj-lt"/>
                <a:ea typeface="Calibri"/>
                <a:cs typeface="Times New Roman"/>
              </a:rPr>
              <a:t>                                                               </a:t>
            </a:r>
            <a:r>
              <a:rPr lang="ro-RO" sz="1800" b="0" i="1" dirty="0" smtClean="0">
                <a:solidFill>
                  <a:schemeClr val="tx1"/>
                </a:solidFill>
                <a:latin typeface="+mj-lt"/>
                <a:ea typeface="Calibri"/>
                <a:cs typeface="Times New Roman"/>
                <a:hlinkClick r:id="rId9"/>
              </a:rPr>
              <a:t>http</a:t>
            </a:r>
            <a:r>
              <a:rPr lang="ro-RO" sz="1800" b="0" i="1" dirty="0">
                <a:solidFill>
                  <a:schemeClr val="tx1"/>
                </a:solidFill>
                <a:latin typeface="+mj-lt"/>
                <a:ea typeface="Calibri"/>
                <a:cs typeface="Times New Roman"/>
                <a:hlinkClick r:id="rId9"/>
              </a:rPr>
              <a:t>://</a:t>
            </a:r>
            <a:r>
              <a:rPr lang="ro-RO" sz="1800" b="0" i="1" dirty="0" smtClean="0">
                <a:solidFill>
                  <a:schemeClr val="tx1"/>
                </a:solidFill>
                <a:latin typeface="+mj-lt"/>
                <a:ea typeface="Calibri"/>
                <a:cs typeface="Times New Roman"/>
                <a:hlinkClick r:id="rId9"/>
              </a:rPr>
              <a:t>lex.justice.md/md/ 342978</a:t>
            </a:r>
            <a:r>
              <a:rPr lang="ro-RO" sz="1800" b="0" i="1" dirty="0" smtClean="0">
                <a:solidFill>
                  <a:schemeClr val="tx1"/>
                </a:solidFill>
                <a:latin typeface="+mj-lt"/>
                <a:ea typeface="Calibri"/>
                <a:cs typeface="Times New Roman"/>
              </a:rPr>
              <a:t>, </a:t>
            </a:r>
          </a:p>
          <a:p>
            <a:pPr marL="285750" lvl="0" indent="-285750">
              <a:lnSpc>
                <a:spcPct val="115000"/>
              </a:lnSpc>
              <a:spcBef>
                <a:spcPts val="400"/>
              </a:spcBef>
              <a:spcAft>
                <a:spcPts val="1000"/>
              </a:spcAft>
              <a:buFont typeface="Wingdings" panose="05000000000000000000" pitchFamily="2" charset="2"/>
              <a:buChar char="Ø"/>
              <a:tabLst>
                <a:tab pos="2190750" algn="l"/>
              </a:tabLst>
            </a:pPr>
            <a:r>
              <a:rPr lang="en-US" sz="1800" kern="0" dirty="0" err="1" smtClean="0">
                <a:solidFill>
                  <a:schemeClr val="tx1"/>
                </a:solidFill>
                <a:latin typeface="+mj-lt"/>
              </a:rPr>
              <a:t>Codul</a:t>
            </a:r>
            <a:r>
              <a:rPr lang="en-US" sz="1800" kern="0" dirty="0" smtClean="0">
                <a:solidFill>
                  <a:schemeClr val="tx1"/>
                </a:solidFill>
                <a:latin typeface="+mj-lt"/>
              </a:rPr>
              <a:t> </a:t>
            </a:r>
            <a:r>
              <a:rPr lang="en-US" sz="1800" kern="0" dirty="0" err="1" smtClean="0">
                <a:solidFill>
                  <a:schemeClr val="tx1"/>
                </a:solidFill>
                <a:latin typeface="+mj-lt"/>
              </a:rPr>
              <a:t>nr</a:t>
            </a:r>
            <a:r>
              <a:rPr lang="en-US" sz="1800" kern="0" dirty="0" smtClean="0">
                <a:solidFill>
                  <a:schemeClr val="tx1"/>
                </a:solidFill>
                <a:latin typeface="+mj-lt"/>
              </a:rPr>
              <a:t>. 3 </a:t>
            </a:r>
            <a:r>
              <a:rPr lang="en-US" sz="1800" b="0" kern="0" dirty="0" err="1" smtClean="0">
                <a:solidFill>
                  <a:schemeClr val="tx1"/>
                </a:solidFill>
                <a:latin typeface="+mj-lt"/>
              </a:rPr>
              <a:t>subsolului</a:t>
            </a:r>
            <a:r>
              <a:rPr lang="ro-MO" sz="1800" b="0" kern="0" dirty="0" smtClean="0">
                <a:solidFill>
                  <a:schemeClr val="tx1"/>
                </a:solidFill>
                <a:latin typeface="+mj-lt"/>
              </a:rPr>
              <a:t> din 02.02.2009</a:t>
            </a:r>
            <a:r>
              <a:rPr lang="ro-MO" sz="1800" kern="0" dirty="0" smtClean="0">
                <a:solidFill>
                  <a:schemeClr val="tx1"/>
                </a:solidFill>
                <a:latin typeface="+mj-lt"/>
              </a:rPr>
              <a:t>;                                                               </a:t>
            </a:r>
            <a:r>
              <a:rPr lang="en-GB" sz="1800" b="0" dirty="0" smtClean="0">
                <a:solidFill>
                  <a:schemeClr val="tx1"/>
                </a:solidFill>
                <a:latin typeface="arial"/>
              </a:rPr>
              <a:t> </a:t>
            </a:r>
            <a:r>
              <a:rPr lang="en-GB" sz="1800" b="0" i="1" dirty="0" smtClean="0">
                <a:solidFill>
                  <a:schemeClr val="tx1"/>
                </a:solidFill>
                <a:latin typeface="arial"/>
              </a:rPr>
              <a:t>lex.justice.md/md/331271</a:t>
            </a:r>
            <a:r>
              <a:rPr lang="ro-MO" sz="1800" b="0" i="1" dirty="0" smtClean="0">
                <a:solidFill>
                  <a:schemeClr val="tx1"/>
                </a:solidFill>
                <a:latin typeface="arial"/>
              </a:rPr>
              <a:t>,                                                                                                               </a:t>
            </a:r>
            <a:r>
              <a:rPr lang="ro-MO" sz="1800" kern="0" dirty="0" smtClean="0">
                <a:solidFill>
                  <a:schemeClr val="tx1"/>
                </a:solidFill>
                <a:latin typeface="+mj-lt"/>
              </a:rPr>
              <a:t>     Legea nr.86 </a:t>
            </a:r>
            <a:r>
              <a:rPr lang="ro-MO" sz="1800" b="0" kern="0" dirty="0" smtClean="0">
                <a:solidFill>
                  <a:schemeClr val="tx1"/>
                </a:solidFill>
                <a:latin typeface="+mj-lt"/>
              </a:rPr>
              <a:t>din 29.05.2014 privind </a:t>
            </a:r>
            <a:r>
              <a:rPr lang="ro-MO" sz="1800" b="0" kern="0" dirty="0">
                <a:solidFill>
                  <a:schemeClr val="tx1"/>
                </a:solidFill>
                <a:latin typeface="+mj-lt"/>
              </a:rPr>
              <a:t>evaluarea impactului asupra </a:t>
            </a:r>
            <a:r>
              <a:rPr lang="ro-MO" sz="1800" b="0" kern="0" dirty="0" smtClean="0">
                <a:solidFill>
                  <a:schemeClr val="tx1"/>
                </a:solidFill>
                <a:latin typeface="+mj-lt"/>
              </a:rPr>
              <a:t>mediului</a:t>
            </a:r>
            <a:r>
              <a:rPr lang="ro-MO" sz="1800" kern="0" dirty="0" smtClean="0">
                <a:solidFill>
                  <a:schemeClr val="tx1"/>
                </a:solidFill>
                <a:latin typeface="+mj-lt"/>
              </a:rPr>
              <a:t>, </a:t>
            </a:r>
            <a:r>
              <a:rPr lang="en-GB" sz="1800" b="0" i="1" dirty="0" smtClean="0">
                <a:solidFill>
                  <a:schemeClr val="tx1"/>
                </a:solidFill>
                <a:latin typeface="arial"/>
              </a:rPr>
              <a:t>lex.justice.md/md/353608</a:t>
            </a:r>
            <a:r>
              <a:rPr lang="ro-MO" sz="1800" b="0" i="1" dirty="0" smtClean="0">
                <a:solidFill>
                  <a:schemeClr val="tx1"/>
                </a:solidFill>
                <a:latin typeface="arial"/>
              </a:rPr>
              <a:t>,                                                                                                                </a:t>
            </a:r>
            <a:r>
              <a:rPr lang="ro-MO" sz="1800" kern="0" dirty="0" smtClean="0">
                <a:solidFill>
                  <a:schemeClr val="tx1"/>
                </a:solidFill>
                <a:latin typeface="+mj-lt"/>
                <a:ea typeface="Calibri"/>
                <a:cs typeface="Calibri"/>
              </a:rPr>
              <a:t>  </a:t>
            </a:r>
            <a:r>
              <a:rPr lang="ro-RO" sz="1800" kern="0" dirty="0" smtClean="0">
                <a:solidFill>
                  <a:schemeClr val="tx1"/>
                </a:solidFill>
                <a:latin typeface="Arial"/>
                <a:ea typeface="Calibri"/>
                <a:cs typeface="Calibri"/>
              </a:rPr>
              <a:t>Legea </a:t>
            </a:r>
            <a:r>
              <a:rPr lang="ro-RO" sz="1800" kern="0" dirty="0">
                <a:solidFill>
                  <a:schemeClr val="tx1"/>
                </a:solidFill>
                <a:latin typeface="Arial"/>
                <a:ea typeface="Calibri"/>
                <a:cs typeface="Calibri"/>
              </a:rPr>
              <a:t>Nr. 11 </a:t>
            </a:r>
            <a:r>
              <a:rPr lang="ro-RO" sz="1800" b="0" kern="0" dirty="0" smtClean="0">
                <a:solidFill>
                  <a:schemeClr val="tx1"/>
                </a:solidFill>
                <a:latin typeface="Arial"/>
                <a:ea typeface="Calibri"/>
                <a:cs typeface="Calibri"/>
              </a:rPr>
              <a:t>din 02.03.2017 </a:t>
            </a:r>
            <a:r>
              <a:rPr lang="ro-RO" sz="1800" b="0" kern="0" dirty="0">
                <a:solidFill>
                  <a:schemeClr val="tx1"/>
                </a:solidFill>
                <a:latin typeface="Arial"/>
                <a:ea typeface="Calibri"/>
                <a:cs typeface="Calibri"/>
              </a:rPr>
              <a:t>privind evaluarea strategică de </a:t>
            </a:r>
            <a:r>
              <a:rPr lang="ro-RO" sz="1800" b="0" kern="0" dirty="0" smtClean="0">
                <a:solidFill>
                  <a:schemeClr val="tx1"/>
                </a:solidFill>
                <a:latin typeface="Arial"/>
                <a:ea typeface="Calibri"/>
                <a:cs typeface="Calibri"/>
              </a:rPr>
              <a:t>mediu, </a:t>
            </a:r>
            <a:r>
              <a:rPr lang="ro-RO" sz="1800" b="0" i="1" kern="0" dirty="0" err="1" smtClean="0">
                <a:solidFill>
                  <a:schemeClr val="tx1"/>
                </a:solidFill>
                <a:latin typeface="Arial"/>
                <a:ea typeface="Calibri"/>
                <a:cs typeface="Calibri"/>
              </a:rPr>
              <a:t>http</a:t>
            </a:r>
            <a:r>
              <a:rPr lang="ro-RO" sz="1800" b="0" i="1" kern="0" dirty="0" smtClean="0">
                <a:solidFill>
                  <a:schemeClr val="tx1"/>
                </a:solidFill>
                <a:latin typeface="Arial"/>
                <a:ea typeface="Calibri"/>
                <a:cs typeface="Calibri"/>
              </a:rPr>
              <a:t>//l</a:t>
            </a:r>
            <a:r>
              <a:rPr lang="en-GB" sz="1800" b="0" i="1" dirty="0" smtClean="0">
                <a:solidFill>
                  <a:schemeClr val="tx1"/>
                </a:solidFill>
                <a:latin typeface="arial"/>
              </a:rPr>
              <a:t>ex.justice.md/</a:t>
            </a:r>
            <a:r>
              <a:rPr lang="en-GB" sz="1800" b="0" i="1" dirty="0" err="1" smtClean="0">
                <a:solidFill>
                  <a:schemeClr val="tx1"/>
                </a:solidFill>
                <a:latin typeface="arial"/>
              </a:rPr>
              <a:t>index.php?action</a:t>
            </a:r>
            <a:r>
              <a:rPr lang="en-GB" sz="1800" b="0" i="1" dirty="0" smtClean="0">
                <a:solidFill>
                  <a:schemeClr val="tx1"/>
                </a:solidFill>
                <a:latin typeface="arial"/>
              </a:rPr>
              <a:t>=</a:t>
            </a:r>
            <a:r>
              <a:rPr lang="en-GB" sz="1800" b="0" i="1" dirty="0" err="1" smtClean="0">
                <a:solidFill>
                  <a:schemeClr val="tx1"/>
                </a:solidFill>
                <a:latin typeface="arial"/>
              </a:rPr>
              <a:t>view&amp;view</a:t>
            </a:r>
            <a:r>
              <a:rPr lang="en-GB" sz="1800" b="0" i="1" dirty="0" smtClean="0">
                <a:solidFill>
                  <a:schemeClr val="tx1"/>
                </a:solidFill>
                <a:latin typeface="arial"/>
              </a:rPr>
              <a:t>=doc</a:t>
            </a:r>
            <a:r>
              <a:rPr lang="en-GB" sz="1800" b="0" dirty="0" smtClean="0">
                <a:solidFill>
                  <a:schemeClr val="tx1"/>
                </a:solidFill>
                <a:latin typeface="arial"/>
              </a:rPr>
              <a:t>.</a:t>
            </a:r>
            <a:r>
              <a:rPr lang="ro-MO" sz="1800" b="0" dirty="0" smtClean="0">
                <a:solidFill>
                  <a:schemeClr val="tx1"/>
                </a:solidFill>
                <a:latin typeface="arial"/>
              </a:rPr>
              <a:t>                                                     </a:t>
            </a:r>
            <a:r>
              <a:rPr lang="ro-MO" sz="1800" kern="0" dirty="0" smtClean="0">
                <a:solidFill>
                  <a:schemeClr val="tx1"/>
                </a:solidFill>
                <a:latin typeface="+mj-lt"/>
              </a:rPr>
              <a:t>     Le</a:t>
            </a:r>
            <a:r>
              <a:rPr lang="en-US" sz="1800" kern="0" dirty="0" err="1" smtClean="0">
                <a:solidFill>
                  <a:schemeClr val="tx1"/>
                </a:solidFill>
                <a:latin typeface="+mj-lt"/>
              </a:rPr>
              <a:t>gea</a:t>
            </a:r>
            <a:r>
              <a:rPr lang="ro-MO" sz="1800" kern="0" dirty="0" smtClean="0">
                <a:solidFill>
                  <a:schemeClr val="tx1"/>
                </a:solidFill>
                <a:latin typeface="+mj-lt"/>
              </a:rPr>
              <a:t> nr.851 </a:t>
            </a:r>
            <a:r>
              <a:rPr lang="ro-MO" sz="1800" b="0" kern="0" dirty="0" smtClean="0">
                <a:solidFill>
                  <a:schemeClr val="tx1"/>
                </a:solidFill>
                <a:latin typeface="+mj-lt"/>
              </a:rPr>
              <a:t>din 29.05.1996 </a:t>
            </a:r>
            <a:r>
              <a:rPr lang="en-US" sz="1800" b="0" kern="0" dirty="0" err="1" smtClean="0">
                <a:solidFill>
                  <a:schemeClr val="tx1"/>
                </a:solidFill>
                <a:latin typeface="+mj-lt"/>
              </a:rPr>
              <a:t>privind</a:t>
            </a:r>
            <a:r>
              <a:rPr lang="en-US" sz="1800" b="0" kern="0" dirty="0" smtClean="0">
                <a:solidFill>
                  <a:schemeClr val="tx1"/>
                </a:solidFill>
                <a:latin typeface="+mj-lt"/>
              </a:rPr>
              <a:t> </a:t>
            </a:r>
            <a:r>
              <a:rPr lang="en-US" sz="1800" b="0" kern="0" dirty="0" err="1">
                <a:solidFill>
                  <a:schemeClr val="tx1"/>
                </a:solidFill>
                <a:latin typeface="+mj-lt"/>
              </a:rPr>
              <a:t>expertiza</a:t>
            </a:r>
            <a:r>
              <a:rPr lang="en-US" sz="1800" b="0" kern="0" dirty="0">
                <a:solidFill>
                  <a:schemeClr val="tx1"/>
                </a:solidFill>
                <a:latin typeface="+mj-lt"/>
              </a:rPr>
              <a:t> </a:t>
            </a:r>
            <a:r>
              <a:rPr lang="en-US" sz="1800" b="0" kern="0" dirty="0" err="1" smtClean="0">
                <a:solidFill>
                  <a:schemeClr val="tx1"/>
                </a:solidFill>
                <a:latin typeface="+mj-lt"/>
              </a:rPr>
              <a:t>ecologică</a:t>
            </a:r>
            <a:r>
              <a:rPr lang="ro-MO" sz="1800" kern="0" dirty="0" smtClean="0">
                <a:solidFill>
                  <a:schemeClr val="tx1"/>
                </a:solidFill>
                <a:latin typeface="+mj-lt"/>
              </a:rPr>
              <a:t>, </a:t>
            </a:r>
            <a:r>
              <a:rPr lang="en-US" sz="1800" b="0" i="1" kern="0" dirty="0">
                <a:solidFill>
                  <a:schemeClr val="tx1"/>
                </a:solidFill>
                <a:latin typeface="+mj-lt"/>
              </a:rPr>
              <a:t>http://</a:t>
            </a:r>
            <a:r>
              <a:rPr lang="en-US" sz="1800" b="0" i="1" kern="0" dirty="0" smtClean="0">
                <a:solidFill>
                  <a:schemeClr val="tx1"/>
                </a:solidFill>
                <a:latin typeface="+mj-lt"/>
              </a:rPr>
              <a:t>lex.justice.md/index.php?action=view&amp;view=doc&amp;lang=1&amp;id=311519</a:t>
            </a:r>
            <a:r>
              <a:rPr lang="ro-MO" sz="1800" b="0" i="1" kern="0" dirty="0" smtClean="0">
                <a:solidFill>
                  <a:schemeClr val="tx1"/>
                </a:solidFill>
                <a:latin typeface="+mj-lt"/>
              </a:rPr>
              <a:t>,</a:t>
            </a:r>
            <a:r>
              <a:rPr lang="ro-MO" sz="1800" kern="0" dirty="0" smtClean="0">
                <a:solidFill>
                  <a:schemeClr val="tx1"/>
                </a:solidFill>
                <a:latin typeface="+mj-lt"/>
                <a:ea typeface="Calibri"/>
                <a:cs typeface="Calibri"/>
              </a:rPr>
              <a:t> </a:t>
            </a:r>
            <a:r>
              <a:rPr lang="ro-RO" sz="2400" dirty="0" smtClean="0">
                <a:solidFill>
                  <a:schemeClr val="tx1"/>
                </a:solidFill>
                <a:latin typeface="Times New Roman"/>
                <a:ea typeface="Calibri"/>
                <a:cs typeface="Times New Roman"/>
              </a:rPr>
              <a:t>	</a:t>
            </a:r>
            <a:endParaRPr lang="ru-RU" sz="2400" kern="0" dirty="0">
              <a:solidFill>
                <a:schemeClr val="tx1"/>
              </a:solidFill>
              <a:latin typeface="Arial"/>
              <a:ea typeface="Calibri"/>
              <a:cs typeface="Times New Roman"/>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0" y="1435218"/>
            <a:ext cx="8875059" cy="646331"/>
          </a:xfrm>
          <a:prstGeom prst="rect">
            <a:avLst/>
          </a:prstGeom>
        </p:spPr>
        <p:txBody>
          <a:bodyPr wrap="square">
            <a:spAutoFit/>
          </a:bodyPr>
          <a:lstStyle/>
          <a:p>
            <a:pPr lvl="0">
              <a:spcBef>
                <a:spcPts val="400"/>
              </a:spcBef>
              <a:spcAft>
                <a:spcPts val="800"/>
              </a:spcAft>
              <a:buClr>
                <a:srgbClr val="C80F0F"/>
              </a:buClr>
              <a:tabLst>
                <a:tab pos="2190750" algn="l"/>
              </a:tabLst>
            </a:pPr>
            <a:r>
              <a:rPr lang="vi-VN" sz="1800" b="0" kern="0" dirty="0">
                <a:solidFill>
                  <a:srgbClr val="6E6452"/>
                </a:solidFill>
                <a:latin typeface="Arial"/>
              </a:rPr>
              <a:t/>
            </a:r>
            <a:br>
              <a:rPr lang="vi-VN" sz="1800" b="0" kern="0" dirty="0">
                <a:solidFill>
                  <a:srgbClr val="6E6452"/>
                </a:solidFill>
                <a:latin typeface="Arial"/>
              </a:rPr>
            </a:br>
            <a:endParaRPr lang="ru-RU" sz="1800" b="0" kern="0" dirty="0">
              <a:solidFill>
                <a:srgbClr val="6E6452"/>
              </a:solidFill>
              <a:latin typeface="Arial"/>
            </a:endParaRPr>
          </a:p>
        </p:txBody>
      </p:sp>
      <p:sp>
        <p:nvSpPr>
          <p:cNvPr id="7" name="Горизонтальный свиток 6"/>
          <p:cNvSpPr/>
          <p:nvPr/>
        </p:nvSpPr>
        <p:spPr bwMode="auto">
          <a:xfrm>
            <a:off x="192181" y="1229446"/>
            <a:ext cx="7876054" cy="852104"/>
          </a:xfrm>
          <a:prstGeom prst="horizontalScroll">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2000" b="1" i="0" u="none" strike="noStrike" cap="none" normalizeH="0" baseline="0" dirty="0" smtClean="0">
                <a:ln>
                  <a:noFill/>
                </a:ln>
                <a:solidFill>
                  <a:schemeClr val="tx1"/>
                </a:solidFill>
                <a:effectLst/>
                <a:latin typeface="Arial" charset="0"/>
              </a:rPr>
              <a:t>Legislația Națională, care reglementează protecția/utilizarea  resurselor de apă </a:t>
            </a:r>
            <a:endParaRPr kumimoji="0" lang="ru-RU" sz="2000" b="1" i="0" u="none" strike="noStrike" cap="none" normalizeH="0" baseline="0" dirty="0" smtClean="0">
              <a:ln>
                <a:noFill/>
              </a:ln>
              <a:solidFill>
                <a:schemeClr val="tx1"/>
              </a:solidFill>
              <a:effectLst/>
              <a:latin typeface="Arial" charset="0"/>
            </a:endParaRPr>
          </a:p>
        </p:txBody>
      </p:sp>
      <p:cxnSp>
        <p:nvCxnSpPr>
          <p:cNvPr id="41" name="Прямая со стрелкой 40"/>
          <p:cNvCxnSpPr/>
          <p:nvPr/>
        </p:nvCxnSpPr>
        <p:spPr bwMode="auto">
          <a:xfrm>
            <a:off x="4464407" y="6429922"/>
            <a:ext cx="25586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8969624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5" name="Прямоугольник 4"/>
          <p:cNvSpPr/>
          <p:nvPr/>
        </p:nvSpPr>
        <p:spPr>
          <a:xfrm>
            <a:off x="0" y="1176683"/>
            <a:ext cx="8982635" cy="3361433"/>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RO" sz="2000" kern="0" dirty="0" smtClean="0">
              <a:solidFill>
                <a:srgbClr val="6E6452"/>
              </a:solidFill>
              <a:latin typeface="Arial"/>
              <a:ea typeface="Calibri"/>
              <a:cs typeface="Calibri"/>
            </a:endParaRPr>
          </a:p>
          <a:p>
            <a:pPr marL="285750" lvl="0" indent="-285750">
              <a:lnSpc>
                <a:spcPct val="115000"/>
              </a:lnSpc>
              <a:spcBef>
                <a:spcPts val="400"/>
              </a:spcBef>
              <a:spcAft>
                <a:spcPts val="1000"/>
              </a:spcAft>
              <a:buClr>
                <a:srgbClr val="C80F0F"/>
              </a:buClr>
              <a:buFont typeface="Wingdings" panose="05000000000000000000" pitchFamily="2" charset="2"/>
              <a:buChar char="Ø"/>
              <a:tabLst>
                <a:tab pos="2190750" algn="l"/>
              </a:tabLst>
            </a:pPr>
            <a:endParaRPr lang="ro-RO" sz="1800" b="0" kern="0" dirty="0" smtClean="0">
              <a:solidFill>
                <a:srgbClr val="6E6452"/>
              </a:solidFill>
              <a:latin typeface="Arial"/>
              <a:ea typeface="Calibri"/>
              <a:cs typeface="Calibri"/>
            </a:endParaRPr>
          </a:p>
          <a:p>
            <a:pPr marL="285750" lvl="0" indent="-285750">
              <a:lnSpc>
                <a:spcPct val="115000"/>
              </a:lnSpc>
              <a:spcBef>
                <a:spcPts val="400"/>
              </a:spcBef>
              <a:spcAft>
                <a:spcPts val="1000"/>
              </a:spcAft>
              <a:buFont typeface="Wingdings" panose="05000000000000000000" pitchFamily="2" charset="2"/>
              <a:buChar char="Ø"/>
              <a:tabLst>
                <a:tab pos="2190750" algn="l"/>
              </a:tabLst>
            </a:pPr>
            <a:r>
              <a:rPr lang="ro-RO" sz="1800" b="0" kern="0" dirty="0" smtClean="0">
                <a:solidFill>
                  <a:schemeClr val="tx1"/>
                </a:solidFill>
                <a:latin typeface="Arial"/>
                <a:ea typeface="Calibri"/>
                <a:cs typeface="Calibri"/>
              </a:rPr>
              <a:t> </a:t>
            </a:r>
            <a:r>
              <a:rPr lang="en-US" sz="1800" kern="0" dirty="0" err="1">
                <a:solidFill>
                  <a:schemeClr val="tx1"/>
                </a:solidFill>
                <a:latin typeface="Arial"/>
                <a:ea typeface="Calibri"/>
                <a:cs typeface="Calibri"/>
              </a:rPr>
              <a:t>Legea</a:t>
            </a:r>
            <a:r>
              <a:rPr lang="en-US" sz="1800" kern="0" dirty="0">
                <a:solidFill>
                  <a:schemeClr val="tx1"/>
                </a:solidFill>
                <a:latin typeface="Arial"/>
                <a:ea typeface="Calibri"/>
                <a:cs typeface="Calibri"/>
              </a:rPr>
              <a:t> </a:t>
            </a:r>
            <a:r>
              <a:rPr lang="en-US" sz="1800" kern="0" dirty="0" err="1">
                <a:solidFill>
                  <a:schemeClr val="tx1"/>
                </a:solidFill>
                <a:latin typeface="Arial"/>
                <a:ea typeface="Calibri"/>
                <a:cs typeface="Calibri"/>
              </a:rPr>
              <a:t>nr</a:t>
            </a:r>
            <a:r>
              <a:rPr lang="en-US" sz="1800" kern="0" dirty="0">
                <a:solidFill>
                  <a:schemeClr val="tx1"/>
                </a:solidFill>
                <a:latin typeface="Arial"/>
                <a:ea typeface="Calibri"/>
                <a:cs typeface="Calibri"/>
              </a:rPr>
              <a:t>. </a:t>
            </a:r>
            <a:r>
              <a:rPr lang="ro-MO" sz="1800" kern="0" dirty="0">
                <a:solidFill>
                  <a:schemeClr val="tx1"/>
                </a:solidFill>
                <a:latin typeface="Arial"/>
                <a:ea typeface="Calibri"/>
                <a:cs typeface="Calibri"/>
              </a:rPr>
              <a:t>1540</a:t>
            </a:r>
            <a:r>
              <a:rPr lang="en-US" sz="1800" kern="0" dirty="0">
                <a:solidFill>
                  <a:schemeClr val="tx1"/>
                </a:solidFill>
                <a:latin typeface="Arial"/>
                <a:ea typeface="Calibri"/>
                <a:cs typeface="Calibri"/>
              </a:rPr>
              <a:t> </a:t>
            </a:r>
            <a:r>
              <a:rPr lang="ro-MO" sz="1800" b="0" kern="0" dirty="0" smtClean="0">
                <a:solidFill>
                  <a:schemeClr val="tx1"/>
                </a:solidFill>
                <a:latin typeface="Arial"/>
                <a:ea typeface="Calibri"/>
                <a:cs typeface="Calibri"/>
              </a:rPr>
              <a:t>din 25.02.1998 </a:t>
            </a:r>
            <a:r>
              <a:rPr lang="en-US" sz="1800" b="0" kern="0" dirty="0" err="1" smtClean="0">
                <a:solidFill>
                  <a:schemeClr val="tx1"/>
                </a:solidFill>
                <a:latin typeface="Arial"/>
                <a:ea typeface="Calibri"/>
                <a:cs typeface="Calibri"/>
              </a:rPr>
              <a:t>privind</a:t>
            </a:r>
            <a:r>
              <a:rPr lang="en-US" sz="1800" b="0" kern="0" dirty="0" smtClean="0">
                <a:solidFill>
                  <a:schemeClr val="tx1"/>
                </a:solidFill>
                <a:latin typeface="Arial"/>
                <a:ea typeface="Calibri"/>
                <a:cs typeface="Calibri"/>
              </a:rPr>
              <a:t> </a:t>
            </a:r>
            <a:r>
              <a:rPr lang="en-US" sz="1800" b="0" kern="0" dirty="0" err="1">
                <a:solidFill>
                  <a:schemeClr val="tx1"/>
                </a:solidFill>
                <a:latin typeface="Arial"/>
                <a:ea typeface="Calibri"/>
                <a:cs typeface="Calibri"/>
              </a:rPr>
              <a:t>plata</a:t>
            </a:r>
            <a:r>
              <a:rPr lang="en-US" sz="1800" b="0" kern="0" dirty="0">
                <a:solidFill>
                  <a:schemeClr val="tx1"/>
                </a:solidFill>
                <a:latin typeface="Arial"/>
                <a:ea typeface="Calibri"/>
                <a:cs typeface="Calibri"/>
              </a:rPr>
              <a:t> </a:t>
            </a:r>
            <a:r>
              <a:rPr lang="en-US" sz="1800" b="0" kern="0" dirty="0" err="1">
                <a:solidFill>
                  <a:schemeClr val="tx1"/>
                </a:solidFill>
                <a:latin typeface="Arial"/>
                <a:ea typeface="Calibri"/>
                <a:cs typeface="Calibri"/>
              </a:rPr>
              <a:t>pentru</a:t>
            </a:r>
            <a:r>
              <a:rPr lang="en-US" sz="1800" b="0" kern="0" dirty="0">
                <a:solidFill>
                  <a:schemeClr val="tx1"/>
                </a:solidFill>
                <a:latin typeface="Arial"/>
                <a:ea typeface="Calibri"/>
                <a:cs typeface="Calibri"/>
              </a:rPr>
              <a:t> </a:t>
            </a:r>
            <a:r>
              <a:rPr lang="en-US" sz="1800" b="0" kern="0" dirty="0" err="1">
                <a:solidFill>
                  <a:schemeClr val="tx1"/>
                </a:solidFill>
                <a:latin typeface="Arial"/>
                <a:ea typeface="Calibri"/>
                <a:cs typeface="Calibri"/>
              </a:rPr>
              <a:t>poluarea</a:t>
            </a:r>
            <a:r>
              <a:rPr lang="en-US" sz="1800" b="0" kern="0" dirty="0">
                <a:solidFill>
                  <a:schemeClr val="tx1"/>
                </a:solidFill>
                <a:latin typeface="Arial"/>
                <a:ea typeface="Calibri"/>
                <a:cs typeface="Calibri"/>
              </a:rPr>
              <a:t> </a:t>
            </a:r>
            <a:r>
              <a:rPr lang="en-US" sz="1800" b="0" kern="0" dirty="0" err="1">
                <a:solidFill>
                  <a:schemeClr val="tx1"/>
                </a:solidFill>
                <a:latin typeface="Arial"/>
                <a:ea typeface="Calibri"/>
                <a:cs typeface="Calibri"/>
              </a:rPr>
              <a:t>mediului</a:t>
            </a:r>
            <a:r>
              <a:rPr lang="ro-MO" sz="1800" b="0" kern="0" dirty="0" smtClean="0">
                <a:solidFill>
                  <a:schemeClr val="tx1"/>
                </a:solidFill>
                <a:latin typeface="Arial"/>
                <a:ea typeface="Calibri"/>
                <a:cs typeface="Calibri"/>
              </a:rPr>
              <a:t>/</a:t>
            </a:r>
          </a:p>
          <a:p>
            <a:pPr lvl="0">
              <a:lnSpc>
                <a:spcPct val="115000"/>
              </a:lnSpc>
              <a:spcBef>
                <a:spcPts val="400"/>
              </a:spcBef>
              <a:spcAft>
                <a:spcPts val="1000"/>
              </a:spcAft>
              <a:tabLst>
                <a:tab pos="2190750" algn="l"/>
              </a:tabLst>
            </a:pPr>
            <a:r>
              <a:rPr lang="ro-MO" sz="1800" b="0" i="1" kern="0" dirty="0" smtClean="0">
                <a:solidFill>
                  <a:schemeClr val="tx1"/>
                </a:solidFill>
                <a:latin typeface="Arial"/>
                <a:ea typeface="Calibri"/>
                <a:cs typeface="Calibri"/>
              </a:rPr>
              <a:t>http</a:t>
            </a:r>
            <a:r>
              <a:rPr lang="ro-MO" sz="1800" b="0" i="1" kern="0" dirty="0">
                <a:solidFill>
                  <a:schemeClr val="tx1"/>
                </a:solidFill>
                <a:latin typeface="Arial"/>
                <a:ea typeface="Calibri"/>
                <a:cs typeface="Calibri"/>
              </a:rPr>
              <a:t>://lex.justice.md/index.php?action=view&amp;view=doc&amp;lang=1&amp;id=311615 </a:t>
            </a:r>
          </a:p>
          <a:p>
            <a:pPr marL="285750" lvl="0" indent="-285750">
              <a:lnSpc>
                <a:spcPct val="115000"/>
              </a:lnSpc>
              <a:spcBef>
                <a:spcPts val="400"/>
              </a:spcBef>
              <a:spcAft>
                <a:spcPts val="1000"/>
              </a:spcAft>
              <a:buFont typeface="Wingdings" panose="05000000000000000000" pitchFamily="2" charset="2"/>
              <a:buChar char="Ø"/>
              <a:tabLst>
                <a:tab pos="2190750" algn="l"/>
              </a:tabLst>
            </a:pPr>
            <a:r>
              <a:rPr lang="ro-MO" sz="1800" kern="0" dirty="0">
                <a:solidFill>
                  <a:schemeClr val="tx1"/>
                </a:solidFill>
                <a:latin typeface="Arial"/>
                <a:ea typeface="Calibri"/>
                <a:cs typeface="Calibri"/>
              </a:rPr>
              <a:t>Legea nr.440 </a:t>
            </a:r>
            <a:r>
              <a:rPr lang="ro-MO" sz="1800" b="0" kern="0" dirty="0">
                <a:solidFill>
                  <a:schemeClr val="tx1"/>
                </a:solidFill>
                <a:latin typeface="Arial"/>
                <a:ea typeface="Calibri"/>
                <a:cs typeface="Calibri"/>
              </a:rPr>
              <a:t>din </a:t>
            </a:r>
            <a:r>
              <a:rPr lang="ro-RO" sz="1800" b="0" dirty="0">
                <a:solidFill>
                  <a:schemeClr val="tx1"/>
                </a:solidFill>
                <a:latin typeface="Times New Roman"/>
                <a:ea typeface="Calibri"/>
              </a:rPr>
              <a:t> </a:t>
            </a:r>
            <a:r>
              <a:rPr lang="ro-RO" sz="1800" b="0" kern="0" dirty="0">
                <a:solidFill>
                  <a:schemeClr val="tx1"/>
                </a:solidFill>
                <a:latin typeface="Arial"/>
                <a:ea typeface="Calibri"/>
                <a:cs typeface="Calibri"/>
              </a:rPr>
              <a:t>27.04.1995 cu privire la zonele şi fâșiile de protecție a apelor </a:t>
            </a:r>
            <a:r>
              <a:rPr lang="ro-RO" sz="1800" b="0" kern="0" dirty="0" err="1">
                <a:solidFill>
                  <a:schemeClr val="tx1"/>
                </a:solidFill>
                <a:latin typeface="Arial"/>
                <a:ea typeface="Calibri"/>
                <a:cs typeface="Calibri"/>
              </a:rPr>
              <a:t>răurilor</a:t>
            </a:r>
            <a:r>
              <a:rPr lang="ro-RO" sz="1800" b="0" kern="0" dirty="0">
                <a:solidFill>
                  <a:schemeClr val="tx1"/>
                </a:solidFill>
                <a:latin typeface="Arial"/>
                <a:ea typeface="Calibri"/>
                <a:cs typeface="Calibri"/>
              </a:rPr>
              <a:t> şi bazinelor de </a:t>
            </a:r>
            <a:r>
              <a:rPr lang="ro-RO" sz="1800" b="0" kern="0" dirty="0" smtClean="0">
                <a:solidFill>
                  <a:schemeClr val="tx1"/>
                </a:solidFill>
                <a:latin typeface="Arial"/>
                <a:ea typeface="Calibri"/>
                <a:cs typeface="Calibri"/>
              </a:rPr>
              <a:t>apă,</a:t>
            </a:r>
          </a:p>
          <a:p>
            <a:pPr lvl="0">
              <a:lnSpc>
                <a:spcPct val="115000"/>
              </a:lnSpc>
              <a:spcBef>
                <a:spcPts val="400"/>
              </a:spcBef>
              <a:spcAft>
                <a:spcPts val="1000"/>
              </a:spcAft>
              <a:tabLst>
                <a:tab pos="2190750" algn="l"/>
              </a:tabLst>
            </a:pPr>
            <a:r>
              <a:rPr lang="ro-MO" sz="1800" b="0" kern="0" dirty="0">
                <a:solidFill>
                  <a:schemeClr val="tx1"/>
                </a:solidFill>
                <a:latin typeface="Arial"/>
                <a:ea typeface="Calibri"/>
                <a:cs typeface="Calibri"/>
              </a:rPr>
              <a:t>http://lex.justice.md/index.php?action=view&amp;view=doc&amp;lang=1&amp;id=311668 </a:t>
            </a:r>
            <a:r>
              <a:rPr lang="ro-MO" sz="1800" kern="0" dirty="0" smtClean="0">
                <a:solidFill>
                  <a:schemeClr val="tx1"/>
                </a:solidFill>
                <a:latin typeface="+mj-lt"/>
                <a:ea typeface="Calibri"/>
                <a:cs typeface="Calibri"/>
              </a:rPr>
              <a:t> </a:t>
            </a:r>
            <a:r>
              <a:rPr lang="ro-RO" sz="2400" dirty="0" smtClean="0">
                <a:solidFill>
                  <a:schemeClr val="tx1"/>
                </a:solidFill>
                <a:latin typeface="Times New Roman"/>
                <a:ea typeface="Calibri"/>
                <a:cs typeface="Times New Roman"/>
              </a:rPr>
              <a:t>	</a:t>
            </a:r>
            <a:endParaRPr lang="ru-RU" sz="2400" kern="0" dirty="0">
              <a:solidFill>
                <a:schemeClr val="tx1"/>
              </a:solidFill>
              <a:latin typeface="Arial"/>
              <a:ea typeface="Calibri"/>
              <a:cs typeface="Times New Roman"/>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0" y="1435218"/>
            <a:ext cx="8875059" cy="646331"/>
          </a:xfrm>
          <a:prstGeom prst="rect">
            <a:avLst/>
          </a:prstGeom>
        </p:spPr>
        <p:txBody>
          <a:bodyPr wrap="square">
            <a:spAutoFit/>
          </a:bodyPr>
          <a:lstStyle/>
          <a:p>
            <a:pPr lvl="0">
              <a:spcBef>
                <a:spcPts val="400"/>
              </a:spcBef>
              <a:spcAft>
                <a:spcPts val="800"/>
              </a:spcAft>
              <a:buClr>
                <a:srgbClr val="C80F0F"/>
              </a:buClr>
              <a:tabLst>
                <a:tab pos="2190750" algn="l"/>
              </a:tabLst>
            </a:pPr>
            <a:r>
              <a:rPr lang="vi-VN" sz="1800" b="0" kern="0" dirty="0">
                <a:solidFill>
                  <a:srgbClr val="6E6452"/>
                </a:solidFill>
                <a:latin typeface="Arial"/>
              </a:rPr>
              <a:t/>
            </a:r>
            <a:br>
              <a:rPr lang="vi-VN" sz="1800" b="0" kern="0" dirty="0">
                <a:solidFill>
                  <a:srgbClr val="6E6452"/>
                </a:solidFill>
                <a:latin typeface="Arial"/>
              </a:rPr>
            </a:br>
            <a:endParaRPr lang="ru-RU" sz="1800" b="0" kern="0" dirty="0">
              <a:solidFill>
                <a:srgbClr val="6E6452"/>
              </a:solidFill>
              <a:latin typeface="Arial"/>
            </a:endParaRPr>
          </a:p>
        </p:txBody>
      </p:sp>
      <p:sp>
        <p:nvSpPr>
          <p:cNvPr id="7" name="Горизонтальный свиток 6"/>
          <p:cNvSpPr/>
          <p:nvPr/>
        </p:nvSpPr>
        <p:spPr bwMode="auto">
          <a:xfrm>
            <a:off x="192181" y="1229446"/>
            <a:ext cx="7876054" cy="852104"/>
          </a:xfrm>
          <a:prstGeom prst="horizontalScroll">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2000" b="1" i="0" u="none" strike="noStrike" cap="none" normalizeH="0" baseline="0" dirty="0" smtClean="0">
                <a:ln>
                  <a:noFill/>
                </a:ln>
                <a:solidFill>
                  <a:schemeClr val="tx1"/>
                </a:solidFill>
                <a:effectLst/>
                <a:latin typeface="Arial" charset="0"/>
              </a:rPr>
              <a:t>Legislația Națională, care reglementează protecția/utilizarea  resurselor de apă </a:t>
            </a:r>
            <a:endParaRPr kumimoji="0" lang="ru-RU" sz="2000" b="1" i="0" u="none" strike="noStrike" cap="none" normalizeH="0" baseline="0" dirty="0" smtClean="0">
              <a:ln>
                <a:noFill/>
              </a:ln>
              <a:solidFill>
                <a:schemeClr val="tx1"/>
              </a:solidFill>
              <a:effectLst/>
              <a:latin typeface="Arial" charset="0"/>
            </a:endParaRPr>
          </a:p>
        </p:txBody>
      </p:sp>
      <p:cxnSp>
        <p:nvCxnSpPr>
          <p:cNvPr id="41" name="Прямая со стрелкой 40"/>
          <p:cNvCxnSpPr/>
          <p:nvPr/>
        </p:nvCxnSpPr>
        <p:spPr bwMode="auto">
          <a:xfrm>
            <a:off x="4464407" y="6429922"/>
            <a:ext cx="25586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3110056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265003" y="1266416"/>
            <a:ext cx="7570694" cy="1009612"/>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1515 privind </a:t>
            </a:r>
          </a:p>
          <a:p>
            <a:pPr algn="ctr" eaLnBrk="0" hangingPunct="0"/>
            <a:r>
              <a:rPr lang="ro-MO" sz="2000" kern="0" dirty="0" smtClean="0">
                <a:solidFill>
                  <a:schemeClr val="tx1"/>
                </a:solidFill>
                <a:latin typeface="Arial"/>
              </a:rPr>
              <a:t> protecția </a:t>
            </a:r>
            <a:r>
              <a:rPr lang="ro-MO" sz="2000" kern="0" dirty="0">
                <a:solidFill>
                  <a:schemeClr val="tx1"/>
                </a:solidFill>
                <a:latin typeface="Arial"/>
              </a:rPr>
              <a:t>mediului</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188243" y="2235436"/>
            <a:ext cx="8821285" cy="4188839"/>
          </a:xfrm>
          <a:prstGeom prst="rect">
            <a:avLst/>
          </a:prstGeom>
        </p:spPr>
        <p:txBody>
          <a:bodyPr wrap="square">
            <a:spAutoFit/>
          </a:bodyPr>
          <a:lstStyle/>
          <a:p>
            <a:pPr lvl="0" eaLnBrk="0" hangingPunct="0">
              <a:lnSpc>
                <a:spcPct val="90000"/>
              </a:lnSpc>
              <a:spcBef>
                <a:spcPts val="1200"/>
              </a:spcBef>
              <a:spcAft>
                <a:spcPts val="200"/>
              </a:spcAft>
              <a:buClr>
                <a:srgbClr val="4A66AC"/>
              </a:buClr>
              <a:buSzPct val="100000"/>
            </a:pPr>
            <a:endParaRPr lang="ro-MO" sz="2000" dirty="0" smtClean="0">
              <a:solidFill>
                <a:srgbClr val="000000"/>
              </a:solidFill>
              <a:latin typeface="Times New Roman"/>
            </a:endParaRPr>
          </a:p>
          <a:p>
            <a:pPr lvl="0" eaLnBrk="0" hangingPunct="0">
              <a:lnSpc>
                <a:spcPct val="90000"/>
              </a:lnSpc>
              <a:spcBef>
                <a:spcPts val="1200"/>
              </a:spcBef>
              <a:spcAft>
                <a:spcPts val="200"/>
              </a:spcAft>
              <a:buClr>
                <a:srgbClr val="4A66AC"/>
              </a:buClr>
              <a:buSzPct val="100000"/>
            </a:pPr>
            <a:r>
              <a:rPr lang="vi-VN" sz="1800" dirty="0" smtClean="0">
                <a:solidFill>
                  <a:srgbClr val="000000"/>
                </a:solidFill>
                <a:latin typeface="+mj-lt"/>
              </a:rPr>
              <a:t>Prezenta </a:t>
            </a:r>
            <a:r>
              <a:rPr lang="vi-VN" sz="1800" dirty="0">
                <a:solidFill>
                  <a:schemeClr val="tx1"/>
                </a:solidFill>
                <a:latin typeface="+mj-lt"/>
              </a:rPr>
              <a:t>lege </a:t>
            </a:r>
            <a:r>
              <a:rPr lang="vi-VN" sz="1800" b="0" dirty="0">
                <a:solidFill>
                  <a:schemeClr val="tx1"/>
                </a:solidFill>
                <a:latin typeface="+mj-lt"/>
              </a:rPr>
              <a:t>constituie cadrul juridic de bază pentru elaborarea actelor normative speciale şi instrucţiunilor în probleme aparte din domeniul protecţiei mediului în scopul</a:t>
            </a:r>
            <a:r>
              <a:rPr lang="vi-VN" sz="1800" dirty="0" smtClean="0">
                <a:solidFill>
                  <a:schemeClr val="tx1"/>
                </a:solidFill>
                <a:latin typeface="+mj-lt"/>
              </a:rPr>
              <a:t>:</a:t>
            </a:r>
            <a:endParaRPr lang="ro-MO" sz="1800" dirty="0" smtClean="0">
              <a:solidFill>
                <a:schemeClr val="tx1"/>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b="0" dirty="0">
                <a:solidFill>
                  <a:schemeClr val="tx1"/>
                </a:solidFill>
                <a:latin typeface="+mj-lt"/>
              </a:rPr>
              <a:t> </a:t>
            </a:r>
            <a:r>
              <a:rPr lang="vi-VN" sz="1800" b="0" dirty="0">
                <a:solidFill>
                  <a:schemeClr val="tx2"/>
                </a:solidFill>
                <a:latin typeface="+mj-lt"/>
              </a:rPr>
              <a:t>  </a:t>
            </a:r>
            <a:r>
              <a:rPr lang="vi-VN" sz="1800" dirty="0" smtClean="0">
                <a:solidFill>
                  <a:schemeClr val="tx2"/>
                </a:solidFill>
                <a:latin typeface="+mj-lt"/>
              </a:rPr>
              <a:t>asigurării </a:t>
            </a:r>
            <a:r>
              <a:rPr lang="vi-VN" sz="1800" dirty="0">
                <a:solidFill>
                  <a:schemeClr val="tx2"/>
                </a:solidFill>
                <a:latin typeface="+mj-lt"/>
              </a:rPr>
              <a:t>fiecărui om a dreptului </a:t>
            </a:r>
            <a:r>
              <a:rPr lang="vi-VN" sz="1800" b="0" dirty="0">
                <a:solidFill>
                  <a:schemeClr val="tx2"/>
                </a:solidFill>
                <a:latin typeface="+mj-lt"/>
              </a:rPr>
              <a:t>la un mediu sănătos şi estetic plăcut</a:t>
            </a:r>
            <a:r>
              <a:rPr lang="vi-VN" sz="1800" dirty="0">
                <a:solidFill>
                  <a:schemeClr val="tx2"/>
                </a:solidFill>
                <a:latin typeface="+mj-lt"/>
              </a:rPr>
              <a:t>;</a:t>
            </a:r>
            <a:br>
              <a:rPr lang="vi-VN" sz="1800" dirty="0">
                <a:solidFill>
                  <a:schemeClr val="tx2"/>
                </a:solidFill>
                <a:latin typeface="+mj-lt"/>
              </a:rPr>
            </a:br>
            <a:r>
              <a:rPr lang="vi-VN" sz="1800" b="0" i="1" dirty="0">
                <a:solidFill>
                  <a:schemeClr val="tx2"/>
                </a:solidFill>
                <a:latin typeface="+mj-lt"/>
              </a:rPr>
              <a:t>  </a:t>
            </a:r>
            <a:endParaRPr lang="ro-MO" sz="1800" b="0" i="1" dirty="0" smtClean="0">
              <a:solidFill>
                <a:schemeClr val="tx2"/>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b="0" dirty="0">
                <a:solidFill>
                  <a:schemeClr val="tx2"/>
                </a:solidFill>
                <a:latin typeface="+mj-lt"/>
              </a:rPr>
              <a:t>   </a:t>
            </a:r>
            <a:r>
              <a:rPr lang="vi-VN" sz="1800" dirty="0" smtClean="0">
                <a:solidFill>
                  <a:schemeClr val="tx2"/>
                </a:solidFill>
                <a:latin typeface="+mj-lt"/>
              </a:rPr>
              <a:t>obţinerii </a:t>
            </a:r>
            <a:r>
              <a:rPr lang="vi-VN" sz="1800" dirty="0">
                <a:solidFill>
                  <a:schemeClr val="tx2"/>
                </a:solidFill>
                <a:latin typeface="+mj-lt"/>
              </a:rPr>
              <a:t>unui diapazon </a:t>
            </a:r>
            <a:r>
              <a:rPr lang="vi-VN" sz="1800" b="0" dirty="0">
                <a:solidFill>
                  <a:schemeClr val="tx2"/>
                </a:solidFill>
                <a:latin typeface="+mj-lt"/>
              </a:rPr>
              <a:t>cît mai larg de folosire a resurselor naturale fără a depăşi limitele </a:t>
            </a:r>
            <a:r>
              <a:rPr lang="vi-VN" sz="1800" b="0" dirty="0" smtClean="0">
                <a:solidFill>
                  <a:schemeClr val="tx2"/>
                </a:solidFill>
                <a:latin typeface="+mj-lt"/>
              </a:rPr>
              <a:t>admisibile;</a:t>
            </a:r>
            <a:endParaRPr lang="ro-MO" sz="1800" b="0" dirty="0" smtClean="0">
              <a:solidFill>
                <a:schemeClr val="tx2"/>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b="0" dirty="0">
                <a:solidFill>
                  <a:schemeClr val="tx2"/>
                </a:solidFill>
                <a:latin typeface="+mj-lt"/>
              </a:rPr>
              <a:t>  </a:t>
            </a:r>
            <a:r>
              <a:rPr lang="ro-MO" sz="1800" b="0" dirty="0" smtClean="0">
                <a:solidFill>
                  <a:schemeClr val="tx2"/>
                </a:solidFill>
                <a:latin typeface="+mj-lt"/>
              </a:rPr>
              <a:t> </a:t>
            </a:r>
            <a:r>
              <a:rPr lang="vi-VN" sz="1800" b="0" dirty="0" smtClean="0">
                <a:solidFill>
                  <a:schemeClr val="tx2"/>
                </a:solidFill>
                <a:latin typeface="+mj-lt"/>
              </a:rPr>
              <a:t> </a:t>
            </a:r>
            <a:r>
              <a:rPr lang="vi-VN" sz="1800" dirty="0">
                <a:solidFill>
                  <a:schemeClr val="tx2"/>
                </a:solidFill>
                <a:latin typeface="+mj-lt"/>
              </a:rPr>
              <a:t>protecţiei </a:t>
            </a:r>
            <a:r>
              <a:rPr lang="ro-MO" sz="1800" dirty="0" smtClean="0">
                <a:solidFill>
                  <a:schemeClr val="tx2"/>
                </a:solidFill>
                <a:latin typeface="+mj-lt"/>
              </a:rPr>
              <a:t>factorilor de mediu</a:t>
            </a:r>
            <a:r>
              <a:rPr lang="vi-VN" sz="1800" b="0" dirty="0" smtClean="0">
                <a:solidFill>
                  <a:schemeClr val="tx2"/>
                </a:solidFill>
                <a:latin typeface="+mj-lt"/>
              </a:rPr>
              <a:t>, </a:t>
            </a:r>
            <a:r>
              <a:rPr lang="vi-VN" sz="1800" b="0" dirty="0">
                <a:solidFill>
                  <a:schemeClr val="tx2"/>
                </a:solidFill>
                <a:latin typeface="+mj-lt"/>
              </a:rPr>
              <a:t>de </a:t>
            </a:r>
            <a:r>
              <a:rPr lang="vi-VN" sz="1800" b="0" dirty="0" smtClean="0">
                <a:solidFill>
                  <a:schemeClr val="tx2"/>
                </a:solidFill>
                <a:latin typeface="+mj-lt"/>
              </a:rPr>
              <a:t>acţiuni </a:t>
            </a:r>
            <a:r>
              <a:rPr lang="vi-VN" sz="1800" b="0" dirty="0">
                <a:solidFill>
                  <a:schemeClr val="tx2"/>
                </a:solidFill>
                <a:latin typeface="+mj-lt"/>
              </a:rPr>
              <a:t>care dereglează echilibrul ecologic</a:t>
            </a:r>
            <a:r>
              <a:rPr lang="vi-VN" sz="1800" b="0" dirty="0" smtClean="0">
                <a:solidFill>
                  <a:schemeClr val="tx2"/>
                </a:solidFill>
                <a:latin typeface="+mj-lt"/>
              </a:rPr>
              <a:t>;</a:t>
            </a:r>
            <a:endParaRPr lang="ro-MO" sz="1800" b="0" dirty="0" smtClean="0">
              <a:solidFill>
                <a:schemeClr val="tx2"/>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b="0" dirty="0">
                <a:solidFill>
                  <a:schemeClr val="tx2"/>
                </a:solidFill>
                <a:latin typeface="+mj-lt"/>
              </a:rPr>
              <a:t>   </a:t>
            </a:r>
            <a:r>
              <a:rPr lang="vi-VN" sz="1800" b="0" dirty="0" smtClean="0">
                <a:solidFill>
                  <a:schemeClr val="tx2"/>
                </a:solidFill>
                <a:latin typeface="+mj-lt"/>
              </a:rPr>
              <a:t> </a:t>
            </a:r>
            <a:r>
              <a:rPr lang="vi-VN" sz="1800" dirty="0">
                <a:solidFill>
                  <a:schemeClr val="tx2"/>
                </a:solidFill>
                <a:latin typeface="+mj-lt"/>
              </a:rPr>
              <a:t>restabilirii ecosistemelor şi componentelor </a:t>
            </a:r>
            <a:r>
              <a:rPr lang="vi-VN" sz="1800" b="0" dirty="0">
                <a:solidFill>
                  <a:schemeClr val="tx2"/>
                </a:solidFill>
                <a:latin typeface="+mj-lt"/>
              </a:rPr>
              <a:t>lor, afectate prin activitatea antropică sau calamităţi naturale</a:t>
            </a:r>
            <a:r>
              <a:rPr lang="vi-VN" sz="1800" b="0" dirty="0" smtClean="0">
                <a:solidFill>
                  <a:schemeClr val="tx2"/>
                </a:solidFill>
                <a:latin typeface="+mj-lt"/>
              </a:rPr>
              <a:t>.</a:t>
            </a:r>
            <a:endParaRPr lang="ro-MO" sz="1800" b="0" dirty="0" smtClean="0">
              <a:solidFill>
                <a:schemeClr val="tx2"/>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endParaRPr lang="ro-MO" sz="1800" b="0" kern="0" dirty="0">
              <a:solidFill>
                <a:srgbClr val="6E6452"/>
              </a:solidFill>
              <a:latin typeface="Arial"/>
            </a:endParaRPr>
          </a:p>
        </p:txBody>
      </p:sp>
    </p:spTree>
    <p:extLst>
      <p:ext uri="{BB962C8B-B14F-4D97-AF65-F5344CB8AC3E}">
        <p14:creationId xmlns:p14="http://schemas.microsoft.com/office/powerpoint/2010/main" val="121707897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265003" y="1266416"/>
            <a:ext cx="7570694" cy="1009612"/>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1515 privind </a:t>
            </a:r>
            <a:endParaRPr lang="ro-MO" sz="2000" kern="0" dirty="0" smtClean="0">
              <a:solidFill>
                <a:schemeClr val="tx1"/>
              </a:solidFill>
              <a:latin typeface="Arial"/>
            </a:endParaRPr>
          </a:p>
          <a:p>
            <a:pPr algn="ctr" eaLnBrk="0" hangingPunct="0"/>
            <a:r>
              <a:rPr lang="ro-MO" sz="2000" kern="0" dirty="0" smtClean="0">
                <a:solidFill>
                  <a:schemeClr val="tx1"/>
                </a:solidFill>
                <a:latin typeface="Arial"/>
              </a:rPr>
              <a:t>protecția </a:t>
            </a:r>
            <a:r>
              <a:rPr lang="ro-MO" sz="2000" kern="0" dirty="0">
                <a:solidFill>
                  <a:schemeClr val="tx1"/>
                </a:solidFill>
                <a:latin typeface="Arial"/>
              </a:rPr>
              <a:t>mediului</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188243" y="2235436"/>
            <a:ext cx="8821285" cy="4230902"/>
          </a:xfrm>
          <a:prstGeom prst="rect">
            <a:avLst/>
          </a:prstGeom>
        </p:spPr>
        <p:txBody>
          <a:bodyPr wrap="square">
            <a:spAutoFit/>
          </a:bodyPr>
          <a:lstStyle/>
          <a:p>
            <a:pPr lvl="0" eaLnBrk="0" hangingPunct="0">
              <a:lnSpc>
                <a:spcPct val="90000"/>
              </a:lnSpc>
              <a:spcBef>
                <a:spcPts val="1200"/>
              </a:spcBef>
              <a:spcAft>
                <a:spcPts val="200"/>
              </a:spcAft>
              <a:buClr>
                <a:srgbClr val="4A66AC"/>
              </a:buClr>
              <a:buSzPct val="100000"/>
            </a:pPr>
            <a:endParaRPr lang="ro-MO" sz="1800" dirty="0" smtClean="0">
              <a:solidFill>
                <a:schemeClr val="tx1"/>
              </a:solidFill>
              <a:latin typeface="+mj-lt"/>
            </a:endParaRPr>
          </a:p>
          <a:p>
            <a:pPr lvl="0" eaLnBrk="0" hangingPunct="0">
              <a:lnSpc>
                <a:spcPct val="90000"/>
              </a:lnSpc>
              <a:spcBef>
                <a:spcPts val="1200"/>
              </a:spcBef>
              <a:spcAft>
                <a:spcPts val="200"/>
              </a:spcAft>
              <a:buClr>
                <a:srgbClr val="4A66AC"/>
              </a:buClr>
              <a:buSzPct val="100000"/>
            </a:pPr>
            <a:r>
              <a:rPr lang="vi-VN" sz="1800" dirty="0" smtClean="0">
                <a:solidFill>
                  <a:schemeClr val="tx1"/>
                </a:solidFill>
                <a:latin typeface="+mj-lt"/>
              </a:rPr>
              <a:t>Art</a:t>
            </a:r>
            <a:r>
              <a:rPr lang="vi-VN" sz="1800" dirty="0">
                <a:solidFill>
                  <a:schemeClr val="tx1"/>
                </a:solidFill>
                <a:latin typeface="+mj-lt"/>
              </a:rPr>
              <a:t>. 3.</a:t>
            </a:r>
            <a:r>
              <a:rPr lang="vi-VN" sz="1800" b="0" dirty="0">
                <a:solidFill>
                  <a:schemeClr val="tx1"/>
                </a:solidFill>
                <a:latin typeface="+mj-lt"/>
              </a:rPr>
              <a:t> - </a:t>
            </a:r>
            <a:r>
              <a:rPr lang="vi-VN" sz="1800" dirty="0">
                <a:solidFill>
                  <a:schemeClr val="tx1"/>
                </a:solidFill>
                <a:latin typeface="+mj-lt"/>
              </a:rPr>
              <a:t>Principiile de bază ale protecţiei mediului</a:t>
            </a:r>
            <a:r>
              <a:rPr lang="vi-VN" sz="1800" dirty="0" smtClean="0">
                <a:solidFill>
                  <a:schemeClr val="tx1"/>
                </a:solidFill>
                <a:latin typeface="+mj-lt"/>
              </a:rPr>
              <a:t>:</a:t>
            </a:r>
            <a:endParaRPr lang="ro-MO" sz="1800" dirty="0" smtClean="0">
              <a:solidFill>
                <a:schemeClr val="tx1"/>
              </a:solidFill>
              <a:latin typeface="+mj-lt"/>
            </a:endParaRPr>
          </a:p>
          <a:p>
            <a:pPr marL="285750" lvl="0" indent="-285750" eaLnBrk="0" hangingPunct="0">
              <a:lnSpc>
                <a:spcPct val="90000"/>
              </a:lnSpc>
              <a:spcBef>
                <a:spcPts val="1200"/>
              </a:spcBef>
              <a:spcAft>
                <a:spcPts val="200"/>
              </a:spcAft>
              <a:buClr>
                <a:srgbClr val="4A66AC"/>
              </a:buClr>
              <a:buSzPct val="100000"/>
              <a:buFont typeface="Arial" panose="020B0604020202020204" pitchFamily="34" charset="0"/>
              <a:buChar char="•"/>
            </a:pPr>
            <a:r>
              <a:rPr lang="vi-VN" sz="1800" dirty="0" smtClean="0">
                <a:solidFill>
                  <a:srgbClr val="000000"/>
                </a:solidFill>
                <a:latin typeface="+mj-lt"/>
              </a:rPr>
              <a:t> </a:t>
            </a:r>
            <a:r>
              <a:rPr lang="vi-VN" sz="1800" dirty="0">
                <a:solidFill>
                  <a:schemeClr val="tx2"/>
                </a:solidFill>
                <a:latin typeface="+mj-lt"/>
              </a:rPr>
              <a:t>obligativitatea executării legislaţiei </a:t>
            </a:r>
            <a:r>
              <a:rPr lang="vi-VN" sz="1800" b="0" dirty="0">
                <a:solidFill>
                  <a:schemeClr val="tx2"/>
                </a:solidFill>
                <a:latin typeface="+mj-lt"/>
              </a:rPr>
              <a:t>cu privire la protecţia mediului, respectării standardelor, normativelor şi limitelor admisibile de folosire a resurselor </a:t>
            </a:r>
            <a:r>
              <a:rPr lang="vi-VN" sz="1800" b="0" dirty="0" smtClean="0">
                <a:solidFill>
                  <a:schemeClr val="tx2"/>
                </a:solidFill>
                <a:latin typeface="+mj-lt"/>
              </a:rPr>
              <a:t>naturale</a:t>
            </a:r>
            <a:r>
              <a:rPr lang="ro-MO" sz="1800" b="0" dirty="0" smtClean="0">
                <a:solidFill>
                  <a:schemeClr val="tx2"/>
                </a:solidFill>
                <a:latin typeface="+mj-lt"/>
              </a:rPr>
              <a:t>;</a:t>
            </a:r>
          </a:p>
          <a:p>
            <a:pPr marL="285750" lvl="0" indent="-285750" eaLnBrk="0" hangingPunct="0">
              <a:lnSpc>
                <a:spcPct val="90000"/>
              </a:lnSpc>
              <a:spcBef>
                <a:spcPts val="1200"/>
              </a:spcBef>
              <a:spcAft>
                <a:spcPts val="200"/>
              </a:spcAft>
              <a:buClr>
                <a:srgbClr val="4A66AC"/>
              </a:buClr>
              <a:buSzPct val="100000"/>
              <a:buFont typeface="Arial" panose="020B0604020202020204" pitchFamily="34" charset="0"/>
              <a:buChar char="•"/>
            </a:pPr>
            <a:r>
              <a:rPr lang="vi-VN" sz="1800" b="0" dirty="0">
                <a:solidFill>
                  <a:schemeClr val="tx2"/>
                </a:solidFill>
                <a:latin typeface="+mj-lt"/>
              </a:rPr>
              <a:t> </a:t>
            </a:r>
            <a:r>
              <a:rPr lang="vi-VN" sz="1800" dirty="0" smtClean="0">
                <a:solidFill>
                  <a:schemeClr val="tx2"/>
                </a:solidFill>
                <a:latin typeface="+mj-lt"/>
              </a:rPr>
              <a:t> </a:t>
            </a:r>
            <a:r>
              <a:rPr lang="vi-VN" sz="1800" dirty="0">
                <a:solidFill>
                  <a:schemeClr val="tx2"/>
                </a:solidFill>
                <a:latin typeface="+mj-lt"/>
              </a:rPr>
              <a:t>responsabilitatea tuturor persoanelor fizice şi juridice </a:t>
            </a:r>
            <a:r>
              <a:rPr lang="vi-VN" sz="1800" b="0" dirty="0">
                <a:solidFill>
                  <a:schemeClr val="tx2"/>
                </a:solidFill>
                <a:latin typeface="+mj-lt"/>
              </a:rPr>
              <a:t>pentru prejudiciul cauzat mediului; prevenirea, limitarea, combaterea poluării, precum recuperarea pagubei, cauzate mediului </a:t>
            </a:r>
            <a:r>
              <a:rPr lang="vi-VN" sz="1800" b="0" dirty="0" smtClean="0">
                <a:solidFill>
                  <a:schemeClr val="tx2"/>
                </a:solidFill>
                <a:latin typeface="+mj-lt"/>
              </a:rPr>
              <a:t>din </a:t>
            </a:r>
            <a:r>
              <a:rPr lang="vi-VN" sz="1800" b="0" dirty="0">
                <a:solidFill>
                  <a:schemeClr val="tx2"/>
                </a:solidFill>
                <a:latin typeface="+mj-lt"/>
              </a:rPr>
              <a:t>contul persooanelor fizice şi juridice care au admis </a:t>
            </a:r>
            <a:r>
              <a:rPr lang="vi-VN" sz="1800" b="0" dirty="0" smtClean="0">
                <a:solidFill>
                  <a:schemeClr val="tx2"/>
                </a:solidFill>
                <a:latin typeface="+mj-lt"/>
              </a:rPr>
              <a:t>dauna;</a:t>
            </a:r>
            <a:endParaRPr lang="ro-MO" sz="1800" b="0" dirty="0" smtClean="0">
              <a:solidFill>
                <a:schemeClr val="tx2"/>
              </a:solidFill>
              <a:latin typeface="+mj-lt"/>
            </a:endParaRPr>
          </a:p>
          <a:p>
            <a:pPr marL="285750" lvl="0" indent="-285750" eaLnBrk="0" hangingPunct="0">
              <a:lnSpc>
                <a:spcPct val="90000"/>
              </a:lnSpc>
              <a:spcBef>
                <a:spcPts val="1200"/>
              </a:spcBef>
              <a:spcAft>
                <a:spcPts val="200"/>
              </a:spcAft>
              <a:buClr>
                <a:srgbClr val="4A66AC"/>
              </a:buClr>
              <a:buSzPct val="100000"/>
              <a:buFont typeface="Arial" panose="020B0604020202020204" pitchFamily="34" charset="0"/>
              <a:buChar char="•"/>
            </a:pPr>
            <a:r>
              <a:rPr lang="vi-VN" sz="1800" b="0" dirty="0" smtClean="0">
                <a:solidFill>
                  <a:schemeClr val="tx2"/>
                </a:solidFill>
                <a:latin typeface="+mj-lt"/>
              </a:rPr>
              <a:t> </a:t>
            </a:r>
            <a:r>
              <a:rPr lang="vi-VN" sz="1800" dirty="0">
                <a:solidFill>
                  <a:schemeClr val="tx2"/>
                </a:solidFill>
                <a:latin typeface="+mj-lt"/>
              </a:rPr>
              <a:t>planificarea, proiectarea, amplasarea </a:t>
            </a:r>
            <a:r>
              <a:rPr lang="vi-VN" sz="1800" b="0" dirty="0">
                <a:solidFill>
                  <a:schemeClr val="tx2"/>
                </a:solidFill>
                <a:latin typeface="+mj-lt"/>
              </a:rPr>
              <a:t>şi punerea în funcţiune a obiectivelor social-economice, realizarea programelor şi activităţilor planificate care pot avea impact asupra </a:t>
            </a:r>
            <a:r>
              <a:rPr lang="vi-VN" sz="1800" b="0" dirty="0" smtClean="0">
                <a:solidFill>
                  <a:schemeClr val="tx2"/>
                </a:solidFill>
                <a:latin typeface="+mj-lt"/>
              </a:rPr>
              <a:t>mediului</a:t>
            </a:r>
            <a:r>
              <a:rPr lang="ro-MO" sz="1800" b="0" dirty="0" smtClean="0">
                <a:solidFill>
                  <a:schemeClr val="tx2"/>
                </a:solidFill>
                <a:latin typeface="+mj-lt"/>
              </a:rPr>
              <a:t>;</a:t>
            </a:r>
          </a:p>
          <a:p>
            <a:pPr marL="285750" lvl="0" indent="-285750" eaLnBrk="0" hangingPunct="0">
              <a:lnSpc>
                <a:spcPct val="90000"/>
              </a:lnSpc>
              <a:spcBef>
                <a:spcPts val="1200"/>
              </a:spcBef>
              <a:spcAft>
                <a:spcPts val="200"/>
              </a:spcAft>
              <a:buClr>
                <a:srgbClr val="4A66AC"/>
              </a:buClr>
              <a:buSzPct val="100000"/>
              <a:buFont typeface="Arial" panose="020B0604020202020204" pitchFamily="34" charset="0"/>
              <a:buChar char="•"/>
            </a:pPr>
            <a:r>
              <a:rPr lang="en-GB" sz="1800" dirty="0" err="1" smtClean="0">
                <a:solidFill>
                  <a:schemeClr val="tx2"/>
                </a:solidFill>
                <a:latin typeface="+mj-lt"/>
              </a:rPr>
              <a:t>respectarea</a:t>
            </a:r>
            <a:r>
              <a:rPr lang="en-GB" sz="1800" dirty="0" smtClean="0">
                <a:solidFill>
                  <a:schemeClr val="tx2"/>
                </a:solidFill>
                <a:latin typeface="+mj-lt"/>
              </a:rPr>
              <a:t> </a:t>
            </a:r>
            <a:r>
              <a:rPr lang="en-GB" sz="1800" dirty="0" err="1">
                <a:solidFill>
                  <a:schemeClr val="tx2"/>
                </a:solidFill>
                <a:latin typeface="+mj-lt"/>
              </a:rPr>
              <a:t>tratatelor</a:t>
            </a:r>
            <a:r>
              <a:rPr lang="en-GB" sz="1800" dirty="0">
                <a:solidFill>
                  <a:schemeClr val="tx2"/>
                </a:solidFill>
                <a:latin typeface="+mj-lt"/>
              </a:rPr>
              <a:t> </a:t>
            </a:r>
            <a:r>
              <a:rPr lang="en-GB" sz="1800" dirty="0" err="1">
                <a:solidFill>
                  <a:schemeClr val="tx2"/>
                </a:solidFill>
                <a:latin typeface="+mj-lt"/>
              </a:rPr>
              <a:t>şi</a:t>
            </a:r>
            <a:r>
              <a:rPr lang="en-GB" sz="1800" dirty="0">
                <a:solidFill>
                  <a:schemeClr val="tx2"/>
                </a:solidFill>
                <a:latin typeface="+mj-lt"/>
              </a:rPr>
              <a:t> </a:t>
            </a:r>
            <a:r>
              <a:rPr lang="en-GB" sz="1800" dirty="0" err="1">
                <a:solidFill>
                  <a:schemeClr val="tx2"/>
                </a:solidFill>
                <a:latin typeface="+mj-lt"/>
              </a:rPr>
              <a:t>acordurilor</a:t>
            </a:r>
            <a:r>
              <a:rPr lang="en-GB" sz="1800" dirty="0">
                <a:solidFill>
                  <a:schemeClr val="tx2"/>
                </a:solidFill>
                <a:latin typeface="+mj-lt"/>
              </a:rPr>
              <a:t> </a:t>
            </a:r>
            <a:r>
              <a:rPr lang="en-GB" sz="1800" dirty="0" err="1">
                <a:solidFill>
                  <a:schemeClr val="tx2"/>
                </a:solidFill>
                <a:latin typeface="+mj-lt"/>
              </a:rPr>
              <a:t>interstatale</a:t>
            </a:r>
            <a:r>
              <a:rPr lang="en-GB" sz="1800" dirty="0">
                <a:solidFill>
                  <a:schemeClr val="tx2"/>
                </a:solidFill>
                <a:latin typeface="+mj-lt"/>
              </a:rPr>
              <a:t> </a:t>
            </a:r>
            <a:r>
              <a:rPr lang="en-GB" sz="1800" dirty="0" err="1">
                <a:solidFill>
                  <a:schemeClr val="tx2"/>
                </a:solidFill>
                <a:latin typeface="+mj-lt"/>
              </a:rPr>
              <a:t>şi</a:t>
            </a:r>
            <a:r>
              <a:rPr lang="en-GB" sz="1800" dirty="0">
                <a:solidFill>
                  <a:schemeClr val="tx2"/>
                </a:solidFill>
                <a:latin typeface="+mj-lt"/>
              </a:rPr>
              <a:t> </a:t>
            </a:r>
            <a:r>
              <a:rPr lang="en-GB" sz="1800" dirty="0" err="1" smtClean="0">
                <a:solidFill>
                  <a:schemeClr val="tx2"/>
                </a:solidFill>
                <a:latin typeface="+mj-lt"/>
              </a:rPr>
              <a:t>internaţionale</a:t>
            </a:r>
            <a:r>
              <a:rPr lang="ro-MO" sz="1800" b="0" dirty="0" smtClean="0">
                <a:solidFill>
                  <a:schemeClr val="tx2"/>
                </a:solidFill>
                <a:latin typeface="+mj-lt"/>
              </a:rPr>
              <a:t>.</a:t>
            </a:r>
            <a:r>
              <a:rPr lang="en-GB" sz="1800" b="0" dirty="0" smtClean="0">
                <a:solidFill>
                  <a:schemeClr val="tx2"/>
                </a:solidFill>
                <a:latin typeface="+mj-lt"/>
              </a:rPr>
              <a:t> </a:t>
            </a:r>
            <a:r>
              <a:rPr lang="vi-VN" sz="1800" dirty="0">
                <a:solidFill>
                  <a:schemeClr val="tx2"/>
                </a:solidFill>
                <a:latin typeface="+mj-lt"/>
              </a:rPr>
              <a:t/>
            </a:r>
            <a:br>
              <a:rPr lang="vi-VN" sz="1800" dirty="0">
                <a:solidFill>
                  <a:schemeClr val="tx2"/>
                </a:solidFill>
                <a:latin typeface="+mj-lt"/>
              </a:rPr>
            </a:br>
            <a:r>
              <a:rPr lang="vi-VN" sz="1800" b="0" dirty="0">
                <a:solidFill>
                  <a:schemeClr val="tx2"/>
                </a:solidFill>
                <a:latin typeface="+mj-lt"/>
              </a:rPr>
              <a:t>   </a:t>
            </a:r>
            <a:endParaRPr lang="ro-MO" sz="1800" b="0" kern="0" dirty="0">
              <a:solidFill>
                <a:schemeClr val="tx2"/>
              </a:solidFill>
              <a:latin typeface="+mj-lt"/>
            </a:endParaRPr>
          </a:p>
        </p:txBody>
      </p:sp>
    </p:spTree>
    <p:extLst>
      <p:ext uri="{BB962C8B-B14F-4D97-AF65-F5344CB8AC3E}">
        <p14:creationId xmlns:p14="http://schemas.microsoft.com/office/powerpoint/2010/main" val="151888843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265003" y="1266416"/>
            <a:ext cx="7570694" cy="1009612"/>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1515 privind </a:t>
            </a:r>
            <a:endParaRPr lang="ro-MO" sz="2000" kern="0" dirty="0" smtClean="0">
              <a:solidFill>
                <a:schemeClr val="tx1"/>
              </a:solidFill>
              <a:latin typeface="Arial"/>
            </a:endParaRPr>
          </a:p>
          <a:p>
            <a:pPr algn="ctr" eaLnBrk="0" hangingPunct="0"/>
            <a:r>
              <a:rPr lang="ro-MO" sz="2000" kern="0" dirty="0" smtClean="0">
                <a:solidFill>
                  <a:schemeClr val="tx1"/>
                </a:solidFill>
                <a:latin typeface="Arial"/>
              </a:rPr>
              <a:t>protecția </a:t>
            </a:r>
            <a:r>
              <a:rPr lang="ro-MO" sz="2000" kern="0" dirty="0">
                <a:solidFill>
                  <a:schemeClr val="tx1"/>
                </a:solidFill>
                <a:latin typeface="Arial"/>
              </a:rPr>
              <a:t>mediului</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188243" y="2235435"/>
            <a:ext cx="8821285" cy="4300665"/>
          </a:xfrm>
          <a:prstGeom prst="rect">
            <a:avLst/>
          </a:prstGeom>
        </p:spPr>
        <p:txBody>
          <a:bodyPr wrap="square">
            <a:spAutoFit/>
          </a:bodyPr>
          <a:lstStyle/>
          <a:p>
            <a:pPr lvl="0" eaLnBrk="0" hangingPunct="0">
              <a:lnSpc>
                <a:spcPct val="90000"/>
              </a:lnSpc>
              <a:spcBef>
                <a:spcPts val="1200"/>
              </a:spcBef>
              <a:spcAft>
                <a:spcPts val="200"/>
              </a:spcAft>
              <a:buClr>
                <a:srgbClr val="4A66AC"/>
              </a:buClr>
              <a:buSzPct val="100000"/>
            </a:pPr>
            <a:r>
              <a:rPr lang="ro-MO" sz="1800" kern="0" dirty="0" smtClean="0">
                <a:solidFill>
                  <a:schemeClr val="tx1"/>
                </a:solidFill>
                <a:latin typeface="+mj-lt"/>
              </a:rPr>
              <a:t>Legea prevede competențele, Parlamentului, Guvernului, APC si APL</a:t>
            </a:r>
            <a:r>
              <a:rPr lang="ro-MO" sz="1800" kern="0" dirty="0" smtClean="0">
                <a:solidFill>
                  <a:srgbClr val="6E6452"/>
                </a:solidFill>
                <a:latin typeface="+mj-lt"/>
              </a:rPr>
              <a:t>.</a:t>
            </a:r>
          </a:p>
          <a:p>
            <a:pPr lvl="0" eaLnBrk="0" hangingPunct="0">
              <a:lnSpc>
                <a:spcPct val="90000"/>
              </a:lnSpc>
              <a:spcBef>
                <a:spcPts val="1200"/>
              </a:spcBef>
              <a:spcAft>
                <a:spcPts val="200"/>
              </a:spcAft>
              <a:buClr>
                <a:srgbClr val="4A66AC"/>
              </a:buClr>
              <a:buSzPct val="100000"/>
            </a:pPr>
            <a:r>
              <a:rPr lang="vi-VN" sz="1800" b="0" dirty="0">
                <a:solidFill>
                  <a:srgbClr val="000000"/>
                </a:solidFill>
                <a:latin typeface="+mj-lt"/>
              </a:rPr>
              <a:t> </a:t>
            </a:r>
            <a:r>
              <a:rPr lang="vi-VN" sz="1800" dirty="0">
                <a:solidFill>
                  <a:schemeClr val="tx1"/>
                </a:solidFill>
                <a:latin typeface="+mj-lt"/>
              </a:rPr>
              <a:t>Art. 10. </a:t>
            </a:r>
            <a:r>
              <a:rPr lang="vi-VN" sz="1800" b="0" dirty="0">
                <a:solidFill>
                  <a:schemeClr val="tx1"/>
                </a:solidFill>
                <a:latin typeface="+mj-lt"/>
              </a:rPr>
              <a:t>- </a:t>
            </a:r>
            <a:r>
              <a:rPr lang="ro-MO" sz="1800" b="0" dirty="0" smtClean="0">
                <a:solidFill>
                  <a:schemeClr val="tx1"/>
                </a:solidFill>
                <a:latin typeface="+mj-lt"/>
              </a:rPr>
              <a:t>APL </a:t>
            </a:r>
            <a:r>
              <a:rPr lang="vi-VN" sz="1800" b="0" dirty="0" smtClean="0">
                <a:solidFill>
                  <a:schemeClr val="tx1"/>
                </a:solidFill>
                <a:latin typeface="+mj-lt"/>
              </a:rPr>
              <a:t> </a:t>
            </a:r>
            <a:r>
              <a:rPr lang="vi-VN" sz="1800" b="0" dirty="0">
                <a:solidFill>
                  <a:schemeClr val="tx1"/>
                </a:solidFill>
                <a:latin typeface="+mj-lt"/>
              </a:rPr>
              <a:t>în comun cu autorităţile locale pentru mediu şi pentru sănătate:</a:t>
            </a:r>
            <a:r>
              <a:rPr lang="vi-VN" sz="1800" dirty="0">
                <a:solidFill>
                  <a:schemeClr val="tx1"/>
                </a:solidFill>
                <a:latin typeface="+mj-lt"/>
              </a:rPr>
              <a:t/>
            </a:r>
            <a:br>
              <a:rPr lang="vi-VN" sz="1800" dirty="0">
                <a:solidFill>
                  <a:schemeClr val="tx1"/>
                </a:solidFill>
                <a:latin typeface="+mj-lt"/>
              </a:rPr>
            </a:br>
            <a:r>
              <a:rPr lang="vi-VN" sz="1800" b="0" dirty="0">
                <a:solidFill>
                  <a:schemeClr val="tx1"/>
                </a:solidFill>
                <a:latin typeface="+mj-lt"/>
              </a:rPr>
              <a:t>    </a:t>
            </a:r>
            <a:endParaRPr lang="ro-MO" sz="1800" b="0" dirty="0" smtClean="0">
              <a:solidFill>
                <a:schemeClr val="tx1"/>
              </a:solidFill>
              <a:latin typeface="+mj-lt"/>
            </a:endParaRPr>
          </a:p>
          <a:p>
            <a:pPr marL="285750" lvl="0" indent="-285750" eaLnBrk="0" hangingPunct="0">
              <a:lnSpc>
                <a:spcPct val="90000"/>
              </a:lnSpc>
              <a:spcBef>
                <a:spcPts val="1200"/>
              </a:spcBef>
              <a:spcAft>
                <a:spcPts val="200"/>
              </a:spcAft>
              <a:buClr>
                <a:srgbClr val="4A66AC"/>
              </a:buClr>
              <a:buSzPct val="100000"/>
              <a:buFont typeface="Arial" panose="020B0604020202020204" pitchFamily="34" charset="0"/>
              <a:buChar char="•"/>
            </a:pPr>
            <a:r>
              <a:rPr lang="vi-VN" sz="1800" dirty="0" smtClean="0">
                <a:solidFill>
                  <a:schemeClr val="tx1"/>
                </a:solidFill>
                <a:latin typeface="+mj-lt"/>
              </a:rPr>
              <a:t>asigură </a:t>
            </a:r>
            <a:r>
              <a:rPr lang="vi-VN" sz="1800" dirty="0">
                <a:solidFill>
                  <a:schemeClr val="tx1"/>
                </a:solidFill>
                <a:latin typeface="+mj-lt"/>
              </a:rPr>
              <a:t>păstrarea unui mediu </a:t>
            </a:r>
            <a:r>
              <a:rPr lang="vi-VN" sz="1800" dirty="0" smtClean="0">
                <a:solidFill>
                  <a:schemeClr val="tx1"/>
                </a:solidFill>
                <a:latin typeface="+mj-lt"/>
              </a:rPr>
              <a:t>sănătos </a:t>
            </a:r>
            <a:r>
              <a:rPr lang="vi-VN" sz="1800" b="0" dirty="0">
                <a:solidFill>
                  <a:schemeClr val="tx1"/>
                </a:solidFill>
                <a:latin typeface="+mj-lt"/>
              </a:rPr>
              <a:t>şi folosirea raţională a resurselor naturale, exercită un control </a:t>
            </a:r>
            <a:r>
              <a:rPr lang="vi-VN" sz="1800" b="0" dirty="0" smtClean="0">
                <a:solidFill>
                  <a:schemeClr val="tx1"/>
                </a:solidFill>
                <a:latin typeface="+mj-lt"/>
              </a:rPr>
              <a:t>p</a:t>
            </a:r>
            <a:r>
              <a:rPr lang="ro-MO" sz="1800" b="0" dirty="0" smtClean="0">
                <a:solidFill>
                  <a:schemeClr val="tx1"/>
                </a:solidFill>
                <a:latin typeface="+mj-lt"/>
              </a:rPr>
              <a:t>e</a:t>
            </a:r>
            <a:r>
              <a:rPr lang="vi-VN" sz="1800" b="0" dirty="0" smtClean="0">
                <a:solidFill>
                  <a:schemeClr val="tx1"/>
                </a:solidFill>
                <a:latin typeface="+mj-lt"/>
              </a:rPr>
              <a:t>rmanent </a:t>
            </a:r>
            <a:r>
              <a:rPr lang="vi-VN" sz="1800" b="0" dirty="0">
                <a:solidFill>
                  <a:schemeClr val="tx1"/>
                </a:solidFill>
                <a:latin typeface="+mj-lt"/>
              </a:rPr>
              <a:t>asupra respectării legislaţiei cu privire la protecţia mediului</a:t>
            </a:r>
            <a:r>
              <a:rPr lang="vi-VN" sz="1800" b="0" dirty="0" smtClean="0">
                <a:solidFill>
                  <a:schemeClr val="tx1"/>
                </a:solidFill>
                <a:latin typeface="+mj-lt"/>
              </a:rPr>
              <a:t>;</a:t>
            </a:r>
            <a:endParaRPr lang="ro-MO" sz="1800" b="0" dirty="0" smtClean="0">
              <a:solidFill>
                <a:schemeClr val="tx1"/>
              </a:solidFill>
              <a:latin typeface="+mj-lt"/>
            </a:endParaRPr>
          </a:p>
          <a:p>
            <a:pPr marL="285750" lvl="0" indent="-285750" eaLnBrk="0" hangingPunct="0">
              <a:lnSpc>
                <a:spcPct val="90000"/>
              </a:lnSpc>
              <a:spcBef>
                <a:spcPts val="1200"/>
              </a:spcBef>
              <a:spcAft>
                <a:spcPts val="200"/>
              </a:spcAft>
              <a:buClr>
                <a:srgbClr val="4A66AC"/>
              </a:buClr>
              <a:buSzPct val="100000"/>
              <a:buFont typeface="Arial" panose="020B0604020202020204" pitchFamily="34" charset="0"/>
              <a:buChar char="•"/>
            </a:pPr>
            <a:r>
              <a:rPr lang="vi-VN" sz="1800" dirty="0" smtClean="0">
                <a:solidFill>
                  <a:schemeClr val="tx1"/>
                </a:solidFill>
                <a:latin typeface="+mj-lt"/>
              </a:rPr>
              <a:t>aprobă </a:t>
            </a:r>
            <a:r>
              <a:rPr lang="vi-VN" sz="1800" dirty="0">
                <a:solidFill>
                  <a:schemeClr val="tx1"/>
                </a:solidFill>
                <a:latin typeface="+mj-lt"/>
              </a:rPr>
              <a:t>anual </a:t>
            </a:r>
            <a:r>
              <a:rPr lang="ro-MO" sz="1800" b="0" dirty="0" smtClean="0">
                <a:solidFill>
                  <a:schemeClr val="tx1"/>
                </a:solidFill>
                <a:latin typeface="+mj-lt"/>
              </a:rPr>
              <a:t>l</a:t>
            </a:r>
            <a:r>
              <a:rPr lang="vi-VN" sz="1800" b="0" dirty="0" smtClean="0">
                <a:solidFill>
                  <a:schemeClr val="tx1"/>
                </a:solidFill>
                <a:latin typeface="+mj-lt"/>
              </a:rPr>
              <a:t>imitele </a:t>
            </a:r>
            <a:r>
              <a:rPr lang="vi-VN" sz="1800" b="0" dirty="0">
                <a:solidFill>
                  <a:schemeClr val="tx1"/>
                </a:solidFill>
                <a:latin typeface="+mj-lt"/>
              </a:rPr>
              <a:t>de folosire a resurselor naturale</a:t>
            </a:r>
            <a:r>
              <a:rPr lang="vi-VN" sz="1800" b="0" dirty="0" smtClean="0">
                <a:solidFill>
                  <a:schemeClr val="tx1"/>
                </a:solidFill>
                <a:latin typeface="+mj-lt"/>
              </a:rPr>
              <a:t>, limitele </a:t>
            </a:r>
            <a:r>
              <a:rPr lang="vi-VN" sz="1800" b="0" dirty="0">
                <a:solidFill>
                  <a:schemeClr val="tx1"/>
                </a:solidFill>
                <a:latin typeface="+mj-lt"/>
              </a:rPr>
              <a:t>de emisii şi deversări nocive în mediu, cu excepţia celor ce depăşesc teritoriul comunei (satului), oraşului; limitele poluării fonice; limitele de depozitare a deşeurilor de producţie şi menajere</a:t>
            </a:r>
            <a:r>
              <a:rPr lang="vi-VN" sz="1800" b="0" dirty="0" smtClean="0">
                <a:solidFill>
                  <a:schemeClr val="tx1"/>
                </a:solidFill>
                <a:latin typeface="+mj-lt"/>
              </a:rPr>
              <a:t>;</a:t>
            </a:r>
            <a:endParaRPr lang="ro-MO" sz="1800" b="0" dirty="0" smtClean="0">
              <a:solidFill>
                <a:schemeClr val="tx1"/>
              </a:solidFill>
              <a:latin typeface="+mj-lt"/>
            </a:endParaRPr>
          </a:p>
          <a:p>
            <a:pPr marL="285750" lvl="0" indent="-285750" eaLnBrk="0" hangingPunct="0">
              <a:lnSpc>
                <a:spcPct val="90000"/>
              </a:lnSpc>
              <a:spcBef>
                <a:spcPts val="1200"/>
              </a:spcBef>
              <a:spcAft>
                <a:spcPts val="200"/>
              </a:spcAft>
              <a:buClr>
                <a:srgbClr val="4A66AC"/>
              </a:buClr>
              <a:buSzPct val="100000"/>
              <a:buFont typeface="Arial" panose="020B0604020202020204" pitchFamily="34" charset="0"/>
              <a:buChar char="•"/>
            </a:pPr>
            <a:r>
              <a:rPr lang="vi-VN" sz="1800" dirty="0">
                <a:solidFill>
                  <a:schemeClr val="tx1"/>
                </a:solidFill>
                <a:latin typeface="+mj-lt"/>
              </a:rPr>
              <a:t/>
            </a:r>
            <a:br>
              <a:rPr lang="vi-VN" sz="1800" dirty="0">
                <a:solidFill>
                  <a:schemeClr val="tx1"/>
                </a:solidFill>
                <a:latin typeface="+mj-lt"/>
              </a:rPr>
            </a:br>
            <a:r>
              <a:rPr lang="vi-VN" sz="1800" dirty="0" smtClean="0">
                <a:solidFill>
                  <a:schemeClr val="tx1"/>
                </a:solidFill>
                <a:latin typeface="+mj-lt"/>
              </a:rPr>
              <a:t>asigură </a:t>
            </a:r>
            <a:r>
              <a:rPr lang="vi-VN" sz="1800" dirty="0">
                <a:solidFill>
                  <a:schemeClr val="tx1"/>
                </a:solidFill>
                <a:latin typeface="+mj-lt"/>
              </a:rPr>
              <a:t>construirea şi funcţionarea instalaţiilor de epurare </a:t>
            </a:r>
            <a:r>
              <a:rPr lang="vi-VN" sz="1800" b="0" dirty="0">
                <a:solidFill>
                  <a:schemeClr val="tx1"/>
                </a:solidFill>
                <a:latin typeface="+mj-lt"/>
              </a:rPr>
              <a:t>în conformitate cu standardele stabilite pentru apele </a:t>
            </a:r>
            <a:r>
              <a:rPr lang="vi-VN" sz="1800" b="0" dirty="0" smtClean="0">
                <a:solidFill>
                  <a:schemeClr val="tx1"/>
                </a:solidFill>
                <a:latin typeface="+mj-lt"/>
              </a:rPr>
              <a:t>reziduale;</a:t>
            </a:r>
            <a:r>
              <a:rPr lang="vi-VN" sz="1800" dirty="0">
                <a:solidFill>
                  <a:schemeClr val="tx1"/>
                </a:solidFill>
                <a:latin typeface="+mj-lt"/>
              </a:rPr>
              <a:t/>
            </a:r>
            <a:br>
              <a:rPr lang="vi-VN" sz="1800" dirty="0">
                <a:solidFill>
                  <a:schemeClr val="tx1"/>
                </a:solidFill>
                <a:latin typeface="+mj-lt"/>
              </a:rPr>
            </a:br>
            <a:r>
              <a:rPr lang="vi-VN" sz="1800" b="0" dirty="0">
                <a:solidFill>
                  <a:srgbClr val="000000"/>
                </a:solidFill>
                <a:latin typeface="+mj-lt"/>
              </a:rPr>
              <a:t>    </a:t>
            </a:r>
            <a:endParaRPr lang="ro-MO" sz="1800" b="0" kern="0" dirty="0">
              <a:solidFill>
                <a:srgbClr val="6E6452"/>
              </a:solidFill>
              <a:latin typeface="+mj-lt"/>
            </a:endParaRPr>
          </a:p>
        </p:txBody>
      </p:sp>
    </p:spTree>
    <p:extLst>
      <p:ext uri="{BB962C8B-B14F-4D97-AF65-F5344CB8AC3E}">
        <p14:creationId xmlns:p14="http://schemas.microsoft.com/office/powerpoint/2010/main" val="214403947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679060" y="1330520"/>
            <a:ext cx="7570694" cy="1009612"/>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1515 privind </a:t>
            </a:r>
            <a:endParaRPr lang="ro-MO" sz="2000" kern="0" dirty="0" smtClean="0">
              <a:solidFill>
                <a:schemeClr val="tx1"/>
              </a:solidFill>
              <a:latin typeface="Arial"/>
            </a:endParaRPr>
          </a:p>
          <a:p>
            <a:pPr algn="ctr" eaLnBrk="0" hangingPunct="0"/>
            <a:r>
              <a:rPr lang="ro-MO" sz="2000" kern="0" dirty="0" smtClean="0">
                <a:solidFill>
                  <a:schemeClr val="tx1"/>
                </a:solidFill>
                <a:latin typeface="Arial"/>
              </a:rPr>
              <a:t>protecția </a:t>
            </a:r>
            <a:r>
              <a:rPr lang="ro-MO" sz="2000" kern="0" dirty="0">
                <a:solidFill>
                  <a:schemeClr val="tx1"/>
                </a:solidFill>
                <a:latin typeface="Arial"/>
              </a:rPr>
              <a:t>mediului</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188243" y="2235436"/>
            <a:ext cx="8821285" cy="4161139"/>
          </a:xfrm>
          <a:prstGeom prst="rect">
            <a:avLst/>
          </a:prstGeom>
        </p:spPr>
        <p:txBody>
          <a:bodyPr wrap="square">
            <a:spAutoFit/>
          </a:bodyPr>
          <a:lstStyle/>
          <a:p>
            <a:pPr lvl="0" eaLnBrk="0" hangingPunct="0">
              <a:lnSpc>
                <a:spcPct val="90000"/>
              </a:lnSpc>
              <a:spcBef>
                <a:spcPts val="1200"/>
              </a:spcBef>
              <a:spcAft>
                <a:spcPts val="200"/>
              </a:spcAft>
              <a:buClr>
                <a:srgbClr val="4A66AC"/>
              </a:buClr>
              <a:buSzPct val="100000"/>
            </a:pPr>
            <a:endParaRPr lang="ro-MO" sz="1800" dirty="0" smtClean="0">
              <a:solidFill>
                <a:srgbClr val="000000"/>
              </a:solidFill>
              <a:latin typeface="Times New Roman"/>
            </a:endParaRPr>
          </a:p>
          <a:p>
            <a:pPr lvl="0" eaLnBrk="0" hangingPunct="0">
              <a:lnSpc>
                <a:spcPct val="90000"/>
              </a:lnSpc>
              <a:spcBef>
                <a:spcPts val="1200"/>
              </a:spcBef>
              <a:spcAft>
                <a:spcPts val="200"/>
              </a:spcAft>
              <a:buClr>
                <a:srgbClr val="4A66AC"/>
              </a:buClr>
              <a:buSzPct val="100000"/>
            </a:pPr>
            <a:r>
              <a:rPr lang="vi-VN" sz="1800" dirty="0" smtClean="0">
                <a:solidFill>
                  <a:srgbClr val="000000"/>
                </a:solidFill>
                <a:latin typeface="+mj-lt"/>
              </a:rPr>
              <a:t>Art</a:t>
            </a:r>
            <a:r>
              <a:rPr lang="vi-VN" sz="1800" dirty="0">
                <a:solidFill>
                  <a:srgbClr val="000000"/>
                </a:solidFill>
                <a:latin typeface="+mj-lt"/>
              </a:rPr>
              <a:t>. 21</a:t>
            </a:r>
            <a:r>
              <a:rPr lang="vi-VN" sz="1800" dirty="0" smtClean="0">
                <a:solidFill>
                  <a:srgbClr val="000000"/>
                </a:solidFill>
                <a:latin typeface="+mj-lt"/>
              </a:rPr>
              <a:t>.</a:t>
            </a:r>
            <a:r>
              <a:rPr lang="ro-MO" sz="1800" dirty="0" smtClean="0">
                <a:solidFill>
                  <a:srgbClr val="000000"/>
                </a:solidFill>
                <a:latin typeface="+mj-lt"/>
              </a:rPr>
              <a:t> prevede necesitatea  efectuării EIMI.</a:t>
            </a:r>
          </a:p>
          <a:p>
            <a:pPr lvl="0" eaLnBrk="0" hangingPunct="0">
              <a:lnSpc>
                <a:spcPct val="90000"/>
              </a:lnSpc>
              <a:spcBef>
                <a:spcPts val="1200"/>
              </a:spcBef>
              <a:spcAft>
                <a:spcPts val="200"/>
              </a:spcAft>
              <a:buClr>
                <a:srgbClr val="4A66AC"/>
              </a:buClr>
              <a:buSzPct val="100000"/>
            </a:pPr>
            <a:r>
              <a:rPr lang="vi-VN" sz="1800" b="0" dirty="0" smtClean="0">
                <a:solidFill>
                  <a:schemeClr val="tx1"/>
                </a:solidFill>
                <a:latin typeface="+mj-lt"/>
              </a:rPr>
              <a:t> </a:t>
            </a:r>
            <a:r>
              <a:rPr lang="vi-VN" sz="1800" dirty="0">
                <a:solidFill>
                  <a:schemeClr val="tx1"/>
                </a:solidFill>
                <a:latin typeface="+mj-lt"/>
              </a:rPr>
              <a:t>Evaluarea impactului asupra mediului și expertiza ecologică de stat </a:t>
            </a:r>
            <a:r>
              <a:rPr lang="vi-VN" sz="1800" b="0" dirty="0">
                <a:solidFill>
                  <a:schemeClr val="tx1"/>
                </a:solidFill>
                <a:latin typeface="+mj-lt"/>
              </a:rPr>
              <a:t>sînt mecanisme de asigurare a protecției mediului efectuate la etapele inițiale de planificare a activităților în scopul</a:t>
            </a:r>
            <a:r>
              <a:rPr lang="vi-VN" sz="1800" b="0" dirty="0" smtClean="0">
                <a:solidFill>
                  <a:schemeClr val="tx1"/>
                </a:solidFill>
                <a:latin typeface="+mj-lt"/>
              </a:rPr>
              <a:t>:</a:t>
            </a:r>
            <a:endParaRPr lang="ro-MO" sz="1800" b="0" dirty="0" smtClean="0">
              <a:solidFill>
                <a:schemeClr val="tx1"/>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b="0" dirty="0">
                <a:solidFill>
                  <a:schemeClr val="tx1"/>
                </a:solidFill>
                <a:latin typeface="+mj-lt"/>
              </a:rPr>
              <a:t>  </a:t>
            </a:r>
            <a:r>
              <a:rPr lang="vi-VN" sz="1800" dirty="0" smtClean="0">
                <a:solidFill>
                  <a:schemeClr val="tx1"/>
                </a:solidFill>
                <a:latin typeface="+mj-lt"/>
              </a:rPr>
              <a:t>identificării </a:t>
            </a:r>
            <a:r>
              <a:rPr lang="vi-VN" sz="1800" dirty="0">
                <a:solidFill>
                  <a:schemeClr val="tx1"/>
                </a:solidFill>
                <a:latin typeface="+mj-lt"/>
              </a:rPr>
              <a:t>prealabile a efectelor </a:t>
            </a:r>
            <a:r>
              <a:rPr lang="vi-VN" sz="1800" b="0" dirty="0">
                <a:solidFill>
                  <a:schemeClr val="tx1"/>
                </a:solidFill>
                <a:latin typeface="+mj-lt"/>
              </a:rPr>
              <a:t>directe sau indirecte pe care le pot avea unele proiecte publice sau </a:t>
            </a:r>
            <a:r>
              <a:rPr lang="vi-VN" sz="1800" b="0" dirty="0" smtClean="0">
                <a:solidFill>
                  <a:schemeClr val="tx1"/>
                </a:solidFill>
                <a:latin typeface="+mj-lt"/>
              </a:rPr>
              <a:t>private</a:t>
            </a:r>
            <a:r>
              <a:rPr lang="ro-MO" sz="1800" b="0" dirty="0" smtClean="0">
                <a:solidFill>
                  <a:schemeClr val="tx1"/>
                </a:solidFill>
                <a:latin typeface="+mj-lt"/>
              </a:rPr>
              <a:t>; </a:t>
            </a: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b="0" dirty="0">
                <a:solidFill>
                  <a:schemeClr val="tx1"/>
                </a:solidFill>
                <a:latin typeface="+mj-lt"/>
              </a:rPr>
              <a:t> </a:t>
            </a:r>
            <a:r>
              <a:rPr lang="vi-VN" sz="1800" b="0" dirty="0" smtClean="0">
                <a:solidFill>
                  <a:schemeClr val="tx1"/>
                </a:solidFill>
                <a:latin typeface="+mj-lt"/>
              </a:rPr>
              <a:t> </a:t>
            </a:r>
            <a:r>
              <a:rPr lang="vi-VN" sz="1800" dirty="0">
                <a:solidFill>
                  <a:schemeClr val="tx1"/>
                </a:solidFill>
                <a:latin typeface="+mj-lt"/>
              </a:rPr>
              <a:t>prevenirii și minimizării impactului asupra mediului și sănătății populației </a:t>
            </a:r>
            <a:r>
              <a:rPr lang="vi-VN" sz="1800" b="0" dirty="0">
                <a:solidFill>
                  <a:schemeClr val="tx1"/>
                </a:solidFill>
                <a:latin typeface="+mj-lt"/>
              </a:rPr>
              <a:t>prin elaborarea măsurilor pentru protecția mediului </a:t>
            </a:r>
            <a:r>
              <a:rPr lang="ro-MO" sz="1800" b="0" dirty="0" smtClean="0">
                <a:solidFill>
                  <a:schemeClr val="tx1"/>
                </a:solidFill>
                <a:latin typeface="+mj-lt"/>
              </a:rPr>
              <a:t>;</a:t>
            </a: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en-US" sz="1800" dirty="0" smtClean="0">
                <a:solidFill>
                  <a:schemeClr val="tx1"/>
                </a:solidFill>
                <a:latin typeface="+mj-lt"/>
              </a:rPr>
              <a:t> </a:t>
            </a:r>
            <a:r>
              <a:rPr lang="vi-VN" sz="1800" dirty="0" smtClean="0">
                <a:solidFill>
                  <a:schemeClr val="tx1"/>
                </a:solidFill>
                <a:latin typeface="+mj-lt"/>
              </a:rPr>
              <a:t>elaborării </a:t>
            </a:r>
            <a:r>
              <a:rPr lang="vi-VN" sz="1800" dirty="0">
                <a:solidFill>
                  <a:schemeClr val="tx1"/>
                </a:solidFill>
                <a:latin typeface="+mj-lt"/>
              </a:rPr>
              <a:t>și asigurării unui cadru nor</a:t>
            </a:r>
            <a:r>
              <a:rPr lang="vi-VN" sz="1800" b="0" dirty="0">
                <a:solidFill>
                  <a:schemeClr val="tx1"/>
                </a:solidFill>
                <a:latin typeface="+mj-lt"/>
              </a:rPr>
              <a:t>mativ clar și aplicabil în domeniul mediului</a:t>
            </a:r>
            <a:r>
              <a:rPr lang="vi-VN" sz="1800" b="0" dirty="0" smtClean="0">
                <a:solidFill>
                  <a:schemeClr val="tx1"/>
                </a:solidFill>
                <a:latin typeface="Times New Roman"/>
              </a:rPr>
              <a:t>.</a:t>
            </a:r>
            <a:endParaRPr lang="ro-MO" sz="1800" b="0" dirty="0" smtClean="0">
              <a:solidFill>
                <a:schemeClr val="tx1"/>
              </a:solidFill>
              <a:latin typeface="Times New Roman"/>
            </a:endParaRPr>
          </a:p>
          <a:p>
            <a:pPr lvl="0" eaLnBrk="0" hangingPunct="0">
              <a:lnSpc>
                <a:spcPct val="90000"/>
              </a:lnSpc>
              <a:spcBef>
                <a:spcPts val="1200"/>
              </a:spcBef>
              <a:spcAft>
                <a:spcPts val="200"/>
              </a:spcAft>
              <a:buSzPct val="100000"/>
            </a:pPr>
            <a:r>
              <a:rPr lang="vi-VN" sz="1800" b="0" dirty="0">
                <a:solidFill>
                  <a:srgbClr val="000000"/>
                </a:solidFill>
                <a:latin typeface="Times New Roman"/>
              </a:rPr>
              <a:t>    </a:t>
            </a:r>
            <a:endParaRPr lang="ro-MO" sz="1800" b="0" kern="0" dirty="0">
              <a:solidFill>
                <a:srgbClr val="6E6452"/>
              </a:solidFill>
              <a:latin typeface="+mj-lt"/>
            </a:endParaRPr>
          </a:p>
        </p:txBody>
      </p:sp>
    </p:spTree>
    <p:extLst>
      <p:ext uri="{BB962C8B-B14F-4D97-AF65-F5344CB8AC3E}">
        <p14:creationId xmlns:p14="http://schemas.microsoft.com/office/powerpoint/2010/main" val="214782664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265003" y="1266416"/>
            <a:ext cx="7570694" cy="1009612"/>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1515 privind </a:t>
            </a:r>
            <a:endParaRPr lang="ro-MO" sz="2000" kern="0" dirty="0" smtClean="0">
              <a:solidFill>
                <a:schemeClr val="tx1"/>
              </a:solidFill>
              <a:latin typeface="Arial"/>
            </a:endParaRPr>
          </a:p>
          <a:p>
            <a:pPr algn="ctr" eaLnBrk="0" hangingPunct="0"/>
            <a:r>
              <a:rPr lang="ro-MO" sz="2000" kern="0" dirty="0" smtClean="0">
                <a:solidFill>
                  <a:schemeClr val="tx1"/>
                </a:solidFill>
                <a:latin typeface="Arial"/>
              </a:rPr>
              <a:t>protecția </a:t>
            </a:r>
            <a:r>
              <a:rPr lang="ro-MO" sz="2000" kern="0" dirty="0">
                <a:solidFill>
                  <a:schemeClr val="tx1"/>
                </a:solidFill>
                <a:latin typeface="Arial"/>
              </a:rPr>
              <a:t>mediului</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1" y="2276028"/>
            <a:ext cx="9009528" cy="4410438"/>
          </a:xfrm>
          <a:prstGeom prst="rect">
            <a:avLst/>
          </a:prstGeom>
        </p:spPr>
        <p:txBody>
          <a:bodyPr wrap="square">
            <a:spAutoFit/>
          </a:bodyPr>
          <a:lstStyle/>
          <a:p>
            <a:pPr lvl="0" eaLnBrk="0" hangingPunct="0">
              <a:lnSpc>
                <a:spcPct val="90000"/>
              </a:lnSpc>
              <a:spcBef>
                <a:spcPts val="1200"/>
              </a:spcBef>
              <a:spcAft>
                <a:spcPts val="200"/>
              </a:spcAft>
              <a:buClr>
                <a:srgbClr val="4A66AC"/>
              </a:buClr>
              <a:buSzPct val="100000"/>
            </a:pPr>
            <a:r>
              <a:rPr lang="ro-MO" sz="1800" dirty="0">
                <a:solidFill>
                  <a:schemeClr val="tx1"/>
                </a:solidFill>
                <a:latin typeface="+mj-lt"/>
              </a:rPr>
              <a:t>Art.26 </a:t>
            </a:r>
            <a:r>
              <a:rPr lang="ro-MO" sz="1800" dirty="0" smtClean="0">
                <a:solidFill>
                  <a:schemeClr val="tx1"/>
                </a:solidFill>
                <a:latin typeface="+mj-lt"/>
              </a:rPr>
              <a:t> I</a:t>
            </a:r>
            <a:r>
              <a:rPr lang="vi-VN" sz="1800" dirty="0">
                <a:solidFill>
                  <a:schemeClr val="tx1"/>
                </a:solidFill>
                <a:latin typeface="+mj-lt"/>
              </a:rPr>
              <a:t>nspectoratul pentru Protecția Mediului are funcţia de exercitare a controlului de stat </a:t>
            </a:r>
            <a:r>
              <a:rPr lang="vi-VN" sz="1800" b="0" dirty="0">
                <a:solidFill>
                  <a:schemeClr val="tx2"/>
                </a:solidFill>
                <a:latin typeface="+mj-lt"/>
              </a:rPr>
              <a:t>asupra respectării legilor şi altor acte normative în problemele protecţiei mediului şi folosirii resurselor naturale.</a:t>
            </a:r>
            <a:r>
              <a:rPr lang="ro-MO" sz="1800" b="0" dirty="0">
                <a:solidFill>
                  <a:schemeClr val="tx2"/>
                </a:solidFill>
                <a:latin typeface="+mj-lt"/>
              </a:rPr>
              <a:t> </a:t>
            </a:r>
            <a:r>
              <a:rPr lang="vi-VN" sz="1800" dirty="0">
                <a:solidFill>
                  <a:schemeClr val="tx2"/>
                </a:solidFill>
                <a:latin typeface="+mj-lt"/>
              </a:rPr>
              <a:t/>
            </a:r>
            <a:br>
              <a:rPr lang="vi-VN" sz="1800" dirty="0">
                <a:solidFill>
                  <a:schemeClr val="tx2"/>
                </a:solidFill>
                <a:latin typeface="+mj-lt"/>
              </a:rPr>
            </a:br>
            <a:endParaRPr lang="ro-MO" sz="1800" dirty="0" smtClean="0">
              <a:solidFill>
                <a:schemeClr val="tx2"/>
              </a:solidFill>
              <a:latin typeface="+mj-lt"/>
            </a:endParaRPr>
          </a:p>
          <a:p>
            <a:pPr lvl="0" eaLnBrk="0" hangingPunct="0">
              <a:lnSpc>
                <a:spcPct val="90000"/>
              </a:lnSpc>
              <a:spcBef>
                <a:spcPts val="1200"/>
              </a:spcBef>
              <a:spcAft>
                <a:spcPts val="200"/>
              </a:spcAft>
              <a:buClr>
                <a:srgbClr val="4A66AC"/>
              </a:buClr>
              <a:buSzPct val="100000"/>
            </a:pPr>
            <a:r>
              <a:rPr lang="vi-VN" sz="1800" dirty="0" smtClean="0">
                <a:solidFill>
                  <a:schemeClr val="tx2"/>
                </a:solidFill>
                <a:latin typeface="+mj-lt"/>
              </a:rPr>
              <a:t>Art</a:t>
            </a:r>
            <a:r>
              <a:rPr lang="vi-VN" sz="1800" dirty="0">
                <a:solidFill>
                  <a:schemeClr val="tx2"/>
                </a:solidFill>
                <a:latin typeface="+mj-lt"/>
              </a:rPr>
              <a:t>. 29</a:t>
            </a:r>
            <a:r>
              <a:rPr lang="vi-VN" sz="1800" baseline="30000" dirty="0">
                <a:solidFill>
                  <a:schemeClr val="tx2"/>
                </a:solidFill>
                <a:latin typeface="+mj-lt"/>
              </a:rPr>
              <a:t>1</a:t>
            </a:r>
            <a:r>
              <a:rPr lang="vi-VN" sz="1800" dirty="0">
                <a:solidFill>
                  <a:schemeClr val="tx2"/>
                </a:solidFill>
                <a:latin typeface="+mj-lt"/>
              </a:rPr>
              <a:t>.</a:t>
            </a:r>
            <a:r>
              <a:rPr lang="vi-VN" sz="1800" b="0" dirty="0">
                <a:solidFill>
                  <a:schemeClr val="tx2"/>
                </a:solidFill>
                <a:latin typeface="+mj-lt"/>
              </a:rPr>
              <a:t> </a:t>
            </a:r>
            <a:r>
              <a:rPr lang="vi-VN" sz="1800" b="0" dirty="0" smtClean="0">
                <a:solidFill>
                  <a:schemeClr val="tx2"/>
                </a:solidFill>
                <a:latin typeface="+mj-lt"/>
              </a:rPr>
              <a:t> </a:t>
            </a:r>
            <a:r>
              <a:rPr lang="ro-MO" sz="1800" dirty="0" smtClean="0">
                <a:solidFill>
                  <a:schemeClr val="tx2"/>
                </a:solidFill>
                <a:latin typeface="+mj-lt"/>
              </a:rPr>
              <a:t>Agenția de Mediu   are scopul </a:t>
            </a:r>
            <a:r>
              <a:rPr lang="vi-VN" sz="1800" b="0" dirty="0" smtClean="0">
                <a:solidFill>
                  <a:schemeClr val="tx2"/>
                </a:solidFill>
                <a:latin typeface="+mj-lt"/>
              </a:rPr>
              <a:t>asigurării </a:t>
            </a:r>
            <a:r>
              <a:rPr lang="vi-VN" sz="1800" b="0" dirty="0">
                <a:solidFill>
                  <a:schemeClr val="tx2"/>
                </a:solidFill>
                <a:latin typeface="+mj-lt"/>
              </a:rPr>
              <a:t>implementării politicii în domeniul protecției mediului </a:t>
            </a:r>
            <a:r>
              <a:rPr lang="ro-MO" sz="1800" b="0" dirty="0" smtClean="0">
                <a:solidFill>
                  <a:schemeClr val="tx2"/>
                </a:solidFill>
                <a:latin typeface="+mj-lt"/>
              </a:rPr>
              <a:t>.</a:t>
            </a:r>
          </a:p>
          <a:p>
            <a:pPr lvl="0" eaLnBrk="0" hangingPunct="0">
              <a:lnSpc>
                <a:spcPct val="90000"/>
              </a:lnSpc>
              <a:spcBef>
                <a:spcPts val="1200"/>
              </a:spcBef>
              <a:spcAft>
                <a:spcPts val="200"/>
              </a:spcAft>
              <a:buClr>
                <a:srgbClr val="4A66AC"/>
              </a:buClr>
              <a:buSzPct val="100000"/>
            </a:pPr>
            <a:r>
              <a:rPr lang="ro-MO" sz="1800" b="0" dirty="0" smtClean="0">
                <a:solidFill>
                  <a:schemeClr val="tx2"/>
                </a:solidFill>
                <a:latin typeface="+mj-lt"/>
              </a:rPr>
              <a:t>Legea prevede f</a:t>
            </a:r>
            <a:r>
              <a:rPr lang="vi-VN" sz="1800" b="0" dirty="0" smtClean="0">
                <a:solidFill>
                  <a:schemeClr val="tx2"/>
                </a:solidFill>
                <a:latin typeface="+mj-lt"/>
              </a:rPr>
              <a:t>uncțiile </a:t>
            </a:r>
            <a:r>
              <a:rPr lang="vi-VN" sz="1800" b="0" dirty="0">
                <a:solidFill>
                  <a:schemeClr val="tx2"/>
                </a:solidFill>
                <a:latin typeface="+mj-lt"/>
              </a:rPr>
              <a:t>de bază </a:t>
            </a:r>
            <a:r>
              <a:rPr lang="vi-VN" sz="1800" dirty="0">
                <a:solidFill>
                  <a:schemeClr val="tx2"/>
                </a:solidFill>
                <a:latin typeface="+mj-lt"/>
              </a:rPr>
              <a:t>ale Agenției de </a:t>
            </a:r>
            <a:r>
              <a:rPr lang="vi-VN" sz="1800" dirty="0" smtClean="0">
                <a:solidFill>
                  <a:schemeClr val="tx2"/>
                </a:solidFill>
                <a:latin typeface="+mj-lt"/>
              </a:rPr>
              <a:t>Mediu</a:t>
            </a:r>
            <a:r>
              <a:rPr lang="ro-MO" sz="1800" dirty="0" smtClean="0">
                <a:solidFill>
                  <a:schemeClr val="tx2"/>
                </a:solidFill>
                <a:latin typeface="+mj-lt"/>
              </a:rPr>
              <a:t>, inclusiv</a:t>
            </a:r>
            <a:r>
              <a:rPr lang="vi-VN" sz="1800" dirty="0" smtClean="0">
                <a:solidFill>
                  <a:schemeClr val="tx2"/>
                </a:solidFill>
                <a:latin typeface="+mj-lt"/>
              </a:rPr>
              <a:t>:</a:t>
            </a:r>
            <a:endParaRPr lang="ro-MO" sz="1800" dirty="0" smtClean="0">
              <a:solidFill>
                <a:schemeClr val="tx2"/>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dirty="0" smtClean="0">
                <a:solidFill>
                  <a:schemeClr val="tx2"/>
                </a:solidFill>
                <a:latin typeface="+mj-lt"/>
              </a:rPr>
              <a:t>asigură </a:t>
            </a:r>
            <a:r>
              <a:rPr lang="vi-VN" sz="1800" dirty="0">
                <a:solidFill>
                  <a:schemeClr val="tx2"/>
                </a:solidFill>
                <a:latin typeface="+mj-lt"/>
              </a:rPr>
              <a:t>implementarea documentelor de politici publice </a:t>
            </a:r>
            <a:r>
              <a:rPr lang="vi-VN" sz="1800" b="0" dirty="0">
                <a:solidFill>
                  <a:schemeClr val="tx2"/>
                </a:solidFill>
                <a:latin typeface="+mj-lt"/>
              </a:rPr>
              <a:t>și a legislației în domeniul protecției mediului la nivel național și local</a:t>
            </a:r>
            <a:r>
              <a:rPr lang="vi-VN" sz="1800" b="0" dirty="0" smtClean="0">
                <a:solidFill>
                  <a:schemeClr val="tx2"/>
                </a:solidFill>
                <a:latin typeface="+mj-lt"/>
              </a:rPr>
              <a:t>;</a:t>
            </a:r>
            <a:r>
              <a:rPr lang="vi-VN" sz="1800" b="0" dirty="0">
                <a:solidFill>
                  <a:schemeClr val="tx2"/>
                </a:solidFill>
                <a:latin typeface="+mj-lt"/>
              </a:rPr>
              <a:t> </a:t>
            </a:r>
            <a:r>
              <a:rPr lang="ro-MO" sz="1800" b="0" dirty="0" smtClean="0">
                <a:solidFill>
                  <a:schemeClr val="tx2"/>
                </a:solidFill>
                <a:latin typeface="+mj-lt"/>
              </a:rPr>
              <a:t> </a:t>
            </a: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dirty="0" smtClean="0">
                <a:solidFill>
                  <a:schemeClr val="tx2"/>
                </a:solidFill>
                <a:latin typeface="+mj-lt"/>
              </a:rPr>
              <a:t>reglementează </a:t>
            </a:r>
            <a:r>
              <a:rPr lang="vi-VN" sz="1800" dirty="0">
                <a:solidFill>
                  <a:schemeClr val="tx2"/>
                </a:solidFill>
                <a:latin typeface="+mj-lt"/>
              </a:rPr>
              <a:t>și autorizează activitățile cu impact asupra mediului</a:t>
            </a:r>
            <a:r>
              <a:rPr lang="vi-VN" sz="1800" b="0" dirty="0" smtClean="0">
                <a:solidFill>
                  <a:schemeClr val="tx2"/>
                </a:solidFill>
                <a:latin typeface="+mj-lt"/>
              </a:rPr>
              <a:t>,</a:t>
            </a:r>
            <a:r>
              <a:rPr lang="ro-MO" sz="1800" b="0" dirty="0" smtClean="0">
                <a:solidFill>
                  <a:schemeClr val="tx2"/>
                </a:solidFill>
                <a:latin typeface="+mj-lt"/>
              </a:rPr>
              <a:t>;</a:t>
            </a: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dirty="0" smtClean="0">
                <a:solidFill>
                  <a:schemeClr val="tx2"/>
                </a:solidFill>
                <a:latin typeface="+mj-lt"/>
              </a:rPr>
              <a:t>realizează </a:t>
            </a:r>
            <a:r>
              <a:rPr lang="vi-VN" sz="1800" dirty="0">
                <a:solidFill>
                  <a:schemeClr val="tx2"/>
                </a:solidFill>
                <a:latin typeface="+mj-lt"/>
              </a:rPr>
              <a:t>monitoringul calității factorilor de mediu </a:t>
            </a:r>
            <a:endParaRPr lang="ro-MO" sz="1800" dirty="0" smtClean="0">
              <a:solidFill>
                <a:schemeClr val="tx2"/>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ro-MO" sz="1800" b="0" dirty="0" smtClean="0">
                <a:solidFill>
                  <a:schemeClr val="tx2"/>
                </a:solidFill>
                <a:latin typeface="+mj-lt"/>
              </a:rPr>
              <a:t>- </a:t>
            </a:r>
            <a:r>
              <a:rPr lang="vi-VN" sz="1800" dirty="0" smtClean="0">
                <a:solidFill>
                  <a:schemeClr val="tx2"/>
                </a:solidFill>
                <a:latin typeface="+mj-lt"/>
              </a:rPr>
              <a:t>monitoringul </a:t>
            </a:r>
            <a:r>
              <a:rPr lang="vi-VN" sz="1800" dirty="0">
                <a:solidFill>
                  <a:schemeClr val="tx2"/>
                </a:solidFill>
                <a:latin typeface="+mj-lt"/>
              </a:rPr>
              <a:t>poluării aerului</a:t>
            </a:r>
            <a:r>
              <a:rPr lang="vi-VN" sz="1800" b="0" dirty="0">
                <a:solidFill>
                  <a:schemeClr val="tx2"/>
                </a:solidFill>
                <a:latin typeface="+mj-lt"/>
              </a:rPr>
              <a:t>, monitoringul geologic, monitoringul poluării </a:t>
            </a:r>
            <a:r>
              <a:rPr lang="vi-VN" sz="1800" b="0" dirty="0" smtClean="0">
                <a:solidFill>
                  <a:schemeClr val="tx2"/>
                </a:solidFill>
                <a:latin typeface="+mj-lt"/>
              </a:rPr>
              <a:t>mediului)</a:t>
            </a:r>
            <a:r>
              <a:rPr lang="ro-MO" sz="1800" b="0" dirty="0" smtClean="0">
                <a:solidFill>
                  <a:schemeClr val="tx2"/>
                </a:solidFill>
                <a:latin typeface="+mj-lt"/>
              </a:rPr>
              <a:t>;</a:t>
            </a:r>
            <a:r>
              <a:rPr lang="vi-VN" sz="1800" b="0" dirty="0" smtClean="0">
                <a:solidFill>
                  <a:schemeClr val="tx2"/>
                </a:solidFill>
                <a:latin typeface="+mj-lt"/>
              </a:rPr>
              <a:t> </a:t>
            </a:r>
            <a:endParaRPr lang="ro-MO" sz="1800" b="0" kern="0" dirty="0">
              <a:solidFill>
                <a:schemeClr val="tx2"/>
              </a:solidFill>
              <a:latin typeface="+mj-lt"/>
            </a:endParaRPr>
          </a:p>
        </p:txBody>
      </p:sp>
    </p:spTree>
    <p:extLst>
      <p:ext uri="{BB962C8B-B14F-4D97-AF65-F5344CB8AC3E}">
        <p14:creationId xmlns:p14="http://schemas.microsoft.com/office/powerpoint/2010/main" val="317061955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265003" y="1266416"/>
            <a:ext cx="7570694" cy="1009612"/>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1515 privind </a:t>
            </a:r>
            <a:endParaRPr lang="ro-MO" sz="2000" kern="0" dirty="0" smtClean="0">
              <a:solidFill>
                <a:schemeClr val="tx1"/>
              </a:solidFill>
              <a:latin typeface="Arial"/>
            </a:endParaRPr>
          </a:p>
          <a:p>
            <a:pPr algn="ctr" eaLnBrk="0" hangingPunct="0"/>
            <a:r>
              <a:rPr lang="ro-MO" sz="2000" kern="0" dirty="0" smtClean="0">
                <a:solidFill>
                  <a:schemeClr val="tx1"/>
                </a:solidFill>
                <a:latin typeface="Arial"/>
              </a:rPr>
              <a:t>protecția </a:t>
            </a:r>
            <a:r>
              <a:rPr lang="ro-MO" sz="2000" kern="0" dirty="0">
                <a:solidFill>
                  <a:schemeClr val="tx1"/>
                </a:solidFill>
                <a:latin typeface="Arial"/>
              </a:rPr>
              <a:t>mediului</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1" y="2276028"/>
            <a:ext cx="9009528" cy="3981603"/>
          </a:xfrm>
          <a:prstGeom prst="rect">
            <a:avLst/>
          </a:prstGeom>
        </p:spPr>
        <p:txBody>
          <a:bodyPr wrap="square">
            <a:spAutoFit/>
          </a:bodyPr>
          <a:lstStyle/>
          <a:p>
            <a:pPr lvl="0" eaLnBrk="0" hangingPunct="0">
              <a:lnSpc>
                <a:spcPct val="90000"/>
              </a:lnSpc>
              <a:spcBef>
                <a:spcPts val="1200"/>
              </a:spcBef>
              <a:spcAft>
                <a:spcPts val="200"/>
              </a:spcAft>
              <a:buSzPct val="100000"/>
            </a:pPr>
            <a:r>
              <a:rPr lang="ro-MO" sz="1800" dirty="0" smtClean="0">
                <a:solidFill>
                  <a:srgbClr val="000000"/>
                </a:solidFill>
                <a:latin typeface="+mj-lt"/>
              </a:rPr>
              <a:t>Art. 30 prevede </a:t>
            </a:r>
            <a:r>
              <a:rPr lang="ro-MO" sz="1800" dirty="0" smtClean="0">
                <a:solidFill>
                  <a:schemeClr val="tx2"/>
                </a:solidFill>
                <a:latin typeface="+mj-lt"/>
              </a:rPr>
              <a:t>d</a:t>
            </a:r>
            <a:r>
              <a:rPr lang="vi-VN" sz="1800" b="0" dirty="0" smtClean="0">
                <a:solidFill>
                  <a:schemeClr val="tx2"/>
                </a:solidFill>
                <a:latin typeface="+mj-lt"/>
              </a:rPr>
              <a:t>reptul </a:t>
            </a:r>
            <a:r>
              <a:rPr lang="vi-VN" sz="1800" b="0" dirty="0">
                <a:solidFill>
                  <a:schemeClr val="tx2"/>
                </a:solidFill>
                <a:latin typeface="+mj-lt"/>
              </a:rPr>
              <a:t>la un mediu sănătos, în care scop asigură, în conformitate cu legislaţia în </a:t>
            </a:r>
            <a:r>
              <a:rPr lang="vi-VN" sz="1800" b="0" dirty="0" smtClean="0">
                <a:solidFill>
                  <a:schemeClr val="tx2"/>
                </a:solidFill>
                <a:latin typeface="+mj-lt"/>
              </a:rPr>
              <a:t>vigoare</a:t>
            </a:r>
            <a:r>
              <a:rPr lang="ro-MO" sz="1800" b="0" dirty="0" smtClean="0">
                <a:solidFill>
                  <a:schemeClr val="tx2"/>
                </a:solidFill>
                <a:latin typeface="+mj-lt"/>
              </a:rPr>
              <a:t>, inclusiv</a:t>
            </a:r>
            <a:r>
              <a:rPr lang="vi-VN" sz="1800" b="0" dirty="0" smtClean="0">
                <a:solidFill>
                  <a:schemeClr val="tx2"/>
                </a:solidFill>
                <a:latin typeface="+mj-lt"/>
              </a:rPr>
              <a:t>:</a:t>
            </a:r>
            <a:endParaRPr lang="ro-MO" sz="1800" b="0" dirty="0" smtClean="0">
              <a:solidFill>
                <a:schemeClr val="tx2"/>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dirty="0" smtClean="0">
                <a:solidFill>
                  <a:schemeClr val="tx2"/>
                </a:solidFill>
                <a:latin typeface="+mj-lt"/>
              </a:rPr>
              <a:t>accesul </a:t>
            </a:r>
            <a:r>
              <a:rPr lang="vi-VN" sz="1800" dirty="0">
                <a:solidFill>
                  <a:schemeClr val="tx2"/>
                </a:solidFill>
                <a:latin typeface="+mj-lt"/>
              </a:rPr>
              <a:t>deplin, operativ şi liber </a:t>
            </a:r>
            <a:r>
              <a:rPr lang="vi-VN" sz="1800" b="0" dirty="0">
                <a:solidFill>
                  <a:schemeClr val="tx2"/>
                </a:solidFill>
                <a:latin typeface="+mj-lt"/>
              </a:rPr>
              <a:t>la informaţiile privind starea mediului şi starea sănătăţii populaţiei</a:t>
            </a:r>
            <a:r>
              <a:rPr lang="vi-VN" sz="1800" b="0" dirty="0" smtClean="0">
                <a:solidFill>
                  <a:schemeClr val="tx2"/>
                </a:solidFill>
                <a:latin typeface="+mj-lt"/>
              </a:rPr>
              <a:t>;</a:t>
            </a:r>
            <a:endParaRPr lang="ro-MO" sz="1800" b="0" dirty="0" smtClean="0">
              <a:solidFill>
                <a:schemeClr val="tx2"/>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b="0" dirty="0" smtClean="0">
                <a:solidFill>
                  <a:schemeClr val="tx2"/>
                </a:solidFill>
                <a:latin typeface="+mj-lt"/>
              </a:rPr>
              <a:t> </a:t>
            </a:r>
            <a:r>
              <a:rPr lang="vi-VN" sz="1800" dirty="0">
                <a:solidFill>
                  <a:schemeClr val="tx2"/>
                </a:solidFill>
                <a:latin typeface="+mj-lt"/>
              </a:rPr>
              <a:t>dreptul de a se asocia în organizaţii, </a:t>
            </a:r>
            <a:r>
              <a:rPr lang="vi-VN" sz="1800" b="0" dirty="0">
                <a:solidFill>
                  <a:schemeClr val="tx2"/>
                </a:solidFill>
                <a:latin typeface="+mj-lt"/>
              </a:rPr>
              <a:t>partide, mişcări, asociaţii de protecţie a mediului, de a adera la cele </a:t>
            </a:r>
            <a:r>
              <a:rPr lang="vi-VN" sz="1800" b="0" dirty="0" smtClean="0">
                <a:solidFill>
                  <a:schemeClr val="tx2"/>
                </a:solidFill>
                <a:latin typeface="+mj-lt"/>
              </a:rPr>
              <a:t>existente</a:t>
            </a:r>
            <a:r>
              <a:rPr lang="ro-MO" sz="1800" b="0" dirty="0" smtClean="0">
                <a:solidFill>
                  <a:schemeClr val="tx2"/>
                </a:solidFill>
                <a:latin typeface="+mj-lt"/>
              </a:rPr>
              <a:t>/</a:t>
            </a:r>
            <a:r>
              <a:rPr lang="vi-VN" sz="1800" dirty="0" smtClean="0">
                <a:solidFill>
                  <a:schemeClr val="tx2"/>
                </a:solidFill>
                <a:latin typeface="+mj-lt"/>
              </a:rPr>
              <a:t> </a:t>
            </a:r>
            <a:r>
              <a:rPr lang="vi-VN" sz="1800" dirty="0">
                <a:solidFill>
                  <a:schemeClr val="tx2"/>
                </a:solidFill>
                <a:latin typeface="+mj-lt"/>
              </a:rPr>
              <a:t>de a participa la dezbaterea proiectelor de legi, diverselor programe economice </a:t>
            </a:r>
            <a:r>
              <a:rPr lang="vi-VN" sz="1800" b="0" dirty="0" smtClean="0">
                <a:solidFill>
                  <a:schemeClr val="tx2"/>
                </a:solidFill>
                <a:latin typeface="+mj-lt"/>
              </a:rPr>
              <a:t>ce </a:t>
            </a:r>
            <a:r>
              <a:rPr lang="vi-VN" sz="1800" b="0" dirty="0">
                <a:solidFill>
                  <a:schemeClr val="tx2"/>
                </a:solidFill>
                <a:latin typeface="+mj-lt"/>
              </a:rPr>
              <a:t>vizează direct sau indirect protecţia </a:t>
            </a:r>
            <a:r>
              <a:rPr lang="vi-VN" sz="1800" b="0" dirty="0" smtClean="0">
                <a:solidFill>
                  <a:schemeClr val="tx2"/>
                </a:solidFill>
                <a:latin typeface="+mj-lt"/>
              </a:rPr>
              <a:t>mediului;</a:t>
            </a:r>
            <a:endParaRPr lang="ro-MO" sz="1800" b="0" dirty="0" smtClean="0">
              <a:solidFill>
                <a:schemeClr val="tx2"/>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dirty="0" smtClean="0">
                <a:solidFill>
                  <a:schemeClr val="tx2"/>
                </a:solidFill>
                <a:latin typeface="+mj-lt"/>
              </a:rPr>
              <a:t>dreptul </a:t>
            </a:r>
            <a:r>
              <a:rPr lang="vi-VN" sz="1800" dirty="0">
                <a:solidFill>
                  <a:schemeClr val="tx2"/>
                </a:solidFill>
                <a:latin typeface="+mj-lt"/>
              </a:rPr>
              <a:t>de a organiza referendumuri </a:t>
            </a:r>
            <a:r>
              <a:rPr lang="vi-VN" sz="1800" b="0" dirty="0">
                <a:solidFill>
                  <a:schemeClr val="tx2"/>
                </a:solidFill>
                <a:latin typeface="+mj-lt"/>
              </a:rPr>
              <a:t>naţionale şi locale în probleme majore de protecţie a </a:t>
            </a:r>
            <a:r>
              <a:rPr lang="vi-VN" sz="1800" b="0" dirty="0" smtClean="0">
                <a:solidFill>
                  <a:schemeClr val="tx2"/>
                </a:solidFill>
                <a:latin typeface="+mj-lt"/>
              </a:rPr>
              <a:t>mediului;</a:t>
            </a:r>
            <a:endParaRPr lang="ro-MO" sz="1800" dirty="0">
              <a:solidFill>
                <a:schemeClr val="tx2"/>
              </a:solidFill>
              <a:latin typeface="+mj-lt"/>
            </a:endParaRPr>
          </a:p>
          <a:p>
            <a:pPr lvl="0" eaLnBrk="0" hangingPunct="0">
              <a:lnSpc>
                <a:spcPct val="90000"/>
              </a:lnSpc>
              <a:spcBef>
                <a:spcPts val="1200"/>
              </a:spcBef>
              <a:spcAft>
                <a:spcPts val="200"/>
              </a:spcAft>
              <a:buClr>
                <a:srgbClr val="4A66AC"/>
              </a:buClr>
              <a:buSzPct val="100000"/>
            </a:pPr>
            <a:r>
              <a:rPr lang="ro-MO" sz="1800" dirty="0" smtClean="0">
                <a:solidFill>
                  <a:schemeClr val="tx2"/>
                </a:solidFill>
                <a:latin typeface="+mj-lt"/>
              </a:rPr>
              <a:t>Art.32 stabilește drepturile și obligațiunile agenților economici</a:t>
            </a:r>
          </a:p>
          <a:p>
            <a:pPr lvl="0" eaLnBrk="0" hangingPunct="0">
              <a:lnSpc>
                <a:spcPct val="90000"/>
              </a:lnSpc>
              <a:spcBef>
                <a:spcPts val="1200"/>
              </a:spcBef>
              <a:spcAft>
                <a:spcPts val="200"/>
              </a:spcAft>
              <a:buClr>
                <a:srgbClr val="4A66AC"/>
              </a:buClr>
              <a:buSzPct val="100000"/>
            </a:pPr>
            <a:endParaRPr lang="ro-MO" sz="1800" b="0" kern="0" dirty="0">
              <a:solidFill>
                <a:schemeClr val="tx2"/>
              </a:solidFill>
              <a:latin typeface="+mj-lt"/>
            </a:endParaRPr>
          </a:p>
        </p:txBody>
      </p:sp>
    </p:spTree>
    <p:extLst>
      <p:ext uri="{BB962C8B-B14F-4D97-AF65-F5344CB8AC3E}">
        <p14:creationId xmlns:p14="http://schemas.microsoft.com/office/powerpoint/2010/main" val="179268064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265003" y="1266416"/>
            <a:ext cx="7570694" cy="1009612"/>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1515 </a:t>
            </a:r>
            <a:r>
              <a:rPr lang="ro-MO" sz="2000" kern="0" dirty="0" smtClean="0">
                <a:solidFill>
                  <a:schemeClr val="tx1"/>
                </a:solidFill>
                <a:latin typeface="Arial"/>
              </a:rPr>
              <a:t>privind</a:t>
            </a:r>
          </a:p>
          <a:p>
            <a:pPr algn="ctr" eaLnBrk="0" hangingPunct="0"/>
            <a:r>
              <a:rPr lang="ro-MO" sz="2000" kern="0" dirty="0" smtClean="0">
                <a:solidFill>
                  <a:schemeClr val="tx1"/>
                </a:solidFill>
                <a:latin typeface="Arial"/>
              </a:rPr>
              <a:t> </a:t>
            </a:r>
            <a:r>
              <a:rPr lang="ro-MO" sz="2000" kern="0" dirty="0">
                <a:solidFill>
                  <a:schemeClr val="tx1"/>
                </a:solidFill>
                <a:latin typeface="Arial"/>
              </a:rPr>
              <a:t>protecția mediului</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1" y="2276028"/>
            <a:ext cx="9009528" cy="4699748"/>
          </a:xfrm>
          <a:prstGeom prst="rect">
            <a:avLst/>
          </a:prstGeom>
        </p:spPr>
        <p:txBody>
          <a:bodyPr wrap="square">
            <a:spAutoFit/>
          </a:bodyPr>
          <a:lstStyle/>
          <a:p>
            <a:pPr lvl="0" eaLnBrk="0" hangingPunct="0">
              <a:lnSpc>
                <a:spcPct val="90000"/>
              </a:lnSpc>
              <a:spcBef>
                <a:spcPts val="1200"/>
              </a:spcBef>
              <a:spcAft>
                <a:spcPts val="200"/>
              </a:spcAft>
              <a:buClr>
                <a:srgbClr val="4A66AC"/>
              </a:buClr>
              <a:buSzPct val="100000"/>
            </a:pPr>
            <a:r>
              <a:rPr lang="ro-MO" sz="1800" kern="0" dirty="0" smtClean="0">
                <a:solidFill>
                  <a:schemeClr val="tx1"/>
                </a:solidFill>
                <a:latin typeface="+mj-lt"/>
              </a:rPr>
              <a:t>Legea prevede reglementări </a:t>
            </a:r>
            <a:r>
              <a:rPr lang="ro-MO" sz="1800" b="0" kern="0" dirty="0" smtClean="0">
                <a:solidFill>
                  <a:schemeClr val="tx2"/>
                </a:solidFill>
                <a:latin typeface="+mj-lt"/>
              </a:rPr>
              <a:t>pentru protecția solului, apelor, aerului, biodiversității, gestionării deșeurilor</a:t>
            </a:r>
          </a:p>
          <a:p>
            <a:pPr lvl="0" eaLnBrk="0" hangingPunct="0">
              <a:lnSpc>
                <a:spcPct val="90000"/>
              </a:lnSpc>
              <a:spcBef>
                <a:spcPts val="1200"/>
              </a:spcBef>
              <a:spcAft>
                <a:spcPts val="200"/>
              </a:spcAft>
              <a:buClr>
                <a:srgbClr val="4A66AC"/>
              </a:buClr>
              <a:buSzPct val="100000"/>
            </a:pPr>
            <a:r>
              <a:rPr lang="ro-MO" sz="1800" kern="0" dirty="0" smtClean="0">
                <a:solidFill>
                  <a:schemeClr val="tx2"/>
                </a:solidFill>
                <a:latin typeface="+mj-lt"/>
              </a:rPr>
              <a:t>Art.83 </a:t>
            </a:r>
            <a:r>
              <a:rPr lang="ro-MO" sz="1800" b="0" kern="0" dirty="0" smtClean="0">
                <a:solidFill>
                  <a:schemeClr val="tx2"/>
                </a:solidFill>
                <a:latin typeface="+mj-lt"/>
              </a:rPr>
              <a:t>prevede</a:t>
            </a:r>
            <a:r>
              <a:rPr lang="ro-MO" sz="1800" kern="0" dirty="0" smtClean="0">
                <a:solidFill>
                  <a:schemeClr val="tx2"/>
                </a:solidFill>
                <a:latin typeface="+mj-lt"/>
              </a:rPr>
              <a:t> </a:t>
            </a:r>
            <a:r>
              <a:rPr lang="ro-MO" sz="1800" b="0" dirty="0" smtClean="0">
                <a:solidFill>
                  <a:schemeClr val="tx2"/>
                </a:solidFill>
                <a:latin typeface="+mj-lt"/>
              </a:rPr>
              <a:t>organizarea Fondului Ecologic de stat.</a:t>
            </a:r>
            <a:r>
              <a:rPr lang="vi-VN" sz="1800" b="0" dirty="0" smtClean="0">
                <a:solidFill>
                  <a:schemeClr val="tx2"/>
                </a:solidFill>
                <a:latin typeface="+mj-lt"/>
              </a:rPr>
              <a:t> </a:t>
            </a:r>
            <a:r>
              <a:rPr lang="vi-VN" sz="1800" b="0" dirty="0">
                <a:solidFill>
                  <a:schemeClr val="tx2"/>
                </a:solidFill>
                <a:latin typeface="+mj-lt"/>
              </a:rPr>
              <a:t>în scopul finanţării  programelor în domeniul protecţiei </a:t>
            </a:r>
            <a:r>
              <a:rPr lang="vi-VN" sz="1800" b="0" dirty="0" smtClean="0">
                <a:solidFill>
                  <a:schemeClr val="tx2"/>
                </a:solidFill>
                <a:latin typeface="+mj-lt"/>
              </a:rPr>
              <a:t>mediului</a:t>
            </a:r>
            <a:r>
              <a:rPr lang="ro-MO" sz="1800" b="0" dirty="0" smtClean="0">
                <a:solidFill>
                  <a:schemeClr val="tx2"/>
                </a:solidFill>
                <a:latin typeface="+mj-lt"/>
              </a:rPr>
              <a:t> </a:t>
            </a:r>
            <a:r>
              <a:rPr lang="vi-VN" sz="1800" b="0" dirty="0" smtClean="0">
                <a:solidFill>
                  <a:schemeClr val="tx2"/>
                </a:solidFill>
                <a:latin typeface="+mj-lt"/>
              </a:rPr>
              <a:t> </a:t>
            </a:r>
            <a:r>
              <a:rPr lang="vi-VN" sz="1800" b="0" dirty="0">
                <a:solidFill>
                  <a:schemeClr val="tx2"/>
                </a:solidFill>
                <a:latin typeface="+mj-lt"/>
              </a:rPr>
              <a:t>pentru </a:t>
            </a:r>
            <a:r>
              <a:rPr lang="ro-MO" sz="1800" b="0" dirty="0" smtClean="0">
                <a:solidFill>
                  <a:schemeClr val="tx2"/>
                </a:solidFill>
                <a:latin typeface="+mj-lt"/>
              </a:rPr>
              <a:t>diferite </a:t>
            </a:r>
            <a:r>
              <a:rPr lang="vi-VN" sz="1800" b="0" dirty="0" smtClean="0">
                <a:solidFill>
                  <a:schemeClr val="tx2"/>
                </a:solidFill>
                <a:latin typeface="+mj-lt"/>
              </a:rPr>
              <a:t>domenii</a:t>
            </a:r>
            <a:r>
              <a:rPr lang="ro-MO" sz="1800" b="0" dirty="0" smtClean="0">
                <a:solidFill>
                  <a:schemeClr val="tx2"/>
                </a:solidFill>
                <a:latin typeface="+mj-lt"/>
              </a:rPr>
              <a:t>,inclusiv</a:t>
            </a: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ro-MO" sz="1800" b="0" dirty="0" smtClean="0">
                <a:solidFill>
                  <a:schemeClr val="tx2"/>
                </a:solidFill>
                <a:latin typeface="+mj-lt"/>
              </a:rPr>
              <a:t> </a:t>
            </a:r>
            <a:r>
              <a:rPr lang="vi-VN" sz="1800" b="0" dirty="0" smtClean="0">
                <a:solidFill>
                  <a:schemeClr val="tx2"/>
                </a:solidFill>
                <a:latin typeface="+mj-lt"/>
              </a:rPr>
              <a:t>politici </a:t>
            </a:r>
            <a:r>
              <a:rPr lang="vi-VN" sz="1800" b="0" dirty="0">
                <a:solidFill>
                  <a:schemeClr val="tx2"/>
                </a:solidFill>
                <a:latin typeface="+mj-lt"/>
              </a:rPr>
              <a:t>și management în domeniul protecției mediului</a:t>
            </a:r>
            <a:r>
              <a:rPr lang="vi-VN" sz="1800" b="0" dirty="0" smtClean="0">
                <a:solidFill>
                  <a:schemeClr val="tx2"/>
                </a:solidFill>
                <a:latin typeface="+mj-lt"/>
              </a:rPr>
              <a:t>;</a:t>
            </a:r>
            <a:endParaRPr lang="ro-MO" sz="1800" b="0" dirty="0" smtClean="0">
              <a:solidFill>
                <a:schemeClr val="tx2"/>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ro-MO" sz="1800" b="0" dirty="0" smtClean="0">
                <a:solidFill>
                  <a:schemeClr val="tx2"/>
                </a:solidFill>
                <a:latin typeface="+mj-lt"/>
              </a:rPr>
              <a:t> </a:t>
            </a:r>
            <a:r>
              <a:rPr lang="vi-VN" sz="1800" b="0" dirty="0" smtClean="0">
                <a:solidFill>
                  <a:schemeClr val="tx2"/>
                </a:solidFill>
                <a:latin typeface="+mj-lt"/>
              </a:rPr>
              <a:t>protecția </a:t>
            </a:r>
            <a:r>
              <a:rPr lang="vi-VN" sz="1800" b="0" dirty="0">
                <a:solidFill>
                  <a:schemeClr val="tx2"/>
                </a:solidFill>
                <a:latin typeface="+mj-lt"/>
              </a:rPr>
              <a:t>și gestionarea resurselor de apă</a:t>
            </a:r>
            <a:r>
              <a:rPr lang="vi-VN" sz="1800" b="0" dirty="0" smtClean="0">
                <a:solidFill>
                  <a:schemeClr val="tx2"/>
                </a:solidFill>
                <a:latin typeface="+mj-lt"/>
              </a:rPr>
              <a:t>;</a:t>
            </a:r>
            <a:endParaRPr lang="ro-MO" sz="1800" b="0" dirty="0" smtClean="0">
              <a:solidFill>
                <a:schemeClr val="tx2"/>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b="0" dirty="0" smtClean="0">
                <a:solidFill>
                  <a:schemeClr val="tx2"/>
                </a:solidFill>
                <a:latin typeface="+mj-lt"/>
              </a:rPr>
              <a:t> </a:t>
            </a:r>
            <a:r>
              <a:rPr lang="vi-VN" sz="1800" b="0" dirty="0">
                <a:solidFill>
                  <a:schemeClr val="tx2"/>
                </a:solidFill>
                <a:latin typeface="+mj-lt"/>
              </a:rPr>
              <a:t>asigurarea accesului populației la apă potabilă calitativă și sanitație</a:t>
            </a:r>
            <a:r>
              <a:rPr lang="vi-VN" sz="1800" b="0" dirty="0" smtClean="0">
                <a:solidFill>
                  <a:schemeClr val="tx2"/>
                </a:solidFill>
                <a:latin typeface="+mj-lt"/>
              </a:rPr>
              <a:t>;</a:t>
            </a:r>
            <a:endParaRPr lang="ro-MO" sz="1800" b="0" dirty="0" smtClean="0">
              <a:solidFill>
                <a:schemeClr val="tx2"/>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ro-MO" sz="1800" b="0" dirty="0" smtClean="0">
                <a:solidFill>
                  <a:schemeClr val="tx2"/>
                </a:solidFill>
                <a:latin typeface="+mj-lt"/>
              </a:rPr>
              <a:t> </a:t>
            </a:r>
            <a:r>
              <a:rPr lang="vi-VN" sz="1800" b="0" dirty="0" smtClean="0">
                <a:solidFill>
                  <a:schemeClr val="tx2"/>
                </a:solidFill>
                <a:latin typeface="+mj-lt"/>
              </a:rPr>
              <a:t> </a:t>
            </a:r>
            <a:r>
              <a:rPr lang="vi-VN" sz="1800" b="0" dirty="0">
                <a:solidFill>
                  <a:schemeClr val="tx2"/>
                </a:solidFill>
                <a:latin typeface="+mj-lt"/>
              </a:rPr>
              <a:t>protecția resurselor de sol</a:t>
            </a:r>
            <a:r>
              <a:rPr lang="vi-VN" sz="1800" b="0" dirty="0" smtClean="0">
                <a:solidFill>
                  <a:schemeClr val="tx2"/>
                </a:solidFill>
                <a:latin typeface="+mj-lt"/>
              </a:rPr>
              <a:t>;</a:t>
            </a:r>
            <a:endParaRPr lang="ro-MO" sz="1800" b="0" dirty="0" smtClean="0">
              <a:solidFill>
                <a:schemeClr val="tx2"/>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b="0" dirty="0" smtClean="0">
                <a:solidFill>
                  <a:schemeClr val="tx2"/>
                </a:solidFill>
                <a:latin typeface="+mj-lt"/>
              </a:rPr>
              <a:t>  </a:t>
            </a:r>
            <a:r>
              <a:rPr lang="vi-VN" sz="1800" b="0" dirty="0">
                <a:solidFill>
                  <a:schemeClr val="tx2"/>
                </a:solidFill>
                <a:latin typeface="+mj-lt"/>
              </a:rPr>
              <a:t>monitoringul calității </a:t>
            </a:r>
            <a:r>
              <a:rPr lang="vi-VN" sz="1800" b="0" dirty="0" smtClean="0">
                <a:solidFill>
                  <a:schemeClr val="tx2"/>
                </a:solidFill>
                <a:latin typeface="+mj-lt"/>
              </a:rPr>
              <a:t>mediului;</a:t>
            </a:r>
            <a:endParaRPr lang="ro-MO" sz="1800" b="0" dirty="0" smtClean="0">
              <a:solidFill>
                <a:schemeClr val="tx2"/>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b="0" dirty="0" smtClean="0">
                <a:solidFill>
                  <a:schemeClr val="tx2"/>
                </a:solidFill>
                <a:latin typeface="+mj-lt"/>
              </a:rPr>
              <a:t>atenuarea </a:t>
            </a:r>
            <a:r>
              <a:rPr lang="vi-VN" sz="1800" b="0" dirty="0">
                <a:solidFill>
                  <a:schemeClr val="tx2"/>
                </a:solidFill>
                <a:latin typeface="+mj-lt"/>
              </a:rPr>
              <a:t>schimbărilor climatice și adaptarea la acestea</a:t>
            </a:r>
            <a:r>
              <a:rPr lang="vi-VN" sz="1800" b="0" dirty="0" smtClean="0">
                <a:solidFill>
                  <a:schemeClr val="tx2"/>
                </a:solidFill>
                <a:latin typeface="+mj-lt"/>
              </a:rPr>
              <a:t>;</a:t>
            </a:r>
            <a:endParaRPr lang="ro-MO" sz="1800" b="0" dirty="0" smtClean="0">
              <a:solidFill>
                <a:schemeClr val="tx2"/>
              </a:solidFill>
              <a:latin typeface="+mj-lt"/>
            </a:endParaRPr>
          </a:p>
          <a:p>
            <a:pPr marL="285750" lvl="0" indent="-285750" eaLnBrk="0" hangingPunct="0">
              <a:lnSpc>
                <a:spcPct val="90000"/>
              </a:lnSpc>
              <a:spcBef>
                <a:spcPts val="1200"/>
              </a:spcBef>
              <a:spcAft>
                <a:spcPts val="200"/>
              </a:spcAft>
              <a:buSzPct val="100000"/>
              <a:buFont typeface="Arial" panose="020B0604020202020204" pitchFamily="34" charset="0"/>
              <a:buChar char="•"/>
            </a:pPr>
            <a:r>
              <a:rPr lang="vi-VN" sz="1800" b="0" dirty="0" smtClean="0">
                <a:solidFill>
                  <a:schemeClr val="tx2"/>
                </a:solidFill>
                <a:latin typeface="+mj-lt"/>
              </a:rPr>
              <a:t> </a:t>
            </a:r>
            <a:r>
              <a:rPr lang="vi-VN" sz="1800" b="0" dirty="0">
                <a:solidFill>
                  <a:schemeClr val="tx2"/>
                </a:solidFill>
                <a:latin typeface="+mj-lt"/>
              </a:rPr>
              <a:t>securitatea ecologică</a:t>
            </a:r>
            <a:r>
              <a:rPr lang="vi-VN" sz="1800" b="0" dirty="0" smtClean="0">
                <a:solidFill>
                  <a:schemeClr val="tx2"/>
                </a:solidFill>
                <a:latin typeface="+mj-lt"/>
              </a:rPr>
              <a:t>;</a:t>
            </a:r>
            <a:endParaRPr lang="ro-MO" sz="1800" b="0" dirty="0" smtClean="0">
              <a:solidFill>
                <a:schemeClr val="tx2"/>
              </a:solidFill>
              <a:latin typeface="+mj-lt"/>
            </a:endParaRPr>
          </a:p>
          <a:p>
            <a:pPr lvl="0" eaLnBrk="0" hangingPunct="0">
              <a:lnSpc>
                <a:spcPct val="90000"/>
              </a:lnSpc>
              <a:spcBef>
                <a:spcPts val="1200"/>
              </a:spcBef>
              <a:spcAft>
                <a:spcPts val="200"/>
              </a:spcAft>
              <a:buClr>
                <a:srgbClr val="4A66AC"/>
              </a:buClr>
              <a:buSzPct val="100000"/>
            </a:pPr>
            <a:endParaRPr lang="ro-MO" sz="1800" b="0" kern="0" dirty="0">
              <a:solidFill>
                <a:srgbClr val="6E6452"/>
              </a:solidFill>
              <a:latin typeface="+mj-lt"/>
            </a:endParaRPr>
          </a:p>
        </p:txBody>
      </p:sp>
    </p:spTree>
    <p:extLst>
      <p:ext uri="{BB962C8B-B14F-4D97-AF65-F5344CB8AC3E}">
        <p14:creationId xmlns:p14="http://schemas.microsoft.com/office/powerpoint/2010/main" val="349127502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Content Placeholder 2"/>
          <p:cNvSpPr txBox="1">
            <a:spLocks/>
          </p:cNvSpPr>
          <p:nvPr/>
        </p:nvSpPr>
        <p:spPr bwMode="auto">
          <a:xfrm>
            <a:off x="204678" y="1835326"/>
            <a:ext cx="8535894" cy="456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S PGothic" pitchFamily="34" charset="-128"/>
                <a:cs typeface="ＭＳ Ｐゴシック" charset="0"/>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S PGothic" pitchFamily="34" charset="-128"/>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buClr>
                <a:srgbClr val="99CB38"/>
              </a:buClr>
            </a:pPr>
            <a:endParaRPr lang="ro-MO" altLang="ru-RU" dirty="0" smtClean="0">
              <a:solidFill>
                <a:schemeClr val="tx2"/>
              </a:solidFill>
              <a:latin typeface="Arial" pitchFamily="34" charset="0"/>
              <a:cs typeface="Arial" pitchFamily="34" charset="0"/>
            </a:endParaRPr>
          </a:p>
          <a:p>
            <a:pPr lvl="0">
              <a:buClr>
                <a:srgbClr val="99CB38"/>
              </a:buClr>
            </a:pPr>
            <a:endParaRPr lang="ro-MO" altLang="ru-RU" dirty="0">
              <a:solidFill>
                <a:schemeClr val="tx2"/>
              </a:solidFill>
              <a:latin typeface="Arial" pitchFamily="34" charset="0"/>
              <a:cs typeface="Arial" pitchFamily="34" charset="0"/>
            </a:endParaRPr>
          </a:p>
          <a:p>
            <a:pPr lvl="0">
              <a:buClr>
                <a:srgbClr val="99CB38"/>
              </a:buClr>
            </a:pPr>
            <a:r>
              <a:rPr lang="ro-MO" dirty="0" smtClean="0">
                <a:solidFill>
                  <a:srgbClr val="000000"/>
                </a:solidFill>
                <a:latin typeface="+mj-lt"/>
                <a:ea typeface="Times New Roman"/>
              </a:rPr>
              <a:t>Legea  transpune</a:t>
            </a:r>
            <a:r>
              <a:rPr lang="vi-VN" sz="1800" b="0" dirty="0" smtClean="0">
                <a:solidFill>
                  <a:srgbClr val="000000"/>
                </a:solidFill>
                <a:latin typeface="+mj-lt"/>
                <a:ea typeface="Times New Roman"/>
              </a:rPr>
              <a:t>: </a:t>
            </a:r>
            <a:endParaRPr lang="ro-MO" sz="1800" b="0" dirty="0" smtClean="0">
              <a:solidFill>
                <a:srgbClr val="000000"/>
              </a:solidFill>
              <a:latin typeface="+mj-lt"/>
              <a:ea typeface="Times New Roman"/>
            </a:endParaRPr>
          </a:p>
          <a:p>
            <a:pPr lvl="0">
              <a:buClrTx/>
              <a:buFont typeface="Arial" panose="020B0604020202020204" pitchFamily="34" charset="0"/>
              <a:buChar char="•"/>
            </a:pPr>
            <a:r>
              <a:rPr lang="ro-MO" sz="1800" b="0" dirty="0" smtClean="0">
                <a:solidFill>
                  <a:srgbClr val="000000"/>
                </a:solidFill>
                <a:latin typeface="+mj-lt"/>
                <a:ea typeface="Times New Roman"/>
              </a:rPr>
              <a:t> </a:t>
            </a:r>
            <a:r>
              <a:rPr lang="vi-VN" sz="1800" b="0" dirty="0" smtClean="0">
                <a:solidFill>
                  <a:srgbClr val="000000"/>
                </a:solidFill>
                <a:latin typeface="+mj-lt"/>
                <a:ea typeface="Times New Roman"/>
              </a:rPr>
              <a:t> </a:t>
            </a:r>
            <a:r>
              <a:rPr lang="vi-VN" sz="1800" b="0" dirty="0">
                <a:solidFill>
                  <a:schemeClr val="tx2"/>
                </a:solidFill>
                <a:latin typeface="+mj-lt"/>
                <a:ea typeface="Times New Roman"/>
              </a:rPr>
              <a:t>parţial Directiva 2011/92/UE a Parlamentului European şi a Consiliului din 13 decembrie 2011 privind evaluarea efectelor anumitor proiecte publice şi private asupra mediului</a:t>
            </a:r>
            <a:r>
              <a:rPr lang="vi-VN" sz="1800" b="0" dirty="0" smtClean="0">
                <a:solidFill>
                  <a:schemeClr val="tx2"/>
                </a:solidFill>
                <a:latin typeface="+mj-lt"/>
                <a:ea typeface="Times New Roman"/>
              </a:rPr>
              <a:t>;</a:t>
            </a:r>
            <a:endParaRPr lang="ro-MO" sz="1800" b="0" dirty="0" smtClean="0">
              <a:solidFill>
                <a:schemeClr val="tx2"/>
              </a:solidFill>
              <a:latin typeface="+mj-lt"/>
              <a:ea typeface="Times New Roman"/>
            </a:endParaRPr>
          </a:p>
          <a:p>
            <a:pPr lvl="0">
              <a:buClrTx/>
              <a:buFont typeface="Arial" panose="020B0604020202020204" pitchFamily="34" charset="0"/>
              <a:buChar char="•"/>
            </a:pPr>
            <a:r>
              <a:rPr lang="ro-MO" sz="1800" b="0" dirty="0" smtClean="0">
                <a:solidFill>
                  <a:schemeClr val="tx2"/>
                </a:solidFill>
                <a:latin typeface="+mj-lt"/>
                <a:ea typeface="Times New Roman"/>
              </a:rPr>
              <a:t> </a:t>
            </a:r>
            <a:r>
              <a:rPr lang="vi-VN" sz="1800" b="0" dirty="0" smtClean="0">
                <a:solidFill>
                  <a:schemeClr val="tx2"/>
                </a:solidFill>
                <a:latin typeface="+mj-lt"/>
                <a:ea typeface="Times New Roman"/>
              </a:rPr>
              <a:t> </a:t>
            </a:r>
            <a:r>
              <a:rPr lang="vi-VN" sz="1800" b="0" dirty="0">
                <a:solidFill>
                  <a:schemeClr val="tx2"/>
                </a:solidFill>
                <a:latin typeface="+mj-lt"/>
                <a:ea typeface="Times New Roman"/>
              </a:rPr>
              <a:t>Convenţia privind evaluarea impactului asupra mediului înconjurător în zonele context transfrontiere (Espoo/Finlanda/, 25 februarie 1991), RM a aderat prin Hotărârea Parlamentului nr. 1546‐XII din </a:t>
            </a:r>
            <a:r>
              <a:rPr lang="vi-VN" sz="1800" b="0" dirty="0" smtClean="0">
                <a:solidFill>
                  <a:schemeClr val="tx2"/>
                </a:solidFill>
                <a:latin typeface="+mj-lt"/>
                <a:ea typeface="Times New Roman"/>
              </a:rPr>
              <a:t>23.06.9</a:t>
            </a:r>
            <a:endParaRPr lang="ro-MO" sz="1800" b="0" dirty="0" smtClean="0">
              <a:solidFill>
                <a:schemeClr val="tx2"/>
              </a:solidFill>
              <a:latin typeface="+mj-lt"/>
              <a:ea typeface="Times New Roman"/>
            </a:endParaRPr>
          </a:p>
          <a:p>
            <a:pPr lvl="0">
              <a:buClr>
                <a:srgbClr val="99CB38"/>
              </a:buClr>
            </a:pPr>
            <a:r>
              <a:rPr lang="en-US" sz="1800" dirty="0" err="1" smtClean="0">
                <a:solidFill>
                  <a:schemeClr val="tx2"/>
                </a:solidFill>
                <a:latin typeface="+mj-lt"/>
                <a:ea typeface="Times New Roman"/>
              </a:rPr>
              <a:t>Scopul</a:t>
            </a:r>
            <a:r>
              <a:rPr lang="en-US" sz="1800" dirty="0" smtClean="0">
                <a:solidFill>
                  <a:schemeClr val="tx2"/>
                </a:solidFill>
                <a:latin typeface="+mj-lt"/>
                <a:ea typeface="Times New Roman"/>
              </a:rPr>
              <a:t> </a:t>
            </a:r>
            <a:r>
              <a:rPr lang="ro-MO" sz="1800" dirty="0" smtClean="0">
                <a:solidFill>
                  <a:schemeClr val="tx2"/>
                </a:solidFill>
                <a:latin typeface="+mj-lt"/>
                <a:ea typeface="Times New Roman"/>
              </a:rPr>
              <a:t>L</a:t>
            </a:r>
            <a:r>
              <a:rPr lang="en-US" sz="1800" dirty="0" err="1" smtClean="0">
                <a:solidFill>
                  <a:schemeClr val="tx2"/>
                </a:solidFill>
                <a:latin typeface="+mj-lt"/>
                <a:ea typeface="Times New Roman"/>
              </a:rPr>
              <a:t>eg</a:t>
            </a:r>
            <a:r>
              <a:rPr lang="ro-MO" sz="1800" dirty="0" smtClean="0">
                <a:solidFill>
                  <a:schemeClr val="tx2"/>
                </a:solidFill>
                <a:latin typeface="+mj-lt"/>
                <a:ea typeface="Times New Roman"/>
              </a:rPr>
              <a:t>i</a:t>
            </a:r>
            <a:r>
              <a:rPr lang="en-US" sz="1800" dirty="0" err="1" smtClean="0">
                <a:solidFill>
                  <a:schemeClr val="tx2"/>
                </a:solidFill>
                <a:latin typeface="+mj-lt"/>
                <a:ea typeface="Times New Roman"/>
              </a:rPr>
              <a:t>i</a:t>
            </a:r>
            <a:r>
              <a:rPr lang="en-US" sz="1800" dirty="0" smtClean="0">
                <a:solidFill>
                  <a:schemeClr val="tx2"/>
                </a:solidFill>
                <a:latin typeface="+mj-lt"/>
                <a:ea typeface="Times New Roman"/>
              </a:rPr>
              <a:t> </a:t>
            </a:r>
            <a:r>
              <a:rPr lang="en-US" sz="1800" b="0" dirty="0" err="1">
                <a:solidFill>
                  <a:schemeClr val="tx2"/>
                </a:solidFill>
                <a:latin typeface="+mj-lt"/>
                <a:ea typeface="Times New Roman"/>
              </a:rPr>
              <a:t>este</a:t>
            </a:r>
            <a:r>
              <a:rPr lang="en-US" sz="1800" b="0" dirty="0">
                <a:solidFill>
                  <a:schemeClr val="tx2"/>
                </a:solidFill>
                <a:latin typeface="+mj-lt"/>
                <a:ea typeface="Times New Roman"/>
              </a:rPr>
              <a:t> </a:t>
            </a:r>
            <a:r>
              <a:rPr lang="en-US" sz="1800" b="0" dirty="0" err="1">
                <a:solidFill>
                  <a:schemeClr val="tx2"/>
                </a:solidFill>
                <a:latin typeface="+mj-lt"/>
                <a:ea typeface="Times New Roman"/>
              </a:rPr>
              <a:t>instituirea</a:t>
            </a:r>
            <a:r>
              <a:rPr lang="en-US" sz="1800" b="0" dirty="0">
                <a:solidFill>
                  <a:schemeClr val="tx2"/>
                </a:solidFill>
                <a:latin typeface="+mj-lt"/>
                <a:ea typeface="Times New Roman"/>
              </a:rPr>
              <a:t> </a:t>
            </a:r>
            <a:r>
              <a:rPr lang="en-US" sz="1800" b="0" dirty="0" err="1">
                <a:solidFill>
                  <a:schemeClr val="tx2"/>
                </a:solidFill>
                <a:latin typeface="+mj-lt"/>
                <a:ea typeface="Times New Roman"/>
              </a:rPr>
              <a:t>unui</a:t>
            </a:r>
            <a:r>
              <a:rPr lang="en-US" sz="1800" b="0" dirty="0">
                <a:solidFill>
                  <a:schemeClr val="tx2"/>
                </a:solidFill>
                <a:latin typeface="+mj-lt"/>
                <a:ea typeface="Times New Roman"/>
              </a:rPr>
              <a:t> </a:t>
            </a:r>
            <a:r>
              <a:rPr lang="en-US" sz="1800" b="0" dirty="0" err="1">
                <a:solidFill>
                  <a:schemeClr val="tx2"/>
                </a:solidFill>
                <a:latin typeface="+mj-lt"/>
                <a:ea typeface="Times New Roman"/>
              </a:rPr>
              <a:t>cadru</a:t>
            </a:r>
            <a:r>
              <a:rPr lang="en-US" sz="1800" b="0" dirty="0">
                <a:solidFill>
                  <a:schemeClr val="tx2"/>
                </a:solidFill>
                <a:latin typeface="+mj-lt"/>
                <a:ea typeface="Times New Roman"/>
              </a:rPr>
              <a:t> </a:t>
            </a:r>
            <a:r>
              <a:rPr lang="en-US" sz="1800" b="0" dirty="0" err="1">
                <a:solidFill>
                  <a:schemeClr val="tx2"/>
                </a:solidFill>
                <a:latin typeface="+mj-lt"/>
                <a:ea typeface="Times New Roman"/>
              </a:rPr>
              <a:t>juridic</a:t>
            </a:r>
            <a:r>
              <a:rPr lang="en-US" sz="1800" b="0" dirty="0">
                <a:solidFill>
                  <a:schemeClr val="tx2"/>
                </a:solidFill>
                <a:latin typeface="+mj-lt"/>
                <a:ea typeface="Times New Roman"/>
              </a:rPr>
              <a:t> de </a:t>
            </a:r>
            <a:r>
              <a:rPr lang="en-US" sz="1800" b="0" dirty="0" err="1">
                <a:solidFill>
                  <a:schemeClr val="tx2"/>
                </a:solidFill>
                <a:latin typeface="+mj-lt"/>
                <a:ea typeface="Times New Roman"/>
              </a:rPr>
              <a:t>funcţionare</a:t>
            </a:r>
            <a:r>
              <a:rPr lang="en-US" sz="1800" b="0" dirty="0">
                <a:solidFill>
                  <a:schemeClr val="tx2"/>
                </a:solidFill>
                <a:latin typeface="+mj-lt"/>
                <a:ea typeface="Times New Roman"/>
              </a:rPr>
              <a:t> a </a:t>
            </a:r>
            <a:r>
              <a:rPr lang="en-US" sz="1800" b="0" dirty="0" err="1">
                <a:solidFill>
                  <a:schemeClr val="tx2"/>
                </a:solidFill>
                <a:latin typeface="+mj-lt"/>
                <a:ea typeface="Times New Roman"/>
              </a:rPr>
              <a:t>mecanismului</a:t>
            </a:r>
            <a:r>
              <a:rPr lang="en-US" sz="1800" b="0" dirty="0">
                <a:solidFill>
                  <a:schemeClr val="tx2"/>
                </a:solidFill>
                <a:latin typeface="+mj-lt"/>
                <a:ea typeface="Times New Roman"/>
              </a:rPr>
              <a:t> de </a:t>
            </a:r>
            <a:r>
              <a:rPr lang="en-US" sz="1800" b="0" dirty="0" err="1">
                <a:solidFill>
                  <a:schemeClr val="tx2"/>
                </a:solidFill>
                <a:latin typeface="+mj-lt"/>
                <a:ea typeface="Times New Roman"/>
              </a:rPr>
              <a:t>evaluare</a:t>
            </a:r>
            <a:r>
              <a:rPr lang="en-US" sz="1800" b="0" dirty="0">
                <a:solidFill>
                  <a:schemeClr val="tx2"/>
                </a:solidFill>
                <a:latin typeface="+mj-lt"/>
                <a:ea typeface="Times New Roman"/>
              </a:rPr>
              <a:t> a </a:t>
            </a:r>
            <a:r>
              <a:rPr lang="en-US" sz="1800" b="0" dirty="0" err="1">
                <a:solidFill>
                  <a:schemeClr val="tx2"/>
                </a:solidFill>
                <a:latin typeface="+mj-lt"/>
                <a:ea typeface="Times New Roman"/>
              </a:rPr>
              <a:t>impactului</a:t>
            </a:r>
            <a:r>
              <a:rPr lang="en-US" sz="1800" b="0" dirty="0">
                <a:solidFill>
                  <a:schemeClr val="tx2"/>
                </a:solidFill>
                <a:latin typeface="+mj-lt"/>
                <a:ea typeface="Times New Roman"/>
              </a:rPr>
              <a:t> </a:t>
            </a:r>
            <a:r>
              <a:rPr lang="en-US" sz="1800" b="0" dirty="0" err="1">
                <a:solidFill>
                  <a:schemeClr val="tx2"/>
                </a:solidFill>
                <a:latin typeface="+mj-lt"/>
                <a:ea typeface="Times New Roman"/>
              </a:rPr>
              <a:t>asupra</a:t>
            </a:r>
            <a:r>
              <a:rPr lang="en-US" sz="1800" b="0" dirty="0">
                <a:solidFill>
                  <a:schemeClr val="tx2"/>
                </a:solidFill>
                <a:latin typeface="+mj-lt"/>
                <a:ea typeface="Times New Roman"/>
              </a:rPr>
              <a:t> </a:t>
            </a:r>
            <a:r>
              <a:rPr lang="en-US" sz="1800" b="0" dirty="0" err="1">
                <a:solidFill>
                  <a:schemeClr val="tx2"/>
                </a:solidFill>
                <a:latin typeface="+mj-lt"/>
                <a:ea typeface="Times New Roman"/>
              </a:rPr>
              <a:t>mediului</a:t>
            </a:r>
            <a:r>
              <a:rPr lang="en-US" sz="1800" b="0" dirty="0">
                <a:solidFill>
                  <a:schemeClr val="tx2"/>
                </a:solidFill>
                <a:latin typeface="+mj-lt"/>
                <a:ea typeface="Times New Roman"/>
              </a:rPr>
              <a:t> al </a:t>
            </a:r>
            <a:r>
              <a:rPr lang="en-US" sz="1800" b="0" dirty="0" err="1">
                <a:solidFill>
                  <a:schemeClr val="tx2"/>
                </a:solidFill>
                <a:latin typeface="+mj-lt"/>
                <a:ea typeface="Times New Roman"/>
              </a:rPr>
              <a:t>unor</a:t>
            </a:r>
            <a:r>
              <a:rPr lang="en-US" sz="1800" b="0" dirty="0">
                <a:solidFill>
                  <a:schemeClr val="tx2"/>
                </a:solidFill>
                <a:latin typeface="+mj-lt"/>
                <a:ea typeface="Times New Roman"/>
              </a:rPr>
              <a:t> </a:t>
            </a:r>
            <a:r>
              <a:rPr lang="en-US" sz="1800" b="0" dirty="0" err="1">
                <a:solidFill>
                  <a:schemeClr val="tx2"/>
                </a:solidFill>
                <a:latin typeface="+mj-lt"/>
                <a:ea typeface="Times New Roman"/>
              </a:rPr>
              <a:t>proiecte</a:t>
            </a:r>
            <a:r>
              <a:rPr lang="en-US" sz="1800" b="0" dirty="0">
                <a:solidFill>
                  <a:schemeClr val="tx2"/>
                </a:solidFill>
                <a:latin typeface="+mj-lt"/>
                <a:ea typeface="Times New Roman"/>
              </a:rPr>
              <a:t> </a:t>
            </a:r>
            <a:r>
              <a:rPr lang="en-US" sz="1800" b="0" dirty="0" err="1">
                <a:solidFill>
                  <a:schemeClr val="tx2"/>
                </a:solidFill>
                <a:latin typeface="+mj-lt"/>
                <a:ea typeface="Times New Roman"/>
              </a:rPr>
              <a:t>publice</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smtClean="0">
                <a:solidFill>
                  <a:schemeClr val="tx2"/>
                </a:solidFill>
                <a:latin typeface="+mj-lt"/>
                <a:ea typeface="Times New Roman"/>
              </a:rPr>
              <a:t>private</a:t>
            </a:r>
            <a:r>
              <a:rPr lang="en-US" sz="1800" b="0" dirty="0">
                <a:solidFill>
                  <a:srgbClr val="000000"/>
                </a:solidFill>
                <a:latin typeface="+mj-lt"/>
                <a:ea typeface="Times New Roman"/>
              </a:rPr>
              <a:t/>
            </a:r>
            <a:br>
              <a:rPr lang="en-US" sz="1800" b="0" dirty="0">
                <a:solidFill>
                  <a:srgbClr val="000000"/>
                </a:solidFill>
                <a:latin typeface="+mj-lt"/>
                <a:ea typeface="Times New Roman"/>
              </a:rPr>
            </a:br>
            <a:r>
              <a:rPr lang="en-US" sz="1800" dirty="0">
                <a:solidFill>
                  <a:srgbClr val="000000"/>
                </a:solidFill>
                <a:latin typeface="+mj-lt"/>
                <a:ea typeface="Times New Roman"/>
              </a:rPr>
              <a:t> </a:t>
            </a:r>
            <a:endParaRPr lang="ru-RU" altLang="ru-RU" sz="1800" b="0" dirty="0">
              <a:solidFill>
                <a:schemeClr val="tx2"/>
              </a:solidFill>
              <a:latin typeface="+mj-lt"/>
              <a:cs typeface="Arial" pitchFamily="34" charset="0"/>
            </a:endParaRPr>
          </a:p>
        </p:txBody>
      </p:sp>
      <p:sp>
        <p:nvSpPr>
          <p:cNvPr id="22" name="Лента лицом вниз 21"/>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nr. 86 </a:t>
            </a:r>
            <a:r>
              <a:rPr lang="ro-MO" sz="2000" kern="0" dirty="0">
                <a:solidFill>
                  <a:schemeClr val="tx1"/>
                </a:solidFill>
                <a:latin typeface="Arial"/>
              </a:rPr>
              <a:t>privind </a:t>
            </a:r>
            <a:r>
              <a:rPr lang="ro-MO" sz="2000" kern="0" dirty="0" smtClean="0">
                <a:solidFill>
                  <a:schemeClr val="tx1"/>
                </a:solidFill>
                <a:latin typeface="Arial"/>
              </a:rPr>
              <a:t>evaluarea  IM</a:t>
            </a:r>
            <a:endParaRPr kumimoji="0" lang="ru-RU" sz="22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43327014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192181" y="1227185"/>
            <a:ext cx="8696325" cy="5663089"/>
          </a:xfrm>
          <a:prstGeom prst="rect">
            <a:avLst/>
          </a:prstGeom>
          <a:noFill/>
        </p:spPr>
        <p:txBody>
          <a:bodyPr wrap="square" rtlCol="0">
            <a:spAutoFit/>
          </a:bodyPr>
          <a:lstStyle/>
          <a:p>
            <a:r>
              <a:rPr lang="ro-RO" sz="2400" dirty="0" smtClean="0">
                <a:solidFill>
                  <a:schemeClr val="tx1"/>
                </a:solidFill>
                <a:latin typeface="+mn-lt"/>
                <a:cs typeface="Times New Roman" panose="02020603050405020304" pitchFamily="18" charset="0"/>
              </a:rPr>
              <a:t>Legislația internațională: </a:t>
            </a:r>
          </a:p>
          <a:p>
            <a:r>
              <a:rPr lang="ro-RO" sz="2400" dirty="0">
                <a:solidFill>
                  <a:schemeClr val="tx2"/>
                </a:solidFill>
                <a:latin typeface="Arial"/>
                <a:cs typeface="Times New Roman" panose="02020603050405020304" pitchFamily="18" charset="0"/>
              </a:rPr>
              <a:t>Acordul de asociere RM-UE</a:t>
            </a:r>
            <a:endParaRPr lang="ro-RO" sz="2400" dirty="0" smtClean="0">
              <a:solidFill>
                <a:schemeClr val="tx2"/>
              </a:solidFill>
              <a:latin typeface="+mn-lt"/>
              <a:cs typeface="Times New Roman" panose="02020603050405020304" pitchFamily="18" charset="0"/>
            </a:endParaRPr>
          </a:p>
          <a:p>
            <a:r>
              <a:rPr lang="ro-RO" sz="1800" b="0" i="1" dirty="0">
                <a:solidFill>
                  <a:schemeClr val="tx2"/>
                </a:solidFill>
                <a:latin typeface="+mj-lt"/>
                <a:cs typeface="Times New Roman" panose="02020603050405020304" pitchFamily="18" charset="0"/>
              </a:rPr>
              <a:t>a fost ratificat la 2 iulie 2014, </a:t>
            </a:r>
            <a:endParaRPr lang="ro-RO" sz="1800" b="0" i="1" dirty="0" smtClean="0">
              <a:solidFill>
                <a:schemeClr val="tx2"/>
              </a:solidFill>
              <a:latin typeface="+mj-lt"/>
              <a:cs typeface="Times New Roman" panose="02020603050405020304" pitchFamily="18" charset="0"/>
            </a:endParaRPr>
          </a:p>
          <a:p>
            <a:r>
              <a:rPr lang="ro-RO" sz="1800" b="0" i="1" dirty="0" smtClean="0">
                <a:solidFill>
                  <a:schemeClr val="tx2"/>
                </a:solidFill>
                <a:latin typeface="+mj-lt"/>
                <a:cs typeface="Times New Roman" panose="02020603050405020304" pitchFamily="18" charset="0"/>
              </a:rPr>
              <a:t>semnat </a:t>
            </a:r>
            <a:r>
              <a:rPr lang="ro-RO" sz="1800" b="0" i="1" dirty="0">
                <a:solidFill>
                  <a:schemeClr val="tx2"/>
                </a:solidFill>
                <a:latin typeface="+mj-lt"/>
                <a:cs typeface="Times New Roman" panose="02020603050405020304" pitchFamily="18" charset="0"/>
              </a:rPr>
              <a:t>la 27 iunie 2014</a:t>
            </a:r>
            <a:endParaRPr lang="ro-RO" sz="1800" dirty="0" smtClean="0">
              <a:solidFill>
                <a:schemeClr val="tx2"/>
              </a:solidFill>
              <a:latin typeface="+mj-lt"/>
              <a:cs typeface="Times New Roman" panose="02020603050405020304" pitchFamily="18" charset="0"/>
            </a:endParaRPr>
          </a:p>
          <a:p>
            <a:endParaRPr lang="ro-MO" sz="1800" dirty="0" smtClean="0">
              <a:solidFill>
                <a:schemeClr val="tx2"/>
              </a:solidFill>
              <a:latin typeface="+mj-lt"/>
              <a:cs typeface="Arial" panose="020B0604020202020204" pitchFamily="34" charset="0"/>
            </a:endParaRPr>
          </a:p>
          <a:p>
            <a:endParaRPr lang="ro-MO" sz="1800" dirty="0" smtClean="0">
              <a:solidFill>
                <a:schemeClr val="tx2"/>
              </a:solidFill>
              <a:latin typeface="+mj-lt"/>
              <a:cs typeface="Arial" panose="020B0604020202020204" pitchFamily="34" charset="0"/>
            </a:endParaRPr>
          </a:p>
          <a:p>
            <a:r>
              <a:rPr lang="vi-VN" sz="1800" dirty="0" smtClean="0">
                <a:solidFill>
                  <a:schemeClr val="tx2"/>
                </a:solidFill>
                <a:latin typeface="+mj-lt"/>
                <a:cs typeface="Arial" panose="020B0604020202020204" pitchFamily="34" charset="0"/>
              </a:rPr>
              <a:t>Capitolul </a:t>
            </a:r>
            <a:r>
              <a:rPr lang="vi-VN" sz="1800" dirty="0">
                <a:solidFill>
                  <a:schemeClr val="tx2"/>
                </a:solidFill>
                <a:latin typeface="+mj-lt"/>
                <a:cs typeface="Arial" panose="020B0604020202020204" pitchFamily="34" charset="0"/>
              </a:rPr>
              <a:t>16 </a:t>
            </a:r>
            <a:r>
              <a:rPr lang="vi-VN" sz="1800" b="0" dirty="0">
                <a:solidFill>
                  <a:schemeClr val="tx2"/>
                </a:solidFill>
                <a:latin typeface="+mj-lt"/>
              </a:rPr>
              <a:t>– Mediul </a:t>
            </a:r>
            <a:r>
              <a:rPr lang="vi-VN" sz="1800" b="0" dirty="0" smtClean="0">
                <a:solidFill>
                  <a:schemeClr val="tx2"/>
                </a:solidFill>
                <a:latin typeface="+mj-lt"/>
              </a:rPr>
              <a:t>Înconjurător</a:t>
            </a:r>
            <a:endParaRPr lang="ro-MO" sz="1800" b="0" dirty="0" smtClean="0">
              <a:solidFill>
                <a:schemeClr val="tx2"/>
              </a:solidFill>
              <a:latin typeface="+mj-lt"/>
            </a:endParaRPr>
          </a:p>
          <a:p>
            <a:r>
              <a:rPr lang="vi-VN" sz="1800" b="0" dirty="0" smtClean="0">
                <a:solidFill>
                  <a:schemeClr val="tx2"/>
                </a:solidFill>
                <a:latin typeface="+mj-lt"/>
              </a:rPr>
              <a:t> </a:t>
            </a:r>
            <a:r>
              <a:rPr lang="vi-VN" sz="1800" b="0" dirty="0">
                <a:solidFill>
                  <a:schemeClr val="tx2"/>
                </a:solidFill>
                <a:latin typeface="+mj-lt"/>
              </a:rPr>
              <a:t>(Articolele 86 -</a:t>
            </a:r>
            <a:r>
              <a:rPr lang="vi-VN" sz="1800" b="0" dirty="0" smtClean="0">
                <a:solidFill>
                  <a:schemeClr val="tx2"/>
                </a:solidFill>
                <a:latin typeface="+mj-lt"/>
              </a:rPr>
              <a:t>91</a:t>
            </a:r>
            <a:r>
              <a:rPr lang="ro-MO" sz="1800" b="0" dirty="0" smtClean="0">
                <a:solidFill>
                  <a:schemeClr val="tx2"/>
                </a:solidFill>
                <a:latin typeface="+mj-lt"/>
              </a:rPr>
              <a:t>)</a:t>
            </a:r>
            <a:r>
              <a:rPr lang="ro-RO" sz="1800" b="0" i="1" dirty="0" smtClean="0">
                <a:solidFill>
                  <a:schemeClr val="tx2"/>
                </a:solidFill>
                <a:latin typeface="+mj-lt"/>
                <a:cs typeface="Times New Roman" panose="02020603050405020304" pitchFamily="18" charset="0"/>
              </a:rPr>
              <a:t> </a:t>
            </a:r>
          </a:p>
          <a:p>
            <a:r>
              <a:rPr lang="ro-RO" sz="1800" dirty="0" smtClean="0">
                <a:solidFill>
                  <a:schemeClr val="tx2"/>
                </a:solidFill>
                <a:latin typeface="+mj-lt"/>
              </a:rPr>
              <a:t>Acordul are drept scop</a:t>
            </a:r>
            <a:r>
              <a:rPr lang="ro-RO" sz="1800" b="0" dirty="0" smtClean="0">
                <a:solidFill>
                  <a:schemeClr val="tx2"/>
                </a:solidFill>
                <a:latin typeface="+mj-lt"/>
              </a:rPr>
              <a:t>:</a:t>
            </a:r>
          </a:p>
          <a:p>
            <a:pPr marL="342900" indent="-342900">
              <a:buFont typeface="Arial" panose="020B0604020202020204" pitchFamily="34" charset="0"/>
              <a:buChar char="•"/>
            </a:pPr>
            <a:r>
              <a:rPr lang="vi-VN" sz="1800" b="0" dirty="0" smtClean="0">
                <a:solidFill>
                  <a:schemeClr val="tx2"/>
                </a:solidFill>
                <a:latin typeface="+mj-lt"/>
              </a:rPr>
              <a:t>să promoveze asocierea politică și integrarea economică între părți, pe baza unor valori comune și a unor legături strânse, inclusiv prin creșterea participării Republicii Moldova la politicile, programele și agențiile UE; </a:t>
            </a:r>
            <a:endParaRPr lang="ro-MO" sz="1800" b="0" dirty="0" smtClean="0">
              <a:solidFill>
                <a:schemeClr val="tx2"/>
              </a:solidFill>
              <a:latin typeface="+mj-lt"/>
            </a:endParaRPr>
          </a:p>
          <a:p>
            <a:pPr marL="342900" indent="-342900">
              <a:buFont typeface="Arial" panose="020B0604020202020204" pitchFamily="34" charset="0"/>
              <a:buChar char="•"/>
            </a:pPr>
            <a:r>
              <a:rPr lang="vi-VN" sz="1800" b="0" dirty="0" smtClean="0">
                <a:solidFill>
                  <a:schemeClr val="tx2"/>
                </a:solidFill>
                <a:latin typeface="+mj-lt"/>
              </a:rPr>
              <a:t>să consolideze cadrul pentru un dialog politic consolidat în toate domeniile de interes reciproc,</a:t>
            </a:r>
            <a:r>
              <a:rPr lang="ro-MO" sz="1800" b="0" dirty="0" smtClean="0">
                <a:solidFill>
                  <a:schemeClr val="tx2"/>
                </a:solidFill>
                <a:latin typeface="+mj-lt"/>
              </a:rPr>
              <a:t>;</a:t>
            </a:r>
          </a:p>
          <a:p>
            <a:pPr marL="342900" indent="-342900">
              <a:buFont typeface="Arial" panose="020B0604020202020204" pitchFamily="34" charset="0"/>
              <a:buChar char="•"/>
            </a:pPr>
            <a:r>
              <a:rPr lang="ro-MO" sz="1800" b="0" dirty="0" smtClean="0">
                <a:solidFill>
                  <a:schemeClr val="tx2"/>
                </a:solidFill>
                <a:latin typeface="+mj-lt"/>
              </a:rPr>
              <a:t>Acordul include 7 titluri,</a:t>
            </a:r>
            <a:r>
              <a:rPr lang="vi-VN" sz="1800" b="0" dirty="0" smtClean="0">
                <a:solidFill>
                  <a:schemeClr val="tx2"/>
                </a:solidFill>
                <a:latin typeface="+mj-lt"/>
              </a:rPr>
              <a:t> care </a:t>
            </a:r>
            <a:r>
              <a:rPr lang="ro-MO" sz="1800" b="0" dirty="0" smtClean="0">
                <a:solidFill>
                  <a:schemeClr val="tx2"/>
                </a:solidFill>
                <a:latin typeface="+mj-lt"/>
              </a:rPr>
              <a:t>prevăd</a:t>
            </a:r>
            <a:r>
              <a:rPr lang="en-US" sz="1800" b="0" dirty="0" smtClean="0">
                <a:solidFill>
                  <a:schemeClr val="tx2"/>
                </a:solidFill>
                <a:latin typeface="+mj-lt"/>
              </a:rPr>
              <a:t> </a:t>
            </a:r>
            <a:r>
              <a:rPr lang="en-US" sz="1800" b="0" dirty="0" err="1" smtClean="0">
                <a:solidFill>
                  <a:schemeClr val="tx2"/>
                </a:solidFill>
                <a:latin typeface="+mj-lt"/>
              </a:rPr>
              <a:t>principii</a:t>
            </a:r>
            <a:r>
              <a:rPr lang="en-US" sz="1800" b="0" dirty="0" smtClean="0">
                <a:solidFill>
                  <a:schemeClr val="tx2"/>
                </a:solidFill>
                <a:latin typeface="+mj-lt"/>
              </a:rPr>
              <a:t> </a:t>
            </a:r>
            <a:r>
              <a:rPr lang="en-US" sz="1800" b="0" dirty="0" err="1" smtClean="0">
                <a:solidFill>
                  <a:schemeClr val="tx2"/>
                </a:solidFill>
                <a:latin typeface="+mj-lt"/>
              </a:rPr>
              <a:t>generale</a:t>
            </a:r>
            <a:r>
              <a:rPr lang="en-US" sz="1800" b="0" dirty="0" smtClean="0">
                <a:solidFill>
                  <a:schemeClr val="tx2"/>
                </a:solidFill>
                <a:latin typeface="+mj-lt"/>
              </a:rPr>
              <a:t>, c</a:t>
            </a:r>
            <a:r>
              <a:rPr lang="vi-VN" sz="1800" b="0" dirty="0" smtClean="0">
                <a:solidFill>
                  <a:schemeClr val="tx2"/>
                </a:solidFill>
                <a:latin typeface="+mj-lt"/>
              </a:rPr>
              <a:t>ooperarea și </a:t>
            </a:r>
            <a:r>
              <a:rPr lang="ro-MO" sz="1800" b="0" dirty="0" smtClean="0">
                <a:solidFill>
                  <a:schemeClr val="tx2"/>
                </a:solidFill>
                <a:latin typeface="+mj-lt"/>
              </a:rPr>
              <a:t>p</a:t>
            </a:r>
            <a:r>
              <a:rPr lang="vi-VN" sz="1800" b="0" dirty="0" smtClean="0">
                <a:solidFill>
                  <a:schemeClr val="tx2"/>
                </a:solidFill>
                <a:latin typeface="+mj-lt"/>
              </a:rPr>
              <a:t>oliticile de </a:t>
            </a:r>
            <a:r>
              <a:rPr lang="ro-MO" sz="1800" b="0" dirty="0" smtClean="0">
                <a:solidFill>
                  <a:schemeClr val="tx2"/>
                </a:solidFill>
                <a:latin typeface="+mj-lt"/>
              </a:rPr>
              <a:t>s</a:t>
            </a:r>
            <a:r>
              <a:rPr lang="vi-VN" sz="1800" b="0" dirty="0" smtClean="0">
                <a:solidFill>
                  <a:schemeClr val="tx2"/>
                </a:solidFill>
                <a:latin typeface="+mj-lt"/>
              </a:rPr>
              <a:t>ecuritate și Afaceri Externe; Libertatea Justiției</a:t>
            </a:r>
            <a:r>
              <a:rPr lang="ro-MO" sz="1800" b="0" dirty="0" smtClean="0">
                <a:solidFill>
                  <a:schemeClr val="tx2"/>
                </a:solidFill>
                <a:latin typeface="+mj-lt"/>
              </a:rPr>
              <a:t>,</a:t>
            </a:r>
            <a:r>
              <a:rPr lang="vi-VN" sz="1800" b="0" dirty="0" smtClean="0">
                <a:solidFill>
                  <a:schemeClr val="tx2"/>
                </a:solidFill>
                <a:latin typeface="+mj-lt"/>
              </a:rPr>
              <a:t> Securita</a:t>
            </a:r>
            <a:r>
              <a:rPr lang="ro-MO" sz="1800" b="0" dirty="0" smtClean="0">
                <a:solidFill>
                  <a:schemeClr val="tx2"/>
                </a:solidFill>
                <a:latin typeface="+mj-lt"/>
              </a:rPr>
              <a:t>ții </a:t>
            </a:r>
            <a:r>
              <a:rPr lang="ro-MO" sz="1800" b="0" dirty="0">
                <a:solidFill>
                  <a:schemeClr val="tx2"/>
                </a:solidFill>
                <a:latin typeface="+mj-lt"/>
              </a:rPr>
              <a:t>și a</a:t>
            </a:r>
            <a:r>
              <a:rPr lang="vi-VN" sz="1800" b="0" dirty="0">
                <a:solidFill>
                  <a:schemeClr val="tx2"/>
                </a:solidFill>
                <a:latin typeface="+mj-lt"/>
              </a:rPr>
              <a:t>;</a:t>
            </a:r>
            <a:r>
              <a:rPr lang="vi-VN" sz="2000" b="0" dirty="0" smtClean="0">
                <a:solidFill>
                  <a:schemeClr val="tx2"/>
                </a:solidFill>
                <a:latin typeface="+mn-lt"/>
              </a:rPr>
              <a:t> </a:t>
            </a:r>
            <a:endParaRPr lang="ro-MO" sz="2000" b="0" dirty="0">
              <a:solidFill>
                <a:schemeClr val="tx2"/>
              </a:solidFill>
              <a:latin typeface="+mn-lt"/>
            </a:endParaRPr>
          </a:p>
          <a:p>
            <a:pPr marL="342900" indent="-342900">
              <a:buFont typeface="Arial" panose="020B0604020202020204" pitchFamily="34" charset="0"/>
              <a:buChar char="•"/>
            </a:pPr>
            <a:endParaRPr lang="ro-MO" sz="2000" b="0" dirty="0" smtClean="0">
              <a:solidFill>
                <a:schemeClr val="tx2"/>
              </a:solidFill>
              <a:latin typeface="+mn-lt"/>
              <a:cs typeface="Times New Roman" panose="02020603050405020304" pitchFamily="18" charset="0"/>
            </a:endParaRPr>
          </a:p>
          <a:p>
            <a:pPr marL="342900" indent="-342900">
              <a:buFont typeface="Arial" panose="020B0604020202020204" pitchFamily="34" charset="0"/>
              <a:buChar char="•"/>
            </a:pPr>
            <a:endParaRPr lang="ro-MO" sz="2000" b="0" dirty="0">
              <a:solidFill>
                <a:schemeClr val="tx2"/>
              </a:solidFill>
              <a:latin typeface="+mn-lt"/>
              <a:cs typeface="Times New Roman" panose="02020603050405020304" pitchFamily="18" charset="0"/>
            </a:endParaRPr>
          </a:p>
          <a:p>
            <a:pPr marL="342900" indent="-342900">
              <a:buFont typeface="Arial" panose="020B0604020202020204" pitchFamily="34" charset="0"/>
              <a:buChar char="•"/>
            </a:pPr>
            <a:endParaRPr lang="en-US" sz="2000" dirty="0">
              <a:solidFill>
                <a:schemeClr val="tx2"/>
              </a:solidFill>
              <a:latin typeface="Times New Roman" panose="02020603050405020304" pitchFamily="18" charset="0"/>
              <a:cs typeface="Times New Roman" panose="02020603050405020304" pitchFamily="18" charset="0"/>
            </a:endParaRPr>
          </a:p>
        </p:txBody>
      </p:sp>
      <p:pic>
        <p:nvPicPr>
          <p:cNvPr id="13" name="Picture 2" descr="http://infoeuropa.md/img/symbol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4105" y="1443649"/>
            <a:ext cx="2891116" cy="181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2640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Content Placeholder 2"/>
          <p:cNvSpPr txBox="1">
            <a:spLocks/>
          </p:cNvSpPr>
          <p:nvPr/>
        </p:nvSpPr>
        <p:spPr bwMode="auto">
          <a:xfrm>
            <a:off x="204678" y="1835326"/>
            <a:ext cx="8535894" cy="456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S PGothic" pitchFamily="34" charset="-128"/>
                <a:cs typeface="ＭＳ Ｐゴシック" charset="0"/>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S PGothic" pitchFamily="34" charset="-128"/>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buClr>
                <a:srgbClr val="99CB38"/>
              </a:buClr>
            </a:pPr>
            <a:endParaRPr lang="ro-MO" altLang="ru-RU" sz="1800" b="0" dirty="0" smtClean="0">
              <a:solidFill>
                <a:srgbClr val="6E6452"/>
              </a:solidFill>
              <a:ea typeface="+mn-ea"/>
              <a:cs typeface="Arial" pitchFamily="34" charset="0"/>
            </a:endParaRPr>
          </a:p>
          <a:p>
            <a:pPr lvl="0">
              <a:buClr>
                <a:srgbClr val="99CB38"/>
              </a:buClr>
            </a:pPr>
            <a:endParaRPr lang="ro-MO" altLang="ru-RU" sz="1800" b="0" dirty="0">
              <a:solidFill>
                <a:srgbClr val="6E6452"/>
              </a:solidFill>
              <a:ea typeface="+mn-ea"/>
              <a:cs typeface="Arial" pitchFamily="34" charset="0"/>
            </a:endParaRPr>
          </a:p>
          <a:p>
            <a:pPr lvl="0">
              <a:buClr>
                <a:srgbClr val="99CB38"/>
              </a:buClr>
            </a:pPr>
            <a:r>
              <a:rPr lang="ro-MO" altLang="ru-RU" sz="1800" dirty="0" smtClean="0">
                <a:solidFill>
                  <a:schemeClr val="tx1"/>
                </a:solidFill>
                <a:ea typeface="+mn-ea"/>
                <a:cs typeface="Arial" pitchFamily="34" charset="0"/>
              </a:rPr>
              <a:t>Principiile </a:t>
            </a:r>
            <a:r>
              <a:rPr lang="ro-MO" altLang="ru-RU" sz="1800" dirty="0">
                <a:solidFill>
                  <a:schemeClr val="tx1"/>
                </a:solidFill>
                <a:ea typeface="+mn-ea"/>
                <a:cs typeface="Arial" pitchFamily="34" charset="0"/>
              </a:rPr>
              <a:t>de bază a </a:t>
            </a:r>
            <a:r>
              <a:rPr lang="ro-MO" altLang="ru-RU" sz="1800" dirty="0" smtClean="0">
                <a:solidFill>
                  <a:schemeClr val="tx1"/>
                </a:solidFill>
                <a:ea typeface="+mn-ea"/>
                <a:cs typeface="Arial" pitchFamily="34" charset="0"/>
              </a:rPr>
              <a:t>EIMÎ:</a:t>
            </a:r>
            <a:r>
              <a:rPr lang="ru-RU" altLang="ru-RU" sz="1800" dirty="0">
                <a:solidFill>
                  <a:schemeClr val="tx1"/>
                </a:solidFill>
                <a:ea typeface="+mn-ea"/>
                <a:cs typeface="Arial" pitchFamily="34" charset="0"/>
              </a:rPr>
              <a:t/>
            </a:r>
            <a:br>
              <a:rPr lang="ru-RU" altLang="ru-RU" sz="1800" dirty="0">
                <a:solidFill>
                  <a:schemeClr val="tx1"/>
                </a:solidFill>
                <a:ea typeface="+mn-ea"/>
                <a:cs typeface="Arial" pitchFamily="34" charset="0"/>
              </a:rPr>
            </a:br>
            <a:r>
              <a:rPr lang="ru-RU" altLang="ru-RU" sz="1800" b="0" dirty="0">
                <a:solidFill>
                  <a:schemeClr val="tx1"/>
                </a:solidFill>
                <a:ea typeface="+mn-ea"/>
                <a:cs typeface="Arial" pitchFamily="34" charset="0"/>
              </a:rPr>
              <a:t> </a:t>
            </a:r>
            <a:endParaRPr lang="ro-MO" altLang="ru-RU" sz="1800" b="0" dirty="0" smtClean="0">
              <a:solidFill>
                <a:schemeClr val="tx1"/>
              </a:solidFill>
              <a:ea typeface="+mn-ea"/>
              <a:cs typeface="Arial" pitchFamily="34" charset="0"/>
            </a:endParaRPr>
          </a:p>
          <a:p>
            <a:pPr lvl="0">
              <a:buClrTx/>
              <a:buFont typeface="Arial" panose="020B0604020202020204" pitchFamily="34" charset="0"/>
              <a:buChar char="•"/>
            </a:pPr>
            <a:r>
              <a:rPr lang="ru-RU" altLang="ru-RU" sz="1800" b="0" dirty="0" smtClean="0">
                <a:solidFill>
                  <a:schemeClr val="tx2"/>
                </a:solidFill>
                <a:ea typeface="+mn-ea"/>
                <a:cs typeface="Arial" pitchFamily="34" charset="0"/>
              </a:rPr>
              <a:t> </a:t>
            </a:r>
            <a:r>
              <a:rPr lang="ro-MO" altLang="ru-RU" sz="1800" b="0" dirty="0" smtClean="0">
                <a:solidFill>
                  <a:schemeClr val="tx2"/>
                </a:solidFill>
                <a:ea typeface="+mn-ea"/>
                <a:cs typeface="Arial" pitchFamily="34" charset="0"/>
              </a:rPr>
              <a:t> principiul </a:t>
            </a:r>
            <a:r>
              <a:rPr lang="ro-MO" altLang="ru-RU" sz="1800" b="0" dirty="0">
                <a:solidFill>
                  <a:schemeClr val="tx2"/>
                </a:solidFill>
                <a:ea typeface="+mn-ea"/>
                <a:cs typeface="Arial" pitchFamily="34" charset="0"/>
              </a:rPr>
              <a:t>activităților preventive</a:t>
            </a:r>
            <a:r>
              <a:rPr lang="ru-RU" altLang="ru-RU" sz="1800" b="0" dirty="0" smtClean="0">
                <a:solidFill>
                  <a:schemeClr val="tx2"/>
                </a:solidFill>
                <a:ea typeface="+mn-ea"/>
                <a:cs typeface="Arial" pitchFamily="34" charset="0"/>
              </a:rPr>
              <a:t>;</a:t>
            </a:r>
            <a:endParaRPr lang="ro-MO" altLang="ru-RU" sz="1800" b="0" dirty="0" smtClean="0">
              <a:solidFill>
                <a:schemeClr val="tx2"/>
              </a:solidFill>
              <a:ea typeface="+mn-ea"/>
              <a:cs typeface="Arial" pitchFamily="34" charset="0"/>
            </a:endParaRPr>
          </a:p>
          <a:p>
            <a:pPr lvl="0">
              <a:buClrTx/>
              <a:buFont typeface="Arial" panose="020B0604020202020204" pitchFamily="34" charset="0"/>
              <a:buChar char="•"/>
            </a:pPr>
            <a:r>
              <a:rPr lang="ro-MO" altLang="ru-RU" sz="1800" b="0" dirty="0">
                <a:solidFill>
                  <a:schemeClr val="tx2"/>
                </a:solidFill>
                <a:ea typeface="+mn-ea"/>
                <a:cs typeface="Arial" pitchFamily="34" charset="0"/>
              </a:rPr>
              <a:t> </a:t>
            </a:r>
            <a:r>
              <a:rPr lang="ro-MO" altLang="ru-RU" sz="1800" b="0" dirty="0" smtClean="0">
                <a:solidFill>
                  <a:schemeClr val="tx2"/>
                </a:solidFill>
                <a:ea typeface="+mn-ea"/>
                <a:cs typeface="Arial" pitchFamily="34" charset="0"/>
              </a:rPr>
              <a:t> principiul </a:t>
            </a:r>
            <a:r>
              <a:rPr lang="ro-MO" altLang="ru-RU" sz="1800" b="0" dirty="0">
                <a:solidFill>
                  <a:schemeClr val="tx2"/>
                </a:solidFill>
                <a:ea typeface="+mn-ea"/>
                <a:cs typeface="Arial" pitchFamily="34" charset="0"/>
              </a:rPr>
              <a:t>informației depline</a:t>
            </a:r>
            <a:r>
              <a:rPr lang="ru-RU" altLang="ru-RU" sz="1800" b="0" dirty="0" smtClean="0">
                <a:solidFill>
                  <a:schemeClr val="tx2"/>
                </a:solidFill>
                <a:ea typeface="+mn-ea"/>
                <a:cs typeface="Arial" pitchFamily="34" charset="0"/>
              </a:rPr>
              <a:t>;</a:t>
            </a:r>
            <a:r>
              <a:rPr lang="ro-MO" altLang="ru-RU" sz="1800" b="0" dirty="0" smtClean="0">
                <a:solidFill>
                  <a:schemeClr val="tx2"/>
                </a:solidFill>
                <a:ea typeface="+mn-ea"/>
                <a:cs typeface="Arial" pitchFamily="34" charset="0"/>
              </a:rPr>
              <a:t> </a:t>
            </a:r>
          </a:p>
          <a:p>
            <a:pPr lvl="0">
              <a:buClrTx/>
              <a:buFont typeface="Arial" panose="020B0604020202020204" pitchFamily="34" charset="0"/>
              <a:buChar char="•"/>
            </a:pPr>
            <a:r>
              <a:rPr lang="ro-MO" altLang="ru-RU" sz="1800" b="0" dirty="0">
                <a:solidFill>
                  <a:schemeClr val="tx2"/>
                </a:solidFill>
                <a:ea typeface="+mn-ea"/>
                <a:cs typeface="Arial" pitchFamily="34" charset="0"/>
              </a:rPr>
              <a:t> </a:t>
            </a:r>
            <a:r>
              <a:rPr lang="ro-MO" altLang="ru-RU" sz="1800" b="0" dirty="0" smtClean="0">
                <a:solidFill>
                  <a:schemeClr val="tx2"/>
                </a:solidFill>
                <a:ea typeface="+mn-ea"/>
                <a:cs typeface="Arial" pitchFamily="34" charset="0"/>
              </a:rPr>
              <a:t> principiul</a:t>
            </a:r>
            <a:r>
              <a:rPr lang="ru-RU" altLang="ru-RU" sz="1800" b="0" dirty="0" smtClean="0">
                <a:solidFill>
                  <a:schemeClr val="tx2"/>
                </a:solidFill>
                <a:ea typeface="+mn-ea"/>
                <a:cs typeface="Arial" pitchFamily="34" charset="0"/>
              </a:rPr>
              <a:t> </a:t>
            </a:r>
            <a:r>
              <a:rPr lang="ro-MO" altLang="ru-RU" sz="1800" b="0" dirty="0">
                <a:solidFill>
                  <a:schemeClr val="tx2"/>
                </a:solidFill>
                <a:ea typeface="+mn-ea"/>
                <a:cs typeface="Arial" pitchFamily="34" charset="0"/>
              </a:rPr>
              <a:t>transparenței și </a:t>
            </a:r>
            <a:r>
              <a:rPr lang="ro-MO" altLang="ru-RU" sz="1800" b="0" dirty="0" smtClean="0">
                <a:solidFill>
                  <a:schemeClr val="tx2"/>
                </a:solidFill>
                <a:ea typeface="+mn-ea"/>
                <a:cs typeface="Arial" pitchFamily="34" charset="0"/>
              </a:rPr>
              <a:t>accesibilității</a:t>
            </a:r>
            <a:r>
              <a:rPr lang="ru-RU" altLang="ru-RU" sz="1800" b="0" dirty="0" smtClean="0">
                <a:solidFill>
                  <a:schemeClr val="tx2"/>
                </a:solidFill>
                <a:ea typeface="+mn-ea"/>
                <a:cs typeface="Arial" pitchFamily="34" charset="0"/>
              </a:rPr>
              <a:t>;</a:t>
            </a:r>
            <a:r>
              <a:rPr lang="ro-MO" altLang="ru-RU" sz="1800" b="0" dirty="0" smtClean="0">
                <a:solidFill>
                  <a:schemeClr val="tx2"/>
                </a:solidFill>
                <a:ea typeface="+mn-ea"/>
                <a:cs typeface="Arial" pitchFamily="34" charset="0"/>
              </a:rPr>
              <a:t> </a:t>
            </a:r>
          </a:p>
          <a:p>
            <a:pPr lvl="0">
              <a:buClrTx/>
              <a:buFont typeface="Arial" panose="020B0604020202020204" pitchFamily="34" charset="0"/>
              <a:buChar char="•"/>
            </a:pPr>
            <a:r>
              <a:rPr lang="ro-MO" altLang="ru-RU" sz="1800" b="0" dirty="0">
                <a:solidFill>
                  <a:schemeClr val="tx2"/>
                </a:solidFill>
                <a:ea typeface="+mn-ea"/>
                <a:cs typeface="Arial" pitchFamily="34" charset="0"/>
              </a:rPr>
              <a:t> </a:t>
            </a:r>
            <a:r>
              <a:rPr lang="ru-RU" altLang="ru-RU" sz="1800" b="0" dirty="0" smtClean="0">
                <a:solidFill>
                  <a:schemeClr val="tx2"/>
                </a:solidFill>
                <a:ea typeface="+mn-ea"/>
                <a:cs typeface="Arial" pitchFamily="34" charset="0"/>
              </a:rPr>
              <a:t> </a:t>
            </a:r>
            <a:r>
              <a:rPr lang="ro-MO" altLang="ru-RU" sz="1800" b="0" dirty="0">
                <a:solidFill>
                  <a:schemeClr val="tx2"/>
                </a:solidFill>
                <a:ea typeface="+mn-ea"/>
                <a:cs typeface="Arial" pitchFamily="34" charset="0"/>
              </a:rPr>
              <a:t>principiul participativ/</a:t>
            </a:r>
            <a:r>
              <a:rPr lang="ru-RU" altLang="ru-RU" sz="1800" b="0" dirty="0">
                <a:solidFill>
                  <a:schemeClr val="tx2"/>
                </a:solidFill>
                <a:ea typeface="+mn-ea"/>
                <a:cs typeface="Arial" pitchFamily="34" charset="0"/>
              </a:rPr>
              <a:t> </a:t>
            </a:r>
            <a:r>
              <a:rPr lang="ro-MO" altLang="ru-RU" sz="1800" b="0" dirty="0">
                <a:solidFill>
                  <a:schemeClr val="tx2"/>
                </a:solidFill>
                <a:ea typeface="+mn-ea"/>
                <a:cs typeface="Arial" pitchFamily="34" charset="0"/>
              </a:rPr>
              <a:t>principiul </a:t>
            </a:r>
            <a:r>
              <a:rPr lang="ro-MO" altLang="ru-RU" sz="1800" b="0" dirty="0" smtClean="0">
                <a:solidFill>
                  <a:schemeClr val="tx2"/>
                </a:solidFill>
                <a:ea typeface="+mn-ea"/>
                <a:cs typeface="Arial" pitchFamily="34" charset="0"/>
              </a:rPr>
              <a:t>precauției</a:t>
            </a:r>
            <a:r>
              <a:rPr lang="ru-RU" altLang="ru-RU" sz="1800" b="0" dirty="0" smtClean="0">
                <a:solidFill>
                  <a:schemeClr val="tx2"/>
                </a:solidFill>
                <a:ea typeface="+mn-ea"/>
                <a:cs typeface="Arial" pitchFamily="34" charset="0"/>
              </a:rPr>
              <a:t>;</a:t>
            </a:r>
            <a:endParaRPr lang="ro-MO" altLang="ru-RU" sz="1800" b="0" dirty="0" smtClean="0">
              <a:solidFill>
                <a:schemeClr val="tx2"/>
              </a:solidFill>
              <a:ea typeface="+mn-ea"/>
              <a:cs typeface="Arial" pitchFamily="34" charset="0"/>
            </a:endParaRPr>
          </a:p>
          <a:p>
            <a:pPr lvl="0">
              <a:buClrTx/>
              <a:buFont typeface="Arial" panose="020B0604020202020204" pitchFamily="34" charset="0"/>
              <a:buChar char="•"/>
            </a:pPr>
            <a:r>
              <a:rPr lang="ro-MO" altLang="ru-RU" sz="1800" b="0" dirty="0" smtClean="0">
                <a:solidFill>
                  <a:schemeClr val="tx2"/>
                </a:solidFill>
                <a:ea typeface="+mn-ea"/>
                <a:cs typeface="Arial" pitchFamily="34" charset="0"/>
              </a:rPr>
              <a:t> principiul </a:t>
            </a:r>
            <a:r>
              <a:rPr lang="ru-RU" altLang="ru-RU" sz="1800" b="0" dirty="0">
                <a:solidFill>
                  <a:schemeClr val="tx2"/>
                </a:solidFill>
                <a:ea typeface="+mn-ea"/>
                <a:cs typeface="Arial" pitchFamily="34" charset="0"/>
              </a:rPr>
              <a:t>«</a:t>
            </a:r>
            <a:r>
              <a:rPr lang="ro-MO" altLang="ru-RU" sz="1800" b="0" dirty="0">
                <a:solidFill>
                  <a:schemeClr val="tx2"/>
                </a:solidFill>
                <a:ea typeface="+mn-ea"/>
                <a:cs typeface="Arial" pitchFamily="34" charset="0"/>
              </a:rPr>
              <a:t>poluatorul </a:t>
            </a:r>
            <a:r>
              <a:rPr lang="ro-MO" altLang="ru-RU" sz="1800" b="0" dirty="0" smtClean="0">
                <a:solidFill>
                  <a:schemeClr val="tx2"/>
                </a:solidFill>
                <a:ea typeface="+mn-ea"/>
                <a:cs typeface="Arial" pitchFamily="34" charset="0"/>
              </a:rPr>
              <a:t>plătește</a:t>
            </a:r>
          </a:p>
          <a:p>
            <a:pPr lvl="0">
              <a:buClr>
                <a:srgbClr val="99CB38"/>
              </a:buClr>
            </a:pPr>
            <a:r>
              <a:rPr lang="vi-VN" sz="1800" b="0" dirty="0" smtClean="0">
                <a:solidFill>
                  <a:schemeClr val="tx2"/>
                </a:solidFill>
                <a:ea typeface="+mn-ea"/>
                <a:cs typeface="Arial" pitchFamily="34" charset="0"/>
              </a:rPr>
              <a:t> </a:t>
            </a:r>
            <a:r>
              <a:rPr lang="ro-MO" sz="1800" dirty="0" smtClean="0">
                <a:solidFill>
                  <a:schemeClr val="tx2"/>
                </a:solidFill>
                <a:ea typeface="+mn-ea"/>
                <a:cs typeface="Arial" pitchFamily="34" charset="0"/>
              </a:rPr>
              <a:t>Unele d</a:t>
            </a:r>
            <a:r>
              <a:rPr lang="vi-VN" sz="1800" dirty="0" smtClean="0">
                <a:solidFill>
                  <a:schemeClr val="tx2"/>
                </a:solidFill>
                <a:ea typeface="+mn-ea"/>
                <a:cs typeface="Arial" pitchFamily="34" charset="0"/>
              </a:rPr>
              <a:t>omen</a:t>
            </a:r>
            <a:r>
              <a:rPr lang="ro-MO" sz="1800" dirty="0" smtClean="0">
                <a:solidFill>
                  <a:schemeClr val="tx2"/>
                </a:solidFill>
                <a:ea typeface="+mn-ea"/>
                <a:cs typeface="Arial" pitchFamily="34" charset="0"/>
              </a:rPr>
              <a:t>i</a:t>
            </a:r>
            <a:r>
              <a:rPr lang="vi-VN" sz="1800" dirty="0" smtClean="0">
                <a:solidFill>
                  <a:schemeClr val="tx2"/>
                </a:solidFill>
                <a:ea typeface="+mn-ea"/>
                <a:cs typeface="Arial" pitchFamily="34" charset="0"/>
              </a:rPr>
              <a:t>i </a:t>
            </a:r>
            <a:r>
              <a:rPr lang="vi-VN" sz="1800" dirty="0">
                <a:solidFill>
                  <a:schemeClr val="tx2"/>
                </a:solidFill>
                <a:ea typeface="+mn-ea"/>
                <a:cs typeface="Arial" pitchFamily="34" charset="0"/>
              </a:rPr>
              <a:t>de aplicare a </a:t>
            </a:r>
            <a:r>
              <a:rPr lang="ro-MO" sz="1800" dirty="0" smtClean="0">
                <a:solidFill>
                  <a:schemeClr val="tx2"/>
                </a:solidFill>
                <a:ea typeface="+mn-ea"/>
                <a:cs typeface="Arial" pitchFamily="34" charset="0"/>
              </a:rPr>
              <a:t>EIM:</a:t>
            </a:r>
          </a:p>
          <a:p>
            <a:pPr lvl="0">
              <a:buClrTx/>
              <a:buFont typeface="Arial" panose="020B0604020202020204" pitchFamily="34" charset="0"/>
              <a:buChar char="•"/>
            </a:pPr>
            <a:r>
              <a:rPr lang="vi-VN" sz="1800" b="0" dirty="0">
                <a:solidFill>
                  <a:schemeClr val="tx2"/>
                </a:solidFill>
                <a:ea typeface="+mn-ea"/>
                <a:cs typeface="Arial" pitchFamily="34" charset="0"/>
              </a:rPr>
              <a:t>   </a:t>
            </a:r>
            <a:r>
              <a:rPr lang="vi-VN" sz="1800" b="0" dirty="0" smtClean="0">
                <a:solidFill>
                  <a:schemeClr val="tx2"/>
                </a:solidFill>
                <a:ea typeface="+mn-ea"/>
                <a:cs typeface="Arial" pitchFamily="34" charset="0"/>
              </a:rPr>
              <a:t> </a:t>
            </a:r>
            <a:r>
              <a:rPr lang="vi-VN" sz="1800" b="0" dirty="0">
                <a:solidFill>
                  <a:schemeClr val="tx2"/>
                </a:solidFill>
                <a:ea typeface="+mn-ea"/>
                <a:cs typeface="Arial" pitchFamily="34" charset="0"/>
              </a:rPr>
              <a:t>efectele directe şi indirecte ale activităţii planificate asupra </a:t>
            </a:r>
            <a:r>
              <a:rPr lang="vi-VN" sz="1800" b="0" dirty="0" smtClean="0">
                <a:solidFill>
                  <a:schemeClr val="tx2"/>
                </a:solidFill>
                <a:ea typeface="+mn-ea"/>
                <a:cs typeface="Arial" pitchFamily="34" charset="0"/>
              </a:rPr>
              <a:t> populaţie</a:t>
            </a:r>
            <a:r>
              <a:rPr lang="ro-MO" sz="1800" b="0" dirty="0" smtClean="0">
                <a:solidFill>
                  <a:schemeClr val="tx2"/>
                </a:solidFill>
                <a:ea typeface="+mn-ea"/>
                <a:cs typeface="Arial" pitchFamily="34" charset="0"/>
              </a:rPr>
              <a:t>i, </a:t>
            </a:r>
            <a:r>
              <a:rPr lang="ro-MO" sz="1800" b="0" dirty="0" err="1" smtClean="0">
                <a:solidFill>
                  <a:schemeClr val="tx2"/>
                </a:solidFill>
                <a:ea typeface="+mn-ea"/>
                <a:cs typeface="Arial" pitchFamily="34" charset="0"/>
              </a:rPr>
              <a:t>factporilor</a:t>
            </a:r>
            <a:r>
              <a:rPr lang="ro-MO" sz="1800" b="0" dirty="0" smtClean="0">
                <a:solidFill>
                  <a:schemeClr val="tx2"/>
                </a:solidFill>
                <a:ea typeface="+mn-ea"/>
                <a:cs typeface="Arial" pitchFamily="34" charset="0"/>
              </a:rPr>
              <a:t> de mediu;</a:t>
            </a:r>
            <a:r>
              <a:rPr lang="vi-VN" sz="1800" b="0" dirty="0">
                <a:solidFill>
                  <a:schemeClr val="tx2"/>
                </a:solidFill>
                <a:ea typeface="+mn-ea"/>
                <a:cs typeface="Arial" pitchFamily="34" charset="0"/>
              </a:rPr>
              <a:t/>
            </a:r>
            <a:br>
              <a:rPr lang="vi-VN" sz="1800" b="0" dirty="0">
                <a:solidFill>
                  <a:schemeClr val="tx2"/>
                </a:solidFill>
                <a:ea typeface="+mn-ea"/>
                <a:cs typeface="Arial" pitchFamily="34" charset="0"/>
              </a:rPr>
            </a:br>
            <a:r>
              <a:rPr lang="vi-VN" sz="1800" b="0" dirty="0">
                <a:solidFill>
                  <a:schemeClr val="tx2"/>
                </a:solidFill>
                <a:ea typeface="+mn-ea"/>
                <a:cs typeface="Arial" pitchFamily="34" charset="0"/>
              </a:rPr>
              <a:t>   </a:t>
            </a:r>
            <a:r>
              <a:rPr lang="vi-VN" b="0" dirty="0">
                <a:solidFill>
                  <a:schemeClr val="tx2"/>
                </a:solidFill>
              </a:rPr>
              <a:t>    </a:t>
            </a:r>
            <a:endParaRPr lang="ro-MO" altLang="ru-RU" dirty="0" smtClean="0">
              <a:solidFill>
                <a:schemeClr val="tx2"/>
              </a:solidFill>
              <a:cs typeface="Arial" pitchFamily="34" charset="0"/>
            </a:endParaRPr>
          </a:p>
        </p:txBody>
      </p:sp>
      <p:sp>
        <p:nvSpPr>
          <p:cNvPr id="22" name="Лента лицом вниз 21"/>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nr. 86 </a:t>
            </a:r>
            <a:r>
              <a:rPr lang="ro-MO" sz="2000" kern="0" dirty="0">
                <a:solidFill>
                  <a:schemeClr val="tx1"/>
                </a:solidFill>
                <a:latin typeface="Arial"/>
              </a:rPr>
              <a:t>privind </a:t>
            </a:r>
            <a:r>
              <a:rPr lang="ro-MO" sz="2000" kern="0" dirty="0" smtClean="0">
                <a:solidFill>
                  <a:schemeClr val="tx1"/>
                </a:solidFill>
                <a:latin typeface="Arial"/>
              </a:rPr>
              <a:t>evaluarea IM</a:t>
            </a:r>
            <a:endParaRPr kumimoji="0" lang="ru-RU" sz="22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87524342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Content Placeholder 2"/>
          <p:cNvSpPr txBox="1">
            <a:spLocks/>
          </p:cNvSpPr>
          <p:nvPr/>
        </p:nvSpPr>
        <p:spPr bwMode="auto">
          <a:xfrm>
            <a:off x="204678" y="1835326"/>
            <a:ext cx="8535894" cy="456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S PGothic" pitchFamily="34" charset="-128"/>
                <a:cs typeface="ＭＳ Ｐゴシック" charset="0"/>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S PGothic" pitchFamily="34" charset="-128"/>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buClr>
                <a:srgbClr val="99CB38"/>
              </a:buClr>
            </a:pPr>
            <a:endParaRPr lang="ro-MO" altLang="ru-RU" sz="1800" b="0" dirty="0" smtClean="0">
              <a:solidFill>
                <a:srgbClr val="6E6452"/>
              </a:solidFill>
              <a:ea typeface="+mn-ea"/>
              <a:cs typeface="Arial" pitchFamily="34" charset="0"/>
            </a:endParaRPr>
          </a:p>
          <a:p>
            <a:pPr lvl="0">
              <a:buClr>
                <a:srgbClr val="99CB38"/>
              </a:buClr>
            </a:pPr>
            <a:endParaRPr lang="ro-MO" altLang="ru-RU" sz="1800" b="0" dirty="0">
              <a:solidFill>
                <a:srgbClr val="6E6452"/>
              </a:solidFill>
              <a:ea typeface="+mn-ea"/>
              <a:cs typeface="Arial" pitchFamily="34" charset="0"/>
            </a:endParaRPr>
          </a:p>
          <a:p>
            <a:pPr marL="0" lvl="0" indent="0" eaLnBrk="1" hangingPunct="1">
              <a:lnSpc>
                <a:spcPct val="100000"/>
              </a:lnSpc>
              <a:spcBef>
                <a:spcPct val="0"/>
              </a:spcBef>
              <a:spcAft>
                <a:spcPct val="0"/>
              </a:spcAft>
              <a:buClr>
                <a:srgbClr val="99CB38"/>
              </a:buClr>
              <a:buSzTx/>
              <a:buNone/>
            </a:pPr>
            <a:r>
              <a:rPr lang="vi-VN" sz="2200" b="0" dirty="0" smtClean="0">
                <a:solidFill>
                  <a:srgbClr val="000000"/>
                </a:solidFill>
                <a:latin typeface="Times New Roman"/>
                <a:ea typeface="+mn-ea"/>
                <a:cs typeface="Arial" charset="0"/>
              </a:rPr>
              <a:t> </a:t>
            </a:r>
            <a:endParaRPr lang="ro-MO" sz="2200" b="0" dirty="0" smtClean="0">
              <a:solidFill>
                <a:srgbClr val="000000"/>
              </a:solidFill>
              <a:latin typeface="Times New Roman"/>
              <a:ea typeface="+mn-ea"/>
              <a:cs typeface="Arial" charset="0"/>
            </a:endParaRPr>
          </a:p>
          <a:p>
            <a:pPr marL="0" lvl="0" indent="0" eaLnBrk="1" hangingPunct="1">
              <a:lnSpc>
                <a:spcPct val="100000"/>
              </a:lnSpc>
              <a:spcBef>
                <a:spcPct val="0"/>
              </a:spcBef>
              <a:spcAft>
                <a:spcPct val="0"/>
              </a:spcAft>
              <a:buClr>
                <a:srgbClr val="99CB38"/>
              </a:buClr>
              <a:buSzTx/>
              <a:buNone/>
            </a:pPr>
            <a:r>
              <a:rPr lang="ro-MO" sz="2200" dirty="0" smtClean="0">
                <a:solidFill>
                  <a:srgbClr val="000000"/>
                </a:solidFill>
                <a:latin typeface="Times New Roman"/>
                <a:ea typeface="+mn-ea"/>
                <a:cs typeface="Arial" charset="0"/>
              </a:rPr>
              <a:t>Legea prevede EIM</a:t>
            </a:r>
            <a:r>
              <a:rPr lang="vi-VN" sz="1800" dirty="0" smtClean="0">
                <a:solidFill>
                  <a:srgbClr val="000000"/>
                </a:solidFill>
                <a:latin typeface="+mj-lt"/>
                <a:ea typeface="+mn-ea"/>
                <a:cs typeface="Arial" charset="0"/>
              </a:rPr>
              <a:t> </a:t>
            </a:r>
            <a:r>
              <a:rPr lang="vi-VN" sz="1800" b="0" dirty="0">
                <a:solidFill>
                  <a:schemeClr val="tx2"/>
                </a:solidFill>
                <a:latin typeface="+mj-lt"/>
                <a:ea typeface="+mn-ea"/>
                <a:cs typeface="Arial" charset="0"/>
              </a:rPr>
              <a:t>la nivel transfrontalier pentru activităţile indicate în pct. 1–16 </a:t>
            </a:r>
            <a:r>
              <a:rPr lang="vi-VN" sz="1800" dirty="0">
                <a:solidFill>
                  <a:schemeClr val="tx2"/>
                </a:solidFill>
                <a:latin typeface="+mj-lt"/>
                <a:ea typeface="+mn-ea"/>
                <a:cs typeface="Arial" charset="0"/>
              </a:rPr>
              <a:t>din anexa nr. </a:t>
            </a:r>
            <a:r>
              <a:rPr lang="vi-VN" sz="1800" dirty="0" smtClean="0">
                <a:solidFill>
                  <a:schemeClr val="tx2"/>
                </a:solidFill>
                <a:latin typeface="+mj-lt"/>
                <a:ea typeface="+mn-ea"/>
                <a:cs typeface="Arial" charset="0"/>
              </a:rPr>
              <a:t>1</a:t>
            </a:r>
            <a:r>
              <a:rPr lang="ro-MO" sz="1800" dirty="0" smtClean="0">
                <a:solidFill>
                  <a:schemeClr val="tx2"/>
                </a:solidFill>
                <a:latin typeface="+mj-lt"/>
                <a:ea typeface="+mn-ea"/>
                <a:cs typeface="Arial" charset="0"/>
              </a:rPr>
              <a:t>,</a:t>
            </a:r>
            <a:r>
              <a:rPr lang="vi-VN" sz="1800" b="0" dirty="0" smtClean="0">
                <a:solidFill>
                  <a:schemeClr val="tx2"/>
                </a:solidFill>
                <a:latin typeface="+mj-lt"/>
                <a:ea typeface="+mn-ea"/>
                <a:cs typeface="Arial" charset="0"/>
              </a:rPr>
              <a:t> </a:t>
            </a:r>
            <a:r>
              <a:rPr lang="ro-MO" sz="1800" b="0" dirty="0" smtClean="0">
                <a:solidFill>
                  <a:schemeClr val="tx2"/>
                </a:solidFill>
                <a:latin typeface="+mj-lt"/>
                <a:ea typeface="+mn-ea"/>
                <a:cs typeface="Arial" charset="0"/>
              </a:rPr>
              <a:t>și la nivel </a:t>
            </a:r>
            <a:r>
              <a:rPr lang="vi-VN" sz="1800" b="0" dirty="0" smtClean="0">
                <a:solidFill>
                  <a:schemeClr val="tx2"/>
                </a:solidFill>
                <a:latin typeface="+mj-lt"/>
                <a:ea typeface="+mn-ea"/>
                <a:cs typeface="Arial" charset="0"/>
              </a:rPr>
              <a:t>naţional </a:t>
            </a:r>
            <a:r>
              <a:rPr lang="vi-VN" sz="1800" b="0" dirty="0">
                <a:solidFill>
                  <a:schemeClr val="tx2"/>
                </a:solidFill>
                <a:latin typeface="+mj-lt"/>
                <a:ea typeface="+mn-ea"/>
                <a:cs typeface="Arial" charset="0"/>
              </a:rPr>
              <a:t>pentru activităţile indicate în pct. 17–24 din aceeaşi anexă.</a:t>
            </a:r>
            <a:r>
              <a:rPr lang="vi-VN" sz="1800" dirty="0">
                <a:solidFill>
                  <a:schemeClr val="tx2"/>
                </a:solidFill>
                <a:latin typeface="+mj-lt"/>
                <a:ea typeface="+mn-ea"/>
                <a:cs typeface="Arial" charset="0"/>
              </a:rPr>
              <a:t/>
            </a:r>
            <a:br>
              <a:rPr lang="vi-VN" sz="1800" dirty="0">
                <a:solidFill>
                  <a:schemeClr val="tx2"/>
                </a:solidFill>
                <a:latin typeface="+mj-lt"/>
                <a:ea typeface="+mn-ea"/>
                <a:cs typeface="Arial" charset="0"/>
              </a:rPr>
            </a:br>
            <a:r>
              <a:rPr lang="vi-VN" sz="1800" b="0" dirty="0">
                <a:solidFill>
                  <a:schemeClr val="tx2"/>
                </a:solidFill>
                <a:latin typeface="+mj-lt"/>
                <a:ea typeface="+mn-ea"/>
                <a:cs typeface="Arial" charset="0"/>
              </a:rPr>
              <a:t>    </a:t>
            </a:r>
            <a:endParaRPr lang="ro-MO" sz="1800" b="0" dirty="0" smtClean="0">
              <a:solidFill>
                <a:schemeClr val="tx2"/>
              </a:solidFill>
              <a:latin typeface="+mj-lt"/>
              <a:ea typeface="+mn-ea"/>
              <a:cs typeface="Arial" charset="0"/>
            </a:endParaRPr>
          </a:p>
          <a:p>
            <a:pPr marL="0" lvl="0" indent="0" eaLnBrk="1" hangingPunct="1">
              <a:lnSpc>
                <a:spcPct val="100000"/>
              </a:lnSpc>
              <a:spcBef>
                <a:spcPct val="0"/>
              </a:spcBef>
              <a:spcAft>
                <a:spcPct val="0"/>
              </a:spcAft>
              <a:buClr>
                <a:srgbClr val="99CB38"/>
              </a:buClr>
              <a:buSzTx/>
              <a:buNone/>
            </a:pPr>
            <a:r>
              <a:rPr lang="ro-MO" sz="1800" b="0" dirty="0" smtClean="0">
                <a:solidFill>
                  <a:schemeClr val="tx2"/>
                </a:solidFill>
                <a:latin typeface="+mj-lt"/>
                <a:ea typeface="+mn-ea"/>
                <a:cs typeface="Arial" charset="0"/>
              </a:rPr>
              <a:t>EIM </a:t>
            </a:r>
            <a:r>
              <a:rPr lang="vi-VN" sz="1800" b="0" dirty="0" smtClean="0">
                <a:solidFill>
                  <a:schemeClr val="tx2"/>
                </a:solidFill>
                <a:latin typeface="+mj-lt"/>
                <a:ea typeface="+mn-ea"/>
                <a:cs typeface="Arial" charset="0"/>
              </a:rPr>
              <a:t> </a:t>
            </a:r>
            <a:r>
              <a:rPr lang="vi-VN" sz="1800" b="0" dirty="0">
                <a:solidFill>
                  <a:schemeClr val="tx2"/>
                </a:solidFill>
                <a:latin typeface="+mj-lt"/>
                <a:ea typeface="+mn-ea"/>
                <a:cs typeface="Arial" charset="0"/>
              </a:rPr>
              <a:t>pentru activităţile indicate </a:t>
            </a:r>
            <a:r>
              <a:rPr lang="vi-VN" sz="1800" dirty="0">
                <a:solidFill>
                  <a:schemeClr val="tx2"/>
                </a:solidFill>
                <a:latin typeface="+mj-lt"/>
                <a:ea typeface="+mn-ea"/>
                <a:cs typeface="Arial" charset="0"/>
              </a:rPr>
              <a:t>în anexa nr. 2</a:t>
            </a:r>
            <a:r>
              <a:rPr lang="vi-VN" sz="1800" b="0" dirty="0">
                <a:solidFill>
                  <a:schemeClr val="tx2"/>
                </a:solidFill>
                <a:latin typeface="+mj-lt"/>
                <a:ea typeface="+mn-ea"/>
                <a:cs typeface="Arial" charset="0"/>
              </a:rPr>
              <a:t> se efectuează în baza avizului eliberat de autoritatea competentă, conform art. 9 şi 10.</a:t>
            </a:r>
            <a:r>
              <a:rPr lang="vi-VN" sz="1800" dirty="0">
                <a:solidFill>
                  <a:schemeClr val="tx2"/>
                </a:solidFill>
                <a:latin typeface="+mj-lt"/>
                <a:ea typeface="+mn-ea"/>
                <a:cs typeface="Arial" charset="0"/>
              </a:rPr>
              <a:t/>
            </a:r>
            <a:br>
              <a:rPr lang="vi-VN" sz="1800" dirty="0">
                <a:solidFill>
                  <a:schemeClr val="tx2"/>
                </a:solidFill>
                <a:latin typeface="+mj-lt"/>
                <a:ea typeface="+mn-ea"/>
                <a:cs typeface="Arial" charset="0"/>
              </a:rPr>
            </a:br>
            <a:r>
              <a:rPr lang="vi-VN" sz="1800" b="0" dirty="0">
                <a:solidFill>
                  <a:schemeClr val="tx2"/>
                </a:solidFill>
                <a:latin typeface="+mj-lt"/>
                <a:ea typeface="+mn-ea"/>
                <a:cs typeface="Arial" charset="0"/>
              </a:rPr>
              <a:t>    </a:t>
            </a:r>
            <a:endParaRPr lang="ro-MO" sz="1800" b="0" dirty="0" smtClean="0">
              <a:solidFill>
                <a:schemeClr val="tx2"/>
              </a:solidFill>
              <a:latin typeface="+mj-lt"/>
              <a:ea typeface="+mn-ea"/>
              <a:cs typeface="Arial" charset="0"/>
            </a:endParaRPr>
          </a:p>
          <a:p>
            <a:pPr marL="0" lvl="0" indent="0" eaLnBrk="1" hangingPunct="1">
              <a:lnSpc>
                <a:spcPct val="100000"/>
              </a:lnSpc>
              <a:spcBef>
                <a:spcPct val="0"/>
              </a:spcBef>
              <a:spcAft>
                <a:spcPct val="0"/>
              </a:spcAft>
              <a:buClr>
                <a:srgbClr val="99CB38"/>
              </a:buClr>
              <a:buSzTx/>
              <a:buNone/>
            </a:pPr>
            <a:r>
              <a:rPr lang="vi-VN" sz="1800" b="0" dirty="0" smtClean="0">
                <a:solidFill>
                  <a:schemeClr val="tx2"/>
                </a:solidFill>
                <a:latin typeface="+mj-lt"/>
                <a:ea typeface="+mn-ea"/>
                <a:cs typeface="Arial" charset="0"/>
              </a:rPr>
              <a:t>Pentru </a:t>
            </a:r>
            <a:r>
              <a:rPr lang="vi-VN" sz="1800" b="0" dirty="0">
                <a:solidFill>
                  <a:schemeClr val="tx2"/>
                </a:solidFill>
                <a:latin typeface="+mj-lt"/>
                <a:ea typeface="+mn-ea"/>
                <a:cs typeface="Arial" charset="0"/>
              </a:rPr>
              <a:t>activităţile indicate </a:t>
            </a:r>
            <a:r>
              <a:rPr lang="vi-VN" sz="1800" dirty="0">
                <a:solidFill>
                  <a:schemeClr val="tx2"/>
                </a:solidFill>
                <a:latin typeface="+mj-lt"/>
                <a:ea typeface="+mn-ea"/>
                <a:cs typeface="Arial" charset="0"/>
              </a:rPr>
              <a:t>în anexa nr. 2</a:t>
            </a:r>
            <a:r>
              <a:rPr lang="vi-VN" sz="1800" b="0" dirty="0">
                <a:solidFill>
                  <a:schemeClr val="tx2"/>
                </a:solidFill>
                <a:latin typeface="+mj-lt"/>
                <a:ea typeface="+mn-ea"/>
                <a:cs typeface="Arial" charset="0"/>
              </a:rPr>
              <a:t>, precum și pentru oricare alte activități pentru care se stabileşte că nu este necesară evaluarea impactului asupra mediului, se </a:t>
            </a:r>
            <a:r>
              <a:rPr lang="vi-VN" sz="1800" dirty="0">
                <a:solidFill>
                  <a:schemeClr val="tx2"/>
                </a:solidFill>
                <a:latin typeface="+mj-lt"/>
                <a:ea typeface="+mn-ea"/>
                <a:cs typeface="Arial" charset="0"/>
              </a:rPr>
              <a:t>va elibera decizia sau avizul expertizei </a:t>
            </a:r>
            <a:r>
              <a:rPr lang="vi-VN" sz="1800" dirty="0" smtClean="0">
                <a:solidFill>
                  <a:schemeClr val="tx2"/>
                </a:solidFill>
                <a:latin typeface="+mj-lt"/>
                <a:ea typeface="+mn-ea"/>
                <a:cs typeface="Arial" charset="0"/>
              </a:rPr>
              <a:t>ecologice,</a:t>
            </a:r>
            <a:r>
              <a:rPr lang="vi-VN" sz="1800" b="0" dirty="0" smtClean="0">
                <a:solidFill>
                  <a:schemeClr val="tx2"/>
                </a:solidFill>
                <a:latin typeface="+mj-lt"/>
                <a:ea typeface="+mn-ea"/>
                <a:cs typeface="Arial" charset="0"/>
              </a:rPr>
              <a:t>.</a:t>
            </a:r>
            <a:endParaRPr lang="ro-MO" altLang="ru-RU" sz="1800" dirty="0">
              <a:solidFill>
                <a:schemeClr val="tx2"/>
              </a:solidFill>
              <a:latin typeface="+mj-lt"/>
              <a:ea typeface="+mn-ea"/>
              <a:cs typeface="Arial" pitchFamily="34" charset="0"/>
            </a:endParaRPr>
          </a:p>
        </p:txBody>
      </p:sp>
      <p:sp>
        <p:nvSpPr>
          <p:cNvPr id="22" name="Лента лицом вниз 21"/>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nr. 86 </a:t>
            </a:r>
            <a:r>
              <a:rPr lang="ro-MO" sz="2000" kern="0" dirty="0">
                <a:solidFill>
                  <a:schemeClr val="tx1"/>
                </a:solidFill>
                <a:latin typeface="Arial"/>
              </a:rPr>
              <a:t>privind </a:t>
            </a:r>
            <a:r>
              <a:rPr lang="ro-MO" sz="2000" kern="0" dirty="0" smtClean="0">
                <a:solidFill>
                  <a:schemeClr val="tx1"/>
                </a:solidFill>
                <a:latin typeface="Arial"/>
              </a:rPr>
              <a:t>evaluarea IM</a:t>
            </a:r>
            <a:endParaRPr kumimoji="0" lang="ru-RU" sz="22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50067723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302534" y="2065439"/>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Content Placeholder 2"/>
          <p:cNvSpPr txBox="1">
            <a:spLocks/>
          </p:cNvSpPr>
          <p:nvPr/>
        </p:nvSpPr>
        <p:spPr bwMode="auto">
          <a:xfrm>
            <a:off x="204678" y="1835326"/>
            <a:ext cx="8535894" cy="456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S PGothic" pitchFamily="34" charset="-128"/>
                <a:cs typeface="ＭＳ Ｐゴシック" charset="0"/>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S PGothic" pitchFamily="34" charset="-128"/>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buClr>
                <a:srgbClr val="99CB38"/>
              </a:buClr>
            </a:pPr>
            <a:endParaRPr lang="ro-MO" altLang="ru-RU" sz="1800" b="0" dirty="0" smtClean="0">
              <a:solidFill>
                <a:srgbClr val="6E6452"/>
              </a:solidFill>
              <a:ea typeface="+mn-ea"/>
              <a:cs typeface="Arial" pitchFamily="34" charset="0"/>
            </a:endParaRPr>
          </a:p>
          <a:p>
            <a:pPr lvl="0">
              <a:buClr>
                <a:srgbClr val="99CB38"/>
              </a:buClr>
            </a:pPr>
            <a:endParaRPr lang="ro-MO" altLang="ru-RU" sz="1800" b="0" dirty="0">
              <a:solidFill>
                <a:srgbClr val="6E6452"/>
              </a:solidFill>
              <a:ea typeface="+mn-ea"/>
              <a:cs typeface="Arial" pitchFamily="34" charset="0"/>
            </a:endParaRPr>
          </a:p>
          <a:p>
            <a:pPr>
              <a:lnSpc>
                <a:spcPct val="115000"/>
              </a:lnSpc>
              <a:spcAft>
                <a:spcPts val="0"/>
              </a:spcAft>
            </a:pPr>
            <a:r>
              <a:rPr lang="vi-VN" sz="2200" dirty="0" smtClean="0">
                <a:solidFill>
                  <a:srgbClr val="000000"/>
                </a:solidFill>
                <a:latin typeface="Times New Roman"/>
                <a:ea typeface="+mn-ea"/>
                <a:cs typeface="Arial" charset="0"/>
              </a:rPr>
              <a:t> </a:t>
            </a:r>
            <a:r>
              <a:rPr lang="en-US" sz="1800" dirty="0" smtClean="0">
                <a:solidFill>
                  <a:srgbClr val="000000"/>
                </a:solidFill>
                <a:latin typeface="+mj-lt"/>
                <a:ea typeface="Times New Roman"/>
                <a:cs typeface="Times New Roman"/>
              </a:rPr>
              <a:t>Art</a:t>
            </a:r>
            <a:r>
              <a:rPr lang="ro-MO" sz="1800" dirty="0" smtClean="0">
                <a:solidFill>
                  <a:srgbClr val="000000"/>
                </a:solidFill>
                <a:latin typeface="+mj-lt"/>
                <a:ea typeface="Times New Roman"/>
                <a:cs typeface="Times New Roman"/>
              </a:rPr>
              <a:t>.</a:t>
            </a:r>
            <a:r>
              <a:rPr lang="en-US" sz="1800" dirty="0" smtClean="0">
                <a:solidFill>
                  <a:srgbClr val="000000"/>
                </a:solidFill>
                <a:latin typeface="+mj-lt"/>
                <a:ea typeface="Times New Roman"/>
                <a:cs typeface="Times New Roman"/>
              </a:rPr>
              <a:t> 6</a:t>
            </a:r>
            <a:r>
              <a:rPr lang="en-US" sz="1800" b="0" dirty="0" smtClean="0">
                <a:solidFill>
                  <a:srgbClr val="000000"/>
                </a:solidFill>
                <a:latin typeface="+mj-lt"/>
                <a:ea typeface="Times New Roman"/>
                <a:cs typeface="Times New Roman"/>
              </a:rPr>
              <a:t>.</a:t>
            </a:r>
            <a:r>
              <a:rPr lang="ro-MO" sz="1800" b="0" dirty="0" smtClean="0">
                <a:solidFill>
                  <a:schemeClr val="tx2"/>
                </a:solidFill>
                <a:latin typeface="+mj-lt"/>
                <a:ea typeface="Times New Roman"/>
                <a:cs typeface="Times New Roman"/>
              </a:rPr>
              <a:t>prevede</a:t>
            </a:r>
            <a:r>
              <a:rPr lang="en-US" sz="1800" b="0" dirty="0" smtClean="0">
                <a:solidFill>
                  <a:schemeClr val="tx2"/>
                </a:solidFill>
                <a:latin typeface="+mj-lt"/>
                <a:ea typeface="Times New Roman"/>
                <a:cs typeface="Times New Roman"/>
              </a:rPr>
              <a:t> </a:t>
            </a:r>
            <a:r>
              <a:rPr lang="ro-MO" sz="1800" b="0" dirty="0" smtClean="0">
                <a:solidFill>
                  <a:schemeClr val="tx2"/>
                </a:solidFill>
                <a:latin typeface="+mj-lt"/>
                <a:ea typeface="Times New Roman"/>
                <a:cs typeface="Times New Roman"/>
              </a:rPr>
              <a:t>că  </a:t>
            </a:r>
            <a:r>
              <a:rPr lang="en-US" sz="1800" dirty="0" err="1" smtClean="0">
                <a:solidFill>
                  <a:schemeClr val="tx2"/>
                </a:solidFill>
                <a:latin typeface="+mj-lt"/>
                <a:ea typeface="Times New Roman"/>
                <a:cs typeface="Times New Roman"/>
              </a:rPr>
              <a:t>activităţ</a:t>
            </a:r>
            <a:r>
              <a:rPr lang="ro-MO" sz="1800" dirty="0" err="1" smtClean="0">
                <a:solidFill>
                  <a:schemeClr val="tx2"/>
                </a:solidFill>
                <a:latin typeface="+mj-lt"/>
                <a:ea typeface="Times New Roman"/>
                <a:cs typeface="Times New Roman"/>
              </a:rPr>
              <a:t>ile</a:t>
            </a:r>
            <a:r>
              <a:rPr lang="en-US" sz="1800" dirty="0" smtClean="0">
                <a:solidFill>
                  <a:schemeClr val="tx2"/>
                </a:solidFill>
                <a:latin typeface="+mj-lt"/>
                <a:ea typeface="Times New Roman"/>
                <a:cs typeface="Times New Roman"/>
              </a:rPr>
              <a:t> de </a:t>
            </a:r>
            <a:r>
              <a:rPr lang="en-US" sz="1800" dirty="0" err="1" smtClean="0">
                <a:solidFill>
                  <a:schemeClr val="tx2"/>
                </a:solidFill>
                <a:latin typeface="+mj-lt"/>
                <a:ea typeface="Times New Roman"/>
                <a:cs typeface="Times New Roman"/>
              </a:rPr>
              <a:t>evaluare</a:t>
            </a:r>
            <a:r>
              <a:rPr lang="ro-MO" sz="1800" dirty="0" smtClean="0">
                <a:solidFill>
                  <a:schemeClr val="tx2"/>
                </a:solidFill>
                <a:latin typeface="+mj-lt"/>
                <a:ea typeface="Times New Roman"/>
                <a:cs typeface="Times New Roman"/>
              </a:rPr>
              <a:t> </a:t>
            </a:r>
            <a:r>
              <a:rPr lang="en-US" sz="1800" dirty="0" smtClean="0">
                <a:solidFill>
                  <a:schemeClr val="tx2"/>
                </a:solidFill>
                <a:latin typeface="+mj-lt"/>
                <a:ea typeface="Times New Roman"/>
                <a:cs typeface="Times New Roman"/>
              </a:rPr>
              <a:t>a </a:t>
            </a:r>
            <a:r>
              <a:rPr lang="en-US" sz="1800" dirty="0" err="1" smtClean="0">
                <a:solidFill>
                  <a:schemeClr val="tx2"/>
                </a:solidFill>
                <a:latin typeface="+mj-lt"/>
                <a:ea typeface="Times New Roman"/>
                <a:cs typeface="Times New Roman"/>
              </a:rPr>
              <a:t>impactului</a:t>
            </a:r>
            <a:r>
              <a:rPr lang="en-US" sz="1800" dirty="0" smtClean="0">
                <a:solidFill>
                  <a:schemeClr val="tx2"/>
                </a:solidFill>
                <a:latin typeface="+mj-lt"/>
                <a:ea typeface="Times New Roman"/>
                <a:cs typeface="Times New Roman"/>
              </a:rPr>
              <a:t> </a:t>
            </a:r>
            <a:r>
              <a:rPr lang="en-US" sz="1800" dirty="0" err="1" smtClean="0">
                <a:solidFill>
                  <a:schemeClr val="tx2"/>
                </a:solidFill>
                <a:latin typeface="+mj-lt"/>
                <a:ea typeface="Times New Roman"/>
                <a:cs typeface="Times New Roman"/>
              </a:rPr>
              <a:t>asupra</a:t>
            </a:r>
            <a:r>
              <a:rPr lang="en-US" sz="1800" dirty="0" smtClean="0">
                <a:solidFill>
                  <a:schemeClr val="tx2"/>
                </a:solidFill>
                <a:latin typeface="+mj-lt"/>
                <a:ea typeface="Times New Roman"/>
                <a:cs typeface="Times New Roman"/>
              </a:rPr>
              <a:t> </a:t>
            </a:r>
            <a:r>
              <a:rPr lang="ro-MO" sz="1800" dirty="0" smtClean="0">
                <a:solidFill>
                  <a:schemeClr val="tx2"/>
                </a:solidFill>
                <a:latin typeface="+mj-lt"/>
                <a:ea typeface="Times New Roman"/>
                <a:cs typeface="Times New Roman"/>
              </a:rPr>
              <a:t> mediului este obligativitatea inițiatorului. </a:t>
            </a:r>
          </a:p>
          <a:p>
            <a:pPr>
              <a:lnSpc>
                <a:spcPct val="115000"/>
              </a:lnSpc>
              <a:spcAft>
                <a:spcPts val="0"/>
              </a:spcAft>
            </a:pPr>
            <a:r>
              <a:rPr lang="en-US" sz="1800" dirty="0" smtClean="0">
                <a:solidFill>
                  <a:schemeClr val="tx2"/>
                </a:solidFill>
                <a:latin typeface="+mj-lt"/>
                <a:ea typeface="Times New Roman"/>
                <a:cs typeface="Times New Roman"/>
              </a:rPr>
              <a:t/>
            </a:r>
            <a:br>
              <a:rPr lang="en-US" sz="1800" dirty="0" smtClean="0">
                <a:solidFill>
                  <a:schemeClr val="tx2"/>
                </a:solidFill>
                <a:latin typeface="+mj-lt"/>
                <a:ea typeface="Times New Roman"/>
                <a:cs typeface="Times New Roman"/>
              </a:rPr>
            </a:br>
            <a:r>
              <a:rPr lang="en-US" sz="1800" b="0" dirty="0">
                <a:solidFill>
                  <a:schemeClr val="tx2"/>
                </a:solidFill>
                <a:latin typeface="+mj-lt"/>
                <a:ea typeface="Times New Roman"/>
                <a:cs typeface="Times New Roman"/>
              </a:rPr>
              <a:t> </a:t>
            </a:r>
            <a:r>
              <a:rPr lang="ro-MO" sz="1800" dirty="0" smtClean="0">
                <a:solidFill>
                  <a:schemeClr val="tx2"/>
                </a:solidFill>
                <a:effectLst/>
                <a:latin typeface="+mj-lt"/>
                <a:ea typeface="Calibri"/>
                <a:cs typeface="Times New Roman"/>
              </a:rPr>
              <a:t>Legea prevede proceduri și modalități </a:t>
            </a:r>
            <a:r>
              <a:rPr lang="ro-MO" sz="1800" b="0" dirty="0" smtClean="0">
                <a:solidFill>
                  <a:schemeClr val="tx2"/>
                </a:solidFill>
                <a:effectLst/>
                <a:latin typeface="+mj-lt"/>
                <a:ea typeface="Calibri"/>
                <a:cs typeface="Times New Roman"/>
              </a:rPr>
              <a:t>(etape) de elaborare a documentației de EIM, coordonarea, consultarea, informarea publicului, obținerea Deciziei, a Avizului a Acordului de Mediu.    </a:t>
            </a:r>
          </a:p>
          <a:p>
            <a:pPr>
              <a:lnSpc>
                <a:spcPct val="115000"/>
              </a:lnSpc>
              <a:spcAft>
                <a:spcPts val="0"/>
              </a:spcAft>
            </a:pPr>
            <a:endParaRPr lang="ru-RU" sz="1800" b="0" dirty="0">
              <a:effectLst/>
              <a:latin typeface="+mj-lt"/>
              <a:ea typeface="Calibri"/>
              <a:cs typeface="Times New Roman"/>
            </a:endParaRPr>
          </a:p>
        </p:txBody>
      </p:sp>
      <p:sp>
        <p:nvSpPr>
          <p:cNvPr id="22" name="Лента лицом вниз 21"/>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nr. 86 </a:t>
            </a:r>
            <a:r>
              <a:rPr lang="ro-MO" sz="2000" kern="0" dirty="0">
                <a:solidFill>
                  <a:schemeClr val="tx1"/>
                </a:solidFill>
                <a:latin typeface="Arial"/>
              </a:rPr>
              <a:t>privind </a:t>
            </a:r>
            <a:r>
              <a:rPr lang="ro-MO" sz="2000" kern="0" dirty="0" smtClean="0">
                <a:solidFill>
                  <a:schemeClr val="tx1"/>
                </a:solidFill>
                <a:latin typeface="Arial"/>
              </a:rPr>
              <a:t>evaluarea IM</a:t>
            </a:r>
            <a:endParaRPr kumimoji="0" lang="ru-RU" sz="22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93589762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65163" y="-304800"/>
            <a:ext cx="8229600" cy="1066800"/>
          </a:xfrm>
        </p:spPr>
        <p:txBody>
          <a:bodyPr/>
          <a:lstStyle/>
          <a:p>
            <a:pPr algn="ctr" eaLnBrk="1" hangingPunct="1">
              <a:defRPr/>
            </a:pPr>
            <a:r>
              <a:rPr lang="ro-MO" altLang="en-US" sz="3200" b="1" dirty="0" smtClean="0">
                <a:solidFill>
                  <a:schemeClr val="tx1"/>
                </a:solidFill>
                <a:latin typeface="Arial" panose="020B0604020202020204" pitchFamily="34" charset="0"/>
                <a:cs typeface="Arial" panose="020B0604020202020204" pitchFamily="34" charset="0"/>
              </a:rPr>
              <a:t>Legea </a:t>
            </a:r>
            <a:r>
              <a:rPr lang="ru-RU" altLang="en-US" sz="3200" b="1" dirty="0" smtClean="0">
                <a:solidFill>
                  <a:schemeClr val="tx1"/>
                </a:solidFill>
                <a:latin typeface="Arial" panose="020B0604020202020204" pitchFamily="34" charset="0"/>
                <a:cs typeface="Arial" panose="020B0604020202020204" pitchFamily="34" charset="0"/>
              </a:rPr>
              <a:t>86 </a:t>
            </a:r>
            <a:r>
              <a:rPr lang="ro-MO" altLang="en-US" sz="3200" b="1" dirty="0" smtClean="0">
                <a:solidFill>
                  <a:schemeClr val="tx1"/>
                </a:solidFill>
                <a:latin typeface="Arial" panose="020B0604020202020204" pitchFamily="34" charset="0"/>
                <a:cs typeface="Arial" panose="020B0604020202020204" pitchFamily="34" charset="0"/>
              </a:rPr>
              <a:t>din</a:t>
            </a:r>
            <a:r>
              <a:rPr lang="ru-RU" altLang="en-US" sz="3200" b="1" dirty="0" smtClean="0">
                <a:solidFill>
                  <a:schemeClr val="tx1"/>
                </a:solidFill>
                <a:latin typeface="Arial" panose="020B0604020202020204" pitchFamily="34" charset="0"/>
                <a:cs typeface="Arial" panose="020B0604020202020204" pitchFamily="34" charset="0"/>
              </a:rPr>
              <a:t> </a:t>
            </a:r>
            <a:r>
              <a:rPr lang="ru-RU" altLang="en-US" sz="3200" b="1" dirty="0">
                <a:solidFill>
                  <a:schemeClr val="tx1"/>
                </a:solidFill>
                <a:latin typeface="Arial" panose="020B0604020202020204" pitchFamily="34" charset="0"/>
                <a:cs typeface="Arial" panose="020B0604020202020204" pitchFamily="34" charset="0"/>
              </a:rPr>
              <a:t>2</a:t>
            </a:r>
            <a:r>
              <a:rPr lang="ro-RO" altLang="en-US" sz="3200" b="1" dirty="0">
                <a:solidFill>
                  <a:schemeClr val="tx1"/>
                </a:solidFill>
                <a:latin typeface="Arial" panose="020B0604020202020204" pitchFamily="34" charset="0"/>
                <a:cs typeface="Arial" panose="020B0604020202020204" pitchFamily="34" charset="0"/>
              </a:rPr>
              <a:t>5</a:t>
            </a:r>
            <a:r>
              <a:rPr lang="ru-RU" altLang="en-US" sz="3200" b="1" dirty="0">
                <a:solidFill>
                  <a:schemeClr val="tx1"/>
                </a:solidFill>
                <a:latin typeface="Arial" panose="020B0604020202020204" pitchFamily="34" charset="0"/>
                <a:cs typeface="Arial" panose="020B0604020202020204" pitchFamily="34" charset="0"/>
              </a:rPr>
              <a:t>.05 </a:t>
            </a:r>
            <a:r>
              <a:rPr lang="ro-RO" altLang="en-US" sz="3200" b="1" dirty="0">
                <a:solidFill>
                  <a:schemeClr val="tx1"/>
                </a:solidFill>
                <a:latin typeface="Arial" panose="020B0604020202020204" pitchFamily="34" charset="0"/>
                <a:cs typeface="Arial" panose="020B0604020202020204" pitchFamily="34" charset="0"/>
              </a:rPr>
              <a:t>2014 </a:t>
            </a:r>
            <a:r>
              <a:rPr lang="ro-RO" altLang="en-US" sz="3200" b="1" dirty="0" smtClean="0">
                <a:solidFill>
                  <a:schemeClr val="tx1"/>
                </a:solidFill>
                <a:latin typeface="Arial" panose="020B0604020202020204" pitchFamily="34" charset="0"/>
                <a:cs typeface="Arial" panose="020B0604020202020204" pitchFamily="34" charset="0"/>
              </a:rPr>
              <a:t>despre EIMÎ</a:t>
            </a:r>
            <a:endParaRPr lang="en-US" altLang="en-US" sz="3200" b="1" dirty="0">
              <a:solidFill>
                <a:schemeClr val="tx1"/>
              </a:solidFill>
              <a:latin typeface="Arial" panose="020B0604020202020204" pitchFamily="34" charset="0"/>
              <a:cs typeface="Arial" panose="020B0604020202020204" pitchFamily="34" charset="0"/>
            </a:endParaRPr>
          </a:p>
        </p:txBody>
      </p:sp>
      <p:sp>
        <p:nvSpPr>
          <p:cNvPr id="65539" name="Content Placeholder 2"/>
          <p:cNvSpPr>
            <a:spLocks noGrp="1"/>
          </p:cNvSpPr>
          <p:nvPr>
            <p:ph idx="1"/>
          </p:nvPr>
        </p:nvSpPr>
        <p:spPr>
          <a:xfrm>
            <a:off x="308187" y="796926"/>
            <a:ext cx="8342312" cy="3262312"/>
          </a:xfrm>
        </p:spPr>
        <p:txBody>
          <a:bodyPr/>
          <a:lstStyle/>
          <a:p>
            <a:pPr marL="0" indent="0" eaLnBrk="1" hangingPunct="1">
              <a:buFont typeface="Calibri" pitchFamily="34" charset="0"/>
              <a:buNone/>
              <a:defRPr/>
            </a:pPr>
            <a:r>
              <a:rPr lang="ro-MO" altLang="en-US" sz="2400" b="1" i="1" spc="-50" dirty="0" smtClean="0">
                <a:solidFill>
                  <a:schemeClr val="tx2"/>
                </a:solidFill>
                <a:latin typeface="Arial" panose="020B0604020202020204" pitchFamily="34" charset="0"/>
                <a:cs typeface="Arial" panose="020B0604020202020204" pitchFamily="34" charset="0"/>
              </a:rPr>
              <a:t>Etapele EIMÎ</a:t>
            </a:r>
            <a:endParaRPr lang="en-US" altLang="en-US" sz="2400" b="1" i="1" spc="-50" dirty="0">
              <a:solidFill>
                <a:schemeClr val="tx2"/>
              </a:solidFill>
              <a:latin typeface="Arial" panose="020B0604020202020204" pitchFamily="34" charset="0"/>
              <a:cs typeface="Arial" panose="020B0604020202020204" pitchFamily="34" charset="0"/>
            </a:endParaRPr>
          </a:p>
        </p:txBody>
      </p:sp>
      <p:sp>
        <p:nvSpPr>
          <p:cNvPr id="5" name="Flowchart: Multidocument 6"/>
          <p:cNvSpPr>
            <a:spLocks noChangeArrowheads="1"/>
          </p:cNvSpPr>
          <p:nvPr/>
        </p:nvSpPr>
        <p:spPr bwMode="auto">
          <a:xfrm>
            <a:off x="633047" y="2133636"/>
            <a:ext cx="1557703" cy="1066801"/>
          </a:xfrm>
          <a:prstGeom prst="flowChartMultidocument">
            <a:avLst/>
          </a:prstGeom>
          <a:ln>
            <a:headEnd/>
            <a:tailEnd/>
          </a:ln>
          <a:scene3d>
            <a:camera prst="orthographicFront"/>
            <a:lightRig rig="threePt" dir="t"/>
          </a:scene3d>
          <a:sp3d>
            <a:bevelT w="152400" h="50800" prst="softRound"/>
          </a:sp3d>
        </p:spPr>
        <p:style>
          <a:lnRef idx="1">
            <a:schemeClr val="dk1"/>
          </a:lnRef>
          <a:fillRef idx="2">
            <a:schemeClr val="dk1"/>
          </a:fillRef>
          <a:effectRef idx="1">
            <a:schemeClr val="dk1"/>
          </a:effectRef>
          <a:fontRef idx="minor">
            <a:schemeClr val="dk1"/>
          </a:fontRef>
        </p:style>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defRPr/>
            </a:pPr>
            <a:r>
              <a:rPr lang="en-US" altLang="ro-RO" sz="1800" dirty="0" smtClean="0">
                <a:solidFill>
                  <a:srgbClr val="002060"/>
                </a:solidFill>
                <a:latin typeface="Arial" pitchFamily="34" charset="0"/>
                <a:cs typeface="Arial" pitchFamily="34" charset="0"/>
              </a:rPr>
              <a:t>doc</a:t>
            </a:r>
            <a:r>
              <a:rPr lang="ro-RO" altLang="ro-RO" sz="1800" dirty="0">
                <a:solidFill>
                  <a:srgbClr val="002060"/>
                </a:solidFill>
                <a:latin typeface="Arial" pitchFamily="34" charset="0"/>
                <a:cs typeface="Arial" pitchFamily="34" charset="0"/>
              </a:rPr>
              <a:t>. </a:t>
            </a:r>
            <a:r>
              <a:rPr lang="ro-RO" altLang="ro-RO" sz="1800" dirty="0" smtClean="0">
                <a:solidFill>
                  <a:srgbClr val="002060"/>
                </a:solidFill>
                <a:latin typeface="Arial" pitchFamily="34" charset="0"/>
                <a:cs typeface="Arial" pitchFamily="34" charset="0"/>
              </a:rPr>
              <a:t>EIM</a:t>
            </a:r>
          </a:p>
        </p:txBody>
      </p:sp>
      <p:sp>
        <p:nvSpPr>
          <p:cNvPr id="2" name="Rounded Rectangle 1"/>
          <p:cNvSpPr/>
          <p:nvPr/>
        </p:nvSpPr>
        <p:spPr>
          <a:xfrm>
            <a:off x="4328747" y="1905036"/>
            <a:ext cx="3192388" cy="906779"/>
          </a:xfrm>
          <a:prstGeom prst="roundRect">
            <a:avLst/>
          </a:prstGeom>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r>
              <a:rPr lang="ro-MO" altLang="en-US" sz="1800" dirty="0" smtClean="0">
                <a:solidFill>
                  <a:srgbClr val="002060"/>
                </a:solidFill>
                <a:latin typeface="Arial Narrow" pitchFamily="34" charset="0"/>
              </a:rPr>
              <a:t>Inițiatorul</a:t>
            </a:r>
            <a:endParaRPr lang="en-US" altLang="en-US" sz="1800" dirty="0">
              <a:solidFill>
                <a:srgbClr val="002060"/>
              </a:solidFill>
              <a:latin typeface="Arial Narrow" pitchFamily="34" charset="0"/>
            </a:endParaRPr>
          </a:p>
        </p:txBody>
      </p:sp>
      <p:sp>
        <p:nvSpPr>
          <p:cNvPr id="6" name="Flowchart: Multidocument 5"/>
          <p:cNvSpPr/>
          <p:nvPr/>
        </p:nvSpPr>
        <p:spPr>
          <a:xfrm>
            <a:off x="2883882" y="3144838"/>
            <a:ext cx="1595461" cy="914400"/>
          </a:xfrm>
          <a:prstGeom prst="flowChartMultidocument">
            <a:avLst/>
          </a:prstGeom>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r>
              <a:rPr lang="ro-MO" altLang="en-US" sz="2000" dirty="0" smtClean="0">
                <a:solidFill>
                  <a:srgbClr val="002060"/>
                </a:solidFill>
                <a:latin typeface="Calibri" pitchFamily="34" charset="0"/>
              </a:rPr>
              <a:t>Cererea la </a:t>
            </a:r>
            <a:r>
              <a:rPr lang="ro-MO" altLang="en-US" sz="2000" dirty="0" err="1" smtClean="0">
                <a:solidFill>
                  <a:srgbClr val="002060"/>
                </a:solidFill>
                <a:latin typeface="Calibri" pitchFamily="34" charset="0"/>
              </a:rPr>
              <a:t>org</a:t>
            </a:r>
            <a:r>
              <a:rPr lang="ro-MO" altLang="en-US" sz="2000" dirty="0" smtClean="0">
                <a:solidFill>
                  <a:srgbClr val="002060"/>
                </a:solidFill>
                <a:latin typeface="Calibri" pitchFamily="34" charset="0"/>
              </a:rPr>
              <a:t>. Competent</a:t>
            </a:r>
            <a:endParaRPr lang="en-US" altLang="en-US" sz="2000" dirty="0">
              <a:solidFill>
                <a:srgbClr val="002060"/>
              </a:solidFill>
              <a:latin typeface="Calibri" pitchFamily="34" charset="0"/>
            </a:endParaRPr>
          </a:p>
        </p:txBody>
      </p:sp>
      <p:sp>
        <p:nvSpPr>
          <p:cNvPr id="7" name="Flowchart: Punched Tape 6"/>
          <p:cNvSpPr/>
          <p:nvPr/>
        </p:nvSpPr>
        <p:spPr>
          <a:xfrm>
            <a:off x="5831920" y="2965450"/>
            <a:ext cx="1655238" cy="914400"/>
          </a:xfrm>
          <a:prstGeom prst="flowChartPunchedTape">
            <a:avLst/>
          </a:prstGeom>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r>
              <a:rPr lang="ro-MO" altLang="en-US" sz="2000" dirty="0" smtClean="0">
                <a:solidFill>
                  <a:srgbClr val="002060"/>
                </a:solidFill>
                <a:latin typeface="Calibri" pitchFamily="34" charset="0"/>
              </a:rPr>
              <a:t>Decizie</a:t>
            </a:r>
            <a:endParaRPr lang="en-US" altLang="en-US" sz="2000" dirty="0">
              <a:solidFill>
                <a:srgbClr val="002060"/>
              </a:solidFill>
              <a:latin typeface="Calibri" pitchFamily="34" charset="0"/>
            </a:endParaRPr>
          </a:p>
        </p:txBody>
      </p:sp>
      <p:sp>
        <p:nvSpPr>
          <p:cNvPr id="11" name="Flowchart: Punched Tape 10"/>
          <p:cNvSpPr/>
          <p:nvPr/>
        </p:nvSpPr>
        <p:spPr>
          <a:xfrm>
            <a:off x="5838098" y="5423580"/>
            <a:ext cx="1660688" cy="824820"/>
          </a:xfrm>
          <a:prstGeom prst="flowChartPunchedTap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r>
              <a:rPr lang="ro-MO" altLang="en-US" sz="2000" dirty="0" smtClean="0">
                <a:solidFill>
                  <a:srgbClr val="002060"/>
                </a:solidFill>
                <a:latin typeface="Calibri" pitchFamily="34" charset="0"/>
              </a:rPr>
              <a:t>ACORD  de Mediu</a:t>
            </a:r>
            <a:endParaRPr lang="en-US" altLang="en-US" sz="2000" dirty="0">
              <a:solidFill>
                <a:srgbClr val="002060"/>
              </a:solidFill>
              <a:latin typeface="Calibri" pitchFamily="34" charset="0"/>
            </a:endParaRPr>
          </a:p>
        </p:txBody>
      </p:sp>
      <p:sp>
        <p:nvSpPr>
          <p:cNvPr id="12" name="Flowchart: Multidocument 11"/>
          <p:cNvSpPr/>
          <p:nvPr/>
        </p:nvSpPr>
        <p:spPr>
          <a:xfrm>
            <a:off x="2924179" y="4172044"/>
            <a:ext cx="1688123" cy="916861"/>
          </a:xfrm>
          <a:prstGeom prst="flowChartMultidocumen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r>
              <a:rPr lang="ro-MO" altLang="en-US" sz="2000" dirty="0" smtClean="0">
                <a:solidFill>
                  <a:srgbClr val="002060"/>
                </a:solidFill>
                <a:latin typeface="Calibri" pitchFamily="34" charset="0"/>
              </a:rPr>
              <a:t>Programe</a:t>
            </a:r>
            <a:endParaRPr lang="en-US" altLang="en-US" sz="2000" dirty="0">
              <a:solidFill>
                <a:srgbClr val="002060"/>
              </a:solidFill>
              <a:latin typeface="Calibri" pitchFamily="34" charset="0"/>
            </a:endParaRPr>
          </a:p>
        </p:txBody>
      </p:sp>
      <p:sp>
        <p:nvSpPr>
          <p:cNvPr id="15" name="Flowchart: Multidocument 14"/>
          <p:cNvSpPr/>
          <p:nvPr/>
        </p:nvSpPr>
        <p:spPr>
          <a:xfrm>
            <a:off x="2883877" y="5295900"/>
            <a:ext cx="1477108" cy="876300"/>
          </a:xfrm>
          <a:prstGeom prst="flowChartMultidocumen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r>
              <a:rPr lang="ro-RO" altLang="en-US" sz="2000" dirty="0">
                <a:solidFill>
                  <a:srgbClr val="002060"/>
                </a:solidFill>
                <a:latin typeface="Calibri" pitchFamily="34" charset="0"/>
              </a:rPr>
              <a:t>Doc. </a:t>
            </a:r>
            <a:r>
              <a:rPr lang="ro-RO" altLang="en-US" sz="2000" dirty="0" smtClean="0">
                <a:solidFill>
                  <a:srgbClr val="002060"/>
                </a:solidFill>
                <a:latin typeface="Calibri" pitchFamily="34" charset="0"/>
              </a:rPr>
              <a:t>EIM</a:t>
            </a:r>
            <a:endParaRPr lang="en-US" altLang="en-US" sz="2000" dirty="0">
              <a:solidFill>
                <a:srgbClr val="002060"/>
              </a:solidFill>
              <a:latin typeface="Calibri" pitchFamily="34" charset="0"/>
            </a:endParaRPr>
          </a:p>
        </p:txBody>
      </p:sp>
      <p:sp>
        <p:nvSpPr>
          <p:cNvPr id="16" name="Smiley Face 15"/>
          <p:cNvSpPr/>
          <p:nvPr/>
        </p:nvSpPr>
        <p:spPr>
          <a:xfrm>
            <a:off x="6400800" y="1905000"/>
            <a:ext cx="42863" cy="4603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endParaRPr lang="en-US" altLang="en-US" b="0">
              <a:solidFill>
                <a:srgbClr val="FFFFFF"/>
              </a:solidFill>
              <a:latin typeface="Calibri" pitchFamily="34" charset="0"/>
            </a:endParaRPr>
          </a:p>
        </p:txBody>
      </p:sp>
      <p:sp>
        <p:nvSpPr>
          <p:cNvPr id="30" name="Flowchart: Punched Tape 29"/>
          <p:cNvSpPr/>
          <p:nvPr/>
        </p:nvSpPr>
        <p:spPr>
          <a:xfrm flipH="1">
            <a:off x="5952786" y="4037110"/>
            <a:ext cx="1666141" cy="906399"/>
          </a:xfrm>
          <a:prstGeom prst="flowChartPunchedTap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r>
              <a:rPr lang="ro-MO" altLang="en-US" sz="2000" dirty="0" smtClean="0">
                <a:solidFill>
                  <a:srgbClr val="002060"/>
                </a:solidFill>
                <a:latin typeface="Calibri" pitchFamily="34" charset="0"/>
              </a:rPr>
              <a:t>Aviz</a:t>
            </a:r>
            <a:endParaRPr lang="en-US" altLang="en-US" sz="2000" dirty="0">
              <a:solidFill>
                <a:srgbClr val="002060"/>
              </a:solidFill>
              <a:latin typeface="Calibri" pitchFamily="34" charset="0"/>
            </a:endParaRPr>
          </a:p>
        </p:txBody>
      </p:sp>
      <p:sp>
        <p:nvSpPr>
          <p:cNvPr id="20" name="Right Arrow 19"/>
          <p:cNvSpPr/>
          <p:nvPr/>
        </p:nvSpPr>
        <p:spPr>
          <a:xfrm>
            <a:off x="4713288" y="3352800"/>
            <a:ext cx="936625"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endParaRPr lang="en-US" altLang="en-US">
              <a:solidFill>
                <a:prstClr val="black"/>
              </a:solidFill>
              <a:latin typeface="Calibri" pitchFamily="34" charset="0"/>
            </a:endParaRPr>
          </a:p>
        </p:txBody>
      </p:sp>
      <p:sp>
        <p:nvSpPr>
          <p:cNvPr id="21" name="Right Arrow 20"/>
          <p:cNvSpPr/>
          <p:nvPr/>
        </p:nvSpPr>
        <p:spPr>
          <a:xfrm>
            <a:off x="4748213" y="4387850"/>
            <a:ext cx="901700"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endParaRPr lang="en-US" altLang="en-US" b="0">
              <a:solidFill>
                <a:srgbClr val="FFFFFF"/>
              </a:solidFill>
              <a:latin typeface="Calibri" pitchFamily="34" charset="0"/>
            </a:endParaRPr>
          </a:p>
        </p:txBody>
      </p:sp>
      <p:sp>
        <p:nvSpPr>
          <p:cNvPr id="22" name="Right Arrow 21"/>
          <p:cNvSpPr/>
          <p:nvPr/>
        </p:nvSpPr>
        <p:spPr>
          <a:xfrm>
            <a:off x="4695825" y="5530850"/>
            <a:ext cx="97155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endParaRPr lang="en-US" altLang="en-US" b="0">
              <a:solidFill>
                <a:srgbClr val="FFFFFF"/>
              </a:solidFill>
              <a:latin typeface="Calibri" pitchFamily="34" charset="0"/>
            </a:endParaRPr>
          </a:p>
        </p:txBody>
      </p:sp>
      <p:pic>
        <p:nvPicPr>
          <p:cNvPr id="127008" name="Picture 12" descr="C:\Users\Tamara\AppData\Roaming\Skype\tamara.guvir1\media_messaging\media_cache_v2\^0993B7588C31C2570D260B0DA90D8282FC9CC208A69F820FCD^pimgpsh_fullsize_dist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963" y="4487863"/>
            <a:ext cx="95726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ight Arrow 22"/>
          <p:cNvSpPr/>
          <p:nvPr/>
        </p:nvSpPr>
        <p:spPr>
          <a:xfrm>
            <a:off x="2743200" y="2220723"/>
            <a:ext cx="492369" cy="312961"/>
          </a:xfrm>
          <a:prstGeom prst="rightArrow">
            <a:avLst/>
          </a:prstGeom>
          <a:ln>
            <a:solidFill>
              <a:srgbClr val="C00000"/>
            </a:solidFill>
          </a:ln>
        </p:spPr>
        <p:style>
          <a:lnRef idx="0">
            <a:schemeClr val="accent5"/>
          </a:lnRef>
          <a:fillRef idx="3">
            <a:schemeClr val="accent5"/>
          </a:fillRef>
          <a:effectRef idx="3">
            <a:schemeClr val="accent5"/>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endParaRPr lang="en-US" altLang="en-US" b="0">
              <a:solidFill>
                <a:srgbClr val="FF0000"/>
              </a:solidFill>
              <a:latin typeface="Calibri" pitchFamily="34" charset="0"/>
            </a:endParaRPr>
          </a:p>
        </p:txBody>
      </p:sp>
      <p:sp>
        <p:nvSpPr>
          <p:cNvPr id="24" name="Left Arrow 23"/>
          <p:cNvSpPr/>
          <p:nvPr/>
        </p:nvSpPr>
        <p:spPr>
          <a:xfrm>
            <a:off x="2613025" y="2533650"/>
            <a:ext cx="622300" cy="323850"/>
          </a:xfrm>
          <a:prstGeom prst="leftArrow">
            <a:avLst/>
          </a:prstGeom>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endParaRPr lang="en-US" altLang="en-US" b="0">
              <a:solidFill>
                <a:srgbClr val="0070C0"/>
              </a:solidFill>
              <a:latin typeface="Calibri" pitchFamily="34" charset="0"/>
            </a:endParaRPr>
          </a:p>
        </p:txBody>
      </p:sp>
      <p:cxnSp>
        <p:nvCxnSpPr>
          <p:cNvPr id="40" name="Straight Connector 39"/>
          <p:cNvCxnSpPr/>
          <p:nvPr/>
        </p:nvCxnSpPr>
        <p:spPr>
          <a:xfrm>
            <a:off x="8229600" y="2533650"/>
            <a:ext cx="0" cy="33020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Down Arrow 42"/>
          <p:cNvSpPr/>
          <p:nvPr/>
        </p:nvSpPr>
        <p:spPr>
          <a:xfrm>
            <a:off x="4124325" y="3925888"/>
            <a:ext cx="204788" cy="241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endParaRPr lang="en-US" altLang="en-US" b="0">
              <a:solidFill>
                <a:srgbClr val="FFFFFF"/>
              </a:solidFill>
              <a:latin typeface="Calibri" pitchFamily="34" charset="0"/>
            </a:endParaRPr>
          </a:p>
        </p:txBody>
      </p:sp>
      <p:sp>
        <p:nvSpPr>
          <p:cNvPr id="44" name="Down Arrow 43"/>
          <p:cNvSpPr/>
          <p:nvPr/>
        </p:nvSpPr>
        <p:spPr>
          <a:xfrm>
            <a:off x="4124325" y="5019675"/>
            <a:ext cx="204788" cy="225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endParaRPr lang="en-US" altLang="en-US" b="0">
              <a:solidFill>
                <a:srgbClr val="FFFFFF"/>
              </a:solidFill>
              <a:latin typeface="Calibri" pitchFamily="34" charset="0"/>
            </a:endParaRPr>
          </a:p>
        </p:txBody>
      </p:sp>
      <p:sp>
        <p:nvSpPr>
          <p:cNvPr id="45" name="Down Arrow 44"/>
          <p:cNvSpPr/>
          <p:nvPr/>
        </p:nvSpPr>
        <p:spPr>
          <a:xfrm>
            <a:off x="4156075" y="2965450"/>
            <a:ext cx="204788" cy="266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endParaRPr lang="en-US" altLang="en-US" b="0">
              <a:solidFill>
                <a:srgbClr val="FFFFFF"/>
              </a:solidFill>
              <a:latin typeface="Calibri" pitchFamily="34" charset="0"/>
            </a:endParaRPr>
          </a:p>
        </p:txBody>
      </p:sp>
      <p:cxnSp>
        <p:nvCxnSpPr>
          <p:cNvPr id="48" name="Straight Arrow Connector 47"/>
          <p:cNvCxnSpPr/>
          <p:nvPr/>
        </p:nvCxnSpPr>
        <p:spPr>
          <a:xfrm flipH="1">
            <a:off x="7510463" y="3602038"/>
            <a:ext cx="719137"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497763" y="2533650"/>
            <a:ext cx="72231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701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838" y="4387850"/>
            <a:ext cx="1011237" cy="493713"/>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1" name="Straight Arrow Connector 70"/>
          <p:cNvCxnSpPr/>
          <p:nvPr/>
        </p:nvCxnSpPr>
        <p:spPr>
          <a:xfrm flipH="1">
            <a:off x="7510463" y="5835650"/>
            <a:ext cx="719137"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7" name="Action Button: Sound 56">
            <a:hlinkClick r:id="" action="ppaction://noaction" highlightClick="1">
              <a:snd r:embed="rId5" name="applause.wav"/>
            </a:hlinkClick>
          </p:cNvPr>
          <p:cNvSpPr/>
          <p:nvPr/>
        </p:nvSpPr>
        <p:spPr>
          <a:xfrm>
            <a:off x="2190750" y="4943475"/>
            <a:ext cx="219075" cy="38735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endParaRPr lang="en-US" altLang="en-US" b="0">
              <a:solidFill>
                <a:srgbClr val="FFFFFF"/>
              </a:solidFill>
              <a:latin typeface="Calibri" pitchFamily="34" charset="0"/>
            </a:endParaRPr>
          </a:p>
        </p:txBody>
      </p:sp>
      <p:cxnSp>
        <p:nvCxnSpPr>
          <p:cNvPr id="60" name="Straight Arrow Connector 59"/>
          <p:cNvCxnSpPr/>
          <p:nvPr/>
        </p:nvCxnSpPr>
        <p:spPr>
          <a:xfrm flipV="1">
            <a:off x="2409825" y="5105400"/>
            <a:ext cx="3333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840" name="Straight Arrow Connector 35839"/>
          <p:cNvCxnSpPr/>
          <p:nvPr/>
        </p:nvCxnSpPr>
        <p:spPr>
          <a:xfrm>
            <a:off x="2190750" y="5162550"/>
            <a:ext cx="422275"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858" name="Straight Arrow Connector 35857"/>
          <p:cNvCxnSpPr/>
          <p:nvPr/>
        </p:nvCxnSpPr>
        <p:spPr>
          <a:xfrm flipV="1">
            <a:off x="2266950" y="4033838"/>
            <a:ext cx="554038" cy="1001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62" name="Rectangle 35861"/>
          <p:cNvSpPr/>
          <p:nvPr/>
        </p:nvSpPr>
        <p:spPr>
          <a:xfrm>
            <a:off x="1102659" y="5835650"/>
            <a:ext cx="1556404" cy="641350"/>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r>
              <a:rPr lang="ro-MO" altLang="en-US" sz="1800" dirty="0" smtClean="0">
                <a:solidFill>
                  <a:srgbClr val="002060"/>
                </a:solidFill>
                <a:latin typeface="Calibri" pitchFamily="34" charset="0"/>
              </a:rPr>
              <a:t>Art.22</a:t>
            </a:r>
          </a:p>
          <a:p>
            <a:pPr algn="ctr" eaLnBrk="0" hangingPunct="0">
              <a:defRPr/>
            </a:pPr>
            <a:r>
              <a:rPr lang="ro-MO" altLang="en-US" sz="1800" dirty="0" smtClean="0">
                <a:solidFill>
                  <a:srgbClr val="002060"/>
                </a:solidFill>
                <a:latin typeface="Calibri" pitchFamily="34" charset="0"/>
              </a:rPr>
              <a:t>Inform/</a:t>
            </a:r>
            <a:r>
              <a:rPr lang="ro-MO" altLang="en-US" sz="1800" dirty="0" err="1" smtClean="0">
                <a:solidFill>
                  <a:srgbClr val="002060"/>
                </a:solidFill>
                <a:latin typeface="Calibri" pitchFamily="34" charset="0"/>
              </a:rPr>
              <a:t>cons</a:t>
            </a:r>
            <a:endParaRPr lang="en-US" altLang="en-US" sz="1800" dirty="0">
              <a:solidFill>
                <a:srgbClr val="002060"/>
              </a:solidFill>
              <a:latin typeface="Calibri" pitchFamily="34" charset="0"/>
            </a:endParaRPr>
          </a:p>
        </p:txBody>
      </p:sp>
      <p:sp>
        <p:nvSpPr>
          <p:cNvPr id="35863" name="Action Button: Home 35862">
            <a:hlinkClick r:id="" action="ppaction://hlinkshowjump?jump=firstslide" highlightClick="1"/>
          </p:cNvPr>
          <p:cNvSpPr/>
          <p:nvPr/>
        </p:nvSpPr>
        <p:spPr>
          <a:xfrm>
            <a:off x="606676" y="5131713"/>
            <a:ext cx="703385" cy="888123"/>
          </a:xfrm>
          <a:prstGeom prst="actionButtonHo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hangingPunct="0">
              <a:defRPr/>
            </a:pPr>
            <a:r>
              <a:rPr lang="ro-MO" altLang="en-US" dirty="0" smtClean="0">
                <a:solidFill>
                  <a:srgbClr val="002060"/>
                </a:solidFill>
                <a:latin typeface="Calibri" pitchFamily="34" charset="0"/>
              </a:rPr>
              <a:t>APL</a:t>
            </a:r>
            <a:endParaRPr lang="en-US" altLang="en-US" dirty="0">
              <a:solidFill>
                <a:srgbClr val="002060"/>
              </a:solidFill>
              <a:latin typeface="Calibri" pitchFamily="34" charset="0"/>
            </a:endParaRPr>
          </a:p>
        </p:txBody>
      </p:sp>
      <p:sp>
        <p:nvSpPr>
          <p:cNvPr id="127029" name="Дата 4"/>
          <p:cNvSpPr txBox="1">
            <a:spLocks/>
          </p:cNvSpPr>
          <p:nvPr/>
        </p:nvSpPr>
        <p:spPr bwMode="auto">
          <a:xfrm>
            <a:off x="979488" y="6581775"/>
            <a:ext cx="1195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itchFamily="34" charset="0"/>
              <a:buChar char=" "/>
              <a:defRPr sz="2000">
                <a:solidFill>
                  <a:srgbClr val="404040"/>
                </a:solidFill>
                <a:latin typeface="Calibri" pitchFamily="34" charset="0"/>
                <a:ea typeface="MS PGothic" pitchFamily="34" charset="-128"/>
              </a:defRPr>
            </a:lvl1pPr>
            <a:lvl2pPr marL="382588" indent="-182563">
              <a:lnSpc>
                <a:spcPct val="90000"/>
              </a:lnSpc>
              <a:spcBef>
                <a:spcPts val="200"/>
              </a:spcBef>
              <a:spcAft>
                <a:spcPts val="400"/>
              </a:spcAft>
              <a:buClr>
                <a:schemeClr val="accent1"/>
              </a:buClr>
              <a:buFont typeface="Calibri" pitchFamily="34" charset="0"/>
              <a:buChar char="◦"/>
              <a:defRPr>
                <a:solidFill>
                  <a:srgbClr val="404040"/>
                </a:solidFill>
                <a:latin typeface="Calibri" pitchFamily="34" charset="0"/>
                <a:ea typeface="MS PGothic" pitchFamily="34" charset="-128"/>
              </a:defRPr>
            </a:lvl2pPr>
            <a:lvl3pPr marL="566738" indent="-182563">
              <a:lnSpc>
                <a:spcPct val="90000"/>
              </a:lnSpc>
              <a:spcBef>
                <a:spcPts val="200"/>
              </a:spcBef>
              <a:spcAft>
                <a:spcPts val="400"/>
              </a:spcAft>
              <a:buClr>
                <a:schemeClr val="accent1"/>
              </a:buClr>
              <a:buFont typeface="Calibri" pitchFamily="34" charset="0"/>
              <a:buChar char="◦"/>
              <a:defRPr sz="1400">
                <a:solidFill>
                  <a:srgbClr val="404040"/>
                </a:solidFill>
                <a:latin typeface="Calibri" pitchFamily="34" charset="0"/>
                <a:ea typeface="MS PGothic" pitchFamily="34" charset="-128"/>
              </a:defRPr>
            </a:lvl3pPr>
            <a:lvl4pPr marL="749300" indent="-182563">
              <a:lnSpc>
                <a:spcPct val="90000"/>
              </a:lnSpc>
              <a:spcBef>
                <a:spcPts val="200"/>
              </a:spcBef>
              <a:spcAft>
                <a:spcPts val="400"/>
              </a:spcAft>
              <a:buClr>
                <a:schemeClr val="accent1"/>
              </a:buClr>
              <a:buFont typeface="Calibri" pitchFamily="34" charset="0"/>
              <a:buChar char="◦"/>
              <a:defRPr sz="1400">
                <a:solidFill>
                  <a:srgbClr val="404040"/>
                </a:solidFill>
                <a:latin typeface="Calibri" pitchFamily="34" charset="0"/>
                <a:ea typeface="MS PGothic" pitchFamily="34" charset="-128"/>
              </a:defRPr>
            </a:lvl4pPr>
            <a:lvl5pPr marL="931863" indent="-182563">
              <a:lnSpc>
                <a:spcPct val="90000"/>
              </a:lnSpc>
              <a:spcBef>
                <a:spcPts val="200"/>
              </a:spcBef>
              <a:spcAft>
                <a:spcPts val="400"/>
              </a:spcAft>
              <a:buClr>
                <a:schemeClr val="accent1"/>
              </a:buClr>
              <a:buFont typeface="Calibri" pitchFamily="34" charset="0"/>
              <a:buChar char="◦"/>
              <a:defRPr sz="1400">
                <a:solidFill>
                  <a:srgbClr val="404040"/>
                </a:solidFill>
                <a:latin typeface="Calibri" pitchFamily="34" charset="0"/>
                <a:ea typeface="MS PGothic" pitchFamily="34" charset="-128"/>
              </a:defRPr>
            </a:lvl5pPr>
            <a:lvl6pPr marL="1389063" indent="-182563" eaLnBrk="0" fontAlgn="base" hangingPunct="0">
              <a:lnSpc>
                <a:spcPct val="90000"/>
              </a:lnSpc>
              <a:spcBef>
                <a:spcPts val="200"/>
              </a:spcBef>
              <a:spcAft>
                <a:spcPts val="400"/>
              </a:spcAft>
              <a:buClr>
                <a:schemeClr val="accent1"/>
              </a:buClr>
              <a:buFont typeface="Calibri" pitchFamily="34" charset="0"/>
              <a:buChar char="◦"/>
              <a:defRPr sz="1400">
                <a:solidFill>
                  <a:srgbClr val="404040"/>
                </a:solidFill>
                <a:latin typeface="Calibri" pitchFamily="34" charset="0"/>
                <a:ea typeface="MS PGothic" pitchFamily="34" charset="-128"/>
              </a:defRPr>
            </a:lvl6pPr>
            <a:lvl7pPr marL="1846263" indent="-182563" eaLnBrk="0" fontAlgn="base" hangingPunct="0">
              <a:lnSpc>
                <a:spcPct val="90000"/>
              </a:lnSpc>
              <a:spcBef>
                <a:spcPts val="200"/>
              </a:spcBef>
              <a:spcAft>
                <a:spcPts val="400"/>
              </a:spcAft>
              <a:buClr>
                <a:schemeClr val="accent1"/>
              </a:buClr>
              <a:buFont typeface="Calibri" pitchFamily="34" charset="0"/>
              <a:buChar char="◦"/>
              <a:defRPr sz="1400">
                <a:solidFill>
                  <a:srgbClr val="404040"/>
                </a:solidFill>
                <a:latin typeface="Calibri" pitchFamily="34" charset="0"/>
                <a:ea typeface="MS PGothic" pitchFamily="34" charset="-128"/>
              </a:defRPr>
            </a:lvl7pPr>
            <a:lvl8pPr marL="2303463" indent="-182563" eaLnBrk="0" fontAlgn="base" hangingPunct="0">
              <a:lnSpc>
                <a:spcPct val="90000"/>
              </a:lnSpc>
              <a:spcBef>
                <a:spcPts val="200"/>
              </a:spcBef>
              <a:spcAft>
                <a:spcPts val="400"/>
              </a:spcAft>
              <a:buClr>
                <a:schemeClr val="accent1"/>
              </a:buClr>
              <a:buFont typeface="Calibri" pitchFamily="34" charset="0"/>
              <a:buChar char="◦"/>
              <a:defRPr sz="1400">
                <a:solidFill>
                  <a:srgbClr val="404040"/>
                </a:solidFill>
                <a:latin typeface="Calibri" pitchFamily="34" charset="0"/>
                <a:ea typeface="MS PGothic" pitchFamily="34" charset="-128"/>
              </a:defRPr>
            </a:lvl8pPr>
            <a:lvl9pPr marL="2760663" indent="-182563" eaLnBrk="0" fontAlgn="base" hangingPunct="0">
              <a:lnSpc>
                <a:spcPct val="90000"/>
              </a:lnSpc>
              <a:spcBef>
                <a:spcPts val="200"/>
              </a:spcBef>
              <a:spcAft>
                <a:spcPts val="400"/>
              </a:spcAft>
              <a:buClr>
                <a:schemeClr val="accent1"/>
              </a:buClr>
              <a:buFont typeface="Calibri" pitchFamily="34" charset="0"/>
              <a:buChar char="◦"/>
              <a:defRPr sz="1400">
                <a:solidFill>
                  <a:srgbClr val="404040"/>
                </a:solidFill>
                <a:latin typeface="Calibri" pitchFamily="34" charset="0"/>
                <a:ea typeface="MS PGothic" pitchFamily="34" charset="-128"/>
              </a:defRPr>
            </a:lvl9pPr>
          </a:lstStyle>
          <a:p>
            <a:pPr eaLnBrk="0" hangingPunct="0">
              <a:lnSpc>
                <a:spcPct val="100000"/>
              </a:lnSpc>
              <a:spcBef>
                <a:spcPct val="0"/>
              </a:spcBef>
              <a:spcAft>
                <a:spcPct val="0"/>
              </a:spcAft>
              <a:buClrTx/>
              <a:buSzTx/>
              <a:buFont typeface="Calibri" pitchFamily="34" charset="0"/>
              <a:buNone/>
            </a:pPr>
            <a:fld id="{A3F1D44B-3C9E-47B6-9205-18DCD5C685FA}" type="datetime1">
              <a:rPr lang="en-GB" altLang="ro-RO" sz="1000" b="0" smtClean="0">
                <a:solidFill>
                  <a:srgbClr val="6E6452"/>
                </a:solidFill>
                <a:latin typeface="Arial Narrow" pitchFamily="34" charset="0"/>
                <a:cs typeface="+mn-cs"/>
              </a:rPr>
              <a:pPr eaLnBrk="0" hangingPunct="0">
                <a:lnSpc>
                  <a:spcPct val="100000"/>
                </a:lnSpc>
                <a:spcBef>
                  <a:spcPct val="0"/>
                </a:spcBef>
                <a:spcAft>
                  <a:spcPct val="0"/>
                </a:spcAft>
                <a:buClrTx/>
                <a:buSzTx/>
                <a:buFont typeface="Calibri" pitchFamily="34" charset="0"/>
                <a:buNone/>
              </a:pPr>
              <a:t>08/09/2018</a:t>
            </a:fld>
            <a:endParaRPr lang="de-DE" altLang="ro-RO" sz="1000" b="0" smtClean="0">
              <a:solidFill>
                <a:srgbClr val="6E6452"/>
              </a:solidFill>
              <a:latin typeface="Arial Narrow" pitchFamily="34" charset="0"/>
              <a:cs typeface="+mn-cs"/>
            </a:endParaRPr>
          </a:p>
        </p:txBody>
      </p:sp>
      <p:sp>
        <p:nvSpPr>
          <p:cNvPr id="39" name="Нижний колонтитул 3"/>
          <p:cNvSpPr txBox="1">
            <a:spLocks/>
          </p:cNvSpPr>
          <p:nvPr/>
        </p:nvSpPr>
        <p:spPr bwMode="auto">
          <a:xfrm>
            <a:off x="2994025" y="6581775"/>
            <a:ext cx="3571875" cy="246063"/>
          </a:xfrm>
          <a:prstGeom prst="rect">
            <a:avLst/>
          </a:prstGeom>
          <a:noFill/>
          <a:ln w="9525">
            <a:noFill/>
            <a:miter lim="800000"/>
            <a:headEnd/>
            <a:tailEnd/>
          </a:ln>
          <a:effectLst/>
        </p:spPr>
        <p:txBody>
          <a:bodyPr>
            <a:spAutoFit/>
          </a:bodyPr>
          <a:lstStyle>
            <a:defPPr>
              <a:defRPr lang="en-US"/>
            </a:defPPr>
            <a:lvl1pPr algn="ctr" rtl="0" eaLnBrk="0" fontAlgn="base" hangingPunct="0">
              <a:spcBef>
                <a:spcPct val="0"/>
              </a:spcBef>
              <a:spcAft>
                <a:spcPct val="0"/>
              </a:spcAft>
              <a:defRPr sz="1000" b="0" kern="1200" spc="70" baseline="0">
                <a:solidFill>
                  <a:srgbClr val="6E6452"/>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o-RO"/>
              <a:t>Centrul de management al deşeurilor periculoase</a:t>
            </a:r>
            <a:endParaRPr lang="en-GB" dirty="0"/>
          </a:p>
        </p:txBody>
      </p:sp>
      <p:sp>
        <p:nvSpPr>
          <p:cNvPr id="35" name="Овал 34"/>
          <p:cNvSpPr>
            <a:spLocks noChangeArrowheads="1"/>
          </p:cNvSpPr>
          <p:nvPr/>
        </p:nvSpPr>
        <p:spPr bwMode="auto">
          <a:xfrm flipH="1">
            <a:off x="2820987" y="2220723"/>
            <a:ext cx="4893468" cy="1813079"/>
          </a:xfrm>
          <a:prstGeom prst="ellipse">
            <a:avLst/>
          </a:prstGeom>
          <a:noFill/>
          <a:ln w="44450">
            <a:solidFill>
              <a:srgbClr val="FF0000"/>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gradFill rotWithShape="1">
                  <a:gsLst>
                    <a:gs pos="0">
                      <a:srgbClr val="3A7CCB"/>
                    </a:gs>
                    <a:gs pos="20000">
                      <a:srgbClr val="3C7BC7"/>
                    </a:gs>
                    <a:gs pos="100000">
                      <a:srgbClr val="2C5D98"/>
                    </a:gs>
                  </a:gsLst>
                  <a:lin ang="5400000"/>
                </a:gradFill>
              </a14:hiddenFill>
            </a:ext>
          </a:extLst>
        </p:spPr>
        <p:txBody>
          <a:bodyPr anchor="ctr" upright="1"/>
          <a:lstStyle/>
          <a:p>
            <a:pPr eaLnBrk="1" fontAlgn="auto" hangingPunct="1">
              <a:spcBef>
                <a:spcPts val="0"/>
              </a:spcBef>
              <a:spcAft>
                <a:spcPts val="0"/>
              </a:spcAft>
              <a:defRPr/>
            </a:pPr>
            <a:endParaRPr lang="ru-RU" sz="1800" kern="0">
              <a:solidFill>
                <a:sysClr val="windowText" lastClr="000000"/>
              </a:solidFill>
              <a:cs typeface="Arial" pitchFamily="34" charset="0"/>
            </a:endParaRPr>
          </a:p>
        </p:txBody>
      </p:sp>
      <p:cxnSp>
        <p:nvCxnSpPr>
          <p:cNvPr id="4" name="Прямая со стрелкой 3"/>
          <p:cNvCxnSpPr/>
          <p:nvPr/>
        </p:nvCxnSpPr>
        <p:spPr>
          <a:xfrm flipH="1">
            <a:off x="2401887" y="3053229"/>
            <a:ext cx="500857" cy="3694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385887" y="3398370"/>
            <a:ext cx="914400" cy="5275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MO" sz="1800" b="0" dirty="0" smtClean="0"/>
              <a:t>Art. 9 EP</a:t>
            </a:r>
            <a:endParaRPr lang="ru-RU" sz="1800" b="0" dirty="0"/>
          </a:p>
        </p:txBody>
      </p:sp>
      <p:sp>
        <p:nvSpPr>
          <p:cNvPr id="41" name="Овал 40"/>
          <p:cNvSpPr>
            <a:spLocks noChangeArrowheads="1"/>
          </p:cNvSpPr>
          <p:nvPr/>
        </p:nvSpPr>
        <p:spPr bwMode="auto">
          <a:xfrm flipH="1">
            <a:off x="2994025" y="3581322"/>
            <a:ext cx="4893468" cy="1813079"/>
          </a:xfrm>
          <a:prstGeom prst="ellipse">
            <a:avLst/>
          </a:prstGeom>
          <a:noFill/>
          <a:ln w="44450">
            <a:solidFill>
              <a:srgbClr val="FF0000"/>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gradFill rotWithShape="1">
                  <a:gsLst>
                    <a:gs pos="0">
                      <a:srgbClr val="3A7CCB"/>
                    </a:gs>
                    <a:gs pos="20000">
                      <a:srgbClr val="3C7BC7"/>
                    </a:gs>
                    <a:gs pos="100000">
                      <a:srgbClr val="2C5D98"/>
                    </a:gs>
                  </a:gsLst>
                  <a:lin ang="5400000"/>
                </a:gradFill>
              </a14:hiddenFill>
            </a:ext>
          </a:extLst>
        </p:spPr>
        <p:txBody>
          <a:bodyPr anchor="ctr" upright="1"/>
          <a:lstStyle/>
          <a:p>
            <a:pPr eaLnBrk="1" fontAlgn="auto" hangingPunct="1">
              <a:spcBef>
                <a:spcPts val="0"/>
              </a:spcBef>
              <a:spcAft>
                <a:spcPts val="0"/>
              </a:spcAft>
              <a:defRPr/>
            </a:pPr>
            <a:endParaRPr lang="ru-RU" sz="1800" kern="0">
              <a:solidFill>
                <a:sysClr val="windowText" lastClr="000000"/>
              </a:solidFill>
              <a:cs typeface="Arial" pitchFamily="34" charset="0"/>
            </a:endParaRPr>
          </a:p>
        </p:txBody>
      </p:sp>
      <p:cxnSp>
        <p:nvCxnSpPr>
          <p:cNvPr id="17" name="Прямая со стрелкой 16"/>
          <p:cNvCxnSpPr/>
          <p:nvPr/>
        </p:nvCxnSpPr>
        <p:spPr>
          <a:xfrm flipH="1">
            <a:off x="2266950" y="4387850"/>
            <a:ext cx="7270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1428050" y="4154487"/>
            <a:ext cx="914400" cy="5275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MO" sz="1800" b="0" dirty="0" smtClean="0"/>
              <a:t>Art.19  P</a:t>
            </a:r>
            <a:endParaRPr lang="ru-RU" sz="1800" b="0" dirty="0"/>
          </a:p>
        </p:txBody>
      </p:sp>
      <p:sp>
        <p:nvSpPr>
          <p:cNvPr id="50" name="Овал 49"/>
          <p:cNvSpPr>
            <a:spLocks noChangeArrowheads="1"/>
          </p:cNvSpPr>
          <p:nvPr/>
        </p:nvSpPr>
        <p:spPr bwMode="auto">
          <a:xfrm flipH="1">
            <a:off x="2994025" y="4649898"/>
            <a:ext cx="4893468" cy="1813079"/>
          </a:xfrm>
          <a:prstGeom prst="ellipse">
            <a:avLst/>
          </a:prstGeom>
          <a:noFill/>
          <a:ln w="44450">
            <a:solidFill>
              <a:srgbClr val="FF0000"/>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gradFill rotWithShape="1">
                  <a:gsLst>
                    <a:gs pos="0">
                      <a:srgbClr val="3A7CCB"/>
                    </a:gs>
                    <a:gs pos="20000">
                      <a:srgbClr val="3C7BC7"/>
                    </a:gs>
                    <a:gs pos="100000">
                      <a:srgbClr val="2C5D98"/>
                    </a:gs>
                  </a:gsLst>
                  <a:lin ang="5400000"/>
                </a:gradFill>
              </a14:hiddenFill>
            </a:ext>
          </a:extLst>
        </p:spPr>
        <p:txBody>
          <a:bodyPr anchor="ctr" upright="1"/>
          <a:lstStyle/>
          <a:p>
            <a:pPr eaLnBrk="1" fontAlgn="auto" hangingPunct="1">
              <a:spcBef>
                <a:spcPts val="0"/>
              </a:spcBef>
              <a:spcAft>
                <a:spcPts val="0"/>
              </a:spcAft>
              <a:defRPr/>
            </a:pPr>
            <a:endParaRPr lang="ru-RU" sz="1800" kern="0">
              <a:solidFill>
                <a:sysClr val="windowText" lastClr="000000"/>
              </a:solidFill>
              <a:cs typeface="Arial" pitchFamily="34" charset="0"/>
            </a:endParaRPr>
          </a:p>
        </p:txBody>
      </p:sp>
      <p:cxnSp>
        <p:nvCxnSpPr>
          <p:cNvPr id="26" name="Прямая со стрелкой 25"/>
          <p:cNvCxnSpPr/>
          <p:nvPr/>
        </p:nvCxnSpPr>
        <p:spPr>
          <a:xfrm flipH="1" flipV="1">
            <a:off x="633047" y="4487861"/>
            <a:ext cx="2291132" cy="9357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Прямоугольник 52"/>
          <p:cNvSpPr/>
          <p:nvPr/>
        </p:nvSpPr>
        <p:spPr>
          <a:xfrm>
            <a:off x="17322" y="4145817"/>
            <a:ext cx="914400" cy="5275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MO" sz="1800" b="0" dirty="0" smtClean="0"/>
              <a:t>Art.20/21 EIM</a:t>
            </a:r>
            <a:endParaRPr lang="ru-RU" sz="1800" b="0" dirty="0"/>
          </a:p>
        </p:txBody>
      </p:sp>
    </p:spTree>
    <p:extLst>
      <p:ext uri="{BB962C8B-B14F-4D97-AF65-F5344CB8AC3E}">
        <p14:creationId xmlns:p14="http://schemas.microsoft.com/office/powerpoint/2010/main" val="17790137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1250" y="287338"/>
            <a:ext cx="6962775" cy="779462"/>
          </a:xfrm>
        </p:spPr>
        <p:txBody>
          <a:bodyPr>
            <a:normAutofit/>
          </a:bodyPr>
          <a:lstStyle/>
          <a:p>
            <a:pPr algn="ctr">
              <a:defRPr/>
            </a:pPr>
            <a:r>
              <a:rPr lang="ro-MO" altLang="en-US" sz="3200" b="1" dirty="0" smtClean="0">
                <a:solidFill>
                  <a:schemeClr val="tx1"/>
                </a:solidFill>
                <a:latin typeface="Arial" panose="020B0604020202020204" pitchFamily="34" charset="0"/>
                <a:cs typeface="Arial" panose="020B0604020202020204" pitchFamily="34" charset="0"/>
              </a:rPr>
              <a:t>Legea </a:t>
            </a:r>
            <a:r>
              <a:rPr lang="ru-RU" altLang="en-US" sz="3200" b="1" dirty="0" smtClean="0">
                <a:solidFill>
                  <a:schemeClr val="tx1"/>
                </a:solidFill>
                <a:latin typeface="Arial" panose="020B0604020202020204" pitchFamily="34" charset="0"/>
                <a:cs typeface="Arial" panose="020B0604020202020204" pitchFamily="34" charset="0"/>
              </a:rPr>
              <a:t>86 </a:t>
            </a:r>
            <a:r>
              <a:rPr lang="ro-MO" altLang="en-US" sz="3200" b="1" dirty="0" smtClean="0">
                <a:solidFill>
                  <a:schemeClr val="tx1"/>
                </a:solidFill>
                <a:latin typeface="Arial" panose="020B0604020202020204" pitchFamily="34" charset="0"/>
                <a:cs typeface="Arial" panose="020B0604020202020204" pitchFamily="34" charset="0"/>
              </a:rPr>
              <a:t>din</a:t>
            </a:r>
            <a:r>
              <a:rPr lang="ru-RU" altLang="en-US" sz="3200" b="1" dirty="0" smtClean="0">
                <a:solidFill>
                  <a:schemeClr val="tx1"/>
                </a:solidFill>
                <a:latin typeface="Arial" panose="020B0604020202020204" pitchFamily="34" charset="0"/>
                <a:cs typeface="Arial" panose="020B0604020202020204" pitchFamily="34" charset="0"/>
              </a:rPr>
              <a:t> </a:t>
            </a:r>
            <a:r>
              <a:rPr lang="ru-RU" altLang="en-US" sz="3200" b="1" dirty="0">
                <a:solidFill>
                  <a:schemeClr val="tx1"/>
                </a:solidFill>
                <a:latin typeface="Arial" panose="020B0604020202020204" pitchFamily="34" charset="0"/>
                <a:cs typeface="Arial" panose="020B0604020202020204" pitchFamily="34" charset="0"/>
              </a:rPr>
              <a:t>2</a:t>
            </a:r>
            <a:r>
              <a:rPr lang="ro-RO" altLang="en-US" sz="3200" b="1" dirty="0">
                <a:solidFill>
                  <a:schemeClr val="tx1"/>
                </a:solidFill>
                <a:latin typeface="Arial" panose="020B0604020202020204" pitchFamily="34" charset="0"/>
                <a:cs typeface="Arial" panose="020B0604020202020204" pitchFamily="34" charset="0"/>
              </a:rPr>
              <a:t>5</a:t>
            </a:r>
            <a:r>
              <a:rPr lang="ru-RU" altLang="en-US" sz="3200" b="1" dirty="0">
                <a:solidFill>
                  <a:schemeClr val="tx1"/>
                </a:solidFill>
                <a:latin typeface="Arial" panose="020B0604020202020204" pitchFamily="34" charset="0"/>
                <a:cs typeface="Arial" panose="020B0604020202020204" pitchFamily="34" charset="0"/>
              </a:rPr>
              <a:t>.05 </a:t>
            </a:r>
            <a:r>
              <a:rPr lang="ro-RO" altLang="en-US" sz="3200" b="1" dirty="0">
                <a:solidFill>
                  <a:schemeClr val="tx1"/>
                </a:solidFill>
                <a:latin typeface="Arial" panose="020B0604020202020204" pitchFamily="34" charset="0"/>
                <a:cs typeface="Arial" panose="020B0604020202020204" pitchFamily="34" charset="0"/>
              </a:rPr>
              <a:t>2014 </a:t>
            </a:r>
            <a:r>
              <a:rPr lang="ro-RO" altLang="en-US" sz="3200" b="1" dirty="0" smtClean="0">
                <a:solidFill>
                  <a:schemeClr val="tx1"/>
                </a:solidFill>
                <a:latin typeface="Arial" panose="020B0604020202020204" pitchFamily="34" charset="0"/>
                <a:cs typeface="Arial" panose="020B0604020202020204" pitchFamily="34" charset="0"/>
              </a:rPr>
              <a:t>despre EIM</a:t>
            </a:r>
            <a:endParaRPr lang="ru-RU" sz="2400" b="1" dirty="0">
              <a:solidFill>
                <a:schemeClr val="tx1"/>
              </a:solidFill>
              <a:latin typeface="Arial" panose="020B0604020202020204" pitchFamily="34" charset="0"/>
              <a:cs typeface="Arial" panose="020B0604020202020204" pitchFamily="34" charset="0"/>
            </a:endParaRPr>
          </a:p>
        </p:txBody>
      </p:sp>
      <p:sp>
        <p:nvSpPr>
          <p:cNvPr id="125955" name="Объект 2"/>
          <p:cNvSpPr>
            <a:spLocks noGrp="1"/>
          </p:cNvSpPr>
          <p:nvPr>
            <p:ph idx="1"/>
          </p:nvPr>
        </p:nvSpPr>
        <p:spPr>
          <a:xfrm>
            <a:off x="609600" y="998538"/>
            <a:ext cx="7591425" cy="4953000"/>
          </a:xfrm>
          <a:extLst>
            <a:ext uri="{91240B29-F687-4F45-9708-019B960494DF}">
              <a14:hiddenLine xmlns:a14="http://schemas.microsoft.com/office/drawing/2010/main" w="38100">
                <a:solidFill>
                  <a:srgbClr val="000000"/>
                </a:solidFill>
                <a:miter lim="800000"/>
                <a:headEnd/>
                <a:tailEnd/>
              </a14:hiddenLine>
            </a:ext>
          </a:extLst>
        </p:spPr>
        <p:txBody>
          <a:bodyPr/>
          <a:lstStyle/>
          <a:p>
            <a:r>
              <a:rPr lang="ro-MO" altLang="ro-RO" dirty="0" smtClean="0"/>
              <a:t>Evaluarea </a:t>
            </a:r>
            <a:r>
              <a:rPr lang="ru-RU" altLang="ro-RO" dirty="0" smtClean="0"/>
              <a:t> </a:t>
            </a:r>
            <a:r>
              <a:rPr lang="ru-RU" altLang="ru-RU" i="1" dirty="0" smtClean="0">
                <a:solidFill>
                  <a:srgbClr val="000000"/>
                </a:solidFill>
                <a:latin typeface="Times New Roman" pitchFamily="18" charset="0"/>
              </a:rPr>
              <a:t> </a:t>
            </a:r>
            <a:r>
              <a:rPr lang="ro-MO" altLang="ru-RU" i="1" dirty="0" smtClean="0">
                <a:solidFill>
                  <a:srgbClr val="000000"/>
                </a:solidFill>
                <a:latin typeface="Times New Roman" pitchFamily="18" charset="0"/>
              </a:rPr>
              <a:t>Impactul Asupra Mediului</a:t>
            </a:r>
            <a:r>
              <a:rPr lang="ru-RU" altLang="ru-RU" i="1" dirty="0" smtClean="0">
                <a:solidFill>
                  <a:srgbClr val="000000"/>
                </a:solidFill>
                <a:latin typeface="Times New Roman" pitchFamily="18" charset="0"/>
              </a:rPr>
              <a:t> </a:t>
            </a:r>
            <a:endParaRPr lang="ru-RU" altLang="ro-RO" dirty="0" smtClean="0"/>
          </a:p>
        </p:txBody>
      </p:sp>
      <p:sp>
        <p:nvSpPr>
          <p:cNvPr id="4" name="Овал 3"/>
          <p:cNvSpPr/>
          <p:nvPr/>
        </p:nvSpPr>
        <p:spPr>
          <a:xfrm>
            <a:off x="1866548" y="1793559"/>
            <a:ext cx="1863969" cy="11430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ro-MO" sz="2000" dirty="0" smtClean="0">
                <a:solidFill>
                  <a:schemeClr val="tx1"/>
                </a:solidFill>
              </a:rPr>
              <a:t>Calitatea mediului</a:t>
            </a:r>
            <a:endParaRPr lang="ru-RU" sz="2000" dirty="0">
              <a:solidFill>
                <a:schemeClr val="tx1"/>
              </a:solidFill>
            </a:endParaRPr>
          </a:p>
        </p:txBody>
      </p:sp>
      <p:sp>
        <p:nvSpPr>
          <p:cNvPr id="5" name="Овал 4"/>
          <p:cNvSpPr/>
          <p:nvPr/>
        </p:nvSpPr>
        <p:spPr>
          <a:xfrm>
            <a:off x="2321169" y="4396740"/>
            <a:ext cx="1502898" cy="87884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ro-MO" sz="2000" dirty="0" err="1" smtClean="0">
                <a:solidFill>
                  <a:schemeClr val="tx1"/>
                </a:solidFill>
              </a:rPr>
              <a:t>Ssurse</a:t>
            </a:r>
            <a:r>
              <a:rPr lang="ro-MO" sz="2000" dirty="0" smtClean="0">
                <a:solidFill>
                  <a:schemeClr val="tx1"/>
                </a:solidFill>
              </a:rPr>
              <a:t> de poluare</a:t>
            </a:r>
            <a:endParaRPr lang="ru-RU" sz="2000" dirty="0">
              <a:solidFill>
                <a:schemeClr val="tx1"/>
              </a:solidFill>
            </a:endParaRPr>
          </a:p>
        </p:txBody>
      </p:sp>
      <p:sp>
        <p:nvSpPr>
          <p:cNvPr id="6" name="Блок-схема: узел 5"/>
          <p:cNvSpPr/>
          <p:nvPr/>
        </p:nvSpPr>
        <p:spPr>
          <a:xfrm>
            <a:off x="4248443" y="3219450"/>
            <a:ext cx="1477108" cy="112268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0" hangingPunct="0">
              <a:defRPr/>
            </a:pPr>
            <a:r>
              <a:rPr lang="ro-MO" altLang="ro-RO" sz="2000" dirty="0" smtClean="0">
                <a:latin typeface="Calibri" panose="020F0502020204030204" pitchFamily="34" charset="0"/>
              </a:rPr>
              <a:t>Măsuri</a:t>
            </a:r>
            <a:endParaRPr lang="ru-RU" altLang="ro-RO" sz="2000" dirty="0">
              <a:latin typeface="Calibri" panose="020F0502020204030204" pitchFamily="34" charset="0"/>
            </a:endParaRPr>
          </a:p>
        </p:txBody>
      </p:sp>
      <p:sp>
        <p:nvSpPr>
          <p:cNvPr id="7" name="Блок-схема: узел 6"/>
          <p:cNvSpPr/>
          <p:nvPr/>
        </p:nvSpPr>
        <p:spPr>
          <a:xfrm>
            <a:off x="4923693" y="2133600"/>
            <a:ext cx="2039815" cy="1066800"/>
          </a:xfrm>
          <a:prstGeom prst="flowChartConnec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r>
              <a:rPr lang="ro-MO" sz="2000" dirty="0" smtClean="0">
                <a:solidFill>
                  <a:schemeClr val="tx1"/>
                </a:solidFill>
              </a:rPr>
              <a:t>EIM</a:t>
            </a:r>
            <a:endParaRPr lang="ru-RU" sz="2000" dirty="0">
              <a:solidFill>
                <a:schemeClr val="tx1"/>
              </a:solidFill>
            </a:endParaRPr>
          </a:p>
        </p:txBody>
      </p:sp>
      <p:cxnSp>
        <p:nvCxnSpPr>
          <p:cNvPr id="11" name="Скругленная соединительная линия 10"/>
          <p:cNvCxnSpPr/>
          <p:nvPr/>
        </p:nvCxnSpPr>
        <p:spPr>
          <a:xfrm flipV="1">
            <a:off x="3346450" y="2514600"/>
            <a:ext cx="1577975" cy="960438"/>
          </a:xfrm>
          <a:prstGeom prst="curved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Управляющая кнопка: домой 14">
            <a:hlinkClick r:id="" action="ppaction://hlinkshowjump?jump=firstslide" highlightClick="1"/>
          </p:cNvPr>
          <p:cNvSpPr/>
          <p:nvPr/>
        </p:nvSpPr>
        <p:spPr>
          <a:xfrm>
            <a:off x="976298" y="3169412"/>
            <a:ext cx="962230" cy="1042416"/>
          </a:xfrm>
          <a:prstGeom prst="actionButtonHom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anchor="ctr"/>
          <a:lstStyle/>
          <a:p>
            <a:pPr algn="ctr" eaLnBrk="0" hangingPunct="0">
              <a:defRPr/>
            </a:pPr>
            <a:endParaRPr lang="ru-RU" sz="2400" b="0">
              <a:solidFill>
                <a:prstClr val="black"/>
              </a:solidFill>
            </a:endParaRPr>
          </a:p>
        </p:txBody>
      </p:sp>
      <p:sp>
        <p:nvSpPr>
          <p:cNvPr id="16" name="Управляющая кнопка: домой 15">
            <a:hlinkClick r:id="" action="ppaction://hlinkshowjump?jump=firstslide" highlightClick="1"/>
          </p:cNvPr>
          <p:cNvSpPr/>
          <p:nvPr/>
        </p:nvSpPr>
        <p:spPr>
          <a:xfrm>
            <a:off x="1084150" y="3722078"/>
            <a:ext cx="962230" cy="1042416"/>
          </a:xfrm>
          <a:prstGeom prst="actionButtonHom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anchor="ctr"/>
          <a:lstStyle/>
          <a:p>
            <a:pPr algn="ctr" eaLnBrk="0" hangingPunct="0">
              <a:defRPr/>
            </a:pPr>
            <a:endParaRPr lang="ru-RU" sz="2400" b="0">
              <a:solidFill>
                <a:prstClr val="black"/>
              </a:solidFill>
            </a:endParaRPr>
          </a:p>
        </p:txBody>
      </p:sp>
      <p:cxnSp>
        <p:nvCxnSpPr>
          <p:cNvPr id="18" name="Прямая со стрелкой 17"/>
          <p:cNvCxnSpPr/>
          <p:nvPr/>
        </p:nvCxnSpPr>
        <p:spPr>
          <a:xfrm flipH="1">
            <a:off x="1552575" y="2822575"/>
            <a:ext cx="352425" cy="4159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Прямая со стрелкой 24"/>
          <p:cNvCxnSpPr/>
          <p:nvPr/>
        </p:nvCxnSpPr>
        <p:spPr>
          <a:xfrm>
            <a:off x="2046288" y="3846513"/>
            <a:ext cx="627062" cy="5619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Скругленная соединительная линия 44"/>
          <p:cNvCxnSpPr/>
          <p:nvPr/>
        </p:nvCxnSpPr>
        <p:spPr>
          <a:xfrm flipV="1">
            <a:off x="3073400" y="2971800"/>
            <a:ext cx="1912938" cy="1370013"/>
          </a:xfrm>
          <a:prstGeom prst="curvedConnector3">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5743575" y="3716338"/>
            <a:ext cx="317500" cy="5524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7" name="Вертикальный свиток 56"/>
          <p:cNvSpPr/>
          <p:nvPr/>
        </p:nvSpPr>
        <p:spPr>
          <a:xfrm>
            <a:off x="5010151" y="4211828"/>
            <a:ext cx="1456298" cy="1431544"/>
          </a:xfrm>
          <a:prstGeom prst="verticalScroll">
            <a:avLst/>
          </a:prstGeom>
          <a:effectLst>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0" hangingPunct="0">
              <a:defRPr/>
            </a:pPr>
            <a:r>
              <a:rPr lang="ro-MO" altLang="ro-RO" sz="1800" dirty="0" smtClean="0">
                <a:latin typeface="Calibri" panose="020F0502020204030204" pitchFamily="34" charset="0"/>
              </a:rPr>
              <a:t>Plan de Acțiuni</a:t>
            </a:r>
            <a:endParaRPr lang="ru-RU" altLang="ro-RO" b="0" dirty="0">
              <a:latin typeface="Calibri" panose="020F0502020204030204" pitchFamily="34" charset="0"/>
            </a:endParaRPr>
          </a:p>
        </p:txBody>
      </p:sp>
      <p:sp>
        <p:nvSpPr>
          <p:cNvPr id="58" name="Вертикальный свиток 57"/>
          <p:cNvSpPr/>
          <p:nvPr/>
        </p:nvSpPr>
        <p:spPr>
          <a:xfrm>
            <a:off x="6532098" y="4142740"/>
            <a:ext cx="1336431" cy="1446314"/>
          </a:xfrm>
          <a:prstGeom prst="verticalScroll">
            <a:avLst/>
          </a:prstGeom>
          <a:effectLst>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ro-MO" sz="1800" dirty="0" smtClean="0">
                <a:solidFill>
                  <a:prstClr val="black"/>
                </a:solidFill>
              </a:rPr>
              <a:t>Plan de Monitorizare</a:t>
            </a:r>
            <a:endParaRPr lang="ru-RU" sz="1800" dirty="0">
              <a:solidFill>
                <a:prstClr val="black"/>
              </a:solidFill>
            </a:endParaRPr>
          </a:p>
        </p:txBody>
      </p:sp>
      <p:cxnSp>
        <p:nvCxnSpPr>
          <p:cNvPr id="65" name="Прямая со стрелкой 64"/>
          <p:cNvCxnSpPr/>
          <p:nvPr/>
        </p:nvCxnSpPr>
        <p:spPr>
          <a:xfrm>
            <a:off x="6330950" y="4846638"/>
            <a:ext cx="36195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0" name="Прямоугольник 69"/>
          <p:cNvSpPr/>
          <p:nvPr/>
        </p:nvSpPr>
        <p:spPr>
          <a:xfrm>
            <a:off x="2331487" y="3370584"/>
            <a:ext cx="1272487" cy="63880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ro-MO" sz="2400" dirty="0" smtClean="0">
                <a:solidFill>
                  <a:schemeClr val="tx1"/>
                </a:solidFill>
              </a:rPr>
              <a:t>impact</a:t>
            </a:r>
            <a:endParaRPr lang="ru-RU" sz="2400" dirty="0">
              <a:solidFill>
                <a:schemeClr val="tx1"/>
              </a:solidFill>
            </a:endParaRPr>
          </a:p>
        </p:txBody>
      </p:sp>
      <p:cxnSp>
        <p:nvCxnSpPr>
          <p:cNvPr id="72" name="Прямая со стрелкой 71"/>
          <p:cNvCxnSpPr/>
          <p:nvPr/>
        </p:nvCxnSpPr>
        <p:spPr>
          <a:xfrm>
            <a:off x="2846388" y="4038600"/>
            <a:ext cx="0" cy="3587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p:nvPr/>
        </p:nvCxnSpPr>
        <p:spPr>
          <a:xfrm>
            <a:off x="2109788" y="3781425"/>
            <a:ext cx="21113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Прямая со стрелкой 83"/>
          <p:cNvCxnSpPr/>
          <p:nvPr/>
        </p:nvCxnSpPr>
        <p:spPr>
          <a:xfrm flipH="1">
            <a:off x="5724525" y="3168650"/>
            <a:ext cx="323850" cy="3063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8" name="Прямоугольник 87"/>
          <p:cNvSpPr/>
          <p:nvPr/>
        </p:nvSpPr>
        <p:spPr>
          <a:xfrm>
            <a:off x="524436" y="1793559"/>
            <a:ext cx="1163078" cy="797241"/>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ro-MO" sz="2400" b="0" dirty="0" smtClean="0">
                <a:solidFill>
                  <a:prstClr val="black"/>
                </a:solidFill>
              </a:rPr>
              <a:t>AE</a:t>
            </a:r>
            <a:endParaRPr lang="ru-RU" sz="2400" b="0" dirty="0">
              <a:solidFill>
                <a:prstClr val="black"/>
              </a:solidFill>
            </a:endParaRPr>
          </a:p>
        </p:txBody>
      </p:sp>
      <p:cxnSp>
        <p:nvCxnSpPr>
          <p:cNvPr id="90" name="Прямая со стрелкой 89"/>
          <p:cNvCxnSpPr/>
          <p:nvPr/>
        </p:nvCxnSpPr>
        <p:spPr>
          <a:xfrm flipH="1">
            <a:off x="1084263" y="2590800"/>
            <a:ext cx="182562" cy="628650"/>
          </a:xfrm>
          <a:prstGeom prst="straightConnector1">
            <a:avLst/>
          </a:prstGeom>
          <a:ln w="63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5366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5780044"/>
          </a:xfrm>
          <a:prstGeom prst="rect">
            <a:avLst/>
          </a:prstGeom>
        </p:spPr>
        <p:txBody>
          <a:bodyPr wrap="square">
            <a:spAutoFit/>
          </a:bodyPr>
          <a:lstStyle/>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a:p>
            <a:pPr lvl="0" indent="228600" algn="just">
              <a:lnSpc>
                <a:spcPct val="115000"/>
              </a:lnSpc>
              <a:spcAft>
                <a:spcPts val="0"/>
              </a:spcAft>
            </a:pPr>
            <a:r>
              <a:rPr lang="ro-MO" sz="2000" dirty="0" smtClean="0">
                <a:solidFill>
                  <a:srgbClr val="000000"/>
                </a:solidFill>
                <a:latin typeface="+mj-lt"/>
                <a:ea typeface="Times New Roman"/>
              </a:rPr>
              <a:t>Scopul EE:</a:t>
            </a:r>
          </a:p>
          <a:p>
            <a:pPr lvl="0" indent="228600" algn="just">
              <a:lnSpc>
                <a:spcPct val="115000"/>
              </a:lnSpc>
              <a:spcAft>
                <a:spcPts val="0"/>
              </a:spcAft>
            </a:pPr>
            <a:endParaRPr lang="ro-MO" sz="2000" dirty="0" smtClean="0">
              <a:solidFill>
                <a:srgbClr val="000000"/>
              </a:solidFill>
              <a:latin typeface="+mj-lt"/>
              <a:ea typeface="Times New Roman"/>
            </a:endParaRPr>
          </a:p>
          <a:p>
            <a:pPr marL="285750" lvl="0" indent="-285750" algn="just">
              <a:lnSpc>
                <a:spcPct val="115000"/>
              </a:lnSpc>
              <a:spcAft>
                <a:spcPts val="0"/>
              </a:spcAft>
              <a:buFont typeface="Arial" panose="020B0604020202020204" pitchFamily="34" charset="0"/>
              <a:buChar char="•"/>
            </a:pPr>
            <a:r>
              <a:rPr lang="ro-MO" sz="1800" dirty="0" smtClean="0">
                <a:solidFill>
                  <a:srgbClr val="000000"/>
                </a:solidFill>
                <a:latin typeface="+mj-lt"/>
                <a:ea typeface="Times New Roman"/>
                <a:cs typeface="Times New Roman"/>
              </a:rPr>
              <a:t> </a:t>
            </a:r>
            <a:r>
              <a:rPr lang="en-US" sz="1800" dirty="0" err="1" smtClean="0">
                <a:solidFill>
                  <a:schemeClr val="tx1"/>
                </a:solidFill>
                <a:latin typeface="+mj-lt"/>
                <a:ea typeface="Times New Roman"/>
                <a:cs typeface="Times New Roman"/>
              </a:rPr>
              <a:t>adoptării</a:t>
            </a:r>
            <a:r>
              <a:rPr lang="en-US" sz="1800" dirty="0" smtClean="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unor</a:t>
            </a:r>
            <a:r>
              <a:rPr lang="en-US" sz="1800" dirty="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decizii</a:t>
            </a:r>
            <a:r>
              <a:rPr lang="en-US" sz="1800" dirty="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argumentate</a:t>
            </a:r>
            <a:r>
              <a:rPr lang="en-US" sz="180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şi</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aprobării</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actelor</a:t>
            </a:r>
            <a:r>
              <a:rPr lang="en-US" sz="1800" b="0" dirty="0">
                <a:solidFill>
                  <a:schemeClr val="tx1"/>
                </a:solidFill>
                <a:latin typeface="+mj-lt"/>
                <a:ea typeface="Times New Roman"/>
                <a:cs typeface="Times New Roman"/>
              </a:rPr>
              <a:t> care </a:t>
            </a:r>
            <a:r>
              <a:rPr lang="en-US" sz="1800" b="0" dirty="0" err="1">
                <a:solidFill>
                  <a:schemeClr val="tx1"/>
                </a:solidFill>
                <a:latin typeface="+mj-lt"/>
                <a:ea typeface="Times New Roman"/>
                <a:cs typeface="Times New Roman"/>
              </a:rPr>
              <a:t>prevăd</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utilizarea</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resurselor</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naturale</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şi</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măsuri</a:t>
            </a:r>
            <a:r>
              <a:rPr lang="en-US" sz="1800" b="0" dirty="0">
                <a:solidFill>
                  <a:schemeClr val="tx1"/>
                </a:solidFill>
                <a:latin typeface="+mj-lt"/>
                <a:ea typeface="Times New Roman"/>
                <a:cs typeface="Times New Roman"/>
              </a:rPr>
              <a:t> de </a:t>
            </a:r>
            <a:r>
              <a:rPr lang="en-US" sz="1800" b="0" dirty="0" err="1">
                <a:solidFill>
                  <a:schemeClr val="tx1"/>
                </a:solidFill>
                <a:latin typeface="+mj-lt"/>
                <a:ea typeface="Times New Roman"/>
                <a:cs typeface="Times New Roman"/>
              </a:rPr>
              <a:t>protecţie</a:t>
            </a:r>
            <a:r>
              <a:rPr lang="en-US" sz="1800" b="0" dirty="0">
                <a:solidFill>
                  <a:schemeClr val="tx1"/>
                </a:solidFill>
                <a:latin typeface="+mj-lt"/>
                <a:ea typeface="Times New Roman"/>
                <a:cs typeface="Times New Roman"/>
              </a:rPr>
              <a:t> a </a:t>
            </a:r>
            <a:r>
              <a:rPr lang="en-US" sz="1800" b="0" dirty="0" err="1">
                <a:solidFill>
                  <a:schemeClr val="tx1"/>
                </a:solidFill>
                <a:latin typeface="+mj-lt"/>
                <a:ea typeface="Times New Roman"/>
                <a:cs typeface="Times New Roman"/>
              </a:rPr>
              <a:t>mediului</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înconjurător</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şi</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componentelor</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lui</a:t>
            </a:r>
            <a:r>
              <a:rPr lang="en-US" sz="1800" b="0" dirty="0">
                <a:solidFill>
                  <a:schemeClr val="tx1"/>
                </a:solidFill>
                <a:latin typeface="+mj-lt"/>
                <a:ea typeface="Times New Roman"/>
                <a:cs typeface="Times New Roman"/>
              </a:rPr>
              <a:t>;</a:t>
            </a:r>
            <a:endParaRPr lang="ru-RU" sz="1600" b="0" dirty="0">
              <a:solidFill>
                <a:schemeClr val="tx1"/>
              </a:solidFill>
              <a:latin typeface="+mj-lt"/>
              <a:ea typeface="Calibri"/>
              <a:cs typeface="Times New Roman"/>
            </a:endParaRPr>
          </a:p>
          <a:p>
            <a:pPr marL="285750" lvl="0" indent="-285750" algn="just">
              <a:lnSpc>
                <a:spcPct val="115000"/>
              </a:lnSpc>
              <a:spcAft>
                <a:spcPts val="0"/>
              </a:spcAft>
              <a:buFont typeface="Arial" panose="020B0604020202020204" pitchFamily="34" charset="0"/>
              <a:buChar char="•"/>
            </a:pPr>
            <a:r>
              <a:rPr lang="ro-MO" sz="1800" b="0" dirty="0" smtClean="0">
                <a:solidFill>
                  <a:schemeClr val="tx1"/>
                </a:solidFill>
                <a:latin typeface="+mj-lt"/>
                <a:ea typeface="Times New Roman"/>
                <a:cs typeface="Times New Roman"/>
              </a:rPr>
              <a:t> </a:t>
            </a:r>
            <a:r>
              <a:rPr lang="en-US" sz="1800" dirty="0" err="1" smtClean="0">
                <a:solidFill>
                  <a:schemeClr val="tx1"/>
                </a:solidFill>
                <a:latin typeface="+mj-lt"/>
                <a:ea typeface="Times New Roman"/>
                <a:cs typeface="Times New Roman"/>
              </a:rPr>
              <a:t>prevenirii</a:t>
            </a:r>
            <a:r>
              <a:rPr lang="en-US" sz="1800" dirty="0" smtClean="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sau</a:t>
            </a:r>
            <a:r>
              <a:rPr lang="en-US" sz="1800" dirty="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minimizării</a:t>
            </a:r>
            <a:r>
              <a:rPr lang="en-US" sz="1800" dirty="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eventualului</a:t>
            </a:r>
            <a:r>
              <a:rPr lang="en-US" sz="1800" dirty="0">
                <a:solidFill>
                  <a:schemeClr val="tx1"/>
                </a:solidFill>
                <a:latin typeface="+mj-lt"/>
                <a:ea typeface="Times New Roman"/>
                <a:cs typeface="Times New Roman"/>
              </a:rPr>
              <a:t> impact direct</a:t>
            </a:r>
            <a:r>
              <a:rPr lang="en-US" sz="1800" b="0" dirty="0">
                <a:solidFill>
                  <a:schemeClr val="tx1"/>
                </a:solidFill>
                <a:latin typeface="+mj-lt"/>
                <a:ea typeface="Times New Roman"/>
                <a:cs typeface="Times New Roman"/>
              </a:rPr>
              <a:t>, indirect </a:t>
            </a:r>
            <a:r>
              <a:rPr lang="en-US" sz="1800" b="0" dirty="0" err="1">
                <a:solidFill>
                  <a:schemeClr val="tx1"/>
                </a:solidFill>
                <a:latin typeface="+mj-lt"/>
                <a:ea typeface="Times New Roman"/>
                <a:cs typeface="Times New Roman"/>
              </a:rPr>
              <a:t>sau</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cumulativ</a:t>
            </a:r>
            <a:r>
              <a:rPr lang="en-US" sz="1800" b="0" dirty="0">
                <a:solidFill>
                  <a:schemeClr val="tx1"/>
                </a:solidFill>
                <a:latin typeface="+mj-lt"/>
                <a:ea typeface="Times New Roman"/>
                <a:cs typeface="Times New Roman"/>
              </a:rPr>
              <a:t> al </a:t>
            </a:r>
            <a:r>
              <a:rPr lang="en-US" sz="1800" b="0" dirty="0" err="1">
                <a:solidFill>
                  <a:schemeClr val="tx1"/>
                </a:solidFill>
                <a:latin typeface="+mj-lt"/>
                <a:ea typeface="Times New Roman"/>
                <a:cs typeface="Times New Roman"/>
              </a:rPr>
              <a:t>obiectelor</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şi</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activităţilor</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economice</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preconizate</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asupra</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mediului</a:t>
            </a:r>
            <a:r>
              <a:rPr lang="en-US" sz="1800" b="0" dirty="0">
                <a:solidFill>
                  <a:schemeClr val="tx1"/>
                </a:solidFill>
                <a:latin typeface="+mj-lt"/>
                <a:ea typeface="Times New Roman"/>
                <a:cs typeface="Times New Roman"/>
              </a:rPr>
              <a:t> </a:t>
            </a:r>
            <a:r>
              <a:rPr lang="en-US" sz="1800" b="0" dirty="0" err="1">
                <a:solidFill>
                  <a:schemeClr val="tx1"/>
                </a:solidFill>
                <a:latin typeface="+mj-lt"/>
                <a:ea typeface="Times New Roman"/>
                <a:cs typeface="Times New Roman"/>
              </a:rPr>
              <a:t>înconjurător</a:t>
            </a:r>
            <a:r>
              <a:rPr lang="en-US" sz="1800" b="0" dirty="0" smtClean="0">
                <a:solidFill>
                  <a:schemeClr val="tx1"/>
                </a:solidFill>
                <a:latin typeface="+mj-lt"/>
                <a:ea typeface="Times New Roman"/>
                <a:cs typeface="Times New Roman"/>
              </a:rPr>
              <a:t>,;</a:t>
            </a:r>
            <a:endParaRPr lang="ru-RU" sz="1600" b="0" dirty="0">
              <a:solidFill>
                <a:schemeClr val="tx1"/>
              </a:solidFill>
              <a:latin typeface="+mj-lt"/>
              <a:ea typeface="Calibri"/>
              <a:cs typeface="Times New Roman"/>
            </a:endParaRPr>
          </a:p>
          <a:p>
            <a:pPr marL="285750" lvl="0" indent="-285750" algn="just">
              <a:lnSpc>
                <a:spcPct val="115000"/>
              </a:lnSpc>
              <a:spcAft>
                <a:spcPts val="0"/>
              </a:spcAft>
              <a:buFont typeface="Arial" panose="020B0604020202020204" pitchFamily="34" charset="0"/>
              <a:buChar char="•"/>
            </a:pPr>
            <a:r>
              <a:rPr lang="en-US" sz="1800" b="0" dirty="0" smtClean="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menţinerii</a:t>
            </a:r>
            <a:r>
              <a:rPr lang="en-US" sz="1800" dirty="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echilibrului</a:t>
            </a:r>
            <a:r>
              <a:rPr lang="en-US" sz="1800" dirty="0">
                <a:solidFill>
                  <a:schemeClr val="tx1"/>
                </a:solidFill>
                <a:latin typeface="+mj-lt"/>
                <a:ea typeface="Times New Roman"/>
                <a:cs typeface="Times New Roman"/>
              </a:rPr>
              <a:t> ecologic, </a:t>
            </a:r>
            <a:r>
              <a:rPr lang="en-US" sz="1800" dirty="0" err="1">
                <a:solidFill>
                  <a:schemeClr val="tx1"/>
                </a:solidFill>
                <a:latin typeface="+mj-lt"/>
                <a:ea typeface="Times New Roman"/>
                <a:cs typeface="Times New Roman"/>
              </a:rPr>
              <a:t>fondului</a:t>
            </a:r>
            <a:r>
              <a:rPr lang="en-US" sz="1800" dirty="0">
                <a:solidFill>
                  <a:schemeClr val="tx1"/>
                </a:solidFill>
                <a:latin typeface="+mj-lt"/>
                <a:ea typeface="Times New Roman"/>
                <a:cs typeface="Times New Roman"/>
              </a:rPr>
              <a:t> genetic </a:t>
            </a:r>
            <a:r>
              <a:rPr lang="en-US" sz="1800" dirty="0" err="1">
                <a:solidFill>
                  <a:schemeClr val="tx1"/>
                </a:solidFill>
                <a:latin typeface="+mj-lt"/>
                <a:ea typeface="Times New Roman"/>
                <a:cs typeface="Times New Roman"/>
              </a:rPr>
              <a:t>şi</a:t>
            </a:r>
            <a:r>
              <a:rPr lang="en-US" sz="1800" dirty="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biodiversităţii</a:t>
            </a:r>
            <a:r>
              <a:rPr lang="en-US" sz="1800" dirty="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creării</a:t>
            </a:r>
            <a:r>
              <a:rPr lang="en-US" sz="1800" dirty="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condiţiilor</a:t>
            </a:r>
            <a:r>
              <a:rPr lang="en-US" sz="1800" dirty="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optime</a:t>
            </a:r>
            <a:r>
              <a:rPr lang="en-US" sz="1800" dirty="0">
                <a:solidFill>
                  <a:schemeClr val="tx1"/>
                </a:solidFill>
                <a:latin typeface="+mj-lt"/>
                <a:ea typeface="Times New Roman"/>
                <a:cs typeface="Times New Roman"/>
              </a:rPr>
              <a:t> de </a:t>
            </a:r>
            <a:r>
              <a:rPr lang="en-US" sz="1800" dirty="0" err="1">
                <a:solidFill>
                  <a:schemeClr val="tx1"/>
                </a:solidFill>
                <a:latin typeface="+mj-lt"/>
                <a:ea typeface="Times New Roman"/>
                <a:cs typeface="Times New Roman"/>
              </a:rPr>
              <a:t>viaţă</a:t>
            </a:r>
            <a:r>
              <a:rPr lang="en-US" sz="1800" dirty="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pentru</a:t>
            </a:r>
            <a:r>
              <a:rPr lang="en-US" sz="1800" dirty="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oameni</a:t>
            </a:r>
            <a:r>
              <a:rPr lang="en-US" sz="1800" dirty="0">
                <a:solidFill>
                  <a:schemeClr val="tx1"/>
                </a:solidFill>
                <a:latin typeface="+mj-lt"/>
                <a:ea typeface="Times New Roman"/>
                <a:cs typeface="Times New Roman"/>
              </a:rPr>
              <a:t>;</a:t>
            </a:r>
            <a:endParaRPr lang="ru-RU" sz="1600" dirty="0">
              <a:solidFill>
                <a:schemeClr val="tx1"/>
              </a:solidFill>
              <a:latin typeface="+mj-lt"/>
              <a:ea typeface="Calibri"/>
              <a:cs typeface="Times New Roman"/>
            </a:endParaRPr>
          </a:p>
          <a:p>
            <a:pPr marL="285750" lvl="0" indent="-285750" algn="just">
              <a:lnSpc>
                <a:spcPct val="115000"/>
              </a:lnSpc>
              <a:spcAft>
                <a:spcPts val="0"/>
              </a:spcAft>
              <a:buFont typeface="Arial" panose="020B0604020202020204" pitchFamily="34" charset="0"/>
              <a:buChar char="•"/>
            </a:pPr>
            <a:r>
              <a:rPr lang="en-US" sz="1800" dirty="0" smtClean="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corelării</a:t>
            </a:r>
            <a:r>
              <a:rPr lang="en-US" sz="1800" dirty="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dezvoltării</a:t>
            </a:r>
            <a:r>
              <a:rPr lang="en-US" sz="1800" dirty="0">
                <a:solidFill>
                  <a:schemeClr val="tx1"/>
                </a:solidFill>
                <a:latin typeface="+mj-lt"/>
                <a:ea typeface="Times New Roman"/>
                <a:cs typeface="Times New Roman"/>
              </a:rPr>
              <a:t> social-</a:t>
            </a:r>
            <a:r>
              <a:rPr lang="en-US" sz="1800" dirty="0" err="1">
                <a:solidFill>
                  <a:schemeClr val="tx1"/>
                </a:solidFill>
                <a:latin typeface="+mj-lt"/>
                <a:ea typeface="Times New Roman"/>
                <a:cs typeface="Times New Roman"/>
              </a:rPr>
              <a:t>economice</a:t>
            </a:r>
            <a:r>
              <a:rPr lang="en-US" sz="1800" dirty="0">
                <a:solidFill>
                  <a:schemeClr val="tx1"/>
                </a:solidFill>
                <a:latin typeface="+mj-lt"/>
                <a:ea typeface="Times New Roman"/>
                <a:cs typeface="Times New Roman"/>
              </a:rPr>
              <a:t> cu </a:t>
            </a:r>
            <a:r>
              <a:rPr lang="en-US" sz="1800" dirty="0" err="1">
                <a:solidFill>
                  <a:schemeClr val="tx1"/>
                </a:solidFill>
                <a:latin typeface="+mj-lt"/>
                <a:ea typeface="Times New Roman"/>
                <a:cs typeface="Times New Roman"/>
              </a:rPr>
              <a:t>capacităţile</a:t>
            </a:r>
            <a:r>
              <a:rPr lang="en-US" sz="1800" dirty="0">
                <a:solidFill>
                  <a:schemeClr val="tx1"/>
                </a:solidFill>
                <a:latin typeface="+mj-lt"/>
                <a:ea typeface="Times New Roman"/>
                <a:cs typeface="Times New Roman"/>
              </a:rPr>
              <a:t> </a:t>
            </a:r>
            <a:r>
              <a:rPr lang="en-US" sz="1800" dirty="0" err="1">
                <a:solidFill>
                  <a:schemeClr val="tx1"/>
                </a:solidFill>
                <a:latin typeface="+mj-lt"/>
                <a:ea typeface="Times New Roman"/>
                <a:cs typeface="Times New Roman"/>
              </a:rPr>
              <a:t>ecosistemelor</a:t>
            </a:r>
            <a:r>
              <a:rPr lang="en-US" sz="1800" b="0" dirty="0">
                <a:solidFill>
                  <a:schemeClr val="tx1"/>
                </a:solidFill>
                <a:latin typeface="+mj-lt"/>
                <a:ea typeface="Times New Roman"/>
                <a:cs typeface="Times New Roman"/>
              </a:rPr>
              <a:t>.</a:t>
            </a:r>
            <a:endParaRPr lang="ru-RU" sz="1600" b="0" dirty="0">
              <a:solidFill>
                <a:schemeClr val="tx1"/>
              </a:solidFill>
              <a:latin typeface="+mj-lt"/>
              <a:ea typeface="Calibri"/>
              <a:cs typeface="Times New Roman"/>
            </a:endParaRPr>
          </a:p>
          <a:p>
            <a:pPr>
              <a:spcBef>
                <a:spcPts val="400"/>
              </a:spcBef>
              <a:spcAft>
                <a:spcPts val="800"/>
              </a:spcAft>
              <a:buClr>
                <a:srgbClr val="C80F0F"/>
              </a:buClr>
              <a:tabLst>
                <a:tab pos="2190750" algn="l"/>
              </a:tabLst>
            </a:pPr>
            <a:endParaRPr lang="ro-MO" sz="1800" dirty="0" smtClean="0">
              <a:solidFill>
                <a:schemeClr val="tx1"/>
              </a:solidFill>
              <a:latin typeface="+mj-lt"/>
              <a:ea typeface="Times New Roman"/>
            </a:endParaRPr>
          </a:p>
          <a:p>
            <a:pPr>
              <a:spcBef>
                <a:spcPts val="400"/>
              </a:spcBef>
              <a:spcAft>
                <a:spcPts val="800"/>
              </a:spcAft>
              <a:buClr>
                <a:srgbClr val="C80F0F"/>
              </a:buClr>
              <a:tabLst>
                <a:tab pos="2190750" algn="l"/>
              </a:tabLst>
            </a:pPr>
            <a:r>
              <a:rPr lang="en-US" sz="1800" dirty="0" err="1" smtClean="0">
                <a:solidFill>
                  <a:schemeClr val="tx1"/>
                </a:solidFill>
                <a:latin typeface="+mj-lt"/>
                <a:ea typeface="Times New Roman"/>
              </a:rPr>
              <a:t>Expertiza</a:t>
            </a:r>
            <a:r>
              <a:rPr lang="en-US" sz="1800" dirty="0" smtClean="0">
                <a:solidFill>
                  <a:schemeClr val="tx1"/>
                </a:solidFill>
                <a:latin typeface="+mj-lt"/>
                <a:ea typeface="Times New Roman"/>
              </a:rPr>
              <a:t> </a:t>
            </a:r>
            <a:r>
              <a:rPr lang="en-US" sz="1800" dirty="0" err="1">
                <a:solidFill>
                  <a:schemeClr val="tx1"/>
                </a:solidFill>
                <a:latin typeface="+mj-lt"/>
                <a:ea typeface="Times New Roman"/>
              </a:rPr>
              <a:t>ecologică</a:t>
            </a:r>
            <a:r>
              <a:rPr lang="en-US" sz="1800" dirty="0">
                <a:solidFill>
                  <a:schemeClr val="tx1"/>
                </a:solidFill>
                <a:latin typeface="+mj-lt"/>
                <a:ea typeface="Times New Roman"/>
              </a:rPr>
              <a:t> se </a:t>
            </a:r>
            <a:r>
              <a:rPr lang="en-US" sz="1800" dirty="0" err="1">
                <a:solidFill>
                  <a:schemeClr val="tx1"/>
                </a:solidFill>
                <a:latin typeface="+mj-lt"/>
                <a:ea typeface="Times New Roman"/>
              </a:rPr>
              <a:t>efectuează</a:t>
            </a:r>
            <a:r>
              <a:rPr lang="en-US" sz="1800" dirty="0">
                <a:solidFill>
                  <a:schemeClr val="tx1"/>
                </a:solidFill>
                <a:latin typeface="+mj-lt"/>
                <a:ea typeface="Times New Roman"/>
              </a:rPr>
              <a:t> de </a:t>
            </a:r>
            <a:r>
              <a:rPr lang="en-US" sz="1800" dirty="0" err="1">
                <a:solidFill>
                  <a:schemeClr val="tx1"/>
                </a:solidFill>
                <a:latin typeface="+mj-lt"/>
                <a:ea typeface="Times New Roman"/>
              </a:rPr>
              <a:t>Agenția</a:t>
            </a:r>
            <a:r>
              <a:rPr lang="en-US" sz="1800" dirty="0">
                <a:solidFill>
                  <a:schemeClr val="tx1"/>
                </a:solidFill>
                <a:latin typeface="+mj-lt"/>
                <a:ea typeface="Times New Roman"/>
              </a:rPr>
              <a:t> de </a:t>
            </a:r>
            <a:r>
              <a:rPr lang="en-US" sz="1800" dirty="0" err="1" smtClean="0">
                <a:solidFill>
                  <a:schemeClr val="tx1"/>
                </a:solidFill>
                <a:latin typeface="+mj-lt"/>
                <a:ea typeface="Times New Roman"/>
              </a:rPr>
              <a:t>Mediu</a:t>
            </a:r>
            <a:r>
              <a:rPr lang="ro-MO" sz="1800" dirty="0" smtClean="0">
                <a:solidFill>
                  <a:schemeClr val="tx1"/>
                </a:solidFill>
                <a:latin typeface="+mj-lt"/>
                <a:ea typeface="Times New Roman"/>
              </a:rPr>
              <a:t>/Asociațiile obștești</a:t>
            </a:r>
            <a:endParaRPr lang="ro-MO" sz="1800" b="0" dirty="0" smtClean="0">
              <a:solidFill>
                <a:schemeClr val="tx1"/>
              </a:solidFill>
              <a:latin typeface="+mj-lt"/>
              <a:ea typeface="Times New Roman"/>
            </a:endParaRPr>
          </a:p>
          <a:p>
            <a:pPr>
              <a:spcBef>
                <a:spcPts val="400"/>
              </a:spcBef>
              <a:spcAft>
                <a:spcPts val="800"/>
              </a:spcAft>
              <a:buClr>
                <a:srgbClr val="C80F0F"/>
              </a:buClr>
              <a:tabLst>
                <a:tab pos="2190750" algn="l"/>
              </a:tabLst>
            </a:pPr>
            <a:endParaRPr lang="ru-RU" sz="1800" b="0" kern="0" dirty="0">
              <a:solidFill>
                <a:schemeClr val="tx1"/>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nr.851 </a:t>
            </a:r>
            <a:r>
              <a:rPr lang="ro-MO" sz="2000" kern="0" dirty="0">
                <a:solidFill>
                  <a:schemeClr val="tx1"/>
                </a:solidFill>
                <a:latin typeface="Arial"/>
              </a:rPr>
              <a:t>privind </a:t>
            </a:r>
            <a:r>
              <a:rPr lang="ro-MO" sz="2000" kern="0" dirty="0" smtClean="0">
                <a:solidFill>
                  <a:schemeClr val="tx1"/>
                </a:solidFill>
                <a:latin typeface="Arial"/>
              </a:rPr>
              <a:t>expertiza ecologică </a:t>
            </a:r>
            <a:endParaRPr kumimoji="0" lang="ru-RU" sz="22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6982743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1231106"/>
          </a:xfrm>
          <a:prstGeom prst="rect">
            <a:avLst/>
          </a:prstGeom>
        </p:spPr>
        <p:txBody>
          <a:bodyPr wrap="square">
            <a:spAutoFit/>
          </a:bodyPr>
          <a:lstStyle/>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nr.851 </a:t>
            </a:r>
            <a:r>
              <a:rPr lang="ro-MO" sz="2000" kern="0" dirty="0">
                <a:solidFill>
                  <a:schemeClr val="tx1"/>
                </a:solidFill>
                <a:latin typeface="Arial"/>
              </a:rPr>
              <a:t>privind </a:t>
            </a:r>
            <a:r>
              <a:rPr lang="ro-MO" sz="2000" kern="0" dirty="0" smtClean="0">
                <a:solidFill>
                  <a:schemeClr val="tx1"/>
                </a:solidFill>
                <a:latin typeface="Arial"/>
              </a:rPr>
              <a:t>expertiza ecologică </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532306" y="2666323"/>
            <a:ext cx="8208266" cy="3348609"/>
          </a:xfrm>
          <a:prstGeom prst="rect">
            <a:avLst/>
          </a:prstGeom>
        </p:spPr>
        <p:txBody>
          <a:bodyPr wrap="square">
            <a:spAutoFit/>
          </a:bodyPr>
          <a:lstStyle/>
          <a:p>
            <a:pPr indent="228600" algn="just">
              <a:lnSpc>
                <a:spcPct val="115000"/>
              </a:lnSpc>
              <a:spcAft>
                <a:spcPts val="0"/>
              </a:spcAft>
            </a:pPr>
            <a:r>
              <a:rPr lang="en-US" sz="2000" dirty="0" err="1">
                <a:solidFill>
                  <a:srgbClr val="000000"/>
                </a:solidFill>
                <a:latin typeface="+mn-lt"/>
                <a:ea typeface="Times New Roman"/>
                <a:cs typeface="Times New Roman"/>
              </a:rPr>
              <a:t>Sarcinile</a:t>
            </a:r>
            <a:r>
              <a:rPr lang="en-US" sz="2000" dirty="0">
                <a:solidFill>
                  <a:srgbClr val="000000"/>
                </a:solidFill>
                <a:latin typeface="+mn-lt"/>
                <a:ea typeface="Times New Roman"/>
                <a:cs typeface="Times New Roman"/>
              </a:rPr>
              <a:t> de </a:t>
            </a:r>
            <a:r>
              <a:rPr lang="en-US" sz="2000" dirty="0" err="1">
                <a:solidFill>
                  <a:srgbClr val="000000"/>
                </a:solidFill>
                <a:latin typeface="+mn-lt"/>
                <a:ea typeface="Times New Roman"/>
                <a:cs typeface="Times New Roman"/>
              </a:rPr>
              <a:t>bază</a:t>
            </a:r>
            <a:r>
              <a:rPr lang="en-US" sz="2000" dirty="0">
                <a:solidFill>
                  <a:srgbClr val="000000"/>
                </a:solidFill>
                <a:latin typeface="+mn-lt"/>
                <a:ea typeface="Times New Roman"/>
                <a:cs typeface="Times New Roman"/>
              </a:rPr>
              <a:t> ale </a:t>
            </a:r>
            <a:r>
              <a:rPr lang="en-US" sz="2000" dirty="0" err="1">
                <a:solidFill>
                  <a:srgbClr val="000000"/>
                </a:solidFill>
                <a:latin typeface="+mn-lt"/>
                <a:ea typeface="Times New Roman"/>
                <a:cs typeface="Times New Roman"/>
              </a:rPr>
              <a:t>sistemului</a:t>
            </a:r>
            <a:r>
              <a:rPr lang="en-US" sz="2000" dirty="0">
                <a:solidFill>
                  <a:srgbClr val="000000"/>
                </a:solidFill>
                <a:latin typeface="+mn-lt"/>
                <a:ea typeface="Times New Roman"/>
                <a:cs typeface="Times New Roman"/>
              </a:rPr>
              <a:t> </a:t>
            </a:r>
            <a:r>
              <a:rPr lang="en-US" sz="2000" dirty="0" err="1">
                <a:solidFill>
                  <a:srgbClr val="000000"/>
                </a:solidFill>
                <a:latin typeface="+mn-lt"/>
                <a:ea typeface="Times New Roman"/>
                <a:cs typeface="Times New Roman"/>
              </a:rPr>
              <a:t>expertizei</a:t>
            </a:r>
            <a:r>
              <a:rPr lang="en-US" sz="2000" dirty="0">
                <a:solidFill>
                  <a:srgbClr val="000000"/>
                </a:solidFill>
                <a:latin typeface="+mn-lt"/>
                <a:ea typeface="Times New Roman"/>
                <a:cs typeface="Times New Roman"/>
              </a:rPr>
              <a:t> </a:t>
            </a:r>
            <a:r>
              <a:rPr lang="en-US" sz="2000" dirty="0" err="1">
                <a:solidFill>
                  <a:srgbClr val="000000"/>
                </a:solidFill>
                <a:latin typeface="+mn-lt"/>
                <a:ea typeface="Times New Roman"/>
                <a:cs typeface="Times New Roman"/>
              </a:rPr>
              <a:t>ecologice</a:t>
            </a:r>
            <a:r>
              <a:rPr lang="en-US" sz="2000" dirty="0">
                <a:solidFill>
                  <a:srgbClr val="000000"/>
                </a:solidFill>
                <a:latin typeface="+mn-lt"/>
                <a:ea typeface="Times New Roman"/>
                <a:cs typeface="Times New Roman"/>
              </a:rPr>
              <a:t> de stat </a:t>
            </a:r>
            <a:r>
              <a:rPr lang="en-US" sz="2000" dirty="0" err="1">
                <a:solidFill>
                  <a:srgbClr val="000000"/>
                </a:solidFill>
                <a:latin typeface="+mn-lt"/>
                <a:ea typeface="Times New Roman"/>
                <a:cs typeface="Times New Roman"/>
              </a:rPr>
              <a:t>sînt</a:t>
            </a:r>
            <a:r>
              <a:rPr lang="en-US" sz="2000" dirty="0" smtClean="0">
                <a:solidFill>
                  <a:srgbClr val="000000"/>
                </a:solidFill>
                <a:latin typeface="+mn-lt"/>
                <a:ea typeface="Times New Roman"/>
                <a:cs typeface="Times New Roman"/>
              </a:rPr>
              <a:t>:</a:t>
            </a:r>
            <a:endParaRPr lang="ro-MO" sz="2000" dirty="0" smtClean="0">
              <a:solidFill>
                <a:srgbClr val="000000"/>
              </a:solidFill>
              <a:latin typeface="+mn-lt"/>
              <a:ea typeface="Times New Roman"/>
              <a:cs typeface="Times New Roman"/>
            </a:endParaRPr>
          </a:p>
          <a:p>
            <a:pPr indent="228600" algn="just">
              <a:lnSpc>
                <a:spcPct val="115000"/>
              </a:lnSpc>
              <a:spcAft>
                <a:spcPts val="0"/>
              </a:spcAft>
            </a:pPr>
            <a:endParaRPr lang="ru-RU" sz="2000" dirty="0">
              <a:latin typeface="+mn-lt"/>
              <a:ea typeface="Calibri"/>
              <a:cs typeface="Times New Roman"/>
            </a:endParaRPr>
          </a:p>
          <a:p>
            <a:pPr marL="285750" indent="-285750">
              <a:lnSpc>
                <a:spcPct val="115000"/>
              </a:lnSpc>
              <a:spcAft>
                <a:spcPts val="0"/>
              </a:spcAft>
              <a:buFont typeface="Arial" panose="020B0604020202020204" pitchFamily="34" charset="0"/>
              <a:buChar char="•"/>
            </a:pPr>
            <a:r>
              <a:rPr lang="en-US" sz="1800" dirty="0" err="1" smtClean="0">
                <a:solidFill>
                  <a:schemeClr val="tx2"/>
                </a:solidFill>
                <a:latin typeface="+mn-lt"/>
                <a:ea typeface="Times New Roman"/>
                <a:cs typeface="Times New Roman"/>
              </a:rPr>
              <a:t>asigurarea</a:t>
            </a:r>
            <a:r>
              <a:rPr lang="en-US" sz="1800" dirty="0" smtClean="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expertizării</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ecologice</a:t>
            </a:r>
            <a:r>
              <a:rPr lang="en-US" sz="1800" dirty="0">
                <a:solidFill>
                  <a:schemeClr val="tx2"/>
                </a:solidFill>
                <a:latin typeface="+mn-lt"/>
                <a:ea typeface="Times New Roman"/>
                <a:cs typeface="Times New Roman"/>
              </a:rPr>
              <a:t> </a:t>
            </a:r>
            <a:r>
              <a:rPr lang="en-US" sz="1800" b="0" dirty="0">
                <a:solidFill>
                  <a:schemeClr val="tx2"/>
                </a:solidFill>
                <a:latin typeface="+mn-lt"/>
                <a:ea typeface="Times New Roman"/>
                <a:cs typeface="Times New Roman"/>
              </a:rPr>
              <a:t>a </a:t>
            </a:r>
            <a:r>
              <a:rPr lang="en-US" sz="1800" b="0" dirty="0" err="1">
                <a:solidFill>
                  <a:schemeClr val="tx2"/>
                </a:solidFill>
                <a:latin typeface="+mn-lt"/>
                <a:ea typeface="Times New Roman"/>
                <a:cs typeface="Times New Roman"/>
              </a:rPr>
              <a:t>proiectelor</a:t>
            </a:r>
            <a:r>
              <a:rPr lang="en-US" sz="1800" b="0" dirty="0">
                <a:solidFill>
                  <a:schemeClr val="tx2"/>
                </a:solidFill>
                <a:latin typeface="+mn-lt"/>
                <a:ea typeface="Times New Roman"/>
                <a:cs typeface="Times New Roman"/>
              </a:rPr>
              <a:t> de </a:t>
            </a:r>
            <a:r>
              <a:rPr lang="en-US" sz="1800" b="0" dirty="0" err="1">
                <a:solidFill>
                  <a:schemeClr val="tx2"/>
                </a:solidFill>
                <a:latin typeface="+mn-lt"/>
                <a:ea typeface="Times New Roman"/>
                <a:cs typeface="Times New Roman"/>
              </a:rPr>
              <a:t>acte</a:t>
            </a:r>
            <a:r>
              <a:rPr lang="en-US" sz="1800" b="0" dirty="0">
                <a:solidFill>
                  <a:schemeClr val="tx2"/>
                </a:solidFill>
                <a:latin typeface="+mn-lt"/>
                <a:ea typeface="Times New Roman"/>
                <a:cs typeface="Times New Roman"/>
              </a:rPr>
              <a:t> legislative, a </a:t>
            </a:r>
            <a:r>
              <a:rPr lang="en-US" sz="1800" b="0" dirty="0" err="1">
                <a:solidFill>
                  <a:schemeClr val="tx2"/>
                </a:solidFill>
                <a:latin typeface="+mn-lt"/>
                <a:ea typeface="Times New Roman"/>
                <a:cs typeface="Times New Roman"/>
              </a:rPr>
              <a:t>documentaţiei</a:t>
            </a:r>
            <a:r>
              <a:rPr lang="en-US" sz="1800" b="0" dirty="0">
                <a:solidFill>
                  <a:schemeClr val="tx2"/>
                </a:solidFill>
                <a:latin typeface="+mn-lt"/>
                <a:ea typeface="Times New Roman"/>
                <a:cs typeface="Times New Roman"/>
              </a:rPr>
              <a:t> de </a:t>
            </a:r>
            <a:r>
              <a:rPr lang="en-US" sz="1800" b="0" dirty="0" err="1">
                <a:solidFill>
                  <a:schemeClr val="tx2"/>
                </a:solidFill>
                <a:latin typeface="+mn-lt"/>
                <a:ea typeface="Times New Roman"/>
                <a:cs typeface="Times New Roman"/>
              </a:rPr>
              <a:t>proiect</a:t>
            </a:r>
            <a:r>
              <a:rPr lang="en-US" sz="1800" b="0" dirty="0">
                <a:solidFill>
                  <a:schemeClr val="tx2"/>
                </a:solidFill>
                <a:latin typeface="+mn-lt"/>
                <a:ea typeface="Times New Roman"/>
                <a:cs typeface="Times New Roman"/>
              </a:rPr>
              <a:t> </a:t>
            </a:r>
            <a:r>
              <a:rPr lang="en-US" sz="1800" b="0" dirty="0" err="1">
                <a:solidFill>
                  <a:schemeClr val="tx2"/>
                </a:solidFill>
                <a:latin typeface="+mn-lt"/>
                <a:ea typeface="Times New Roman"/>
                <a:cs typeface="Times New Roman"/>
              </a:rPr>
              <a:t>şi</a:t>
            </a:r>
            <a:r>
              <a:rPr lang="en-US" sz="1800" b="0" dirty="0">
                <a:solidFill>
                  <a:schemeClr val="tx2"/>
                </a:solidFill>
                <a:latin typeface="+mn-lt"/>
                <a:ea typeface="Times New Roman"/>
                <a:cs typeface="Times New Roman"/>
              </a:rPr>
              <a:t> a </a:t>
            </a:r>
            <a:r>
              <a:rPr lang="en-US" sz="1800" b="0" dirty="0" err="1">
                <a:solidFill>
                  <a:schemeClr val="tx2"/>
                </a:solidFill>
                <a:latin typeface="+mn-lt"/>
                <a:ea typeface="Times New Roman"/>
                <a:cs typeface="Times New Roman"/>
              </a:rPr>
              <a:t>altor</a:t>
            </a:r>
            <a:r>
              <a:rPr lang="en-US" sz="1800" b="0" dirty="0">
                <a:solidFill>
                  <a:schemeClr val="tx2"/>
                </a:solidFill>
                <a:latin typeface="+mn-lt"/>
                <a:ea typeface="Times New Roman"/>
                <a:cs typeface="Times New Roman"/>
              </a:rPr>
              <a:t> </a:t>
            </a:r>
            <a:r>
              <a:rPr lang="en-US" sz="1800" b="0" dirty="0" err="1" smtClean="0">
                <a:solidFill>
                  <a:schemeClr val="tx2"/>
                </a:solidFill>
                <a:latin typeface="+mn-lt"/>
                <a:ea typeface="Times New Roman"/>
                <a:cs typeface="Times New Roman"/>
              </a:rPr>
              <a:t>materiale</a:t>
            </a:r>
            <a:r>
              <a:rPr lang="en-US" sz="1800" dirty="0" smtClean="0">
                <a:solidFill>
                  <a:schemeClr val="tx2"/>
                </a:solidFill>
                <a:latin typeface="+mn-lt"/>
                <a:ea typeface="Times New Roman"/>
                <a:cs typeface="Times New Roman"/>
              </a:rPr>
              <a:t>;</a:t>
            </a:r>
            <a:endParaRPr lang="ro-MO" sz="1800" dirty="0" smtClean="0">
              <a:solidFill>
                <a:schemeClr val="tx2"/>
              </a:solidFill>
              <a:latin typeface="+mn-lt"/>
              <a:ea typeface="Times New Roman"/>
              <a:cs typeface="Times New Roman"/>
            </a:endParaRPr>
          </a:p>
          <a:p>
            <a:pPr marL="285750" indent="-285750">
              <a:lnSpc>
                <a:spcPct val="115000"/>
              </a:lnSpc>
              <a:spcAft>
                <a:spcPts val="0"/>
              </a:spcAft>
              <a:buFont typeface="Arial" panose="020B0604020202020204" pitchFamily="34" charset="0"/>
              <a:buChar char="•"/>
            </a:pPr>
            <a:endParaRPr lang="ro-MO" sz="1800" dirty="0" smtClean="0">
              <a:solidFill>
                <a:schemeClr val="tx2"/>
              </a:solidFill>
              <a:latin typeface="+mn-lt"/>
              <a:ea typeface="Times New Roman"/>
              <a:cs typeface="Times New Roman"/>
            </a:endParaRPr>
          </a:p>
          <a:p>
            <a:pPr marL="285750" indent="-285750">
              <a:lnSpc>
                <a:spcPct val="115000"/>
              </a:lnSpc>
              <a:spcAft>
                <a:spcPts val="0"/>
              </a:spcAft>
              <a:buFont typeface="Arial" panose="020B0604020202020204" pitchFamily="34" charset="0"/>
              <a:buChar char="•"/>
            </a:pPr>
            <a:r>
              <a:rPr lang="ro-MO" sz="1800" dirty="0" smtClean="0">
                <a:solidFill>
                  <a:schemeClr val="tx2"/>
                </a:solidFill>
                <a:latin typeface="+mn-lt"/>
                <a:ea typeface="Times New Roman"/>
                <a:cs typeface="Times New Roman"/>
              </a:rPr>
              <a:t> </a:t>
            </a:r>
            <a:r>
              <a:rPr lang="en-US" sz="1800" dirty="0" err="1" smtClean="0">
                <a:solidFill>
                  <a:schemeClr val="tx2"/>
                </a:solidFill>
                <a:latin typeface="+mn-lt"/>
                <a:ea typeface="Times New Roman"/>
                <a:cs typeface="Times New Roman"/>
              </a:rPr>
              <a:t>asigurarea</a:t>
            </a:r>
            <a:r>
              <a:rPr lang="en-US" sz="1800" dirty="0" smtClean="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controlului</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asupra</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aplicării</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corecte</a:t>
            </a:r>
            <a:r>
              <a:rPr lang="en-US" sz="1800" dirty="0">
                <a:solidFill>
                  <a:schemeClr val="tx2"/>
                </a:solidFill>
                <a:latin typeface="+mn-lt"/>
                <a:ea typeface="Times New Roman"/>
                <a:cs typeface="Times New Roman"/>
              </a:rPr>
              <a:t> de </a:t>
            </a:r>
            <a:r>
              <a:rPr lang="en-US" sz="1800" dirty="0" err="1">
                <a:solidFill>
                  <a:schemeClr val="tx2"/>
                </a:solidFill>
                <a:latin typeface="+mn-lt"/>
                <a:ea typeface="Times New Roman"/>
                <a:cs typeface="Times New Roman"/>
              </a:rPr>
              <a:t>către</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beneficiarii</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şi</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executanţii</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documentaţiei</a:t>
            </a:r>
            <a:r>
              <a:rPr lang="en-US" sz="1800" dirty="0">
                <a:solidFill>
                  <a:schemeClr val="tx2"/>
                </a:solidFill>
                <a:latin typeface="+mn-lt"/>
                <a:ea typeface="Times New Roman"/>
                <a:cs typeface="Times New Roman"/>
              </a:rPr>
              <a:t> de </a:t>
            </a:r>
            <a:r>
              <a:rPr lang="en-US" sz="1800" dirty="0" err="1">
                <a:solidFill>
                  <a:schemeClr val="tx2"/>
                </a:solidFill>
                <a:latin typeface="+mn-lt"/>
                <a:ea typeface="Times New Roman"/>
                <a:cs typeface="Times New Roman"/>
              </a:rPr>
              <a:t>proiect</a:t>
            </a:r>
            <a:r>
              <a:rPr lang="en-US" sz="1800" dirty="0">
                <a:solidFill>
                  <a:schemeClr val="tx2"/>
                </a:solidFill>
                <a:latin typeface="+mn-lt"/>
                <a:ea typeface="Times New Roman"/>
                <a:cs typeface="Times New Roman"/>
              </a:rPr>
              <a:t> a </a:t>
            </a:r>
            <a:r>
              <a:rPr lang="en-US" sz="1800" dirty="0" err="1">
                <a:solidFill>
                  <a:schemeClr val="tx2"/>
                </a:solidFill>
                <a:latin typeface="+mn-lt"/>
                <a:ea typeface="Times New Roman"/>
                <a:cs typeface="Times New Roman"/>
              </a:rPr>
              <a:t>dispoziţiilor</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actelor</a:t>
            </a:r>
            <a:r>
              <a:rPr lang="en-US" sz="1800" dirty="0">
                <a:solidFill>
                  <a:schemeClr val="tx2"/>
                </a:solidFill>
                <a:latin typeface="+mn-lt"/>
                <a:ea typeface="Times New Roman"/>
                <a:cs typeface="Times New Roman"/>
              </a:rPr>
              <a:t> legislative </a:t>
            </a:r>
            <a:r>
              <a:rPr lang="en-US" sz="1800" dirty="0" err="1">
                <a:solidFill>
                  <a:schemeClr val="tx2"/>
                </a:solidFill>
                <a:latin typeface="+mn-lt"/>
                <a:ea typeface="Times New Roman"/>
                <a:cs typeface="Times New Roman"/>
              </a:rPr>
              <a:t>şi</a:t>
            </a:r>
            <a:r>
              <a:rPr lang="en-US" sz="1800" dirty="0">
                <a:solidFill>
                  <a:schemeClr val="tx2"/>
                </a:solidFill>
                <a:latin typeface="+mn-lt"/>
                <a:ea typeface="Times New Roman"/>
                <a:cs typeface="Times New Roman"/>
              </a:rPr>
              <a:t> ale </a:t>
            </a:r>
            <a:r>
              <a:rPr lang="en-US" sz="1800" dirty="0" err="1">
                <a:solidFill>
                  <a:schemeClr val="tx2"/>
                </a:solidFill>
                <a:latin typeface="+mn-lt"/>
                <a:ea typeface="Times New Roman"/>
                <a:cs typeface="Times New Roman"/>
              </a:rPr>
              <a:t>altor</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acte</a:t>
            </a:r>
            <a:r>
              <a:rPr lang="en-US" sz="1800" dirty="0">
                <a:solidFill>
                  <a:schemeClr val="tx2"/>
                </a:solidFill>
                <a:latin typeface="+mn-lt"/>
                <a:ea typeface="Times New Roman"/>
                <a:cs typeface="Times New Roman"/>
              </a:rPr>
              <a:t> normative </a:t>
            </a:r>
            <a:r>
              <a:rPr lang="en-US" sz="1800" dirty="0" err="1">
                <a:solidFill>
                  <a:schemeClr val="tx2"/>
                </a:solidFill>
                <a:latin typeface="+mn-lt"/>
                <a:ea typeface="Times New Roman"/>
                <a:cs typeface="Times New Roman"/>
              </a:rPr>
              <a:t>în</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vigoare</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precum</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şi</a:t>
            </a:r>
            <a:r>
              <a:rPr lang="en-US" sz="1800" dirty="0">
                <a:solidFill>
                  <a:schemeClr val="tx2"/>
                </a:solidFill>
                <a:latin typeface="+mn-lt"/>
                <a:ea typeface="Times New Roman"/>
                <a:cs typeface="Times New Roman"/>
              </a:rPr>
              <a:t> a </a:t>
            </a:r>
            <a:r>
              <a:rPr lang="en-US" sz="1800" dirty="0" err="1">
                <a:solidFill>
                  <a:schemeClr val="tx2"/>
                </a:solidFill>
                <a:latin typeface="+mn-lt"/>
                <a:ea typeface="Times New Roman"/>
                <a:cs typeface="Times New Roman"/>
              </a:rPr>
              <a:t>normelor</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şi</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instrucţiunilor</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în</a:t>
            </a:r>
            <a:r>
              <a:rPr lang="en-US" sz="1800" dirty="0">
                <a:solidFill>
                  <a:schemeClr val="tx2"/>
                </a:solidFill>
                <a:latin typeface="+mn-lt"/>
                <a:ea typeface="Times New Roman"/>
                <a:cs typeface="Times New Roman"/>
              </a:rPr>
              <a:t> </a:t>
            </a:r>
            <a:r>
              <a:rPr lang="en-US" sz="1800" dirty="0" err="1">
                <a:solidFill>
                  <a:schemeClr val="tx2"/>
                </a:solidFill>
                <a:latin typeface="+mn-lt"/>
                <a:ea typeface="Times New Roman"/>
                <a:cs typeface="Times New Roman"/>
              </a:rPr>
              <a:t>domeniu</a:t>
            </a:r>
            <a:r>
              <a:rPr lang="en-US" sz="1800" dirty="0">
                <a:solidFill>
                  <a:schemeClr val="tx2"/>
                </a:solidFill>
                <a:latin typeface="+mn-lt"/>
                <a:ea typeface="Times New Roman"/>
                <a:cs typeface="Times New Roman"/>
              </a:rPr>
              <a:t>;</a:t>
            </a:r>
            <a:r>
              <a:rPr lang="en-US" sz="1800" dirty="0">
                <a:solidFill>
                  <a:srgbClr val="000000"/>
                </a:solidFill>
                <a:latin typeface="+mn-lt"/>
                <a:ea typeface="Times New Roman"/>
                <a:cs typeface="Times New Roman"/>
              </a:rPr>
              <a:t/>
            </a:r>
            <a:br>
              <a:rPr lang="en-US" sz="1800" dirty="0">
                <a:solidFill>
                  <a:srgbClr val="000000"/>
                </a:solidFill>
                <a:latin typeface="+mn-lt"/>
                <a:ea typeface="Times New Roman"/>
                <a:cs typeface="Times New Roman"/>
              </a:rPr>
            </a:br>
            <a:r>
              <a:rPr lang="en-US" sz="1800" dirty="0">
                <a:solidFill>
                  <a:srgbClr val="000000"/>
                </a:solidFill>
                <a:latin typeface="+mn-lt"/>
                <a:ea typeface="Times New Roman"/>
                <a:cs typeface="Times New Roman"/>
              </a:rPr>
              <a:t>    </a:t>
            </a:r>
            <a:endParaRPr lang="ru-RU" sz="1800" dirty="0">
              <a:effectLst/>
              <a:latin typeface="+mn-lt"/>
              <a:ea typeface="Calibri"/>
              <a:cs typeface="Times New Roman"/>
            </a:endParaRPr>
          </a:p>
        </p:txBody>
      </p:sp>
    </p:spTree>
    <p:extLst>
      <p:ext uri="{BB962C8B-B14F-4D97-AF65-F5344CB8AC3E}">
        <p14:creationId xmlns:p14="http://schemas.microsoft.com/office/powerpoint/2010/main" val="117281339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1231106"/>
          </a:xfrm>
          <a:prstGeom prst="rect">
            <a:avLst/>
          </a:prstGeom>
        </p:spPr>
        <p:txBody>
          <a:bodyPr wrap="square">
            <a:spAutoFit/>
          </a:bodyPr>
          <a:lstStyle/>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524435" y="1425362"/>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nr.851 </a:t>
            </a:r>
            <a:r>
              <a:rPr lang="ro-MO" sz="2000" kern="0" dirty="0">
                <a:solidFill>
                  <a:schemeClr val="tx1"/>
                </a:solidFill>
                <a:latin typeface="Arial"/>
              </a:rPr>
              <a:t>privind </a:t>
            </a:r>
            <a:r>
              <a:rPr lang="ro-MO" sz="2000" kern="0" dirty="0" smtClean="0">
                <a:solidFill>
                  <a:schemeClr val="tx1"/>
                </a:solidFill>
                <a:latin typeface="Arial"/>
              </a:rPr>
              <a:t>expertiza ecologică </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188243" y="2485047"/>
            <a:ext cx="8727157" cy="4892108"/>
          </a:xfrm>
          <a:prstGeom prst="rect">
            <a:avLst/>
          </a:prstGeom>
        </p:spPr>
        <p:txBody>
          <a:bodyPr wrap="square">
            <a:spAutoFit/>
          </a:bodyPr>
          <a:lstStyle/>
          <a:p>
            <a:pPr indent="228600" algn="just">
              <a:lnSpc>
                <a:spcPct val="115000"/>
              </a:lnSpc>
              <a:spcAft>
                <a:spcPts val="0"/>
              </a:spcAft>
            </a:pPr>
            <a:r>
              <a:rPr lang="en-US" sz="1800" dirty="0" smtClean="0">
                <a:solidFill>
                  <a:srgbClr val="000000"/>
                </a:solidFill>
                <a:latin typeface="+mj-lt"/>
                <a:ea typeface="Times New Roman"/>
                <a:cs typeface="Times New Roman"/>
              </a:rPr>
              <a:t>Art</a:t>
            </a:r>
            <a:r>
              <a:rPr lang="ro-MO" sz="1800" dirty="0" smtClean="0">
                <a:solidFill>
                  <a:srgbClr val="000000"/>
                </a:solidFill>
                <a:latin typeface="+mj-lt"/>
                <a:ea typeface="Times New Roman"/>
                <a:cs typeface="Times New Roman"/>
              </a:rPr>
              <a:t>. </a:t>
            </a:r>
            <a:r>
              <a:rPr lang="en-US" sz="1800" dirty="0" smtClean="0">
                <a:solidFill>
                  <a:srgbClr val="000000"/>
                </a:solidFill>
                <a:latin typeface="+mj-lt"/>
                <a:ea typeface="Times New Roman"/>
                <a:cs typeface="Times New Roman"/>
              </a:rPr>
              <a:t> 5</a:t>
            </a:r>
            <a:r>
              <a:rPr lang="en-US" sz="2000" b="0" dirty="0">
                <a:solidFill>
                  <a:srgbClr val="000000"/>
                </a:solidFill>
                <a:latin typeface="+mj-lt"/>
                <a:ea typeface="Times New Roman"/>
                <a:cs typeface="Times New Roman"/>
              </a:rPr>
              <a:t> </a:t>
            </a:r>
            <a:r>
              <a:rPr lang="ro-MO" sz="1800" dirty="0" smtClean="0">
                <a:solidFill>
                  <a:srgbClr val="000000"/>
                </a:solidFill>
                <a:latin typeface="+mj-lt"/>
                <a:ea typeface="Times New Roman"/>
                <a:cs typeface="Times New Roman"/>
              </a:rPr>
              <a:t>prevede p</a:t>
            </a:r>
            <a:r>
              <a:rPr lang="en-US" sz="1800" dirty="0" err="1" smtClean="0">
                <a:solidFill>
                  <a:srgbClr val="000000"/>
                </a:solidFill>
                <a:latin typeface="+mj-lt"/>
                <a:ea typeface="Times New Roman"/>
                <a:cs typeface="Times New Roman"/>
              </a:rPr>
              <a:t>rincipii</a:t>
            </a:r>
            <a:r>
              <a:rPr lang="en-US" sz="1800" dirty="0" smtClean="0">
                <a:solidFill>
                  <a:srgbClr val="000000"/>
                </a:solidFill>
                <a:latin typeface="+mj-lt"/>
                <a:ea typeface="Times New Roman"/>
                <a:cs typeface="Times New Roman"/>
              </a:rPr>
              <a:t> </a:t>
            </a:r>
            <a:r>
              <a:rPr lang="en-US" sz="1800" dirty="0">
                <a:solidFill>
                  <a:srgbClr val="000000"/>
                </a:solidFill>
                <a:latin typeface="+mj-lt"/>
                <a:ea typeface="Times New Roman"/>
                <a:cs typeface="Times New Roman"/>
              </a:rPr>
              <a:t>de </a:t>
            </a:r>
            <a:r>
              <a:rPr lang="en-US" sz="1800" dirty="0" err="1">
                <a:solidFill>
                  <a:srgbClr val="000000"/>
                </a:solidFill>
                <a:latin typeface="+mj-lt"/>
                <a:ea typeface="Times New Roman"/>
                <a:cs typeface="Times New Roman"/>
              </a:rPr>
              <a:t>bază</a:t>
            </a:r>
            <a:r>
              <a:rPr lang="en-US" sz="1800" dirty="0">
                <a:solidFill>
                  <a:srgbClr val="000000"/>
                </a:solidFill>
                <a:latin typeface="+mj-lt"/>
                <a:ea typeface="Times New Roman"/>
                <a:cs typeface="Times New Roman"/>
              </a:rPr>
              <a:t> ale </a:t>
            </a:r>
            <a:r>
              <a:rPr lang="en-US" sz="1800" dirty="0" err="1">
                <a:solidFill>
                  <a:srgbClr val="000000"/>
                </a:solidFill>
                <a:latin typeface="+mj-lt"/>
                <a:ea typeface="Times New Roman"/>
                <a:cs typeface="Times New Roman"/>
              </a:rPr>
              <a:t>expertizei</a:t>
            </a:r>
            <a:r>
              <a:rPr lang="en-US" sz="1800" dirty="0">
                <a:solidFill>
                  <a:srgbClr val="000000"/>
                </a:solidFill>
                <a:latin typeface="+mj-lt"/>
                <a:ea typeface="Times New Roman"/>
                <a:cs typeface="Times New Roman"/>
              </a:rPr>
              <a:t> </a:t>
            </a:r>
            <a:r>
              <a:rPr lang="en-US" sz="1800" dirty="0" err="1" smtClean="0">
                <a:solidFill>
                  <a:srgbClr val="000000"/>
                </a:solidFill>
                <a:latin typeface="+mj-lt"/>
                <a:ea typeface="Times New Roman"/>
                <a:cs typeface="Times New Roman"/>
              </a:rPr>
              <a:t>ecologice</a:t>
            </a:r>
            <a:r>
              <a:rPr lang="ro-MO" sz="1800" dirty="0" smtClean="0">
                <a:solidFill>
                  <a:srgbClr val="000000"/>
                </a:solidFill>
                <a:latin typeface="+mj-lt"/>
                <a:ea typeface="Times New Roman"/>
                <a:cs typeface="Times New Roman"/>
              </a:rPr>
              <a:t>.</a:t>
            </a:r>
          </a:p>
          <a:p>
            <a:pPr indent="228600" algn="just">
              <a:lnSpc>
                <a:spcPct val="115000"/>
              </a:lnSpc>
              <a:spcAft>
                <a:spcPts val="0"/>
              </a:spcAft>
            </a:pPr>
            <a:endParaRPr lang="ro-MO" sz="2000" b="0" dirty="0" smtClean="0">
              <a:solidFill>
                <a:srgbClr val="000000"/>
              </a:solidFill>
              <a:latin typeface="+mj-lt"/>
              <a:ea typeface="Times New Roman"/>
              <a:cs typeface="Times New Roman"/>
            </a:endParaRPr>
          </a:p>
          <a:p>
            <a:pPr marL="285750" indent="-285750" algn="just">
              <a:lnSpc>
                <a:spcPct val="115000"/>
              </a:lnSpc>
              <a:spcAft>
                <a:spcPts val="0"/>
              </a:spcAft>
              <a:buFont typeface="Arial" panose="020B0604020202020204" pitchFamily="34" charset="0"/>
              <a:buChar char="•"/>
            </a:pPr>
            <a:r>
              <a:rPr lang="en-US" sz="1800" b="0" dirty="0" err="1" smtClean="0">
                <a:solidFill>
                  <a:srgbClr val="000000"/>
                </a:solidFill>
                <a:latin typeface="+mj-lt"/>
                <a:ea typeface="Times New Roman"/>
                <a:cs typeface="Times New Roman"/>
              </a:rPr>
              <a:t>efectuarea</a:t>
            </a:r>
            <a:r>
              <a:rPr lang="en-US" sz="1800" b="0" dirty="0" smtClean="0">
                <a:solidFill>
                  <a:srgbClr val="000000"/>
                </a:solidFill>
                <a:latin typeface="+mj-lt"/>
                <a:ea typeface="Times New Roman"/>
                <a:cs typeface="Times New Roman"/>
              </a:rPr>
              <a:t> </a:t>
            </a:r>
            <a:r>
              <a:rPr lang="en-US" sz="1800" b="0" dirty="0" err="1">
                <a:solidFill>
                  <a:srgbClr val="000000"/>
                </a:solidFill>
                <a:latin typeface="+mj-lt"/>
                <a:ea typeface="Times New Roman"/>
                <a:cs typeface="Times New Roman"/>
              </a:rPr>
              <a:t>în</a:t>
            </a:r>
            <a:r>
              <a:rPr lang="en-US" sz="1800" b="0" dirty="0">
                <a:solidFill>
                  <a:srgbClr val="000000"/>
                </a:solidFill>
                <a:latin typeface="+mj-lt"/>
                <a:ea typeface="Times New Roman"/>
                <a:cs typeface="Times New Roman"/>
              </a:rPr>
              <a:t> mod </a:t>
            </a:r>
            <a:r>
              <a:rPr lang="en-US" sz="1800" b="0" dirty="0" err="1">
                <a:solidFill>
                  <a:srgbClr val="000000"/>
                </a:solidFill>
                <a:latin typeface="+mj-lt"/>
                <a:ea typeface="Times New Roman"/>
                <a:cs typeface="Times New Roman"/>
              </a:rPr>
              <a:t>obligatoriu</a:t>
            </a:r>
            <a:r>
              <a:rPr lang="en-US" sz="1800" b="0" dirty="0">
                <a:solidFill>
                  <a:srgbClr val="000000"/>
                </a:solidFill>
                <a:latin typeface="+mj-lt"/>
                <a:ea typeface="Times New Roman"/>
                <a:cs typeface="Times New Roman"/>
              </a:rPr>
              <a:t> a </a:t>
            </a:r>
            <a:r>
              <a:rPr lang="en-US" sz="1800" b="0" dirty="0" err="1">
                <a:solidFill>
                  <a:srgbClr val="000000"/>
                </a:solidFill>
                <a:latin typeface="+mj-lt"/>
                <a:ea typeface="Times New Roman"/>
                <a:cs typeface="Times New Roman"/>
              </a:rPr>
              <a:t>expertizei</a:t>
            </a:r>
            <a:r>
              <a:rPr lang="en-US" sz="1800" b="0" dirty="0">
                <a:solidFill>
                  <a:srgbClr val="000000"/>
                </a:solidFill>
                <a:latin typeface="+mj-lt"/>
                <a:ea typeface="Times New Roman"/>
                <a:cs typeface="Times New Roman"/>
              </a:rPr>
              <a:t> </a:t>
            </a:r>
            <a:r>
              <a:rPr lang="en-US" sz="1800" b="0" dirty="0" err="1">
                <a:solidFill>
                  <a:srgbClr val="000000"/>
                </a:solidFill>
                <a:latin typeface="+mj-lt"/>
                <a:ea typeface="Times New Roman"/>
                <a:cs typeface="Times New Roman"/>
              </a:rPr>
              <a:t>ecologice</a:t>
            </a:r>
            <a:r>
              <a:rPr lang="en-US" sz="1800" b="0" dirty="0">
                <a:solidFill>
                  <a:srgbClr val="000000"/>
                </a:solidFill>
                <a:latin typeface="+mj-lt"/>
                <a:ea typeface="Times New Roman"/>
                <a:cs typeface="Times New Roman"/>
              </a:rPr>
              <a:t> de stat </a:t>
            </a:r>
            <a:r>
              <a:rPr lang="en-US" sz="1800" b="0" dirty="0" err="1">
                <a:solidFill>
                  <a:srgbClr val="000000"/>
                </a:solidFill>
                <a:latin typeface="+mj-lt"/>
                <a:ea typeface="Times New Roman"/>
                <a:cs typeface="Times New Roman"/>
              </a:rPr>
              <a:t>înainte</a:t>
            </a:r>
            <a:r>
              <a:rPr lang="en-US" sz="1800" b="0" dirty="0">
                <a:solidFill>
                  <a:srgbClr val="000000"/>
                </a:solidFill>
                <a:latin typeface="+mj-lt"/>
                <a:ea typeface="Times New Roman"/>
                <a:cs typeface="Times New Roman"/>
              </a:rPr>
              <a:t> de </a:t>
            </a:r>
            <a:r>
              <a:rPr lang="en-US" sz="1800" b="0" dirty="0" err="1">
                <a:solidFill>
                  <a:srgbClr val="000000"/>
                </a:solidFill>
                <a:latin typeface="+mj-lt"/>
                <a:ea typeface="Times New Roman"/>
                <a:cs typeface="Times New Roman"/>
              </a:rPr>
              <a:t>adoptarea</a:t>
            </a:r>
            <a:r>
              <a:rPr lang="en-US" sz="1800" b="0" dirty="0">
                <a:solidFill>
                  <a:srgbClr val="000000"/>
                </a:solidFill>
                <a:latin typeface="+mj-lt"/>
                <a:ea typeface="Times New Roman"/>
                <a:cs typeface="Times New Roman"/>
              </a:rPr>
              <a:t> </a:t>
            </a:r>
            <a:r>
              <a:rPr lang="en-US" sz="1800" b="0" dirty="0" err="1">
                <a:solidFill>
                  <a:srgbClr val="000000"/>
                </a:solidFill>
                <a:latin typeface="+mj-lt"/>
                <a:ea typeface="Times New Roman"/>
                <a:cs typeface="Times New Roman"/>
              </a:rPr>
              <a:t>actelor</a:t>
            </a:r>
            <a:r>
              <a:rPr lang="en-US" sz="1800" b="0" dirty="0">
                <a:solidFill>
                  <a:srgbClr val="000000"/>
                </a:solidFill>
                <a:latin typeface="+mj-lt"/>
                <a:ea typeface="Times New Roman"/>
                <a:cs typeface="Times New Roman"/>
              </a:rPr>
              <a:t> </a:t>
            </a:r>
            <a:r>
              <a:rPr lang="en-US" sz="1800" b="0" dirty="0" smtClean="0">
                <a:solidFill>
                  <a:srgbClr val="000000"/>
                </a:solidFill>
                <a:latin typeface="+mj-lt"/>
                <a:ea typeface="Times New Roman"/>
                <a:cs typeface="Times New Roman"/>
              </a:rPr>
              <a:t>legislative</a:t>
            </a:r>
            <a:r>
              <a:rPr lang="ro-MO" sz="1800" b="0" dirty="0" smtClean="0">
                <a:solidFill>
                  <a:srgbClr val="000000"/>
                </a:solidFill>
                <a:latin typeface="+mj-lt"/>
                <a:ea typeface="Times New Roman"/>
                <a:cs typeface="Times New Roman"/>
              </a:rPr>
              <a:t>/</a:t>
            </a:r>
            <a:r>
              <a:rPr lang="en-US" sz="1800" b="0" dirty="0" smtClean="0">
                <a:solidFill>
                  <a:srgbClr val="000000"/>
                </a:solidFill>
                <a:latin typeface="+mj-lt"/>
                <a:ea typeface="Times New Roman"/>
                <a:cs typeface="Times New Roman"/>
              </a:rPr>
              <a:t>normative </a:t>
            </a:r>
            <a:r>
              <a:rPr lang="en-US" sz="1800" b="0" dirty="0" err="1">
                <a:solidFill>
                  <a:srgbClr val="000000"/>
                </a:solidFill>
                <a:latin typeface="+mj-lt"/>
                <a:ea typeface="Times New Roman"/>
                <a:cs typeface="Times New Roman"/>
              </a:rPr>
              <a:t>ce</a:t>
            </a:r>
            <a:r>
              <a:rPr lang="en-US" sz="1800" b="0" dirty="0">
                <a:solidFill>
                  <a:srgbClr val="000000"/>
                </a:solidFill>
                <a:latin typeface="+mj-lt"/>
                <a:ea typeface="Times New Roman"/>
                <a:cs typeface="Times New Roman"/>
              </a:rPr>
              <a:t> pot </a:t>
            </a:r>
            <a:r>
              <a:rPr lang="en-US" sz="1800" b="0" dirty="0" err="1">
                <a:solidFill>
                  <a:srgbClr val="000000"/>
                </a:solidFill>
                <a:latin typeface="+mj-lt"/>
                <a:ea typeface="Times New Roman"/>
                <a:cs typeface="Times New Roman"/>
              </a:rPr>
              <a:t>avea</a:t>
            </a:r>
            <a:r>
              <a:rPr lang="en-US" sz="1800" b="0" dirty="0">
                <a:solidFill>
                  <a:srgbClr val="000000"/>
                </a:solidFill>
                <a:latin typeface="+mj-lt"/>
                <a:ea typeface="Times New Roman"/>
                <a:cs typeface="Times New Roman"/>
              </a:rPr>
              <a:t> impact </a:t>
            </a:r>
            <a:r>
              <a:rPr lang="en-US" sz="1800" b="0" dirty="0" err="1">
                <a:solidFill>
                  <a:srgbClr val="000000"/>
                </a:solidFill>
                <a:latin typeface="+mj-lt"/>
                <a:ea typeface="Times New Roman"/>
                <a:cs typeface="Times New Roman"/>
              </a:rPr>
              <a:t>asupra</a:t>
            </a:r>
            <a:r>
              <a:rPr lang="en-US" sz="1800" b="0" dirty="0">
                <a:solidFill>
                  <a:srgbClr val="000000"/>
                </a:solidFill>
                <a:latin typeface="+mj-lt"/>
                <a:ea typeface="Times New Roman"/>
                <a:cs typeface="Times New Roman"/>
              </a:rPr>
              <a:t> </a:t>
            </a:r>
            <a:r>
              <a:rPr lang="en-US" sz="1800" b="0" dirty="0" err="1" smtClean="0">
                <a:solidFill>
                  <a:srgbClr val="000000"/>
                </a:solidFill>
                <a:latin typeface="+mj-lt"/>
                <a:ea typeface="Times New Roman"/>
                <a:cs typeface="Times New Roman"/>
              </a:rPr>
              <a:t>mediului</a:t>
            </a:r>
            <a:r>
              <a:rPr lang="en-US" sz="1800" b="0" dirty="0" smtClean="0">
                <a:solidFill>
                  <a:srgbClr val="000000"/>
                </a:solidFill>
                <a:latin typeface="+mj-lt"/>
                <a:ea typeface="Times New Roman"/>
                <a:cs typeface="Times New Roman"/>
              </a:rPr>
              <a:t>;</a:t>
            </a:r>
            <a:endParaRPr lang="ro-MO" sz="1800" b="0" dirty="0" smtClean="0">
              <a:solidFill>
                <a:srgbClr val="000000"/>
              </a:solidFill>
              <a:latin typeface="+mj-lt"/>
              <a:ea typeface="Times New Roman"/>
              <a:cs typeface="Times New Roman"/>
            </a:endParaRPr>
          </a:p>
          <a:p>
            <a:pPr marL="285750" indent="-285750" algn="just">
              <a:lnSpc>
                <a:spcPct val="115000"/>
              </a:lnSpc>
              <a:spcAft>
                <a:spcPts val="0"/>
              </a:spcAft>
              <a:buFont typeface="Arial" panose="020B0604020202020204" pitchFamily="34" charset="0"/>
              <a:buChar char="•"/>
            </a:pPr>
            <a:endParaRPr lang="ro-MO" sz="1800" b="0" dirty="0" smtClean="0">
              <a:solidFill>
                <a:srgbClr val="000000"/>
              </a:solidFill>
              <a:latin typeface="+mj-lt"/>
              <a:ea typeface="Times New Roman"/>
              <a:cs typeface="Times New Roman"/>
            </a:endParaRPr>
          </a:p>
          <a:p>
            <a:pPr marL="285750" indent="-285750" algn="just">
              <a:lnSpc>
                <a:spcPct val="115000"/>
              </a:lnSpc>
              <a:spcAft>
                <a:spcPts val="0"/>
              </a:spcAft>
              <a:buFont typeface="Arial" panose="020B0604020202020204" pitchFamily="34" charset="0"/>
              <a:buChar char="•"/>
            </a:pPr>
            <a:r>
              <a:rPr lang="en-US" sz="1800" b="0" dirty="0" err="1" smtClean="0">
                <a:solidFill>
                  <a:srgbClr val="000000"/>
                </a:solidFill>
                <a:latin typeface="+mj-lt"/>
                <a:ea typeface="Times New Roman"/>
                <a:cs typeface="Times New Roman"/>
              </a:rPr>
              <a:t>aprecierea</a:t>
            </a:r>
            <a:r>
              <a:rPr lang="en-US" sz="1800" b="0" dirty="0" smtClean="0">
                <a:solidFill>
                  <a:srgbClr val="000000"/>
                </a:solidFill>
                <a:latin typeface="+mj-lt"/>
                <a:ea typeface="Times New Roman"/>
                <a:cs typeface="Times New Roman"/>
              </a:rPr>
              <a:t> </a:t>
            </a:r>
            <a:r>
              <a:rPr lang="en-US" sz="1800" b="0" dirty="0" err="1">
                <a:solidFill>
                  <a:srgbClr val="000000"/>
                </a:solidFill>
                <a:latin typeface="+mj-lt"/>
                <a:ea typeface="Times New Roman"/>
                <a:cs typeface="Times New Roman"/>
              </a:rPr>
              <a:t>complexă</a:t>
            </a:r>
            <a:r>
              <a:rPr lang="en-US" sz="1800" b="0" dirty="0">
                <a:solidFill>
                  <a:srgbClr val="000000"/>
                </a:solidFill>
                <a:latin typeface="+mj-lt"/>
                <a:ea typeface="Times New Roman"/>
                <a:cs typeface="Times New Roman"/>
              </a:rPr>
              <a:t> a </a:t>
            </a:r>
            <a:r>
              <a:rPr lang="en-US" sz="1800" b="0" dirty="0" err="1">
                <a:solidFill>
                  <a:srgbClr val="000000"/>
                </a:solidFill>
                <a:latin typeface="+mj-lt"/>
                <a:ea typeface="Times New Roman"/>
                <a:cs typeface="Times New Roman"/>
              </a:rPr>
              <a:t>influenţei</a:t>
            </a:r>
            <a:r>
              <a:rPr lang="en-US" sz="1800" b="0" dirty="0">
                <a:solidFill>
                  <a:srgbClr val="000000"/>
                </a:solidFill>
                <a:latin typeface="+mj-lt"/>
                <a:ea typeface="Times New Roman"/>
                <a:cs typeface="Times New Roman"/>
              </a:rPr>
              <a:t> </a:t>
            </a:r>
            <a:r>
              <a:rPr lang="en-US" sz="1800" b="0" dirty="0" err="1">
                <a:solidFill>
                  <a:srgbClr val="000000"/>
                </a:solidFill>
                <a:latin typeface="+mj-lt"/>
                <a:ea typeface="Times New Roman"/>
                <a:cs typeface="Times New Roman"/>
              </a:rPr>
              <a:t>activităţii</a:t>
            </a:r>
            <a:r>
              <a:rPr lang="en-US" sz="1800" b="0" dirty="0">
                <a:solidFill>
                  <a:srgbClr val="000000"/>
                </a:solidFill>
                <a:latin typeface="+mj-lt"/>
                <a:ea typeface="Times New Roman"/>
                <a:cs typeface="Times New Roman"/>
              </a:rPr>
              <a:t> </a:t>
            </a:r>
            <a:r>
              <a:rPr lang="en-US" sz="1800" b="0" dirty="0" err="1" smtClean="0">
                <a:solidFill>
                  <a:srgbClr val="000000"/>
                </a:solidFill>
                <a:latin typeface="+mj-lt"/>
                <a:ea typeface="Times New Roman"/>
                <a:cs typeface="Times New Roman"/>
              </a:rPr>
              <a:t>economice</a:t>
            </a:r>
            <a:r>
              <a:rPr lang="en-US" sz="1800" b="0" dirty="0" smtClean="0">
                <a:solidFill>
                  <a:srgbClr val="000000"/>
                </a:solidFill>
                <a:latin typeface="+mj-lt"/>
                <a:ea typeface="Times New Roman"/>
                <a:cs typeface="Times New Roman"/>
              </a:rPr>
              <a:t> </a:t>
            </a:r>
            <a:r>
              <a:rPr lang="en-US" sz="1800" b="0" dirty="0" err="1">
                <a:solidFill>
                  <a:srgbClr val="000000"/>
                </a:solidFill>
                <a:latin typeface="+mj-lt"/>
                <a:ea typeface="Times New Roman"/>
                <a:cs typeface="Times New Roman"/>
              </a:rPr>
              <a:t>asupra</a:t>
            </a:r>
            <a:r>
              <a:rPr lang="en-US" sz="1800" b="0" dirty="0">
                <a:solidFill>
                  <a:srgbClr val="000000"/>
                </a:solidFill>
                <a:latin typeface="+mj-lt"/>
                <a:ea typeface="Times New Roman"/>
                <a:cs typeface="Times New Roman"/>
              </a:rPr>
              <a:t> </a:t>
            </a:r>
            <a:r>
              <a:rPr lang="en-US" sz="1800" b="0" dirty="0" err="1" smtClean="0">
                <a:solidFill>
                  <a:srgbClr val="000000"/>
                </a:solidFill>
                <a:latin typeface="+mj-lt"/>
                <a:ea typeface="Times New Roman"/>
                <a:cs typeface="Times New Roman"/>
              </a:rPr>
              <a:t>mediulu</a:t>
            </a:r>
            <a:r>
              <a:rPr lang="ro-MO" sz="1800" b="0" dirty="0" smtClean="0">
                <a:solidFill>
                  <a:srgbClr val="000000"/>
                </a:solidFill>
                <a:latin typeface="+mj-lt"/>
                <a:ea typeface="Times New Roman"/>
                <a:cs typeface="Times New Roman"/>
              </a:rPr>
              <a:t>i;</a:t>
            </a:r>
          </a:p>
          <a:p>
            <a:pPr marL="285750" indent="-285750" algn="just">
              <a:lnSpc>
                <a:spcPct val="115000"/>
              </a:lnSpc>
              <a:spcAft>
                <a:spcPts val="0"/>
              </a:spcAft>
              <a:buFont typeface="Arial" panose="020B0604020202020204" pitchFamily="34" charset="0"/>
              <a:buChar char="•"/>
            </a:pPr>
            <a:endParaRPr lang="ro-MO" sz="1600" b="0" dirty="0" smtClean="0">
              <a:latin typeface="+mj-lt"/>
              <a:ea typeface="Times New Roman"/>
              <a:cs typeface="Times New Roman"/>
            </a:endParaRPr>
          </a:p>
          <a:p>
            <a:pPr marL="285750" indent="-285750" algn="just">
              <a:lnSpc>
                <a:spcPct val="115000"/>
              </a:lnSpc>
              <a:spcAft>
                <a:spcPts val="0"/>
              </a:spcAft>
              <a:buFont typeface="Arial" panose="020B0604020202020204" pitchFamily="34" charset="0"/>
              <a:buChar char="•"/>
            </a:pPr>
            <a:r>
              <a:rPr lang="en-US" sz="1800" b="0" dirty="0" err="1" smtClean="0">
                <a:solidFill>
                  <a:srgbClr val="000000"/>
                </a:solidFill>
                <a:latin typeface="+mj-lt"/>
                <a:ea typeface="Times New Roman"/>
                <a:cs typeface="Times New Roman"/>
              </a:rPr>
              <a:t>fundamentarea</a:t>
            </a:r>
            <a:r>
              <a:rPr lang="en-US" sz="1800" b="0" dirty="0" smtClean="0">
                <a:solidFill>
                  <a:srgbClr val="000000"/>
                </a:solidFill>
                <a:latin typeface="+mj-lt"/>
                <a:ea typeface="Times New Roman"/>
                <a:cs typeface="Times New Roman"/>
              </a:rPr>
              <a:t> </a:t>
            </a:r>
            <a:r>
              <a:rPr lang="en-US" sz="1800" b="0" dirty="0" err="1">
                <a:solidFill>
                  <a:srgbClr val="000000"/>
                </a:solidFill>
                <a:latin typeface="+mj-lt"/>
                <a:ea typeface="Times New Roman"/>
                <a:cs typeface="Times New Roman"/>
              </a:rPr>
              <a:t>ştiinţifică</a:t>
            </a:r>
            <a:r>
              <a:rPr lang="en-US" sz="1800" b="0" dirty="0">
                <a:solidFill>
                  <a:srgbClr val="000000"/>
                </a:solidFill>
                <a:latin typeface="+mj-lt"/>
                <a:ea typeface="Times New Roman"/>
                <a:cs typeface="Times New Roman"/>
              </a:rPr>
              <a:t>, </a:t>
            </a:r>
            <a:r>
              <a:rPr lang="en-US" sz="1800" b="0" dirty="0" err="1">
                <a:solidFill>
                  <a:srgbClr val="000000"/>
                </a:solidFill>
                <a:latin typeface="+mj-lt"/>
                <a:ea typeface="Times New Roman"/>
                <a:cs typeface="Times New Roman"/>
              </a:rPr>
              <a:t>obiectivitatea</a:t>
            </a:r>
            <a:r>
              <a:rPr lang="en-US" sz="1800" b="0" dirty="0">
                <a:solidFill>
                  <a:srgbClr val="000000"/>
                </a:solidFill>
                <a:latin typeface="+mj-lt"/>
                <a:ea typeface="Times New Roman"/>
                <a:cs typeface="Times New Roman"/>
              </a:rPr>
              <a:t>  </a:t>
            </a:r>
            <a:r>
              <a:rPr lang="en-US" sz="1800" b="0" dirty="0" err="1">
                <a:solidFill>
                  <a:srgbClr val="000000"/>
                </a:solidFill>
                <a:latin typeface="+mj-lt"/>
                <a:ea typeface="Times New Roman"/>
                <a:cs typeface="Times New Roman"/>
              </a:rPr>
              <a:t>şi</a:t>
            </a:r>
            <a:r>
              <a:rPr lang="en-US" sz="1800" b="0" dirty="0">
                <a:solidFill>
                  <a:srgbClr val="000000"/>
                </a:solidFill>
                <a:latin typeface="+mj-lt"/>
                <a:ea typeface="Times New Roman"/>
                <a:cs typeface="Times New Roman"/>
              </a:rPr>
              <a:t>  </a:t>
            </a:r>
            <a:r>
              <a:rPr lang="en-US" sz="1800" b="0" dirty="0" err="1">
                <a:solidFill>
                  <a:srgbClr val="000000"/>
                </a:solidFill>
                <a:latin typeface="+mj-lt"/>
                <a:ea typeface="Times New Roman"/>
                <a:cs typeface="Times New Roman"/>
              </a:rPr>
              <a:t>legalitatea</a:t>
            </a:r>
            <a:r>
              <a:rPr lang="en-US" sz="1800" b="0" dirty="0">
                <a:solidFill>
                  <a:srgbClr val="000000"/>
                </a:solidFill>
                <a:latin typeface="+mj-lt"/>
                <a:ea typeface="Times New Roman"/>
                <a:cs typeface="Times New Roman"/>
              </a:rPr>
              <a:t> </a:t>
            </a:r>
            <a:r>
              <a:rPr lang="en-US" sz="1800" b="0" dirty="0" err="1">
                <a:solidFill>
                  <a:srgbClr val="000000"/>
                </a:solidFill>
                <a:latin typeface="+mj-lt"/>
                <a:ea typeface="Times New Roman"/>
                <a:cs typeface="Times New Roman"/>
              </a:rPr>
              <a:t>avizelor</a:t>
            </a:r>
            <a:r>
              <a:rPr lang="en-US" sz="1800" b="0" dirty="0">
                <a:solidFill>
                  <a:srgbClr val="000000"/>
                </a:solidFill>
                <a:latin typeface="+mj-lt"/>
                <a:ea typeface="Times New Roman"/>
                <a:cs typeface="Times New Roman"/>
              </a:rPr>
              <a:t> </a:t>
            </a:r>
            <a:r>
              <a:rPr lang="ro-MO" sz="1800" b="0" dirty="0" smtClean="0">
                <a:solidFill>
                  <a:srgbClr val="000000"/>
                </a:solidFill>
                <a:latin typeface="+mj-lt"/>
                <a:ea typeface="Times New Roman"/>
                <a:cs typeface="Times New Roman"/>
              </a:rPr>
              <a:t>EE</a:t>
            </a:r>
            <a:r>
              <a:rPr lang="en-US" sz="1800" b="0" dirty="0" smtClean="0">
                <a:solidFill>
                  <a:srgbClr val="000000"/>
                </a:solidFill>
                <a:latin typeface="+mj-lt"/>
                <a:ea typeface="Times New Roman"/>
                <a:cs typeface="Times New Roman"/>
              </a:rPr>
              <a:t>;</a:t>
            </a:r>
            <a:endParaRPr lang="ru-RU" sz="1600" b="0" dirty="0">
              <a:latin typeface="+mj-lt"/>
              <a:ea typeface="Calibri"/>
              <a:cs typeface="Times New Roman"/>
            </a:endParaRPr>
          </a:p>
          <a:p>
            <a:pPr marL="285750" indent="-285750">
              <a:buFont typeface="Arial" panose="020B0604020202020204" pitchFamily="34" charset="0"/>
              <a:buChar char="•"/>
            </a:pPr>
            <a:endParaRPr lang="ro-MO" sz="1800" b="0" dirty="0" smtClean="0">
              <a:solidFill>
                <a:srgbClr val="000000"/>
              </a:solidFill>
              <a:latin typeface="+mj-lt"/>
              <a:ea typeface="Times New Roman"/>
            </a:endParaRPr>
          </a:p>
          <a:p>
            <a:r>
              <a:rPr lang="ro-MO" sz="1800" dirty="0" smtClean="0">
                <a:solidFill>
                  <a:srgbClr val="000000"/>
                </a:solidFill>
                <a:latin typeface="+mj-lt"/>
                <a:ea typeface="Times New Roman"/>
              </a:rPr>
              <a:t>    Art.6</a:t>
            </a:r>
            <a:r>
              <a:rPr lang="ro-MO" sz="1800" b="0" dirty="0" smtClean="0">
                <a:solidFill>
                  <a:srgbClr val="000000"/>
                </a:solidFill>
                <a:latin typeface="+mj-lt"/>
                <a:ea typeface="Times New Roman"/>
              </a:rPr>
              <a:t> </a:t>
            </a:r>
            <a:r>
              <a:rPr lang="ro-MO" sz="1800" dirty="0" smtClean="0">
                <a:solidFill>
                  <a:srgbClr val="000000"/>
                </a:solidFill>
                <a:latin typeface="+mj-lt"/>
                <a:ea typeface="Times New Roman"/>
              </a:rPr>
              <a:t>prevede că e</a:t>
            </a:r>
            <a:r>
              <a:rPr lang="en-US" sz="1800" dirty="0" err="1" smtClean="0">
                <a:solidFill>
                  <a:srgbClr val="000000"/>
                </a:solidFill>
                <a:latin typeface="+mj-lt"/>
                <a:ea typeface="Times New Roman"/>
              </a:rPr>
              <a:t>xpertiza</a:t>
            </a:r>
            <a:r>
              <a:rPr lang="en-US" sz="1800" dirty="0" smtClean="0">
                <a:solidFill>
                  <a:srgbClr val="000000"/>
                </a:solidFill>
                <a:latin typeface="+mj-lt"/>
                <a:ea typeface="Times New Roman"/>
              </a:rPr>
              <a:t> </a:t>
            </a:r>
            <a:r>
              <a:rPr lang="en-US" sz="1800" dirty="0" err="1">
                <a:solidFill>
                  <a:srgbClr val="000000"/>
                </a:solidFill>
                <a:latin typeface="+mj-lt"/>
                <a:ea typeface="Times New Roman"/>
              </a:rPr>
              <a:t>ecologică</a:t>
            </a:r>
            <a:r>
              <a:rPr lang="en-US" sz="1800" dirty="0">
                <a:solidFill>
                  <a:srgbClr val="000000"/>
                </a:solidFill>
                <a:latin typeface="+mj-lt"/>
                <a:ea typeface="Times New Roman"/>
              </a:rPr>
              <a:t> de stat </a:t>
            </a:r>
            <a:r>
              <a:rPr lang="en-US" sz="1800" b="0" dirty="0" err="1">
                <a:solidFill>
                  <a:srgbClr val="000000"/>
                </a:solidFill>
                <a:latin typeface="+mj-lt"/>
                <a:ea typeface="Times New Roman"/>
              </a:rPr>
              <a:t>este</a:t>
            </a:r>
            <a:r>
              <a:rPr lang="en-US" sz="1800" b="0" dirty="0">
                <a:solidFill>
                  <a:srgbClr val="000000"/>
                </a:solidFill>
                <a:latin typeface="+mj-lt"/>
                <a:ea typeface="Times New Roman"/>
              </a:rPr>
              <a:t> </a:t>
            </a:r>
            <a:r>
              <a:rPr lang="en-US" sz="1800" b="0" dirty="0" err="1">
                <a:solidFill>
                  <a:srgbClr val="000000"/>
                </a:solidFill>
                <a:latin typeface="+mj-lt"/>
                <a:ea typeface="Times New Roman"/>
              </a:rPr>
              <a:t>efectuată</a:t>
            </a:r>
            <a:r>
              <a:rPr lang="en-US" sz="1800" b="0" dirty="0">
                <a:solidFill>
                  <a:srgbClr val="000000"/>
                </a:solidFill>
                <a:latin typeface="+mj-lt"/>
                <a:ea typeface="Times New Roman"/>
              </a:rPr>
              <a:t> </a:t>
            </a:r>
            <a:r>
              <a:rPr lang="en-US" sz="1800" b="0" dirty="0" err="1">
                <a:solidFill>
                  <a:srgbClr val="000000"/>
                </a:solidFill>
                <a:latin typeface="+mj-lt"/>
                <a:ea typeface="Times New Roman"/>
              </a:rPr>
              <a:t>pentru</a:t>
            </a:r>
            <a:r>
              <a:rPr lang="en-US" sz="1800" b="0" dirty="0">
                <a:solidFill>
                  <a:srgbClr val="000000"/>
                </a:solidFill>
                <a:latin typeface="+mj-lt"/>
                <a:ea typeface="Times New Roman"/>
              </a:rPr>
              <a:t> </a:t>
            </a:r>
            <a:r>
              <a:rPr lang="en-US" sz="1800" b="0" dirty="0" err="1">
                <a:solidFill>
                  <a:srgbClr val="000000"/>
                </a:solidFill>
                <a:latin typeface="+mj-lt"/>
                <a:ea typeface="Times New Roman"/>
              </a:rPr>
              <a:t>obiectele</a:t>
            </a:r>
            <a:r>
              <a:rPr lang="en-US" sz="1800" b="0" dirty="0">
                <a:solidFill>
                  <a:srgbClr val="000000"/>
                </a:solidFill>
                <a:latin typeface="+mj-lt"/>
                <a:ea typeface="Times New Roman"/>
              </a:rPr>
              <a:t> </a:t>
            </a:r>
            <a:r>
              <a:rPr lang="en-US" sz="1800" b="0" dirty="0" err="1">
                <a:solidFill>
                  <a:srgbClr val="000000"/>
                </a:solidFill>
                <a:latin typeface="+mj-lt"/>
                <a:ea typeface="Times New Roman"/>
              </a:rPr>
              <a:t>şi</a:t>
            </a:r>
            <a:r>
              <a:rPr lang="en-US" sz="1800" b="0" dirty="0">
                <a:solidFill>
                  <a:srgbClr val="000000"/>
                </a:solidFill>
                <a:latin typeface="+mj-lt"/>
                <a:ea typeface="Times New Roman"/>
              </a:rPr>
              <a:t> </a:t>
            </a:r>
            <a:r>
              <a:rPr lang="en-US" sz="1800" b="0" dirty="0" err="1">
                <a:solidFill>
                  <a:srgbClr val="000000"/>
                </a:solidFill>
                <a:latin typeface="+mj-lt"/>
                <a:ea typeface="Times New Roman"/>
              </a:rPr>
              <a:t>activităţile</a:t>
            </a:r>
            <a:r>
              <a:rPr lang="en-US" sz="1800" b="0" dirty="0">
                <a:solidFill>
                  <a:srgbClr val="000000"/>
                </a:solidFill>
                <a:latin typeface="+mj-lt"/>
                <a:ea typeface="Times New Roman"/>
              </a:rPr>
              <a:t> </a:t>
            </a:r>
            <a:r>
              <a:rPr lang="en-US" sz="1800" b="0" dirty="0" err="1">
                <a:solidFill>
                  <a:srgbClr val="000000"/>
                </a:solidFill>
                <a:latin typeface="+mj-lt"/>
                <a:ea typeface="Times New Roman"/>
              </a:rPr>
              <a:t>economice</a:t>
            </a:r>
            <a:r>
              <a:rPr lang="en-US" sz="1800" b="0" dirty="0">
                <a:solidFill>
                  <a:srgbClr val="000000"/>
                </a:solidFill>
                <a:latin typeface="+mj-lt"/>
                <a:ea typeface="Times New Roman"/>
              </a:rPr>
              <a:t> </a:t>
            </a:r>
            <a:r>
              <a:rPr lang="en-US" sz="1800" b="0" dirty="0" err="1">
                <a:solidFill>
                  <a:srgbClr val="000000"/>
                </a:solidFill>
                <a:latin typeface="+mj-lt"/>
                <a:ea typeface="Times New Roman"/>
              </a:rPr>
              <a:t>preconizate</a:t>
            </a:r>
            <a:r>
              <a:rPr lang="en-US" sz="1800" b="0" dirty="0">
                <a:solidFill>
                  <a:srgbClr val="000000"/>
                </a:solidFill>
                <a:latin typeface="+mj-lt"/>
                <a:ea typeface="Times New Roman"/>
              </a:rPr>
              <a:t> care nu au </a:t>
            </a:r>
            <a:r>
              <a:rPr lang="en-US" sz="1800" b="0" dirty="0" err="1">
                <a:solidFill>
                  <a:srgbClr val="000000"/>
                </a:solidFill>
                <a:latin typeface="+mj-lt"/>
                <a:ea typeface="Times New Roman"/>
              </a:rPr>
              <a:t>fost</a:t>
            </a:r>
            <a:r>
              <a:rPr lang="en-US" sz="1800" b="0" dirty="0">
                <a:solidFill>
                  <a:srgbClr val="000000"/>
                </a:solidFill>
                <a:latin typeface="+mj-lt"/>
                <a:ea typeface="Times New Roman"/>
              </a:rPr>
              <a:t> </a:t>
            </a:r>
            <a:r>
              <a:rPr lang="en-US" sz="1800" b="0" dirty="0" err="1">
                <a:solidFill>
                  <a:srgbClr val="000000"/>
                </a:solidFill>
                <a:latin typeface="+mj-lt"/>
                <a:ea typeface="Times New Roman"/>
              </a:rPr>
              <a:t>supuse</a:t>
            </a:r>
            <a:r>
              <a:rPr lang="en-US" sz="1800" b="0" dirty="0">
                <a:solidFill>
                  <a:srgbClr val="000000"/>
                </a:solidFill>
                <a:latin typeface="+mj-lt"/>
                <a:ea typeface="Times New Roman"/>
              </a:rPr>
              <a:t> </a:t>
            </a:r>
            <a:r>
              <a:rPr lang="en-US" sz="1800" b="0" dirty="0" err="1">
                <a:solidFill>
                  <a:srgbClr val="000000"/>
                </a:solidFill>
                <a:latin typeface="+mj-lt"/>
                <a:ea typeface="Times New Roman"/>
              </a:rPr>
              <a:t>evaluării</a:t>
            </a:r>
            <a:r>
              <a:rPr lang="en-US" sz="1800" b="0" dirty="0">
                <a:solidFill>
                  <a:srgbClr val="000000"/>
                </a:solidFill>
                <a:latin typeface="+mj-lt"/>
                <a:ea typeface="Times New Roman"/>
              </a:rPr>
              <a:t> </a:t>
            </a:r>
            <a:r>
              <a:rPr lang="en-US" sz="1800" b="0" dirty="0" err="1">
                <a:solidFill>
                  <a:srgbClr val="000000"/>
                </a:solidFill>
                <a:latin typeface="+mj-lt"/>
                <a:ea typeface="Times New Roman"/>
              </a:rPr>
              <a:t>impactului</a:t>
            </a:r>
            <a:r>
              <a:rPr lang="en-US" sz="1800" b="0" dirty="0">
                <a:solidFill>
                  <a:srgbClr val="000000"/>
                </a:solidFill>
                <a:latin typeface="+mj-lt"/>
                <a:ea typeface="Times New Roman"/>
              </a:rPr>
              <a:t> </a:t>
            </a:r>
            <a:r>
              <a:rPr lang="en-US" sz="1800" b="0" dirty="0" err="1">
                <a:solidFill>
                  <a:srgbClr val="000000"/>
                </a:solidFill>
                <a:latin typeface="+mj-lt"/>
                <a:ea typeface="Times New Roman"/>
              </a:rPr>
              <a:t>asupra</a:t>
            </a:r>
            <a:r>
              <a:rPr lang="en-US" sz="1800" b="0" dirty="0">
                <a:solidFill>
                  <a:srgbClr val="000000"/>
                </a:solidFill>
                <a:latin typeface="+mj-lt"/>
                <a:ea typeface="Times New Roman"/>
              </a:rPr>
              <a:t> </a:t>
            </a:r>
            <a:r>
              <a:rPr lang="en-US" sz="1800" b="0" dirty="0" err="1" smtClean="0">
                <a:solidFill>
                  <a:srgbClr val="000000"/>
                </a:solidFill>
                <a:latin typeface="+mj-lt"/>
                <a:ea typeface="Times New Roman"/>
              </a:rPr>
              <a:t>mediului</a:t>
            </a:r>
            <a:r>
              <a:rPr lang="ro-MO" sz="1800" b="0" dirty="0" smtClean="0">
                <a:solidFill>
                  <a:srgbClr val="000000"/>
                </a:solidFill>
                <a:latin typeface="+mj-lt"/>
                <a:ea typeface="Times New Roman"/>
              </a:rPr>
              <a:t>.</a:t>
            </a:r>
          </a:p>
          <a:p>
            <a:endParaRPr lang="ro-MO" sz="1800" b="0" dirty="0">
              <a:solidFill>
                <a:srgbClr val="000000"/>
              </a:solidFill>
              <a:effectLst/>
              <a:latin typeface="+mj-lt"/>
              <a:ea typeface="Calibri"/>
              <a:cs typeface="Times New Roman"/>
            </a:endParaRPr>
          </a:p>
          <a:p>
            <a:endParaRPr lang="ro-MO" sz="1800" b="0" dirty="0" smtClean="0">
              <a:solidFill>
                <a:srgbClr val="000000"/>
              </a:solidFill>
              <a:latin typeface="+mj-lt"/>
              <a:ea typeface="Calibri"/>
              <a:cs typeface="Times New Roman"/>
            </a:endParaRPr>
          </a:p>
          <a:p>
            <a:endParaRPr lang="ro-MO" sz="1800" b="0" dirty="0">
              <a:solidFill>
                <a:srgbClr val="000000"/>
              </a:solidFill>
              <a:effectLst/>
              <a:latin typeface="+mj-lt"/>
              <a:ea typeface="Calibri"/>
              <a:cs typeface="Times New Roman"/>
            </a:endParaRPr>
          </a:p>
          <a:p>
            <a:endParaRPr lang="ru-RU" sz="1800" b="0" dirty="0">
              <a:effectLst/>
              <a:latin typeface="+mj-lt"/>
              <a:ea typeface="Calibri"/>
              <a:cs typeface="Times New Roman"/>
            </a:endParaRPr>
          </a:p>
        </p:txBody>
      </p:sp>
    </p:spTree>
    <p:extLst>
      <p:ext uri="{BB962C8B-B14F-4D97-AF65-F5344CB8AC3E}">
        <p14:creationId xmlns:p14="http://schemas.microsoft.com/office/powerpoint/2010/main" val="272770209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1231106"/>
          </a:xfrm>
          <a:prstGeom prst="rect">
            <a:avLst/>
          </a:prstGeom>
        </p:spPr>
        <p:txBody>
          <a:bodyPr wrap="square">
            <a:spAutoFit/>
          </a:bodyPr>
          <a:lstStyle/>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ro-MO" sz="2000" kern="0" dirty="0">
                <a:solidFill>
                  <a:schemeClr val="tx1"/>
                </a:solidFill>
                <a:latin typeface="Arial"/>
              </a:rPr>
              <a:t>Legea </a:t>
            </a:r>
            <a:r>
              <a:rPr lang="ro-MO" sz="2000" kern="0" dirty="0" smtClean="0">
                <a:solidFill>
                  <a:schemeClr val="tx1"/>
                </a:solidFill>
                <a:latin typeface="Arial"/>
              </a:rPr>
              <a:t>nr.851 </a:t>
            </a:r>
            <a:r>
              <a:rPr lang="ro-MO" sz="2000" kern="0" dirty="0">
                <a:solidFill>
                  <a:schemeClr val="tx1"/>
                </a:solidFill>
                <a:latin typeface="Arial"/>
              </a:rPr>
              <a:t>privind </a:t>
            </a:r>
            <a:r>
              <a:rPr lang="ro-MO" sz="2000" kern="0" dirty="0" smtClean="0">
                <a:solidFill>
                  <a:schemeClr val="tx1"/>
                </a:solidFill>
                <a:latin typeface="Arial"/>
              </a:rPr>
              <a:t>expertiza ecologică </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532306" y="2666323"/>
            <a:ext cx="8208266" cy="4870564"/>
          </a:xfrm>
          <a:prstGeom prst="rect">
            <a:avLst/>
          </a:prstGeom>
        </p:spPr>
        <p:txBody>
          <a:bodyPr wrap="square">
            <a:spAutoFit/>
          </a:bodyPr>
          <a:lstStyle/>
          <a:p>
            <a:pPr indent="228600" algn="just">
              <a:lnSpc>
                <a:spcPct val="115000"/>
              </a:lnSpc>
              <a:spcAft>
                <a:spcPts val="0"/>
              </a:spcAft>
            </a:pPr>
            <a:r>
              <a:rPr lang="ro-MO" sz="1800" dirty="0" smtClean="0">
                <a:solidFill>
                  <a:srgbClr val="000000"/>
                </a:solidFill>
                <a:latin typeface="+mj-lt"/>
                <a:ea typeface="Times New Roman"/>
                <a:cs typeface="Times New Roman"/>
              </a:rPr>
              <a:t>Legea prevede organizarea </a:t>
            </a:r>
            <a:r>
              <a:rPr lang="ro-MO" sz="1800" b="0" dirty="0" smtClean="0">
                <a:solidFill>
                  <a:schemeClr val="tx2"/>
                </a:solidFill>
                <a:latin typeface="+mj-lt"/>
                <a:ea typeface="Times New Roman"/>
                <a:cs typeface="Times New Roman"/>
              </a:rPr>
              <a:t>s</a:t>
            </a:r>
            <a:r>
              <a:rPr lang="en-US" sz="1800" b="0" dirty="0" err="1" smtClean="0">
                <a:solidFill>
                  <a:schemeClr val="tx2"/>
                </a:solidFill>
                <a:latin typeface="+mj-lt"/>
                <a:ea typeface="Times New Roman"/>
                <a:cs typeface="Times New Roman"/>
              </a:rPr>
              <a:t>istemul</a:t>
            </a:r>
            <a:r>
              <a:rPr lang="ro-MO" sz="1800" b="0" dirty="0" smtClean="0">
                <a:solidFill>
                  <a:schemeClr val="tx2"/>
                </a:solidFill>
                <a:latin typeface="+mj-lt"/>
                <a:ea typeface="Times New Roman"/>
                <a:cs typeface="Times New Roman"/>
              </a:rPr>
              <a:t>ui</a:t>
            </a:r>
            <a:r>
              <a:rPr lang="en-US" sz="1800" b="0" dirty="0" smtClean="0">
                <a:solidFill>
                  <a:schemeClr val="tx2"/>
                </a:solidFill>
                <a:latin typeface="+mj-lt"/>
                <a:ea typeface="Times New Roman"/>
                <a:cs typeface="Times New Roman"/>
              </a:rPr>
              <a:t> </a:t>
            </a:r>
            <a:r>
              <a:rPr lang="en-US" sz="1800" b="0" dirty="0" err="1">
                <a:solidFill>
                  <a:schemeClr val="tx2"/>
                </a:solidFill>
                <a:latin typeface="+mj-lt"/>
                <a:ea typeface="Times New Roman"/>
                <a:cs typeface="Times New Roman"/>
              </a:rPr>
              <a:t>expertizei</a:t>
            </a:r>
            <a:r>
              <a:rPr lang="en-US" sz="1800" b="0" dirty="0">
                <a:solidFill>
                  <a:schemeClr val="tx2"/>
                </a:solidFill>
                <a:latin typeface="+mj-lt"/>
                <a:ea typeface="Times New Roman"/>
                <a:cs typeface="Times New Roman"/>
              </a:rPr>
              <a:t> </a:t>
            </a:r>
            <a:r>
              <a:rPr lang="en-US" sz="1800" b="0" dirty="0" err="1" smtClean="0">
                <a:solidFill>
                  <a:schemeClr val="tx2"/>
                </a:solidFill>
                <a:latin typeface="+mj-lt"/>
                <a:ea typeface="Times New Roman"/>
                <a:cs typeface="Times New Roman"/>
              </a:rPr>
              <a:t>ecologice</a:t>
            </a:r>
            <a:r>
              <a:rPr lang="ro-MO" sz="1800" b="0" dirty="0" smtClean="0">
                <a:solidFill>
                  <a:schemeClr val="tx2"/>
                </a:solidFill>
                <a:latin typeface="+mj-lt"/>
                <a:ea typeface="Times New Roman"/>
                <a:cs typeface="Times New Roman"/>
              </a:rPr>
              <a:t>, care este constituita din </a:t>
            </a:r>
            <a:r>
              <a:rPr lang="en-US" sz="1800" b="0" dirty="0">
                <a:solidFill>
                  <a:schemeClr val="tx2"/>
                </a:solidFill>
                <a:latin typeface="+mj-lt"/>
                <a:ea typeface="Times New Roman"/>
              </a:rPr>
              <a:t> </a:t>
            </a:r>
            <a:r>
              <a:rPr lang="en-US" sz="1800" b="0" dirty="0" err="1">
                <a:solidFill>
                  <a:schemeClr val="tx2"/>
                </a:solidFill>
                <a:latin typeface="+mj-lt"/>
                <a:ea typeface="Times New Roman"/>
              </a:rPr>
              <a:t>autoritatea</a:t>
            </a:r>
            <a:r>
              <a:rPr lang="en-US" sz="1800" b="0" dirty="0">
                <a:solidFill>
                  <a:schemeClr val="tx2"/>
                </a:solidFill>
                <a:latin typeface="+mj-lt"/>
                <a:ea typeface="Times New Roman"/>
              </a:rPr>
              <a:t> </a:t>
            </a:r>
            <a:r>
              <a:rPr lang="en-US" sz="1800" b="0" dirty="0" err="1">
                <a:solidFill>
                  <a:schemeClr val="tx2"/>
                </a:solidFill>
                <a:latin typeface="+mj-lt"/>
                <a:ea typeface="Times New Roman"/>
              </a:rPr>
              <a:t>emitentă</a:t>
            </a:r>
            <a:r>
              <a:rPr lang="en-US" sz="1800" b="0" dirty="0">
                <a:solidFill>
                  <a:schemeClr val="tx2"/>
                </a:solidFill>
                <a:latin typeface="+mj-lt"/>
                <a:ea typeface="Times New Roman"/>
              </a:rPr>
              <a:t> </a:t>
            </a:r>
            <a:r>
              <a:rPr lang="en-US" sz="1800" b="0" dirty="0" err="1">
                <a:solidFill>
                  <a:schemeClr val="tx2"/>
                </a:solidFill>
                <a:latin typeface="+mj-lt"/>
                <a:ea typeface="Times New Roman"/>
              </a:rPr>
              <a:t>și</a:t>
            </a:r>
            <a:r>
              <a:rPr lang="en-US" sz="1800" b="0" dirty="0">
                <a:solidFill>
                  <a:schemeClr val="tx2"/>
                </a:solidFill>
                <a:latin typeface="+mj-lt"/>
                <a:ea typeface="Times New Roman"/>
              </a:rPr>
              <a:t> </a:t>
            </a:r>
            <a:r>
              <a:rPr lang="en-US" sz="1800" b="0" dirty="0" err="1">
                <a:solidFill>
                  <a:schemeClr val="tx2"/>
                </a:solidFill>
                <a:latin typeface="+mj-lt"/>
                <a:ea typeface="Times New Roman"/>
              </a:rPr>
              <a:t>subdiviziunile</a:t>
            </a:r>
            <a:r>
              <a:rPr lang="en-US" sz="1800" b="0" dirty="0">
                <a:solidFill>
                  <a:schemeClr val="tx2"/>
                </a:solidFill>
                <a:latin typeface="+mj-lt"/>
                <a:ea typeface="Times New Roman"/>
              </a:rPr>
              <a:t> sale </a:t>
            </a:r>
            <a:r>
              <a:rPr lang="en-US" sz="1800" b="0" dirty="0" err="1" smtClean="0">
                <a:solidFill>
                  <a:schemeClr val="tx2"/>
                </a:solidFill>
                <a:latin typeface="+mj-lt"/>
                <a:ea typeface="Times New Roman"/>
              </a:rPr>
              <a:t>teritoriale</a:t>
            </a:r>
            <a:r>
              <a:rPr lang="ro-MO" sz="1800" dirty="0" smtClean="0">
                <a:solidFill>
                  <a:schemeClr val="tx2"/>
                </a:solidFill>
                <a:latin typeface="+mj-lt"/>
                <a:ea typeface="Times New Roman"/>
              </a:rPr>
              <a:t>.</a:t>
            </a:r>
          </a:p>
          <a:p>
            <a:pPr indent="228600" algn="just">
              <a:lnSpc>
                <a:spcPct val="115000"/>
              </a:lnSpc>
              <a:spcAft>
                <a:spcPts val="0"/>
              </a:spcAft>
            </a:pPr>
            <a:endParaRPr lang="ro-MO" sz="1800" dirty="0">
              <a:solidFill>
                <a:schemeClr val="tx2"/>
              </a:solidFill>
              <a:latin typeface="+mj-lt"/>
              <a:ea typeface="Times New Roman"/>
            </a:endParaRPr>
          </a:p>
          <a:p>
            <a:pPr indent="228600" algn="just">
              <a:lnSpc>
                <a:spcPct val="115000"/>
              </a:lnSpc>
              <a:spcAft>
                <a:spcPts val="0"/>
              </a:spcAft>
            </a:pPr>
            <a:r>
              <a:rPr lang="ro-MO" sz="1800" dirty="0" smtClean="0">
                <a:solidFill>
                  <a:schemeClr val="tx2"/>
                </a:solidFill>
                <a:latin typeface="+mj-lt"/>
                <a:ea typeface="Times New Roman"/>
              </a:rPr>
              <a:t>Important!  </a:t>
            </a:r>
            <a:r>
              <a:rPr lang="en-US" sz="1800" dirty="0" err="1" smtClean="0">
                <a:solidFill>
                  <a:schemeClr val="tx2"/>
                </a:solidFill>
                <a:latin typeface="+mj-lt"/>
                <a:ea typeface="Times New Roman"/>
              </a:rPr>
              <a:t>Expertiza</a:t>
            </a:r>
            <a:r>
              <a:rPr lang="en-US" sz="1800" dirty="0" smtClean="0">
                <a:solidFill>
                  <a:schemeClr val="tx2"/>
                </a:solidFill>
                <a:latin typeface="+mj-lt"/>
                <a:ea typeface="Times New Roman"/>
              </a:rPr>
              <a:t> </a:t>
            </a:r>
            <a:r>
              <a:rPr lang="en-US" sz="1800" dirty="0" err="1">
                <a:solidFill>
                  <a:schemeClr val="tx2"/>
                </a:solidFill>
                <a:latin typeface="+mj-lt"/>
                <a:ea typeface="Times New Roman"/>
              </a:rPr>
              <a:t>ecologică</a:t>
            </a:r>
            <a:r>
              <a:rPr lang="en-US" sz="1800" dirty="0">
                <a:solidFill>
                  <a:schemeClr val="tx2"/>
                </a:solidFill>
                <a:latin typeface="+mj-lt"/>
                <a:ea typeface="Times New Roman"/>
              </a:rPr>
              <a:t> de stat a </a:t>
            </a:r>
            <a:r>
              <a:rPr lang="en-US" sz="1800" dirty="0" err="1">
                <a:solidFill>
                  <a:schemeClr val="tx2"/>
                </a:solidFill>
                <a:latin typeface="+mj-lt"/>
                <a:ea typeface="Times New Roman"/>
              </a:rPr>
              <a:t>proiectelor</a:t>
            </a:r>
            <a:r>
              <a:rPr lang="en-US" sz="1800" dirty="0">
                <a:solidFill>
                  <a:schemeClr val="tx2"/>
                </a:solidFill>
                <a:latin typeface="+mj-lt"/>
                <a:ea typeface="Times New Roman"/>
              </a:rPr>
              <a:t> </a:t>
            </a:r>
            <a:r>
              <a:rPr lang="en-US" sz="1800" dirty="0" err="1">
                <a:solidFill>
                  <a:schemeClr val="tx2"/>
                </a:solidFill>
                <a:latin typeface="+mj-lt"/>
                <a:ea typeface="Times New Roman"/>
              </a:rPr>
              <a:t>actelor</a:t>
            </a:r>
            <a:r>
              <a:rPr lang="en-US" sz="1800" dirty="0">
                <a:solidFill>
                  <a:schemeClr val="tx2"/>
                </a:solidFill>
                <a:latin typeface="+mj-lt"/>
                <a:ea typeface="Times New Roman"/>
              </a:rPr>
              <a:t> legislative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 </a:t>
            </a:r>
            <a:r>
              <a:rPr lang="en-US" sz="1800" b="0" dirty="0" err="1">
                <a:solidFill>
                  <a:schemeClr val="tx2"/>
                </a:solidFill>
                <a:latin typeface="+mj-lt"/>
                <a:ea typeface="Times New Roman"/>
              </a:rPr>
              <a:t>altor</a:t>
            </a:r>
            <a:r>
              <a:rPr lang="en-US" sz="1800" b="0" dirty="0">
                <a:solidFill>
                  <a:schemeClr val="tx2"/>
                </a:solidFill>
                <a:latin typeface="+mj-lt"/>
                <a:ea typeface="Times New Roman"/>
              </a:rPr>
              <a:t> </a:t>
            </a:r>
            <a:r>
              <a:rPr lang="en-US" sz="1800" b="0" dirty="0" err="1">
                <a:solidFill>
                  <a:schemeClr val="tx2"/>
                </a:solidFill>
                <a:latin typeface="+mj-lt"/>
                <a:ea typeface="Times New Roman"/>
              </a:rPr>
              <a:t>acte</a:t>
            </a:r>
            <a:r>
              <a:rPr lang="en-US" sz="1800" b="0" dirty="0">
                <a:solidFill>
                  <a:schemeClr val="tx2"/>
                </a:solidFill>
                <a:latin typeface="+mj-lt"/>
                <a:ea typeface="Times New Roman"/>
              </a:rPr>
              <a:t> normative, </a:t>
            </a:r>
            <a:r>
              <a:rPr lang="en-US" sz="1800" b="0" dirty="0" err="1">
                <a:solidFill>
                  <a:schemeClr val="tx2"/>
                </a:solidFill>
                <a:latin typeface="+mj-lt"/>
                <a:ea typeface="Times New Roman"/>
              </a:rPr>
              <a:t>prevăzute</a:t>
            </a:r>
            <a:r>
              <a:rPr lang="en-US" sz="1800" b="0" dirty="0">
                <a:solidFill>
                  <a:schemeClr val="tx2"/>
                </a:solidFill>
                <a:latin typeface="+mj-lt"/>
                <a:ea typeface="Times New Roman"/>
              </a:rPr>
              <a:t> la art.6, </a:t>
            </a:r>
            <a:r>
              <a:rPr lang="en-US" sz="1800" b="0" dirty="0" err="1">
                <a:solidFill>
                  <a:schemeClr val="tx2"/>
                </a:solidFill>
                <a:latin typeface="+mj-lt"/>
                <a:ea typeface="Times New Roman"/>
              </a:rPr>
              <a:t>precum</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 </a:t>
            </a:r>
            <a:r>
              <a:rPr lang="en-US" sz="1800" b="0" dirty="0" err="1">
                <a:solidFill>
                  <a:schemeClr val="tx2"/>
                </a:solidFill>
                <a:latin typeface="+mj-lt"/>
                <a:ea typeface="Times New Roman"/>
              </a:rPr>
              <a:t>documentaţiei</a:t>
            </a:r>
            <a:r>
              <a:rPr lang="en-US" sz="1800" b="0" dirty="0">
                <a:solidFill>
                  <a:schemeClr val="tx2"/>
                </a:solidFill>
                <a:latin typeface="+mj-lt"/>
                <a:ea typeface="Times New Roman"/>
              </a:rPr>
              <a:t> de </a:t>
            </a:r>
            <a:r>
              <a:rPr lang="en-US" sz="1800" b="0" dirty="0" err="1">
                <a:solidFill>
                  <a:schemeClr val="tx2"/>
                </a:solidFill>
                <a:latin typeface="+mj-lt"/>
                <a:ea typeface="Times New Roman"/>
              </a:rPr>
              <a:t>proiect</a:t>
            </a:r>
            <a:r>
              <a:rPr lang="en-US" sz="1800" b="0" dirty="0">
                <a:solidFill>
                  <a:schemeClr val="tx2"/>
                </a:solidFill>
                <a:latin typeface="+mj-lt"/>
                <a:ea typeface="Times New Roman"/>
              </a:rPr>
              <a:t> </a:t>
            </a:r>
            <a:r>
              <a:rPr lang="en-US" sz="1800" b="0" dirty="0" err="1">
                <a:solidFill>
                  <a:schemeClr val="tx2"/>
                </a:solidFill>
                <a:latin typeface="+mj-lt"/>
                <a:ea typeface="Times New Roman"/>
              </a:rPr>
              <a:t>pentru</a:t>
            </a:r>
            <a:r>
              <a:rPr lang="en-US" sz="1800" b="0" dirty="0">
                <a:solidFill>
                  <a:schemeClr val="tx2"/>
                </a:solidFill>
                <a:latin typeface="+mj-lt"/>
                <a:ea typeface="Times New Roman"/>
              </a:rPr>
              <a:t> </a:t>
            </a:r>
            <a:r>
              <a:rPr lang="en-US" sz="1800" b="0" dirty="0" err="1">
                <a:solidFill>
                  <a:schemeClr val="tx2"/>
                </a:solidFill>
                <a:latin typeface="+mj-lt"/>
                <a:ea typeface="Times New Roman"/>
              </a:rPr>
              <a:t>obiectele</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activităţile</a:t>
            </a:r>
            <a:r>
              <a:rPr lang="en-US" sz="1800" b="0" dirty="0">
                <a:solidFill>
                  <a:schemeClr val="tx2"/>
                </a:solidFill>
                <a:latin typeface="+mj-lt"/>
                <a:ea typeface="Times New Roman"/>
              </a:rPr>
              <a:t> </a:t>
            </a:r>
            <a:r>
              <a:rPr lang="en-US" sz="1800" b="0" dirty="0" err="1">
                <a:solidFill>
                  <a:schemeClr val="tx2"/>
                </a:solidFill>
                <a:latin typeface="+mj-lt"/>
                <a:ea typeface="Times New Roman"/>
              </a:rPr>
              <a:t>economice</a:t>
            </a:r>
            <a:r>
              <a:rPr lang="en-US" sz="1800" b="0" dirty="0">
                <a:solidFill>
                  <a:schemeClr val="tx2"/>
                </a:solidFill>
                <a:latin typeface="+mj-lt"/>
                <a:ea typeface="Times New Roman"/>
              </a:rPr>
              <a:t> </a:t>
            </a:r>
            <a:r>
              <a:rPr lang="en-US" sz="1800" b="0" dirty="0" err="1">
                <a:solidFill>
                  <a:schemeClr val="tx2"/>
                </a:solidFill>
                <a:latin typeface="+mj-lt"/>
                <a:ea typeface="Times New Roman"/>
              </a:rPr>
              <a:t>complexe</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potenţial</a:t>
            </a:r>
            <a:r>
              <a:rPr lang="en-US" sz="1800" b="0" dirty="0">
                <a:solidFill>
                  <a:schemeClr val="tx2"/>
                </a:solidFill>
                <a:latin typeface="+mj-lt"/>
                <a:ea typeface="Times New Roman"/>
              </a:rPr>
              <a:t> </a:t>
            </a:r>
            <a:r>
              <a:rPr lang="en-US" sz="1800" b="0" dirty="0" err="1">
                <a:solidFill>
                  <a:schemeClr val="tx2"/>
                </a:solidFill>
                <a:latin typeface="+mj-lt"/>
                <a:ea typeface="Times New Roman"/>
              </a:rPr>
              <a:t>periculoase</a:t>
            </a:r>
            <a:r>
              <a:rPr lang="en-US" sz="1800" b="0" dirty="0">
                <a:solidFill>
                  <a:schemeClr val="tx2"/>
                </a:solidFill>
                <a:latin typeface="+mj-lt"/>
                <a:ea typeface="Times New Roman"/>
              </a:rPr>
              <a:t> </a:t>
            </a:r>
            <a:r>
              <a:rPr lang="en-US" sz="1800" b="0" dirty="0" err="1">
                <a:solidFill>
                  <a:schemeClr val="tx2"/>
                </a:solidFill>
                <a:latin typeface="+mj-lt"/>
                <a:ea typeface="Times New Roman"/>
              </a:rPr>
              <a:t>pentru</a:t>
            </a:r>
            <a:r>
              <a:rPr lang="en-US" sz="1800" b="0" dirty="0">
                <a:solidFill>
                  <a:schemeClr val="tx2"/>
                </a:solidFill>
                <a:latin typeface="+mj-lt"/>
                <a:ea typeface="Times New Roman"/>
              </a:rPr>
              <a:t> </a:t>
            </a:r>
            <a:r>
              <a:rPr lang="en-US" sz="1800" b="0" dirty="0" err="1">
                <a:solidFill>
                  <a:schemeClr val="tx2"/>
                </a:solidFill>
                <a:latin typeface="+mj-lt"/>
                <a:ea typeface="Times New Roman"/>
              </a:rPr>
              <a:t>mediu</a:t>
            </a:r>
            <a:r>
              <a:rPr lang="en-US" sz="1800" b="0" dirty="0">
                <a:solidFill>
                  <a:schemeClr val="tx2"/>
                </a:solidFill>
                <a:latin typeface="+mj-lt"/>
                <a:ea typeface="Times New Roman"/>
              </a:rPr>
              <a:t>, </a:t>
            </a:r>
            <a:r>
              <a:rPr lang="en-US" sz="1800" u="sng" dirty="0" smtClean="0">
                <a:solidFill>
                  <a:schemeClr val="tx2"/>
                </a:solidFill>
                <a:latin typeface="+mj-lt"/>
                <a:ea typeface="Times New Roman"/>
              </a:rPr>
              <a:t>se </a:t>
            </a:r>
            <a:r>
              <a:rPr lang="en-US" sz="1800" u="sng" dirty="0" err="1">
                <a:solidFill>
                  <a:schemeClr val="tx2"/>
                </a:solidFill>
                <a:latin typeface="+mj-lt"/>
                <a:ea typeface="Times New Roman"/>
              </a:rPr>
              <a:t>efectuează</a:t>
            </a:r>
            <a:r>
              <a:rPr lang="en-US" sz="1800" u="sng" dirty="0">
                <a:solidFill>
                  <a:schemeClr val="tx2"/>
                </a:solidFill>
                <a:latin typeface="+mj-lt"/>
                <a:ea typeface="Times New Roman"/>
              </a:rPr>
              <a:t> cu </a:t>
            </a:r>
            <a:r>
              <a:rPr lang="en-US" sz="1800" u="sng" dirty="0" err="1">
                <a:solidFill>
                  <a:schemeClr val="tx2"/>
                </a:solidFill>
                <a:latin typeface="+mj-lt"/>
                <a:ea typeface="Times New Roman"/>
              </a:rPr>
              <a:t>concursul</a:t>
            </a:r>
            <a:r>
              <a:rPr lang="en-US" sz="1800" u="sng" dirty="0">
                <a:solidFill>
                  <a:schemeClr val="tx2"/>
                </a:solidFill>
                <a:latin typeface="+mj-lt"/>
                <a:ea typeface="Times New Roman"/>
              </a:rPr>
              <a:t> </a:t>
            </a:r>
            <a:r>
              <a:rPr lang="en-US" sz="1800" u="sng" dirty="0" err="1">
                <a:solidFill>
                  <a:schemeClr val="tx2"/>
                </a:solidFill>
                <a:latin typeface="+mj-lt"/>
                <a:ea typeface="Times New Roman"/>
              </a:rPr>
              <a:t>Comisiei</a:t>
            </a:r>
            <a:r>
              <a:rPr lang="en-US" sz="1800" u="sng" dirty="0">
                <a:solidFill>
                  <a:schemeClr val="tx2"/>
                </a:solidFill>
                <a:latin typeface="+mj-lt"/>
                <a:ea typeface="Times New Roman"/>
              </a:rPr>
              <a:t> </a:t>
            </a:r>
            <a:r>
              <a:rPr lang="ro-MO" sz="1800" u="sng" dirty="0" smtClean="0">
                <a:solidFill>
                  <a:schemeClr val="tx2"/>
                </a:solidFill>
                <a:latin typeface="+mj-lt"/>
                <a:ea typeface="Times New Roman"/>
              </a:rPr>
              <a:t>M</a:t>
            </a:r>
            <a:r>
              <a:rPr lang="en-US" sz="1800" u="sng" dirty="0" err="1" smtClean="0">
                <a:solidFill>
                  <a:schemeClr val="tx2"/>
                </a:solidFill>
                <a:latin typeface="+mj-lt"/>
                <a:ea typeface="Times New Roman"/>
              </a:rPr>
              <a:t>ixte</a:t>
            </a:r>
            <a:r>
              <a:rPr lang="en-US" sz="1800" u="sng" dirty="0" smtClean="0">
                <a:solidFill>
                  <a:schemeClr val="tx2"/>
                </a:solidFill>
                <a:latin typeface="+mj-lt"/>
                <a:ea typeface="Times New Roman"/>
              </a:rPr>
              <a:t> </a:t>
            </a:r>
            <a:r>
              <a:rPr lang="en-US" sz="1800" u="sng" dirty="0">
                <a:solidFill>
                  <a:schemeClr val="tx2"/>
                </a:solidFill>
                <a:latin typeface="+mj-lt"/>
                <a:ea typeface="Times New Roman"/>
              </a:rPr>
              <a:t>de </a:t>
            </a:r>
            <a:r>
              <a:rPr lang="en-US" sz="1800" u="sng" dirty="0" err="1">
                <a:solidFill>
                  <a:schemeClr val="tx2"/>
                </a:solidFill>
                <a:latin typeface="+mj-lt"/>
                <a:ea typeface="Times New Roman"/>
              </a:rPr>
              <a:t>experţi</a:t>
            </a:r>
            <a:r>
              <a:rPr lang="en-US" sz="1800" u="sng" dirty="0">
                <a:solidFill>
                  <a:schemeClr val="tx2"/>
                </a:solidFill>
                <a:latin typeface="+mj-lt"/>
                <a:ea typeface="Times New Roman"/>
              </a:rPr>
              <a:t> </a:t>
            </a:r>
            <a:r>
              <a:rPr lang="en-US" sz="1800" u="sng" dirty="0" err="1" smtClean="0">
                <a:solidFill>
                  <a:schemeClr val="tx2"/>
                </a:solidFill>
                <a:latin typeface="+mj-lt"/>
                <a:ea typeface="Times New Roman"/>
              </a:rPr>
              <a:t>ecologi</a:t>
            </a:r>
            <a:endParaRPr lang="ro-MO" sz="1800" u="sng" dirty="0" smtClean="0">
              <a:solidFill>
                <a:schemeClr val="tx2"/>
              </a:solidFill>
              <a:latin typeface="+mj-lt"/>
              <a:ea typeface="Times New Roman"/>
            </a:endParaRPr>
          </a:p>
          <a:p>
            <a:pPr indent="228600" algn="just">
              <a:lnSpc>
                <a:spcPct val="115000"/>
              </a:lnSpc>
              <a:spcAft>
                <a:spcPts val="0"/>
              </a:spcAft>
            </a:pPr>
            <a:endParaRPr lang="ro-MO" sz="1800" dirty="0" smtClean="0">
              <a:solidFill>
                <a:schemeClr val="tx2"/>
              </a:solidFill>
              <a:effectLst/>
              <a:latin typeface="+mj-lt"/>
              <a:ea typeface="Calibri"/>
              <a:cs typeface="Times New Roman"/>
            </a:endParaRPr>
          </a:p>
          <a:p>
            <a:pPr indent="228600" algn="just">
              <a:lnSpc>
                <a:spcPct val="115000"/>
              </a:lnSpc>
              <a:spcAft>
                <a:spcPts val="0"/>
              </a:spcAft>
            </a:pPr>
            <a:r>
              <a:rPr lang="ro-MO" sz="1800" dirty="0" smtClean="0">
                <a:solidFill>
                  <a:schemeClr val="tx2"/>
                </a:solidFill>
                <a:effectLst/>
                <a:latin typeface="+mj-lt"/>
                <a:ea typeface="Calibri"/>
                <a:cs typeface="Times New Roman"/>
              </a:rPr>
              <a:t>Art.9 </a:t>
            </a:r>
            <a:r>
              <a:rPr lang="ro-MO" sz="1800" b="0" dirty="0" smtClean="0">
                <a:solidFill>
                  <a:schemeClr val="tx2"/>
                </a:solidFill>
                <a:effectLst/>
                <a:latin typeface="+mj-lt"/>
                <a:ea typeface="Calibri"/>
                <a:cs typeface="Times New Roman"/>
              </a:rPr>
              <a:t>prevede o</a:t>
            </a:r>
            <a:r>
              <a:rPr lang="en-US" sz="1800" b="0" dirty="0" err="1" smtClean="0">
                <a:solidFill>
                  <a:schemeClr val="tx2"/>
                </a:solidFill>
                <a:latin typeface="+mj-lt"/>
                <a:ea typeface="Times New Roman"/>
                <a:cs typeface="Times New Roman"/>
              </a:rPr>
              <a:t>rganizarea</a:t>
            </a:r>
            <a:r>
              <a:rPr lang="en-US" sz="1800" b="0" dirty="0" smtClean="0">
                <a:solidFill>
                  <a:schemeClr val="tx2"/>
                </a:solidFill>
                <a:latin typeface="+mj-lt"/>
                <a:ea typeface="Times New Roman"/>
                <a:cs typeface="Times New Roman"/>
              </a:rPr>
              <a:t> </a:t>
            </a:r>
            <a:r>
              <a:rPr lang="en-US" sz="1800" b="0" dirty="0" err="1">
                <a:solidFill>
                  <a:schemeClr val="tx2"/>
                </a:solidFill>
                <a:latin typeface="+mj-lt"/>
                <a:ea typeface="Times New Roman"/>
                <a:cs typeface="Times New Roman"/>
              </a:rPr>
              <a:t>şi</a:t>
            </a:r>
            <a:r>
              <a:rPr lang="en-US" sz="1800" b="0" dirty="0">
                <a:solidFill>
                  <a:schemeClr val="tx2"/>
                </a:solidFill>
                <a:latin typeface="+mj-lt"/>
                <a:ea typeface="Times New Roman"/>
                <a:cs typeface="Times New Roman"/>
              </a:rPr>
              <a:t> </a:t>
            </a:r>
            <a:r>
              <a:rPr lang="en-US" sz="1800" b="0" dirty="0" err="1">
                <a:solidFill>
                  <a:schemeClr val="tx2"/>
                </a:solidFill>
                <a:latin typeface="+mj-lt"/>
                <a:ea typeface="Times New Roman"/>
                <a:cs typeface="Times New Roman"/>
              </a:rPr>
              <a:t>efectuarea</a:t>
            </a:r>
            <a:r>
              <a:rPr lang="en-US" sz="1800" b="0" dirty="0">
                <a:solidFill>
                  <a:schemeClr val="tx2"/>
                </a:solidFill>
                <a:latin typeface="+mj-lt"/>
                <a:ea typeface="Times New Roman"/>
                <a:cs typeface="Times New Roman"/>
              </a:rPr>
              <a:t> </a:t>
            </a:r>
            <a:r>
              <a:rPr lang="en-US" sz="1800" b="0" dirty="0" err="1" smtClean="0">
                <a:solidFill>
                  <a:schemeClr val="tx2"/>
                </a:solidFill>
                <a:latin typeface="+mj-lt"/>
                <a:ea typeface="Times New Roman"/>
                <a:cs typeface="Times New Roman"/>
              </a:rPr>
              <a:t>expertizei</a:t>
            </a:r>
            <a:r>
              <a:rPr lang="en-US" sz="1800" b="0" dirty="0" smtClean="0">
                <a:solidFill>
                  <a:schemeClr val="tx2"/>
                </a:solidFill>
                <a:latin typeface="+mj-lt"/>
                <a:ea typeface="Times New Roman"/>
                <a:cs typeface="Times New Roman"/>
              </a:rPr>
              <a:t> </a:t>
            </a:r>
            <a:r>
              <a:rPr lang="en-US" sz="1800" b="0" dirty="0" err="1">
                <a:solidFill>
                  <a:schemeClr val="tx2"/>
                </a:solidFill>
                <a:latin typeface="+mj-lt"/>
                <a:ea typeface="Times New Roman"/>
                <a:cs typeface="Times New Roman"/>
              </a:rPr>
              <a:t>ecologice</a:t>
            </a:r>
            <a:r>
              <a:rPr lang="en-US" sz="1800" b="0" dirty="0">
                <a:solidFill>
                  <a:schemeClr val="tx2"/>
                </a:solidFill>
                <a:latin typeface="+mj-lt"/>
                <a:ea typeface="Times New Roman"/>
                <a:cs typeface="Times New Roman"/>
              </a:rPr>
              <a:t> </a:t>
            </a:r>
            <a:r>
              <a:rPr lang="en-US" sz="1800" b="0" dirty="0" err="1" smtClean="0">
                <a:solidFill>
                  <a:schemeClr val="tx2"/>
                </a:solidFill>
                <a:latin typeface="+mj-lt"/>
                <a:ea typeface="Times New Roman"/>
                <a:cs typeface="Times New Roman"/>
              </a:rPr>
              <a:t>obşteşti</a:t>
            </a:r>
            <a:r>
              <a:rPr lang="ro-MO" sz="1800" dirty="0" smtClean="0">
                <a:solidFill>
                  <a:schemeClr val="tx2"/>
                </a:solidFill>
                <a:latin typeface="+mj-lt"/>
                <a:ea typeface="Times New Roman"/>
                <a:cs typeface="Times New Roman"/>
              </a:rPr>
              <a:t>,</a:t>
            </a:r>
          </a:p>
          <a:p>
            <a:pPr indent="228600" algn="just">
              <a:lnSpc>
                <a:spcPct val="115000"/>
              </a:lnSpc>
              <a:spcAft>
                <a:spcPts val="0"/>
              </a:spcAft>
            </a:pPr>
            <a:endParaRPr lang="ro-MO" sz="1800" dirty="0" smtClean="0">
              <a:solidFill>
                <a:schemeClr val="tx2"/>
              </a:solidFill>
              <a:latin typeface="+mj-lt"/>
              <a:ea typeface="Times New Roman"/>
              <a:cs typeface="Times New Roman"/>
            </a:endParaRPr>
          </a:p>
          <a:p>
            <a:pPr indent="228600" algn="just">
              <a:lnSpc>
                <a:spcPct val="115000"/>
              </a:lnSpc>
              <a:spcAft>
                <a:spcPts val="0"/>
              </a:spcAft>
            </a:pPr>
            <a:r>
              <a:rPr lang="ro-MO" sz="1800" dirty="0" smtClean="0">
                <a:solidFill>
                  <a:schemeClr val="tx2"/>
                </a:solidFill>
                <a:latin typeface="+mj-lt"/>
                <a:ea typeface="Times New Roman"/>
                <a:cs typeface="Times New Roman"/>
              </a:rPr>
              <a:t>Art.11 </a:t>
            </a:r>
            <a:r>
              <a:rPr lang="ro-MO" sz="1800" b="0" dirty="0" smtClean="0">
                <a:solidFill>
                  <a:schemeClr val="tx2"/>
                </a:solidFill>
                <a:latin typeface="+mj-lt"/>
                <a:ea typeface="Times New Roman"/>
                <a:cs typeface="Times New Roman"/>
              </a:rPr>
              <a:t>prevede d</a:t>
            </a:r>
            <a:r>
              <a:rPr lang="en-US" sz="1800" b="0" dirty="0" err="1" smtClean="0">
                <a:solidFill>
                  <a:schemeClr val="tx2"/>
                </a:solidFill>
                <a:latin typeface="+mj-lt"/>
                <a:ea typeface="Calibri"/>
                <a:cs typeface="Times New Roman"/>
              </a:rPr>
              <a:t>repturile</a:t>
            </a:r>
            <a:r>
              <a:rPr lang="en-US" sz="1800" b="0" dirty="0" smtClean="0">
                <a:solidFill>
                  <a:schemeClr val="tx2"/>
                </a:solidFill>
                <a:latin typeface="+mj-lt"/>
                <a:ea typeface="Calibri"/>
                <a:cs typeface="Times New Roman"/>
              </a:rPr>
              <a:t> </a:t>
            </a:r>
            <a:r>
              <a:rPr lang="en-US" sz="1800" b="0" dirty="0" err="1">
                <a:solidFill>
                  <a:schemeClr val="tx2"/>
                </a:solidFill>
                <a:latin typeface="+mj-lt"/>
                <a:ea typeface="Calibri"/>
                <a:cs typeface="Times New Roman"/>
              </a:rPr>
              <a:t>cetăţenilor</a:t>
            </a:r>
            <a:r>
              <a:rPr lang="en-US" sz="1800" b="0" dirty="0">
                <a:solidFill>
                  <a:schemeClr val="tx2"/>
                </a:solidFill>
                <a:latin typeface="+mj-lt"/>
                <a:ea typeface="Calibri"/>
                <a:cs typeface="Times New Roman"/>
              </a:rPr>
              <a:t> </a:t>
            </a:r>
            <a:r>
              <a:rPr lang="en-US" sz="1800" b="0" dirty="0" err="1">
                <a:solidFill>
                  <a:schemeClr val="tx2"/>
                </a:solidFill>
                <a:latin typeface="+mj-lt"/>
                <a:ea typeface="Calibri"/>
                <a:cs typeface="Times New Roman"/>
              </a:rPr>
              <a:t>şi</a:t>
            </a:r>
            <a:r>
              <a:rPr lang="en-US" sz="1800" b="0" dirty="0">
                <a:solidFill>
                  <a:schemeClr val="tx2"/>
                </a:solidFill>
                <a:latin typeface="+mj-lt"/>
                <a:ea typeface="Calibri"/>
                <a:cs typeface="Times New Roman"/>
              </a:rPr>
              <a:t> </a:t>
            </a:r>
            <a:r>
              <a:rPr lang="en-US" sz="1800" b="0" dirty="0" err="1">
                <a:solidFill>
                  <a:schemeClr val="tx2"/>
                </a:solidFill>
                <a:latin typeface="+mj-lt"/>
                <a:ea typeface="Calibri"/>
                <a:cs typeface="Times New Roman"/>
              </a:rPr>
              <a:t>asociaţiilor</a:t>
            </a:r>
            <a:r>
              <a:rPr lang="en-US" sz="1800" b="0" dirty="0">
                <a:solidFill>
                  <a:schemeClr val="tx2"/>
                </a:solidFill>
                <a:latin typeface="+mj-lt"/>
                <a:ea typeface="Calibri"/>
                <a:cs typeface="Times New Roman"/>
              </a:rPr>
              <a:t> </a:t>
            </a:r>
            <a:r>
              <a:rPr lang="en-US" sz="1800" b="0" dirty="0" err="1" smtClean="0">
                <a:solidFill>
                  <a:schemeClr val="tx2"/>
                </a:solidFill>
                <a:latin typeface="+mj-lt"/>
                <a:ea typeface="Calibri"/>
                <a:cs typeface="Times New Roman"/>
              </a:rPr>
              <a:t>obşteşti</a:t>
            </a:r>
            <a:r>
              <a:rPr lang="en-US" sz="1800" b="0" dirty="0" smtClean="0">
                <a:solidFill>
                  <a:schemeClr val="tx2"/>
                </a:solidFill>
                <a:latin typeface="+mj-lt"/>
                <a:ea typeface="Calibri"/>
                <a:cs typeface="Times New Roman"/>
              </a:rPr>
              <a:t> </a:t>
            </a:r>
            <a:r>
              <a:rPr lang="en-US" sz="1800" b="0" dirty="0" err="1">
                <a:solidFill>
                  <a:schemeClr val="tx2"/>
                </a:solidFill>
                <a:latin typeface="+mj-lt"/>
                <a:ea typeface="Calibri"/>
                <a:cs typeface="Times New Roman"/>
              </a:rPr>
              <a:t>în</a:t>
            </a:r>
            <a:r>
              <a:rPr lang="en-US" sz="1800" b="0" dirty="0">
                <a:solidFill>
                  <a:schemeClr val="tx2"/>
                </a:solidFill>
                <a:latin typeface="+mj-lt"/>
                <a:ea typeface="Calibri"/>
                <a:cs typeface="Times New Roman"/>
              </a:rPr>
              <a:t> </a:t>
            </a:r>
            <a:r>
              <a:rPr lang="en-US" sz="1800" b="0" dirty="0" err="1">
                <a:solidFill>
                  <a:schemeClr val="tx2"/>
                </a:solidFill>
                <a:latin typeface="+mj-lt"/>
                <a:ea typeface="Calibri"/>
                <a:cs typeface="Times New Roman"/>
              </a:rPr>
              <a:t>domeniul</a:t>
            </a:r>
            <a:r>
              <a:rPr lang="en-US" sz="1800" b="0" dirty="0">
                <a:solidFill>
                  <a:schemeClr val="tx2"/>
                </a:solidFill>
                <a:latin typeface="+mj-lt"/>
                <a:ea typeface="Calibri"/>
                <a:cs typeface="Times New Roman"/>
              </a:rPr>
              <a:t> </a:t>
            </a:r>
            <a:r>
              <a:rPr lang="en-US" sz="1800" b="0" dirty="0" err="1">
                <a:solidFill>
                  <a:schemeClr val="tx2"/>
                </a:solidFill>
                <a:latin typeface="+mj-lt"/>
                <a:ea typeface="Calibri"/>
                <a:cs typeface="Times New Roman"/>
              </a:rPr>
              <a:t>organizării</a:t>
            </a:r>
            <a:r>
              <a:rPr lang="en-US" sz="1800" b="0" dirty="0">
                <a:solidFill>
                  <a:schemeClr val="tx2"/>
                </a:solidFill>
                <a:latin typeface="+mj-lt"/>
                <a:ea typeface="Calibri"/>
                <a:cs typeface="Times New Roman"/>
              </a:rPr>
              <a:t> </a:t>
            </a:r>
            <a:r>
              <a:rPr lang="en-US" sz="1800" b="0" dirty="0" err="1" smtClean="0">
                <a:solidFill>
                  <a:schemeClr val="tx2"/>
                </a:solidFill>
                <a:latin typeface="+mj-lt"/>
                <a:ea typeface="Calibri"/>
                <a:cs typeface="Times New Roman"/>
              </a:rPr>
              <a:t>expertizei</a:t>
            </a:r>
            <a:r>
              <a:rPr lang="ro-MO" sz="1800" b="0" dirty="0" smtClean="0">
                <a:solidFill>
                  <a:schemeClr val="tx2"/>
                </a:solidFill>
                <a:latin typeface="+mj-lt"/>
                <a:ea typeface="Calibri"/>
                <a:cs typeface="Times New Roman"/>
              </a:rPr>
              <a:t> </a:t>
            </a:r>
            <a:r>
              <a:rPr lang="en-US" sz="1800" b="0" dirty="0" err="1" smtClean="0">
                <a:solidFill>
                  <a:schemeClr val="tx2"/>
                </a:solidFill>
                <a:latin typeface="+mj-lt"/>
                <a:ea typeface="Calibri"/>
                <a:cs typeface="Times New Roman"/>
              </a:rPr>
              <a:t>ecologice</a:t>
            </a:r>
            <a:r>
              <a:rPr lang="en-US" sz="1800" b="0" dirty="0" smtClean="0">
                <a:solidFill>
                  <a:schemeClr val="tx2"/>
                </a:solidFill>
                <a:latin typeface="+mj-lt"/>
                <a:ea typeface="Calibri"/>
                <a:cs typeface="Times New Roman"/>
              </a:rPr>
              <a:t> </a:t>
            </a:r>
            <a:r>
              <a:rPr lang="en-US" sz="1800" b="0" dirty="0" err="1" smtClean="0">
                <a:solidFill>
                  <a:schemeClr val="tx2"/>
                </a:solidFill>
                <a:latin typeface="+mj-lt"/>
                <a:ea typeface="Calibri"/>
                <a:cs typeface="Times New Roman"/>
              </a:rPr>
              <a:t>obşteşti</a:t>
            </a:r>
            <a:r>
              <a:rPr lang="ro-MO" sz="1800" b="0" dirty="0" smtClean="0">
                <a:solidFill>
                  <a:schemeClr val="tx2"/>
                </a:solidFill>
                <a:latin typeface="+mj-lt"/>
                <a:ea typeface="Calibri"/>
                <a:cs typeface="Times New Roman"/>
              </a:rPr>
              <a:t>.</a:t>
            </a:r>
          </a:p>
          <a:p>
            <a:pPr indent="228600" algn="just">
              <a:lnSpc>
                <a:spcPct val="115000"/>
              </a:lnSpc>
              <a:spcAft>
                <a:spcPts val="0"/>
              </a:spcAft>
            </a:pPr>
            <a:endParaRPr lang="ru-RU" sz="1800" dirty="0">
              <a:solidFill>
                <a:schemeClr val="tx2"/>
              </a:solidFill>
              <a:latin typeface="+mj-lt"/>
              <a:ea typeface="Calibri"/>
              <a:cs typeface="Times New Roman"/>
            </a:endParaRPr>
          </a:p>
          <a:p>
            <a:pPr indent="228600" algn="just">
              <a:lnSpc>
                <a:spcPct val="115000"/>
              </a:lnSpc>
              <a:spcAft>
                <a:spcPts val="0"/>
              </a:spcAft>
            </a:pPr>
            <a:endParaRPr lang="ru-RU" sz="1800" dirty="0">
              <a:solidFill>
                <a:schemeClr val="tx2"/>
              </a:solidFill>
              <a:effectLst/>
              <a:latin typeface="+mj-lt"/>
              <a:ea typeface="Calibri"/>
              <a:cs typeface="Times New Roman"/>
            </a:endParaRPr>
          </a:p>
        </p:txBody>
      </p:sp>
    </p:spTree>
    <p:extLst>
      <p:ext uri="{BB962C8B-B14F-4D97-AF65-F5344CB8AC3E}">
        <p14:creationId xmlns:p14="http://schemas.microsoft.com/office/powerpoint/2010/main" val="100889758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1231106"/>
          </a:xfrm>
          <a:prstGeom prst="rect">
            <a:avLst/>
          </a:prstGeom>
        </p:spPr>
        <p:txBody>
          <a:bodyPr wrap="square">
            <a:spAutoFit/>
          </a:bodyPr>
          <a:lstStyle/>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ro-MO" sz="2000" kern="0" dirty="0">
                <a:solidFill>
                  <a:schemeClr val="tx1"/>
                </a:solidFill>
                <a:latin typeface="Arial"/>
              </a:rPr>
              <a:t>Legea </a:t>
            </a:r>
            <a:r>
              <a:rPr lang="ro-MO" sz="2000" kern="0" dirty="0" smtClean="0">
                <a:solidFill>
                  <a:schemeClr val="tx1"/>
                </a:solidFill>
                <a:latin typeface="Arial"/>
              </a:rPr>
              <a:t>nr.851 </a:t>
            </a:r>
            <a:r>
              <a:rPr lang="ro-MO" sz="2000" kern="0" dirty="0">
                <a:solidFill>
                  <a:schemeClr val="tx1"/>
                </a:solidFill>
                <a:latin typeface="Arial"/>
              </a:rPr>
              <a:t>privind </a:t>
            </a:r>
            <a:r>
              <a:rPr lang="ro-MO" sz="2000" kern="0" dirty="0" smtClean="0">
                <a:solidFill>
                  <a:schemeClr val="tx1"/>
                </a:solidFill>
                <a:latin typeface="Arial"/>
              </a:rPr>
              <a:t>expertiza ecologică </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532306" y="2666323"/>
            <a:ext cx="8208266" cy="4787464"/>
          </a:xfrm>
          <a:prstGeom prst="rect">
            <a:avLst/>
          </a:prstGeom>
        </p:spPr>
        <p:txBody>
          <a:bodyPr wrap="square">
            <a:spAutoFit/>
          </a:bodyPr>
          <a:lstStyle/>
          <a:p>
            <a:pPr indent="228600" algn="just">
              <a:lnSpc>
                <a:spcPct val="115000"/>
              </a:lnSpc>
              <a:spcAft>
                <a:spcPts val="0"/>
              </a:spcAft>
            </a:pPr>
            <a:r>
              <a:rPr lang="ro-MO" sz="1800" dirty="0" err="1" smtClean="0">
                <a:solidFill>
                  <a:srgbClr val="000000"/>
                </a:solidFill>
                <a:latin typeface="+mj-lt"/>
                <a:ea typeface="Times New Roman"/>
                <a:cs typeface="Times New Roman"/>
              </a:rPr>
              <a:t>Art</a:t>
            </a:r>
            <a:r>
              <a:rPr lang="ro-MO" sz="1800" dirty="0" smtClean="0">
                <a:solidFill>
                  <a:srgbClr val="000000"/>
                </a:solidFill>
                <a:latin typeface="+mj-lt"/>
                <a:ea typeface="Times New Roman"/>
                <a:cs typeface="Times New Roman"/>
              </a:rPr>
              <a:t> 13. </a:t>
            </a:r>
            <a:r>
              <a:rPr lang="ro-MO" sz="1800" b="0" dirty="0" smtClean="0">
                <a:solidFill>
                  <a:schemeClr val="tx2"/>
                </a:solidFill>
                <a:latin typeface="+mj-lt"/>
                <a:ea typeface="Times New Roman"/>
                <a:cs typeface="Times New Roman"/>
              </a:rPr>
              <a:t>prevede condițiile de r</a:t>
            </a:r>
            <a:r>
              <a:rPr lang="en-US" sz="1800" b="0" dirty="0" err="1" smtClean="0">
                <a:solidFill>
                  <a:schemeClr val="tx2"/>
                </a:solidFill>
                <a:latin typeface="+mj-lt"/>
                <a:ea typeface="Times New Roman"/>
                <a:cs typeface="Times New Roman"/>
              </a:rPr>
              <a:t>efuz</a:t>
            </a:r>
            <a:r>
              <a:rPr lang="en-US" sz="1800" b="0" dirty="0" smtClean="0">
                <a:solidFill>
                  <a:schemeClr val="tx2"/>
                </a:solidFill>
                <a:latin typeface="+mj-lt"/>
                <a:ea typeface="Times New Roman"/>
                <a:cs typeface="Times New Roman"/>
              </a:rPr>
              <a:t> </a:t>
            </a:r>
            <a:r>
              <a:rPr lang="en-US" sz="1800" b="0" dirty="0">
                <a:solidFill>
                  <a:schemeClr val="tx2"/>
                </a:solidFill>
                <a:latin typeface="+mj-lt"/>
                <a:ea typeface="Times New Roman"/>
                <a:cs typeface="Times New Roman"/>
              </a:rPr>
              <a:t>de a </a:t>
            </a:r>
            <a:r>
              <a:rPr lang="en-US" sz="1800" b="0" dirty="0" err="1">
                <a:solidFill>
                  <a:schemeClr val="tx2"/>
                </a:solidFill>
                <a:latin typeface="+mj-lt"/>
                <a:ea typeface="Times New Roman"/>
                <a:cs typeface="Times New Roman"/>
              </a:rPr>
              <a:t>înregistra</a:t>
            </a:r>
            <a:r>
              <a:rPr lang="en-US" sz="1800" b="0" dirty="0">
                <a:solidFill>
                  <a:schemeClr val="tx2"/>
                </a:solidFill>
                <a:latin typeface="+mj-lt"/>
                <a:ea typeface="Times New Roman"/>
                <a:cs typeface="Times New Roman"/>
              </a:rPr>
              <a:t> </a:t>
            </a:r>
            <a:r>
              <a:rPr lang="en-US" sz="1800" b="0" dirty="0" err="1">
                <a:solidFill>
                  <a:schemeClr val="tx2"/>
                </a:solidFill>
                <a:latin typeface="+mj-lt"/>
                <a:ea typeface="Times New Roman"/>
                <a:cs typeface="Times New Roman"/>
              </a:rPr>
              <a:t>cererea</a:t>
            </a:r>
            <a:r>
              <a:rPr lang="en-US" sz="1800" b="0" dirty="0">
                <a:solidFill>
                  <a:schemeClr val="tx2"/>
                </a:solidFill>
                <a:latin typeface="+mj-lt"/>
                <a:ea typeface="Times New Roman"/>
                <a:cs typeface="Times New Roman"/>
              </a:rPr>
              <a:t> de </a:t>
            </a:r>
            <a:r>
              <a:rPr lang="en-US" sz="1800" b="0" dirty="0" err="1" smtClean="0">
                <a:solidFill>
                  <a:schemeClr val="tx2"/>
                </a:solidFill>
                <a:latin typeface="+mj-lt"/>
                <a:ea typeface="Times New Roman"/>
                <a:cs typeface="Times New Roman"/>
              </a:rPr>
              <a:t>efectuare</a:t>
            </a:r>
            <a:r>
              <a:rPr lang="ro-MO" sz="1800" b="0" dirty="0" smtClean="0">
                <a:solidFill>
                  <a:schemeClr val="tx2"/>
                </a:solidFill>
                <a:latin typeface="+mj-lt"/>
                <a:ea typeface="Times New Roman"/>
                <a:cs typeface="Times New Roman"/>
              </a:rPr>
              <a:t> </a:t>
            </a:r>
            <a:r>
              <a:rPr lang="en-US" sz="1800" b="0" dirty="0" smtClean="0">
                <a:solidFill>
                  <a:schemeClr val="tx2"/>
                </a:solidFill>
                <a:latin typeface="+mj-lt"/>
                <a:ea typeface="Times New Roman"/>
                <a:cs typeface="Times New Roman"/>
              </a:rPr>
              <a:t>a </a:t>
            </a:r>
            <a:r>
              <a:rPr lang="en-US" sz="1800" b="0" dirty="0" err="1">
                <a:solidFill>
                  <a:schemeClr val="tx2"/>
                </a:solidFill>
                <a:latin typeface="+mj-lt"/>
                <a:ea typeface="Times New Roman"/>
                <a:cs typeface="Times New Roman"/>
              </a:rPr>
              <a:t>expertizei</a:t>
            </a:r>
            <a:r>
              <a:rPr lang="en-US" sz="1800" b="0" dirty="0">
                <a:solidFill>
                  <a:schemeClr val="tx2"/>
                </a:solidFill>
                <a:latin typeface="+mj-lt"/>
                <a:ea typeface="Times New Roman"/>
                <a:cs typeface="Times New Roman"/>
              </a:rPr>
              <a:t> </a:t>
            </a:r>
            <a:r>
              <a:rPr lang="en-US" sz="1800" b="0" dirty="0" err="1">
                <a:solidFill>
                  <a:schemeClr val="tx2"/>
                </a:solidFill>
                <a:latin typeface="+mj-lt"/>
                <a:ea typeface="Times New Roman"/>
                <a:cs typeface="Times New Roman"/>
              </a:rPr>
              <a:t>ecologice</a:t>
            </a:r>
            <a:r>
              <a:rPr lang="en-US" sz="1800" b="0" dirty="0">
                <a:solidFill>
                  <a:schemeClr val="tx2"/>
                </a:solidFill>
                <a:latin typeface="+mj-lt"/>
                <a:ea typeface="Times New Roman"/>
                <a:cs typeface="Times New Roman"/>
              </a:rPr>
              <a:t> </a:t>
            </a:r>
            <a:r>
              <a:rPr lang="en-US" sz="1800" b="0" dirty="0" err="1" smtClean="0">
                <a:solidFill>
                  <a:schemeClr val="tx2"/>
                </a:solidFill>
                <a:latin typeface="+mj-lt"/>
                <a:ea typeface="Times New Roman"/>
                <a:cs typeface="Times New Roman"/>
              </a:rPr>
              <a:t>obşteşti</a:t>
            </a:r>
            <a:r>
              <a:rPr lang="ro-MO" sz="1800" b="0" dirty="0" smtClean="0">
                <a:solidFill>
                  <a:schemeClr val="tx2"/>
                </a:solidFill>
                <a:latin typeface="+mj-lt"/>
                <a:ea typeface="Times New Roman"/>
                <a:cs typeface="Times New Roman"/>
              </a:rPr>
              <a:t>.</a:t>
            </a:r>
          </a:p>
          <a:p>
            <a:pPr indent="228600" algn="just">
              <a:lnSpc>
                <a:spcPct val="115000"/>
              </a:lnSpc>
              <a:spcAft>
                <a:spcPts val="0"/>
              </a:spcAft>
            </a:pPr>
            <a:endParaRPr lang="ro-MO" sz="1800" b="0" dirty="0" smtClean="0">
              <a:solidFill>
                <a:schemeClr val="tx2"/>
              </a:solidFill>
              <a:latin typeface="+mj-lt"/>
              <a:ea typeface="Times New Roman"/>
              <a:cs typeface="Times New Roman"/>
            </a:endParaRPr>
          </a:p>
          <a:p>
            <a:pPr marL="285750" indent="-285750" algn="just">
              <a:lnSpc>
                <a:spcPct val="115000"/>
              </a:lnSpc>
              <a:spcAft>
                <a:spcPts val="0"/>
              </a:spcAft>
              <a:buFont typeface="Arial" panose="020B0604020202020204" pitchFamily="34" charset="0"/>
              <a:buChar char="•"/>
            </a:pPr>
            <a:r>
              <a:rPr lang="en-US" sz="1800" dirty="0" err="1" smtClean="0">
                <a:solidFill>
                  <a:schemeClr val="tx2"/>
                </a:solidFill>
                <a:latin typeface="+mj-lt"/>
                <a:ea typeface="Times New Roman"/>
                <a:cs typeface="Times New Roman"/>
              </a:rPr>
              <a:t>expertiza</a:t>
            </a:r>
            <a:r>
              <a:rPr lang="en-US" sz="1800" dirty="0" smtClean="0">
                <a:solidFill>
                  <a:schemeClr val="tx2"/>
                </a:solidFill>
                <a:latin typeface="+mj-lt"/>
                <a:ea typeface="Times New Roman"/>
                <a:cs typeface="Times New Roman"/>
              </a:rPr>
              <a:t> </a:t>
            </a:r>
            <a:r>
              <a:rPr lang="en-US" sz="1800" dirty="0" err="1">
                <a:solidFill>
                  <a:schemeClr val="tx2"/>
                </a:solidFill>
                <a:latin typeface="+mj-lt"/>
                <a:ea typeface="Times New Roman"/>
                <a:cs typeface="Times New Roman"/>
              </a:rPr>
              <a:t>ecologică</a:t>
            </a:r>
            <a:r>
              <a:rPr lang="en-US" sz="1800" dirty="0">
                <a:solidFill>
                  <a:schemeClr val="tx2"/>
                </a:solidFill>
                <a:latin typeface="+mj-lt"/>
                <a:ea typeface="Times New Roman"/>
                <a:cs typeface="Times New Roman"/>
              </a:rPr>
              <a:t> </a:t>
            </a:r>
            <a:r>
              <a:rPr lang="en-US" sz="1800" dirty="0" err="1">
                <a:solidFill>
                  <a:schemeClr val="tx2"/>
                </a:solidFill>
                <a:latin typeface="+mj-lt"/>
                <a:ea typeface="Times New Roman"/>
                <a:cs typeface="Times New Roman"/>
              </a:rPr>
              <a:t>obştească</a:t>
            </a:r>
            <a:r>
              <a:rPr lang="en-US" sz="1800" dirty="0">
                <a:solidFill>
                  <a:schemeClr val="tx2"/>
                </a:solidFill>
                <a:latin typeface="+mj-lt"/>
                <a:ea typeface="Times New Roman"/>
                <a:cs typeface="Times New Roman"/>
              </a:rPr>
              <a:t> </a:t>
            </a:r>
            <a:r>
              <a:rPr lang="en-US" sz="1800" b="0" dirty="0">
                <a:solidFill>
                  <a:schemeClr val="tx2"/>
                </a:solidFill>
                <a:latin typeface="+mj-lt"/>
                <a:ea typeface="Times New Roman"/>
                <a:cs typeface="Times New Roman"/>
              </a:rPr>
              <a:t>a </a:t>
            </a:r>
            <a:r>
              <a:rPr lang="en-US" sz="1800" b="0" dirty="0" err="1">
                <a:solidFill>
                  <a:schemeClr val="tx2"/>
                </a:solidFill>
                <a:latin typeface="+mj-lt"/>
                <a:ea typeface="Times New Roman"/>
                <a:cs typeface="Times New Roman"/>
              </a:rPr>
              <a:t>fost</a:t>
            </a:r>
            <a:r>
              <a:rPr lang="en-US" sz="1800" b="0" dirty="0">
                <a:solidFill>
                  <a:schemeClr val="tx2"/>
                </a:solidFill>
                <a:latin typeface="+mj-lt"/>
                <a:ea typeface="Times New Roman"/>
                <a:cs typeface="Times New Roman"/>
              </a:rPr>
              <a:t> </a:t>
            </a:r>
            <a:r>
              <a:rPr lang="en-US" sz="1800" b="0" dirty="0" err="1">
                <a:solidFill>
                  <a:schemeClr val="tx2"/>
                </a:solidFill>
                <a:latin typeface="+mj-lt"/>
                <a:ea typeface="Times New Roman"/>
                <a:cs typeface="Times New Roman"/>
              </a:rPr>
              <a:t>efectuată</a:t>
            </a:r>
            <a:r>
              <a:rPr lang="en-US" sz="1800" b="0" dirty="0">
                <a:solidFill>
                  <a:schemeClr val="tx2"/>
                </a:solidFill>
                <a:latin typeface="+mj-lt"/>
                <a:ea typeface="Times New Roman"/>
                <a:cs typeface="Times New Roman"/>
              </a:rPr>
              <a:t> anterior de </a:t>
            </a:r>
            <a:r>
              <a:rPr lang="en-US" sz="1800" b="0" dirty="0" err="1">
                <a:solidFill>
                  <a:schemeClr val="tx2"/>
                </a:solidFill>
                <a:latin typeface="+mj-lt"/>
                <a:ea typeface="Times New Roman"/>
                <a:cs typeface="Times New Roman"/>
              </a:rPr>
              <a:t>două</a:t>
            </a:r>
            <a:r>
              <a:rPr lang="en-US" sz="1800" b="0" dirty="0">
                <a:solidFill>
                  <a:schemeClr val="tx2"/>
                </a:solidFill>
                <a:latin typeface="+mj-lt"/>
                <a:ea typeface="Times New Roman"/>
                <a:cs typeface="Times New Roman"/>
              </a:rPr>
              <a:t> </a:t>
            </a:r>
            <a:r>
              <a:rPr lang="en-US" sz="1800" b="0" dirty="0" err="1">
                <a:solidFill>
                  <a:schemeClr val="tx2"/>
                </a:solidFill>
                <a:latin typeface="+mj-lt"/>
                <a:ea typeface="Times New Roman"/>
                <a:cs typeface="Times New Roman"/>
              </a:rPr>
              <a:t>ori</a:t>
            </a:r>
            <a:r>
              <a:rPr lang="en-US" sz="1800" b="0" dirty="0">
                <a:solidFill>
                  <a:schemeClr val="tx2"/>
                </a:solidFill>
                <a:latin typeface="+mj-lt"/>
                <a:ea typeface="Times New Roman"/>
                <a:cs typeface="Times New Roman"/>
              </a:rPr>
              <a:t> </a:t>
            </a:r>
            <a:r>
              <a:rPr lang="en-US" sz="1800" b="0" dirty="0" err="1">
                <a:solidFill>
                  <a:schemeClr val="tx2"/>
                </a:solidFill>
                <a:latin typeface="+mj-lt"/>
                <a:ea typeface="Times New Roman"/>
                <a:cs typeface="Times New Roman"/>
              </a:rPr>
              <a:t>şi</a:t>
            </a:r>
            <a:r>
              <a:rPr lang="en-US" sz="1800" b="0" dirty="0">
                <a:solidFill>
                  <a:schemeClr val="tx2"/>
                </a:solidFill>
                <a:latin typeface="+mj-lt"/>
                <a:ea typeface="Times New Roman"/>
                <a:cs typeface="Times New Roman"/>
              </a:rPr>
              <a:t> ulterior </a:t>
            </a:r>
            <a:r>
              <a:rPr lang="en-US" sz="1800" b="0" dirty="0" err="1">
                <a:solidFill>
                  <a:schemeClr val="tx2"/>
                </a:solidFill>
                <a:latin typeface="+mj-lt"/>
                <a:ea typeface="Times New Roman"/>
                <a:cs typeface="Times New Roman"/>
              </a:rPr>
              <a:t>în</a:t>
            </a:r>
            <a:r>
              <a:rPr lang="en-US" sz="1800" b="0" dirty="0">
                <a:solidFill>
                  <a:schemeClr val="tx2"/>
                </a:solidFill>
                <a:latin typeface="+mj-lt"/>
                <a:ea typeface="Times New Roman"/>
                <a:cs typeface="Times New Roman"/>
              </a:rPr>
              <a:t> </a:t>
            </a:r>
            <a:r>
              <a:rPr lang="en-US" sz="1800" b="0" dirty="0" err="1">
                <a:solidFill>
                  <a:schemeClr val="tx2"/>
                </a:solidFill>
                <a:latin typeface="+mj-lt"/>
                <a:ea typeface="Times New Roman"/>
                <a:cs typeface="Times New Roman"/>
              </a:rPr>
              <a:t>proiect</a:t>
            </a:r>
            <a:r>
              <a:rPr lang="en-US" sz="1800" b="0" dirty="0">
                <a:solidFill>
                  <a:schemeClr val="tx2"/>
                </a:solidFill>
                <a:latin typeface="+mj-lt"/>
                <a:ea typeface="Times New Roman"/>
                <a:cs typeface="Times New Roman"/>
              </a:rPr>
              <a:t> nu au </a:t>
            </a:r>
            <a:r>
              <a:rPr lang="en-US" sz="1800" b="0" dirty="0" err="1">
                <a:solidFill>
                  <a:schemeClr val="tx2"/>
                </a:solidFill>
                <a:latin typeface="+mj-lt"/>
                <a:ea typeface="Times New Roman"/>
                <a:cs typeface="Times New Roman"/>
              </a:rPr>
              <a:t>fost</a:t>
            </a:r>
            <a:r>
              <a:rPr lang="en-US" sz="1800" b="0" dirty="0">
                <a:solidFill>
                  <a:schemeClr val="tx2"/>
                </a:solidFill>
                <a:latin typeface="+mj-lt"/>
                <a:ea typeface="Times New Roman"/>
                <a:cs typeface="Times New Roman"/>
              </a:rPr>
              <a:t> </a:t>
            </a:r>
            <a:r>
              <a:rPr lang="en-US" sz="1800" b="0" dirty="0" err="1">
                <a:solidFill>
                  <a:schemeClr val="tx2"/>
                </a:solidFill>
                <a:latin typeface="+mj-lt"/>
                <a:ea typeface="Times New Roman"/>
                <a:cs typeface="Times New Roman"/>
              </a:rPr>
              <a:t>introduse</a:t>
            </a:r>
            <a:r>
              <a:rPr lang="en-US" sz="1800" b="0" dirty="0">
                <a:solidFill>
                  <a:schemeClr val="tx2"/>
                </a:solidFill>
                <a:latin typeface="+mj-lt"/>
                <a:ea typeface="Times New Roman"/>
                <a:cs typeface="Times New Roman"/>
              </a:rPr>
              <a:t> </a:t>
            </a:r>
            <a:r>
              <a:rPr lang="en-US" sz="1800" b="0" dirty="0" err="1">
                <a:solidFill>
                  <a:schemeClr val="tx2"/>
                </a:solidFill>
                <a:latin typeface="+mj-lt"/>
                <a:ea typeface="Times New Roman"/>
                <a:cs typeface="Times New Roman"/>
              </a:rPr>
              <a:t>schimbări</a:t>
            </a:r>
            <a:r>
              <a:rPr lang="en-US" sz="1800" b="0" dirty="0">
                <a:solidFill>
                  <a:schemeClr val="tx2"/>
                </a:solidFill>
                <a:latin typeface="+mj-lt"/>
                <a:ea typeface="Times New Roman"/>
                <a:cs typeface="Times New Roman"/>
              </a:rPr>
              <a:t> </a:t>
            </a:r>
            <a:r>
              <a:rPr lang="en-US" sz="1800" b="0" dirty="0" err="1">
                <a:solidFill>
                  <a:schemeClr val="tx2"/>
                </a:solidFill>
                <a:latin typeface="+mj-lt"/>
                <a:ea typeface="Times New Roman"/>
                <a:cs typeface="Times New Roman"/>
              </a:rPr>
              <a:t>esenţiale</a:t>
            </a:r>
            <a:r>
              <a:rPr lang="en-US" sz="1800" b="0" dirty="0">
                <a:solidFill>
                  <a:schemeClr val="tx2"/>
                </a:solidFill>
                <a:latin typeface="+mj-lt"/>
                <a:ea typeface="Times New Roman"/>
                <a:cs typeface="Times New Roman"/>
              </a:rPr>
              <a:t>;</a:t>
            </a:r>
            <a:endParaRPr lang="ru-RU" sz="1800" b="0" dirty="0">
              <a:solidFill>
                <a:schemeClr val="tx2"/>
              </a:solidFill>
              <a:latin typeface="+mj-lt"/>
              <a:ea typeface="Calibri"/>
              <a:cs typeface="Times New Roman"/>
            </a:endParaRPr>
          </a:p>
          <a:p>
            <a:pPr marL="285750" indent="-285750" algn="just">
              <a:lnSpc>
                <a:spcPct val="115000"/>
              </a:lnSpc>
              <a:spcAft>
                <a:spcPts val="0"/>
              </a:spcAft>
              <a:buFont typeface="Arial" panose="020B0604020202020204" pitchFamily="34" charset="0"/>
              <a:buChar char="•"/>
            </a:pPr>
            <a:r>
              <a:rPr lang="en-US" sz="1800" dirty="0" smtClean="0">
                <a:solidFill>
                  <a:schemeClr val="tx2"/>
                </a:solidFill>
                <a:latin typeface="+mj-lt"/>
                <a:ea typeface="Times New Roman"/>
              </a:rPr>
              <a:t>se </a:t>
            </a:r>
            <a:r>
              <a:rPr lang="en-US" sz="1800" dirty="0" err="1">
                <a:solidFill>
                  <a:schemeClr val="tx2"/>
                </a:solidFill>
                <a:latin typeface="+mj-lt"/>
                <a:ea typeface="Times New Roman"/>
              </a:rPr>
              <a:t>intenţionează</a:t>
            </a:r>
            <a:r>
              <a:rPr lang="en-US" sz="1800" dirty="0">
                <a:solidFill>
                  <a:schemeClr val="tx2"/>
                </a:solidFill>
                <a:latin typeface="+mj-lt"/>
                <a:ea typeface="Times New Roman"/>
              </a:rPr>
              <a:t> </a:t>
            </a:r>
            <a:r>
              <a:rPr lang="en-US" sz="1800" dirty="0" err="1">
                <a:solidFill>
                  <a:schemeClr val="tx2"/>
                </a:solidFill>
                <a:latin typeface="+mj-lt"/>
                <a:ea typeface="Times New Roman"/>
              </a:rPr>
              <a:t>să</a:t>
            </a:r>
            <a:r>
              <a:rPr lang="en-US" sz="1800" dirty="0">
                <a:solidFill>
                  <a:schemeClr val="tx2"/>
                </a:solidFill>
                <a:latin typeface="+mj-lt"/>
                <a:ea typeface="Times New Roman"/>
              </a:rPr>
              <a:t> se </a:t>
            </a:r>
            <a:r>
              <a:rPr lang="en-US" sz="1800" dirty="0" err="1">
                <a:solidFill>
                  <a:schemeClr val="tx2"/>
                </a:solidFill>
                <a:latin typeface="+mj-lt"/>
                <a:ea typeface="Times New Roman"/>
              </a:rPr>
              <a:t>expertizeze</a:t>
            </a:r>
            <a:r>
              <a:rPr lang="en-US" sz="1800" dirty="0">
                <a:solidFill>
                  <a:schemeClr val="tx2"/>
                </a:solidFill>
                <a:latin typeface="+mj-lt"/>
                <a:ea typeface="Times New Roman"/>
              </a:rPr>
              <a:t> </a:t>
            </a:r>
            <a:r>
              <a:rPr lang="en-US" sz="1800" dirty="0" err="1">
                <a:solidFill>
                  <a:schemeClr val="tx2"/>
                </a:solidFill>
                <a:latin typeface="+mj-lt"/>
                <a:ea typeface="Times New Roman"/>
              </a:rPr>
              <a:t>documentaţia</a:t>
            </a:r>
            <a:r>
              <a:rPr lang="en-US" sz="1800" dirty="0">
                <a:solidFill>
                  <a:schemeClr val="tx2"/>
                </a:solidFill>
                <a:latin typeface="+mj-lt"/>
                <a:ea typeface="Times New Roman"/>
              </a:rPr>
              <a:t> </a:t>
            </a:r>
            <a:r>
              <a:rPr lang="en-US" sz="1800" b="0" dirty="0">
                <a:solidFill>
                  <a:schemeClr val="tx2"/>
                </a:solidFill>
                <a:latin typeface="+mj-lt"/>
                <a:ea typeface="Times New Roman"/>
              </a:rPr>
              <a:t>de </a:t>
            </a:r>
            <a:r>
              <a:rPr lang="en-US" sz="1800" b="0" dirty="0" err="1">
                <a:solidFill>
                  <a:schemeClr val="tx2"/>
                </a:solidFill>
                <a:latin typeface="+mj-lt"/>
                <a:ea typeface="Times New Roman"/>
              </a:rPr>
              <a:t>proiect</a:t>
            </a:r>
            <a:r>
              <a:rPr lang="en-US" sz="1800" b="0" dirty="0">
                <a:solidFill>
                  <a:schemeClr val="tx2"/>
                </a:solidFill>
                <a:latin typeface="+mj-lt"/>
                <a:ea typeface="Times New Roman"/>
              </a:rPr>
              <a:t> </a:t>
            </a:r>
            <a:r>
              <a:rPr lang="en-US" sz="1800" b="0" dirty="0" err="1">
                <a:solidFill>
                  <a:schemeClr val="tx2"/>
                </a:solidFill>
                <a:latin typeface="+mj-lt"/>
                <a:ea typeface="Times New Roman"/>
              </a:rPr>
              <a:t>pentru</a:t>
            </a:r>
            <a:r>
              <a:rPr lang="en-US" sz="1800" b="0" dirty="0">
                <a:solidFill>
                  <a:schemeClr val="tx2"/>
                </a:solidFill>
                <a:latin typeface="+mj-lt"/>
                <a:ea typeface="Times New Roman"/>
              </a:rPr>
              <a:t> </a:t>
            </a:r>
            <a:r>
              <a:rPr lang="en-US" sz="1800" b="0" dirty="0" err="1">
                <a:solidFill>
                  <a:schemeClr val="tx2"/>
                </a:solidFill>
                <a:latin typeface="+mj-lt"/>
                <a:ea typeface="Times New Roman"/>
              </a:rPr>
              <a:t>obiectele</a:t>
            </a:r>
            <a:r>
              <a:rPr lang="en-US" sz="1800" b="0" dirty="0">
                <a:solidFill>
                  <a:schemeClr val="tx2"/>
                </a:solidFill>
                <a:latin typeface="+mj-lt"/>
                <a:ea typeface="Times New Roman"/>
              </a:rPr>
              <a:t>  legate de </a:t>
            </a:r>
            <a:r>
              <a:rPr lang="en-US" sz="1800" b="0" dirty="0" err="1">
                <a:solidFill>
                  <a:schemeClr val="tx2"/>
                </a:solidFill>
                <a:latin typeface="+mj-lt"/>
                <a:ea typeface="Times New Roman"/>
              </a:rPr>
              <a:t>securitatea</a:t>
            </a:r>
            <a:r>
              <a:rPr lang="en-US" sz="1800" b="0" dirty="0">
                <a:solidFill>
                  <a:schemeClr val="tx2"/>
                </a:solidFill>
                <a:latin typeface="+mj-lt"/>
                <a:ea typeface="Times New Roman"/>
              </a:rPr>
              <a:t> </a:t>
            </a:r>
            <a:r>
              <a:rPr lang="en-US" sz="1800" b="0" dirty="0" err="1">
                <a:solidFill>
                  <a:schemeClr val="tx2"/>
                </a:solidFill>
                <a:latin typeface="+mj-lt"/>
                <a:ea typeface="Times New Roman"/>
              </a:rPr>
              <a:t>statului</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a:t>
            </a:r>
            <a:r>
              <a:rPr lang="en-US" sz="1800" b="0" dirty="0" err="1">
                <a:solidFill>
                  <a:schemeClr val="tx2"/>
                </a:solidFill>
                <a:latin typeface="+mj-lt"/>
                <a:ea typeface="Times New Roman"/>
              </a:rPr>
              <a:t>sau</a:t>
            </a:r>
            <a:r>
              <a:rPr lang="en-US" sz="1800" b="0" dirty="0">
                <a:solidFill>
                  <a:schemeClr val="tx2"/>
                </a:solidFill>
                <a:latin typeface="+mj-lt"/>
                <a:ea typeface="Times New Roman"/>
              </a:rPr>
              <a:t> </a:t>
            </a:r>
            <a:r>
              <a:rPr lang="en-US" sz="1800" b="0" dirty="0" err="1">
                <a:solidFill>
                  <a:schemeClr val="tx2"/>
                </a:solidFill>
                <a:latin typeface="+mj-lt"/>
                <a:ea typeface="Times New Roman"/>
              </a:rPr>
              <a:t>informaţia</a:t>
            </a:r>
            <a:r>
              <a:rPr lang="en-US" sz="1800" b="0" dirty="0">
                <a:solidFill>
                  <a:schemeClr val="tx2"/>
                </a:solidFill>
                <a:latin typeface="+mj-lt"/>
                <a:ea typeface="Times New Roman"/>
              </a:rPr>
              <a:t> </a:t>
            </a:r>
            <a:r>
              <a:rPr lang="en-US" sz="1800" b="0" dirty="0" err="1">
                <a:solidFill>
                  <a:schemeClr val="tx2"/>
                </a:solidFill>
                <a:latin typeface="+mj-lt"/>
                <a:ea typeface="Times New Roman"/>
              </a:rPr>
              <a:t>despre</a:t>
            </a:r>
            <a:r>
              <a:rPr lang="en-US" sz="1800" b="0" dirty="0">
                <a:solidFill>
                  <a:schemeClr val="tx2"/>
                </a:solidFill>
                <a:latin typeface="+mj-lt"/>
                <a:ea typeface="Times New Roman"/>
              </a:rPr>
              <a:t> care </a:t>
            </a:r>
            <a:r>
              <a:rPr lang="en-US" sz="1800" b="0" dirty="0" err="1">
                <a:solidFill>
                  <a:schemeClr val="tx2"/>
                </a:solidFill>
                <a:latin typeface="+mj-lt"/>
                <a:ea typeface="Times New Roman"/>
              </a:rPr>
              <a:t>constituie</a:t>
            </a:r>
            <a:r>
              <a:rPr lang="en-US" sz="1800" b="0" dirty="0">
                <a:solidFill>
                  <a:schemeClr val="tx2"/>
                </a:solidFill>
                <a:latin typeface="+mj-lt"/>
                <a:ea typeface="Times New Roman"/>
              </a:rPr>
              <a:t> secret de stat, </a:t>
            </a:r>
            <a:r>
              <a:rPr lang="en-US" sz="1800" b="0" dirty="0" err="1">
                <a:solidFill>
                  <a:schemeClr val="tx2"/>
                </a:solidFill>
                <a:latin typeface="+mj-lt"/>
                <a:ea typeface="Times New Roman"/>
              </a:rPr>
              <a:t>comercial</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a:t>
            </a:r>
            <a:r>
              <a:rPr lang="en-US" sz="1800" b="0" dirty="0" err="1">
                <a:solidFill>
                  <a:schemeClr val="tx2"/>
                </a:solidFill>
                <a:latin typeface="+mj-lt"/>
                <a:ea typeface="Times New Roman"/>
              </a:rPr>
              <a:t>sau</a:t>
            </a:r>
            <a:r>
              <a:rPr lang="en-US" sz="1800" b="0" dirty="0">
                <a:solidFill>
                  <a:schemeClr val="tx2"/>
                </a:solidFill>
                <a:latin typeface="+mj-lt"/>
                <a:ea typeface="Times New Roman"/>
              </a:rPr>
              <a:t>  alt secret </a:t>
            </a:r>
            <a:r>
              <a:rPr lang="en-US" sz="1800" b="0" dirty="0" err="1">
                <a:solidFill>
                  <a:schemeClr val="tx2"/>
                </a:solidFill>
                <a:latin typeface="+mj-lt"/>
                <a:ea typeface="Times New Roman"/>
              </a:rPr>
              <a:t>apărat</a:t>
            </a:r>
            <a:r>
              <a:rPr lang="en-US" sz="1800" b="0" dirty="0">
                <a:solidFill>
                  <a:schemeClr val="tx2"/>
                </a:solidFill>
                <a:latin typeface="+mj-lt"/>
                <a:ea typeface="Times New Roman"/>
              </a:rPr>
              <a:t> de </a:t>
            </a:r>
            <a:r>
              <a:rPr lang="en-US" sz="1800" b="0" dirty="0" err="1">
                <a:solidFill>
                  <a:schemeClr val="tx2"/>
                </a:solidFill>
                <a:latin typeface="+mj-lt"/>
                <a:ea typeface="Times New Roman"/>
              </a:rPr>
              <a:t>lege</a:t>
            </a:r>
            <a:r>
              <a:rPr lang="en-US" sz="1800" b="0" dirty="0" smtClean="0">
                <a:solidFill>
                  <a:schemeClr val="tx2"/>
                </a:solidFill>
                <a:latin typeface="+mj-lt"/>
                <a:ea typeface="Times New Roman"/>
              </a:rPr>
              <a:t>;</a:t>
            </a:r>
            <a:endParaRPr lang="ro-MO" sz="1800" b="0" dirty="0" smtClean="0">
              <a:solidFill>
                <a:schemeClr val="tx2"/>
              </a:solidFill>
              <a:latin typeface="+mj-lt"/>
              <a:ea typeface="Times New Roman"/>
            </a:endParaRPr>
          </a:p>
          <a:p>
            <a:pPr marL="285750" indent="-285750" algn="just">
              <a:lnSpc>
                <a:spcPct val="115000"/>
              </a:lnSpc>
              <a:spcAft>
                <a:spcPts val="0"/>
              </a:spcAft>
              <a:buFont typeface="Arial" panose="020B0604020202020204" pitchFamily="34" charset="0"/>
              <a:buChar char="•"/>
            </a:pPr>
            <a:r>
              <a:rPr lang="en-US" sz="1800" dirty="0" err="1" smtClean="0">
                <a:solidFill>
                  <a:schemeClr val="tx2"/>
                </a:solidFill>
                <a:latin typeface="+mj-lt"/>
                <a:ea typeface="Times New Roman"/>
                <a:cs typeface="Times New Roman"/>
              </a:rPr>
              <a:t>statutul</a:t>
            </a:r>
            <a:r>
              <a:rPr lang="en-US" sz="1800" dirty="0" smtClean="0">
                <a:solidFill>
                  <a:schemeClr val="tx2"/>
                </a:solidFill>
                <a:latin typeface="+mj-lt"/>
                <a:ea typeface="Times New Roman"/>
                <a:cs typeface="Times New Roman"/>
              </a:rPr>
              <a:t> </a:t>
            </a:r>
            <a:r>
              <a:rPr lang="en-US" sz="1800" dirty="0" err="1">
                <a:solidFill>
                  <a:schemeClr val="tx2"/>
                </a:solidFill>
                <a:latin typeface="+mj-lt"/>
                <a:ea typeface="Times New Roman"/>
                <a:cs typeface="Times New Roman"/>
              </a:rPr>
              <a:t>asociaţiei</a:t>
            </a:r>
            <a:r>
              <a:rPr lang="en-US" sz="1800" dirty="0">
                <a:solidFill>
                  <a:schemeClr val="tx2"/>
                </a:solidFill>
                <a:latin typeface="+mj-lt"/>
                <a:ea typeface="Times New Roman"/>
                <a:cs typeface="Times New Roman"/>
              </a:rPr>
              <a:t> </a:t>
            </a:r>
            <a:r>
              <a:rPr lang="en-US" sz="1800" b="0" dirty="0" err="1">
                <a:solidFill>
                  <a:schemeClr val="tx2"/>
                </a:solidFill>
                <a:latin typeface="+mj-lt"/>
                <a:ea typeface="Times New Roman"/>
                <a:cs typeface="Times New Roman"/>
              </a:rPr>
              <a:t>obşteşti</a:t>
            </a:r>
            <a:r>
              <a:rPr lang="en-US" sz="1800" b="0" dirty="0">
                <a:solidFill>
                  <a:schemeClr val="tx2"/>
                </a:solidFill>
                <a:latin typeface="+mj-lt"/>
                <a:ea typeface="Times New Roman"/>
                <a:cs typeface="Times New Roman"/>
              </a:rPr>
              <a:t> nu </a:t>
            </a:r>
            <a:r>
              <a:rPr lang="en-US" sz="1800" b="0" dirty="0" err="1">
                <a:solidFill>
                  <a:schemeClr val="tx2"/>
                </a:solidFill>
                <a:latin typeface="+mj-lt"/>
                <a:ea typeface="Times New Roman"/>
                <a:cs typeface="Times New Roman"/>
              </a:rPr>
              <a:t>prevede</a:t>
            </a:r>
            <a:r>
              <a:rPr lang="en-US" sz="1800" b="0" dirty="0">
                <a:solidFill>
                  <a:schemeClr val="tx2"/>
                </a:solidFill>
                <a:latin typeface="+mj-lt"/>
                <a:ea typeface="Times New Roman"/>
                <a:cs typeface="Times New Roman"/>
              </a:rPr>
              <a:t> </a:t>
            </a:r>
            <a:r>
              <a:rPr lang="en-US" sz="1800" b="0" dirty="0" err="1">
                <a:solidFill>
                  <a:schemeClr val="tx2"/>
                </a:solidFill>
                <a:latin typeface="+mj-lt"/>
                <a:ea typeface="Times New Roman"/>
                <a:cs typeface="Times New Roman"/>
              </a:rPr>
              <a:t>acest</a:t>
            </a:r>
            <a:r>
              <a:rPr lang="en-US" sz="1800" b="0" dirty="0">
                <a:solidFill>
                  <a:schemeClr val="tx2"/>
                </a:solidFill>
                <a:latin typeface="+mj-lt"/>
                <a:ea typeface="Times New Roman"/>
                <a:cs typeface="Times New Roman"/>
              </a:rPr>
              <a:t> gen de </a:t>
            </a:r>
            <a:r>
              <a:rPr lang="en-US" sz="1800" b="0" dirty="0" err="1">
                <a:solidFill>
                  <a:schemeClr val="tx2"/>
                </a:solidFill>
                <a:latin typeface="+mj-lt"/>
                <a:ea typeface="Times New Roman"/>
                <a:cs typeface="Times New Roman"/>
              </a:rPr>
              <a:t>activitate</a:t>
            </a:r>
            <a:r>
              <a:rPr lang="en-US" sz="1800" b="0" dirty="0" smtClean="0">
                <a:solidFill>
                  <a:schemeClr val="tx2"/>
                </a:solidFill>
                <a:latin typeface="+mj-lt"/>
                <a:ea typeface="Times New Roman"/>
                <a:cs typeface="Times New Roman"/>
              </a:rPr>
              <a:t>;</a:t>
            </a:r>
            <a:endParaRPr lang="ro-MO" sz="1800" b="0" dirty="0" smtClean="0">
              <a:solidFill>
                <a:schemeClr val="tx2"/>
              </a:solidFill>
              <a:latin typeface="+mj-lt"/>
              <a:ea typeface="Times New Roman"/>
              <a:cs typeface="Times New Roman"/>
            </a:endParaRPr>
          </a:p>
          <a:p>
            <a:pPr marL="285750" indent="-285750" algn="just">
              <a:lnSpc>
                <a:spcPct val="115000"/>
              </a:lnSpc>
              <a:spcAft>
                <a:spcPts val="0"/>
              </a:spcAft>
              <a:buFont typeface="Wingdings" panose="05000000000000000000" pitchFamily="2" charset="2"/>
              <a:buChar char="Ø"/>
            </a:pPr>
            <a:endParaRPr lang="ro-MO" sz="1800" b="0" dirty="0" smtClean="0">
              <a:solidFill>
                <a:schemeClr val="tx2"/>
              </a:solidFill>
              <a:latin typeface="+mj-lt"/>
              <a:ea typeface="Calibri"/>
              <a:cs typeface="Times New Roman"/>
            </a:endParaRPr>
          </a:p>
          <a:p>
            <a:pPr indent="228600" algn="just">
              <a:lnSpc>
                <a:spcPct val="115000"/>
              </a:lnSpc>
              <a:spcAft>
                <a:spcPts val="0"/>
              </a:spcAft>
            </a:pPr>
            <a:r>
              <a:rPr lang="ro-MO" sz="1800" dirty="0" smtClean="0">
                <a:solidFill>
                  <a:schemeClr val="tx2"/>
                </a:solidFill>
                <a:latin typeface="+mj-lt"/>
                <a:ea typeface="Calibri"/>
                <a:cs typeface="Times New Roman"/>
              </a:rPr>
              <a:t>Art14.</a:t>
            </a:r>
            <a:r>
              <a:rPr lang="en-US" sz="1800" dirty="0">
                <a:solidFill>
                  <a:schemeClr val="tx2"/>
                </a:solidFill>
                <a:latin typeface="+mj-lt"/>
                <a:ea typeface="Times New Roman"/>
                <a:cs typeface="Times New Roman"/>
              </a:rPr>
              <a:t> </a:t>
            </a:r>
            <a:r>
              <a:rPr lang="en-US" sz="1800" dirty="0" err="1">
                <a:solidFill>
                  <a:schemeClr val="tx2"/>
                </a:solidFill>
                <a:latin typeface="+mj-lt"/>
                <a:ea typeface="Times New Roman"/>
                <a:cs typeface="Times New Roman"/>
              </a:rPr>
              <a:t>Avizul</a:t>
            </a:r>
            <a:r>
              <a:rPr lang="en-US" sz="1800" dirty="0">
                <a:solidFill>
                  <a:schemeClr val="tx2"/>
                </a:solidFill>
                <a:latin typeface="+mj-lt"/>
                <a:ea typeface="Times New Roman"/>
                <a:cs typeface="Times New Roman"/>
              </a:rPr>
              <a:t> </a:t>
            </a:r>
            <a:r>
              <a:rPr lang="en-US" sz="1800" dirty="0" err="1">
                <a:solidFill>
                  <a:schemeClr val="tx2"/>
                </a:solidFill>
                <a:latin typeface="+mj-lt"/>
                <a:ea typeface="Times New Roman"/>
                <a:cs typeface="Times New Roman"/>
              </a:rPr>
              <a:t>expertizei</a:t>
            </a:r>
            <a:r>
              <a:rPr lang="en-US" sz="1800" dirty="0">
                <a:solidFill>
                  <a:schemeClr val="tx2"/>
                </a:solidFill>
                <a:latin typeface="+mj-lt"/>
                <a:ea typeface="Times New Roman"/>
                <a:cs typeface="Times New Roman"/>
              </a:rPr>
              <a:t> </a:t>
            </a:r>
            <a:r>
              <a:rPr lang="en-US" sz="1800" dirty="0" err="1">
                <a:solidFill>
                  <a:schemeClr val="tx2"/>
                </a:solidFill>
                <a:latin typeface="+mj-lt"/>
                <a:ea typeface="Times New Roman"/>
                <a:cs typeface="Times New Roman"/>
              </a:rPr>
              <a:t>ecologice</a:t>
            </a:r>
            <a:r>
              <a:rPr lang="en-US" sz="1800" dirty="0">
                <a:solidFill>
                  <a:schemeClr val="tx2"/>
                </a:solidFill>
                <a:latin typeface="+mj-lt"/>
                <a:ea typeface="Times New Roman"/>
                <a:cs typeface="Times New Roman"/>
              </a:rPr>
              <a:t> </a:t>
            </a:r>
            <a:r>
              <a:rPr lang="en-US" sz="1800" dirty="0" err="1" smtClean="0">
                <a:solidFill>
                  <a:schemeClr val="tx2"/>
                </a:solidFill>
                <a:latin typeface="+mj-lt"/>
                <a:ea typeface="Times New Roman"/>
                <a:cs typeface="Times New Roman"/>
              </a:rPr>
              <a:t>obşteşti</a:t>
            </a:r>
            <a:r>
              <a:rPr lang="ro-MO" sz="1800" dirty="0" smtClean="0">
                <a:solidFill>
                  <a:schemeClr val="tx2"/>
                </a:solidFill>
                <a:latin typeface="+mj-lt"/>
                <a:ea typeface="Times New Roman"/>
                <a:cs typeface="Times New Roman"/>
              </a:rPr>
              <a:t> p</a:t>
            </a:r>
            <a:r>
              <a:rPr lang="ro-MO" sz="1800" dirty="0" smtClean="0">
                <a:solidFill>
                  <a:schemeClr val="tx2"/>
                </a:solidFill>
                <a:latin typeface="+mj-lt"/>
                <a:ea typeface="Calibri"/>
                <a:cs typeface="Times New Roman"/>
              </a:rPr>
              <a:t>oarta caracter de recomandare</a:t>
            </a:r>
            <a:endParaRPr lang="ru-RU" sz="1800" dirty="0">
              <a:solidFill>
                <a:schemeClr val="tx2"/>
              </a:solidFill>
              <a:latin typeface="+mj-lt"/>
              <a:ea typeface="Calibri"/>
              <a:cs typeface="Times New Roman"/>
            </a:endParaRPr>
          </a:p>
          <a:p>
            <a:pPr marL="285750" indent="-285750" algn="just">
              <a:lnSpc>
                <a:spcPct val="115000"/>
              </a:lnSpc>
              <a:spcAft>
                <a:spcPts val="0"/>
              </a:spcAft>
              <a:buFontTx/>
              <a:buChar char="-"/>
            </a:pPr>
            <a:r>
              <a:rPr lang="ro-MO" sz="1800" b="0" dirty="0" smtClean="0">
                <a:solidFill>
                  <a:schemeClr val="tx2"/>
                </a:solidFill>
                <a:latin typeface="+mj-lt"/>
                <a:ea typeface="Calibri"/>
                <a:cs typeface="Times New Roman"/>
              </a:rPr>
              <a:t> </a:t>
            </a:r>
            <a:endParaRPr lang="ru-RU" sz="1800" b="0" dirty="0">
              <a:solidFill>
                <a:schemeClr val="tx2"/>
              </a:solidFill>
              <a:latin typeface="+mj-lt"/>
              <a:ea typeface="Calibri"/>
              <a:cs typeface="Times New Roman"/>
            </a:endParaRPr>
          </a:p>
          <a:p>
            <a:r>
              <a:rPr lang="en-US" sz="1800" dirty="0">
                <a:solidFill>
                  <a:schemeClr val="tx2"/>
                </a:solidFill>
                <a:latin typeface="+mj-lt"/>
                <a:ea typeface="Times New Roman"/>
              </a:rPr>
              <a:t/>
            </a:r>
            <a:br>
              <a:rPr lang="en-US" sz="1800" dirty="0">
                <a:solidFill>
                  <a:schemeClr val="tx2"/>
                </a:solidFill>
                <a:latin typeface="+mj-lt"/>
                <a:ea typeface="Times New Roman"/>
              </a:rPr>
            </a:br>
            <a:r>
              <a:rPr lang="en-US" sz="1800" i="1" dirty="0">
                <a:solidFill>
                  <a:schemeClr val="tx2"/>
                </a:solidFill>
                <a:latin typeface="+mj-lt"/>
                <a:ea typeface="Times New Roman"/>
              </a:rPr>
              <a:t>   </a:t>
            </a:r>
            <a:endParaRPr lang="ru-RU" sz="1800" dirty="0">
              <a:solidFill>
                <a:schemeClr val="tx2"/>
              </a:solidFill>
              <a:effectLst/>
              <a:latin typeface="+mj-lt"/>
              <a:ea typeface="Calibri"/>
              <a:cs typeface="Times New Roman"/>
            </a:endParaRPr>
          </a:p>
        </p:txBody>
      </p:sp>
    </p:spTree>
    <p:extLst>
      <p:ext uri="{BB962C8B-B14F-4D97-AF65-F5344CB8AC3E}">
        <p14:creationId xmlns:p14="http://schemas.microsoft.com/office/powerpoint/2010/main" val="35200866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349624" y="518868"/>
            <a:ext cx="8633010" cy="6740307"/>
          </a:xfrm>
          <a:prstGeom prst="rect">
            <a:avLst/>
          </a:prstGeom>
        </p:spPr>
        <p:txBody>
          <a:bodyPr wrap="square">
            <a:spAutoFit/>
          </a:bodyPr>
          <a:lstStyle/>
          <a:p>
            <a:pPr lvl="0">
              <a:spcBef>
                <a:spcPts val="400"/>
              </a:spcBef>
              <a:spcAft>
                <a:spcPts val="800"/>
              </a:spcAft>
              <a:buClr>
                <a:srgbClr val="C80F0F"/>
              </a:buClr>
              <a:tabLst>
                <a:tab pos="2190750" algn="l"/>
              </a:tabLst>
            </a:pPr>
            <a:endParaRPr lang="ro-MO" sz="2400" kern="0" dirty="0" smtClean="0">
              <a:solidFill>
                <a:schemeClr val="tx1"/>
              </a:solidFill>
              <a:latin typeface="Arial"/>
              <a:cs typeface="+mn-cs"/>
            </a:endParaRPr>
          </a:p>
          <a:p>
            <a:pPr lvl="0">
              <a:spcBef>
                <a:spcPts val="400"/>
              </a:spcBef>
              <a:spcAft>
                <a:spcPts val="800"/>
              </a:spcAft>
              <a:buClr>
                <a:srgbClr val="C80F0F"/>
              </a:buClr>
              <a:tabLst>
                <a:tab pos="2190750" algn="l"/>
              </a:tabLst>
            </a:pPr>
            <a:endParaRPr lang="ro-MO" sz="2400" kern="0" dirty="0" smtClean="0">
              <a:solidFill>
                <a:schemeClr val="tx1"/>
              </a:solidFill>
              <a:latin typeface="Arial"/>
              <a:cs typeface="+mn-cs"/>
            </a:endParaRPr>
          </a:p>
          <a:p>
            <a:pPr lvl="0">
              <a:spcBef>
                <a:spcPts val="400"/>
              </a:spcBef>
              <a:spcAft>
                <a:spcPts val="800"/>
              </a:spcAft>
              <a:buClr>
                <a:srgbClr val="C80F0F"/>
              </a:buClr>
              <a:tabLst>
                <a:tab pos="2190750" algn="l"/>
              </a:tabLst>
            </a:pPr>
            <a:endParaRPr lang="ro-MO" sz="2400" kern="0" dirty="0" smtClean="0">
              <a:solidFill>
                <a:schemeClr val="tx1"/>
              </a:solidFill>
              <a:latin typeface="Arial"/>
              <a:cs typeface="+mn-cs"/>
            </a:endParaRPr>
          </a:p>
          <a:p>
            <a:pPr lvl="0">
              <a:spcBef>
                <a:spcPts val="400"/>
              </a:spcBef>
              <a:spcAft>
                <a:spcPts val="800"/>
              </a:spcAft>
              <a:buClr>
                <a:srgbClr val="C80F0F"/>
              </a:buClr>
              <a:tabLst>
                <a:tab pos="2190750" algn="l"/>
              </a:tabLst>
            </a:pPr>
            <a:r>
              <a:rPr lang="ro-MO" sz="2400" kern="0" dirty="0" smtClean="0">
                <a:solidFill>
                  <a:schemeClr val="tx1"/>
                </a:solidFill>
                <a:latin typeface="Arial"/>
                <a:cs typeface="+mn-cs"/>
              </a:rPr>
              <a:t>Continuare</a:t>
            </a:r>
            <a:endParaRPr lang="ro-MO" sz="2400" kern="0" dirty="0">
              <a:solidFill>
                <a:schemeClr val="tx1"/>
              </a:solidFill>
              <a:latin typeface="Arial"/>
              <a:cs typeface="+mn-cs"/>
            </a:endParaRPr>
          </a:p>
          <a:p>
            <a:pPr lvl="0">
              <a:spcBef>
                <a:spcPts val="400"/>
              </a:spcBef>
              <a:spcAft>
                <a:spcPts val="800"/>
              </a:spcAft>
              <a:buClr>
                <a:srgbClr val="C80F0F"/>
              </a:buClr>
              <a:tabLst>
                <a:tab pos="2190750" algn="l"/>
              </a:tabLst>
            </a:pPr>
            <a:r>
              <a:rPr lang="en-US" sz="2400" kern="0" dirty="0" err="1" smtClean="0">
                <a:solidFill>
                  <a:schemeClr val="tx2"/>
                </a:solidFill>
                <a:latin typeface="Arial"/>
                <a:cs typeface="+mn-cs"/>
              </a:rPr>
              <a:t>Legisla</a:t>
            </a:r>
            <a:r>
              <a:rPr lang="ro-MO" sz="2400" kern="0" dirty="0" smtClean="0">
                <a:solidFill>
                  <a:schemeClr val="tx2"/>
                </a:solidFill>
                <a:latin typeface="Arial"/>
                <a:cs typeface="+mn-cs"/>
              </a:rPr>
              <a:t>ț</a:t>
            </a:r>
            <a:r>
              <a:rPr lang="en-US" sz="2400" kern="0" dirty="0" err="1" smtClean="0">
                <a:solidFill>
                  <a:schemeClr val="tx2"/>
                </a:solidFill>
                <a:latin typeface="Arial"/>
                <a:cs typeface="+mn-cs"/>
              </a:rPr>
              <a:t>ia</a:t>
            </a:r>
            <a:r>
              <a:rPr lang="ro-MO" sz="2400" kern="0" dirty="0" smtClean="0">
                <a:solidFill>
                  <a:schemeClr val="tx2"/>
                </a:solidFill>
                <a:latin typeface="Arial"/>
                <a:cs typeface="+mn-cs"/>
              </a:rPr>
              <a:t> națională</a:t>
            </a:r>
            <a:r>
              <a:rPr lang="en-US" sz="2400" kern="0" dirty="0" smtClean="0">
                <a:solidFill>
                  <a:schemeClr val="tx2"/>
                </a:solidFill>
                <a:latin typeface="Arial"/>
                <a:cs typeface="+mn-cs"/>
              </a:rPr>
              <a:t>, care </a:t>
            </a:r>
            <a:r>
              <a:rPr lang="en-US" sz="2400" kern="0" dirty="0" err="1" smtClean="0">
                <a:solidFill>
                  <a:schemeClr val="tx2"/>
                </a:solidFill>
                <a:latin typeface="Arial"/>
                <a:cs typeface="+mn-cs"/>
              </a:rPr>
              <a:t>necesit</a:t>
            </a:r>
            <a:r>
              <a:rPr lang="ro-MO" sz="2400" kern="0" dirty="0" smtClean="0">
                <a:solidFill>
                  <a:schemeClr val="tx2"/>
                </a:solidFill>
                <a:latin typeface="Arial"/>
                <a:cs typeface="+mn-cs"/>
              </a:rPr>
              <a:t>ă</a:t>
            </a:r>
            <a:r>
              <a:rPr lang="en-US" sz="2400" kern="0" dirty="0" smtClean="0">
                <a:solidFill>
                  <a:schemeClr val="tx2"/>
                </a:solidFill>
                <a:latin typeface="Arial"/>
                <a:cs typeface="+mn-cs"/>
              </a:rPr>
              <a:t> </a:t>
            </a:r>
            <a:r>
              <a:rPr lang="ro-MO" sz="2400" kern="0" dirty="0" smtClean="0">
                <a:solidFill>
                  <a:schemeClr val="tx2"/>
                </a:solidFill>
                <a:latin typeface="Arial"/>
                <a:cs typeface="+mn-cs"/>
              </a:rPr>
              <a:t>transpusă , conform Acordului RM-UE:</a:t>
            </a:r>
          </a:p>
          <a:p>
            <a:pPr marL="342900" lvl="0" indent="-342900">
              <a:spcBef>
                <a:spcPts val="400"/>
              </a:spcBef>
              <a:spcAft>
                <a:spcPts val="800"/>
              </a:spcAft>
              <a:buFont typeface="Arial" panose="020B0604020202020204" pitchFamily="34" charset="0"/>
              <a:buChar char="•"/>
              <a:tabLst>
                <a:tab pos="2190750" algn="l"/>
              </a:tabLst>
            </a:pPr>
            <a:r>
              <a:rPr lang="vi-VN" sz="2000" kern="0" dirty="0" smtClean="0">
                <a:solidFill>
                  <a:schemeClr val="tx2"/>
                </a:solidFill>
                <a:latin typeface="Arial"/>
                <a:cs typeface="+mn-cs"/>
              </a:rPr>
              <a:t>Directiva </a:t>
            </a:r>
            <a:r>
              <a:rPr lang="vi-VN" sz="2000" kern="0" dirty="0">
                <a:solidFill>
                  <a:schemeClr val="tx2"/>
                </a:solidFill>
                <a:latin typeface="Arial"/>
                <a:cs typeface="+mn-cs"/>
              </a:rPr>
              <a:t>2011/92/UE</a:t>
            </a:r>
            <a:r>
              <a:rPr lang="vi-VN" sz="2400" kern="0" dirty="0">
                <a:solidFill>
                  <a:schemeClr val="tx2"/>
                </a:solidFill>
                <a:latin typeface="Arial"/>
                <a:cs typeface="+mn-cs"/>
              </a:rPr>
              <a:t> </a:t>
            </a:r>
            <a:r>
              <a:rPr lang="vi-VN" sz="1800" b="0" kern="0" dirty="0">
                <a:solidFill>
                  <a:schemeClr val="tx2"/>
                </a:solidFill>
                <a:latin typeface="Arial"/>
                <a:cs typeface="+mn-cs"/>
              </a:rPr>
              <a:t>a Parlamentului European și a Consiliului din 13 decembrie 2011 privind evaluarea efectelor anumitor proiecte publice și private asupra mediului </a:t>
            </a:r>
            <a:r>
              <a:rPr lang="vi-VN" sz="1800" b="0" kern="0" dirty="0" smtClean="0">
                <a:solidFill>
                  <a:schemeClr val="tx2"/>
                </a:solidFill>
                <a:latin typeface="Arial"/>
                <a:cs typeface="+mn-cs"/>
              </a:rPr>
              <a:t> </a:t>
            </a:r>
            <a:r>
              <a:rPr lang="vi-VN" sz="1800" b="0" kern="0" dirty="0">
                <a:solidFill>
                  <a:schemeClr val="tx2"/>
                </a:solidFill>
                <a:latin typeface="Arial"/>
                <a:cs typeface="+mn-cs"/>
              </a:rPr>
              <a:t>— </a:t>
            </a:r>
            <a:r>
              <a:rPr lang="vi-VN" sz="1800" b="0" i="1" kern="0" dirty="0">
                <a:solidFill>
                  <a:schemeClr val="tx2"/>
                </a:solidFill>
                <a:latin typeface="Arial"/>
                <a:cs typeface="+mn-cs"/>
              </a:rPr>
              <a:t>adoptarea </a:t>
            </a:r>
            <a:r>
              <a:rPr lang="vi-VN" sz="1800" b="0" i="1" kern="0" dirty="0" smtClean="0">
                <a:solidFill>
                  <a:schemeClr val="tx2"/>
                </a:solidFill>
                <a:latin typeface="Arial"/>
                <a:cs typeface="+mn-cs"/>
              </a:rPr>
              <a:t>termen </a:t>
            </a:r>
            <a:r>
              <a:rPr lang="vi-VN" sz="1800" b="0" i="1" kern="0" dirty="0">
                <a:solidFill>
                  <a:schemeClr val="tx2"/>
                </a:solidFill>
                <a:latin typeface="Arial"/>
                <a:cs typeface="+mn-cs"/>
              </a:rPr>
              <a:t>de 2 </a:t>
            </a:r>
            <a:r>
              <a:rPr lang="ro-MO" sz="1800" b="0" i="1" kern="0" dirty="0" smtClean="0">
                <a:solidFill>
                  <a:schemeClr val="tx2"/>
                </a:solidFill>
                <a:latin typeface="Arial"/>
                <a:cs typeface="+mn-cs"/>
              </a:rPr>
              <a:t>-3 </a:t>
            </a:r>
            <a:r>
              <a:rPr lang="vi-VN" sz="1800" b="0" i="1" kern="0" dirty="0" smtClean="0">
                <a:solidFill>
                  <a:schemeClr val="tx2"/>
                </a:solidFill>
                <a:latin typeface="Arial"/>
                <a:cs typeface="+mn-cs"/>
              </a:rPr>
              <a:t>ani</a:t>
            </a:r>
            <a:r>
              <a:rPr lang="ro-MO" sz="1800" b="0" i="1" kern="0" dirty="0" smtClean="0">
                <a:solidFill>
                  <a:schemeClr val="tx2"/>
                </a:solidFill>
                <a:latin typeface="Arial"/>
                <a:cs typeface="+mn-cs"/>
              </a:rPr>
              <a:t>;</a:t>
            </a:r>
            <a:r>
              <a:rPr lang="vi-VN" sz="1800" b="0" i="1" kern="0" dirty="0" smtClean="0">
                <a:solidFill>
                  <a:schemeClr val="tx2"/>
                </a:solidFill>
                <a:latin typeface="Arial"/>
                <a:cs typeface="+mn-cs"/>
              </a:rPr>
              <a:t> </a:t>
            </a:r>
            <a:endParaRPr lang="ro-MO" sz="1800" b="0" i="1" kern="0" dirty="0" smtClean="0">
              <a:solidFill>
                <a:schemeClr val="tx2"/>
              </a:solidFill>
              <a:latin typeface="Arial"/>
              <a:cs typeface="+mn-cs"/>
            </a:endParaRPr>
          </a:p>
          <a:p>
            <a:pPr marL="342900" lvl="0" indent="-342900">
              <a:spcBef>
                <a:spcPts val="400"/>
              </a:spcBef>
              <a:spcAft>
                <a:spcPts val="800"/>
              </a:spcAft>
              <a:buFont typeface="Arial" panose="020B0604020202020204" pitchFamily="34" charset="0"/>
              <a:buChar char="•"/>
              <a:tabLst>
                <a:tab pos="2190750" algn="l"/>
              </a:tabLst>
            </a:pPr>
            <a:r>
              <a:rPr lang="vi-VN" sz="2000" kern="0" dirty="0" smtClean="0">
                <a:solidFill>
                  <a:schemeClr val="tx2"/>
                </a:solidFill>
                <a:latin typeface="Arial"/>
                <a:cs typeface="+mn-cs"/>
              </a:rPr>
              <a:t>Directiva </a:t>
            </a:r>
            <a:r>
              <a:rPr lang="vi-VN" sz="2000" kern="0" dirty="0">
                <a:solidFill>
                  <a:schemeClr val="tx2"/>
                </a:solidFill>
                <a:latin typeface="Arial"/>
                <a:cs typeface="+mn-cs"/>
              </a:rPr>
              <a:t>2003/4/CE </a:t>
            </a:r>
            <a:r>
              <a:rPr lang="vi-VN" sz="1800" b="0" kern="0" dirty="0">
                <a:solidFill>
                  <a:schemeClr val="tx2"/>
                </a:solidFill>
                <a:latin typeface="Arial"/>
                <a:cs typeface="+mn-cs"/>
              </a:rPr>
              <a:t>a Parlamentului European și a Consiliului din 28 ianuarie 2003 privind accesul publicului la informațiile despre </a:t>
            </a:r>
            <a:r>
              <a:rPr lang="vi-VN" sz="1800" b="0" kern="0" dirty="0" smtClean="0">
                <a:solidFill>
                  <a:schemeClr val="tx2"/>
                </a:solidFill>
                <a:latin typeface="Arial"/>
                <a:cs typeface="+mn-cs"/>
              </a:rPr>
              <a:t>mediu</a:t>
            </a:r>
            <a:r>
              <a:rPr lang="ro-MO" sz="1800" b="0" kern="0" dirty="0" smtClean="0">
                <a:solidFill>
                  <a:schemeClr val="tx2"/>
                </a:solidFill>
                <a:latin typeface="Arial"/>
                <a:cs typeface="+mn-cs"/>
              </a:rPr>
              <a:t>-  </a:t>
            </a:r>
            <a:r>
              <a:rPr lang="vi-VN" sz="1800" b="0" i="1" kern="0" dirty="0" smtClean="0">
                <a:solidFill>
                  <a:schemeClr val="tx2"/>
                </a:solidFill>
                <a:latin typeface="Arial"/>
                <a:cs typeface="+mn-cs"/>
              </a:rPr>
              <a:t>termen </a:t>
            </a:r>
            <a:r>
              <a:rPr lang="vi-VN" sz="1800" b="0" i="1" kern="0" dirty="0">
                <a:solidFill>
                  <a:schemeClr val="tx2"/>
                </a:solidFill>
                <a:latin typeface="Arial"/>
                <a:cs typeface="+mn-cs"/>
              </a:rPr>
              <a:t>de 2 </a:t>
            </a:r>
            <a:r>
              <a:rPr lang="ro-MO" sz="1800" b="0" i="1" kern="0" dirty="0" smtClean="0">
                <a:solidFill>
                  <a:schemeClr val="tx2"/>
                </a:solidFill>
                <a:latin typeface="Arial"/>
                <a:cs typeface="+mn-cs"/>
              </a:rPr>
              <a:t>-3 </a:t>
            </a:r>
            <a:r>
              <a:rPr lang="vi-VN" sz="1800" b="0" i="1" kern="0" dirty="0" smtClean="0">
                <a:solidFill>
                  <a:schemeClr val="tx2"/>
                </a:solidFill>
                <a:latin typeface="Arial"/>
                <a:cs typeface="+mn-cs"/>
              </a:rPr>
              <a:t>ani</a:t>
            </a:r>
            <a:r>
              <a:rPr lang="ro-MO" sz="1800" b="0" i="1" kern="0" dirty="0" smtClean="0">
                <a:solidFill>
                  <a:schemeClr val="tx2"/>
                </a:solidFill>
                <a:latin typeface="Arial"/>
                <a:cs typeface="+mn-cs"/>
              </a:rPr>
              <a:t>;</a:t>
            </a:r>
            <a:r>
              <a:rPr lang="vi-VN" sz="1800" b="0" i="1" kern="0" dirty="0" smtClean="0">
                <a:solidFill>
                  <a:schemeClr val="tx2"/>
                </a:solidFill>
                <a:latin typeface="Arial"/>
                <a:cs typeface="+mn-cs"/>
              </a:rPr>
              <a:t> </a:t>
            </a:r>
            <a:endParaRPr lang="ro-MO" sz="1800" b="0" i="1" kern="0" dirty="0" smtClean="0">
              <a:solidFill>
                <a:schemeClr val="tx2"/>
              </a:solidFill>
              <a:latin typeface="Arial"/>
              <a:cs typeface="+mn-cs"/>
            </a:endParaRPr>
          </a:p>
          <a:p>
            <a:pPr marL="342900" lvl="0" indent="-342900">
              <a:spcBef>
                <a:spcPts val="400"/>
              </a:spcBef>
              <a:spcAft>
                <a:spcPts val="800"/>
              </a:spcAft>
              <a:buFont typeface="Arial" panose="020B0604020202020204" pitchFamily="34" charset="0"/>
              <a:buChar char="•"/>
              <a:tabLst>
                <a:tab pos="2190750" algn="l"/>
              </a:tabLst>
            </a:pPr>
            <a:r>
              <a:rPr lang="vi-VN" sz="2000" kern="0" dirty="0" smtClean="0">
                <a:solidFill>
                  <a:schemeClr val="tx2"/>
                </a:solidFill>
                <a:latin typeface="Arial"/>
                <a:cs typeface="+mn-cs"/>
              </a:rPr>
              <a:t>Directiva 2000/60/CE </a:t>
            </a:r>
            <a:r>
              <a:rPr lang="vi-VN" sz="1800" kern="0" dirty="0" smtClean="0">
                <a:solidFill>
                  <a:schemeClr val="tx2"/>
                </a:solidFill>
                <a:latin typeface="Arial"/>
                <a:cs typeface="+mn-cs"/>
              </a:rPr>
              <a:t>a Parlamentului European și a Consiliului din 23 octombrie 2000 de stabilire a unui cadru de politică comunitară în domeniul apei </a:t>
            </a:r>
            <a:r>
              <a:rPr lang="vi-VN" sz="1800" b="0" kern="0" dirty="0" smtClean="0">
                <a:solidFill>
                  <a:schemeClr val="tx2"/>
                </a:solidFill>
                <a:latin typeface="Arial"/>
                <a:cs typeface="+mn-cs"/>
              </a:rPr>
              <a:t>astfel cum a fost modificată prin Decizia nr. 2455/2001/CE</a:t>
            </a:r>
            <a:r>
              <a:rPr lang="ro-MO" sz="1800" b="0" kern="0" dirty="0" smtClean="0">
                <a:solidFill>
                  <a:schemeClr val="tx2"/>
                </a:solidFill>
                <a:latin typeface="Arial"/>
                <a:cs typeface="+mn-cs"/>
              </a:rPr>
              <a:t> -</a:t>
            </a:r>
            <a:r>
              <a:rPr lang="vi-VN" sz="1800" b="0" i="1" kern="0" dirty="0" smtClean="0">
                <a:solidFill>
                  <a:schemeClr val="tx2"/>
                </a:solidFill>
                <a:latin typeface="Arial"/>
                <a:cs typeface="+mn-cs"/>
              </a:rPr>
              <a:t>adoptarea în termen de 3 ani</a:t>
            </a:r>
            <a:r>
              <a:rPr lang="ro-MO" sz="1800" b="0" i="1" kern="0" dirty="0" smtClean="0">
                <a:solidFill>
                  <a:schemeClr val="tx2"/>
                </a:solidFill>
                <a:latin typeface="Arial"/>
                <a:cs typeface="+mn-cs"/>
              </a:rPr>
              <a:t>;</a:t>
            </a:r>
            <a:r>
              <a:rPr lang="vi-VN" sz="1800" b="0" i="1" kern="0" dirty="0" smtClean="0">
                <a:solidFill>
                  <a:schemeClr val="tx2"/>
                </a:solidFill>
                <a:latin typeface="Arial"/>
                <a:cs typeface="+mn-cs"/>
              </a:rPr>
              <a:t> </a:t>
            </a:r>
            <a:endParaRPr lang="ro-MO" sz="1800" b="0" i="1" kern="0" dirty="0" smtClean="0">
              <a:solidFill>
                <a:schemeClr val="tx2"/>
              </a:solidFill>
              <a:latin typeface="Arial"/>
              <a:cs typeface="+mn-cs"/>
            </a:endParaRPr>
          </a:p>
          <a:p>
            <a:pPr marL="285750" lvl="0" indent="-285750">
              <a:spcBef>
                <a:spcPts val="400"/>
              </a:spcBef>
              <a:spcAft>
                <a:spcPts val="800"/>
              </a:spcAft>
              <a:buFont typeface="Arial" panose="020B0604020202020204" pitchFamily="34" charset="0"/>
              <a:buChar char="•"/>
              <a:tabLst>
                <a:tab pos="2190750" algn="l"/>
              </a:tabLst>
            </a:pPr>
            <a:endParaRPr lang="ru-RU" sz="1800" b="0" kern="0" dirty="0">
              <a:solidFill>
                <a:schemeClr val="tx1"/>
              </a:solidFill>
              <a:latin typeface="Arial"/>
              <a:cs typeface="+mn-cs"/>
            </a:endParaRPr>
          </a:p>
        </p:txBody>
      </p:sp>
      <p:sp>
        <p:nvSpPr>
          <p:cNvPr id="12" name="Скругленный прямоугольник 11"/>
          <p:cNvSpPr/>
          <p:nvPr/>
        </p:nvSpPr>
        <p:spPr>
          <a:xfrm>
            <a:off x="5496359" y="1425362"/>
            <a:ext cx="1684071" cy="1196789"/>
          </a:xfrm>
          <a:prstGeom prst="roundRect">
            <a:avLst>
              <a:gd name="adj" fmla="val 10000"/>
            </a:avLst>
          </a:prstGeom>
          <a:blipFill rotWithShape="1">
            <a:blip r:embed="rId8"/>
            <a:stretch>
              <a:fillRect/>
            </a:stretch>
          </a:blipFill>
          <a:ln w="15875" cap="flat" cmpd="sng" algn="ctr">
            <a:solidFill>
              <a:sysClr val="window" lastClr="FFFFFF">
                <a:hueOff val="0"/>
                <a:satOff val="0"/>
                <a:lumOff val="0"/>
                <a:alphaOff val="0"/>
              </a:sysClr>
            </a:solidFill>
            <a:prstDash val="solid"/>
          </a:ln>
          <a:effectLst/>
        </p:spPr>
      </p:sp>
    </p:spTree>
    <p:extLst>
      <p:ext uri="{BB962C8B-B14F-4D97-AF65-F5344CB8AC3E}">
        <p14:creationId xmlns:p14="http://schemas.microsoft.com/office/powerpoint/2010/main" val="265100190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1231106"/>
          </a:xfrm>
          <a:prstGeom prst="rect">
            <a:avLst/>
          </a:prstGeom>
        </p:spPr>
        <p:txBody>
          <a:bodyPr wrap="square">
            <a:spAutoFit/>
          </a:bodyPr>
          <a:lstStyle/>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ro-MO" sz="2000" kern="0" dirty="0">
                <a:solidFill>
                  <a:schemeClr val="tx1"/>
                </a:solidFill>
                <a:latin typeface="Arial"/>
              </a:rPr>
              <a:t>Legea </a:t>
            </a:r>
            <a:r>
              <a:rPr lang="ro-MO" sz="2000" kern="0" dirty="0" smtClean="0">
                <a:solidFill>
                  <a:schemeClr val="tx1"/>
                </a:solidFill>
                <a:latin typeface="Arial"/>
              </a:rPr>
              <a:t>nr.851 </a:t>
            </a:r>
            <a:r>
              <a:rPr lang="ro-MO" sz="2000" kern="0" dirty="0">
                <a:solidFill>
                  <a:schemeClr val="tx1"/>
                </a:solidFill>
                <a:latin typeface="Arial"/>
              </a:rPr>
              <a:t>privind </a:t>
            </a:r>
            <a:r>
              <a:rPr lang="ro-MO" sz="2000" kern="0" dirty="0" err="1" smtClean="0">
                <a:solidFill>
                  <a:schemeClr val="tx1"/>
                </a:solidFill>
                <a:latin typeface="Arial"/>
              </a:rPr>
              <a:t>eexpertiza</a:t>
            </a:r>
            <a:r>
              <a:rPr lang="ro-MO" sz="2000" kern="0" dirty="0" smtClean="0">
                <a:solidFill>
                  <a:schemeClr val="tx1"/>
                </a:solidFill>
                <a:latin typeface="Arial"/>
              </a:rPr>
              <a:t> ecologică </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532306" y="2666323"/>
            <a:ext cx="8208266" cy="729430"/>
          </a:xfrm>
          <a:prstGeom prst="rect">
            <a:avLst/>
          </a:prstGeom>
        </p:spPr>
        <p:txBody>
          <a:bodyPr wrap="square">
            <a:spAutoFit/>
          </a:bodyPr>
          <a:lstStyle/>
          <a:p>
            <a:pPr indent="228600" algn="just">
              <a:lnSpc>
                <a:spcPct val="115000"/>
              </a:lnSpc>
              <a:spcAft>
                <a:spcPts val="0"/>
              </a:spcAft>
            </a:pPr>
            <a:endParaRPr lang="ro-MO" sz="1800" dirty="0" smtClean="0">
              <a:effectLst/>
              <a:latin typeface="Calibri"/>
              <a:ea typeface="Calibri"/>
              <a:cs typeface="Times New Roman"/>
            </a:endParaRPr>
          </a:p>
          <a:p>
            <a:pPr indent="228600" algn="just">
              <a:lnSpc>
                <a:spcPct val="115000"/>
              </a:lnSpc>
              <a:spcAft>
                <a:spcPts val="0"/>
              </a:spcAft>
            </a:pPr>
            <a:endParaRPr lang="ru-RU" sz="1800" dirty="0">
              <a:effectLst/>
              <a:latin typeface="Calibri"/>
              <a:ea typeface="Calibri"/>
              <a:cs typeface="Times New Roman"/>
            </a:endParaRPr>
          </a:p>
        </p:txBody>
      </p:sp>
      <p:sp>
        <p:nvSpPr>
          <p:cNvPr id="6" name="Блок-схема: несколько документов 5"/>
          <p:cNvSpPr/>
          <p:nvPr/>
        </p:nvSpPr>
        <p:spPr bwMode="auto">
          <a:xfrm>
            <a:off x="2003612" y="2783541"/>
            <a:ext cx="4753144" cy="866529"/>
          </a:xfrm>
          <a:prstGeom prst="flowChartMultidocumen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dirty="0" smtClean="0">
              <a:ln>
                <a:noFill/>
              </a:ln>
              <a:solidFill>
                <a:srgbClr val="999999"/>
              </a:solidFill>
              <a:effectLst/>
              <a:latin typeface="Arial" charset="0"/>
            </a:endParaRPr>
          </a:p>
        </p:txBody>
      </p:sp>
      <p:sp>
        <p:nvSpPr>
          <p:cNvPr id="7" name="Горизонтальный свиток 6"/>
          <p:cNvSpPr/>
          <p:nvPr/>
        </p:nvSpPr>
        <p:spPr bwMode="auto">
          <a:xfrm>
            <a:off x="524435" y="3845859"/>
            <a:ext cx="1782347" cy="1261872"/>
          </a:xfrm>
          <a:prstGeom prst="horizontalScroll">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1800" b="1" i="0" u="none" strike="noStrike" cap="none" normalizeH="0" baseline="0" dirty="0" smtClean="0">
                <a:ln>
                  <a:noFill/>
                </a:ln>
                <a:solidFill>
                  <a:schemeClr val="tx1"/>
                </a:solidFill>
                <a:effectLst/>
                <a:latin typeface="Arial" charset="0"/>
              </a:rPr>
              <a:t>Prezentarea </a:t>
            </a:r>
            <a:r>
              <a:rPr kumimoji="0" lang="ro-MO" sz="1800" b="1" i="0" u="none" strike="noStrike" cap="none" normalizeH="0" baseline="0" dirty="0" err="1" smtClean="0">
                <a:ln>
                  <a:noFill/>
                </a:ln>
                <a:solidFill>
                  <a:schemeClr val="tx1"/>
                </a:solidFill>
                <a:effectLst/>
                <a:latin typeface="Arial" charset="0"/>
              </a:rPr>
              <a:t>documentatiei</a:t>
            </a:r>
            <a:r>
              <a:rPr kumimoji="0" lang="ro-MO" sz="1800" b="1" i="0" u="none" strike="noStrike" cap="none" normalizeH="0" baseline="0" dirty="0" smtClean="0">
                <a:ln>
                  <a:noFill/>
                </a:ln>
                <a:solidFill>
                  <a:schemeClr val="tx1"/>
                </a:solidFill>
                <a:effectLst/>
                <a:latin typeface="Arial" charset="0"/>
              </a:rPr>
              <a:t>, Anexa 1</a:t>
            </a:r>
            <a:endParaRPr kumimoji="0" lang="ru-RU" sz="1800" b="1" i="0" u="none" strike="noStrike" cap="none" normalizeH="0" baseline="0" dirty="0" smtClean="0">
              <a:ln>
                <a:noFill/>
              </a:ln>
              <a:solidFill>
                <a:schemeClr val="tx1"/>
              </a:solidFill>
              <a:effectLst/>
              <a:latin typeface="Arial" charset="0"/>
            </a:endParaRPr>
          </a:p>
        </p:txBody>
      </p:sp>
      <p:sp>
        <p:nvSpPr>
          <p:cNvPr id="8" name="Скругленный прямоугольник 7"/>
          <p:cNvSpPr/>
          <p:nvPr/>
        </p:nvSpPr>
        <p:spPr bwMode="auto">
          <a:xfrm>
            <a:off x="413798" y="5260696"/>
            <a:ext cx="1697390" cy="1019081"/>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1800" b="1" i="0" u="none" strike="noStrike" cap="none" normalizeH="0" baseline="0" dirty="0" smtClean="0">
                <a:ln>
                  <a:noFill/>
                </a:ln>
                <a:solidFill>
                  <a:schemeClr val="tx1"/>
                </a:solidFill>
                <a:effectLst/>
                <a:latin typeface="Arial" charset="0"/>
              </a:rPr>
              <a:t>Cererea, prospecțiuni,proiectul</a:t>
            </a:r>
            <a:endParaRPr kumimoji="0" lang="ru-RU" sz="2200" b="1" i="0" u="none" strike="noStrike" cap="none" normalizeH="0" baseline="0" dirty="0" smtClean="0">
              <a:ln>
                <a:noFill/>
              </a:ln>
              <a:solidFill>
                <a:srgbClr val="999999"/>
              </a:solidFill>
              <a:effectLst/>
              <a:latin typeface="Arial" charset="0"/>
            </a:endParaRPr>
          </a:p>
        </p:txBody>
      </p:sp>
      <p:sp>
        <p:nvSpPr>
          <p:cNvPr id="10" name="Стрелка вниз 9"/>
          <p:cNvSpPr/>
          <p:nvPr/>
        </p:nvSpPr>
        <p:spPr bwMode="auto">
          <a:xfrm>
            <a:off x="1279246" y="4948518"/>
            <a:ext cx="484632" cy="28238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11" name="Нашивка 10"/>
          <p:cNvSpPr/>
          <p:nvPr/>
        </p:nvSpPr>
        <p:spPr bwMode="auto">
          <a:xfrm>
            <a:off x="2420471" y="4234479"/>
            <a:ext cx="484632" cy="484632"/>
          </a:xfrm>
          <a:prstGeom prst="chevr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12" name="Горизонтальный свиток 11"/>
          <p:cNvSpPr/>
          <p:nvPr/>
        </p:nvSpPr>
        <p:spPr bwMode="auto">
          <a:xfrm>
            <a:off x="2905103" y="3845859"/>
            <a:ext cx="1559304" cy="1261872"/>
          </a:xfrm>
          <a:prstGeom prst="horizontalScroll">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1800" b="1" i="0" u="none" strike="noStrike" cap="none" normalizeH="0" baseline="0" dirty="0" smtClean="0">
                <a:ln>
                  <a:noFill/>
                </a:ln>
                <a:solidFill>
                  <a:schemeClr val="tx1"/>
                </a:solidFill>
                <a:effectLst/>
                <a:latin typeface="Arial" charset="0"/>
              </a:rPr>
              <a:t>Examinarea doc.</a:t>
            </a:r>
            <a:endParaRPr kumimoji="0" lang="ru-RU" sz="1800" b="1" i="0" u="none" strike="noStrike" cap="none" normalizeH="0" baseline="0" dirty="0" smtClean="0">
              <a:ln>
                <a:noFill/>
              </a:ln>
              <a:solidFill>
                <a:schemeClr val="tx1"/>
              </a:solidFill>
              <a:effectLst/>
              <a:latin typeface="Arial" charset="0"/>
            </a:endParaRPr>
          </a:p>
        </p:txBody>
      </p:sp>
      <p:sp>
        <p:nvSpPr>
          <p:cNvPr id="13" name="Прямоугольник 12"/>
          <p:cNvSpPr/>
          <p:nvPr/>
        </p:nvSpPr>
        <p:spPr>
          <a:xfrm>
            <a:off x="1663867" y="2783541"/>
            <a:ext cx="4572000" cy="729430"/>
          </a:xfrm>
          <a:prstGeom prst="rect">
            <a:avLst/>
          </a:prstGeom>
        </p:spPr>
        <p:txBody>
          <a:bodyPr>
            <a:spAutoFit/>
          </a:bodyPr>
          <a:lstStyle/>
          <a:p>
            <a:pPr indent="228600" algn="ctr">
              <a:lnSpc>
                <a:spcPct val="115000"/>
              </a:lnSpc>
              <a:spcAft>
                <a:spcPts val="0"/>
              </a:spcAft>
            </a:pPr>
            <a:r>
              <a:rPr lang="en-US" sz="1800" dirty="0">
                <a:solidFill>
                  <a:srgbClr val="000000"/>
                </a:solidFill>
                <a:latin typeface="Times New Roman CE"/>
                <a:ea typeface="Times New Roman"/>
                <a:cs typeface="Times New Roman"/>
              </a:rPr>
              <a:t>ORGANIZAREA EXPERTIZEI ECOLOGICE DE STAT</a:t>
            </a:r>
            <a:endParaRPr lang="ru-RU" sz="1800" dirty="0">
              <a:effectLst/>
              <a:latin typeface="Calibri"/>
              <a:ea typeface="Calibri"/>
              <a:cs typeface="Times New Roman"/>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642" y="4962246"/>
            <a:ext cx="5302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Скругленный прямоугольник 23"/>
          <p:cNvSpPr/>
          <p:nvPr/>
        </p:nvSpPr>
        <p:spPr bwMode="auto">
          <a:xfrm>
            <a:off x="2286000" y="5230906"/>
            <a:ext cx="2589707" cy="1125071"/>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1800" b="1" i="0" u="none" strike="noStrike" cap="none" normalizeH="0" baseline="0" dirty="0" smtClean="0">
                <a:ln>
                  <a:noFill/>
                </a:ln>
                <a:solidFill>
                  <a:schemeClr val="tx1"/>
                </a:solidFill>
                <a:effectLst/>
                <a:latin typeface="Arial" charset="0"/>
              </a:rPr>
              <a:t>Verificarea gradului de </a:t>
            </a:r>
            <a:r>
              <a:rPr kumimoji="0" lang="ro-MO" sz="1800" b="1" i="0" u="none" strike="noStrike" cap="none" normalizeH="0" baseline="0" dirty="0" err="1" smtClean="0">
                <a:ln>
                  <a:noFill/>
                </a:ln>
                <a:solidFill>
                  <a:schemeClr val="tx1"/>
                </a:solidFill>
                <a:effectLst/>
                <a:latin typeface="Arial" charset="0"/>
              </a:rPr>
              <a:t>exacicitate</a:t>
            </a:r>
            <a:r>
              <a:rPr kumimoji="0" lang="ro-MO" sz="1800" b="1" i="0" u="none" strike="noStrike" cap="none" normalizeH="0" baseline="0" dirty="0" smtClean="0">
                <a:ln>
                  <a:noFill/>
                </a:ln>
                <a:solidFill>
                  <a:schemeClr val="tx1"/>
                </a:solidFill>
                <a:effectLst/>
                <a:latin typeface="Arial" charset="0"/>
              </a:rPr>
              <a:t>,</a:t>
            </a:r>
          </a:p>
          <a:p>
            <a:pPr marL="0" marR="0" indent="0" algn="l" defTabSz="914400" rtl="0" eaLnBrk="0" fontAlgn="base" latinLnBrk="0" hangingPunct="0">
              <a:lnSpc>
                <a:spcPct val="100000"/>
              </a:lnSpc>
              <a:spcBef>
                <a:spcPct val="0"/>
              </a:spcBef>
              <a:spcAft>
                <a:spcPct val="0"/>
              </a:spcAft>
              <a:buClrTx/>
              <a:buSzTx/>
              <a:buFontTx/>
              <a:buNone/>
              <a:tabLst/>
            </a:pPr>
            <a:r>
              <a:rPr kumimoji="0" lang="ro-MO" sz="1800" b="1" i="0" u="none" strike="noStrike" cap="none" normalizeH="0" baseline="0" dirty="0" smtClean="0">
                <a:ln>
                  <a:noFill/>
                </a:ln>
                <a:solidFill>
                  <a:schemeClr val="tx1"/>
                </a:solidFill>
                <a:effectLst/>
                <a:latin typeface="Arial" charset="0"/>
              </a:rPr>
              <a:t>aplicarea tuturor cerințelor legislative  </a:t>
            </a:r>
            <a:endParaRPr kumimoji="0" lang="ru-RU" sz="2200" b="1" i="0" u="none" strike="noStrike" cap="none" normalizeH="0" baseline="0" dirty="0" smtClean="0">
              <a:ln>
                <a:noFill/>
              </a:ln>
              <a:solidFill>
                <a:srgbClr val="999999"/>
              </a:solidFill>
              <a:effectLst/>
              <a:latin typeface="Arial" charset="0"/>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7092" y="4225399"/>
            <a:ext cx="5175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Горизонтальный свиток 25"/>
          <p:cNvSpPr/>
          <p:nvPr/>
        </p:nvSpPr>
        <p:spPr bwMode="auto">
          <a:xfrm>
            <a:off x="5140383" y="3827840"/>
            <a:ext cx="1559304" cy="1261872"/>
          </a:xfrm>
          <a:prstGeom prst="horizontalScroll">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1800" b="1" i="0" u="none" strike="noStrike" cap="none" normalizeH="0" baseline="0" dirty="0" err="1" smtClean="0">
                <a:ln>
                  <a:noFill/>
                </a:ln>
                <a:solidFill>
                  <a:schemeClr val="tx1"/>
                </a:solidFill>
                <a:effectLst/>
                <a:latin typeface="Arial" charset="0"/>
              </a:rPr>
              <a:t>Eefectuarea</a:t>
            </a:r>
            <a:r>
              <a:rPr kumimoji="0" lang="ro-MO" sz="1800" b="1" i="0" u="none" strike="noStrike" cap="none" normalizeH="0" baseline="0" dirty="0" smtClean="0">
                <a:ln>
                  <a:noFill/>
                </a:ln>
                <a:solidFill>
                  <a:schemeClr val="tx1"/>
                </a:solidFill>
                <a:effectLst/>
                <a:latin typeface="Arial" charset="0"/>
              </a:rPr>
              <a:t> EE.</a:t>
            </a:r>
            <a:endParaRPr kumimoji="0" lang="ru-RU" sz="1800" b="1" i="0" u="none" strike="noStrike" cap="none" normalizeH="0" baseline="0" dirty="0" smtClean="0">
              <a:ln>
                <a:noFill/>
              </a:ln>
              <a:solidFill>
                <a:schemeClr val="tx1"/>
              </a:solidFill>
              <a:effectLst/>
              <a:latin typeface="Arial" charset="0"/>
            </a:endParaRP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8170" y="5015755"/>
            <a:ext cx="5302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Скругленный прямоугольник 27"/>
          <p:cNvSpPr/>
          <p:nvPr/>
        </p:nvSpPr>
        <p:spPr bwMode="auto">
          <a:xfrm>
            <a:off x="5167618" y="5314205"/>
            <a:ext cx="2120688" cy="1019081"/>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1800" b="1" i="0" u="none" strike="noStrike" cap="none" normalizeH="0" baseline="0" dirty="0" smtClean="0">
                <a:ln>
                  <a:noFill/>
                </a:ln>
                <a:solidFill>
                  <a:schemeClr val="tx1"/>
                </a:solidFill>
                <a:effectLst/>
                <a:latin typeface="Arial" charset="0"/>
              </a:rPr>
              <a:t>Aviz al EE</a:t>
            </a:r>
            <a:endParaRPr kumimoji="0" lang="ru-RU" sz="1800" b="1" i="0" u="none" strike="noStrike" cap="none" normalizeH="0" baseline="0" dirty="0" smtClean="0">
              <a:ln>
                <a:noFill/>
              </a:ln>
              <a:solidFill>
                <a:schemeClr val="tx1"/>
              </a:solidFill>
              <a:effectLst/>
              <a:latin typeface="Arial" charset="0"/>
            </a:endParaRPr>
          </a:p>
        </p:txBody>
      </p:sp>
      <p:sp>
        <p:nvSpPr>
          <p:cNvPr id="22" name="Блок-схема: перфолента 21"/>
          <p:cNvSpPr/>
          <p:nvPr/>
        </p:nvSpPr>
        <p:spPr bwMode="auto">
          <a:xfrm>
            <a:off x="7835697" y="3650071"/>
            <a:ext cx="1066256" cy="2244314"/>
          </a:xfrm>
          <a:prstGeom prst="flowChartPunchedTap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1800" b="1" i="0" u="none" strike="noStrike" cap="none" normalizeH="0" baseline="0" dirty="0" smtClean="0">
                <a:ln>
                  <a:noFill/>
                </a:ln>
                <a:solidFill>
                  <a:schemeClr val="tx1"/>
                </a:solidFill>
                <a:effectLst/>
                <a:latin typeface="Arial" charset="0"/>
              </a:rPr>
              <a:t>Plata pentru EE</a:t>
            </a:r>
            <a:endParaRPr kumimoji="0" lang="ru-RU" sz="1800" b="1" i="0" u="none" strike="noStrike" cap="none" normalizeH="0" baseline="0" dirty="0" smtClean="0">
              <a:ln>
                <a:noFill/>
              </a:ln>
              <a:solidFill>
                <a:schemeClr val="tx1"/>
              </a:solidFill>
              <a:effectLst/>
              <a:latin typeface="Arial" charset="0"/>
            </a:endParaRPr>
          </a:p>
        </p:txBody>
      </p:sp>
      <p:sp>
        <p:nvSpPr>
          <p:cNvPr id="23" name="Управляющая кнопка: в конец 22">
            <a:hlinkClick r:id="" action="ppaction://hlinkshowjump?jump=lastslide" highlightClick="1"/>
          </p:cNvPr>
          <p:cNvSpPr/>
          <p:nvPr/>
        </p:nvSpPr>
        <p:spPr bwMode="auto">
          <a:xfrm>
            <a:off x="6945137" y="4568504"/>
            <a:ext cx="706239" cy="447251"/>
          </a:xfrm>
          <a:prstGeom prst="actionButtonEn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Tree>
    <p:extLst>
      <p:ext uri="{BB962C8B-B14F-4D97-AF65-F5344CB8AC3E}">
        <p14:creationId xmlns:p14="http://schemas.microsoft.com/office/powerpoint/2010/main" val="159370403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1231106"/>
          </a:xfrm>
          <a:prstGeom prst="rect">
            <a:avLst/>
          </a:prstGeom>
        </p:spPr>
        <p:txBody>
          <a:bodyPr wrap="square">
            <a:spAutoFit/>
          </a:bodyPr>
          <a:lstStyle/>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ro-MO" sz="2000" kern="0" dirty="0">
                <a:solidFill>
                  <a:schemeClr val="tx1"/>
                </a:solidFill>
                <a:latin typeface="Arial"/>
              </a:rPr>
              <a:t>Legea </a:t>
            </a:r>
            <a:r>
              <a:rPr lang="ro-MO" sz="2000" kern="0" dirty="0" smtClean="0">
                <a:solidFill>
                  <a:schemeClr val="tx1"/>
                </a:solidFill>
                <a:latin typeface="Arial"/>
              </a:rPr>
              <a:t>nr.851 </a:t>
            </a:r>
            <a:r>
              <a:rPr lang="ro-MO" sz="2000" kern="0" dirty="0">
                <a:solidFill>
                  <a:schemeClr val="tx1"/>
                </a:solidFill>
                <a:latin typeface="Arial"/>
              </a:rPr>
              <a:t>privind </a:t>
            </a:r>
            <a:r>
              <a:rPr lang="ro-MO" sz="2000" kern="0" dirty="0" err="1" smtClean="0">
                <a:solidFill>
                  <a:schemeClr val="tx1"/>
                </a:solidFill>
                <a:latin typeface="Arial"/>
              </a:rPr>
              <a:t>eexpertiza</a:t>
            </a:r>
            <a:r>
              <a:rPr lang="ro-MO" sz="2000" kern="0" dirty="0" smtClean="0">
                <a:solidFill>
                  <a:schemeClr val="tx1"/>
                </a:solidFill>
                <a:latin typeface="Arial"/>
              </a:rPr>
              <a:t> ecologică </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532306" y="2666323"/>
            <a:ext cx="8208266" cy="729430"/>
          </a:xfrm>
          <a:prstGeom prst="rect">
            <a:avLst/>
          </a:prstGeom>
        </p:spPr>
        <p:txBody>
          <a:bodyPr wrap="square">
            <a:spAutoFit/>
          </a:bodyPr>
          <a:lstStyle/>
          <a:p>
            <a:pPr indent="228600" algn="just">
              <a:lnSpc>
                <a:spcPct val="115000"/>
              </a:lnSpc>
              <a:spcAft>
                <a:spcPts val="0"/>
              </a:spcAft>
            </a:pPr>
            <a:endParaRPr lang="ro-MO" sz="1800" dirty="0" smtClean="0">
              <a:effectLst/>
              <a:latin typeface="Calibri"/>
              <a:ea typeface="Calibri"/>
              <a:cs typeface="Times New Roman"/>
            </a:endParaRPr>
          </a:p>
          <a:p>
            <a:pPr indent="228600" algn="just">
              <a:lnSpc>
                <a:spcPct val="115000"/>
              </a:lnSpc>
              <a:spcAft>
                <a:spcPts val="0"/>
              </a:spcAft>
            </a:pPr>
            <a:endParaRPr lang="ru-RU" sz="1800" dirty="0">
              <a:effectLst/>
              <a:latin typeface="Calibri"/>
              <a:ea typeface="Calibri"/>
              <a:cs typeface="Times New Roman"/>
            </a:endParaRPr>
          </a:p>
        </p:txBody>
      </p:sp>
      <p:sp>
        <p:nvSpPr>
          <p:cNvPr id="6" name="Блок-схема: несколько документов 5"/>
          <p:cNvSpPr/>
          <p:nvPr/>
        </p:nvSpPr>
        <p:spPr bwMode="auto">
          <a:xfrm>
            <a:off x="2003611" y="2783541"/>
            <a:ext cx="5204013" cy="866529"/>
          </a:xfrm>
          <a:prstGeom prst="flowChartMultidocumen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dirty="0" smtClean="0">
              <a:ln>
                <a:noFill/>
              </a:ln>
              <a:solidFill>
                <a:srgbClr val="999999"/>
              </a:solidFill>
              <a:effectLst/>
              <a:latin typeface="Arial" charset="0"/>
            </a:endParaRPr>
          </a:p>
        </p:txBody>
      </p:sp>
      <p:sp>
        <p:nvSpPr>
          <p:cNvPr id="13" name="Прямоугольник 12"/>
          <p:cNvSpPr/>
          <p:nvPr/>
        </p:nvSpPr>
        <p:spPr>
          <a:xfrm>
            <a:off x="2568147" y="2783541"/>
            <a:ext cx="3667719" cy="410882"/>
          </a:xfrm>
          <a:prstGeom prst="rect">
            <a:avLst/>
          </a:prstGeom>
        </p:spPr>
        <p:txBody>
          <a:bodyPr wrap="square">
            <a:spAutoFit/>
          </a:bodyPr>
          <a:lstStyle/>
          <a:p>
            <a:pPr indent="228600" algn="ctr">
              <a:lnSpc>
                <a:spcPct val="115000"/>
              </a:lnSpc>
              <a:spcAft>
                <a:spcPts val="0"/>
              </a:spcAft>
            </a:pPr>
            <a:r>
              <a:rPr lang="ro-MO" sz="1800" dirty="0" smtClean="0">
                <a:solidFill>
                  <a:schemeClr val="tx1"/>
                </a:solidFill>
                <a:latin typeface="Times New Roman CE"/>
                <a:ea typeface="Times New Roman"/>
                <a:cs typeface="Times New Roman"/>
              </a:rPr>
              <a:t>Anexa 1/                  Anexa 2            </a:t>
            </a:r>
            <a:endParaRPr lang="ru-RU" sz="1800" dirty="0">
              <a:solidFill>
                <a:schemeClr val="tx1"/>
              </a:solidFill>
              <a:effectLst/>
              <a:latin typeface="Calibri"/>
              <a:ea typeface="Calibri"/>
              <a:cs typeface="Times New Roman"/>
            </a:endParaRPr>
          </a:p>
        </p:txBody>
      </p:sp>
      <p:sp>
        <p:nvSpPr>
          <p:cNvPr id="9" name="Вертикальный свиток 8"/>
          <p:cNvSpPr/>
          <p:nvPr/>
        </p:nvSpPr>
        <p:spPr bwMode="auto">
          <a:xfrm>
            <a:off x="1008156" y="4048190"/>
            <a:ext cx="1722766" cy="1705535"/>
          </a:xfrm>
          <a:prstGeom prst="verticalScroll">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1800" b="1" i="0" u="none" strike="noStrike" cap="none" normalizeH="0" baseline="0" dirty="0" smtClean="0">
                <a:ln>
                  <a:noFill/>
                </a:ln>
                <a:solidFill>
                  <a:schemeClr val="tx1"/>
                </a:solidFill>
                <a:effectLst/>
                <a:latin typeface="Arial" charset="0"/>
              </a:rPr>
              <a:t>Domeniul</a:t>
            </a:r>
          </a:p>
          <a:p>
            <a:pPr marL="0" marR="0" indent="0" algn="l" defTabSz="914400" rtl="0" eaLnBrk="0" fontAlgn="base" latinLnBrk="0" hangingPunct="0">
              <a:lnSpc>
                <a:spcPct val="100000"/>
              </a:lnSpc>
              <a:spcBef>
                <a:spcPct val="0"/>
              </a:spcBef>
              <a:spcAft>
                <a:spcPct val="0"/>
              </a:spcAft>
              <a:buClrTx/>
              <a:buSzTx/>
              <a:buFontTx/>
              <a:buNone/>
              <a:tabLst/>
            </a:pPr>
            <a:r>
              <a:rPr kumimoji="0" lang="ro-MO" sz="1800" b="1" i="0" u="none" strike="noStrike" cap="none" normalizeH="0" baseline="0" dirty="0" err="1" smtClean="0">
                <a:ln>
                  <a:noFill/>
                </a:ln>
                <a:solidFill>
                  <a:schemeClr val="tx1"/>
                </a:solidFill>
                <a:effectLst/>
                <a:latin typeface="Arial" charset="0"/>
              </a:rPr>
              <a:t>Infrastrastructurii</a:t>
            </a:r>
            <a:endParaRPr kumimoji="0" lang="ru-RU" sz="1800" b="1" i="0" u="none" strike="noStrike" cap="none" normalizeH="0" baseline="0" dirty="0" smtClean="0">
              <a:ln>
                <a:noFill/>
              </a:ln>
              <a:solidFill>
                <a:schemeClr val="tx1"/>
              </a:solidFill>
              <a:effectLst/>
              <a:latin typeface="Arial" charset="0"/>
            </a:endParaRPr>
          </a:p>
        </p:txBody>
      </p:sp>
      <p:sp>
        <p:nvSpPr>
          <p:cNvPr id="23" name="Вертикальный свиток 22"/>
          <p:cNvSpPr/>
          <p:nvPr/>
        </p:nvSpPr>
        <p:spPr bwMode="auto">
          <a:xfrm>
            <a:off x="2777298" y="4048190"/>
            <a:ext cx="1687109" cy="1705535"/>
          </a:xfrm>
          <a:prstGeom prst="verticalScroll">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1800" b="1" i="0" u="none" strike="noStrike" cap="none" normalizeH="0" baseline="0" dirty="0" err="1" smtClean="0">
                <a:ln>
                  <a:noFill/>
                </a:ln>
                <a:solidFill>
                  <a:schemeClr val="tx1"/>
                </a:solidFill>
                <a:effectLst/>
                <a:latin typeface="Arial" charset="0"/>
              </a:rPr>
              <a:t>DomeniulAgric</a:t>
            </a:r>
            <a:r>
              <a:rPr kumimoji="0" lang="ro-MO" sz="1800" b="1" i="0" u="none" strike="noStrike" cap="none" normalizeH="0" baseline="0" dirty="0" smtClean="0">
                <a:ln>
                  <a:noFill/>
                </a:ln>
                <a:solidFill>
                  <a:schemeClr val="tx1"/>
                </a:solidFill>
                <a:effectLst/>
                <a:latin typeface="Arial" charset="0"/>
              </a:rPr>
              <a:t>. </a:t>
            </a:r>
            <a:r>
              <a:rPr kumimoji="0" lang="ro-MO" sz="1800" b="1" i="0" u="none" strike="noStrike" cap="none" normalizeH="0" baseline="0" dirty="0" err="1" smtClean="0">
                <a:ln>
                  <a:noFill/>
                </a:ln>
                <a:solidFill>
                  <a:schemeClr val="tx1"/>
                </a:solidFill>
                <a:effectLst/>
                <a:latin typeface="Arial" charset="0"/>
              </a:rPr>
              <a:t>Acvacul</a:t>
            </a:r>
            <a:r>
              <a:rPr kumimoji="0" lang="ro-MO" sz="2200" b="1" i="0" u="none" strike="noStrike" cap="none" normalizeH="0" baseline="0" dirty="0" smtClean="0">
                <a:ln>
                  <a:noFill/>
                </a:ln>
                <a:solidFill>
                  <a:schemeClr val="tx1"/>
                </a:solidFill>
                <a:effectLst/>
                <a:latin typeface="Arial" charset="0"/>
              </a:rPr>
              <a:t>.</a:t>
            </a:r>
            <a:endParaRPr kumimoji="0" lang="ru-RU" sz="2200" b="1" i="0" u="none" strike="noStrike" cap="none" normalizeH="0" baseline="0" dirty="0" smtClean="0">
              <a:ln>
                <a:noFill/>
              </a:ln>
              <a:solidFill>
                <a:schemeClr val="tx1"/>
              </a:solidFill>
              <a:effectLst/>
              <a:latin typeface="Arial" charset="0"/>
            </a:endParaRPr>
          </a:p>
        </p:txBody>
      </p:sp>
      <p:sp>
        <p:nvSpPr>
          <p:cNvPr id="25" name="Стрелка вниз 24"/>
          <p:cNvSpPr/>
          <p:nvPr/>
        </p:nvSpPr>
        <p:spPr bwMode="auto">
          <a:xfrm>
            <a:off x="1843757" y="3697663"/>
            <a:ext cx="484632" cy="31178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30" name="Стрелка вниз 29"/>
          <p:cNvSpPr/>
          <p:nvPr/>
        </p:nvSpPr>
        <p:spPr bwMode="auto">
          <a:xfrm>
            <a:off x="2980584" y="3688814"/>
            <a:ext cx="484632" cy="35937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31" name="Вертикальный свиток 30"/>
          <p:cNvSpPr/>
          <p:nvPr/>
        </p:nvSpPr>
        <p:spPr bwMode="auto">
          <a:xfrm>
            <a:off x="4770446" y="3927370"/>
            <a:ext cx="1814831" cy="1705535"/>
          </a:xfrm>
          <a:prstGeom prst="verticalScroll">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1800" b="1" i="0" u="none" strike="noStrike" cap="none" normalizeH="0" baseline="0" dirty="0" smtClean="0">
                <a:ln>
                  <a:noFill/>
                </a:ln>
                <a:solidFill>
                  <a:schemeClr val="tx1"/>
                </a:solidFill>
                <a:effectLst/>
                <a:latin typeface="Arial" charset="0"/>
              </a:rPr>
              <a:t>Conținutul Avizului EE</a:t>
            </a:r>
            <a:endParaRPr kumimoji="0" lang="ru-RU" sz="1800" b="1" i="0" u="none" strike="noStrike" cap="none" normalizeH="0" baseline="0" dirty="0" smtClean="0">
              <a:ln>
                <a:noFill/>
              </a:ln>
              <a:solidFill>
                <a:schemeClr val="tx1"/>
              </a:solidFill>
              <a:effectLst/>
              <a:latin typeface="Arial" charset="0"/>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7530" y="3549545"/>
            <a:ext cx="5365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96157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1231106"/>
          </a:xfrm>
          <a:prstGeom prst="rect">
            <a:avLst/>
          </a:prstGeom>
        </p:spPr>
        <p:txBody>
          <a:bodyPr wrap="square">
            <a:spAutoFit/>
          </a:bodyPr>
          <a:lstStyle/>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p:txBody>
      </p:sp>
      <p:sp>
        <p:nvSpPr>
          <p:cNvPr id="21" name="Лента лицом вниз 20"/>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ro-MO" sz="2000" kern="0" dirty="0">
                <a:solidFill>
                  <a:schemeClr val="tx1"/>
                </a:solidFill>
                <a:latin typeface="Arial"/>
              </a:rPr>
              <a:t>Legea </a:t>
            </a:r>
            <a:r>
              <a:rPr lang="ro-MO" sz="2000" kern="0" dirty="0" smtClean="0">
                <a:solidFill>
                  <a:schemeClr val="tx1"/>
                </a:solidFill>
                <a:latin typeface="Arial"/>
              </a:rPr>
              <a:t>nr.851 </a:t>
            </a:r>
            <a:r>
              <a:rPr lang="ro-MO" sz="2000" kern="0" dirty="0">
                <a:solidFill>
                  <a:schemeClr val="tx1"/>
                </a:solidFill>
                <a:latin typeface="Arial"/>
              </a:rPr>
              <a:t>privind </a:t>
            </a:r>
            <a:r>
              <a:rPr lang="ro-MO" sz="2000" kern="0" dirty="0" smtClean="0">
                <a:solidFill>
                  <a:schemeClr val="tx1"/>
                </a:solidFill>
                <a:latin typeface="Arial"/>
              </a:rPr>
              <a:t>   expertiza ecologică </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532306" y="2666323"/>
            <a:ext cx="8208266" cy="729430"/>
          </a:xfrm>
          <a:prstGeom prst="rect">
            <a:avLst/>
          </a:prstGeom>
        </p:spPr>
        <p:txBody>
          <a:bodyPr wrap="square">
            <a:spAutoFit/>
          </a:bodyPr>
          <a:lstStyle/>
          <a:p>
            <a:pPr indent="228600" algn="just">
              <a:lnSpc>
                <a:spcPct val="115000"/>
              </a:lnSpc>
              <a:spcAft>
                <a:spcPts val="0"/>
              </a:spcAft>
            </a:pPr>
            <a:endParaRPr lang="ro-MO" sz="1800" dirty="0" smtClean="0">
              <a:effectLst/>
              <a:latin typeface="Calibri"/>
              <a:ea typeface="Calibri"/>
              <a:cs typeface="Times New Roman"/>
            </a:endParaRPr>
          </a:p>
          <a:p>
            <a:pPr indent="228600" algn="just">
              <a:lnSpc>
                <a:spcPct val="115000"/>
              </a:lnSpc>
              <a:spcAft>
                <a:spcPts val="0"/>
              </a:spcAft>
            </a:pPr>
            <a:endParaRPr lang="ru-RU" sz="1800" dirty="0">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259338828"/>
              </p:ext>
            </p:extLst>
          </p:nvPr>
        </p:nvGraphicFramePr>
        <p:xfrm>
          <a:off x="416858" y="2837329"/>
          <a:ext cx="8042930" cy="3671047"/>
        </p:xfrm>
        <a:graphic>
          <a:graphicData uri="http://schemas.openxmlformats.org/drawingml/2006/table">
            <a:tbl>
              <a:tblPr firstRow="1" firstCol="1" bandRow="1"/>
              <a:tblGrid>
                <a:gridCol w="548121"/>
                <a:gridCol w="5794089"/>
                <a:gridCol w="1700720"/>
              </a:tblGrid>
              <a:tr h="3671047">
                <a:tc>
                  <a:txBody>
                    <a:bodyPr/>
                    <a:lstStyle/>
                    <a:p>
                      <a:pPr indent="457200" algn="just">
                        <a:spcAft>
                          <a:spcPts val="0"/>
                        </a:spcAft>
                      </a:pPr>
                      <a:r>
                        <a:rPr lang="ro-RO" sz="1800" dirty="0" err="1" smtClean="0">
                          <a:effectLst/>
                          <a:latin typeface="+mj-lt"/>
                          <a:ea typeface="Times New Roman"/>
                        </a:rPr>
                        <a:t>A</a:t>
                      </a:r>
                      <a:r>
                        <a:rPr lang="ro-RO" sz="1800" b="1" dirty="0" err="1" smtClean="0">
                          <a:effectLst/>
                          <a:latin typeface="+mj-lt"/>
                          <a:ea typeface="Times New Roman"/>
                        </a:rPr>
                        <a:t>Anexa</a:t>
                      </a:r>
                      <a:r>
                        <a:rPr lang="ro-RO" sz="1800" b="1" dirty="0" smtClean="0">
                          <a:effectLst/>
                          <a:latin typeface="+mj-lt"/>
                          <a:ea typeface="Times New Roman"/>
                        </a:rPr>
                        <a:t> 1  </a:t>
                      </a:r>
                      <a:endParaRPr lang="ru-RU" sz="1800" b="1" dirty="0">
                        <a:effectLst/>
                        <a:latin typeface="+mj-lt"/>
                        <a:ea typeface="Times New Roman"/>
                      </a:endParaRPr>
                    </a:p>
                    <a:p>
                      <a:pPr indent="457200" algn="just">
                        <a:spcAft>
                          <a:spcPts val="0"/>
                        </a:spcAft>
                      </a:pPr>
                      <a:r>
                        <a:rPr lang="ro-RO" sz="1200" dirty="0">
                          <a:effectLst/>
                          <a:latin typeface="Times New Roman"/>
                          <a:ea typeface="Times New Roman"/>
                        </a:rPr>
                        <a:t> </a:t>
                      </a:r>
                      <a:endParaRPr lang="ru-RU" sz="1000" dirty="0">
                        <a:effectLst/>
                        <a:latin typeface="Times New Roman"/>
                        <a:ea typeface="Times New Roman"/>
                      </a:endParaRPr>
                    </a:p>
                  </a:txBody>
                  <a:tcPr marL="66057" marR="6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spcAft>
                          <a:spcPts val="0"/>
                        </a:spcAft>
                        <a:buFont typeface="Wingdings" panose="05000000000000000000" pitchFamily="2" charset="2"/>
                        <a:buNone/>
                      </a:pPr>
                      <a:r>
                        <a:rPr lang="ro-RO" sz="1800" b="1" dirty="0">
                          <a:effectLst/>
                          <a:latin typeface="+mj-lt"/>
                          <a:ea typeface="Times New Roman"/>
                        </a:rPr>
                        <a:t>Agricultura şi </a:t>
                      </a:r>
                      <a:r>
                        <a:rPr lang="ro-RO" sz="1800" b="1" dirty="0" smtClean="0">
                          <a:effectLst/>
                          <a:latin typeface="+mj-lt"/>
                          <a:ea typeface="Times New Roman"/>
                        </a:rPr>
                        <a:t>acvacultura</a:t>
                      </a:r>
                    </a:p>
                    <a:p>
                      <a:pPr marL="0" indent="0" algn="l">
                        <a:spcAft>
                          <a:spcPts val="0"/>
                        </a:spcAft>
                        <a:buFont typeface="Wingdings" panose="05000000000000000000" pitchFamily="2" charset="2"/>
                        <a:buNone/>
                      </a:pPr>
                      <a:endParaRPr lang="ro-RO" sz="1800" b="1" dirty="0" smtClean="0">
                        <a:effectLst/>
                        <a:latin typeface="+mj-lt"/>
                        <a:ea typeface="Times New Roman"/>
                      </a:endParaRPr>
                    </a:p>
                    <a:p>
                      <a:pPr marL="285750" indent="-285750" algn="l">
                        <a:spcAft>
                          <a:spcPts val="0"/>
                        </a:spcAft>
                        <a:buFont typeface="Arial" panose="020B0604020202020204" pitchFamily="34" charset="0"/>
                        <a:buChar char="•"/>
                      </a:pPr>
                      <a:r>
                        <a:rPr lang="ro-RO" sz="1800" dirty="0" smtClean="0">
                          <a:effectLst/>
                          <a:latin typeface="+mj-lt"/>
                          <a:ea typeface="Times New Roman"/>
                        </a:rPr>
                        <a:t> </a:t>
                      </a:r>
                      <a:r>
                        <a:rPr lang="ro-RO" sz="1800" dirty="0">
                          <a:effectLst/>
                          <a:latin typeface="+mj-lt"/>
                          <a:ea typeface="Times New Roman"/>
                        </a:rPr>
                        <a:t>Managementul resurselor acvatice pentru agricultură, inclusiv irigarea şi desecarea solului (de la 50 </a:t>
                      </a:r>
                      <a:r>
                        <a:rPr lang="ro-RO" sz="1800" dirty="0" err="1">
                          <a:effectLst/>
                          <a:latin typeface="+mj-lt"/>
                          <a:ea typeface="Times New Roman"/>
                        </a:rPr>
                        <a:t>pînă</a:t>
                      </a:r>
                      <a:r>
                        <a:rPr lang="ro-RO" sz="1800" dirty="0">
                          <a:effectLst/>
                          <a:latin typeface="+mj-lt"/>
                          <a:ea typeface="Times New Roman"/>
                        </a:rPr>
                        <a:t> la 100 de hectare);</a:t>
                      </a:r>
                      <a:endParaRPr lang="ru-RU" sz="1800" dirty="0">
                        <a:effectLst/>
                        <a:latin typeface="+mj-lt"/>
                        <a:ea typeface="Times New Roman"/>
                      </a:endParaRPr>
                    </a:p>
                    <a:p>
                      <a:pPr marL="285750" indent="-285750" algn="l">
                        <a:spcAft>
                          <a:spcPts val="0"/>
                        </a:spcAft>
                        <a:buFont typeface="Arial" panose="020B0604020202020204" pitchFamily="34" charset="0"/>
                        <a:buChar char="•"/>
                      </a:pPr>
                      <a:r>
                        <a:rPr lang="ro-RO" sz="1800" dirty="0" smtClean="0">
                          <a:effectLst/>
                          <a:latin typeface="+mj-lt"/>
                          <a:ea typeface="Times New Roman"/>
                        </a:rPr>
                        <a:t> </a:t>
                      </a:r>
                      <a:r>
                        <a:rPr lang="ro-RO" sz="1800" dirty="0">
                          <a:effectLst/>
                          <a:latin typeface="+mj-lt"/>
                          <a:ea typeface="Times New Roman"/>
                        </a:rPr>
                        <a:t>Instalaţii de creştere intensivă a animalelor de fermă, cu o capacitate de la 300 la 500 de porcine, de la 50 la 100 de vaci,  </a:t>
                      </a:r>
                      <a:endParaRPr lang="ru-RU" sz="1800" dirty="0">
                        <a:effectLst/>
                        <a:latin typeface="+mj-lt"/>
                        <a:ea typeface="Times New Roman"/>
                      </a:endParaRPr>
                    </a:p>
                    <a:p>
                      <a:pPr marL="285750" indent="-285750" algn="l">
                        <a:spcAft>
                          <a:spcPts val="0"/>
                        </a:spcAft>
                        <a:buFont typeface="Arial" panose="020B0604020202020204" pitchFamily="34" charset="0"/>
                        <a:buChar char="•"/>
                      </a:pPr>
                      <a:r>
                        <a:rPr lang="ro-RO" sz="1800" dirty="0">
                          <a:effectLst/>
                          <a:latin typeface="+mj-lt"/>
                          <a:ea typeface="Times New Roman"/>
                        </a:rPr>
                        <a:t>de la 5000 la 10000 de păsări);</a:t>
                      </a:r>
                      <a:br>
                        <a:rPr lang="ro-RO" sz="1800" dirty="0">
                          <a:effectLst/>
                          <a:latin typeface="+mj-lt"/>
                          <a:ea typeface="Times New Roman"/>
                        </a:rPr>
                      </a:br>
                      <a:r>
                        <a:rPr lang="ro-RO" sz="1800" dirty="0" smtClean="0">
                          <a:effectLst/>
                          <a:latin typeface="+mj-lt"/>
                          <a:ea typeface="Times New Roman"/>
                        </a:rPr>
                        <a:t>Piscicultura </a:t>
                      </a:r>
                      <a:r>
                        <a:rPr lang="ro-RO" sz="1800" dirty="0">
                          <a:effectLst/>
                          <a:latin typeface="+mj-lt"/>
                          <a:ea typeface="Times New Roman"/>
                        </a:rPr>
                        <a:t>intensivă destinată pescuitului (de la 5 la 10 hectare)</a:t>
                      </a:r>
                      <a:endParaRPr lang="ru-RU" sz="1800" dirty="0">
                        <a:effectLst/>
                        <a:latin typeface="+mj-lt"/>
                        <a:ea typeface="Times New Roman"/>
                      </a:endParaRPr>
                    </a:p>
                  </a:txBody>
                  <a:tcPr marL="66057" marR="6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spcAft>
                          <a:spcPts val="0"/>
                        </a:spcAft>
                      </a:pPr>
                      <a:r>
                        <a:rPr lang="ro-RO" sz="1800" b="1" dirty="0">
                          <a:effectLst/>
                          <a:latin typeface="Times New Roman"/>
                          <a:ea typeface="Times New Roman"/>
                        </a:rPr>
                        <a:t>5000</a:t>
                      </a:r>
                      <a:endParaRPr lang="ru-RU" sz="1800" b="1" dirty="0">
                        <a:effectLst/>
                        <a:latin typeface="Times New Roman"/>
                        <a:ea typeface="Times New Roman"/>
                      </a:endParaRPr>
                    </a:p>
                  </a:txBody>
                  <a:tcPr marL="66057" marR="6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163189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1231106"/>
          </a:xfrm>
          <a:prstGeom prst="rect">
            <a:avLst/>
          </a:prstGeom>
        </p:spPr>
        <p:txBody>
          <a:bodyPr wrap="square">
            <a:spAutoFit/>
          </a:bodyPr>
          <a:lstStyle/>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p:txBody>
      </p:sp>
      <p:sp>
        <p:nvSpPr>
          <p:cNvPr id="21" name="Лента лицом вниз 20"/>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ro-MO" sz="2000" kern="0" dirty="0">
                <a:solidFill>
                  <a:schemeClr val="tx1"/>
                </a:solidFill>
                <a:latin typeface="Arial"/>
              </a:rPr>
              <a:t>Legea </a:t>
            </a:r>
            <a:r>
              <a:rPr lang="ro-MO" sz="2000" kern="0" dirty="0" smtClean="0">
                <a:solidFill>
                  <a:schemeClr val="tx1"/>
                </a:solidFill>
                <a:latin typeface="Arial"/>
              </a:rPr>
              <a:t>nr.851 </a:t>
            </a:r>
            <a:r>
              <a:rPr lang="ro-MO" sz="2000" kern="0" dirty="0">
                <a:solidFill>
                  <a:schemeClr val="tx1"/>
                </a:solidFill>
                <a:latin typeface="Arial"/>
              </a:rPr>
              <a:t>privind </a:t>
            </a:r>
            <a:r>
              <a:rPr lang="ro-MO" sz="2000" kern="0" dirty="0" smtClean="0">
                <a:solidFill>
                  <a:schemeClr val="tx1"/>
                </a:solidFill>
                <a:latin typeface="Arial"/>
              </a:rPr>
              <a:t>   expertiza ecologică </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532306" y="2666323"/>
            <a:ext cx="8208266" cy="729430"/>
          </a:xfrm>
          <a:prstGeom prst="rect">
            <a:avLst/>
          </a:prstGeom>
        </p:spPr>
        <p:txBody>
          <a:bodyPr wrap="square">
            <a:spAutoFit/>
          </a:bodyPr>
          <a:lstStyle/>
          <a:p>
            <a:pPr indent="228600" algn="just">
              <a:lnSpc>
                <a:spcPct val="115000"/>
              </a:lnSpc>
              <a:spcAft>
                <a:spcPts val="0"/>
              </a:spcAft>
            </a:pPr>
            <a:endParaRPr lang="ro-MO" sz="1800" dirty="0" smtClean="0">
              <a:effectLst/>
              <a:latin typeface="Calibri"/>
              <a:ea typeface="Calibri"/>
              <a:cs typeface="Times New Roman"/>
            </a:endParaRPr>
          </a:p>
          <a:p>
            <a:pPr indent="228600" algn="just">
              <a:lnSpc>
                <a:spcPct val="115000"/>
              </a:lnSpc>
              <a:spcAft>
                <a:spcPts val="0"/>
              </a:spcAft>
            </a:pPr>
            <a:endParaRPr lang="ru-RU" sz="1800" dirty="0">
              <a:effectLst/>
              <a:latin typeface="Calibri"/>
              <a:ea typeface="Calibri"/>
              <a:cs typeface="Times New Roman"/>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242997345"/>
              </p:ext>
            </p:extLst>
          </p:nvPr>
        </p:nvGraphicFramePr>
        <p:xfrm>
          <a:off x="524435" y="2931458"/>
          <a:ext cx="7999792" cy="3840480"/>
        </p:xfrm>
        <a:graphic>
          <a:graphicData uri="http://schemas.openxmlformats.org/drawingml/2006/table">
            <a:tbl>
              <a:tblPr firstRow="1" firstCol="1" bandRow="1"/>
              <a:tblGrid>
                <a:gridCol w="582385"/>
                <a:gridCol w="5734251"/>
                <a:gridCol w="1683156"/>
              </a:tblGrid>
              <a:tr h="3617259">
                <a:tc>
                  <a:txBody>
                    <a:bodyPr/>
                    <a:lstStyle/>
                    <a:p>
                      <a:pPr indent="457200" algn="just">
                        <a:spcAft>
                          <a:spcPts val="0"/>
                        </a:spcAft>
                      </a:pPr>
                      <a:r>
                        <a:rPr lang="ro-RO" sz="1200" dirty="0" smtClean="0">
                          <a:effectLst/>
                          <a:latin typeface="Times New Roman"/>
                          <a:ea typeface="Times New Roman"/>
                        </a:rPr>
                        <a:t>1</a:t>
                      </a:r>
                      <a:r>
                        <a:rPr lang="ro-RO" sz="1200" dirty="0" smtClean="0">
                          <a:effectLst/>
                          <a:latin typeface="+mj-lt"/>
                          <a:ea typeface="Times New Roman"/>
                        </a:rPr>
                        <a:t>ANEXA 1.</a:t>
                      </a:r>
                      <a:r>
                        <a:rPr lang="ro-RO" sz="1200" dirty="0" smtClean="0">
                          <a:effectLst/>
                          <a:latin typeface="Times New Roman"/>
                          <a:ea typeface="Times New Roman"/>
                        </a:rPr>
                        <a:t> </a:t>
                      </a:r>
                      <a:endParaRPr lang="ru-RU" sz="1000" dirty="0">
                        <a:effectLst/>
                        <a:latin typeface="Times New Roman"/>
                        <a:ea typeface="Times New Roman"/>
                      </a:endParaRPr>
                    </a:p>
                  </a:txBody>
                  <a:tcPr marL="66057" marR="6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spcAft>
                          <a:spcPts val="0"/>
                        </a:spcAft>
                      </a:pPr>
                      <a:r>
                        <a:rPr lang="ro-RO" sz="1800" b="1" dirty="0">
                          <a:effectLst/>
                          <a:latin typeface="+mj-lt"/>
                          <a:ea typeface="Times New Roman"/>
                        </a:rPr>
                        <a:t>Infrastructura </a:t>
                      </a:r>
                      <a:r>
                        <a:rPr lang="ro-RO" sz="1800" dirty="0">
                          <a:effectLst/>
                          <a:latin typeface="Times New Roman"/>
                          <a:ea typeface="Times New Roman"/>
                        </a:rPr>
                        <a:t>   </a:t>
                      </a:r>
                      <a:endParaRPr lang="ru-RU" sz="1800" dirty="0">
                        <a:effectLst/>
                        <a:latin typeface="Times New Roman"/>
                        <a:ea typeface="Times New Roman"/>
                      </a:endParaRPr>
                    </a:p>
                    <a:p>
                      <a:pPr marL="342900" lvl="0" indent="-342900">
                        <a:spcAft>
                          <a:spcPts val="0"/>
                        </a:spcAft>
                        <a:buFont typeface="Arial" panose="020B0604020202020204" pitchFamily="34" charset="0"/>
                        <a:buChar char="•"/>
                        <a:tabLst>
                          <a:tab pos="182245" algn="l"/>
                        </a:tabLst>
                      </a:pPr>
                      <a:r>
                        <a:rPr lang="ro-RO" sz="1800" dirty="0">
                          <a:effectLst/>
                          <a:latin typeface="+mj-lt"/>
                          <a:ea typeface="Calibri"/>
                        </a:rPr>
                        <a:t>Baraje şi alte instalaţii destinate să reţină apa sau să o depoziteze pe termen lung (cu o capacitate de la 10000 </a:t>
                      </a:r>
                      <a:r>
                        <a:rPr lang="ro-RO" sz="1800" dirty="0" err="1">
                          <a:effectLst/>
                          <a:latin typeface="+mj-lt"/>
                          <a:ea typeface="Calibri"/>
                        </a:rPr>
                        <a:t>pînă</a:t>
                      </a:r>
                      <a:r>
                        <a:rPr lang="ro-RO" sz="1800" dirty="0">
                          <a:effectLst/>
                          <a:latin typeface="+mj-lt"/>
                          <a:ea typeface="Calibri"/>
                        </a:rPr>
                        <a:t> la 1 milion de metri cubi);</a:t>
                      </a:r>
                      <a:endParaRPr lang="ru-RU" sz="1800" dirty="0">
                        <a:effectLst/>
                        <a:latin typeface="+mj-lt"/>
                        <a:ea typeface="Calibri"/>
                      </a:endParaRPr>
                    </a:p>
                    <a:p>
                      <a:pPr marL="342900" lvl="0" indent="-342900">
                        <a:spcAft>
                          <a:spcPts val="0"/>
                        </a:spcAft>
                        <a:buFont typeface="Arial" panose="020B0604020202020204" pitchFamily="34" charset="0"/>
                        <a:buChar char="•"/>
                        <a:tabLst>
                          <a:tab pos="182245" algn="l"/>
                        </a:tabLst>
                      </a:pPr>
                      <a:r>
                        <a:rPr lang="ro-RO" sz="1800" dirty="0">
                          <a:effectLst/>
                          <a:latin typeface="+mj-lt"/>
                          <a:ea typeface="Calibri"/>
                        </a:rPr>
                        <a:t>Rețele de apeducte cu instalații de pompare și tratare (pentru un echivalent mai mic de 50000 de locuitori);</a:t>
                      </a:r>
                      <a:endParaRPr lang="ru-RU" sz="1800" dirty="0">
                        <a:effectLst/>
                        <a:latin typeface="+mj-lt"/>
                        <a:ea typeface="Calibri"/>
                      </a:endParaRPr>
                    </a:p>
                    <a:p>
                      <a:pPr marL="342900" lvl="0" indent="-342900">
                        <a:spcAft>
                          <a:spcPts val="0"/>
                        </a:spcAft>
                        <a:buFont typeface="Arial" panose="020B0604020202020204" pitchFamily="34" charset="0"/>
                        <a:buChar char="•"/>
                        <a:tabLst>
                          <a:tab pos="182245" algn="l"/>
                        </a:tabLst>
                      </a:pPr>
                      <a:r>
                        <a:rPr lang="ro-RO" sz="1800" dirty="0">
                          <a:effectLst/>
                          <a:latin typeface="+mj-lt"/>
                          <a:ea typeface="Calibri"/>
                        </a:rPr>
                        <a:t>Rețele de canalizare și stații de epurare a apei uzate cu o capacitate superioară celei prevăzute pentru un echivalent mai mic de 50000 de locuitori;</a:t>
                      </a:r>
                      <a:endParaRPr lang="ru-RU" sz="1800" dirty="0">
                        <a:effectLst/>
                        <a:latin typeface="+mj-lt"/>
                        <a:ea typeface="Calibri"/>
                      </a:endParaRPr>
                    </a:p>
                    <a:p>
                      <a:pPr marL="342900" lvl="0" indent="-342900">
                        <a:spcAft>
                          <a:spcPts val="0"/>
                        </a:spcAft>
                        <a:buFont typeface="Arial" panose="020B0604020202020204" pitchFamily="34" charset="0"/>
                        <a:buChar char="•"/>
                        <a:tabLst>
                          <a:tab pos="182245" algn="l"/>
                        </a:tabLst>
                      </a:pPr>
                      <a:r>
                        <a:rPr lang="ro-RO" sz="1800" dirty="0">
                          <a:effectLst/>
                          <a:latin typeface="+mj-lt"/>
                          <a:ea typeface="Calibri"/>
                        </a:rPr>
                        <a:t>Instalații pentru eliminarea deșeurilor, cu o capacitate mai mică de 50 de tone pe zi;</a:t>
                      </a:r>
                      <a:endParaRPr lang="ru-RU" sz="1800" dirty="0">
                        <a:effectLst/>
                        <a:latin typeface="+mj-lt"/>
                        <a:ea typeface="Calibri"/>
                      </a:endParaRPr>
                    </a:p>
                    <a:p>
                      <a:pPr marL="342900" lvl="0" indent="-342900">
                        <a:spcAft>
                          <a:spcPts val="0"/>
                        </a:spcAft>
                        <a:buFont typeface="Arial" panose="020B0604020202020204" pitchFamily="34" charset="0"/>
                        <a:buChar char="•"/>
                        <a:tabLst>
                          <a:tab pos="182245" algn="l"/>
                        </a:tabLst>
                      </a:pPr>
                      <a:r>
                        <a:rPr lang="ro-RO" sz="1800" dirty="0">
                          <a:effectLst/>
                          <a:latin typeface="+mj-lt"/>
                          <a:ea typeface="Calibri"/>
                        </a:rPr>
                        <a:t>Lucrări pentru combaterea eroziunii pluviale și restabilirea terenurilor (de la 1,5 ha)</a:t>
                      </a:r>
                      <a:endParaRPr lang="ru-RU" sz="1800" dirty="0">
                        <a:effectLst/>
                        <a:latin typeface="+mj-lt"/>
                        <a:ea typeface="Calibri"/>
                      </a:endParaRPr>
                    </a:p>
                  </a:txBody>
                  <a:tcPr marL="66057" marR="6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o-RO" sz="1600" b="1" dirty="0">
                          <a:effectLst/>
                          <a:latin typeface="Times New Roman"/>
                          <a:ea typeface="Times New Roman"/>
                        </a:rPr>
                        <a:t>2000</a:t>
                      </a:r>
                      <a:endParaRPr lang="ru-RU" sz="1600" b="1" dirty="0">
                        <a:effectLst/>
                        <a:latin typeface="Times New Roman"/>
                        <a:ea typeface="Times New Roman"/>
                      </a:endParaRPr>
                    </a:p>
                  </a:txBody>
                  <a:tcPr marL="66057" marR="6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6349907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1231106"/>
          </a:xfrm>
          <a:prstGeom prst="rect">
            <a:avLst/>
          </a:prstGeom>
        </p:spPr>
        <p:txBody>
          <a:bodyPr wrap="square">
            <a:spAutoFit/>
          </a:bodyPr>
          <a:lstStyle/>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p:txBody>
      </p:sp>
      <p:sp>
        <p:nvSpPr>
          <p:cNvPr id="21" name="Лента лицом вниз 20"/>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nr.1540 </a:t>
            </a:r>
          </a:p>
          <a:p>
            <a:pPr algn="ctr" eaLnBrk="0" hangingPunct="0"/>
            <a:r>
              <a:rPr lang="ro-MO" sz="2000" kern="0" dirty="0" smtClean="0">
                <a:solidFill>
                  <a:schemeClr val="tx1"/>
                </a:solidFill>
                <a:latin typeface="Arial"/>
              </a:rPr>
              <a:t>privind plata pentru poluare</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532306" y="2666323"/>
            <a:ext cx="8208266" cy="729430"/>
          </a:xfrm>
          <a:prstGeom prst="rect">
            <a:avLst/>
          </a:prstGeom>
        </p:spPr>
        <p:txBody>
          <a:bodyPr wrap="square">
            <a:spAutoFit/>
          </a:bodyPr>
          <a:lstStyle/>
          <a:p>
            <a:pPr indent="228600" algn="just">
              <a:lnSpc>
                <a:spcPct val="115000"/>
              </a:lnSpc>
              <a:spcAft>
                <a:spcPts val="0"/>
              </a:spcAft>
            </a:pPr>
            <a:endParaRPr lang="ro-MO" sz="1800" dirty="0" smtClean="0">
              <a:effectLst/>
              <a:latin typeface="Calibri"/>
              <a:ea typeface="Calibri"/>
              <a:cs typeface="Times New Roman"/>
            </a:endParaRPr>
          </a:p>
          <a:p>
            <a:pPr indent="228600" algn="just">
              <a:lnSpc>
                <a:spcPct val="115000"/>
              </a:lnSpc>
              <a:spcAft>
                <a:spcPts val="0"/>
              </a:spcAft>
            </a:pPr>
            <a:endParaRPr lang="ru-RU" sz="1800" dirty="0">
              <a:effectLst/>
              <a:latin typeface="Calibri"/>
              <a:ea typeface="Calibri"/>
              <a:cs typeface="Times New Roman"/>
            </a:endParaRPr>
          </a:p>
        </p:txBody>
      </p:sp>
      <p:sp>
        <p:nvSpPr>
          <p:cNvPr id="22" name="Прямоугольник 21"/>
          <p:cNvSpPr/>
          <p:nvPr/>
        </p:nvSpPr>
        <p:spPr>
          <a:xfrm>
            <a:off x="322729" y="2666324"/>
            <a:ext cx="8417844" cy="4031873"/>
          </a:xfrm>
          <a:prstGeom prst="rect">
            <a:avLst/>
          </a:prstGeom>
        </p:spPr>
        <p:txBody>
          <a:bodyPr wrap="square">
            <a:spAutoFit/>
          </a:bodyPr>
          <a:lstStyle/>
          <a:p>
            <a:r>
              <a:rPr lang="en-US" sz="2000" dirty="0" err="1">
                <a:solidFill>
                  <a:srgbClr val="000000"/>
                </a:solidFill>
                <a:latin typeface="+mj-lt"/>
                <a:ea typeface="Times New Roman"/>
              </a:rPr>
              <a:t>Prezenta</a:t>
            </a:r>
            <a:r>
              <a:rPr lang="en-US" sz="2000" dirty="0">
                <a:solidFill>
                  <a:srgbClr val="000000"/>
                </a:solidFill>
                <a:latin typeface="+mj-lt"/>
                <a:ea typeface="Times New Roman"/>
              </a:rPr>
              <a:t> </a:t>
            </a:r>
            <a:r>
              <a:rPr lang="en-US" sz="2000" dirty="0" err="1">
                <a:solidFill>
                  <a:srgbClr val="000000"/>
                </a:solidFill>
                <a:latin typeface="+mj-lt"/>
                <a:ea typeface="Times New Roman"/>
              </a:rPr>
              <a:t>lege</a:t>
            </a:r>
            <a:r>
              <a:rPr lang="en-US" sz="2000" dirty="0">
                <a:solidFill>
                  <a:srgbClr val="000000"/>
                </a:solidFill>
                <a:latin typeface="+mj-lt"/>
                <a:ea typeface="Times New Roman"/>
              </a:rPr>
              <a:t> are </a:t>
            </a:r>
            <a:r>
              <a:rPr lang="en-US" sz="2000" dirty="0" err="1">
                <a:solidFill>
                  <a:srgbClr val="000000"/>
                </a:solidFill>
                <a:latin typeface="+mj-lt"/>
                <a:ea typeface="Times New Roman"/>
              </a:rPr>
              <a:t>drept</a:t>
            </a:r>
            <a:r>
              <a:rPr lang="en-US" sz="2000" dirty="0">
                <a:solidFill>
                  <a:srgbClr val="000000"/>
                </a:solidFill>
                <a:latin typeface="+mj-lt"/>
                <a:ea typeface="Times New Roman"/>
              </a:rPr>
              <a:t> </a:t>
            </a:r>
            <a:r>
              <a:rPr lang="en-US" sz="2000" dirty="0" err="1">
                <a:solidFill>
                  <a:srgbClr val="000000"/>
                </a:solidFill>
                <a:latin typeface="+mj-lt"/>
                <a:ea typeface="Times New Roman"/>
              </a:rPr>
              <a:t>obiective</a:t>
            </a:r>
            <a:r>
              <a:rPr lang="en-US" sz="2000" dirty="0" smtClean="0">
                <a:solidFill>
                  <a:srgbClr val="000000"/>
                </a:solidFill>
                <a:latin typeface="+mj-lt"/>
                <a:ea typeface="Times New Roman"/>
              </a:rPr>
              <a:t>:</a:t>
            </a:r>
            <a:endParaRPr lang="ro-MO" sz="2000" dirty="0" smtClean="0">
              <a:solidFill>
                <a:srgbClr val="000000"/>
              </a:solidFill>
              <a:latin typeface="+mj-lt"/>
              <a:ea typeface="Times New Roman"/>
            </a:endParaRPr>
          </a:p>
          <a:p>
            <a:endParaRPr lang="ro-MO" sz="2000" dirty="0" smtClean="0">
              <a:solidFill>
                <a:srgbClr val="000000"/>
              </a:solidFill>
              <a:latin typeface="+mj-lt"/>
              <a:ea typeface="Times New Roman"/>
            </a:endParaRPr>
          </a:p>
          <a:p>
            <a:pPr marL="342900" indent="-342900">
              <a:buFont typeface="Arial" panose="020B0604020202020204" pitchFamily="34" charset="0"/>
              <a:buChar char="•"/>
            </a:pPr>
            <a:r>
              <a:rPr lang="en-US" sz="1800" dirty="0" err="1" smtClean="0">
                <a:solidFill>
                  <a:schemeClr val="tx2"/>
                </a:solidFill>
                <a:latin typeface="+mj-lt"/>
                <a:ea typeface="Times New Roman"/>
              </a:rPr>
              <a:t>crearea</a:t>
            </a:r>
            <a:r>
              <a:rPr lang="en-US" sz="1800" dirty="0" smtClean="0">
                <a:solidFill>
                  <a:schemeClr val="tx2"/>
                </a:solidFill>
                <a:latin typeface="+mj-lt"/>
                <a:ea typeface="Times New Roman"/>
              </a:rPr>
              <a:t> </a:t>
            </a:r>
            <a:r>
              <a:rPr lang="en-US" sz="1800" dirty="0" err="1">
                <a:solidFill>
                  <a:schemeClr val="tx2"/>
                </a:solidFill>
                <a:latin typeface="+mj-lt"/>
                <a:ea typeface="Times New Roman"/>
              </a:rPr>
              <a:t>unui</a:t>
            </a:r>
            <a:r>
              <a:rPr lang="en-US" sz="1800" dirty="0">
                <a:solidFill>
                  <a:schemeClr val="tx2"/>
                </a:solidFill>
                <a:latin typeface="+mj-lt"/>
                <a:ea typeface="Times New Roman"/>
              </a:rPr>
              <a:t> </a:t>
            </a:r>
            <a:r>
              <a:rPr lang="en-US" sz="1800" dirty="0" err="1">
                <a:solidFill>
                  <a:schemeClr val="tx2"/>
                </a:solidFill>
                <a:latin typeface="+mj-lt"/>
                <a:ea typeface="Times New Roman"/>
              </a:rPr>
              <a:t>sistem</a:t>
            </a:r>
            <a:r>
              <a:rPr lang="en-US" sz="1800" dirty="0">
                <a:solidFill>
                  <a:schemeClr val="tx2"/>
                </a:solidFill>
                <a:latin typeface="+mj-lt"/>
                <a:ea typeface="Times New Roman"/>
              </a:rPr>
              <a:t> de </a:t>
            </a:r>
            <a:r>
              <a:rPr lang="en-US" sz="1800" dirty="0" err="1">
                <a:solidFill>
                  <a:schemeClr val="tx2"/>
                </a:solidFill>
                <a:latin typeface="+mj-lt"/>
                <a:ea typeface="Times New Roman"/>
              </a:rPr>
              <a:t>activitate</a:t>
            </a:r>
            <a:r>
              <a:rPr lang="en-US" sz="1800" dirty="0">
                <a:solidFill>
                  <a:schemeClr val="tx2"/>
                </a:solidFill>
                <a:latin typeface="+mj-lt"/>
                <a:ea typeface="Times New Roman"/>
              </a:rPr>
              <a:t> </a:t>
            </a:r>
            <a:r>
              <a:rPr lang="en-US" sz="1800" dirty="0" err="1">
                <a:solidFill>
                  <a:schemeClr val="tx2"/>
                </a:solidFill>
                <a:latin typeface="+mj-lt"/>
                <a:ea typeface="Times New Roman"/>
              </a:rPr>
              <a:t>economică</a:t>
            </a:r>
            <a:r>
              <a:rPr lang="en-US" sz="180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care </a:t>
            </a:r>
            <a:r>
              <a:rPr lang="en-US" sz="1800" b="0" dirty="0" err="1">
                <a:solidFill>
                  <a:schemeClr val="tx2"/>
                </a:solidFill>
                <a:latin typeface="+mj-lt"/>
                <a:ea typeface="Times New Roman"/>
              </a:rPr>
              <a:t>devine</a:t>
            </a:r>
            <a:r>
              <a:rPr lang="en-US" sz="1800" b="0" dirty="0">
                <a:solidFill>
                  <a:schemeClr val="tx2"/>
                </a:solidFill>
                <a:latin typeface="+mj-lt"/>
                <a:ea typeface="Times New Roman"/>
              </a:rPr>
              <a:t> </a:t>
            </a:r>
            <a:r>
              <a:rPr lang="en-US" sz="1800" b="0" dirty="0" err="1">
                <a:solidFill>
                  <a:schemeClr val="tx2"/>
                </a:solidFill>
                <a:latin typeface="+mj-lt"/>
                <a:ea typeface="Times New Roman"/>
              </a:rPr>
              <a:t>neconvenabilă</a:t>
            </a:r>
            <a:r>
              <a:rPr lang="en-US" sz="1800" b="0" dirty="0">
                <a:solidFill>
                  <a:schemeClr val="tx2"/>
                </a:solidFill>
                <a:latin typeface="+mj-lt"/>
                <a:ea typeface="Times New Roman"/>
              </a:rPr>
              <a:t> </a:t>
            </a:r>
            <a:r>
              <a:rPr lang="en-US" sz="1800" b="0" dirty="0" err="1">
                <a:solidFill>
                  <a:schemeClr val="tx2"/>
                </a:solidFill>
                <a:latin typeface="+mj-lt"/>
                <a:ea typeface="Times New Roman"/>
              </a:rPr>
              <a:t>cauzarea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oricărui</a:t>
            </a:r>
            <a:r>
              <a:rPr lang="en-US" sz="1800" b="0" dirty="0">
                <a:solidFill>
                  <a:schemeClr val="tx2"/>
                </a:solidFill>
                <a:latin typeface="+mj-lt"/>
                <a:ea typeface="Times New Roman"/>
              </a:rPr>
              <a:t> </a:t>
            </a:r>
            <a:r>
              <a:rPr lang="en-US" sz="1800" b="0" dirty="0" err="1">
                <a:solidFill>
                  <a:schemeClr val="tx2"/>
                </a:solidFill>
                <a:latin typeface="+mj-lt"/>
                <a:ea typeface="Times New Roman"/>
              </a:rPr>
              <a:t>prejudiciu</a:t>
            </a:r>
            <a:r>
              <a:rPr lang="en-US" sz="1800" b="0" dirty="0">
                <a:solidFill>
                  <a:schemeClr val="tx2"/>
                </a:solidFill>
                <a:latin typeface="+mj-lt"/>
                <a:ea typeface="Times New Roman"/>
              </a:rPr>
              <a:t> </a:t>
            </a:r>
            <a:r>
              <a:rPr lang="en-US" sz="1800" b="0" dirty="0" err="1">
                <a:solidFill>
                  <a:schemeClr val="tx2"/>
                </a:solidFill>
                <a:latin typeface="+mj-lt"/>
                <a:ea typeface="Times New Roman"/>
              </a:rPr>
              <a:t>mediului</a:t>
            </a:r>
            <a:r>
              <a:rPr lang="en-US" sz="1800" b="0" dirty="0" smtClean="0">
                <a:solidFill>
                  <a:schemeClr val="tx2"/>
                </a:solidFill>
                <a:latin typeface="+mj-lt"/>
                <a:ea typeface="Times New Roman"/>
              </a:rPr>
              <a:t>;</a:t>
            </a:r>
            <a:endParaRPr lang="ro-MO" sz="1800" b="0" dirty="0" smtClean="0">
              <a:solidFill>
                <a:schemeClr val="tx2"/>
              </a:solidFill>
              <a:latin typeface="+mj-lt"/>
              <a:ea typeface="Times New Roman"/>
            </a:endParaRPr>
          </a:p>
          <a:p>
            <a:pPr marL="342900" indent="-342900">
              <a:buFont typeface="Arial" panose="020B0604020202020204" pitchFamily="34" charset="0"/>
              <a:buChar char="•"/>
            </a:pPr>
            <a:endParaRPr lang="ro-MO" sz="1800" b="0" dirty="0" smtClean="0">
              <a:solidFill>
                <a:schemeClr val="tx2"/>
              </a:solidFill>
              <a:latin typeface="+mj-lt"/>
              <a:ea typeface="Times New Roman"/>
            </a:endParaRPr>
          </a:p>
          <a:p>
            <a:pPr marL="285750" indent="-285750">
              <a:buFont typeface="Arial" panose="020B0604020202020204" pitchFamily="34" charset="0"/>
              <a:buChar char="•"/>
            </a:pPr>
            <a:r>
              <a:rPr lang="ro-MO" sz="1800" b="0" dirty="0" smtClean="0">
                <a:solidFill>
                  <a:schemeClr val="tx2"/>
                </a:solidFill>
                <a:latin typeface="+mj-lt"/>
                <a:ea typeface="Times New Roman"/>
              </a:rPr>
              <a:t> </a:t>
            </a:r>
            <a:r>
              <a:rPr lang="en-US" sz="1800" dirty="0" err="1" smtClean="0">
                <a:solidFill>
                  <a:schemeClr val="tx2"/>
                </a:solidFill>
                <a:latin typeface="+mj-lt"/>
                <a:ea typeface="Times New Roman"/>
              </a:rPr>
              <a:t>stimularea</a:t>
            </a:r>
            <a:r>
              <a:rPr lang="en-US" sz="1800" dirty="0" smtClean="0">
                <a:solidFill>
                  <a:schemeClr val="tx2"/>
                </a:solidFill>
                <a:latin typeface="+mj-lt"/>
                <a:ea typeface="Times New Roman"/>
              </a:rPr>
              <a:t> </a:t>
            </a:r>
            <a:r>
              <a:rPr lang="en-US" sz="1800" dirty="0" err="1">
                <a:solidFill>
                  <a:schemeClr val="tx2"/>
                </a:solidFill>
                <a:latin typeface="+mj-lt"/>
                <a:ea typeface="Times New Roman"/>
              </a:rPr>
              <a:t>construcției</a:t>
            </a:r>
            <a:r>
              <a:rPr lang="en-US" sz="1800" dirty="0">
                <a:solidFill>
                  <a:schemeClr val="tx2"/>
                </a:solidFill>
                <a:latin typeface="+mj-lt"/>
                <a:ea typeface="Times New Roman"/>
              </a:rPr>
              <a:t> </a:t>
            </a:r>
            <a:r>
              <a:rPr lang="en-US" sz="1800" dirty="0" err="1">
                <a:solidFill>
                  <a:schemeClr val="tx2"/>
                </a:solidFill>
                <a:latin typeface="+mj-lt"/>
                <a:ea typeface="Times New Roman"/>
              </a:rPr>
              <a:t>și</a:t>
            </a:r>
            <a:r>
              <a:rPr lang="en-US" sz="1800" dirty="0">
                <a:solidFill>
                  <a:schemeClr val="tx2"/>
                </a:solidFill>
                <a:latin typeface="+mj-lt"/>
                <a:ea typeface="Times New Roman"/>
              </a:rPr>
              <a:t> </a:t>
            </a:r>
            <a:r>
              <a:rPr lang="en-US" sz="1800" dirty="0" err="1">
                <a:solidFill>
                  <a:schemeClr val="tx2"/>
                </a:solidFill>
                <a:latin typeface="+mj-lt"/>
                <a:ea typeface="Times New Roman"/>
              </a:rPr>
              <a:t>exploatării</a:t>
            </a:r>
            <a:r>
              <a:rPr lang="en-US" sz="1800" dirty="0">
                <a:solidFill>
                  <a:schemeClr val="tx2"/>
                </a:solidFill>
                <a:latin typeface="+mj-lt"/>
                <a:ea typeface="Times New Roman"/>
              </a:rPr>
              <a:t> </a:t>
            </a:r>
            <a:r>
              <a:rPr lang="en-US" sz="1800" dirty="0" err="1">
                <a:solidFill>
                  <a:schemeClr val="tx2"/>
                </a:solidFill>
                <a:latin typeface="+mj-lt"/>
                <a:ea typeface="Times New Roman"/>
              </a:rPr>
              <a:t>sistemelor</a:t>
            </a:r>
            <a:r>
              <a:rPr lang="en-US" sz="1800" dirty="0">
                <a:solidFill>
                  <a:schemeClr val="tx2"/>
                </a:solidFill>
                <a:latin typeface="+mj-lt"/>
                <a:ea typeface="Times New Roman"/>
              </a:rPr>
              <a:t> </a:t>
            </a:r>
            <a:r>
              <a:rPr lang="en-US" sz="1800" b="0" dirty="0">
                <a:solidFill>
                  <a:schemeClr val="tx2"/>
                </a:solidFill>
                <a:latin typeface="+mj-lt"/>
                <a:ea typeface="Times New Roman"/>
              </a:rPr>
              <a:t>de </a:t>
            </a:r>
            <a:r>
              <a:rPr lang="en-US" sz="1800" b="0" dirty="0" err="1">
                <a:solidFill>
                  <a:schemeClr val="tx2"/>
                </a:solidFill>
                <a:latin typeface="+mj-lt"/>
                <a:ea typeface="Times New Roman"/>
              </a:rPr>
              <a:t>captare</a:t>
            </a:r>
            <a:r>
              <a:rPr lang="en-US" sz="1800" b="0" dirty="0">
                <a:solidFill>
                  <a:schemeClr val="tx2"/>
                </a:solidFill>
                <a:latin typeface="+mj-lt"/>
                <a:ea typeface="Times New Roman"/>
              </a:rPr>
              <a:t> </a:t>
            </a:r>
            <a:r>
              <a:rPr lang="en-US" sz="1800" b="0" dirty="0" err="1">
                <a:solidFill>
                  <a:schemeClr val="tx2"/>
                </a:solidFill>
                <a:latin typeface="+mj-lt"/>
                <a:ea typeface="Times New Roman"/>
              </a:rPr>
              <a:t>și</a:t>
            </a:r>
            <a:r>
              <a:rPr lang="en-US" sz="1800" b="0" dirty="0">
                <a:solidFill>
                  <a:schemeClr val="tx2"/>
                </a:solidFill>
                <a:latin typeface="+mj-lt"/>
                <a:ea typeface="Times New Roman"/>
              </a:rPr>
              <a:t> </a:t>
            </a:r>
            <a:r>
              <a:rPr lang="en-US" sz="1800" b="0" dirty="0" err="1">
                <a:solidFill>
                  <a:schemeClr val="tx2"/>
                </a:solidFill>
                <a:latin typeface="+mj-lt"/>
                <a:ea typeface="Times New Roman"/>
              </a:rPr>
              <a:t>neutralizare</a:t>
            </a:r>
            <a:r>
              <a:rPr lang="en-US" sz="1800" b="0" dirty="0">
                <a:solidFill>
                  <a:schemeClr val="tx2"/>
                </a:solidFill>
                <a:latin typeface="+mj-lt"/>
                <a:ea typeface="Times New Roman"/>
              </a:rPr>
              <a:t> a </a:t>
            </a:r>
            <a:r>
              <a:rPr lang="en-US" sz="1800" b="0" dirty="0" err="1">
                <a:solidFill>
                  <a:schemeClr val="tx2"/>
                </a:solidFill>
                <a:latin typeface="+mj-lt"/>
                <a:ea typeface="Times New Roman"/>
              </a:rPr>
              <a:t>poluanților</a:t>
            </a:r>
            <a:r>
              <a:rPr lang="en-US" sz="1800" b="0" dirty="0">
                <a:solidFill>
                  <a:schemeClr val="tx2"/>
                </a:solidFill>
                <a:latin typeface="+mj-lt"/>
                <a:ea typeface="Times New Roman"/>
              </a:rPr>
              <a:t>, de </a:t>
            </a:r>
            <a:r>
              <a:rPr lang="en-US" sz="1800" b="0" dirty="0" err="1">
                <a:solidFill>
                  <a:schemeClr val="tx2"/>
                </a:solidFill>
                <a:latin typeface="+mj-lt"/>
                <a:ea typeface="Times New Roman"/>
              </a:rPr>
              <a:t>colectare</a:t>
            </a:r>
            <a:r>
              <a:rPr lang="en-US" sz="1800" b="0" dirty="0">
                <a:solidFill>
                  <a:schemeClr val="tx2"/>
                </a:solidFill>
                <a:latin typeface="+mj-lt"/>
                <a:ea typeface="Times New Roman"/>
              </a:rPr>
              <a:t>, </a:t>
            </a:r>
            <a:r>
              <a:rPr lang="en-US" sz="1800" b="0" dirty="0" err="1">
                <a:solidFill>
                  <a:schemeClr val="tx2"/>
                </a:solidFill>
                <a:latin typeface="+mj-lt"/>
                <a:ea typeface="Times New Roman"/>
              </a:rPr>
              <a:t>reciclare</a:t>
            </a:r>
            <a:r>
              <a:rPr lang="en-US" sz="1800" b="0" dirty="0">
                <a:solidFill>
                  <a:schemeClr val="tx2"/>
                </a:solidFill>
                <a:latin typeface="+mj-lt"/>
                <a:ea typeface="Times New Roman"/>
              </a:rPr>
              <a:t> </a:t>
            </a:r>
            <a:r>
              <a:rPr lang="en-US" sz="1800" b="0" dirty="0" err="1">
                <a:solidFill>
                  <a:schemeClr val="tx2"/>
                </a:solidFill>
                <a:latin typeface="+mj-lt"/>
                <a:ea typeface="Times New Roman"/>
              </a:rPr>
              <a:t>și</a:t>
            </a:r>
            <a:r>
              <a:rPr lang="en-US" sz="1800" b="0" dirty="0">
                <a:solidFill>
                  <a:schemeClr val="tx2"/>
                </a:solidFill>
                <a:latin typeface="+mj-lt"/>
                <a:ea typeface="Times New Roman"/>
              </a:rPr>
              <a:t> </a:t>
            </a:r>
            <a:r>
              <a:rPr lang="en-US" sz="1800" b="0" dirty="0" err="1">
                <a:solidFill>
                  <a:schemeClr val="tx2"/>
                </a:solidFill>
                <a:latin typeface="+mj-lt"/>
                <a:ea typeface="Times New Roman"/>
              </a:rPr>
              <a:t>distrugere</a:t>
            </a:r>
            <a:r>
              <a:rPr lang="en-US" sz="1800" b="0" dirty="0">
                <a:solidFill>
                  <a:schemeClr val="tx2"/>
                </a:solidFill>
                <a:latin typeface="+mj-lt"/>
                <a:ea typeface="Times New Roman"/>
              </a:rPr>
              <a:t> a </a:t>
            </a:r>
            <a:r>
              <a:rPr lang="en-US" sz="1800" b="0" dirty="0" err="1">
                <a:solidFill>
                  <a:schemeClr val="tx2"/>
                </a:solidFill>
                <a:latin typeface="+mj-lt"/>
                <a:ea typeface="Times New Roman"/>
              </a:rPr>
              <a:t>deșeurilor</a:t>
            </a:r>
            <a:r>
              <a:rPr lang="en-US" sz="1800" b="0" dirty="0">
                <a:solidFill>
                  <a:schemeClr val="tx2"/>
                </a:solidFill>
                <a:latin typeface="+mj-lt"/>
                <a:ea typeface="Times New Roman"/>
              </a:rPr>
              <a:t>, </a:t>
            </a:r>
            <a:r>
              <a:rPr lang="en-US" sz="1800" b="0" dirty="0" err="1">
                <a:solidFill>
                  <a:schemeClr val="tx2"/>
                </a:solidFill>
                <a:latin typeface="+mj-lt"/>
                <a:ea typeface="Times New Roman"/>
              </a:rPr>
              <a:t>precum</a:t>
            </a:r>
            <a:r>
              <a:rPr lang="en-US" sz="1800" b="0" dirty="0">
                <a:solidFill>
                  <a:schemeClr val="tx2"/>
                </a:solidFill>
                <a:latin typeface="+mj-lt"/>
                <a:ea typeface="Times New Roman"/>
              </a:rPr>
              <a:t> </a:t>
            </a:r>
            <a:r>
              <a:rPr lang="en-US" sz="1800" b="0" dirty="0" err="1">
                <a:solidFill>
                  <a:schemeClr val="tx2"/>
                </a:solidFill>
                <a:latin typeface="+mj-lt"/>
                <a:ea typeface="Times New Roman"/>
              </a:rPr>
              <a:t>și</a:t>
            </a:r>
            <a:r>
              <a:rPr lang="en-US" sz="1800" b="0" dirty="0">
                <a:solidFill>
                  <a:schemeClr val="tx2"/>
                </a:solidFill>
                <a:latin typeface="+mj-lt"/>
                <a:ea typeface="Times New Roman"/>
              </a:rPr>
              <a:t> </a:t>
            </a:r>
            <a:r>
              <a:rPr lang="en-US" sz="1800" b="0" dirty="0" err="1">
                <a:solidFill>
                  <a:schemeClr val="tx2"/>
                </a:solidFill>
                <a:latin typeface="+mj-lt"/>
                <a:ea typeface="Times New Roman"/>
              </a:rPr>
              <a:t>implementarea</a:t>
            </a:r>
            <a:r>
              <a:rPr lang="en-US" sz="1800" b="0" dirty="0">
                <a:solidFill>
                  <a:schemeClr val="tx2"/>
                </a:solidFill>
                <a:latin typeface="+mj-lt"/>
                <a:ea typeface="Times New Roman"/>
              </a:rPr>
              <a:t> de </a:t>
            </a:r>
            <a:r>
              <a:rPr lang="en-US" sz="1800" b="0" dirty="0" err="1">
                <a:solidFill>
                  <a:schemeClr val="tx2"/>
                </a:solidFill>
                <a:latin typeface="+mj-lt"/>
                <a:ea typeface="Times New Roman"/>
              </a:rPr>
              <a:t>tehnologii</a:t>
            </a:r>
            <a:r>
              <a:rPr lang="en-US" sz="1800" b="0" dirty="0">
                <a:solidFill>
                  <a:schemeClr val="tx2"/>
                </a:solidFill>
                <a:latin typeface="+mj-lt"/>
                <a:ea typeface="Times New Roman"/>
              </a:rPr>
              <a:t> </a:t>
            </a:r>
            <a:r>
              <a:rPr lang="en-US" sz="1800" b="0" dirty="0" err="1">
                <a:solidFill>
                  <a:schemeClr val="tx2"/>
                </a:solidFill>
                <a:latin typeface="+mj-lt"/>
                <a:ea typeface="Times New Roman"/>
              </a:rPr>
              <a:t>nonpoluante</a:t>
            </a:r>
            <a:r>
              <a:rPr lang="en-US" sz="1800" b="0" dirty="0">
                <a:solidFill>
                  <a:schemeClr val="tx2"/>
                </a:solidFill>
                <a:latin typeface="+mj-lt"/>
                <a:ea typeface="Times New Roman"/>
              </a:rPr>
              <a:t>, </a:t>
            </a:r>
            <a:r>
              <a:rPr lang="en-US" sz="1800" b="0" dirty="0" err="1">
                <a:solidFill>
                  <a:schemeClr val="tx2"/>
                </a:solidFill>
                <a:latin typeface="+mj-lt"/>
                <a:ea typeface="Times New Roman"/>
              </a:rPr>
              <a:t>realizarea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altor</a:t>
            </a:r>
            <a:r>
              <a:rPr lang="en-US" sz="1800" b="0" dirty="0">
                <a:solidFill>
                  <a:schemeClr val="tx2"/>
                </a:solidFill>
                <a:latin typeface="+mj-lt"/>
                <a:ea typeface="Times New Roman"/>
              </a:rPr>
              <a:t> </a:t>
            </a:r>
            <a:r>
              <a:rPr lang="en-US" sz="1800" b="0" dirty="0" err="1">
                <a:solidFill>
                  <a:schemeClr val="tx2"/>
                </a:solidFill>
                <a:latin typeface="+mj-lt"/>
                <a:ea typeface="Times New Roman"/>
              </a:rPr>
              <a:t>măsuri</a:t>
            </a:r>
            <a:r>
              <a:rPr lang="en-US" sz="1800" b="0" dirty="0">
                <a:solidFill>
                  <a:schemeClr val="tx2"/>
                </a:solidFill>
                <a:latin typeface="+mj-lt"/>
                <a:ea typeface="Times New Roman"/>
              </a:rPr>
              <a:t> care </a:t>
            </a:r>
            <a:r>
              <a:rPr lang="en-US" sz="1800" b="0" dirty="0" err="1">
                <a:solidFill>
                  <a:schemeClr val="tx2"/>
                </a:solidFill>
                <a:latin typeface="+mj-lt"/>
                <a:ea typeface="Times New Roman"/>
              </a:rPr>
              <a:t>ar</a:t>
            </a:r>
            <a:r>
              <a:rPr lang="en-US" sz="1800" b="0" dirty="0">
                <a:solidFill>
                  <a:schemeClr val="tx2"/>
                </a:solidFill>
                <a:latin typeface="+mj-lt"/>
                <a:ea typeface="Times New Roman"/>
              </a:rPr>
              <a:t> </a:t>
            </a:r>
            <a:r>
              <a:rPr lang="en-US" sz="1800" b="0" dirty="0" err="1">
                <a:solidFill>
                  <a:schemeClr val="tx2"/>
                </a:solidFill>
                <a:latin typeface="+mj-lt"/>
                <a:ea typeface="Times New Roman"/>
              </a:rPr>
              <a:t>micșora</a:t>
            </a:r>
            <a:r>
              <a:rPr lang="en-US" sz="1800" b="0" dirty="0">
                <a:solidFill>
                  <a:schemeClr val="tx2"/>
                </a:solidFill>
                <a:latin typeface="+mj-lt"/>
                <a:ea typeface="Times New Roman"/>
              </a:rPr>
              <a:t> </a:t>
            </a:r>
            <a:r>
              <a:rPr lang="en-US" sz="1800" b="0" dirty="0" err="1">
                <a:solidFill>
                  <a:schemeClr val="tx2"/>
                </a:solidFill>
                <a:latin typeface="+mj-lt"/>
                <a:ea typeface="Times New Roman"/>
              </a:rPr>
              <a:t>volumul</a:t>
            </a:r>
            <a:r>
              <a:rPr lang="en-US" sz="1800" b="0" dirty="0">
                <a:solidFill>
                  <a:schemeClr val="tx2"/>
                </a:solidFill>
                <a:latin typeface="+mj-lt"/>
                <a:ea typeface="Times New Roman"/>
              </a:rPr>
              <a:t> </a:t>
            </a:r>
            <a:r>
              <a:rPr lang="en-US" sz="1800" b="0" dirty="0" err="1">
                <a:solidFill>
                  <a:schemeClr val="tx2"/>
                </a:solidFill>
                <a:latin typeface="+mj-lt"/>
                <a:ea typeface="Times New Roman"/>
              </a:rPr>
              <a:t>emisiilor</a:t>
            </a:r>
            <a:r>
              <a:rPr lang="en-US" sz="1800" b="0" dirty="0">
                <a:solidFill>
                  <a:schemeClr val="tx2"/>
                </a:solidFill>
                <a:latin typeface="+mj-lt"/>
                <a:ea typeface="Times New Roman"/>
              </a:rPr>
              <a:t> (</a:t>
            </a:r>
            <a:r>
              <a:rPr lang="en-US" sz="1800" b="0" dirty="0" err="1">
                <a:solidFill>
                  <a:schemeClr val="tx2"/>
                </a:solidFill>
                <a:latin typeface="+mj-lt"/>
                <a:ea typeface="Times New Roman"/>
              </a:rPr>
              <a:t>deversărilor</a:t>
            </a:r>
            <a:r>
              <a:rPr lang="en-US" sz="1800" b="0" dirty="0">
                <a:solidFill>
                  <a:schemeClr val="tx2"/>
                </a:solidFill>
                <a:latin typeface="+mj-lt"/>
                <a:ea typeface="Times New Roman"/>
              </a:rPr>
              <a:t>) de </a:t>
            </a:r>
            <a:r>
              <a:rPr lang="en-US" sz="1800" b="0" dirty="0" err="1">
                <a:solidFill>
                  <a:schemeClr val="tx2"/>
                </a:solidFill>
                <a:latin typeface="+mj-lt"/>
                <a:ea typeface="Times New Roman"/>
              </a:rPr>
              <a:t>poluanți</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en-US" sz="1800" b="0" dirty="0" err="1">
                <a:solidFill>
                  <a:schemeClr val="tx2"/>
                </a:solidFill>
                <a:latin typeface="+mj-lt"/>
                <a:ea typeface="Times New Roman"/>
              </a:rPr>
              <a:t>mediu</a:t>
            </a:r>
            <a:r>
              <a:rPr lang="en-US" sz="1800" b="0" dirty="0">
                <a:solidFill>
                  <a:schemeClr val="tx2"/>
                </a:solidFill>
                <a:latin typeface="+mj-lt"/>
                <a:ea typeface="Times New Roman"/>
              </a:rPr>
              <a:t> </a:t>
            </a:r>
            <a:r>
              <a:rPr lang="en-US" sz="1800" b="0" dirty="0" err="1">
                <a:solidFill>
                  <a:schemeClr val="tx2"/>
                </a:solidFill>
                <a:latin typeface="+mj-lt"/>
                <a:ea typeface="Times New Roman"/>
              </a:rPr>
              <a:t>și</a:t>
            </a:r>
            <a:r>
              <a:rPr lang="en-US" sz="1800" b="0" dirty="0">
                <a:solidFill>
                  <a:schemeClr val="tx2"/>
                </a:solidFill>
                <a:latin typeface="+mj-lt"/>
                <a:ea typeface="Times New Roman"/>
              </a:rPr>
              <a:t> </a:t>
            </a:r>
            <a:r>
              <a:rPr lang="en-US" sz="1800" b="0" dirty="0" err="1">
                <a:solidFill>
                  <a:schemeClr val="tx2"/>
                </a:solidFill>
                <a:latin typeface="+mj-lt"/>
                <a:ea typeface="Times New Roman"/>
              </a:rPr>
              <a:t>ar</a:t>
            </a:r>
            <a:r>
              <a:rPr lang="en-US" sz="1800" b="0" dirty="0">
                <a:solidFill>
                  <a:schemeClr val="tx2"/>
                </a:solidFill>
                <a:latin typeface="+mj-lt"/>
                <a:ea typeface="Times New Roman"/>
              </a:rPr>
              <a:t> </a:t>
            </a:r>
            <a:r>
              <a:rPr lang="en-US" sz="1800" b="0" dirty="0" err="1">
                <a:solidFill>
                  <a:schemeClr val="tx2"/>
                </a:solidFill>
                <a:latin typeface="+mj-lt"/>
                <a:ea typeface="Times New Roman"/>
              </a:rPr>
              <a:t>diminua</a:t>
            </a:r>
            <a:r>
              <a:rPr lang="en-US" sz="1800" b="0" dirty="0">
                <a:solidFill>
                  <a:schemeClr val="tx2"/>
                </a:solidFill>
                <a:latin typeface="+mj-lt"/>
                <a:ea typeface="Times New Roman"/>
              </a:rPr>
              <a:t> </a:t>
            </a:r>
            <a:r>
              <a:rPr lang="en-US" sz="1800" b="0" dirty="0" err="1">
                <a:solidFill>
                  <a:schemeClr val="tx2"/>
                </a:solidFill>
                <a:latin typeface="+mj-lt"/>
                <a:ea typeface="Times New Roman"/>
              </a:rPr>
              <a:t>formarea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deșeurilor</a:t>
            </a:r>
            <a:r>
              <a:rPr lang="en-US" sz="1800" b="0" dirty="0">
                <a:solidFill>
                  <a:schemeClr val="tx2"/>
                </a:solidFill>
                <a:latin typeface="+mj-lt"/>
                <a:ea typeface="Times New Roman"/>
              </a:rPr>
              <a:t> de </a:t>
            </a:r>
            <a:r>
              <a:rPr lang="en-US" sz="1800" b="0" dirty="0" err="1">
                <a:solidFill>
                  <a:schemeClr val="tx2"/>
                </a:solidFill>
                <a:latin typeface="+mj-lt"/>
                <a:ea typeface="Times New Roman"/>
              </a:rPr>
              <a:t>producție</a:t>
            </a:r>
            <a:r>
              <a:rPr lang="en-US" sz="1800" b="0" dirty="0">
                <a:solidFill>
                  <a:schemeClr val="tx2"/>
                </a:solidFill>
                <a:latin typeface="+mj-lt"/>
                <a:ea typeface="Times New Roman"/>
              </a:rPr>
              <a:t> </a:t>
            </a:r>
            <a:r>
              <a:rPr lang="en-US" sz="1800" b="0" dirty="0" err="1">
                <a:solidFill>
                  <a:schemeClr val="tx2"/>
                </a:solidFill>
                <a:latin typeface="+mj-lt"/>
                <a:ea typeface="Times New Roman"/>
              </a:rPr>
              <a:t>și</a:t>
            </a:r>
            <a:r>
              <a:rPr lang="en-US" sz="1800" b="0" dirty="0">
                <a:solidFill>
                  <a:schemeClr val="tx2"/>
                </a:solidFill>
                <a:latin typeface="+mj-lt"/>
                <a:ea typeface="Times New Roman"/>
              </a:rPr>
              <a:t> a </a:t>
            </a:r>
            <a:r>
              <a:rPr lang="en-US" sz="1800" b="0" dirty="0" err="1">
                <a:solidFill>
                  <a:schemeClr val="tx2"/>
                </a:solidFill>
                <a:latin typeface="+mj-lt"/>
                <a:ea typeface="Times New Roman"/>
              </a:rPr>
              <a:t>deșeurilor</a:t>
            </a:r>
            <a:r>
              <a:rPr lang="en-US" sz="1800" b="0" dirty="0">
                <a:solidFill>
                  <a:schemeClr val="tx2"/>
                </a:solidFill>
                <a:latin typeface="+mj-lt"/>
                <a:ea typeface="Times New Roman"/>
              </a:rPr>
              <a:t> de </a:t>
            </a:r>
            <a:r>
              <a:rPr lang="en-US" sz="1800" b="0" dirty="0" err="1">
                <a:solidFill>
                  <a:schemeClr val="tx2"/>
                </a:solidFill>
                <a:latin typeface="+mj-lt"/>
                <a:ea typeface="Times New Roman"/>
              </a:rPr>
              <a:t>ambalaje</a:t>
            </a:r>
            <a:r>
              <a:rPr lang="en-US" sz="1800" b="0" dirty="0" smtClean="0">
                <a:solidFill>
                  <a:schemeClr val="tx2"/>
                </a:solidFill>
                <a:latin typeface="+mj-lt"/>
                <a:ea typeface="Times New Roman"/>
              </a:rPr>
              <a:t>;</a:t>
            </a:r>
            <a:endParaRPr lang="ro-MO" sz="1800" b="0" dirty="0" smtClean="0">
              <a:solidFill>
                <a:schemeClr val="tx2"/>
              </a:solidFill>
              <a:latin typeface="+mj-lt"/>
              <a:ea typeface="Times New Roman"/>
            </a:endParaRPr>
          </a:p>
          <a:p>
            <a:endParaRPr lang="ro-MO" sz="1800" b="0" dirty="0" smtClean="0">
              <a:solidFill>
                <a:schemeClr val="tx2"/>
              </a:solidFill>
              <a:latin typeface="+mj-lt"/>
              <a:ea typeface="Times New Roman"/>
            </a:endParaRPr>
          </a:p>
          <a:p>
            <a:pPr marL="285750" indent="-285750">
              <a:buFont typeface="Arial" panose="020B0604020202020204" pitchFamily="34" charset="0"/>
              <a:buChar char="•"/>
            </a:pPr>
            <a:r>
              <a:rPr lang="en-US" sz="1800" dirty="0" err="1" smtClean="0">
                <a:solidFill>
                  <a:schemeClr val="tx2"/>
                </a:solidFill>
                <a:latin typeface="+mj-lt"/>
                <a:ea typeface="Times New Roman"/>
              </a:rPr>
              <a:t>formarea</a:t>
            </a:r>
            <a:r>
              <a:rPr lang="en-US" sz="1800" dirty="0" smtClean="0">
                <a:solidFill>
                  <a:schemeClr val="tx2"/>
                </a:solidFill>
                <a:latin typeface="+mj-lt"/>
                <a:ea typeface="Times New Roman"/>
              </a:rPr>
              <a:t> </a:t>
            </a:r>
            <a:r>
              <a:rPr lang="en-US" sz="1800" dirty="0" err="1">
                <a:solidFill>
                  <a:schemeClr val="tx2"/>
                </a:solidFill>
                <a:latin typeface="+mj-lt"/>
                <a:ea typeface="Times New Roman"/>
              </a:rPr>
              <a:t>fondurilor</a:t>
            </a:r>
            <a:r>
              <a:rPr lang="en-US" sz="1800" dirty="0">
                <a:solidFill>
                  <a:schemeClr val="tx2"/>
                </a:solidFill>
                <a:latin typeface="+mj-lt"/>
                <a:ea typeface="Times New Roman"/>
              </a:rPr>
              <a:t> </a:t>
            </a:r>
            <a:r>
              <a:rPr lang="en-US" sz="1800" dirty="0" err="1">
                <a:solidFill>
                  <a:schemeClr val="tx2"/>
                </a:solidFill>
                <a:latin typeface="+mj-lt"/>
                <a:ea typeface="Times New Roman"/>
              </a:rPr>
              <a:t>ecologice</a:t>
            </a:r>
            <a:r>
              <a:rPr lang="en-US" sz="1800" dirty="0">
                <a:solidFill>
                  <a:schemeClr val="tx2"/>
                </a:solidFill>
                <a:latin typeface="+mj-lt"/>
                <a:ea typeface="Times New Roman"/>
              </a:rPr>
              <a:t> </a:t>
            </a:r>
            <a:r>
              <a:rPr lang="en-US" sz="1800" b="0" dirty="0" err="1">
                <a:solidFill>
                  <a:schemeClr val="tx2"/>
                </a:solidFill>
                <a:latin typeface="+mj-lt"/>
                <a:ea typeface="Times New Roman"/>
              </a:rPr>
              <a:t>pentru</a:t>
            </a:r>
            <a:r>
              <a:rPr lang="en-US" sz="1800" b="0" dirty="0">
                <a:solidFill>
                  <a:schemeClr val="tx2"/>
                </a:solidFill>
                <a:latin typeface="+mj-lt"/>
                <a:ea typeface="Times New Roman"/>
              </a:rPr>
              <a:t> </a:t>
            </a:r>
            <a:r>
              <a:rPr lang="en-US" sz="1800" b="0" dirty="0" err="1">
                <a:solidFill>
                  <a:schemeClr val="tx2"/>
                </a:solidFill>
                <a:latin typeface="+mj-lt"/>
                <a:ea typeface="Times New Roman"/>
              </a:rPr>
              <a:t>finanţarea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activităţii</a:t>
            </a:r>
            <a:r>
              <a:rPr lang="en-US" sz="1800" b="0" dirty="0">
                <a:solidFill>
                  <a:schemeClr val="tx2"/>
                </a:solidFill>
                <a:latin typeface="+mj-lt"/>
                <a:ea typeface="Times New Roman"/>
              </a:rPr>
              <a:t> orientate </a:t>
            </a:r>
            <a:r>
              <a:rPr lang="en-US" sz="1800" b="0" dirty="0" err="1">
                <a:solidFill>
                  <a:schemeClr val="tx2"/>
                </a:solidFill>
                <a:latin typeface="+mj-lt"/>
                <a:ea typeface="Times New Roman"/>
              </a:rPr>
              <a:t>spre</a:t>
            </a:r>
            <a:r>
              <a:rPr lang="en-US" sz="1800" b="0" dirty="0">
                <a:solidFill>
                  <a:schemeClr val="tx2"/>
                </a:solidFill>
                <a:latin typeface="+mj-lt"/>
                <a:ea typeface="Times New Roman"/>
              </a:rPr>
              <a:t> </a:t>
            </a:r>
            <a:r>
              <a:rPr lang="en-US" sz="1800" b="0" dirty="0" err="1">
                <a:solidFill>
                  <a:schemeClr val="tx2"/>
                </a:solidFill>
                <a:latin typeface="+mj-lt"/>
                <a:ea typeface="Times New Roman"/>
              </a:rPr>
              <a:t>ameliorarea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calităţii</a:t>
            </a:r>
            <a:r>
              <a:rPr lang="en-US" sz="1800" b="0" dirty="0">
                <a:solidFill>
                  <a:schemeClr val="tx2"/>
                </a:solidFill>
                <a:latin typeface="+mj-lt"/>
                <a:ea typeface="Times New Roman"/>
              </a:rPr>
              <a:t> </a:t>
            </a:r>
            <a:endParaRPr lang="ro-MO" sz="1800" b="0" dirty="0" smtClean="0">
              <a:solidFill>
                <a:schemeClr val="tx2"/>
              </a:solidFill>
              <a:latin typeface="+mj-lt"/>
              <a:ea typeface="Times New Roman"/>
            </a:endParaRPr>
          </a:p>
          <a:p>
            <a:pPr marL="285750" indent="-285750">
              <a:buFont typeface="Arial" panose="020B0604020202020204" pitchFamily="34" charset="0"/>
              <a:buChar char="•"/>
            </a:pPr>
            <a:endParaRPr lang="ro-MO" sz="1800" b="0" dirty="0" smtClean="0">
              <a:solidFill>
                <a:schemeClr val="tx2"/>
              </a:solidFill>
              <a:latin typeface="+mj-lt"/>
              <a:ea typeface="Times New Roman"/>
            </a:endParaRPr>
          </a:p>
        </p:txBody>
      </p:sp>
    </p:spTree>
    <p:extLst>
      <p:ext uri="{BB962C8B-B14F-4D97-AF65-F5344CB8AC3E}">
        <p14:creationId xmlns:p14="http://schemas.microsoft.com/office/powerpoint/2010/main" val="112196619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1231106"/>
          </a:xfrm>
          <a:prstGeom prst="rect">
            <a:avLst/>
          </a:prstGeom>
        </p:spPr>
        <p:txBody>
          <a:bodyPr wrap="square">
            <a:spAutoFit/>
          </a:bodyPr>
          <a:lstStyle/>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p:txBody>
      </p:sp>
      <p:sp>
        <p:nvSpPr>
          <p:cNvPr id="21" name="Лента лицом вниз 20"/>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nr.1540 privind </a:t>
            </a:r>
          </a:p>
          <a:p>
            <a:pPr algn="ctr" eaLnBrk="0" hangingPunct="0"/>
            <a:r>
              <a:rPr lang="ro-MO" sz="2000" kern="0" dirty="0" smtClean="0">
                <a:solidFill>
                  <a:schemeClr val="tx1"/>
                </a:solidFill>
                <a:latin typeface="Arial"/>
              </a:rPr>
              <a:t> plata pentru poluare</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532306" y="2666323"/>
            <a:ext cx="8208266" cy="729430"/>
          </a:xfrm>
          <a:prstGeom prst="rect">
            <a:avLst/>
          </a:prstGeom>
        </p:spPr>
        <p:txBody>
          <a:bodyPr wrap="square">
            <a:spAutoFit/>
          </a:bodyPr>
          <a:lstStyle/>
          <a:p>
            <a:pPr indent="228600" algn="just">
              <a:lnSpc>
                <a:spcPct val="115000"/>
              </a:lnSpc>
              <a:spcAft>
                <a:spcPts val="0"/>
              </a:spcAft>
            </a:pPr>
            <a:endParaRPr lang="ro-MO" sz="1800" dirty="0" smtClean="0">
              <a:effectLst/>
              <a:latin typeface="Calibri"/>
              <a:ea typeface="Calibri"/>
              <a:cs typeface="Times New Roman"/>
            </a:endParaRPr>
          </a:p>
          <a:p>
            <a:pPr indent="228600" algn="just">
              <a:lnSpc>
                <a:spcPct val="115000"/>
              </a:lnSpc>
              <a:spcAft>
                <a:spcPts val="0"/>
              </a:spcAft>
            </a:pPr>
            <a:endParaRPr lang="ru-RU" sz="1800" dirty="0">
              <a:effectLst/>
              <a:latin typeface="Calibri"/>
              <a:ea typeface="Calibri"/>
              <a:cs typeface="Times New Roman"/>
            </a:endParaRPr>
          </a:p>
        </p:txBody>
      </p:sp>
      <p:sp>
        <p:nvSpPr>
          <p:cNvPr id="4" name="Прямоугольник 3"/>
          <p:cNvSpPr/>
          <p:nvPr/>
        </p:nvSpPr>
        <p:spPr>
          <a:xfrm>
            <a:off x="188243" y="2595282"/>
            <a:ext cx="8646475" cy="3970318"/>
          </a:xfrm>
          <a:prstGeom prst="rect">
            <a:avLst/>
          </a:prstGeom>
        </p:spPr>
        <p:txBody>
          <a:bodyPr wrap="square">
            <a:spAutoFit/>
          </a:bodyPr>
          <a:lstStyle/>
          <a:p>
            <a:r>
              <a:rPr lang="en-US" sz="1800" dirty="0" err="1">
                <a:solidFill>
                  <a:srgbClr val="000000"/>
                </a:solidFill>
                <a:latin typeface="+mj-lt"/>
                <a:ea typeface="Times New Roman"/>
              </a:rPr>
              <a:t>Normativele</a:t>
            </a:r>
            <a:r>
              <a:rPr lang="en-US" sz="1800" dirty="0">
                <a:solidFill>
                  <a:srgbClr val="000000"/>
                </a:solidFill>
                <a:latin typeface="+mj-lt"/>
                <a:ea typeface="Times New Roman"/>
              </a:rPr>
              <a:t> </a:t>
            </a:r>
            <a:r>
              <a:rPr lang="en-US" sz="1800" dirty="0" err="1">
                <a:solidFill>
                  <a:srgbClr val="000000"/>
                </a:solidFill>
                <a:latin typeface="+mj-lt"/>
                <a:ea typeface="Times New Roman"/>
              </a:rPr>
              <a:t>plăţii</a:t>
            </a:r>
            <a:r>
              <a:rPr lang="en-US" sz="1800" dirty="0">
                <a:solidFill>
                  <a:srgbClr val="000000"/>
                </a:solidFill>
                <a:latin typeface="+mj-lt"/>
                <a:ea typeface="Times New Roman"/>
              </a:rPr>
              <a:t> </a:t>
            </a:r>
            <a:r>
              <a:rPr lang="en-US" sz="1800" dirty="0" err="1">
                <a:solidFill>
                  <a:srgbClr val="000000"/>
                </a:solidFill>
                <a:latin typeface="+mj-lt"/>
                <a:ea typeface="Times New Roman"/>
              </a:rPr>
              <a:t>pentru</a:t>
            </a:r>
            <a:r>
              <a:rPr lang="en-US" sz="1800" dirty="0">
                <a:solidFill>
                  <a:srgbClr val="000000"/>
                </a:solidFill>
                <a:latin typeface="+mj-lt"/>
                <a:ea typeface="Times New Roman"/>
              </a:rPr>
              <a:t> </a:t>
            </a:r>
            <a:r>
              <a:rPr lang="en-US" sz="1800" dirty="0" err="1">
                <a:solidFill>
                  <a:srgbClr val="000000"/>
                </a:solidFill>
                <a:latin typeface="+mj-lt"/>
                <a:ea typeface="Times New Roman"/>
              </a:rPr>
              <a:t>poluarea</a:t>
            </a:r>
            <a:r>
              <a:rPr lang="en-US" sz="1800" dirty="0">
                <a:solidFill>
                  <a:srgbClr val="000000"/>
                </a:solidFill>
                <a:latin typeface="+mj-lt"/>
                <a:ea typeface="Times New Roman"/>
              </a:rPr>
              <a:t> </a:t>
            </a:r>
            <a:r>
              <a:rPr lang="en-US" sz="1800" dirty="0" err="1">
                <a:solidFill>
                  <a:srgbClr val="000000"/>
                </a:solidFill>
                <a:latin typeface="+mj-lt"/>
                <a:ea typeface="Times New Roman"/>
              </a:rPr>
              <a:t>mediului</a:t>
            </a:r>
            <a:r>
              <a:rPr lang="en-US" sz="1800" dirty="0">
                <a:solidFill>
                  <a:srgbClr val="000000"/>
                </a:solidFill>
                <a:latin typeface="+mj-lt"/>
                <a:ea typeface="Times New Roman"/>
              </a:rPr>
              <a:t> se </a:t>
            </a:r>
            <a:r>
              <a:rPr lang="en-US" sz="1800" dirty="0" err="1">
                <a:solidFill>
                  <a:srgbClr val="000000"/>
                </a:solidFill>
                <a:latin typeface="+mj-lt"/>
                <a:ea typeface="Times New Roman"/>
              </a:rPr>
              <a:t>stabilesc</a:t>
            </a:r>
            <a:r>
              <a:rPr lang="en-US" sz="1800" dirty="0">
                <a:solidFill>
                  <a:srgbClr val="000000"/>
                </a:solidFill>
                <a:latin typeface="+mj-lt"/>
                <a:ea typeface="Times New Roman"/>
              </a:rPr>
              <a:t> de </a:t>
            </a:r>
            <a:r>
              <a:rPr lang="en-US" sz="1800" dirty="0" err="1">
                <a:solidFill>
                  <a:srgbClr val="000000"/>
                </a:solidFill>
                <a:latin typeface="+mj-lt"/>
                <a:ea typeface="Times New Roman"/>
              </a:rPr>
              <a:t>către</a:t>
            </a:r>
            <a:r>
              <a:rPr lang="en-US" sz="1800" dirty="0">
                <a:solidFill>
                  <a:srgbClr val="000000"/>
                </a:solidFill>
                <a:latin typeface="+mj-lt"/>
                <a:ea typeface="Times New Roman"/>
              </a:rPr>
              <a:t> </a:t>
            </a:r>
            <a:r>
              <a:rPr lang="en-US" sz="1800" dirty="0" err="1" smtClean="0">
                <a:solidFill>
                  <a:srgbClr val="000000"/>
                </a:solidFill>
                <a:latin typeface="+mj-lt"/>
                <a:ea typeface="Times New Roman"/>
              </a:rPr>
              <a:t>Parlamen</a:t>
            </a:r>
            <a:r>
              <a:rPr lang="en-US" sz="1800" b="0" dirty="0" err="1" smtClean="0">
                <a:solidFill>
                  <a:srgbClr val="000000"/>
                </a:solidFill>
                <a:latin typeface="+mj-lt"/>
                <a:ea typeface="Times New Roman"/>
              </a:rPr>
              <a:t>t</a:t>
            </a:r>
            <a:r>
              <a:rPr lang="ro-MO" sz="1800" b="0" dirty="0" smtClean="0">
                <a:solidFill>
                  <a:srgbClr val="000000"/>
                </a:solidFill>
                <a:latin typeface="+mj-lt"/>
                <a:ea typeface="Times New Roman"/>
              </a:rPr>
              <a:t>.</a:t>
            </a:r>
          </a:p>
          <a:p>
            <a:endParaRPr lang="ro-MO" sz="1800" b="0" dirty="0" smtClean="0">
              <a:solidFill>
                <a:srgbClr val="000000"/>
              </a:solidFill>
              <a:latin typeface="+mj-lt"/>
              <a:ea typeface="Times New Roman"/>
            </a:endParaRPr>
          </a:p>
          <a:p>
            <a:r>
              <a:rPr lang="en-US" sz="1800" dirty="0" smtClean="0">
                <a:solidFill>
                  <a:schemeClr val="tx2"/>
                </a:solidFill>
                <a:latin typeface="+mj-lt"/>
                <a:ea typeface="Times New Roman"/>
              </a:rPr>
              <a:t>Art</a:t>
            </a:r>
            <a:r>
              <a:rPr lang="ro-MO" sz="1800" dirty="0" smtClean="0">
                <a:solidFill>
                  <a:schemeClr val="tx2"/>
                </a:solidFill>
                <a:latin typeface="+mj-lt"/>
                <a:ea typeface="Times New Roman"/>
              </a:rPr>
              <a:t>.</a:t>
            </a:r>
            <a:r>
              <a:rPr lang="en-US" sz="1800" dirty="0" smtClean="0">
                <a:solidFill>
                  <a:schemeClr val="tx2"/>
                </a:solidFill>
                <a:latin typeface="+mj-lt"/>
                <a:ea typeface="Times New Roman"/>
              </a:rPr>
              <a:t> </a:t>
            </a:r>
            <a:r>
              <a:rPr lang="en-US" sz="1800" dirty="0">
                <a:solidFill>
                  <a:schemeClr val="tx2"/>
                </a:solidFill>
                <a:latin typeface="+mj-lt"/>
                <a:ea typeface="Times New Roman"/>
              </a:rPr>
              <a:t>6.</a:t>
            </a:r>
            <a:r>
              <a:rPr lang="en-US" sz="1800" b="0" dirty="0">
                <a:solidFill>
                  <a:schemeClr val="tx2"/>
                </a:solidFill>
                <a:latin typeface="+mj-lt"/>
                <a:ea typeface="Times New Roman"/>
              </a:rPr>
              <a:t> </a:t>
            </a:r>
            <a:r>
              <a:rPr lang="en-US" sz="1800" b="0" dirty="0" smtClean="0">
                <a:solidFill>
                  <a:schemeClr val="tx2"/>
                </a:solidFill>
                <a:latin typeface="+mj-lt"/>
                <a:ea typeface="Times New Roman"/>
              </a:rPr>
              <a:t> </a:t>
            </a:r>
            <a:r>
              <a:rPr lang="ro-MO" sz="1800" b="0" dirty="0" smtClean="0">
                <a:solidFill>
                  <a:schemeClr val="tx2"/>
                </a:solidFill>
                <a:latin typeface="+mj-lt"/>
                <a:ea typeface="Times New Roman"/>
              </a:rPr>
              <a:t>stipulează că p</a:t>
            </a:r>
            <a:r>
              <a:rPr lang="en-US" sz="1800" b="0" dirty="0" err="1" smtClean="0">
                <a:solidFill>
                  <a:schemeClr val="tx2"/>
                </a:solidFill>
                <a:latin typeface="+mj-lt"/>
                <a:ea typeface="Times New Roman"/>
              </a:rPr>
              <a:t>lata</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pentru</a:t>
            </a:r>
            <a:r>
              <a:rPr lang="en-US" sz="1800" b="0" dirty="0">
                <a:solidFill>
                  <a:schemeClr val="tx2"/>
                </a:solidFill>
                <a:latin typeface="+mj-lt"/>
                <a:ea typeface="Times New Roman"/>
              </a:rPr>
              <a:t> </a:t>
            </a:r>
            <a:r>
              <a:rPr lang="en-US" sz="1800" b="0" dirty="0" err="1">
                <a:solidFill>
                  <a:schemeClr val="tx2"/>
                </a:solidFill>
                <a:latin typeface="+mj-lt"/>
                <a:ea typeface="Times New Roman"/>
              </a:rPr>
              <a:t>emisiile</a:t>
            </a:r>
            <a:r>
              <a:rPr lang="en-US" sz="1800" b="0" dirty="0">
                <a:solidFill>
                  <a:schemeClr val="tx2"/>
                </a:solidFill>
                <a:latin typeface="+mj-lt"/>
                <a:ea typeface="Times New Roman"/>
              </a:rPr>
              <a:t> de </a:t>
            </a:r>
            <a:r>
              <a:rPr lang="en-US" sz="1800" b="0" dirty="0" err="1">
                <a:solidFill>
                  <a:schemeClr val="tx2"/>
                </a:solidFill>
                <a:latin typeface="+mj-lt"/>
                <a:ea typeface="Times New Roman"/>
              </a:rPr>
              <a:t>poluanţi</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en-US" sz="1800" b="0" dirty="0" err="1">
                <a:solidFill>
                  <a:schemeClr val="tx2"/>
                </a:solidFill>
                <a:latin typeface="+mj-lt"/>
                <a:ea typeface="Times New Roman"/>
              </a:rPr>
              <a:t>aerul</a:t>
            </a:r>
            <a:r>
              <a:rPr lang="en-US" sz="1800" b="0" dirty="0">
                <a:solidFill>
                  <a:schemeClr val="tx2"/>
                </a:solidFill>
                <a:latin typeface="+mj-lt"/>
                <a:ea typeface="Times New Roman"/>
              </a:rPr>
              <a:t> </a:t>
            </a:r>
            <a:r>
              <a:rPr lang="en-US" sz="1800" b="0" dirty="0" err="1">
                <a:solidFill>
                  <a:schemeClr val="tx2"/>
                </a:solidFill>
                <a:latin typeface="+mj-lt"/>
                <a:ea typeface="Times New Roman"/>
              </a:rPr>
              <a:t>atmosferic</a:t>
            </a:r>
            <a:r>
              <a:rPr lang="en-US" sz="1800" b="0" dirty="0">
                <a:solidFill>
                  <a:schemeClr val="tx2"/>
                </a:solidFill>
                <a:latin typeface="+mj-lt"/>
                <a:ea typeface="Times New Roman"/>
              </a:rPr>
              <a:t> ale </a:t>
            </a:r>
            <a:r>
              <a:rPr lang="en-US" sz="1800" b="0" dirty="0" err="1">
                <a:solidFill>
                  <a:schemeClr val="tx2"/>
                </a:solidFill>
                <a:latin typeface="+mj-lt"/>
                <a:ea typeface="Times New Roman"/>
              </a:rPr>
              <a:t>surselor</a:t>
            </a:r>
            <a:r>
              <a:rPr lang="en-US" sz="1800" b="0" dirty="0">
                <a:solidFill>
                  <a:schemeClr val="tx2"/>
                </a:solidFill>
                <a:latin typeface="+mj-lt"/>
                <a:ea typeface="Times New Roman"/>
              </a:rPr>
              <a:t> </a:t>
            </a:r>
            <a:r>
              <a:rPr lang="en-US" sz="1800" b="0" dirty="0" err="1">
                <a:solidFill>
                  <a:schemeClr val="tx2"/>
                </a:solidFill>
                <a:latin typeface="+mj-lt"/>
                <a:ea typeface="Times New Roman"/>
              </a:rPr>
              <a:t>staţionare</a:t>
            </a:r>
            <a:r>
              <a:rPr lang="en-US" sz="1800" b="0" dirty="0">
                <a:solidFill>
                  <a:schemeClr val="tx2"/>
                </a:solidFill>
                <a:latin typeface="+mj-lt"/>
                <a:ea typeface="Times New Roman"/>
              </a:rPr>
              <a:t> se </a:t>
            </a:r>
            <a:r>
              <a:rPr lang="en-US" sz="1800" b="0" dirty="0" err="1">
                <a:solidFill>
                  <a:schemeClr val="tx2"/>
                </a:solidFill>
                <a:latin typeface="+mj-lt"/>
                <a:ea typeface="Times New Roman"/>
              </a:rPr>
              <a:t>percepe</a:t>
            </a:r>
            <a:r>
              <a:rPr lang="en-US" sz="1800" b="0" dirty="0">
                <a:solidFill>
                  <a:schemeClr val="tx2"/>
                </a:solidFill>
                <a:latin typeface="+mj-lt"/>
                <a:ea typeface="Times New Roman"/>
              </a:rPr>
              <a:t> de la </a:t>
            </a:r>
            <a:r>
              <a:rPr lang="en-US" sz="1800" b="0" dirty="0" err="1">
                <a:solidFill>
                  <a:schemeClr val="tx2"/>
                </a:solidFill>
                <a:latin typeface="+mj-lt"/>
                <a:ea typeface="Times New Roman"/>
              </a:rPr>
              <a:t>subiecţii</a:t>
            </a:r>
            <a:r>
              <a:rPr lang="en-US" sz="1800" b="0" dirty="0">
                <a:solidFill>
                  <a:schemeClr val="tx2"/>
                </a:solidFill>
                <a:latin typeface="+mj-lt"/>
                <a:ea typeface="Times New Roman"/>
              </a:rPr>
              <a:t> care admit</a:t>
            </a:r>
            <a:r>
              <a:rPr lang="en-US" sz="1800" b="0" dirty="0" smtClean="0">
                <a:solidFill>
                  <a:schemeClr val="tx2"/>
                </a:solidFill>
                <a:latin typeface="+mj-lt"/>
                <a:ea typeface="Times New Roman"/>
              </a:rPr>
              <a:t>:</a:t>
            </a:r>
            <a:endParaRPr lang="ro-MO" sz="1800" b="0" dirty="0" smtClean="0">
              <a:solidFill>
                <a:schemeClr val="tx2"/>
              </a:solidFill>
              <a:latin typeface="+mj-lt"/>
              <a:ea typeface="Times New Roman"/>
            </a:endParaRPr>
          </a:p>
          <a:p>
            <a:endParaRPr lang="ro-MO" sz="1800" b="0" dirty="0" smtClean="0">
              <a:solidFill>
                <a:schemeClr val="tx2"/>
              </a:solidFill>
              <a:latin typeface="+mj-lt"/>
              <a:ea typeface="Times New Roman"/>
            </a:endParaRPr>
          </a:p>
          <a:p>
            <a:pPr marL="285750" indent="-285750">
              <a:buFont typeface="Arial" panose="020B0604020202020204" pitchFamily="34" charset="0"/>
              <a:buChar char="•"/>
            </a:pPr>
            <a:r>
              <a:rPr lang="en-US" sz="1800" b="0" dirty="0">
                <a:solidFill>
                  <a:schemeClr val="tx2"/>
                </a:solidFill>
                <a:latin typeface="+mj-lt"/>
                <a:ea typeface="Times New Roman"/>
              </a:rPr>
              <a:t>   </a:t>
            </a:r>
            <a:r>
              <a:rPr lang="en-US" sz="1800" b="0" dirty="0" err="1" smtClean="0">
                <a:solidFill>
                  <a:schemeClr val="tx2"/>
                </a:solidFill>
                <a:latin typeface="+mj-lt"/>
                <a:ea typeface="Times New Roman"/>
              </a:rPr>
              <a:t>emisii</a:t>
            </a:r>
            <a:r>
              <a:rPr lang="en-US" sz="1800" b="0" dirty="0" smtClean="0">
                <a:solidFill>
                  <a:schemeClr val="tx2"/>
                </a:solidFill>
                <a:latin typeface="+mj-lt"/>
                <a:ea typeface="Times New Roman"/>
              </a:rPr>
              <a:t> </a:t>
            </a:r>
            <a:r>
              <a:rPr lang="en-US" sz="1800" b="0" dirty="0">
                <a:solidFill>
                  <a:schemeClr val="tx2"/>
                </a:solidFill>
                <a:latin typeface="+mj-lt"/>
                <a:ea typeface="Times New Roman"/>
              </a:rPr>
              <a:t>de </a:t>
            </a:r>
            <a:r>
              <a:rPr lang="en-US" sz="1800" b="0" dirty="0" err="1">
                <a:solidFill>
                  <a:schemeClr val="tx2"/>
                </a:solidFill>
                <a:latin typeface="+mj-lt"/>
                <a:ea typeface="Times New Roman"/>
              </a:rPr>
              <a:t>poluanţi</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en-US" sz="1800" b="0" dirty="0" err="1">
                <a:solidFill>
                  <a:schemeClr val="tx2"/>
                </a:solidFill>
                <a:latin typeface="+mj-lt"/>
                <a:ea typeface="Times New Roman"/>
              </a:rPr>
              <a:t>limitele</a:t>
            </a:r>
            <a:r>
              <a:rPr lang="en-US" sz="1800" b="0" dirty="0">
                <a:solidFill>
                  <a:schemeClr val="tx2"/>
                </a:solidFill>
                <a:latin typeface="+mj-lt"/>
                <a:ea typeface="Times New Roman"/>
              </a:rPr>
              <a:t> </a:t>
            </a:r>
            <a:r>
              <a:rPr lang="en-US" sz="1800" b="0" dirty="0" err="1">
                <a:solidFill>
                  <a:schemeClr val="tx2"/>
                </a:solidFill>
                <a:latin typeface="+mj-lt"/>
                <a:ea typeface="Times New Roman"/>
              </a:rPr>
              <a:t>normativelor</a:t>
            </a:r>
            <a:r>
              <a:rPr lang="en-US" sz="1800" b="0" dirty="0">
                <a:solidFill>
                  <a:schemeClr val="tx2"/>
                </a:solidFill>
                <a:latin typeface="+mj-lt"/>
                <a:ea typeface="Times New Roman"/>
              </a:rPr>
              <a:t> </a:t>
            </a:r>
            <a:r>
              <a:rPr lang="en-US" sz="1800" b="0" dirty="0" err="1">
                <a:solidFill>
                  <a:schemeClr val="tx2"/>
                </a:solidFill>
                <a:latin typeface="+mj-lt"/>
                <a:ea typeface="Times New Roman"/>
              </a:rPr>
              <a:t>stabilite</a:t>
            </a:r>
            <a:r>
              <a:rPr lang="en-US" sz="1800" b="0" dirty="0" smtClean="0">
                <a:solidFill>
                  <a:schemeClr val="tx2"/>
                </a:solidFill>
                <a:latin typeface="+mj-lt"/>
                <a:ea typeface="Times New Roman"/>
              </a:rPr>
              <a:t>;</a:t>
            </a:r>
            <a:endParaRPr lang="ro-MO" sz="1800" b="0" dirty="0" smtClean="0">
              <a:solidFill>
                <a:schemeClr val="tx2"/>
              </a:solidFill>
              <a:latin typeface="+mj-lt"/>
              <a:ea typeface="Times New Roman"/>
            </a:endParaRPr>
          </a:p>
          <a:p>
            <a:pPr marL="285750" indent="-285750">
              <a:buFont typeface="Arial" panose="020B0604020202020204" pitchFamily="34" charset="0"/>
              <a:buChar char="•"/>
            </a:pPr>
            <a:r>
              <a:rPr lang="en-US" sz="1800" b="0" dirty="0">
                <a:solidFill>
                  <a:schemeClr val="tx2"/>
                </a:solidFill>
                <a:latin typeface="+mj-lt"/>
                <a:ea typeface="Times New Roman"/>
              </a:rPr>
              <a:t>   </a:t>
            </a:r>
            <a:r>
              <a:rPr lang="en-US" sz="1800" b="0" dirty="0" err="1">
                <a:solidFill>
                  <a:schemeClr val="tx2"/>
                </a:solidFill>
                <a:latin typeface="+mj-lt"/>
                <a:ea typeface="Times New Roman"/>
              </a:rPr>
              <a:t>emisii</a:t>
            </a:r>
            <a:r>
              <a:rPr lang="en-US" sz="1800" b="0" dirty="0">
                <a:solidFill>
                  <a:schemeClr val="tx2"/>
                </a:solidFill>
                <a:latin typeface="+mj-lt"/>
                <a:ea typeface="Times New Roman"/>
              </a:rPr>
              <a:t> de </a:t>
            </a:r>
            <a:r>
              <a:rPr lang="en-US" sz="1800" b="0" dirty="0" err="1">
                <a:solidFill>
                  <a:schemeClr val="tx2"/>
                </a:solidFill>
                <a:latin typeface="+mj-lt"/>
                <a:ea typeface="Times New Roman"/>
              </a:rPr>
              <a:t>poluanţi</a:t>
            </a:r>
            <a:r>
              <a:rPr lang="en-US" sz="1800" b="0" dirty="0">
                <a:solidFill>
                  <a:schemeClr val="tx2"/>
                </a:solidFill>
                <a:latin typeface="+mj-lt"/>
                <a:ea typeface="Times New Roman"/>
              </a:rPr>
              <a:t> cu </a:t>
            </a:r>
            <a:r>
              <a:rPr lang="en-US" sz="1800" b="0" dirty="0" err="1">
                <a:solidFill>
                  <a:schemeClr val="tx2"/>
                </a:solidFill>
                <a:latin typeface="+mj-lt"/>
                <a:ea typeface="Times New Roman"/>
              </a:rPr>
              <a:t>depăşirea</a:t>
            </a:r>
            <a:r>
              <a:rPr lang="en-US" sz="1800" b="0" dirty="0">
                <a:solidFill>
                  <a:schemeClr val="tx2"/>
                </a:solidFill>
                <a:latin typeface="+mj-lt"/>
                <a:ea typeface="Times New Roman"/>
              </a:rPr>
              <a:t> </a:t>
            </a:r>
            <a:r>
              <a:rPr lang="en-US" sz="1800" b="0" dirty="0" err="1">
                <a:solidFill>
                  <a:schemeClr val="tx2"/>
                </a:solidFill>
                <a:latin typeface="+mj-lt"/>
                <a:ea typeface="Times New Roman"/>
              </a:rPr>
              <a:t>normativelor</a:t>
            </a:r>
            <a:r>
              <a:rPr lang="en-US" sz="1800" b="0" dirty="0">
                <a:solidFill>
                  <a:schemeClr val="tx2"/>
                </a:solidFill>
                <a:latin typeface="+mj-lt"/>
                <a:ea typeface="Times New Roman"/>
              </a:rPr>
              <a:t> </a:t>
            </a:r>
            <a:r>
              <a:rPr lang="en-US" sz="1800" b="0" dirty="0" err="1">
                <a:solidFill>
                  <a:schemeClr val="tx2"/>
                </a:solidFill>
                <a:latin typeface="+mj-lt"/>
                <a:ea typeface="Times New Roman"/>
              </a:rPr>
              <a:t>stabilite</a:t>
            </a:r>
            <a:r>
              <a:rPr lang="en-US" sz="1800" b="0" dirty="0">
                <a:solidFill>
                  <a:schemeClr val="tx2"/>
                </a:solidFill>
                <a:latin typeface="+mj-lt"/>
                <a:ea typeface="Times New Roman"/>
              </a:rPr>
              <a:t>.</a:t>
            </a:r>
            <a:endParaRPr lang="ro-MO" sz="1800" b="0" dirty="0">
              <a:solidFill>
                <a:schemeClr val="tx2"/>
              </a:solidFill>
              <a:latin typeface="+mj-lt"/>
              <a:ea typeface="Times New Roman"/>
            </a:endParaRPr>
          </a:p>
          <a:p>
            <a:pPr marL="285750" indent="-285750">
              <a:buFont typeface="Arial" panose="020B0604020202020204" pitchFamily="34" charset="0"/>
              <a:buChar char="•"/>
            </a:pPr>
            <a:endParaRPr lang="ro-MO" sz="1800" b="0" dirty="0">
              <a:solidFill>
                <a:schemeClr val="tx2"/>
              </a:solidFill>
              <a:latin typeface="+mj-lt"/>
              <a:ea typeface="Times New Roman"/>
            </a:endParaRPr>
          </a:p>
          <a:p>
            <a:r>
              <a:rPr lang="en-US" sz="1800" b="0" dirty="0" err="1" smtClean="0">
                <a:solidFill>
                  <a:schemeClr val="tx2"/>
                </a:solidFill>
                <a:latin typeface="+mj-lt"/>
                <a:ea typeface="Times New Roman"/>
              </a:rPr>
              <a:t>Normativele</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modul</a:t>
            </a:r>
            <a:r>
              <a:rPr lang="en-US" sz="1800" b="0" dirty="0">
                <a:solidFill>
                  <a:schemeClr val="tx2"/>
                </a:solidFill>
                <a:latin typeface="+mj-lt"/>
                <a:ea typeface="Times New Roman"/>
              </a:rPr>
              <a:t> de </a:t>
            </a:r>
            <a:r>
              <a:rPr lang="en-US" sz="1800" b="0" dirty="0" err="1">
                <a:solidFill>
                  <a:schemeClr val="tx2"/>
                </a:solidFill>
                <a:latin typeface="+mj-lt"/>
                <a:ea typeface="Times New Roman"/>
              </a:rPr>
              <a:t>calcul</a:t>
            </a:r>
            <a:r>
              <a:rPr lang="en-US" sz="1800" b="0" dirty="0">
                <a:solidFill>
                  <a:schemeClr val="tx2"/>
                </a:solidFill>
                <a:latin typeface="+mj-lt"/>
                <a:ea typeface="Times New Roman"/>
              </a:rPr>
              <a:t> ale </a:t>
            </a:r>
            <a:r>
              <a:rPr lang="en-US" sz="1800" b="0" dirty="0" err="1">
                <a:solidFill>
                  <a:schemeClr val="tx2"/>
                </a:solidFill>
                <a:latin typeface="+mj-lt"/>
                <a:ea typeface="Times New Roman"/>
              </a:rPr>
              <a:t>plăţii</a:t>
            </a:r>
            <a:r>
              <a:rPr lang="en-US" sz="1800" b="0" dirty="0">
                <a:solidFill>
                  <a:schemeClr val="tx2"/>
                </a:solidFill>
                <a:latin typeface="+mj-lt"/>
                <a:ea typeface="Times New Roman"/>
              </a:rPr>
              <a:t> </a:t>
            </a:r>
            <a:r>
              <a:rPr lang="en-US" sz="1800" b="0" dirty="0" err="1">
                <a:solidFill>
                  <a:schemeClr val="tx2"/>
                </a:solidFill>
                <a:latin typeface="+mj-lt"/>
                <a:ea typeface="Times New Roman"/>
              </a:rPr>
              <a:t>menţionate</a:t>
            </a:r>
            <a:r>
              <a:rPr lang="en-US" sz="1800" b="0" dirty="0">
                <a:solidFill>
                  <a:schemeClr val="tx2"/>
                </a:solidFill>
                <a:latin typeface="+mj-lt"/>
                <a:ea typeface="Times New Roman"/>
              </a:rPr>
              <a:t> la </a:t>
            </a:r>
            <a:r>
              <a:rPr lang="en-US" sz="1800" b="0" dirty="0" err="1">
                <a:solidFill>
                  <a:schemeClr val="tx2"/>
                </a:solidFill>
                <a:latin typeface="+mj-lt"/>
                <a:ea typeface="Times New Roman"/>
              </a:rPr>
              <a:t>alin</a:t>
            </a:r>
            <a:r>
              <a:rPr lang="en-US" sz="1800" b="0" dirty="0">
                <a:solidFill>
                  <a:schemeClr val="tx2"/>
                </a:solidFill>
                <a:latin typeface="+mj-lt"/>
                <a:ea typeface="Times New Roman"/>
              </a:rPr>
              <a:t>.(1) se </a:t>
            </a:r>
            <a:r>
              <a:rPr lang="en-US" sz="1800" b="0" dirty="0" err="1">
                <a:solidFill>
                  <a:schemeClr val="tx2"/>
                </a:solidFill>
                <a:latin typeface="+mj-lt"/>
                <a:ea typeface="Times New Roman"/>
              </a:rPr>
              <a:t>prezintă</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en-US" sz="1800" b="0" dirty="0" err="1">
                <a:solidFill>
                  <a:schemeClr val="tx2"/>
                </a:solidFill>
                <a:latin typeface="+mj-lt"/>
                <a:ea typeface="Times New Roman"/>
              </a:rPr>
              <a:t>anexa</a:t>
            </a:r>
            <a:r>
              <a:rPr lang="en-US" sz="1800" b="0" dirty="0">
                <a:solidFill>
                  <a:schemeClr val="tx2"/>
                </a:solidFill>
                <a:latin typeface="+mj-lt"/>
                <a:ea typeface="Times New Roman"/>
              </a:rPr>
              <a:t> nr.2</a:t>
            </a:r>
            <a:r>
              <a:rPr lang="en-US" sz="1800" b="0" dirty="0" smtClean="0">
                <a:solidFill>
                  <a:schemeClr val="tx2"/>
                </a:solidFill>
                <a:latin typeface="+mj-lt"/>
                <a:ea typeface="Times New Roman"/>
              </a:rPr>
              <a:t>.</a:t>
            </a:r>
            <a:endParaRPr lang="ro-MO" sz="1800" b="0" dirty="0" smtClean="0">
              <a:solidFill>
                <a:schemeClr val="tx2"/>
              </a:solidFill>
              <a:latin typeface="+mj-lt"/>
              <a:ea typeface="Times New Roman"/>
            </a:endParaRPr>
          </a:p>
          <a:p>
            <a:r>
              <a:rPr lang="ro-MO" sz="1800" dirty="0" smtClean="0">
                <a:solidFill>
                  <a:schemeClr val="tx2"/>
                </a:solidFill>
                <a:latin typeface="+mj-lt"/>
                <a:ea typeface="Times New Roman"/>
              </a:rPr>
              <a:t>Art.</a:t>
            </a:r>
            <a:r>
              <a:rPr lang="en-US" sz="1800" dirty="0" smtClean="0">
                <a:solidFill>
                  <a:schemeClr val="tx2"/>
                </a:solidFill>
                <a:latin typeface="+mj-lt"/>
                <a:ea typeface="Times New Roman"/>
              </a:rPr>
              <a:t>9</a:t>
            </a:r>
            <a:r>
              <a:rPr lang="ro-MO" sz="1800" dirty="0" smtClean="0">
                <a:solidFill>
                  <a:schemeClr val="tx2"/>
                </a:solidFill>
                <a:latin typeface="+mj-lt"/>
                <a:ea typeface="Times New Roman"/>
              </a:rPr>
              <a:t> prevede p</a:t>
            </a:r>
            <a:r>
              <a:rPr lang="en-US" sz="1800" dirty="0" err="1" smtClean="0">
                <a:solidFill>
                  <a:schemeClr val="tx2"/>
                </a:solidFill>
                <a:latin typeface="+mj-lt"/>
                <a:ea typeface="Times New Roman"/>
              </a:rPr>
              <a:t>lata</a:t>
            </a:r>
            <a:r>
              <a:rPr lang="en-US" sz="1800" dirty="0" smtClean="0">
                <a:solidFill>
                  <a:schemeClr val="tx2"/>
                </a:solidFill>
                <a:latin typeface="+mj-lt"/>
                <a:ea typeface="Times New Roman"/>
              </a:rPr>
              <a:t> </a:t>
            </a:r>
            <a:r>
              <a:rPr lang="en-US" sz="1800" dirty="0" err="1">
                <a:solidFill>
                  <a:schemeClr val="tx2"/>
                </a:solidFill>
                <a:latin typeface="+mj-lt"/>
                <a:ea typeface="Times New Roman"/>
              </a:rPr>
              <a:t>pentru</a:t>
            </a:r>
            <a:r>
              <a:rPr lang="en-US" sz="1800" dirty="0">
                <a:solidFill>
                  <a:schemeClr val="tx2"/>
                </a:solidFill>
                <a:latin typeface="+mj-lt"/>
                <a:ea typeface="Times New Roman"/>
              </a:rPr>
              <a:t> </a:t>
            </a:r>
            <a:r>
              <a:rPr lang="en-US" sz="1800" dirty="0" err="1">
                <a:solidFill>
                  <a:schemeClr val="tx2"/>
                </a:solidFill>
                <a:latin typeface="+mj-lt"/>
                <a:ea typeface="Times New Roman"/>
              </a:rPr>
              <a:t>deversările</a:t>
            </a:r>
            <a:r>
              <a:rPr lang="en-US" sz="1800" dirty="0">
                <a:solidFill>
                  <a:schemeClr val="tx2"/>
                </a:solidFill>
                <a:latin typeface="+mj-lt"/>
                <a:ea typeface="Times New Roman"/>
              </a:rPr>
              <a:t> de </a:t>
            </a:r>
            <a:r>
              <a:rPr lang="en-US" sz="1800" dirty="0" err="1">
                <a:solidFill>
                  <a:schemeClr val="tx2"/>
                </a:solidFill>
                <a:latin typeface="+mj-lt"/>
                <a:ea typeface="Times New Roman"/>
              </a:rPr>
              <a:t>poluanţi</a:t>
            </a:r>
            <a:r>
              <a:rPr lang="en-US" sz="1800" dirty="0">
                <a:solidFill>
                  <a:schemeClr val="tx2"/>
                </a:solidFill>
                <a:latin typeface="+mj-lt"/>
                <a:ea typeface="Times New Roman"/>
              </a:rPr>
              <a:t> cu ape </a:t>
            </a:r>
            <a:r>
              <a:rPr lang="en-US" sz="1800" dirty="0" err="1">
                <a:solidFill>
                  <a:schemeClr val="tx2"/>
                </a:solidFill>
                <a:latin typeface="+mj-lt"/>
                <a:ea typeface="Times New Roman"/>
              </a:rPr>
              <a:t>reziduale</a:t>
            </a:r>
            <a:r>
              <a:rPr lang="en-US" sz="1800" dirty="0">
                <a:solidFill>
                  <a:schemeClr val="tx2"/>
                </a:solidFill>
                <a:latin typeface="+mj-lt"/>
                <a:ea typeface="Times New Roman"/>
              </a:rPr>
              <a:t> </a:t>
            </a:r>
            <a:r>
              <a:rPr lang="en-US" sz="1800" dirty="0" err="1">
                <a:solidFill>
                  <a:schemeClr val="tx2"/>
                </a:solidFill>
                <a:latin typeface="+mj-lt"/>
                <a:ea typeface="Times New Roman"/>
              </a:rPr>
              <a:t>în</a:t>
            </a:r>
            <a:r>
              <a:rPr lang="en-US" sz="1800" dirty="0">
                <a:solidFill>
                  <a:schemeClr val="tx2"/>
                </a:solidFill>
                <a:latin typeface="+mj-lt"/>
                <a:ea typeface="Times New Roman"/>
              </a:rPr>
              <a:t> </a:t>
            </a:r>
            <a:r>
              <a:rPr lang="en-US" sz="1800" dirty="0" err="1">
                <a:solidFill>
                  <a:schemeClr val="tx2"/>
                </a:solidFill>
                <a:latin typeface="+mj-lt"/>
                <a:ea typeface="Times New Roman"/>
              </a:rPr>
              <a:t>obiective</a:t>
            </a:r>
            <a:r>
              <a:rPr lang="en-US" sz="1800" dirty="0">
                <a:solidFill>
                  <a:schemeClr val="tx2"/>
                </a:solidFill>
                <a:latin typeface="+mj-lt"/>
                <a:ea typeface="Times New Roman"/>
              </a:rPr>
              <a:t> </a:t>
            </a:r>
            <a:r>
              <a:rPr lang="en-US" sz="1800" dirty="0" err="1">
                <a:solidFill>
                  <a:schemeClr val="tx2"/>
                </a:solidFill>
                <a:latin typeface="+mj-lt"/>
                <a:ea typeface="Times New Roman"/>
              </a:rPr>
              <a:t>acvatice</a:t>
            </a:r>
            <a:r>
              <a:rPr lang="en-US" sz="1800" dirty="0">
                <a:solidFill>
                  <a:schemeClr val="tx2"/>
                </a:solidFill>
                <a:latin typeface="+mj-lt"/>
                <a:ea typeface="Times New Roman"/>
              </a:rPr>
              <a:t> </a:t>
            </a:r>
            <a:r>
              <a:rPr lang="en-US" sz="1800" dirty="0" err="1">
                <a:solidFill>
                  <a:schemeClr val="tx2"/>
                </a:solidFill>
                <a:latin typeface="+mj-lt"/>
                <a:ea typeface="Times New Roman"/>
              </a:rPr>
              <a:t>şi</a:t>
            </a:r>
            <a:r>
              <a:rPr lang="en-US" sz="1800" dirty="0">
                <a:solidFill>
                  <a:schemeClr val="tx2"/>
                </a:solidFill>
                <a:latin typeface="+mj-lt"/>
                <a:ea typeface="Times New Roman"/>
              </a:rPr>
              <a:t> </a:t>
            </a:r>
            <a:r>
              <a:rPr lang="en-US" sz="1800" dirty="0" err="1">
                <a:solidFill>
                  <a:schemeClr val="tx2"/>
                </a:solidFill>
                <a:latin typeface="+mj-lt"/>
                <a:ea typeface="Times New Roman"/>
              </a:rPr>
              <a:t>sisteme</a:t>
            </a:r>
            <a:r>
              <a:rPr lang="en-US" sz="1800" dirty="0">
                <a:solidFill>
                  <a:schemeClr val="tx2"/>
                </a:solidFill>
                <a:latin typeface="+mj-lt"/>
                <a:ea typeface="Times New Roman"/>
              </a:rPr>
              <a:t> de </a:t>
            </a:r>
            <a:r>
              <a:rPr lang="en-US" sz="1800" dirty="0" err="1">
                <a:solidFill>
                  <a:schemeClr val="tx2"/>
                </a:solidFill>
                <a:latin typeface="+mj-lt"/>
                <a:ea typeface="Times New Roman"/>
              </a:rPr>
              <a:t>canalizare</a:t>
            </a:r>
            <a:r>
              <a:rPr lang="en-US" sz="1800" dirty="0">
                <a:solidFill>
                  <a:schemeClr val="tx2"/>
                </a:solidFill>
                <a:latin typeface="+mj-lt"/>
                <a:ea typeface="Times New Roman"/>
              </a:rPr>
              <a:t> se </a:t>
            </a:r>
            <a:r>
              <a:rPr lang="en-US" sz="1800" dirty="0" err="1">
                <a:solidFill>
                  <a:schemeClr val="tx2"/>
                </a:solidFill>
                <a:latin typeface="+mj-lt"/>
                <a:ea typeface="Times New Roman"/>
              </a:rPr>
              <a:t>percepe</a:t>
            </a:r>
            <a:r>
              <a:rPr lang="en-US" sz="1800" dirty="0">
                <a:solidFill>
                  <a:schemeClr val="tx2"/>
                </a:solidFill>
                <a:latin typeface="+mj-lt"/>
                <a:ea typeface="Times New Roman"/>
              </a:rPr>
              <a:t> de la </a:t>
            </a:r>
            <a:r>
              <a:rPr lang="en-US" sz="1800" dirty="0" err="1">
                <a:solidFill>
                  <a:schemeClr val="tx2"/>
                </a:solidFill>
                <a:latin typeface="+mj-lt"/>
                <a:ea typeface="Times New Roman"/>
              </a:rPr>
              <a:t>subiecţii</a:t>
            </a:r>
            <a:r>
              <a:rPr lang="en-US" sz="1800" dirty="0">
                <a:solidFill>
                  <a:schemeClr val="tx2"/>
                </a:solidFill>
                <a:latin typeface="+mj-lt"/>
                <a:ea typeface="Times New Roman"/>
              </a:rPr>
              <a:t> </a:t>
            </a:r>
            <a:r>
              <a:rPr lang="en-US" sz="1800" dirty="0" err="1">
                <a:solidFill>
                  <a:schemeClr val="tx2"/>
                </a:solidFill>
                <a:latin typeface="+mj-lt"/>
                <a:ea typeface="Times New Roman"/>
              </a:rPr>
              <a:t>ce</a:t>
            </a:r>
            <a:r>
              <a:rPr lang="en-US" sz="1800" dirty="0">
                <a:solidFill>
                  <a:schemeClr val="tx2"/>
                </a:solidFill>
                <a:latin typeface="+mj-lt"/>
                <a:ea typeface="Times New Roman"/>
              </a:rPr>
              <a:t> admit</a:t>
            </a:r>
            <a:r>
              <a:rPr lang="en-US" sz="1800" dirty="0" smtClean="0">
                <a:solidFill>
                  <a:schemeClr val="tx2"/>
                </a:solidFill>
                <a:latin typeface="+mj-lt"/>
                <a:ea typeface="Times New Roman"/>
              </a:rPr>
              <a:t>:</a:t>
            </a:r>
            <a:r>
              <a:rPr lang="en-US" sz="1800" b="0" dirty="0">
                <a:solidFill>
                  <a:schemeClr val="tx2"/>
                </a:solidFill>
                <a:latin typeface="+mj-lt"/>
                <a:ea typeface="Times New Roman"/>
              </a:rPr>
              <a:t>   </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deversări</a:t>
            </a:r>
            <a:r>
              <a:rPr lang="en-US" sz="1800" b="0" dirty="0">
                <a:solidFill>
                  <a:schemeClr val="tx2"/>
                </a:solidFill>
                <a:latin typeface="+mj-lt"/>
                <a:ea typeface="Times New Roman"/>
              </a:rPr>
              <a:t> de </a:t>
            </a:r>
            <a:r>
              <a:rPr lang="en-US" sz="1800" b="0" dirty="0" err="1">
                <a:solidFill>
                  <a:schemeClr val="tx2"/>
                </a:solidFill>
                <a:latin typeface="+mj-lt"/>
                <a:ea typeface="Times New Roman"/>
              </a:rPr>
              <a:t>poluanţi</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en-US" sz="1800" b="0" dirty="0" err="1">
                <a:solidFill>
                  <a:schemeClr val="tx2"/>
                </a:solidFill>
                <a:latin typeface="+mj-lt"/>
                <a:ea typeface="Times New Roman"/>
              </a:rPr>
              <a:t>limitele</a:t>
            </a:r>
            <a:r>
              <a:rPr lang="en-US" sz="1800" b="0" dirty="0">
                <a:solidFill>
                  <a:schemeClr val="tx2"/>
                </a:solidFill>
                <a:latin typeface="+mj-lt"/>
                <a:ea typeface="Times New Roman"/>
              </a:rPr>
              <a:t> </a:t>
            </a:r>
            <a:r>
              <a:rPr lang="en-US" sz="1800" b="0" dirty="0" err="1">
                <a:solidFill>
                  <a:schemeClr val="tx2"/>
                </a:solidFill>
                <a:latin typeface="+mj-lt"/>
                <a:ea typeface="Times New Roman"/>
              </a:rPr>
              <a:t>normativelor</a:t>
            </a:r>
            <a:r>
              <a:rPr lang="en-US" sz="1800" b="0" dirty="0">
                <a:solidFill>
                  <a:schemeClr val="tx2"/>
                </a:solidFill>
                <a:latin typeface="+mj-lt"/>
                <a:ea typeface="Times New Roman"/>
              </a:rPr>
              <a:t> </a:t>
            </a:r>
            <a:r>
              <a:rPr lang="ro-MO" sz="1800" b="0" dirty="0" smtClean="0">
                <a:solidFill>
                  <a:schemeClr val="tx2"/>
                </a:solidFill>
                <a:latin typeface="+mj-lt"/>
                <a:ea typeface="Times New Roman"/>
              </a:rPr>
              <a:t>și cu </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depăşirea</a:t>
            </a:r>
            <a:r>
              <a:rPr lang="en-US" sz="1800" b="0" dirty="0">
                <a:solidFill>
                  <a:schemeClr val="tx2"/>
                </a:solidFill>
                <a:latin typeface="+mj-lt"/>
                <a:ea typeface="Times New Roman"/>
              </a:rPr>
              <a:t> </a:t>
            </a:r>
            <a:r>
              <a:rPr lang="ro-MO" sz="1800" b="0" dirty="0" smtClean="0">
                <a:solidFill>
                  <a:schemeClr val="tx2"/>
                </a:solidFill>
                <a:latin typeface="+mj-lt"/>
                <a:ea typeface="Times New Roman"/>
              </a:rPr>
              <a:t>lor</a:t>
            </a:r>
            <a:r>
              <a:rPr lang="en-US" sz="1800" b="0" dirty="0" smtClean="0">
                <a:solidFill>
                  <a:schemeClr val="tx2"/>
                </a:solidFill>
                <a:latin typeface="+mj-lt"/>
                <a:ea typeface="Times New Roman"/>
              </a:rPr>
              <a:t>.</a:t>
            </a:r>
            <a:r>
              <a:rPr lang="en-US" sz="1800" b="0" dirty="0">
                <a:solidFill>
                  <a:schemeClr val="tx2"/>
                </a:solidFill>
                <a:latin typeface="+mj-lt"/>
                <a:ea typeface="Times New Roman"/>
              </a:rPr>
              <a:t/>
            </a:r>
            <a:br>
              <a:rPr lang="en-US" sz="1800" b="0" dirty="0">
                <a:solidFill>
                  <a:schemeClr val="tx2"/>
                </a:solidFill>
                <a:latin typeface="+mj-lt"/>
                <a:ea typeface="Times New Roman"/>
              </a:rPr>
            </a:br>
            <a:endParaRPr lang="ru-RU" sz="1800" b="0" dirty="0">
              <a:solidFill>
                <a:schemeClr val="tx2"/>
              </a:solidFill>
              <a:latin typeface="+mj-lt"/>
            </a:endParaRPr>
          </a:p>
        </p:txBody>
      </p:sp>
    </p:spTree>
    <p:extLst>
      <p:ext uri="{BB962C8B-B14F-4D97-AF65-F5344CB8AC3E}">
        <p14:creationId xmlns:p14="http://schemas.microsoft.com/office/powerpoint/2010/main" val="114662497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1231106"/>
          </a:xfrm>
          <a:prstGeom prst="rect">
            <a:avLst/>
          </a:prstGeom>
        </p:spPr>
        <p:txBody>
          <a:bodyPr wrap="square">
            <a:spAutoFit/>
          </a:bodyPr>
          <a:lstStyle/>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p:txBody>
      </p:sp>
      <p:sp>
        <p:nvSpPr>
          <p:cNvPr id="21" name="Лента лицом вниз 20"/>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nr.1540 privind</a:t>
            </a:r>
          </a:p>
          <a:p>
            <a:pPr algn="ctr" eaLnBrk="0" hangingPunct="0"/>
            <a:r>
              <a:rPr lang="ro-MO" sz="2000" kern="0" dirty="0" smtClean="0">
                <a:solidFill>
                  <a:schemeClr val="tx1"/>
                </a:solidFill>
                <a:latin typeface="Arial"/>
              </a:rPr>
              <a:t> plata pentru poluare</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532306" y="2666323"/>
            <a:ext cx="8208266" cy="729430"/>
          </a:xfrm>
          <a:prstGeom prst="rect">
            <a:avLst/>
          </a:prstGeom>
        </p:spPr>
        <p:txBody>
          <a:bodyPr wrap="square">
            <a:spAutoFit/>
          </a:bodyPr>
          <a:lstStyle/>
          <a:p>
            <a:pPr indent="228600" algn="just">
              <a:lnSpc>
                <a:spcPct val="115000"/>
              </a:lnSpc>
              <a:spcAft>
                <a:spcPts val="0"/>
              </a:spcAft>
            </a:pPr>
            <a:endParaRPr lang="ro-MO" sz="1800" dirty="0" smtClean="0">
              <a:effectLst/>
              <a:latin typeface="Calibri"/>
              <a:ea typeface="Calibri"/>
              <a:cs typeface="Times New Roman"/>
            </a:endParaRPr>
          </a:p>
          <a:p>
            <a:pPr indent="228600" algn="just">
              <a:lnSpc>
                <a:spcPct val="115000"/>
              </a:lnSpc>
              <a:spcAft>
                <a:spcPts val="0"/>
              </a:spcAft>
            </a:pPr>
            <a:endParaRPr lang="ru-RU" sz="1800" dirty="0">
              <a:effectLst/>
              <a:latin typeface="Calibri"/>
              <a:ea typeface="Calibri"/>
              <a:cs typeface="Times New Roman"/>
            </a:endParaRPr>
          </a:p>
        </p:txBody>
      </p:sp>
      <p:sp>
        <p:nvSpPr>
          <p:cNvPr id="4" name="Прямоугольник 3"/>
          <p:cNvSpPr/>
          <p:nvPr/>
        </p:nvSpPr>
        <p:spPr>
          <a:xfrm>
            <a:off x="188243" y="2595282"/>
            <a:ext cx="8646475" cy="3693319"/>
          </a:xfrm>
          <a:prstGeom prst="rect">
            <a:avLst/>
          </a:prstGeom>
        </p:spPr>
        <p:txBody>
          <a:bodyPr wrap="square">
            <a:spAutoFit/>
          </a:bodyPr>
          <a:lstStyle/>
          <a:p>
            <a:r>
              <a:rPr lang="en-US" sz="1800" dirty="0" smtClean="0">
                <a:solidFill>
                  <a:schemeClr val="tx2"/>
                </a:solidFill>
                <a:latin typeface="+mj-lt"/>
                <a:ea typeface="Times New Roman"/>
              </a:rPr>
              <a:t>Plata </a:t>
            </a:r>
            <a:r>
              <a:rPr lang="en-US" sz="1800" dirty="0" err="1">
                <a:solidFill>
                  <a:schemeClr val="tx2"/>
                </a:solidFill>
                <a:latin typeface="+mj-lt"/>
                <a:ea typeface="Times New Roman"/>
              </a:rPr>
              <a:t>pentru</a:t>
            </a:r>
            <a:r>
              <a:rPr lang="en-US" sz="1800" dirty="0">
                <a:solidFill>
                  <a:schemeClr val="tx2"/>
                </a:solidFill>
                <a:latin typeface="+mj-lt"/>
                <a:ea typeface="Times New Roman"/>
              </a:rPr>
              <a:t> </a:t>
            </a:r>
            <a:r>
              <a:rPr lang="en-US" sz="1800" dirty="0" err="1">
                <a:solidFill>
                  <a:schemeClr val="tx2"/>
                </a:solidFill>
                <a:latin typeface="+mj-lt"/>
                <a:ea typeface="Times New Roman"/>
              </a:rPr>
              <a:t>deversările</a:t>
            </a:r>
            <a:r>
              <a:rPr lang="en-US" sz="1800" dirty="0">
                <a:solidFill>
                  <a:schemeClr val="tx2"/>
                </a:solidFill>
                <a:latin typeface="+mj-lt"/>
                <a:ea typeface="Times New Roman"/>
              </a:rPr>
              <a:t> de </a:t>
            </a:r>
            <a:r>
              <a:rPr lang="en-US" sz="1800" dirty="0" err="1">
                <a:solidFill>
                  <a:schemeClr val="tx2"/>
                </a:solidFill>
                <a:latin typeface="+mj-lt"/>
                <a:ea typeface="Times New Roman"/>
              </a:rPr>
              <a:t>poluanţi</a:t>
            </a:r>
            <a:r>
              <a:rPr lang="en-US" sz="1800" dirty="0">
                <a:solidFill>
                  <a:schemeClr val="tx2"/>
                </a:solidFill>
                <a:latin typeface="+mj-lt"/>
                <a:ea typeface="Times New Roman"/>
              </a:rPr>
              <a:t> </a:t>
            </a:r>
            <a:r>
              <a:rPr lang="en-US" sz="1800" dirty="0" err="1">
                <a:solidFill>
                  <a:schemeClr val="tx2"/>
                </a:solidFill>
                <a:latin typeface="+mj-lt"/>
                <a:ea typeface="Times New Roman"/>
              </a:rPr>
              <a:t>în</a:t>
            </a:r>
            <a:r>
              <a:rPr lang="en-US" sz="1800" dirty="0">
                <a:solidFill>
                  <a:schemeClr val="tx2"/>
                </a:solidFill>
                <a:latin typeface="+mj-lt"/>
                <a:ea typeface="Times New Roman"/>
              </a:rPr>
              <a:t> </a:t>
            </a:r>
            <a:r>
              <a:rPr lang="en-US" sz="1800" dirty="0" err="1">
                <a:solidFill>
                  <a:schemeClr val="tx2"/>
                </a:solidFill>
                <a:latin typeface="+mj-lt"/>
                <a:ea typeface="Times New Roman"/>
              </a:rPr>
              <a:t>rezervoare-receptoare</a:t>
            </a:r>
            <a:r>
              <a:rPr lang="en-US" sz="1800" b="0" dirty="0">
                <a:solidFill>
                  <a:schemeClr val="tx2"/>
                </a:solidFill>
                <a:latin typeface="+mj-lt"/>
                <a:ea typeface="Times New Roman"/>
              </a:rPr>
              <a:t>, </a:t>
            </a:r>
            <a:r>
              <a:rPr lang="en-US" sz="1800" b="0" dirty="0" err="1">
                <a:solidFill>
                  <a:schemeClr val="tx2"/>
                </a:solidFill>
                <a:latin typeface="+mj-lt"/>
                <a:ea typeface="Times New Roman"/>
              </a:rPr>
              <a:t>cîmpuri</a:t>
            </a:r>
            <a:r>
              <a:rPr lang="en-US" sz="1800" b="0" dirty="0">
                <a:solidFill>
                  <a:schemeClr val="tx2"/>
                </a:solidFill>
                <a:latin typeface="+mj-lt"/>
                <a:ea typeface="Times New Roman"/>
              </a:rPr>
              <a:t> de </a:t>
            </a:r>
            <a:r>
              <a:rPr lang="en-US" sz="1800" b="0" dirty="0" err="1">
                <a:solidFill>
                  <a:schemeClr val="tx2"/>
                </a:solidFill>
                <a:latin typeface="+mj-lt"/>
                <a:ea typeface="Times New Roman"/>
              </a:rPr>
              <a:t>filtraţie</a:t>
            </a:r>
            <a:r>
              <a:rPr lang="en-US" sz="1800" b="0" dirty="0">
                <a:solidFill>
                  <a:schemeClr val="tx2"/>
                </a:solidFill>
                <a:latin typeface="+mj-lt"/>
                <a:ea typeface="Times New Roman"/>
              </a:rPr>
              <a:t>, </a:t>
            </a:r>
            <a:r>
              <a:rPr lang="en-US" sz="1800" b="0" dirty="0" err="1">
                <a:solidFill>
                  <a:schemeClr val="tx2"/>
                </a:solidFill>
                <a:latin typeface="+mj-lt"/>
                <a:ea typeface="Times New Roman"/>
              </a:rPr>
              <a:t>colectoarele</a:t>
            </a:r>
            <a:r>
              <a:rPr lang="en-US" sz="1800" b="0" dirty="0">
                <a:solidFill>
                  <a:schemeClr val="tx2"/>
                </a:solidFill>
                <a:latin typeface="+mj-lt"/>
                <a:ea typeface="Times New Roman"/>
              </a:rPr>
              <a:t> </a:t>
            </a:r>
            <a:r>
              <a:rPr lang="en-US" sz="1800" b="0" dirty="0" err="1">
                <a:solidFill>
                  <a:schemeClr val="tx2"/>
                </a:solidFill>
                <a:latin typeface="+mj-lt"/>
                <a:ea typeface="Times New Roman"/>
              </a:rPr>
              <a:t>canalelor</a:t>
            </a:r>
            <a:r>
              <a:rPr lang="en-US" sz="1800" b="0" dirty="0">
                <a:solidFill>
                  <a:schemeClr val="tx2"/>
                </a:solidFill>
                <a:latin typeface="+mj-lt"/>
                <a:ea typeface="Times New Roman"/>
              </a:rPr>
              <a:t> de </a:t>
            </a:r>
            <a:r>
              <a:rPr lang="en-US" sz="1800" b="0" dirty="0" err="1">
                <a:solidFill>
                  <a:schemeClr val="tx2"/>
                </a:solidFill>
                <a:latin typeface="+mj-lt"/>
                <a:ea typeface="Times New Roman"/>
              </a:rPr>
              <a:t>scurgere</a:t>
            </a:r>
            <a:r>
              <a:rPr lang="en-US" sz="1800" b="0" dirty="0">
                <a:solidFill>
                  <a:schemeClr val="tx2"/>
                </a:solidFill>
                <a:latin typeface="+mj-lt"/>
                <a:ea typeface="Times New Roman"/>
              </a:rPr>
              <a:t> </a:t>
            </a:r>
            <a:r>
              <a:rPr lang="en-US" sz="1800" b="0" dirty="0" err="1">
                <a:solidFill>
                  <a:schemeClr val="tx2"/>
                </a:solidFill>
                <a:latin typeface="+mj-lt"/>
                <a:ea typeface="Times New Roman"/>
              </a:rPr>
              <a:t>pentru</a:t>
            </a:r>
            <a:r>
              <a:rPr lang="en-US" sz="1800" b="0" dirty="0">
                <a:solidFill>
                  <a:schemeClr val="tx2"/>
                </a:solidFill>
                <a:latin typeface="+mj-lt"/>
                <a:ea typeface="Times New Roman"/>
              </a:rPr>
              <a:t> must de </a:t>
            </a:r>
            <a:r>
              <a:rPr lang="en-US" sz="1800" b="0" dirty="0" err="1">
                <a:solidFill>
                  <a:schemeClr val="tx2"/>
                </a:solidFill>
                <a:latin typeface="+mj-lt"/>
                <a:ea typeface="Times New Roman"/>
              </a:rPr>
              <a:t>dejecţii</a:t>
            </a:r>
            <a:r>
              <a:rPr lang="en-US" sz="1800" b="0" dirty="0">
                <a:solidFill>
                  <a:schemeClr val="tx2"/>
                </a:solidFill>
                <a:latin typeface="+mj-lt"/>
                <a:ea typeface="Times New Roman"/>
              </a:rPr>
              <a:t> </a:t>
            </a:r>
            <a:r>
              <a:rPr lang="en-US" sz="1800" b="0" dirty="0" err="1">
                <a:solidFill>
                  <a:schemeClr val="tx2"/>
                </a:solidFill>
                <a:latin typeface="+mj-lt"/>
                <a:ea typeface="Times New Roman"/>
              </a:rPr>
              <a:t>animaliere</a:t>
            </a:r>
            <a:r>
              <a:rPr lang="en-US" sz="1800" b="0" dirty="0">
                <a:solidFill>
                  <a:schemeClr val="tx2"/>
                </a:solidFill>
                <a:latin typeface="+mj-lt"/>
                <a:ea typeface="Times New Roman"/>
              </a:rPr>
              <a:t> </a:t>
            </a:r>
            <a:r>
              <a:rPr lang="en-US" sz="1800" b="0" dirty="0" err="1">
                <a:solidFill>
                  <a:schemeClr val="tx2"/>
                </a:solidFill>
                <a:latin typeface="+mj-lt"/>
                <a:ea typeface="Times New Roman"/>
              </a:rPr>
              <a:t>este</a:t>
            </a:r>
            <a:r>
              <a:rPr lang="en-US" sz="1800" b="0" dirty="0">
                <a:solidFill>
                  <a:schemeClr val="tx2"/>
                </a:solidFill>
                <a:latin typeface="+mj-lt"/>
                <a:ea typeface="Times New Roman"/>
              </a:rPr>
              <a:t> </a:t>
            </a:r>
            <a:r>
              <a:rPr lang="en-US" sz="1800" b="0" dirty="0" err="1">
                <a:solidFill>
                  <a:schemeClr val="tx2"/>
                </a:solidFill>
                <a:latin typeface="+mj-lt"/>
                <a:ea typeface="Times New Roman"/>
              </a:rPr>
              <a:t>percepută</a:t>
            </a:r>
            <a:r>
              <a:rPr lang="en-US" sz="1800" b="0" dirty="0">
                <a:solidFill>
                  <a:schemeClr val="tx2"/>
                </a:solidFill>
                <a:latin typeface="+mj-lt"/>
                <a:ea typeface="Times New Roman"/>
              </a:rPr>
              <a:t> de la </a:t>
            </a:r>
            <a:r>
              <a:rPr lang="en-US" sz="1800" b="0" dirty="0" err="1">
                <a:solidFill>
                  <a:schemeClr val="tx2"/>
                </a:solidFill>
                <a:latin typeface="+mj-lt"/>
                <a:ea typeface="Times New Roman"/>
              </a:rPr>
              <a:t>subiecții</a:t>
            </a:r>
            <a:r>
              <a:rPr lang="en-US" sz="1800" b="0" dirty="0">
                <a:solidFill>
                  <a:schemeClr val="tx2"/>
                </a:solidFill>
                <a:latin typeface="+mj-lt"/>
                <a:ea typeface="Times New Roman"/>
              </a:rPr>
              <a:t> care admit </a:t>
            </a:r>
            <a:r>
              <a:rPr lang="en-US" sz="1800" b="0" dirty="0" err="1">
                <a:solidFill>
                  <a:schemeClr val="tx2"/>
                </a:solidFill>
                <a:latin typeface="+mj-lt"/>
                <a:ea typeface="Times New Roman"/>
              </a:rPr>
              <a:t>asemenea</a:t>
            </a:r>
            <a:r>
              <a:rPr lang="en-US" sz="1800" b="0" dirty="0">
                <a:solidFill>
                  <a:schemeClr val="tx2"/>
                </a:solidFill>
                <a:latin typeface="+mj-lt"/>
                <a:ea typeface="Times New Roman"/>
              </a:rPr>
              <a:t> </a:t>
            </a:r>
            <a:r>
              <a:rPr lang="en-US" sz="1800" b="0" dirty="0" err="1">
                <a:solidFill>
                  <a:schemeClr val="tx2"/>
                </a:solidFill>
                <a:latin typeface="+mj-lt"/>
                <a:ea typeface="Times New Roman"/>
              </a:rPr>
              <a:t>deversări</a:t>
            </a:r>
            <a:r>
              <a:rPr lang="en-US" sz="1800" b="0" dirty="0">
                <a:solidFill>
                  <a:schemeClr val="tx2"/>
                </a:solidFill>
                <a:latin typeface="+mj-lt"/>
                <a:ea typeface="Times New Roman"/>
              </a:rPr>
              <a:t> </a:t>
            </a:r>
            <a:r>
              <a:rPr lang="en-US" sz="1800" b="0" dirty="0" err="1">
                <a:solidFill>
                  <a:schemeClr val="tx2"/>
                </a:solidFill>
                <a:latin typeface="+mj-lt"/>
                <a:ea typeface="Times New Roman"/>
              </a:rPr>
              <a:t>pentru</a:t>
            </a:r>
            <a:r>
              <a:rPr lang="en-US" sz="1800" b="0" dirty="0">
                <a:solidFill>
                  <a:schemeClr val="tx2"/>
                </a:solidFill>
                <a:latin typeface="+mj-lt"/>
                <a:ea typeface="Times New Roman"/>
              </a:rPr>
              <a:t> </a:t>
            </a:r>
            <a:r>
              <a:rPr lang="en-US" sz="1800" b="0" dirty="0" err="1">
                <a:solidFill>
                  <a:schemeClr val="tx2"/>
                </a:solidFill>
                <a:latin typeface="+mj-lt"/>
                <a:ea typeface="Times New Roman"/>
              </a:rPr>
              <a:t>întreg</a:t>
            </a:r>
            <a:r>
              <a:rPr lang="en-US" sz="1800" b="0" dirty="0">
                <a:solidFill>
                  <a:schemeClr val="tx2"/>
                </a:solidFill>
                <a:latin typeface="+mj-lt"/>
                <a:ea typeface="Times New Roman"/>
              </a:rPr>
              <a:t> </a:t>
            </a:r>
            <a:r>
              <a:rPr lang="en-US" sz="1800" b="0" dirty="0" err="1">
                <a:solidFill>
                  <a:schemeClr val="tx2"/>
                </a:solidFill>
                <a:latin typeface="+mj-lt"/>
                <a:ea typeface="Times New Roman"/>
              </a:rPr>
              <a:t>volumul</a:t>
            </a:r>
            <a:r>
              <a:rPr lang="en-US" sz="1800" b="0" dirty="0">
                <a:solidFill>
                  <a:schemeClr val="tx2"/>
                </a:solidFill>
                <a:latin typeface="+mj-lt"/>
                <a:ea typeface="Times New Roman"/>
              </a:rPr>
              <a:t> </a:t>
            </a:r>
            <a:r>
              <a:rPr lang="en-US" sz="1800" b="0" dirty="0" err="1">
                <a:solidFill>
                  <a:schemeClr val="tx2"/>
                </a:solidFill>
                <a:latin typeface="+mj-lt"/>
                <a:ea typeface="Times New Roman"/>
              </a:rPr>
              <a:t>evacuărilor</a:t>
            </a:r>
            <a:r>
              <a:rPr lang="en-US" sz="1800" b="0" dirty="0">
                <a:solidFill>
                  <a:schemeClr val="tx2"/>
                </a:solidFill>
                <a:latin typeface="+mj-lt"/>
                <a:ea typeface="Times New Roman"/>
              </a:rPr>
              <a:t> de </a:t>
            </a:r>
            <a:r>
              <a:rPr lang="en-US" sz="1800" b="0" dirty="0" err="1">
                <a:solidFill>
                  <a:schemeClr val="tx2"/>
                </a:solidFill>
                <a:latin typeface="+mj-lt"/>
                <a:ea typeface="Times New Roman"/>
              </a:rPr>
              <a:t>apă</a:t>
            </a:r>
            <a:r>
              <a:rPr lang="en-US" sz="1800" b="0" dirty="0">
                <a:solidFill>
                  <a:schemeClr val="tx2"/>
                </a:solidFill>
                <a:latin typeface="+mj-lt"/>
                <a:ea typeface="Times New Roman"/>
              </a:rPr>
              <a:t>.</a:t>
            </a:r>
            <a:r>
              <a:rPr lang="en-US" sz="1800" dirty="0">
                <a:solidFill>
                  <a:schemeClr val="tx2"/>
                </a:solidFill>
                <a:latin typeface="+mj-lt"/>
                <a:ea typeface="Times New Roman"/>
              </a:rPr>
              <a:t> </a:t>
            </a:r>
            <a:endParaRPr lang="ro-MO" sz="1800" dirty="0" smtClean="0">
              <a:solidFill>
                <a:schemeClr val="tx2"/>
              </a:solidFill>
              <a:latin typeface="+mj-lt"/>
              <a:ea typeface="Times New Roman"/>
            </a:endParaRPr>
          </a:p>
          <a:p>
            <a:r>
              <a:rPr lang="en-US" sz="1800" dirty="0" smtClean="0">
                <a:solidFill>
                  <a:schemeClr val="tx2"/>
                </a:solidFill>
                <a:latin typeface="+mj-lt"/>
                <a:ea typeface="Times New Roman"/>
              </a:rPr>
              <a:t> </a:t>
            </a:r>
            <a:endParaRPr lang="ro-MO" sz="1800" dirty="0" smtClean="0">
              <a:solidFill>
                <a:schemeClr val="tx2"/>
              </a:solidFill>
              <a:latin typeface="+mj-lt"/>
              <a:ea typeface="Times New Roman"/>
            </a:endParaRPr>
          </a:p>
          <a:p>
            <a:r>
              <a:rPr lang="en-US" sz="1800" b="0" dirty="0">
                <a:solidFill>
                  <a:schemeClr val="tx2"/>
                </a:solidFill>
                <a:latin typeface="+mj-lt"/>
                <a:ea typeface="Times New Roman"/>
              </a:rPr>
              <a:t> </a:t>
            </a:r>
            <a:r>
              <a:rPr lang="en-US" sz="1800" b="0" dirty="0" err="1">
                <a:solidFill>
                  <a:schemeClr val="tx2"/>
                </a:solidFill>
                <a:latin typeface="+mj-lt"/>
                <a:ea typeface="Times New Roman"/>
              </a:rPr>
              <a:t>Răspunderea</a:t>
            </a:r>
            <a:r>
              <a:rPr lang="en-US" sz="1800" b="0" dirty="0">
                <a:solidFill>
                  <a:schemeClr val="tx2"/>
                </a:solidFill>
                <a:latin typeface="+mj-lt"/>
                <a:ea typeface="Times New Roman"/>
              </a:rPr>
              <a:t> </a:t>
            </a:r>
            <a:r>
              <a:rPr lang="en-US" sz="1800" b="0" dirty="0" err="1">
                <a:solidFill>
                  <a:schemeClr val="tx2"/>
                </a:solidFill>
                <a:latin typeface="+mj-lt"/>
                <a:ea typeface="Times New Roman"/>
              </a:rPr>
              <a:t>subiecţilor</a:t>
            </a:r>
            <a:r>
              <a:rPr lang="en-US" sz="1800" b="0" dirty="0">
                <a:solidFill>
                  <a:schemeClr val="tx2"/>
                </a:solidFill>
                <a:latin typeface="+mj-lt"/>
                <a:ea typeface="Times New Roman"/>
              </a:rPr>
              <a:t> </a:t>
            </a:r>
            <a:r>
              <a:rPr lang="en-US" sz="1800" b="0" dirty="0" err="1">
                <a:solidFill>
                  <a:schemeClr val="tx2"/>
                </a:solidFill>
                <a:latin typeface="+mj-lt"/>
                <a:ea typeface="Times New Roman"/>
              </a:rPr>
              <a:t>pentru</a:t>
            </a:r>
            <a:r>
              <a:rPr lang="en-US" sz="1800" b="0" dirty="0">
                <a:solidFill>
                  <a:schemeClr val="tx2"/>
                </a:solidFill>
                <a:latin typeface="+mj-lt"/>
                <a:ea typeface="Times New Roman"/>
              </a:rPr>
              <a:t> </a:t>
            </a:r>
            <a:r>
              <a:rPr lang="en-US" sz="1800" b="0" dirty="0" err="1">
                <a:solidFill>
                  <a:schemeClr val="tx2"/>
                </a:solidFill>
                <a:latin typeface="+mj-lt"/>
                <a:ea typeface="Times New Roman"/>
              </a:rPr>
              <a:t>corectitudinea</a:t>
            </a:r>
            <a:r>
              <a:rPr lang="en-US" sz="1800" b="0" dirty="0">
                <a:solidFill>
                  <a:schemeClr val="tx2"/>
                </a:solidFill>
                <a:latin typeface="+mj-lt"/>
                <a:ea typeface="Times New Roman"/>
              </a:rPr>
              <a:t> </a:t>
            </a:r>
            <a:r>
              <a:rPr lang="en-US" sz="1800" b="0" dirty="0" err="1">
                <a:solidFill>
                  <a:schemeClr val="tx2"/>
                </a:solidFill>
                <a:latin typeface="+mj-lt"/>
                <a:ea typeface="Times New Roman"/>
              </a:rPr>
              <a:t>calculului</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plenitudinea</a:t>
            </a:r>
            <a:r>
              <a:rPr lang="en-US" sz="1800" b="0" dirty="0">
                <a:solidFill>
                  <a:schemeClr val="tx2"/>
                </a:solidFill>
                <a:latin typeface="+mj-lt"/>
                <a:ea typeface="Times New Roman"/>
              </a:rPr>
              <a:t> </a:t>
            </a:r>
            <a:r>
              <a:rPr lang="en-US" sz="1800" b="0" dirty="0" err="1">
                <a:solidFill>
                  <a:schemeClr val="tx2"/>
                </a:solidFill>
                <a:latin typeface="+mj-lt"/>
                <a:ea typeface="Times New Roman"/>
              </a:rPr>
              <a:t>achitării</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en-US" sz="1800" b="0" dirty="0" err="1">
                <a:solidFill>
                  <a:schemeClr val="tx2"/>
                </a:solidFill>
                <a:latin typeface="+mj-lt"/>
                <a:ea typeface="Times New Roman"/>
              </a:rPr>
              <a:t>termen</a:t>
            </a:r>
            <a:r>
              <a:rPr lang="en-US" sz="1800" b="0" dirty="0">
                <a:solidFill>
                  <a:schemeClr val="tx2"/>
                </a:solidFill>
                <a:latin typeface="+mj-lt"/>
                <a:ea typeface="Times New Roman"/>
              </a:rPr>
              <a:t> a </a:t>
            </a:r>
            <a:r>
              <a:rPr lang="en-US" sz="1800" b="0" dirty="0" err="1">
                <a:solidFill>
                  <a:schemeClr val="tx2"/>
                </a:solidFill>
                <a:latin typeface="+mj-lt"/>
                <a:ea typeface="Times New Roman"/>
              </a:rPr>
              <a:t>plăţilor</a:t>
            </a:r>
            <a:r>
              <a:rPr lang="en-US" sz="1800" b="0" dirty="0">
                <a:solidFill>
                  <a:schemeClr val="tx2"/>
                </a:solidFill>
                <a:latin typeface="+mj-lt"/>
                <a:ea typeface="Times New Roman"/>
              </a:rPr>
              <a:t> </a:t>
            </a:r>
            <a:r>
              <a:rPr lang="en-US" sz="1800" dirty="0" err="1">
                <a:solidFill>
                  <a:schemeClr val="tx2"/>
                </a:solidFill>
                <a:latin typeface="+mj-lt"/>
                <a:ea typeface="Times New Roman"/>
              </a:rPr>
              <a:t>pentru</a:t>
            </a:r>
            <a:r>
              <a:rPr lang="en-US" sz="1800" dirty="0">
                <a:solidFill>
                  <a:schemeClr val="tx2"/>
                </a:solidFill>
                <a:latin typeface="+mj-lt"/>
                <a:ea typeface="Times New Roman"/>
              </a:rPr>
              <a:t> </a:t>
            </a:r>
            <a:r>
              <a:rPr lang="en-US" sz="1800" dirty="0" err="1">
                <a:solidFill>
                  <a:schemeClr val="tx2"/>
                </a:solidFill>
                <a:latin typeface="+mj-lt"/>
                <a:ea typeface="Times New Roman"/>
              </a:rPr>
              <a:t>poluarea</a:t>
            </a:r>
            <a:r>
              <a:rPr lang="en-US" sz="1800" dirty="0">
                <a:solidFill>
                  <a:schemeClr val="tx2"/>
                </a:solidFill>
                <a:latin typeface="+mj-lt"/>
                <a:ea typeface="Times New Roman"/>
              </a:rPr>
              <a:t> </a:t>
            </a:r>
            <a:r>
              <a:rPr lang="en-US" sz="1800" dirty="0" err="1">
                <a:solidFill>
                  <a:schemeClr val="tx2"/>
                </a:solidFill>
                <a:latin typeface="+mj-lt"/>
                <a:ea typeface="Times New Roman"/>
              </a:rPr>
              <a:t>mediului</a:t>
            </a:r>
            <a:r>
              <a:rPr lang="en-US" sz="1800" b="0" dirty="0">
                <a:solidFill>
                  <a:schemeClr val="tx2"/>
                </a:solidFill>
                <a:latin typeface="+mj-lt"/>
                <a:ea typeface="Times New Roman"/>
              </a:rPr>
              <a:t>, </a:t>
            </a:r>
            <a:r>
              <a:rPr lang="en-US" sz="1800" b="0" dirty="0" err="1">
                <a:solidFill>
                  <a:schemeClr val="tx2"/>
                </a:solidFill>
                <a:latin typeface="+mj-lt"/>
                <a:ea typeface="Times New Roman"/>
              </a:rPr>
              <a:t>precum</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aplicarea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măsurilor</a:t>
            </a:r>
            <a:r>
              <a:rPr lang="en-US" sz="1800" b="0" dirty="0">
                <a:solidFill>
                  <a:schemeClr val="tx2"/>
                </a:solidFill>
                <a:latin typeface="+mj-lt"/>
                <a:ea typeface="Times New Roman"/>
              </a:rPr>
              <a:t> de </a:t>
            </a:r>
            <a:r>
              <a:rPr lang="en-US" sz="1800" b="0" dirty="0" err="1">
                <a:solidFill>
                  <a:schemeClr val="tx2"/>
                </a:solidFill>
                <a:latin typeface="+mj-lt"/>
                <a:ea typeface="Times New Roman"/>
              </a:rPr>
              <a:t>executare</a:t>
            </a:r>
            <a:r>
              <a:rPr lang="en-US" sz="1800" b="0" dirty="0">
                <a:solidFill>
                  <a:schemeClr val="tx2"/>
                </a:solidFill>
                <a:latin typeface="+mj-lt"/>
                <a:ea typeface="Times New Roman"/>
              </a:rPr>
              <a:t> </a:t>
            </a:r>
            <a:r>
              <a:rPr lang="en-US" sz="1800" b="0" dirty="0" err="1">
                <a:solidFill>
                  <a:schemeClr val="tx2"/>
                </a:solidFill>
                <a:latin typeface="+mj-lt"/>
                <a:ea typeface="Times New Roman"/>
              </a:rPr>
              <a:t>silită</a:t>
            </a:r>
            <a:r>
              <a:rPr lang="en-US" sz="1800" b="0" dirty="0">
                <a:solidFill>
                  <a:schemeClr val="tx2"/>
                </a:solidFill>
                <a:latin typeface="+mj-lt"/>
                <a:ea typeface="Times New Roman"/>
              </a:rPr>
              <a:t> </a:t>
            </a:r>
            <a:r>
              <a:rPr lang="en-US" sz="1800" b="0" dirty="0" err="1">
                <a:solidFill>
                  <a:schemeClr val="tx2"/>
                </a:solidFill>
                <a:latin typeface="+mj-lt"/>
                <a:ea typeface="Times New Roman"/>
              </a:rPr>
              <a:t>sînt</a:t>
            </a:r>
            <a:r>
              <a:rPr lang="en-US" sz="1800" b="0" dirty="0">
                <a:solidFill>
                  <a:schemeClr val="tx2"/>
                </a:solidFill>
                <a:latin typeface="+mj-lt"/>
                <a:ea typeface="Times New Roman"/>
              </a:rPr>
              <a:t> </a:t>
            </a:r>
            <a:r>
              <a:rPr lang="en-US" sz="1800" b="0" dirty="0" err="1">
                <a:solidFill>
                  <a:schemeClr val="tx2"/>
                </a:solidFill>
                <a:latin typeface="+mj-lt"/>
                <a:ea typeface="Times New Roman"/>
              </a:rPr>
              <a:t>reglementate</a:t>
            </a:r>
            <a:r>
              <a:rPr lang="en-US" sz="1800" b="0" dirty="0">
                <a:solidFill>
                  <a:schemeClr val="tx2"/>
                </a:solidFill>
                <a:latin typeface="+mj-lt"/>
                <a:ea typeface="Times New Roman"/>
              </a:rPr>
              <a:t> de </a:t>
            </a:r>
            <a:r>
              <a:rPr lang="en-US" sz="1800" dirty="0" err="1">
                <a:solidFill>
                  <a:schemeClr val="tx2"/>
                </a:solidFill>
                <a:latin typeface="+mj-lt"/>
                <a:ea typeface="Times New Roman"/>
              </a:rPr>
              <a:t>Codul</a:t>
            </a:r>
            <a:r>
              <a:rPr lang="en-US" sz="1800" dirty="0">
                <a:solidFill>
                  <a:schemeClr val="tx2"/>
                </a:solidFill>
                <a:latin typeface="+mj-lt"/>
                <a:ea typeface="Times New Roman"/>
              </a:rPr>
              <a:t> fiscal </a:t>
            </a:r>
            <a:r>
              <a:rPr lang="en-US" sz="1800" dirty="0" err="1">
                <a:solidFill>
                  <a:schemeClr val="tx2"/>
                </a:solidFill>
                <a:latin typeface="+mj-lt"/>
                <a:ea typeface="Times New Roman"/>
              </a:rPr>
              <a:t>şi</a:t>
            </a:r>
            <a:r>
              <a:rPr lang="en-US" sz="1800" dirty="0">
                <a:solidFill>
                  <a:schemeClr val="tx2"/>
                </a:solidFill>
                <a:latin typeface="+mj-lt"/>
                <a:ea typeface="Times New Roman"/>
              </a:rPr>
              <a:t> de </a:t>
            </a:r>
            <a:r>
              <a:rPr lang="en-US" sz="1800" dirty="0" err="1">
                <a:solidFill>
                  <a:schemeClr val="tx2"/>
                </a:solidFill>
                <a:latin typeface="+mj-lt"/>
                <a:ea typeface="Times New Roman"/>
              </a:rPr>
              <a:t>alte</a:t>
            </a:r>
            <a:r>
              <a:rPr lang="en-US" sz="1800" dirty="0">
                <a:solidFill>
                  <a:schemeClr val="tx2"/>
                </a:solidFill>
                <a:latin typeface="+mj-lt"/>
                <a:ea typeface="Times New Roman"/>
              </a:rPr>
              <a:t> </a:t>
            </a:r>
            <a:r>
              <a:rPr lang="en-US" sz="1800" dirty="0" err="1">
                <a:solidFill>
                  <a:schemeClr val="tx2"/>
                </a:solidFill>
                <a:latin typeface="+mj-lt"/>
                <a:ea typeface="Times New Roman"/>
              </a:rPr>
              <a:t>acte</a:t>
            </a:r>
            <a:r>
              <a:rPr lang="en-US" sz="1800" dirty="0">
                <a:solidFill>
                  <a:schemeClr val="tx2"/>
                </a:solidFill>
                <a:latin typeface="+mj-lt"/>
                <a:ea typeface="Times New Roman"/>
              </a:rPr>
              <a:t> legislative</a:t>
            </a:r>
            <a:r>
              <a:rPr lang="en-US" sz="1800" dirty="0" smtClean="0">
                <a:solidFill>
                  <a:schemeClr val="tx2"/>
                </a:solidFill>
                <a:latin typeface="+mj-lt"/>
                <a:ea typeface="Times New Roman"/>
              </a:rPr>
              <a:t>.</a:t>
            </a:r>
            <a:endParaRPr lang="ro-MO" sz="1800" dirty="0" smtClean="0">
              <a:solidFill>
                <a:schemeClr val="tx2"/>
              </a:solidFill>
              <a:latin typeface="+mj-lt"/>
              <a:ea typeface="Times New Roman"/>
            </a:endParaRPr>
          </a:p>
          <a:p>
            <a:r>
              <a:rPr lang="en-US" sz="1800" dirty="0">
                <a:solidFill>
                  <a:schemeClr val="tx2"/>
                </a:solidFill>
                <a:latin typeface="+mj-lt"/>
                <a:ea typeface="Times New Roman"/>
              </a:rPr>
              <a:t/>
            </a:r>
            <a:br>
              <a:rPr lang="en-US" sz="1800" dirty="0">
                <a:solidFill>
                  <a:schemeClr val="tx2"/>
                </a:solidFill>
                <a:latin typeface="+mj-lt"/>
                <a:ea typeface="Times New Roman"/>
              </a:rPr>
            </a:br>
            <a:r>
              <a:rPr lang="en-US" sz="1800" b="0" dirty="0">
                <a:solidFill>
                  <a:schemeClr val="tx2"/>
                </a:solidFill>
                <a:latin typeface="+mj-lt"/>
                <a:ea typeface="Times New Roman"/>
              </a:rPr>
              <a:t>  </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Funcţiile</a:t>
            </a:r>
            <a:r>
              <a:rPr lang="en-US" sz="1800" b="0" dirty="0">
                <a:solidFill>
                  <a:schemeClr val="tx2"/>
                </a:solidFill>
                <a:latin typeface="+mj-lt"/>
                <a:ea typeface="Times New Roman"/>
              </a:rPr>
              <a:t> de </a:t>
            </a:r>
            <a:r>
              <a:rPr lang="en-US" sz="1800" b="0" dirty="0" err="1">
                <a:solidFill>
                  <a:schemeClr val="tx2"/>
                </a:solidFill>
                <a:latin typeface="+mj-lt"/>
                <a:ea typeface="Times New Roman"/>
              </a:rPr>
              <a:t>evidenţă</a:t>
            </a:r>
            <a:r>
              <a:rPr lang="en-US" sz="1800" b="0" dirty="0">
                <a:solidFill>
                  <a:schemeClr val="tx2"/>
                </a:solidFill>
                <a:latin typeface="+mj-lt"/>
                <a:ea typeface="Times New Roman"/>
              </a:rPr>
              <a:t> a </a:t>
            </a:r>
            <a:r>
              <a:rPr lang="en-US" sz="1800" b="0" dirty="0" err="1">
                <a:solidFill>
                  <a:schemeClr val="tx2"/>
                </a:solidFill>
                <a:latin typeface="+mj-lt"/>
                <a:ea typeface="Times New Roman"/>
              </a:rPr>
              <a:t>obligaţiilor</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de </a:t>
            </a:r>
            <a:r>
              <a:rPr lang="en-US" sz="1800" b="0" dirty="0" err="1">
                <a:solidFill>
                  <a:schemeClr val="tx2"/>
                </a:solidFill>
                <a:latin typeface="+mj-lt"/>
                <a:ea typeface="Times New Roman"/>
              </a:rPr>
              <a:t>urmărire</a:t>
            </a:r>
            <a:r>
              <a:rPr lang="en-US" sz="1800" b="0" dirty="0">
                <a:solidFill>
                  <a:schemeClr val="tx2"/>
                </a:solidFill>
                <a:latin typeface="+mj-lt"/>
                <a:ea typeface="Times New Roman"/>
              </a:rPr>
              <a:t> a </a:t>
            </a:r>
            <a:r>
              <a:rPr lang="en-US" sz="1800" b="0" dirty="0" err="1">
                <a:solidFill>
                  <a:schemeClr val="tx2"/>
                </a:solidFill>
                <a:latin typeface="+mj-lt"/>
                <a:ea typeface="Times New Roman"/>
              </a:rPr>
              <a:t>restanţelor</a:t>
            </a:r>
            <a:r>
              <a:rPr lang="en-US" sz="1800" b="0" dirty="0">
                <a:solidFill>
                  <a:schemeClr val="tx2"/>
                </a:solidFill>
                <a:latin typeface="+mj-lt"/>
                <a:ea typeface="Times New Roman"/>
              </a:rPr>
              <a:t> la </a:t>
            </a:r>
            <a:r>
              <a:rPr lang="en-US" sz="1800" b="0" dirty="0" err="1">
                <a:solidFill>
                  <a:schemeClr val="tx2"/>
                </a:solidFill>
                <a:latin typeface="+mj-lt"/>
                <a:ea typeface="Times New Roman"/>
              </a:rPr>
              <a:t>plăţile</a:t>
            </a:r>
            <a:r>
              <a:rPr lang="en-US" sz="1800" b="0" dirty="0">
                <a:solidFill>
                  <a:schemeClr val="tx2"/>
                </a:solidFill>
                <a:latin typeface="+mj-lt"/>
                <a:ea typeface="Times New Roman"/>
              </a:rPr>
              <a:t> </a:t>
            </a:r>
            <a:r>
              <a:rPr lang="en-US" sz="1800" b="0" dirty="0" err="1">
                <a:solidFill>
                  <a:schemeClr val="tx2"/>
                </a:solidFill>
                <a:latin typeface="+mj-lt"/>
                <a:ea typeface="Times New Roman"/>
              </a:rPr>
              <a:t>și</a:t>
            </a:r>
            <a:r>
              <a:rPr lang="en-US" sz="1800" b="0" dirty="0">
                <a:solidFill>
                  <a:schemeClr val="tx2"/>
                </a:solidFill>
                <a:latin typeface="+mj-lt"/>
                <a:ea typeface="Times New Roman"/>
              </a:rPr>
              <a:t> taxa </a:t>
            </a:r>
            <a:r>
              <a:rPr lang="en-US" sz="1800" b="0" dirty="0" err="1">
                <a:solidFill>
                  <a:schemeClr val="tx2"/>
                </a:solidFill>
                <a:latin typeface="+mj-lt"/>
                <a:ea typeface="Times New Roman"/>
              </a:rPr>
              <a:t>pentru</a:t>
            </a:r>
            <a:r>
              <a:rPr lang="en-US" sz="1800" b="0" dirty="0">
                <a:solidFill>
                  <a:schemeClr val="tx2"/>
                </a:solidFill>
                <a:latin typeface="+mj-lt"/>
                <a:ea typeface="Times New Roman"/>
              </a:rPr>
              <a:t> </a:t>
            </a:r>
            <a:r>
              <a:rPr lang="en-US" sz="1800" b="0" dirty="0" err="1">
                <a:solidFill>
                  <a:schemeClr val="tx2"/>
                </a:solidFill>
                <a:latin typeface="+mj-lt"/>
                <a:ea typeface="Times New Roman"/>
              </a:rPr>
              <a:t>poluarea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mediului</a:t>
            </a:r>
            <a:r>
              <a:rPr lang="en-US" sz="1800" b="0" dirty="0">
                <a:solidFill>
                  <a:schemeClr val="tx2"/>
                </a:solidFill>
                <a:latin typeface="+mj-lt"/>
                <a:ea typeface="Times New Roman"/>
              </a:rPr>
              <a:t> </a:t>
            </a:r>
            <a:r>
              <a:rPr lang="en-US" sz="1800" b="0" dirty="0" err="1">
                <a:solidFill>
                  <a:schemeClr val="tx2"/>
                </a:solidFill>
                <a:latin typeface="+mj-lt"/>
                <a:ea typeface="Times New Roman"/>
              </a:rPr>
              <a:t>stabilite</a:t>
            </a:r>
            <a:r>
              <a:rPr lang="en-US" sz="1800" b="0" dirty="0">
                <a:solidFill>
                  <a:schemeClr val="tx2"/>
                </a:solidFill>
                <a:latin typeface="+mj-lt"/>
                <a:ea typeface="Times New Roman"/>
              </a:rPr>
              <a:t> la art</a:t>
            </a:r>
            <a:r>
              <a:rPr lang="en-US" sz="1800" dirty="0">
                <a:solidFill>
                  <a:schemeClr val="tx2"/>
                </a:solidFill>
                <a:latin typeface="+mj-lt"/>
                <a:ea typeface="Times New Roman"/>
              </a:rPr>
              <a:t>. 6, 9</a:t>
            </a:r>
            <a:r>
              <a:rPr lang="en-US" sz="1800" b="0" dirty="0">
                <a:solidFill>
                  <a:schemeClr val="tx2"/>
                </a:solidFill>
                <a:latin typeface="+mj-lt"/>
                <a:ea typeface="Times New Roman"/>
              </a:rPr>
              <a:t>, </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sînt</a:t>
            </a:r>
            <a:r>
              <a:rPr lang="en-US" sz="1800" b="0" dirty="0">
                <a:solidFill>
                  <a:schemeClr val="tx2"/>
                </a:solidFill>
                <a:latin typeface="+mj-lt"/>
                <a:ea typeface="Times New Roman"/>
              </a:rPr>
              <a:t> </a:t>
            </a:r>
            <a:r>
              <a:rPr lang="en-US" sz="1800" b="0" dirty="0" err="1">
                <a:solidFill>
                  <a:schemeClr val="tx2"/>
                </a:solidFill>
                <a:latin typeface="+mj-lt"/>
                <a:ea typeface="Times New Roman"/>
              </a:rPr>
              <a:t>exercitate</a:t>
            </a:r>
            <a:r>
              <a:rPr lang="en-US" sz="1800" b="0" dirty="0">
                <a:solidFill>
                  <a:schemeClr val="tx2"/>
                </a:solidFill>
                <a:latin typeface="+mj-lt"/>
                <a:ea typeface="Times New Roman"/>
              </a:rPr>
              <a:t> de </a:t>
            </a:r>
            <a:r>
              <a:rPr lang="en-US" sz="1800" b="0" dirty="0" err="1">
                <a:solidFill>
                  <a:schemeClr val="tx2"/>
                </a:solidFill>
                <a:latin typeface="+mj-lt"/>
                <a:ea typeface="Times New Roman"/>
              </a:rPr>
              <a:t>către</a:t>
            </a:r>
            <a:r>
              <a:rPr lang="en-US" sz="1800" b="0" dirty="0">
                <a:solidFill>
                  <a:schemeClr val="tx2"/>
                </a:solidFill>
                <a:latin typeface="+mj-lt"/>
                <a:ea typeface="Times New Roman"/>
              </a:rPr>
              <a:t> </a:t>
            </a:r>
            <a:r>
              <a:rPr lang="en-US" sz="1800" b="0" dirty="0" err="1">
                <a:solidFill>
                  <a:schemeClr val="tx2"/>
                </a:solidFill>
                <a:latin typeface="+mj-lt"/>
                <a:ea typeface="Times New Roman"/>
              </a:rPr>
              <a:t>Serviciul</a:t>
            </a:r>
            <a:r>
              <a:rPr lang="en-US" sz="1800" b="0" dirty="0">
                <a:solidFill>
                  <a:schemeClr val="tx2"/>
                </a:solidFill>
                <a:latin typeface="+mj-lt"/>
                <a:ea typeface="Times New Roman"/>
              </a:rPr>
              <a:t> Fiscal de Stat.</a:t>
            </a:r>
            <a:br>
              <a:rPr lang="en-US" sz="1800" b="0" dirty="0">
                <a:solidFill>
                  <a:schemeClr val="tx2"/>
                </a:solidFill>
                <a:latin typeface="+mj-lt"/>
                <a:ea typeface="Times New Roman"/>
              </a:rPr>
            </a:br>
            <a:r>
              <a:rPr lang="en-US" sz="1800" b="0" dirty="0">
                <a:solidFill>
                  <a:schemeClr val="tx2"/>
                </a:solidFill>
                <a:latin typeface="+mj-lt"/>
                <a:ea typeface="Times New Roman"/>
              </a:rPr>
              <a:t>   </a:t>
            </a:r>
            <a:endParaRPr lang="ru-RU" sz="1800" b="0" dirty="0">
              <a:solidFill>
                <a:schemeClr val="tx2"/>
              </a:solidFill>
              <a:latin typeface="+mj-lt"/>
            </a:endParaRPr>
          </a:p>
        </p:txBody>
      </p:sp>
    </p:spTree>
    <p:extLst>
      <p:ext uri="{BB962C8B-B14F-4D97-AF65-F5344CB8AC3E}">
        <p14:creationId xmlns:p14="http://schemas.microsoft.com/office/powerpoint/2010/main" val="84336658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1231106"/>
          </a:xfrm>
          <a:prstGeom prst="rect">
            <a:avLst/>
          </a:prstGeom>
        </p:spPr>
        <p:txBody>
          <a:bodyPr wrap="square">
            <a:spAutoFit/>
          </a:bodyPr>
          <a:lstStyle/>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p:txBody>
      </p:sp>
      <p:sp>
        <p:nvSpPr>
          <p:cNvPr id="21" name="Лента лицом вниз 20"/>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nr.1540 privind </a:t>
            </a:r>
          </a:p>
          <a:p>
            <a:pPr algn="ctr" eaLnBrk="0" hangingPunct="0"/>
            <a:r>
              <a:rPr lang="ro-MO" sz="2000" kern="0" dirty="0" smtClean="0">
                <a:solidFill>
                  <a:schemeClr val="tx1"/>
                </a:solidFill>
                <a:latin typeface="Arial"/>
              </a:rPr>
              <a:t> plata pentru poluare</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532306" y="2666323"/>
            <a:ext cx="8208266" cy="729430"/>
          </a:xfrm>
          <a:prstGeom prst="rect">
            <a:avLst/>
          </a:prstGeom>
        </p:spPr>
        <p:txBody>
          <a:bodyPr wrap="square">
            <a:spAutoFit/>
          </a:bodyPr>
          <a:lstStyle/>
          <a:p>
            <a:pPr indent="228600" algn="just">
              <a:lnSpc>
                <a:spcPct val="115000"/>
              </a:lnSpc>
              <a:spcAft>
                <a:spcPts val="0"/>
              </a:spcAft>
            </a:pPr>
            <a:endParaRPr lang="ro-MO" sz="1800" dirty="0" smtClean="0">
              <a:effectLst/>
              <a:latin typeface="Calibri"/>
              <a:ea typeface="Calibri"/>
              <a:cs typeface="Times New Roman"/>
            </a:endParaRPr>
          </a:p>
          <a:p>
            <a:pPr indent="228600" algn="just">
              <a:lnSpc>
                <a:spcPct val="115000"/>
              </a:lnSpc>
              <a:spcAft>
                <a:spcPts val="0"/>
              </a:spcAft>
            </a:pPr>
            <a:endParaRPr lang="ru-RU" sz="1800" dirty="0">
              <a:effectLst/>
              <a:latin typeface="Calibri"/>
              <a:ea typeface="Calibri"/>
              <a:cs typeface="Times New Roman"/>
            </a:endParaRPr>
          </a:p>
        </p:txBody>
      </p:sp>
      <p:sp>
        <p:nvSpPr>
          <p:cNvPr id="4" name="Прямоугольник 3"/>
          <p:cNvSpPr/>
          <p:nvPr/>
        </p:nvSpPr>
        <p:spPr>
          <a:xfrm>
            <a:off x="188243" y="2595282"/>
            <a:ext cx="8646475" cy="3693319"/>
          </a:xfrm>
          <a:prstGeom prst="rect">
            <a:avLst/>
          </a:prstGeom>
        </p:spPr>
        <p:txBody>
          <a:bodyPr wrap="square">
            <a:spAutoFit/>
          </a:bodyPr>
          <a:lstStyle/>
          <a:p>
            <a:r>
              <a:rPr lang="vi-VN" sz="1800" dirty="0">
                <a:solidFill>
                  <a:srgbClr val="424242"/>
                </a:solidFill>
                <a:latin typeface="Arial"/>
              </a:rPr>
              <a:t>Obiectele ce urmează a fi taxate sunt cele care în procesul utilizării cauzează poluarea mediului, emit poluanți și pot fi depozitate ca deșeuri de producție. </a:t>
            </a:r>
            <a:r>
              <a:rPr lang="vi-VN" sz="1800" dirty="0"/>
              <a:t/>
            </a:r>
            <a:br>
              <a:rPr lang="vi-VN" sz="1800" dirty="0"/>
            </a:br>
            <a:r>
              <a:rPr lang="vi-VN" sz="1800" dirty="0"/>
              <a:t/>
            </a:r>
            <a:br>
              <a:rPr lang="vi-VN" sz="1800" dirty="0"/>
            </a:br>
            <a:r>
              <a:rPr lang="vi-VN" sz="1800" b="0" dirty="0">
                <a:solidFill>
                  <a:schemeClr val="tx2"/>
                </a:solidFill>
                <a:latin typeface="Arial"/>
              </a:rPr>
              <a:t>Odată cu trecerea în administrarea SFS, acest tip de taxă nu a fost modificat. Astfel, </a:t>
            </a:r>
            <a:r>
              <a:rPr lang="vi-VN" sz="1800" dirty="0">
                <a:solidFill>
                  <a:schemeClr val="tx2"/>
                </a:solidFill>
                <a:latin typeface="Arial"/>
              </a:rPr>
              <a:t>taxa </a:t>
            </a:r>
            <a:r>
              <a:rPr lang="vi-VN" sz="1800" dirty="0" smtClean="0">
                <a:solidFill>
                  <a:schemeClr val="tx2"/>
                </a:solidFill>
                <a:latin typeface="Arial"/>
              </a:rPr>
              <a:t>ecologică</a:t>
            </a:r>
            <a:r>
              <a:rPr lang="ro-MO" sz="1800" dirty="0" smtClean="0">
                <a:solidFill>
                  <a:schemeClr val="tx2"/>
                </a:solidFill>
                <a:latin typeface="Arial"/>
              </a:rPr>
              <a:t> </a:t>
            </a:r>
            <a:r>
              <a:rPr lang="vi-VN" sz="1800" b="0" dirty="0" smtClean="0">
                <a:solidFill>
                  <a:schemeClr val="tx2"/>
                </a:solidFill>
                <a:latin typeface="Arial"/>
              </a:rPr>
              <a:t>cuprinde </a:t>
            </a:r>
            <a:r>
              <a:rPr lang="vi-VN" sz="1800" b="0" dirty="0">
                <a:solidFill>
                  <a:schemeClr val="tx2"/>
                </a:solidFill>
                <a:latin typeface="Arial"/>
              </a:rPr>
              <a:t>aceleași tipuri de plăți:</a:t>
            </a:r>
            <a:r>
              <a:rPr lang="vi-VN" sz="1800" dirty="0">
                <a:solidFill>
                  <a:schemeClr val="tx2"/>
                </a:solidFill>
              </a:rPr>
              <a:t/>
            </a:r>
            <a:br>
              <a:rPr lang="vi-VN" sz="1800" dirty="0">
                <a:solidFill>
                  <a:schemeClr val="tx2"/>
                </a:solidFill>
              </a:rPr>
            </a:br>
            <a:endParaRPr lang="ro-MO" sz="1800" dirty="0" smtClean="0">
              <a:solidFill>
                <a:schemeClr val="tx2"/>
              </a:solidFill>
            </a:endParaRPr>
          </a:p>
          <a:p>
            <a:pPr marL="285750" indent="-285750">
              <a:buFont typeface="Arial" panose="020B0604020202020204" pitchFamily="34" charset="0"/>
              <a:buChar char="•"/>
            </a:pPr>
            <a:r>
              <a:rPr lang="vi-VN" sz="1800" b="0" dirty="0" smtClean="0">
                <a:solidFill>
                  <a:schemeClr val="tx2"/>
                </a:solidFill>
                <a:latin typeface="Arial"/>
              </a:rPr>
              <a:t>Plata </a:t>
            </a:r>
            <a:r>
              <a:rPr lang="vi-VN" sz="1800" b="0" dirty="0">
                <a:solidFill>
                  <a:schemeClr val="tx2"/>
                </a:solidFill>
                <a:latin typeface="Arial"/>
              </a:rPr>
              <a:t>pentru emisiile de poluanți ale surselor </a:t>
            </a:r>
            <a:r>
              <a:rPr lang="vi-VN" sz="1800" b="0" dirty="0" smtClean="0">
                <a:solidFill>
                  <a:schemeClr val="tx2"/>
                </a:solidFill>
                <a:latin typeface="Arial"/>
              </a:rPr>
              <a:t>staționare</a:t>
            </a:r>
            <a:r>
              <a:rPr lang="ro-MO" sz="1800" b="0" dirty="0" smtClean="0">
                <a:solidFill>
                  <a:schemeClr val="tx2"/>
                </a:solidFill>
                <a:latin typeface="Arial"/>
              </a:rPr>
              <a:t>,</a:t>
            </a:r>
            <a:endParaRPr lang="vi-VN" sz="1800" b="0" dirty="0">
              <a:solidFill>
                <a:schemeClr val="tx2"/>
              </a:solidFill>
              <a:latin typeface="Arial"/>
            </a:endParaRPr>
          </a:p>
          <a:p>
            <a:pPr marL="285750" indent="-285750">
              <a:buFont typeface="Arial" panose="020B0604020202020204" pitchFamily="34" charset="0"/>
              <a:buChar char="•"/>
            </a:pPr>
            <a:r>
              <a:rPr lang="vi-VN" sz="1800" b="0" dirty="0">
                <a:solidFill>
                  <a:schemeClr val="tx2"/>
                </a:solidFill>
                <a:latin typeface="Arial"/>
              </a:rPr>
              <a:t>Plata pentru deversările de </a:t>
            </a:r>
            <a:r>
              <a:rPr lang="vi-VN" sz="1800" b="0" dirty="0" smtClean="0">
                <a:solidFill>
                  <a:schemeClr val="tx2"/>
                </a:solidFill>
                <a:latin typeface="Arial"/>
              </a:rPr>
              <a:t>poluanți</a:t>
            </a:r>
            <a:r>
              <a:rPr lang="ro-MO" sz="1800" b="0" dirty="0" smtClean="0">
                <a:solidFill>
                  <a:schemeClr val="tx2"/>
                </a:solidFill>
                <a:latin typeface="Arial"/>
              </a:rPr>
              <a:t>,</a:t>
            </a:r>
            <a:endParaRPr lang="vi-VN" sz="1800" b="0" dirty="0">
              <a:solidFill>
                <a:schemeClr val="tx2"/>
              </a:solidFill>
              <a:latin typeface="Arial"/>
            </a:endParaRPr>
          </a:p>
          <a:p>
            <a:pPr marL="285750" indent="-285750">
              <a:buFont typeface="Arial" panose="020B0604020202020204" pitchFamily="34" charset="0"/>
              <a:buChar char="•"/>
            </a:pPr>
            <a:r>
              <a:rPr lang="vi-VN" sz="1800" b="0" dirty="0">
                <a:solidFill>
                  <a:schemeClr val="tx2"/>
                </a:solidFill>
                <a:latin typeface="Arial"/>
              </a:rPr>
              <a:t>Plata pentru depozitarea deșeurilor de </a:t>
            </a:r>
            <a:r>
              <a:rPr lang="vi-VN" sz="1800" b="0" dirty="0" smtClean="0">
                <a:solidFill>
                  <a:schemeClr val="tx2"/>
                </a:solidFill>
                <a:latin typeface="Arial"/>
              </a:rPr>
              <a:t>producție</a:t>
            </a:r>
            <a:r>
              <a:rPr lang="ro-MO" sz="1800" b="0" dirty="0" smtClean="0">
                <a:solidFill>
                  <a:schemeClr val="tx2"/>
                </a:solidFill>
                <a:latin typeface="Arial"/>
              </a:rPr>
              <a:t>,</a:t>
            </a:r>
            <a:endParaRPr lang="vi-VN" sz="1800" b="0" dirty="0">
              <a:solidFill>
                <a:schemeClr val="tx2"/>
              </a:solidFill>
              <a:latin typeface="Arial"/>
            </a:endParaRPr>
          </a:p>
          <a:p>
            <a:pPr marL="285750" indent="-285750">
              <a:buFont typeface="Arial" panose="020B0604020202020204" pitchFamily="34" charset="0"/>
              <a:buChar char="•"/>
            </a:pPr>
            <a:r>
              <a:rPr lang="vi-VN" sz="1800" b="0" dirty="0">
                <a:solidFill>
                  <a:schemeClr val="tx2"/>
                </a:solidFill>
                <a:latin typeface="Arial"/>
              </a:rPr>
              <a:t>Plata pentru mărfurile care în procesul utilizării cauzează poluarea mediului.</a:t>
            </a:r>
          </a:p>
          <a:p>
            <a:r>
              <a:rPr lang="vi-VN" sz="1800" dirty="0">
                <a:solidFill>
                  <a:schemeClr val="tx2"/>
                </a:solidFill>
              </a:rPr>
              <a:t/>
            </a:r>
            <a:br>
              <a:rPr lang="vi-VN" sz="1800" dirty="0">
                <a:solidFill>
                  <a:schemeClr val="tx2"/>
                </a:solidFill>
              </a:rPr>
            </a:br>
            <a:r>
              <a:rPr lang="vi-VN" sz="1800" b="0" dirty="0" smtClean="0">
                <a:solidFill>
                  <a:schemeClr val="tx2"/>
                </a:solidFill>
                <a:latin typeface="Arial"/>
              </a:rPr>
              <a:t>.</a:t>
            </a:r>
            <a:endParaRPr lang="ru-RU" sz="1800" b="0" dirty="0">
              <a:solidFill>
                <a:schemeClr val="tx2"/>
              </a:solidFill>
            </a:endParaRPr>
          </a:p>
        </p:txBody>
      </p:sp>
    </p:spTree>
    <p:extLst>
      <p:ext uri="{BB962C8B-B14F-4D97-AF65-F5344CB8AC3E}">
        <p14:creationId xmlns:p14="http://schemas.microsoft.com/office/powerpoint/2010/main" val="48303500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1231106"/>
          </a:xfrm>
          <a:prstGeom prst="rect">
            <a:avLst/>
          </a:prstGeom>
        </p:spPr>
        <p:txBody>
          <a:bodyPr wrap="square">
            <a:spAutoFit/>
          </a:bodyPr>
          <a:lstStyle/>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a:solidFill>
                <a:srgbClr val="000000"/>
              </a:solidFill>
              <a:latin typeface="Times New Roman CE"/>
              <a:ea typeface="Times New Roman"/>
            </a:endParaRPr>
          </a:p>
          <a:p>
            <a:pPr>
              <a:spcBef>
                <a:spcPts val="400"/>
              </a:spcBef>
              <a:spcAft>
                <a:spcPts val="800"/>
              </a:spcAft>
              <a:buClr>
                <a:srgbClr val="C80F0F"/>
              </a:buClr>
              <a:tabLst>
                <a:tab pos="2190750" algn="l"/>
              </a:tabLst>
            </a:pPr>
            <a:endParaRPr lang="ro-MO" sz="1800" dirty="0" smtClean="0">
              <a:solidFill>
                <a:srgbClr val="000000"/>
              </a:solidFill>
              <a:latin typeface="Times New Roman CE"/>
              <a:ea typeface="Times New Roman"/>
            </a:endParaRPr>
          </a:p>
        </p:txBody>
      </p:sp>
      <p:sp>
        <p:nvSpPr>
          <p:cNvPr id="21" name="Лента лицом вниз 20"/>
          <p:cNvSpPr/>
          <p:nvPr/>
        </p:nvSpPr>
        <p:spPr bwMode="auto">
          <a:xfrm>
            <a:off x="524435" y="1535597"/>
            <a:ext cx="7463118" cy="1059685"/>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nr.1540 privind </a:t>
            </a:r>
          </a:p>
          <a:p>
            <a:pPr algn="ctr" eaLnBrk="0" hangingPunct="0"/>
            <a:r>
              <a:rPr lang="ro-MO" sz="2000" kern="0" dirty="0" smtClean="0">
                <a:solidFill>
                  <a:schemeClr val="tx1"/>
                </a:solidFill>
                <a:latin typeface="Arial"/>
              </a:rPr>
              <a:t>plata pentru poluare</a:t>
            </a:r>
            <a:endParaRPr kumimoji="0" lang="ru-RU" sz="2200" b="1" i="0" u="none" strike="noStrike" cap="none" normalizeH="0" baseline="0" dirty="0" smtClean="0">
              <a:ln>
                <a:noFill/>
              </a:ln>
              <a:solidFill>
                <a:schemeClr val="tx1"/>
              </a:solidFill>
              <a:effectLst/>
            </a:endParaRPr>
          </a:p>
        </p:txBody>
      </p:sp>
      <p:sp>
        <p:nvSpPr>
          <p:cNvPr id="5" name="Прямоугольник 4"/>
          <p:cNvSpPr/>
          <p:nvPr/>
        </p:nvSpPr>
        <p:spPr>
          <a:xfrm>
            <a:off x="532306" y="2666323"/>
            <a:ext cx="8208266" cy="729430"/>
          </a:xfrm>
          <a:prstGeom prst="rect">
            <a:avLst/>
          </a:prstGeom>
        </p:spPr>
        <p:txBody>
          <a:bodyPr wrap="square">
            <a:spAutoFit/>
          </a:bodyPr>
          <a:lstStyle/>
          <a:p>
            <a:pPr indent="228600" algn="just">
              <a:lnSpc>
                <a:spcPct val="115000"/>
              </a:lnSpc>
              <a:spcAft>
                <a:spcPts val="0"/>
              </a:spcAft>
            </a:pPr>
            <a:endParaRPr lang="ro-MO" sz="1800" dirty="0" smtClean="0">
              <a:effectLst/>
              <a:latin typeface="Calibri"/>
              <a:ea typeface="Calibri"/>
              <a:cs typeface="Times New Roman"/>
            </a:endParaRPr>
          </a:p>
          <a:p>
            <a:pPr indent="228600" algn="just">
              <a:lnSpc>
                <a:spcPct val="115000"/>
              </a:lnSpc>
              <a:spcAft>
                <a:spcPts val="0"/>
              </a:spcAft>
            </a:pPr>
            <a:endParaRPr lang="ru-RU" sz="1800" dirty="0">
              <a:effectLst/>
              <a:latin typeface="Calibri"/>
              <a:ea typeface="Calibri"/>
              <a:cs typeface="Times New Roman"/>
            </a:endParaRPr>
          </a:p>
        </p:txBody>
      </p:sp>
      <p:sp>
        <p:nvSpPr>
          <p:cNvPr id="4" name="Прямоугольник 3"/>
          <p:cNvSpPr/>
          <p:nvPr/>
        </p:nvSpPr>
        <p:spPr>
          <a:xfrm>
            <a:off x="188243" y="2595282"/>
            <a:ext cx="8646475" cy="2585323"/>
          </a:xfrm>
          <a:prstGeom prst="rect">
            <a:avLst/>
          </a:prstGeom>
        </p:spPr>
        <p:txBody>
          <a:bodyPr wrap="square">
            <a:spAutoFit/>
          </a:bodyPr>
          <a:lstStyle/>
          <a:p>
            <a:endParaRPr lang="ro-MO" sz="1800" dirty="0" smtClean="0">
              <a:solidFill>
                <a:srgbClr val="424242"/>
              </a:solidFill>
              <a:latin typeface="Arial"/>
            </a:endParaRPr>
          </a:p>
          <a:p>
            <a:r>
              <a:rPr lang="ro-MO" sz="1800" dirty="0" smtClean="0">
                <a:solidFill>
                  <a:schemeClr val="tx1"/>
                </a:solidFill>
                <a:latin typeface="Arial"/>
              </a:rPr>
              <a:t>Important</a:t>
            </a:r>
            <a:r>
              <a:rPr lang="ro-MO" sz="1800" dirty="0" smtClean="0">
                <a:solidFill>
                  <a:schemeClr val="tx1"/>
                </a:solidFill>
                <a:latin typeface="Arial"/>
              </a:rPr>
              <a:t>!</a:t>
            </a:r>
            <a:r>
              <a:rPr lang="en-US" sz="1800" dirty="0" smtClean="0">
                <a:solidFill>
                  <a:schemeClr val="tx1"/>
                </a:solidFill>
                <a:latin typeface="Arial"/>
              </a:rPr>
              <a:t> </a:t>
            </a:r>
          </a:p>
          <a:p>
            <a:r>
              <a:rPr lang="en-US" sz="1800" dirty="0" smtClean="0">
                <a:solidFill>
                  <a:schemeClr val="tx2"/>
                </a:solidFill>
                <a:latin typeface="Arial"/>
              </a:rPr>
              <a:t>O</a:t>
            </a:r>
            <a:r>
              <a:rPr lang="vi-VN" sz="1800" b="0" dirty="0" smtClean="0">
                <a:solidFill>
                  <a:schemeClr val="tx2"/>
                </a:solidFill>
                <a:latin typeface="Arial"/>
              </a:rPr>
              <a:t>dată </a:t>
            </a:r>
            <a:r>
              <a:rPr lang="vi-VN" sz="1800" dirty="0">
                <a:solidFill>
                  <a:schemeClr val="tx2"/>
                </a:solidFill>
                <a:latin typeface="Arial"/>
              </a:rPr>
              <a:t>cu transmiterea taxei ecologice în administrarea Fiscului, plătitorii au obligația</a:t>
            </a:r>
            <a:r>
              <a:rPr lang="vi-VN" sz="1800" b="0" dirty="0">
                <a:solidFill>
                  <a:schemeClr val="tx2"/>
                </a:solidFill>
                <a:latin typeface="Arial"/>
              </a:rPr>
              <a:t> de a prezenta SFS </a:t>
            </a:r>
            <a:r>
              <a:rPr lang="vi-VN" sz="1800" dirty="0">
                <a:solidFill>
                  <a:schemeClr val="tx2"/>
                </a:solidFill>
                <a:latin typeface="Arial"/>
              </a:rPr>
              <a:t>declarațiile corespunzătoare</a:t>
            </a:r>
            <a:r>
              <a:rPr lang="vi-VN" sz="1800" b="0" dirty="0">
                <a:solidFill>
                  <a:schemeClr val="tx2"/>
                </a:solidFill>
                <a:latin typeface="Arial"/>
              </a:rPr>
              <a:t>, lunar, până la data de 25 a lunii următoare lunii de gestiune. </a:t>
            </a:r>
            <a:r>
              <a:rPr lang="vi-VN" sz="1800" dirty="0">
                <a:solidFill>
                  <a:schemeClr val="tx2"/>
                </a:solidFill>
              </a:rPr>
              <a:t/>
            </a:r>
            <a:br>
              <a:rPr lang="vi-VN" sz="1800" dirty="0">
                <a:solidFill>
                  <a:schemeClr val="tx2"/>
                </a:solidFill>
              </a:rPr>
            </a:br>
            <a:r>
              <a:rPr lang="vi-VN" sz="1800" dirty="0">
                <a:solidFill>
                  <a:schemeClr val="tx2"/>
                </a:solidFill>
              </a:rPr>
              <a:t/>
            </a:r>
            <a:br>
              <a:rPr lang="vi-VN" sz="1800" dirty="0">
                <a:solidFill>
                  <a:schemeClr val="tx2"/>
                </a:solidFill>
              </a:rPr>
            </a:br>
            <a:r>
              <a:rPr lang="vi-VN" sz="1800" b="0" dirty="0" smtClean="0">
                <a:solidFill>
                  <a:schemeClr val="tx2"/>
                </a:solidFill>
                <a:latin typeface="Arial"/>
              </a:rPr>
              <a:t>În </a:t>
            </a:r>
            <a:r>
              <a:rPr lang="vi-VN" sz="1800" b="0" dirty="0">
                <a:solidFill>
                  <a:schemeClr val="tx2"/>
                </a:solidFill>
                <a:latin typeface="Arial"/>
              </a:rPr>
              <a:t>același timp, SFS informează că </a:t>
            </a:r>
            <a:r>
              <a:rPr lang="vi-VN" sz="1800" dirty="0">
                <a:solidFill>
                  <a:schemeClr val="tx2"/>
                </a:solidFill>
                <a:latin typeface="Arial"/>
              </a:rPr>
              <a:t>Baza generalizată a practicii fiscale</a:t>
            </a:r>
            <a:r>
              <a:rPr lang="vi-VN" sz="1800" b="0" dirty="0">
                <a:solidFill>
                  <a:schemeClr val="tx2"/>
                </a:solidFill>
                <a:latin typeface="Arial"/>
              </a:rPr>
              <a:t> este completată cu un nou capitol: ,,</a:t>
            </a:r>
            <a:r>
              <a:rPr lang="vi-VN" sz="1800" b="0" dirty="0">
                <a:solidFill>
                  <a:schemeClr val="tx2"/>
                </a:solidFill>
                <a:latin typeface="Arial"/>
                <a:hlinkClick r:id="rId8"/>
              </a:rPr>
              <a:t>Taxa pentru poluarea</a:t>
            </a:r>
            <a:r>
              <a:rPr lang="vi-VN" sz="1800" dirty="0">
                <a:solidFill>
                  <a:schemeClr val="tx2"/>
                </a:solidFill>
              </a:rPr>
              <a:t/>
            </a:r>
            <a:br>
              <a:rPr lang="vi-VN" sz="1800" dirty="0">
                <a:solidFill>
                  <a:schemeClr val="tx2"/>
                </a:solidFill>
              </a:rPr>
            </a:br>
            <a:r>
              <a:rPr lang="vi-VN" sz="1800" b="0" dirty="0" smtClean="0">
                <a:solidFill>
                  <a:schemeClr val="tx2"/>
                </a:solidFill>
                <a:latin typeface="Arial"/>
                <a:hlinkClick r:id="rId8"/>
              </a:rPr>
              <a:t>mediului</a:t>
            </a:r>
            <a:r>
              <a:rPr lang="vi-VN" sz="1800" b="0" dirty="0">
                <a:solidFill>
                  <a:schemeClr val="tx2"/>
                </a:solidFill>
                <a:latin typeface="Arial"/>
              </a:rPr>
              <a:t>”.</a:t>
            </a:r>
            <a:endParaRPr lang="ru-RU" sz="1800" b="0" dirty="0">
              <a:solidFill>
                <a:schemeClr val="tx2"/>
              </a:solidFill>
            </a:endParaRPr>
          </a:p>
        </p:txBody>
      </p:sp>
    </p:spTree>
    <p:extLst>
      <p:ext uri="{BB962C8B-B14F-4D97-AF65-F5344CB8AC3E}">
        <p14:creationId xmlns:p14="http://schemas.microsoft.com/office/powerpoint/2010/main" val="353569071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3717941"/>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u-RU" sz="2000" kern="0" dirty="0">
              <a:solidFill>
                <a:srgbClr val="6E6452"/>
              </a:solidFill>
              <a:latin typeface="Arial"/>
              <a:cs typeface="+mn-cs"/>
            </a:endParaRPr>
          </a:p>
          <a:p>
            <a:pPr marL="342900" lvl="0" indent="-342900">
              <a:lnSpc>
                <a:spcPct val="115000"/>
              </a:lnSpc>
              <a:spcBef>
                <a:spcPts val="400"/>
              </a:spcBef>
              <a:spcAft>
                <a:spcPts val="0"/>
              </a:spcAft>
              <a:buClr>
                <a:srgbClr val="6E6452"/>
              </a:buClr>
              <a:buFont typeface="Arial" panose="020B0604020202020204" pitchFamily="34" charset="0"/>
              <a:buChar char="•"/>
              <a:tabLst>
                <a:tab pos="2190750" algn="l"/>
              </a:tabLst>
            </a:pPr>
            <a:endParaRPr lang="ru-RU" sz="2400" kern="0" dirty="0">
              <a:solidFill>
                <a:srgbClr val="6E6452"/>
              </a:solidFill>
              <a:latin typeface="Arial"/>
              <a:ea typeface="Calibri"/>
              <a:cs typeface="Times New Roman"/>
            </a:endParaRPr>
          </a:p>
        </p:txBody>
      </p:sp>
      <p:sp>
        <p:nvSpPr>
          <p:cNvPr id="21" name="Лента лицом вниз 20"/>
          <p:cNvSpPr/>
          <p:nvPr/>
        </p:nvSpPr>
        <p:spPr bwMode="auto">
          <a:xfrm>
            <a:off x="863464" y="1294420"/>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apelor nr. 272 </a:t>
            </a:r>
          </a:p>
          <a:p>
            <a:pPr algn="ctr" eaLnBrk="0" hangingPunct="0"/>
            <a:r>
              <a:rPr lang="ro-MO" sz="2000" kern="0" dirty="0" smtClean="0">
                <a:solidFill>
                  <a:schemeClr val="tx1"/>
                </a:solidFill>
                <a:latin typeface="Arial"/>
              </a:rPr>
              <a:t> din 2011   </a:t>
            </a:r>
            <a:endParaRPr kumimoji="0" lang="ru-RU" sz="2200" b="1" i="0" u="none" strike="noStrike" cap="none" normalizeH="0" baseline="0" dirty="0" smtClean="0">
              <a:ln>
                <a:noFill/>
              </a:ln>
              <a:solidFill>
                <a:schemeClr val="tx1"/>
              </a:solidFill>
              <a:effectLst/>
            </a:endParaRPr>
          </a:p>
        </p:txBody>
      </p:sp>
      <p:sp>
        <p:nvSpPr>
          <p:cNvPr id="22" name="Прямоугольник 21"/>
          <p:cNvSpPr/>
          <p:nvPr/>
        </p:nvSpPr>
        <p:spPr>
          <a:xfrm>
            <a:off x="192181" y="2555811"/>
            <a:ext cx="8552329" cy="4462760"/>
          </a:xfrm>
          <a:prstGeom prst="rect">
            <a:avLst/>
          </a:prstGeom>
        </p:spPr>
        <p:txBody>
          <a:bodyPr wrap="square">
            <a:spAutoFit/>
          </a:bodyPr>
          <a:lstStyle/>
          <a:p>
            <a:pPr>
              <a:spcBef>
                <a:spcPts val="400"/>
              </a:spcBef>
              <a:spcAft>
                <a:spcPts val="800"/>
              </a:spcAft>
              <a:buClr>
                <a:srgbClr val="C80F0F"/>
              </a:buClr>
              <a:tabLst>
                <a:tab pos="2190750" algn="l"/>
              </a:tabLst>
            </a:pPr>
            <a:r>
              <a:rPr lang="vi-VN" sz="1800" kern="0" dirty="0" smtClean="0">
                <a:solidFill>
                  <a:schemeClr val="tx2"/>
                </a:solidFill>
                <a:latin typeface="Arial"/>
              </a:rPr>
              <a:t> </a:t>
            </a:r>
            <a:r>
              <a:rPr lang="ro-MO" sz="1800" kern="0" dirty="0" smtClean="0">
                <a:solidFill>
                  <a:schemeClr val="tx2"/>
                </a:solidFill>
                <a:latin typeface="Arial"/>
              </a:rPr>
              <a:t>Legea transpune:</a:t>
            </a:r>
          </a:p>
          <a:p>
            <a:pPr marL="285750" indent="-285750">
              <a:spcBef>
                <a:spcPts val="400"/>
              </a:spcBef>
              <a:spcAft>
                <a:spcPts val="800"/>
              </a:spcAft>
              <a:buFont typeface="Arial" panose="020B0604020202020204" pitchFamily="34" charset="0"/>
              <a:buChar char="•"/>
              <a:tabLst>
                <a:tab pos="2190750" algn="l"/>
              </a:tabLst>
            </a:pPr>
            <a:r>
              <a:rPr lang="ro-MO" sz="1800" dirty="0" smtClean="0">
                <a:solidFill>
                  <a:schemeClr val="tx2"/>
                </a:solidFill>
                <a:latin typeface="+mj-lt"/>
              </a:rPr>
              <a:t>parțial Directiva </a:t>
            </a:r>
            <a:r>
              <a:rPr lang="vi-VN" sz="1800" dirty="0" smtClean="0">
                <a:solidFill>
                  <a:schemeClr val="tx2"/>
                </a:solidFill>
                <a:latin typeface="+mj-lt"/>
              </a:rPr>
              <a:t> </a:t>
            </a:r>
            <a:r>
              <a:rPr lang="vi-VN" sz="1800" dirty="0">
                <a:solidFill>
                  <a:schemeClr val="tx2"/>
                </a:solidFill>
                <a:latin typeface="+mj-lt"/>
              </a:rPr>
              <a:t>nr. 91/271/CEE</a:t>
            </a:r>
            <a:r>
              <a:rPr lang="vi-VN" sz="1800" b="0" dirty="0">
                <a:solidFill>
                  <a:schemeClr val="tx2"/>
                </a:solidFill>
                <a:latin typeface="+mj-lt"/>
              </a:rPr>
              <a:t> din 21 mai 1991 privind tratarea apelor urbane reziduale şi nr. </a:t>
            </a:r>
            <a:endParaRPr lang="ro-MO" sz="1800" b="0" dirty="0" smtClean="0">
              <a:solidFill>
                <a:schemeClr val="tx2"/>
              </a:solidFill>
              <a:latin typeface="+mj-lt"/>
            </a:endParaRPr>
          </a:p>
          <a:p>
            <a:pPr marL="285750" indent="-285750">
              <a:spcBef>
                <a:spcPts val="400"/>
              </a:spcBef>
              <a:spcAft>
                <a:spcPts val="800"/>
              </a:spcAft>
              <a:buFont typeface="Arial" panose="020B0604020202020204" pitchFamily="34" charset="0"/>
              <a:buChar char="•"/>
              <a:tabLst>
                <a:tab pos="2190750" algn="l"/>
              </a:tabLst>
            </a:pPr>
            <a:r>
              <a:rPr lang="ro-MO" sz="1800" dirty="0" smtClean="0">
                <a:solidFill>
                  <a:schemeClr val="tx2"/>
                </a:solidFill>
                <a:latin typeface="+mj-lt"/>
              </a:rPr>
              <a:t>parțial Directiva </a:t>
            </a:r>
            <a:r>
              <a:rPr lang="vi-VN" sz="1800" dirty="0" smtClean="0">
                <a:solidFill>
                  <a:schemeClr val="tx2"/>
                </a:solidFill>
                <a:latin typeface="+mj-lt"/>
              </a:rPr>
              <a:t>91/676 </a:t>
            </a:r>
            <a:r>
              <a:rPr lang="vi-VN" sz="1800" dirty="0">
                <a:solidFill>
                  <a:schemeClr val="tx2"/>
                </a:solidFill>
                <a:latin typeface="+mj-lt"/>
              </a:rPr>
              <a:t>CEE </a:t>
            </a:r>
            <a:r>
              <a:rPr lang="vi-VN" sz="1800" b="0" dirty="0">
                <a:solidFill>
                  <a:schemeClr val="tx2"/>
                </a:solidFill>
                <a:latin typeface="+mj-lt"/>
              </a:rPr>
              <a:t>din 12 decembrie 1991 privind protecţia apelor împotriva poluării cu nitraţi proveniţi din surse agricole, </a:t>
            </a:r>
            <a:endParaRPr lang="ro-MO" sz="1800" b="0" dirty="0" smtClean="0">
              <a:solidFill>
                <a:schemeClr val="tx2"/>
              </a:solidFill>
              <a:latin typeface="+mj-lt"/>
            </a:endParaRPr>
          </a:p>
          <a:p>
            <a:pPr marL="285750" indent="-285750">
              <a:spcBef>
                <a:spcPts val="400"/>
              </a:spcBef>
              <a:spcAft>
                <a:spcPts val="800"/>
              </a:spcAft>
              <a:buFont typeface="Arial" panose="020B0604020202020204" pitchFamily="34" charset="0"/>
              <a:buChar char="•"/>
              <a:tabLst>
                <a:tab pos="2190750" algn="l"/>
              </a:tabLst>
            </a:pPr>
            <a:r>
              <a:rPr lang="ro-MO" sz="1800" dirty="0" smtClean="0">
                <a:solidFill>
                  <a:schemeClr val="tx2"/>
                </a:solidFill>
                <a:latin typeface="+mj-lt"/>
              </a:rPr>
              <a:t>D</a:t>
            </a:r>
            <a:r>
              <a:rPr lang="vi-VN" sz="1800" dirty="0" smtClean="0">
                <a:solidFill>
                  <a:schemeClr val="tx2"/>
                </a:solidFill>
                <a:latin typeface="+mj-lt"/>
              </a:rPr>
              <a:t>irectivele </a:t>
            </a:r>
            <a:r>
              <a:rPr lang="vi-VN" sz="1800" dirty="0">
                <a:solidFill>
                  <a:schemeClr val="tx2"/>
                </a:solidFill>
                <a:latin typeface="+mj-lt"/>
              </a:rPr>
              <a:t>Parlamentului European şi ale Consiliului: nr. 2000/60/CE </a:t>
            </a:r>
            <a:r>
              <a:rPr lang="vi-VN" sz="1800" b="0" dirty="0">
                <a:solidFill>
                  <a:schemeClr val="tx2"/>
                </a:solidFill>
                <a:latin typeface="+mj-lt"/>
              </a:rPr>
              <a:t>din 23 octombrie 2000 privind stabilirea unui cadru de politică comunitară în domeniul resurselor de apă; </a:t>
            </a:r>
            <a:r>
              <a:rPr lang="vi-VN" sz="1800" dirty="0">
                <a:solidFill>
                  <a:schemeClr val="tx2"/>
                </a:solidFill>
                <a:latin typeface="+mj-lt"/>
              </a:rPr>
              <a:t>nr. 2006/7/CE </a:t>
            </a:r>
            <a:r>
              <a:rPr lang="vi-VN" sz="1800" b="0" dirty="0">
                <a:solidFill>
                  <a:schemeClr val="tx2"/>
                </a:solidFill>
                <a:latin typeface="+mj-lt"/>
              </a:rPr>
              <a:t>din 15 februarie 2006 privind gestionarea calităţii apei pentru scăldat; </a:t>
            </a:r>
            <a:r>
              <a:rPr lang="vi-VN" sz="1800" dirty="0">
                <a:solidFill>
                  <a:schemeClr val="tx2"/>
                </a:solidFill>
                <a:latin typeface="+mj-lt"/>
              </a:rPr>
              <a:t>nr. 2007/60/CE </a:t>
            </a:r>
            <a:r>
              <a:rPr lang="vi-VN" sz="1800" b="0" dirty="0">
                <a:solidFill>
                  <a:schemeClr val="tx2"/>
                </a:solidFill>
                <a:latin typeface="+mj-lt"/>
              </a:rPr>
              <a:t>din 23 octombrie 2007 privind evaluarea şi gestionarea riscurilor de inundaţii; </a:t>
            </a:r>
            <a:r>
              <a:rPr lang="vi-VN" sz="1800" dirty="0">
                <a:solidFill>
                  <a:schemeClr val="tx2"/>
                </a:solidFill>
                <a:latin typeface="+mj-lt"/>
              </a:rPr>
              <a:t>nr. 2008/105/CE </a:t>
            </a:r>
            <a:r>
              <a:rPr lang="vi-VN" sz="1800" b="0" dirty="0">
                <a:solidFill>
                  <a:schemeClr val="tx2"/>
                </a:solidFill>
                <a:latin typeface="+mj-lt"/>
              </a:rPr>
              <a:t>din 16 decembrie 2008 privind standardele de calitate a mediului în domeniul </a:t>
            </a:r>
            <a:r>
              <a:rPr lang="vi-VN" sz="1800" b="0" dirty="0" smtClean="0">
                <a:solidFill>
                  <a:schemeClr val="tx2"/>
                </a:solidFill>
                <a:latin typeface="+mj-lt"/>
              </a:rPr>
              <a:t>apei</a:t>
            </a:r>
            <a:r>
              <a:rPr lang="ro-MO" sz="1800" b="0" dirty="0" smtClean="0">
                <a:solidFill>
                  <a:schemeClr val="tx2"/>
                </a:solidFill>
                <a:latin typeface="+mj-lt"/>
              </a:rPr>
              <a:t>.</a:t>
            </a:r>
          </a:p>
          <a:p>
            <a:pPr marL="285750" indent="-285750">
              <a:spcBef>
                <a:spcPts val="400"/>
              </a:spcBef>
              <a:spcAft>
                <a:spcPts val="800"/>
              </a:spcAft>
              <a:buFont typeface="Arial" panose="020B0604020202020204" pitchFamily="34" charset="0"/>
              <a:buChar char="•"/>
              <a:tabLst>
                <a:tab pos="2190750" algn="l"/>
              </a:tabLst>
            </a:pPr>
            <a:endParaRPr lang="ro-MO" sz="1800" b="0" kern="0" dirty="0">
              <a:solidFill>
                <a:schemeClr val="tx2"/>
              </a:solidFill>
              <a:latin typeface="+mj-lt"/>
            </a:endParaRPr>
          </a:p>
          <a:p>
            <a:pPr marL="285750" indent="-285750">
              <a:spcBef>
                <a:spcPts val="400"/>
              </a:spcBef>
              <a:spcAft>
                <a:spcPts val="800"/>
              </a:spcAft>
              <a:buFont typeface="Arial" panose="020B0604020202020204" pitchFamily="34" charset="0"/>
              <a:buChar char="•"/>
              <a:tabLst>
                <a:tab pos="2190750" algn="l"/>
              </a:tabLst>
            </a:pPr>
            <a:endParaRPr lang="ru-RU" sz="1800" b="0" kern="0" dirty="0">
              <a:solidFill>
                <a:schemeClr val="tx2"/>
              </a:solidFill>
              <a:latin typeface="Arial"/>
            </a:endParaRPr>
          </a:p>
        </p:txBody>
      </p:sp>
    </p:spTree>
    <p:extLst>
      <p:ext uri="{BB962C8B-B14F-4D97-AF65-F5344CB8AC3E}">
        <p14:creationId xmlns:p14="http://schemas.microsoft.com/office/powerpoint/2010/main" val="312478845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5109091"/>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chemeClr val="tx1"/>
                </a:solidFill>
                <a:latin typeface="Arial"/>
              </a:rPr>
              <a:t> </a:t>
            </a:r>
            <a:r>
              <a:rPr lang="ro-MO" sz="2000" kern="0" dirty="0" smtClean="0">
                <a:solidFill>
                  <a:schemeClr val="tx1"/>
                </a:solidFill>
                <a:latin typeface="Arial"/>
              </a:rPr>
              <a:t>Continuare</a:t>
            </a:r>
            <a:r>
              <a:rPr lang="ro-MO" sz="2000" kern="0" dirty="0" smtClean="0">
                <a:solidFill>
                  <a:srgbClr val="6E6452"/>
                </a:solidFill>
                <a:latin typeface="Arial"/>
              </a:rPr>
              <a:t>: </a:t>
            </a:r>
          </a:p>
          <a:p>
            <a:pPr>
              <a:spcBef>
                <a:spcPts val="400"/>
              </a:spcBef>
              <a:spcAft>
                <a:spcPts val="800"/>
              </a:spcAft>
              <a:buClr>
                <a:srgbClr val="C80F0F"/>
              </a:buClr>
              <a:tabLst>
                <a:tab pos="2190750" algn="l"/>
              </a:tabLst>
            </a:pPr>
            <a:r>
              <a:rPr lang="ro-MO" sz="2000" kern="0" dirty="0" smtClean="0">
                <a:solidFill>
                  <a:srgbClr val="6E6452"/>
                </a:solidFill>
                <a:latin typeface="Arial"/>
              </a:rPr>
              <a:t>Directiva prevede:</a:t>
            </a:r>
          </a:p>
          <a:p>
            <a:pPr marL="285750" indent="-285750">
              <a:spcBef>
                <a:spcPts val="400"/>
              </a:spcBef>
              <a:spcAft>
                <a:spcPts val="800"/>
              </a:spcAft>
              <a:buFont typeface="Arial" panose="020B0604020202020204" pitchFamily="34" charset="0"/>
              <a:buChar char="•"/>
              <a:tabLst>
                <a:tab pos="2190750" algn="l"/>
              </a:tabLst>
            </a:pPr>
            <a:r>
              <a:rPr lang="ro-MO" sz="1800" kern="0" dirty="0" smtClean="0">
                <a:solidFill>
                  <a:srgbClr val="6E6452"/>
                </a:solidFill>
                <a:latin typeface="Arial"/>
              </a:rPr>
              <a:t>I</a:t>
            </a:r>
            <a:r>
              <a:rPr lang="vi-VN" sz="1800" kern="0" dirty="0" smtClean="0">
                <a:solidFill>
                  <a:srgbClr val="6E6452"/>
                </a:solidFill>
                <a:latin typeface="Arial"/>
              </a:rPr>
              <a:t>dentificarea </a:t>
            </a:r>
            <a:r>
              <a:rPr lang="vi-VN" sz="1800" kern="0" dirty="0">
                <a:solidFill>
                  <a:srgbClr val="6E6452"/>
                </a:solidFill>
                <a:latin typeface="Arial"/>
              </a:rPr>
              <a:t>districtelor bazinelor hidrografice</a:t>
            </a:r>
            <a:r>
              <a:rPr lang="vi-VN" sz="1800" b="0" kern="0" dirty="0">
                <a:solidFill>
                  <a:srgbClr val="6E6452"/>
                </a:solidFill>
                <a:latin typeface="Arial"/>
              </a:rPr>
              <a:t> și stabilirea unor măsuri administrative pentru fluvii, </a:t>
            </a:r>
            <a:r>
              <a:rPr lang="vi-VN" sz="1800" b="0" kern="0" dirty="0" smtClean="0">
                <a:solidFill>
                  <a:srgbClr val="6E6452"/>
                </a:solidFill>
                <a:latin typeface="Arial"/>
              </a:rPr>
              <a:t>lacuri) se </a:t>
            </a:r>
            <a:r>
              <a:rPr lang="vi-VN" sz="1800" b="0" kern="0" dirty="0">
                <a:solidFill>
                  <a:srgbClr val="6E6452"/>
                </a:solidFill>
                <a:latin typeface="Arial"/>
              </a:rPr>
              <a:t>pun în aplicare în termen de 6 ani de la intrarea în vigoare a prezentului </a:t>
            </a:r>
            <a:r>
              <a:rPr lang="vi-VN" sz="1800" b="0" kern="0" dirty="0" smtClean="0">
                <a:solidFill>
                  <a:srgbClr val="6E6452"/>
                </a:solidFill>
                <a:latin typeface="Arial"/>
              </a:rPr>
              <a:t>acord</a:t>
            </a:r>
            <a:r>
              <a:rPr lang="ro-MO" sz="1800" b="0" kern="0" dirty="0" smtClean="0">
                <a:solidFill>
                  <a:srgbClr val="6E6452"/>
                </a:solidFill>
                <a:latin typeface="Arial"/>
              </a:rPr>
              <a:t>;</a:t>
            </a:r>
            <a:r>
              <a:rPr lang="vi-VN" sz="1800" b="0" kern="0" dirty="0" smtClean="0">
                <a:solidFill>
                  <a:srgbClr val="6E6452"/>
                </a:solidFill>
                <a:latin typeface="Arial"/>
              </a:rPr>
              <a:t> </a:t>
            </a:r>
            <a:endParaRPr lang="ro-MO" sz="1800" b="0" kern="0" dirty="0" smtClean="0">
              <a:solidFill>
                <a:srgbClr val="6E6452"/>
              </a:solidFill>
              <a:latin typeface="Arial"/>
            </a:endParaRPr>
          </a:p>
          <a:p>
            <a:pPr marL="285750" indent="-285750">
              <a:spcBef>
                <a:spcPts val="400"/>
              </a:spcBef>
              <a:spcAft>
                <a:spcPts val="800"/>
              </a:spcAft>
              <a:buFont typeface="Arial" panose="020B0604020202020204" pitchFamily="34" charset="0"/>
              <a:buChar char="•"/>
              <a:tabLst>
                <a:tab pos="2190750" algn="l"/>
              </a:tabLst>
            </a:pPr>
            <a:r>
              <a:rPr lang="vi-VN" sz="1800" kern="0" dirty="0" smtClean="0">
                <a:solidFill>
                  <a:srgbClr val="6E6452"/>
                </a:solidFill>
                <a:latin typeface="Arial"/>
              </a:rPr>
              <a:t>analiza </a:t>
            </a:r>
            <a:r>
              <a:rPr lang="vi-VN" sz="1800" kern="0" dirty="0">
                <a:solidFill>
                  <a:srgbClr val="6E6452"/>
                </a:solidFill>
                <a:latin typeface="Arial"/>
              </a:rPr>
              <a:t>caracteristicilor districtelor bazinelor hidrografice </a:t>
            </a:r>
            <a:r>
              <a:rPr lang="vi-VN" sz="1800" b="0" kern="0" dirty="0">
                <a:solidFill>
                  <a:srgbClr val="6E6452"/>
                </a:solidFill>
                <a:latin typeface="Arial"/>
              </a:rPr>
              <a:t>(articolul 5) </a:t>
            </a:r>
            <a:r>
              <a:rPr lang="vi-VN" sz="1800" b="0" kern="0" dirty="0" smtClean="0">
                <a:solidFill>
                  <a:srgbClr val="6E6452"/>
                </a:solidFill>
                <a:latin typeface="Arial"/>
              </a:rPr>
              <a:t>se </a:t>
            </a:r>
            <a:r>
              <a:rPr lang="vi-VN" sz="1800" b="0" kern="0" dirty="0">
                <a:solidFill>
                  <a:srgbClr val="6E6452"/>
                </a:solidFill>
                <a:latin typeface="Arial"/>
              </a:rPr>
              <a:t>pun în aplicare în termen de 6 ani de la intrarea în vigoare a prezentului </a:t>
            </a:r>
            <a:r>
              <a:rPr lang="vi-VN" sz="1800" b="0" kern="0" dirty="0" smtClean="0">
                <a:solidFill>
                  <a:srgbClr val="6E6452"/>
                </a:solidFill>
                <a:latin typeface="Arial"/>
              </a:rPr>
              <a:t>acord</a:t>
            </a:r>
            <a:r>
              <a:rPr lang="ro-MO" sz="1800" b="0" kern="0" dirty="0" smtClean="0">
                <a:solidFill>
                  <a:srgbClr val="6E6452"/>
                </a:solidFill>
                <a:latin typeface="Arial"/>
              </a:rPr>
              <a:t>;</a:t>
            </a:r>
            <a:r>
              <a:rPr lang="vi-VN" sz="1800" b="0" kern="0" dirty="0" smtClean="0">
                <a:solidFill>
                  <a:srgbClr val="6E6452"/>
                </a:solidFill>
                <a:latin typeface="Arial"/>
              </a:rPr>
              <a:t> </a:t>
            </a:r>
            <a:endParaRPr lang="ro-MO" sz="1800" b="0" kern="0" dirty="0" smtClean="0">
              <a:solidFill>
                <a:srgbClr val="6E6452"/>
              </a:solidFill>
              <a:latin typeface="Arial"/>
            </a:endParaRPr>
          </a:p>
          <a:p>
            <a:pPr marL="285750" indent="-285750">
              <a:spcBef>
                <a:spcPts val="400"/>
              </a:spcBef>
              <a:spcAft>
                <a:spcPts val="800"/>
              </a:spcAft>
              <a:buFont typeface="Arial" panose="020B0604020202020204" pitchFamily="34" charset="0"/>
              <a:buChar char="•"/>
              <a:tabLst>
                <a:tab pos="2190750" algn="l"/>
              </a:tabLst>
            </a:pPr>
            <a:r>
              <a:rPr lang="vi-VN" sz="1800" kern="0" dirty="0" smtClean="0">
                <a:solidFill>
                  <a:srgbClr val="6E6452"/>
                </a:solidFill>
                <a:latin typeface="Arial"/>
              </a:rPr>
              <a:t>stabilirea </a:t>
            </a:r>
            <a:r>
              <a:rPr lang="vi-VN" sz="1800" kern="0" dirty="0">
                <a:solidFill>
                  <a:srgbClr val="6E6452"/>
                </a:solidFill>
                <a:latin typeface="Arial"/>
              </a:rPr>
              <a:t>unor programe de monitorizare a calității apei</a:t>
            </a:r>
            <a:r>
              <a:rPr lang="vi-VN" sz="1800" b="0" kern="0" dirty="0">
                <a:solidFill>
                  <a:srgbClr val="6E6452"/>
                </a:solidFill>
                <a:latin typeface="Arial"/>
              </a:rPr>
              <a:t> (articolul 8) </a:t>
            </a:r>
            <a:r>
              <a:rPr lang="vi-VN" sz="1800" b="0" kern="0" dirty="0" smtClean="0">
                <a:solidFill>
                  <a:srgbClr val="6E6452"/>
                </a:solidFill>
                <a:latin typeface="Arial"/>
              </a:rPr>
              <a:t>se </a:t>
            </a:r>
            <a:r>
              <a:rPr lang="vi-VN" sz="1800" b="0" kern="0" dirty="0">
                <a:solidFill>
                  <a:srgbClr val="6E6452"/>
                </a:solidFill>
                <a:latin typeface="Arial"/>
              </a:rPr>
              <a:t>pun în aplicare în termen de 6 ani de la intrarea în vigoare a prezentului </a:t>
            </a:r>
            <a:r>
              <a:rPr lang="vi-VN" sz="1800" b="0" kern="0" dirty="0" smtClean="0">
                <a:solidFill>
                  <a:srgbClr val="6E6452"/>
                </a:solidFill>
                <a:latin typeface="Arial"/>
              </a:rPr>
              <a:t>acord</a:t>
            </a:r>
            <a:r>
              <a:rPr lang="ro-MO" sz="1800" b="0" kern="0" dirty="0" smtClean="0">
                <a:solidFill>
                  <a:srgbClr val="6E6452"/>
                </a:solidFill>
                <a:latin typeface="Arial"/>
              </a:rPr>
              <a:t>;</a:t>
            </a:r>
            <a:r>
              <a:rPr lang="vi-VN" sz="1800" b="0" kern="0" dirty="0" smtClean="0">
                <a:solidFill>
                  <a:srgbClr val="6E6452"/>
                </a:solidFill>
                <a:latin typeface="Arial"/>
              </a:rPr>
              <a:t> </a:t>
            </a:r>
            <a:endParaRPr lang="ro-MO" sz="1800" b="0" kern="0" dirty="0" smtClean="0">
              <a:solidFill>
                <a:srgbClr val="6E6452"/>
              </a:solidFill>
              <a:latin typeface="Arial"/>
            </a:endParaRPr>
          </a:p>
          <a:p>
            <a:pPr marL="285750" indent="-285750">
              <a:spcBef>
                <a:spcPts val="400"/>
              </a:spcBef>
              <a:spcAft>
                <a:spcPts val="800"/>
              </a:spcAft>
              <a:buFont typeface="Arial" panose="020B0604020202020204" pitchFamily="34" charset="0"/>
              <a:buChar char="•"/>
              <a:tabLst>
                <a:tab pos="2190750" algn="l"/>
              </a:tabLst>
            </a:pPr>
            <a:r>
              <a:rPr lang="ro-MO" sz="1800" kern="0" dirty="0" smtClean="0">
                <a:solidFill>
                  <a:srgbClr val="6E6452"/>
                </a:solidFill>
                <a:latin typeface="Arial"/>
              </a:rPr>
              <a:t>e</a:t>
            </a:r>
            <a:r>
              <a:rPr lang="vi-VN" sz="1800" kern="0" dirty="0" smtClean="0">
                <a:solidFill>
                  <a:srgbClr val="6E6452"/>
                </a:solidFill>
                <a:latin typeface="Arial"/>
              </a:rPr>
              <a:t>laborarea </a:t>
            </a:r>
            <a:r>
              <a:rPr lang="vi-VN" sz="1800" kern="0" dirty="0">
                <a:solidFill>
                  <a:srgbClr val="6E6452"/>
                </a:solidFill>
                <a:latin typeface="Arial"/>
              </a:rPr>
              <a:t>planurilor de gestionare a districtelor hidrografice</a:t>
            </a:r>
            <a:r>
              <a:rPr lang="vi-VN" sz="1800" b="0" kern="0" dirty="0">
                <a:solidFill>
                  <a:srgbClr val="6E6452"/>
                </a:solidFill>
                <a:latin typeface="Arial"/>
              </a:rPr>
              <a:t>, consultări cu publicul și publicarea acestor planuri (articolele 13 și 14) </a:t>
            </a:r>
            <a:r>
              <a:rPr lang="vi-VN" sz="1800" b="0" kern="0" dirty="0" smtClean="0">
                <a:solidFill>
                  <a:srgbClr val="6E6452"/>
                </a:solidFill>
                <a:latin typeface="Arial"/>
              </a:rPr>
              <a:t>se </a:t>
            </a:r>
            <a:r>
              <a:rPr lang="vi-VN" sz="1800" b="0" kern="0" dirty="0">
                <a:solidFill>
                  <a:srgbClr val="6E6452"/>
                </a:solidFill>
                <a:latin typeface="Arial"/>
              </a:rPr>
              <a:t>pun în aplicare în termen de 8 ani de la intrarea în vigoare a prezentului </a:t>
            </a:r>
            <a:r>
              <a:rPr lang="vi-VN" sz="1800" b="0" kern="0" dirty="0" smtClean="0">
                <a:solidFill>
                  <a:srgbClr val="6E6452"/>
                </a:solidFill>
                <a:latin typeface="Arial"/>
              </a:rPr>
              <a:t>ac</a:t>
            </a:r>
            <a:r>
              <a:rPr lang="ro-MO" sz="1800" b="0" kern="0" dirty="0" smtClean="0">
                <a:solidFill>
                  <a:srgbClr val="6E6452"/>
                </a:solidFill>
                <a:latin typeface="Arial"/>
              </a:rPr>
              <a:t>ord;</a:t>
            </a:r>
            <a:r>
              <a:rPr lang="vi-VN" sz="1800" b="0" kern="0" dirty="0" smtClean="0">
                <a:solidFill>
                  <a:srgbClr val="6E6452"/>
                </a:solidFill>
                <a:latin typeface="Arial"/>
              </a:rPr>
              <a:t> </a:t>
            </a:r>
            <a:endParaRPr lang="ro-MO" sz="1800" b="0" kern="0" dirty="0" smtClean="0">
              <a:solidFill>
                <a:srgbClr val="6E6452"/>
              </a:solidFill>
              <a:latin typeface="Arial"/>
            </a:endParaRPr>
          </a:p>
          <a:p>
            <a:pPr marL="285750" indent="-285750">
              <a:spcBef>
                <a:spcPts val="400"/>
              </a:spcBef>
              <a:spcAft>
                <a:spcPts val="800"/>
              </a:spcAft>
              <a:buClr>
                <a:srgbClr val="C80F0F"/>
              </a:buClr>
              <a:buFontTx/>
              <a:buChar char="-"/>
              <a:tabLst>
                <a:tab pos="2190750" algn="l"/>
              </a:tabLst>
            </a:pPr>
            <a:endParaRPr lang="ru-RU"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6649" y="1294420"/>
            <a:ext cx="1700213"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50035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3717941"/>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u-RU" sz="2000" kern="0" dirty="0">
              <a:solidFill>
                <a:srgbClr val="6E6452"/>
              </a:solidFill>
              <a:latin typeface="Arial"/>
              <a:cs typeface="+mn-cs"/>
            </a:endParaRPr>
          </a:p>
          <a:p>
            <a:pPr marL="342900" lvl="0" indent="-342900">
              <a:lnSpc>
                <a:spcPct val="115000"/>
              </a:lnSpc>
              <a:spcBef>
                <a:spcPts val="400"/>
              </a:spcBef>
              <a:spcAft>
                <a:spcPts val="0"/>
              </a:spcAft>
              <a:buClr>
                <a:srgbClr val="6E6452"/>
              </a:buClr>
              <a:buFont typeface="Arial" panose="020B0604020202020204" pitchFamily="34" charset="0"/>
              <a:buChar char="•"/>
              <a:tabLst>
                <a:tab pos="2190750" algn="l"/>
              </a:tabLst>
            </a:pPr>
            <a:endParaRPr lang="ru-RU" sz="2400" kern="0" dirty="0">
              <a:solidFill>
                <a:srgbClr val="6E6452"/>
              </a:solidFill>
              <a:latin typeface="Arial"/>
              <a:ea typeface="Calibri"/>
              <a:cs typeface="Times New Roman"/>
            </a:endParaRPr>
          </a:p>
        </p:txBody>
      </p:sp>
      <p:sp>
        <p:nvSpPr>
          <p:cNvPr id="21" name="Лента лицом вниз 20"/>
          <p:cNvSpPr/>
          <p:nvPr/>
        </p:nvSpPr>
        <p:spPr bwMode="auto">
          <a:xfrm>
            <a:off x="863464" y="1294420"/>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apelor nr. 272 </a:t>
            </a:r>
          </a:p>
          <a:p>
            <a:pPr algn="ctr" eaLnBrk="0" hangingPunct="0"/>
            <a:r>
              <a:rPr lang="ro-MO" sz="2000" kern="0" dirty="0" smtClean="0">
                <a:solidFill>
                  <a:schemeClr val="tx1"/>
                </a:solidFill>
                <a:latin typeface="Arial"/>
              </a:rPr>
              <a:t> din 2011   </a:t>
            </a:r>
            <a:endParaRPr kumimoji="0" lang="ru-RU" sz="2200" b="1" i="0" u="none" strike="noStrike" cap="none" normalizeH="0" baseline="0" dirty="0" smtClean="0">
              <a:ln>
                <a:noFill/>
              </a:ln>
              <a:solidFill>
                <a:schemeClr val="tx1"/>
              </a:solidFill>
              <a:effectLst/>
            </a:endParaRPr>
          </a:p>
        </p:txBody>
      </p:sp>
      <p:sp>
        <p:nvSpPr>
          <p:cNvPr id="22" name="Прямоугольник 21"/>
          <p:cNvSpPr/>
          <p:nvPr/>
        </p:nvSpPr>
        <p:spPr>
          <a:xfrm>
            <a:off x="192181" y="2555811"/>
            <a:ext cx="8552329" cy="3508653"/>
          </a:xfrm>
          <a:prstGeom prst="rect">
            <a:avLst/>
          </a:prstGeom>
        </p:spPr>
        <p:txBody>
          <a:bodyPr wrap="square">
            <a:spAutoFit/>
          </a:bodyPr>
          <a:lstStyle/>
          <a:p>
            <a:pPr lvl="0">
              <a:spcBef>
                <a:spcPts val="400"/>
              </a:spcBef>
              <a:spcAft>
                <a:spcPts val="800"/>
              </a:spcAft>
              <a:tabLst>
                <a:tab pos="2190750" algn="l"/>
              </a:tabLst>
            </a:pPr>
            <a:r>
              <a:rPr lang="ro-MO" sz="1800" kern="0" dirty="0" smtClean="0">
                <a:solidFill>
                  <a:srgbClr val="000000"/>
                </a:solidFill>
                <a:latin typeface="Arial"/>
              </a:rPr>
              <a:t>Scopul </a:t>
            </a:r>
            <a:r>
              <a:rPr lang="ro-MO" sz="1800" kern="0" dirty="0">
                <a:solidFill>
                  <a:srgbClr val="000000"/>
                </a:solidFill>
                <a:latin typeface="Arial"/>
              </a:rPr>
              <a:t>legii </a:t>
            </a:r>
            <a:r>
              <a:rPr lang="ro-MO" sz="1800" b="0" kern="0" dirty="0">
                <a:solidFill>
                  <a:schemeClr val="tx2"/>
                </a:solidFill>
                <a:latin typeface="Arial"/>
              </a:rPr>
              <a:t>este de a </a:t>
            </a:r>
            <a:r>
              <a:rPr lang="vi-VN" sz="1800" b="0" kern="0" dirty="0">
                <a:solidFill>
                  <a:schemeClr val="tx2"/>
                </a:solidFill>
                <a:latin typeface="Arial"/>
              </a:rPr>
              <a:t>reglement</a:t>
            </a:r>
            <a:r>
              <a:rPr lang="ro-MO" sz="1800" b="0" kern="0" dirty="0">
                <a:solidFill>
                  <a:schemeClr val="tx2"/>
                </a:solidFill>
                <a:latin typeface="Arial"/>
              </a:rPr>
              <a:t>a</a:t>
            </a:r>
            <a:r>
              <a:rPr lang="vi-VN" sz="1800" b="0" kern="0" dirty="0">
                <a:solidFill>
                  <a:schemeClr val="tx2"/>
                </a:solidFill>
                <a:latin typeface="Arial"/>
              </a:rPr>
              <a:t> relaţiile în domeniul folosinţei şi protecţiei resurselor de apă împotriva poluării şi epuizării şi protecţiei împotriva efectelor distructive ale apelor în procesul de gospodărire a acestora</a:t>
            </a:r>
            <a:r>
              <a:rPr lang="vi-VN" sz="1800" kern="0" dirty="0">
                <a:solidFill>
                  <a:schemeClr val="tx2"/>
                </a:solidFill>
                <a:latin typeface="Arial"/>
              </a:rPr>
              <a:t>.</a:t>
            </a:r>
            <a:endParaRPr lang="ro-MO" sz="1800" kern="0" dirty="0">
              <a:solidFill>
                <a:schemeClr val="tx2"/>
              </a:solidFill>
              <a:latin typeface="Arial"/>
            </a:endParaRPr>
          </a:p>
          <a:p>
            <a:pPr lvl="0">
              <a:spcBef>
                <a:spcPts val="400"/>
              </a:spcBef>
              <a:spcAft>
                <a:spcPts val="800"/>
              </a:spcAft>
              <a:buClr>
                <a:srgbClr val="C80F0F"/>
              </a:buClr>
              <a:tabLst>
                <a:tab pos="2190750" algn="l"/>
              </a:tabLst>
            </a:pPr>
            <a:r>
              <a:rPr lang="ro-MO" sz="1800" kern="0" dirty="0">
                <a:solidFill>
                  <a:schemeClr val="tx2"/>
                </a:solidFill>
                <a:latin typeface="Arial"/>
              </a:rPr>
              <a:t>Obiectivele legii.</a:t>
            </a:r>
          </a:p>
          <a:p>
            <a:pPr marL="285750" lvl="0" indent="-285750">
              <a:spcBef>
                <a:spcPts val="400"/>
              </a:spcBef>
              <a:spcAft>
                <a:spcPts val="800"/>
              </a:spcAft>
              <a:buFont typeface="Arial" panose="020B0604020202020204" pitchFamily="34" charset="0"/>
              <a:buChar char="•"/>
              <a:tabLst>
                <a:tab pos="2190750" algn="l"/>
              </a:tabLst>
            </a:pPr>
            <a:r>
              <a:rPr lang="ro-MO" sz="1800" b="0" kern="0" dirty="0">
                <a:solidFill>
                  <a:schemeClr val="tx2"/>
                </a:solidFill>
                <a:latin typeface="Arial"/>
              </a:rPr>
              <a:t>Atingerea stării bune a </a:t>
            </a:r>
            <a:r>
              <a:rPr lang="ro-MO" sz="1800" b="0" kern="0" dirty="0" smtClean="0">
                <a:solidFill>
                  <a:schemeClr val="tx2"/>
                </a:solidFill>
                <a:latin typeface="Arial"/>
              </a:rPr>
              <a:t>apelor,</a:t>
            </a:r>
            <a:endParaRPr lang="ro-MO" sz="1800" b="0" kern="0" dirty="0">
              <a:solidFill>
                <a:schemeClr val="tx2"/>
              </a:solidFill>
              <a:latin typeface="Arial"/>
            </a:endParaRPr>
          </a:p>
          <a:p>
            <a:pPr marL="285750" lvl="0" indent="-285750">
              <a:spcBef>
                <a:spcPts val="400"/>
              </a:spcBef>
              <a:spcAft>
                <a:spcPts val="800"/>
              </a:spcAft>
              <a:buFont typeface="Arial" panose="020B0604020202020204" pitchFamily="34" charset="0"/>
              <a:buChar char="•"/>
              <a:tabLst>
                <a:tab pos="2190750" algn="l"/>
              </a:tabLst>
            </a:pPr>
            <a:r>
              <a:rPr lang="ro-MO" sz="1800" b="0" kern="0" dirty="0">
                <a:solidFill>
                  <a:schemeClr val="tx2"/>
                </a:solidFill>
                <a:latin typeface="Arial"/>
              </a:rPr>
              <a:t>Asigurarea protecției de la efectele distructive ale </a:t>
            </a:r>
            <a:r>
              <a:rPr lang="ro-MO" sz="1800" b="0" kern="0" dirty="0" smtClean="0">
                <a:solidFill>
                  <a:schemeClr val="tx2"/>
                </a:solidFill>
                <a:latin typeface="Arial"/>
              </a:rPr>
              <a:t>apelor,</a:t>
            </a:r>
            <a:endParaRPr lang="ro-MO" sz="1800" b="0" kern="0" dirty="0">
              <a:solidFill>
                <a:schemeClr val="tx2"/>
              </a:solidFill>
              <a:latin typeface="Arial"/>
            </a:endParaRPr>
          </a:p>
          <a:p>
            <a:pPr marL="285750" lvl="0" indent="-285750">
              <a:spcBef>
                <a:spcPts val="400"/>
              </a:spcBef>
              <a:spcAft>
                <a:spcPts val="800"/>
              </a:spcAft>
              <a:buFont typeface="Arial" panose="020B0604020202020204" pitchFamily="34" charset="0"/>
              <a:buChar char="•"/>
              <a:tabLst>
                <a:tab pos="2190750" algn="l"/>
              </a:tabLst>
            </a:pPr>
            <a:r>
              <a:rPr lang="ro-MO" sz="1800" b="0" kern="0" dirty="0">
                <a:solidFill>
                  <a:schemeClr val="tx2"/>
                </a:solidFill>
                <a:latin typeface="Arial"/>
              </a:rPr>
              <a:t>Sporirea </a:t>
            </a:r>
            <a:r>
              <a:rPr lang="ro-MO" sz="1800" b="0" kern="0" dirty="0" smtClean="0">
                <a:solidFill>
                  <a:schemeClr val="tx2"/>
                </a:solidFill>
                <a:latin typeface="Arial"/>
              </a:rPr>
              <a:t>gradului</a:t>
            </a:r>
          </a:p>
          <a:p>
            <a:pPr marL="285750" lvl="0" indent="-285750">
              <a:spcBef>
                <a:spcPts val="400"/>
              </a:spcBef>
              <a:spcAft>
                <a:spcPts val="800"/>
              </a:spcAft>
              <a:buFont typeface="Arial" panose="020B0604020202020204" pitchFamily="34" charset="0"/>
              <a:buChar char="•"/>
              <a:tabLst>
                <a:tab pos="2190750" algn="l"/>
              </a:tabLst>
            </a:pPr>
            <a:endParaRPr lang="ro-MO" sz="1800" b="0" kern="0" dirty="0">
              <a:solidFill>
                <a:schemeClr val="tx2"/>
              </a:solidFill>
              <a:latin typeface="Arial"/>
            </a:endParaRPr>
          </a:p>
          <a:p>
            <a:pPr marL="285750" lvl="0" indent="-285750">
              <a:spcBef>
                <a:spcPts val="400"/>
              </a:spcBef>
              <a:spcAft>
                <a:spcPts val="800"/>
              </a:spcAft>
              <a:buFont typeface="Arial" panose="020B0604020202020204" pitchFamily="34" charset="0"/>
              <a:buChar char="•"/>
              <a:tabLst>
                <a:tab pos="2190750" algn="l"/>
              </a:tabLst>
            </a:pPr>
            <a:endParaRPr lang="ru-RU" sz="1800" b="0" kern="0" dirty="0">
              <a:solidFill>
                <a:srgbClr val="6E6452"/>
              </a:solidFill>
              <a:latin typeface="Arial"/>
            </a:endParaRPr>
          </a:p>
        </p:txBody>
      </p:sp>
    </p:spTree>
    <p:extLst>
      <p:ext uri="{BB962C8B-B14F-4D97-AF65-F5344CB8AC3E}">
        <p14:creationId xmlns:p14="http://schemas.microsoft.com/office/powerpoint/2010/main" val="15989575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3717941"/>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u-RU" sz="2000" kern="0" dirty="0">
              <a:solidFill>
                <a:srgbClr val="6E6452"/>
              </a:solidFill>
              <a:latin typeface="Arial"/>
              <a:cs typeface="+mn-cs"/>
            </a:endParaRPr>
          </a:p>
          <a:p>
            <a:pPr marL="342900" lvl="0" indent="-342900">
              <a:lnSpc>
                <a:spcPct val="115000"/>
              </a:lnSpc>
              <a:spcBef>
                <a:spcPts val="400"/>
              </a:spcBef>
              <a:spcAft>
                <a:spcPts val="0"/>
              </a:spcAft>
              <a:buClr>
                <a:srgbClr val="6E6452"/>
              </a:buClr>
              <a:buFont typeface="Arial" panose="020B0604020202020204" pitchFamily="34" charset="0"/>
              <a:buChar char="•"/>
              <a:tabLst>
                <a:tab pos="2190750" algn="l"/>
              </a:tabLst>
            </a:pPr>
            <a:endParaRPr lang="ru-RU" sz="2400" kern="0" dirty="0">
              <a:solidFill>
                <a:srgbClr val="6E6452"/>
              </a:solidFill>
              <a:latin typeface="Arial"/>
              <a:ea typeface="Calibri"/>
              <a:cs typeface="Times New Roman"/>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ro-MO" sz="2000" kern="0" dirty="0">
                <a:solidFill>
                  <a:schemeClr val="tx1"/>
                </a:solidFill>
                <a:latin typeface="Arial"/>
              </a:rPr>
              <a:t>Legea </a:t>
            </a:r>
            <a:r>
              <a:rPr lang="ro-MO" sz="2000" kern="0" dirty="0" smtClean="0">
                <a:solidFill>
                  <a:schemeClr val="tx1"/>
                </a:solidFill>
                <a:latin typeface="Arial"/>
              </a:rPr>
              <a:t>apelor nr. 272  din 2011   </a:t>
            </a:r>
            <a:endParaRPr kumimoji="0" lang="ru-RU" sz="2200" b="1" i="0" u="none" strike="noStrike" cap="none" normalizeH="0" baseline="0" dirty="0" smtClean="0">
              <a:ln>
                <a:noFill/>
              </a:ln>
              <a:solidFill>
                <a:schemeClr val="tx1"/>
              </a:solidFill>
              <a:effectLst/>
            </a:endParaRPr>
          </a:p>
        </p:txBody>
      </p:sp>
      <p:sp>
        <p:nvSpPr>
          <p:cNvPr id="22" name="Прямоугольник 21"/>
          <p:cNvSpPr/>
          <p:nvPr/>
        </p:nvSpPr>
        <p:spPr>
          <a:xfrm>
            <a:off x="188243" y="1435217"/>
            <a:ext cx="8659922" cy="5201424"/>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r>
              <a:rPr lang="ro-MO" sz="1800" kern="0" dirty="0" smtClean="0">
                <a:solidFill>
                  <a:schemeClr val="tx1"/>
                </a:solidFill>
                <a:latin typeface="Arial"/>
              </a:rPr>
              <a:t>Legea </a:t>
            </a:r>
            <a:r>
              <a:rPr lang="en-US" sz="1800" kern="0" dirty="0" err="1" smtClean="0">
                <a:solidFill>
                  <a:schemeClr val="tx1"/>
                </a:solidFill>
                <a:latin typeface="Arial"/>
              </a:rPr>
              <a:t>prevede</a:t>
            </a:r>
            <a:r>
              <a:rPr lang="en-US" sz="1800" kern="0" dirty="0" smtClean="0">
                <a:solidFill>
                  <a:schemeClr val="tx1"/>
                </a:solidFill>
                <a:latin typeface="Arial"/>
              </a:rPr>
              <a:t> </a:t>
            </a:r>
            <a:r>
              <a:rPr lang="ro-MO" sz="1800" b="0" kern="0" dirty="0" smtClean="0">
                <a:solidFill>
                  <a:schemeClr val="tx2"/>
                </a:solidFill>
                <a:latin typeface="Arial"/>
              </a:rPr>
              <a:t>necesitatea </a:t>
            </a:r>
            <a:r>
              <a:rPr lang="ro-MO" sz="1800" b="0" kern="0" dirty="0" smtClean="0">
                <a:solidFill>
                  <a:schemeClr val="tx2"/>
                </a:solidFill>
                <a:latin typeface="Arial"/>
              </a:rPr>
              <a:t>identificării </a:t>
            </a:r>
            <a:r>
              <a:rPr lang="vi-VN" sz="1800" b="0" kern="0" dirty="0" smtClean="0">
                <a:solidFill>
                  <a:schemeClr val="tx2"/>
                </a:solidFill>
                <a:latin typeface="Arial"/>
              </a:rPr>
              <a:t>, </a:t>
            </a:r>
            <a:r>
              <a:rPr lang="vi-VN" sz="1800" b="0" kern="0" dirty="0">
                <a:solidFill>
                  <a:schemeClr val="tx2"/>
                </a:solidFill>
                <a:latin typeface="Arial"/>
              </a:rPr>
              <a:t>delimitarea şi clasificarea corpurilor </a:t>
            </a:r>
            <a:r>
              <a:rPr lang="vi-VN" sz="1800" b="0" kern="0" dirty="0" smtClean="0">
                <a:solidFill>
                  <a:schemeClr val="tx2"/>
                </a:solidFill>
                <a:latin typeface="Arial"/>
              </a:rPr>
              <a:t>de</a:t>
            </a:r>
            <a:r>
              <a:rPr lang="ro-MO" sz="1800" b="0" kern="0" dirty="0" smtClean="0">
                <a:solidFill>
                  <a:schemeClr val="tx2"/>
                </a:solidFill>
                <a:latin typeface="Arial"/>
              </a:rPr>
              <a:t> apă</a:t>
            </a:r>
            <a:r>
              <a:rPr lang="vi-VN" sz="1800" b="0" kern="0" dirty="0" smtClean="0">
                <a:solidFill>
                  <a:schemeClr val="tx2"/>
                </a:solidFill>
                <a:latin typeface="Arial"/>
              </a:rPr>
              <a:t> </a:t>
            </a:r>
            <a:endParaRPr lang="vi-VN" sz="1800" b="0" kern="0" dirty="0">
              <a:solidFill>
                <a:schemeClr val="tx2"/>
              </a:solidFill>
              <a:latin typeface="Arial"/>
            </a:endParaRPr>
          </a:p>
          <a:p>
            <a:pPr>
              <a:spcBef>
                <a:spcPts val="400"/>
              </a:spcBef>
              <a:spcAft>
                <a:spcPts val="800"/>
              </a:spcAft>
              <a:buClr>
                <a:srgbClr val="C80F0F"/>
              </a:buClr>
              <a:tabLst>
                <a:tab pos="2190750" algn="l"/>
              </a:tabLst>
            </a:pPr>
            <a:r>
              <a:rPr lang="vi-VN" sz="1800" b="0" kern="0" dirty="0" smtClean="0">
                <a:solidFill>
                  <a:schemeClr val="tx2"/>
                </a:solidFill>
                <a:latin typeface="Arial"/>
              </a:rPr>
              <a:t>Pentru </a:t>
            </a:r>
            <a:r>
              <a:rPr lang="vi-VN" sz="1800" b="0" kern="0" dirty="0">
                <a:solidFill>
                  <a:schemeClr val="tx2"/>
                </a:solidFill>
                <a:latin typeface="Arial"/>
              </a:rPr>
              <a:t>identificarea şi clasificarea corpurilor de apă </a:t>
            </a:r>
            <a:r>
              <a:rPr lang="ro-MO" sz="1800" b="0" kern="0" dirty="0" smtClean="0">
                <a:solidFill>
                  <a:schemeClr val="tx2"/>
                </a:solidFill>
                <a:latin typeface="Arial"/>
              </a:rPr>
              <a:t>se </a:t>
            </a:r>
            <a:r>
              <a:rPr lang="vi-VN" sz="1800" b="0" kern="0" dirty="0" smtClean="0">
                <a:solidFill>
                  <a:schemeClr val="tx2"/>
                </a:solidFill>
                <a:latin typeface="Arial"/>
              </a:rPr>
              <a:t>va </a:t>
            </a:r>
            <a:r>
              <a:rPr lang="vi-VN" sz="1800" b="0" kern="0" dirty="0">
                <a:solidFill>
                  <a:schemeClr val="tx2"/>
                </a:solidFill>
                <a:latin typeface="Arial"/>
              </a:rPr>
              <a:t>ţine cont de tipologia corpurilor de apă şi starea apelor, inclusiv</a:t>
            </a:r>
            <a:r>
              <a:rPr lang="vi-VN" sz="1800" b="0" kern="0" dirty="0" smtClean="0">
                <a:solidFill>
                  <a:schemeClr val="tx2"/>
                </a:solidFill>
                <a:latin typeface="Arial"/>
              </a:rPr>
              <a:t>:</a:t>
            </a:r>
            <a:endParaRPr lang="ro-MO" sz="1800" b="0" kern="0" dirty="0" smtClean="0">
              <a:solidFill>
                <a:schemeClr val="tx2"/>
              </a:solidFill>
              <a:latin typeface="Arial"/>
            </a:endParaRPr>
          </a:p>
          <a:p>
            <a:pPr marL="342900" lvl="0" indent="-342900">
              <a:spcBef>
                <a:spcPts val="400"/>
              </a:spcBef>
              <a:spcAft>
                <a:spcPts val="800"/>
              </a:spcAft>
              <a:buFont typeface="Arial" panose="020B0604020202020204" pitchFamily="34" charset="0"/>
              <a:buChar char="•"/>
              <a:tabLst>
                <a:tab pos="2190750" algn="l"/>
              </a:tabLst>
            </a:pPr>
            <a:r>
              <a:rPr lang="vi-VN" sz="1800" kern="0" dirty="0">
                <a:solidFill>
                  <a:schemeClr val="tx2"/>
                </a:solidFill>
                <a:latin typeface="Arial"/>
              </a:rPr>
              <a:t>pentru apele de suprafaţă </a:t>
            </a:r>
            <a:r>
              <a:rPr lang="vi-VN" sz="1800" b="0" kern="0" dirty="0">
                <a:solidFill>
                  <a:schemeClr val="tx2"/>
                </a:solidFill>
                <a:latin typeface="Arial"/>
              </a:rPr>
              <a:t>– </a:t>
            </a:r>
            <a:r>
              <a:rPr lang="ro-MO" sz="1800" b="0" kern="0" dirty="0" smtClean="0">
                <a:solidFill>
                  <a:schemeClr val="tx2"/>
                </a:solidFill>
                <a:latin typeface="Arial"/>
              </a:rPr>
              <a:t>de </a:t>
            </a:r>
            <a:r>
              <a:rPr lang="vi-VN" sz="1800" b="0" kern="0" dirty="0" smtClean="0">
                <a:solidFill>
                  <a:schemeClr val="tx2"/>
                </a:solidFill>
                <a:latin typeface="Arial"/>
              </a:rPr>
              <a:t>parametrii </a:t>
            </a:r>
            <a:r>
              <a:rPr lang="vi-VN" sz="1800" b="0" kern="0" dirty="0">
                <a:solidFill>
                  <a:schemeClr val="tx2"/>
                </a:solidFill>
                <a:latin typeface="Arial"/>
              </a:rPr>
              <a:t>biologici, hidromorfologici şi fizico-chimici;</a:t>
            </a:r>
            <a:endParaRPr lang="ro-MO" sz="1800" b="0" kern="0" dirty="0">
              <a:solidFill>
                <a:schemeClr val="tx2"/>
              </a:solidFill>
              <a:latin typeface="Arial"/>
            </a:endParaRPr>
          </a:p>
          <a:p>
            <a:pPr marL="342900" lvl="0" indent="-342900">
              <a:spcBef>
                <a:spcPts val="400"/>
              </a:spcBef>
              <a:spcAft>
                <a:spcPts val="800"/>
              </a:spcAft>
              <a:buFont typeface="Arial" panose="020B0604020202020204" pitchFamily="34" charset="0"/>
              <a:buChar char="•"/>
              <a:tabLst>
                <a:tab pos="2190750" algn="l"/>
              </a:tabLst>
            </a:pPr>
            <a:r>
              <a:rPr lang="vi-VN" sz="1800" b="0" kern="0" dirty="0">
                <a:solidFill>
                  <a:schemeClr val="tx2"/>
                </a:solidFill>
                <a:latin typeface="Arial"/>
              </a:rPr>
              <a:t> </a:t>
            </a:r>
            <a:r>
              <a:rPr lang="vi-VN" sz="1800" kern="0" dirty="0">
                <a:solidFill>
                  <a:schemeClr val="tx2"/>
                </a:solidFill>
                <a:latin typeface="Arial"/>
              </a:rPr>
              <a:t>pentru apele subterane </a:t>
            </a:r>
            <a:r>
              <a:rPr lang="vi-VN" sz="1800" b="0" kern="0" dirty="0">
                <a:solidFill>
                  <a:schemeClr val="tx2"/>
                </a:solidFill>
                <a:latin typeface="Arial"/>
              </a:rPr>
              <a:t>–  </a:t>
            </a:r>
            <a:r>
              <a:rPr lang="ro-MO" sz="1800" b="0" kern="0" dirty="0" smtClean="0">
                <a:solidFill>
                  <a:schemeClr val="tx2"/>
                </a:solidFill>
                <a:latin typeface="Arial"/>
              </a:rPr>
              <a:t>de </a:t>
            </a:r>
            <a:r>
              <a:rPr lang="vi-VN" sz="1800" b="0" kern="0" dirty="0" smtClean="0">
                <a:solidFill>
                  <a:schemeClr val="tx2"/>
                </a:solidFill>
                <a:latin typeface="Arial"/>
              </a:rPr>
              <a:t>parametrii </a:t>
            </a:r>
            <a:r>
              <a:rPr lang="vi-VN" sz="1800" b="0" kern="0" dirty="0">
                <a:solidFill>
                  <a:schemeClr val="tx2"/>
                </a:solidFill>
                <a:latin typeface="Arial"/>
              </a:rPr>
              <a:t>cantitativi şi chimici.  Rezultatele identificării, delimitării şi clasificării corpurilor de apă se înregistrează în </a:t>
            </a:r>
            <a:r>
              <a:rPr lang="vi-VN" sz="1800" kern="0" dirty="0">
                <a:solidFill>
                  <a:schemeClr val="tx2"/>
                </a:solidFill>
                <a:latin typeface="Arial"/>
              </a:rPr>
              <a:t>Cadastrul apelor</a:t>
            </a:r>
            <a:r>
              <a:rPr lang="vi-VN" sz="1800" b="0" kern="0" dirty="0">
                <a:solidFill>
                  <a:schemeClr val="tx2"/>
                </a:solidFill>
                <a:latin typeface="Arial"/>
              </a:rPr>
              <a:t>. </a:t>
            </a:r>
            <a:endParaRPr lang="ru-RU" sz="1800" b="0" kern="0" dirty="0">
              <a:solidFill>
                <a:schemeClr val="tx2"/>
              </a:solidFill>
              <a:latin typeface="Arial"/>
            </a:endParaRPr>
          </a:p>
          <a:p>
            <a:pPr>
              <a:spcBef>
                <a:spcPts val="400"/>
              </a:spcBef>
              <a:spcAft>
                <a:spcPts val="800"/>
              </a:spcAft>
              <a:buClr>
                <a:srgbClr val="C80F0F"/>
              </a:buClr>
              <a:tabLst>
                <a:tab pos="2190750" algn="l"/>
              </a:tabLst>
            </a:pPr>
            <a:endParaRPr lang="ru-RU" sz="1800" b="0" kern="0" dirty="0">
              <a:solidFill>
                <a:schemeClr val="tx2"/>
              </a:solidFill>
              <a:latin typeface="Arial"/>
            </a:endParaRPr>
          </a:p>
        </p:txBody>
      </p:sp>
    </p:spTree>
    <p:extLst>
      <p:ext uri="{BB962C8B-B14F-4D97-AF65-F5344CB8AC3E}">
        <p14:creationId xmlns:p14="http://schemas.microsoft.com/office/powerpoint/2010/main" val="157309336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3717941"/>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u-RU" sz="2000" kern="0" dirty="0">
              <a:solidFill>
                <a:srgbClr val="6E6452"/>
              </a:solidFill>
              <a:latin typeface="Arial"/>
              <a:cs typeface="+mn-cs"/>
            </a:endParaRPr>
          </a:p>
          <a:p>
            <a:pPr marL="342900" lvl="0" indent="-342900">
              <a:lnSpc>
                <a:spcPct val="115000"/>
              </a:lnSpc>
              <a:spcBef>
                <a:spcPts val="400"/>
              </a:spcBef>
              <a:spcAft>
                <a:spcPts val="0"/>
              </a:spcAft>
              <a:buClr>
                <a:srgbClr val="6E6452"/>
              </a:buClr>
              <a:buFont typeface="Arial" panose="020B0604020202020204" pitchFamily="34" charset="0"/>
              <a:buChar char="•"/>
              <a:tabLst>
                <a:tab pos="2190750" algn="l"/>
              </a:tabLst>
            </a:pPr>
            <a:endParaRPr lang="ru-RU" sz="2400" kern="0" dirty="0">
              <a:solidFill>
                <a:srgbClr val="6E6452"/>
              </a:solidFill>
              <a:latin typeface="Arial"/>
              <a:ea typeface="Calibri"/>
              <a:cs typeface="Times New Roman"/>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ro-MO" sz="2000" kern="0" dirty="0">
                <a:solidFill>
                  <a:schemeClr val="tx1"/>
                </a:solidFill>
                <a:latin typeface="Arial"/>
              </a:rPr>
              <a:t>Legea </a:t>
            </a:r>
            <a:r>
              <a:rPr lang="ro-MO" sz="2000" kern="0" dirty="0" smtClean="0">
                <a:solidFill>
                  <a:schemeClr val="tx1"/>
                </a:solidFill>
                <a:latin typeface="Arial"/>
              </a:rPr>
              <a:t>apelor nr. 272  din 2011   </a:t>
            </a:r>
            <a:endParaRPr kumimoji="0" lang="ru-RU" sz="2200" b="1" i="0" u="none" strike="noStrike" cap="none" normalizeH="0" baseline="0" dirty="0" smtClean="0">
              <a:ln>
                <a:noFill/>
              </a:ln>
              <a:solidFill>
                <a:schemeClr val="tx1"/>
              </a:solidFill>
              <a:effectLst/>
            </a:endParaRPr>
          </a:p>
        </p:txBody>
      </p:sp>
      <p:sp>
        <p:nvSpPr>
          <p:cNvPr id="22" name="Прямоугольник 21"/>
          <p:cNvSpPr/>
          <p:nvPr/>
        </p:nvSpPr>
        <p:spPr>
          <a:xfrm>
            <a:off x="188243" y="1435217"/>
            <a:ext cx="8659922" cy="578619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lvl="0">
              <a:spcBef>
                <a:spcPts val="400"/>
              </a:spcBef>
              <a:spcAft>
                <a:spcPts val="800"/>
              </a:spcAft>
              <a:buClr>
                <a:srgbClr val="C80F0F"/>
              </a:buClr>
              <a:tabLst>
                <a:tab pos="2190750" algn="l"/>
              </a:tabLst>
            </a:pPr>
            <a:endParaRPr lang="ro-MO" sz="1800" b="0" kern="0" dirty="0" smtClean="0">
              <a:solidFill>
                <a:srgbClr val="6E6452"/>
              </a:solidFill>
              <a:latin typeface="Arial"/>
            </a:endParaRPr>
          </a:p>
          <a:p>
            <a:pPr lvl="0">
              <a:spcBef>
                <a:spcPts val="400"/>
              </a:spcBef>
              <a:spcAft>
                <a:spcPts val="800"/>
              </a:spcAft>
              <a:buClr>
                <a:srgbClr val="C80F0F"/>
              </a:buClr>
              <a:tabLst>
                <a:tab pos="2190750" algn="l"/>
              </a:tabLst>
            </a:pPr>
            <a:r>
              <a:rPr lang="ro-MO" sz="1800" kern="0" dirty="0" smtClean="0">
                <a:solidFill>
                  <a:schemeClr val="tx1"/>
                </a:solidFill>
                <a:latin typeface="Arial"/>
              </a:rPr>
              <a:t>Continuare</a:t>
            </a:r>
          </a:p>
          <a:p>
            <a:pPr>
              <a:spcBef>
                <a:spcPts val="400"/>
              </a:spcBef>
              <a:spcAft>
                <a:spcPts val="800"/>
              </a:spcAft>
              <a:buClr>
                <a:srgbClr val="C80F0F"/>
              </a:buClr>
              <a:tabLst>
                <a:tab pos="2190750" algn="l"/>
              </a:tabLst>
            </a:pPr>
            <a:r>
              <a:rPr lang="ro-MO" sz="1800" kern="0" dirty="0" smtClean="0">
                <a:solidFill>
                  <a:srgbClr val="6E6452"/>
                </a:solidFill>
                <a:latin typeface="Arial"/>
              </a:rPr>
              <a:t>Legea stabilește bunurile corpurilor de apă </a:t>
            </a:r>
            <a:r>
              <a:rPr lang="ro-MO" sz="1800" b="0" kern="0" dirty="0" smtClean="0">
                <a:solidFill>
                  <a:srgbClr val="6E6452"/>
                </a:solidFill>
                <a:latin typeface="Arial"/>
              </a:rPr>
              <a:t>și drepturile de proprietate asupra bunurilor.</a:t>
            </a:r>
          </a:p>
          <a:p>
            <a:pPr>
              <a:spcBef>
                <a:spcPts val="400"/>
              </a:spcBef>
              <a:spcAft>
                <a:spcPts val="800"/>
              </a:spcAft>
              <a:buClr>
                <a:srgbClr val="C80F0F"/>
              </a:buClr>
              <a:tabLst>
                <a:tab pos="2190750" algn="l"/>
              </a:tabLst>
            </a:pPr>
            <a:r>
              <a:rPr lang="ro-MO" sz="1800" kern="0" dirty="0">
                <a:solidFill>
                  <a:srgbClr val="6E6452"/>
                </a:solidFill>
                <a:latin typeface="Arial"/>
              </a:rPr>
              <a:t>Dreptul de servitute la prestarea serviciilor publice/  </a:t>
            </a:r>
            <a:r>
              <a:rPr lang="ro-MO" sz="1800" b="0" i="1" kern="0" dirty="0">
                <a:solidFill>
                  <a:srgbClr val="6E6452"/>
                </a:solidFill>
                <a:latin typeface="Arial"/>
              </a:rPr>
              <a:t>Dreptul de servitute la monitorizarea </a:t>
            </a:r>
            <a:r>
              <a:rPr lang="ro-MO" sz="1800" b="0" i="1" kern="0" dirty="0" smtClean="0">
                <a:solidFill>
                  <a:srgbClr val="6E6452"/>
                </a:solidFill>
                <a:latin typeface="Arial"/>
              </a:rPr>
              <a:t>apelor.</a:t>
            </a:r>
          </a:p>
          <a:p>
            <a:pPr lvl="0">
              <a:spcBef>
                <a:spcPts val="400"/>
              </a:spcBef>
              <a:spcAft>
                <a:spcPts val="800"/>
              </a:spcAft>
              <a:buClr>
                <a:srgbClr val="C80F0F"/>
              </a:buClr>
              <a:tabLst>
                <a:tab pos="2190750" algn="l"/>
              </a:tabLst>
            </a:pPr>
            <a:r>
              <a:rPr lang="ro-MO" sz="1800" kern="0" dirty="0">
                <a:solidFill>
                  <a:srgbClr val="6E6452"/>
                </a:solidFill>
                <a:latin typeface="Arial"/>
              </a:rPr>
              <a:t>Legea prevede  prioritățile de folosință a apelor. </a:t>
            </a:r>
          </a:p>
          <a:p>
            <a:pPr lvl="0">
              <a:spcBef>
                <a:spcPts val="400"/>
              </a:spcBef>
              <a:spcAft>
                <a:spcPts val="800"/>
              </a:spcAft>
              <a:buClr>
                <a:srgbClr val="C80F0F"/>
              </a:buClr>
              <a:tabLst>
                <a:tab pos="2190750" algn="l"/>
              </a:tabLst>
            </a:pPr>
            <a:r>
              <a:rPr lang="ro-MO" sz="1800" i="1" kern="0" dirty="0">
                <a:solidFill>
                  <a:srgbClr val="6E6452"/>
                </a:solidFill>
                <a:latin typeface="Arial"/>
              </a:rPr>
              <a:t>Se definește folosința generală a apei și specială</a:t>
            </a:r>
            <a:r>
              <a:rPr lang="ro-MO" sz="1800" b="0" i="1" kern="0" dirty="0">
                <a:solidFill>
                  <a:srgbClr val="6E6452"/>
                </a:solidFill>
                <a:latin typeface="Arial"/>
              </a:rPr>
              <a:t>.</a:t>
            </a:r>
            <a:r>
              <a:rPr lang="vi-VN" sz="1800" b="0" i="1" kern="0" dirty="0">
                <a:solidFill>
                  <a:srgbClr val="6E6452"/>
                </a:solidFill>
                <a:latin typeface="Arial"/>
              </a:rPr>
              <a:t> </a:t>
            </a:r>
            <a:r>
              <a:rPr lang="ro-MO" sz="1800" b="0" kern="0" dirty="0">
                <a:solidFill>
                  <a:srgbClr val="6E6452"/>
                </a:solidFill>
                <a:latin typeface="Arial"/>
              </a:rPr>
              <a:t>D</a:t>
            </a:r>
            <a:r>
              <a:rPr lang="vi-VN" sz="1800" b="0" kern="0" dirty="0">
                <a:solidFill>
                  <a:srgbClr val="6E6452"/>
                </a:solidFill>
                <a:latin typeface="Arial"/>
              </a:rPr>
              <a:t>eptul de folosinţă specială a apei se obţine în temeiul autorizaţiei de gospodărire a apelor eliberate în conformitate cu prevederile prezentei legi.</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i="1" kern="0" dirty="0" smtClean="0">
              <a:solidFill>
                <a:srgbClr val="6E6452"/>
              </a:solidFill>
              <a:latin typeface="Arial"/>
            </a:endParaRPr>
          </a:p>
          <a:p>
            <a:pPr>
              <a:spcBef>
                <a:spcPts val="400"/>
              </a:spcBef>
              <a:spcAft>
                <a:spcPts val="800"/>
              </a:spcAft>
              <a:buClr>
                <a:srgbClr val="C80F0F"/>
              </a:buClr>
              <a:tabLst>
                <a:tab pos="2190750" algn="l"/>
              </a:tabLst>
            </a:pPr>
            <a:endParaRPr lang="ro-MO" sz="1800" b="0" i="1" kern="0" dirty="0" smtClean="0">
              <a:solidFill>
                <a:srgbClr val="6E6452"/>
              </a:solidFill>
              <a:latin typeface="Arial"/>
            </a:endParaRPr>
          </a:p>
        </p:txBody>
      </p:sp>
    </p:spTree>
    <p:extLst>
      <p:ext uri="{BB962C8B-B14F-4D97-AF65-F5344CB8AC3E}">
        <p14:creationId xmlns:p14="http://schemas.microsoft.com/office/powerpoint/2010/main" val="243379959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3717941"/>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u-RU" sz="2000" kern="0" dirty="0">
              <a:solidFill>
                <a:srgbClr val="6E6452"/>
              </a:solidFill>
              <a:latin typeface="Arial"/>
              <a:cs typeface="+mn-cs"/>
            </a:endParaRPr>
          </a:p>
          <a:p>
            <a:pPr marL="342900" lvl="0" indent="-342900">
              <a:lnSpc>
                <a:spcPct val="115000"/>
              </a:lnSpc>
              <a:spcBef>
                <a:spcPts val="400"/>
              </a:spcBef>
              <a:spcAft>
                <a:spcPts val="0"/>
              </a:spcAft>
              <a:buClr>
                <a:srgbClr val="6E6452"/>
              </a:buClr>
              <a:buFont typeface="Arial" panose="020B0604020202020204" pitchFamily="34" charset="0"/>
              <a:buChar char="•"/>
              <a:tabLst>
                <a:tab pos="2190750" algn="l"/>
              </a:tabLst>
            </a:pPr>
            <a:endParaRPr lang="ru-RU" sz="2400" kern="0" dirty="0">
              <a:solidFill>
                <a:srgbClr val="6E6452"/>
              </a:solidFill>
              <a:latin typeface="Arial"/>
              <a:ea typeface="Calibri"/>
              <a:cs typeface="Times New Roman"/>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ro-MO" sz="2000" kern="0" dirty="0">
                <a:solidFill>
                  <a:schemeClr val="tx1"/>
                </a:solidFill>
                <a:latin typeface="Arial"/>
              </a:rPr>
              <a:t>Legea </a:t>
            </a:r>
            <a:r>
              <a:rPr lang="ro-MO" sz="2000" kern="0" dirty="0" smtClean="0">
                <a:solidFill>
                  <a:schemeClr val="tx1"/>
                </a:solidFill>
                <a:latin typeface="Arial"/>
              </a:rPr>
              <a:t>apelor nr. 272  din 2011   </a:t>
            </a:r>
            <a:endParaRPr kumimoji="0" lang="ru-RU" sz="2200" b="1" i="0" u="none" strike="noStrike" cap="none" normalizeH="0" baseline="0" dirty="0" smtClean="0">
              <a:ln>
                <a:noFill/>
              </a:ln>
              <a:solidFill>
                <a:schemeClr val="tx1"/>
              </a:solidFill>
              <a:effectLst/>
            </a:endParaRPr>
          </a:p>
        </p:txBody>
      </p:sp>
      <p:sp>
        <p:nvSpPr>
          <p:cNvPr id="22" name="Прямоугольник 21"/>
          <p:cNvSpPr/>
          <p:nvPr/>
        </p:nvSpPr>
        <p:spPr>
          <a:xfrm>
            <a:off x="188243" y="1435217"/>
            <a:ext cx="8659922" cy="5172185"/>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lvl="0">
              <a:spcBef>
                <a:spcPts val="400"/>
              </a:spcBef>
              <a:spcAft>
                <a:spcPts val="800"/>
              </a:spcAft>
              <a:buClr>
                <a:srgbClr val="C80F0F"/>
              </a:buClr>
              <a:tabLst>
                <a:tab pos="2190750" algn="l"/>
              </a:tabLst>
            </a:pPr>
            <a:endParaRPr lang="ro-MO" sz="1800" b="0" kern="0" dirty="0" smtClean="0">
              <a:solidFill>
                <a:srgbClr val="6E6452"/>
              </a:solidFill>
              <a:latin typeface="Arial"/>
            </a:endParaRPr>
          </a:p>
          <a:p>
            <a:pPr lvl="0">
              <a:spcBef>
                <a:spcPts val="400"/>
              </a:spcBef>
              <a:spcAft>
                <a:spcPts val="800"/>
              </a:spcAft>
              <a:buClr>
                <a:srgbClr val="C80F0F"/>
              </a:buClr>
              <a:tabLst>
                <a:tab pos="2190750" algn="l"/>
              </a:tabLst>
            </a:pPr>
            <a:r>
              <a:rPr lang="ro-MO" sz="1800" kern="0" dirty="0" smtClean="0">
                <a:solidFill>
                  <a:schemeClr val="tx1"/>
                </a:solidFill>
                <a:latin typeface="Arial"/>
              </a:rPr>
              <a:t>Legea </a:t>
            </a:r>
            <a:r>
              <a:rPr lang="ro-MO" sz="1800" kern="0" dirty="0">
                <a:solidFill>
                  <a:schemeClr val="tx1"/>
                </a:solidFill>
                <a:latin typeface="Arial"/>
              </a:rPr>
              <a:t>prevede modalități </a:t>
            </a:r>
            <a:r>
              <a:rPr lang="ro-MO" sz="1800" b="0" kern="0" dirty="0">
                <a:solidFill>
                  <a:srgbClr val="6E6452"/>
                </a:solidFill>
                <a:latin typeface="Arial"/>
              </a:rPr>
              <a:t>de eliberarea a </a:t>
            </a:r>
            <a:r>
              <a:rPr lang="ro-MO" sz="1800" kern="0" dirty="0">
                <a:solidFill>
                  <a:srgbClr val="6E6452"/>
                </a:solidFill>
                <a:latin typeface="Arial"/>
              </a:rPr>
              <a:t>Autorizației de gospodărire a ape</a:t>
            </a:r>
            <a:r>
              <a:rPr lang="ro-MO" sz="1800" b="0" kern="0" dirty="0">
                <a:solidFill>
                  <a:srgbClr val="6E6452"/>
                </a:solidFill>
                <a:latin typeface="Arial"/>
              </a:rPr>
              <a:t>i.</a:t>
            </a:r>
            <a:r>
              <a:rPr lang="vi-VN" sz="1800" b="0" kern="0" dirty="0">
                <a:solidFill>
                  <a:srgbClr val="6E6452"/>
                </a:solidFill>
                <a:latin typeface="Arial"/>
              </a:rPr>
              <a:t> </a:t>
            </a:r>
            <a:r>
              <a:rPr lang="ro-MO" sz="1800" b="0" kern="0" dirty="0">
                <a:solidFill>
                  <a:srgbClr val="6E6452"/>
                </a:solidFill>
                <a:latin typeface="Arial"/>
              </a:rPr>
              <a:t>Și c</a:t>
            </a:r>
            <a:r>
              <a:rPr lang="vi-VN" sz="1800" b="0" kern="0" dirty="0">
                <a:solidFill>
                  <a:srgbClr val="6E6452"/>
                </a:solidFill>
                <a:latin typeface="Arial"/>
              </a:rPr>
              <a:t>oncesiunea bunurilor corpurilor de apă, a construcţiilor şi a instalaţiilor hidrotehnice</a:t>
            </a:r>
            <a:r>
              <a:rPr lang="ro-MO" sz="1800" b="0" kern="0" dirty="0">
                <a:solidFill>
                  <a:srgbClr val="6E6452"/>
                </a:solidFill>
                <a:latin typeface="Arial"/>
              </a:rPr>
              <a:t>/</a:t>
            </a:r>
            <a:r>
              <a:rPr lang="vi-VN" sz="1800" b="0" kern="0" dirty="0">
                <a:solidFill>
                  <a:srgbClr val="6E6452"/>
                </a:solidFill>
                <a:latin typeface="Arial"/>
              </a:rPr>
              <a:t> </a:t>
            </a:r>
            <a:endParaRPr lang="ru-RU" sz="1800" b="0" kern="0" dirty="0">
              <a:solidFill>
                <a:srgbClr val="6E6452"/>
              </a:solidFill>
              <a:latin typeface="Arial"/>
            </a:endParaRPr>
          </a:p>
          <a:p>
            <a:pPr>
              <a:spcBef>
                <a:spcPts val="400"/>
              </a:spcBef>
              <a:spcAft>
                <a:spcPts val="800"/>
              </a:spcAft>
              <a:buClr>
                <a:srgbClr val="C80F0F"/>
              </a:buClr>
              <a:tabLst>
                <a:tab pos="2190750" algn="l"/>
              </a:tabLst>
            </a:pPr>
            <a:r>
              <a:rPr lang="ro-MO" sz="1800" kern="0" dirty="0" smtClean="0">
                <a:solidFill>
                  <a:srgbClr val="6E6452"/>
                </a:solidFill>
                <a:latin typeface="Arial"/>
              </a:rPr>
              <a:t>Legea preved</a:t>
            </a:r>
            <a:r>
              <a:rPr lang="ro-MO" sz="1800" b="0" kern="0" dirty="0" smtClean="0">
                <a:solidFill>
                  <a:srgbClr val="6E6452"/>
                </a:solidFill>
                <a:latin typeface="Arial"/>
              </a:rPr>
              <a:t>e </a:t>
            </a:r>
            <a:r>
              <a:rPr lang="vi-VN" sz="1800" b="0" kern="0" dirty="0" smtClean="0">
                <a:solidFill>
                  <a:srgbClr val="6E6452"/>
                </a:solidFill>
                <a:latin typeface="Arial"/>
              </a:rPr>
              <a:t> </a:t>
            </a:r>
            <a:r>
              <a:rPr lang="vi-VN" sz="1800" b="0" kern="0" dirty="0">
                <a:solidFill>
                  <a:srgbClr val="6E6452"/>
                </a:solidFill>
                <a:latin typeface="Arial"/>
              </a:rPr>
              <a:t>Structura şi conţinutul înscrierilor Registrului </a:t>
            </a:r>
            <a:r>
              <a:rPr lang="vi-VN" sz="1800" b="0" kern="0" dirty="0" smtClean="0">
                <a:solidFill>
                  <a:srgbClr val="6E6452"/>
                </a:solidFill>
                <a:latin typeface="Arial"/>
              </a:rPr>
              <a:t>apelor</a:t>
            </a:r>
            <a:r>
              <a:rPr lang="ro-MO" sz="1800" b="0" kern="0" dirty="0" smtClean="0">
                <a:solidFill>
                  <a:srgbClr val="6E6452"/>
                </a:solidFill>
                <a:latin typeface="Arial"/>
              </a:rPr>
              <a:t>.</a:t>
            </a:r>
          </a:p>
          <a:p>
            <a:pPr>
              <a:spcBef>
                <a:spcPts val="400"/>
              </a:spcBef>
              <a:spcAft>
                <a:spcPts val="800"/>
              </a:spcAft>
              <a:buClr>
                <a:srgbClr val="C80F0F"/>
              </a:buClr>
              <a:tabLst>
                <a:tab pos="2190750" algn="l"/>
              </a:tabLst>
            </a:pPr>
            <a:r>
              <a:rPr lang="ro-MO" sz="1800" b="0" i="1" kern="0" dirty="0" smtClean="0">
                <a:solidFill>
                  <a:srgbClr val="6E6452"/>
                </a:solidFill>
                <a:latin typeface="Arial"/>
              </a:rPr>
              <a:t>Legea desemnează în bazinele </a:t>
            </a:r>
            <a:r>
              <a:rPr lang="vi-VN" sz="1800" b="0" kern="0" dirty="0" smtClean="0">
                <a:solidFill>
                  <a:srgbClr val="6E6452"/>
                </a:solidFill>
                <a:latin typeface="Arial"/>
              </a:rPr>
              <a:t> </a:t>
            </a:r>
            <a:r>
              <a:rPr lang="vi-VN" sz="1800" b="0" kern="0" dirty="0">
                <a:solidFill>
                  <a:srgbClr val="6E6452"/>
                </a:solidFill>
                <a:latin typeface="Arial"/>
              </a:rPr>
              <a:t>Dunării şi Nistrului </a:t>
            </a:r>
            <a:r>
              <a:rPr lang="ro-MO" sz="1800" kern="0" dirty="0" smtClean="0">
                <a:solidFill>
                  <a:srgbClr val="6E6452"/>
                </a:solidFill>
                <a:latin typeface="Arial"/>
              </a:rPr>
              <a:t>regiuni </a:t>
            </a:r>
            <a:r>
              <a:rPr lang="vi-VN" sz="1800" kern="0" dirty="0" smtClean="0">
                <a:solidFill>
                  <a:srgbClr val="6E6452"/>
                </a:solidFill>
                <a:latin typeface="Arial"/>
              </a:rPr>
              <a:t>teritorial-bazinieră </a:t>
            </a:r>
            <a:r>
              <a:rPr lang="vi-VN" sz="1800" kern="0" dirty="0">
                <a:solidFill>
                  <a:srgbClr val="6E6452"/>
                </a:solidFill>
                <a:latin typeface="Arial"/>
              </a:rPr>
              <a:t>Dunărea constă din sistemele fluviale care includ fluviul Dunărea </a:t>
            </a:r>
            <a:r>
              <a:rPr lang="vi-VN" sz="1800" b="0" i="1" kern="0" dirty="0">
                <a:solidFill>
                  <a:srgbClr val="6E6452"/>
                </a:solidFill>
                <a:latin typeface="Arial"/>
              </a:rPr>
              <a:t>şi sub-bazinele râurilor Prut, Cahul, Ialpug şi </a:t>
            </a:r>
            <a:r>
              <a:rPr lang="vi-VN" sz="1800" b="0" i="1" kern="0" dirty="0" smtClean="0">
                <a:solidFill>
                  <a:srgbClr val="6E6452"/>
                </a:solidFill>
                <a:latin typeface="Arial"/>
              </a:rPr>
              <a:t>Kirghiz-</a:t>
            </a:r>
            <a:r>
              <a:rPr lang="ro-MO" sz="1800" b="0" i="1" kern="0" dirty="0" err="1" smtClean="0">
                <a:solidFill>
                  <a:srgbClr val="6E6452"/>
                </a:solidFill>
                <a:latin typeface="Arial"/>
              </a:rPr>
              <a:t>Chitai</a:t>
            </a:r>
            <a:endParaRPr lang="ro-MO" sz="1800" b="0" i="1" kern="0" dirty="0" smtClean="0">
              <a:solidFill>
                <a:srgbClr val="6E6452"/>
              </a:solidFill>
              <a:latin typeface="Arial"/>
            </a:endParaRPr>
          </a:p>
          <a:p>
            <a:pPr lvl="0">
              <a:lnSpc>
                <a:spcPct val="115000"/>
              </a:lnSpc>
              <a:spcBef>
                <a:spcPts val="400"/>
              </a:spcBef>
              <a:spcAft>
                <a:spcPts val="1000"/>
              </a:spcAft>
              <a:buClr>
                <a:srgbClr val="C80F0F"/>
              </a:buClr>
              <a:tabLst>
                <a:tab pos="2190750" algn="l"/>
              </a:tabLst>
            </a:pPr>
            <a:r>
              <a:rPr lang="vi-VN" sz="1800" kern="0" dirty="0">
                <a:solidFill>
                  <a:srgbClr val="6E6452"/>
                </a:solidFill>
                <a:latin typeface="Arial"/>
              </a:rPr>
              <a:t>Regiunea teritorial-bazinieră Nis</a:t>
            </a:r>
            <a:r>
              <a:rPr lang="vi-VN" sz="1800" b="0" kern="0" dirty="0">
                <a:solidFill>
                  <a:srgbClr val="6E6452"/>
                </a:solidFill>
                <a:latin typeface="Arial"/>
              </a:rPr>
              <a:t>tru </a:t>
            </a:r>
            <a:r>
              <a:rPr lang="ro-MO" sz="1800" b="0" kern="0" dirty="0">
                <a:solidFill>
                  <a:srgbClr val="6E6452"/>
                </a:solidFill>
                <a:latin typeface="Arial"/>
              </a:rPr>
              <a:t>–bazinul </a:t>
            </a:r>
            <a:r>
              <a:rPr lang="vi-VN" sz="1800" b="0" kern="0" dirty="0">
                <a:solidFill>
                  <a:srgbClr val="6E6452"/>
                </a:solidFill>
                <a:latin typeface="Arial"/>
              </a:rPr>
              <a:t> râului Nistru şi bazinele râurilor mici alăturate lui </a:t>
            </a:r>
            <a:r>
              <a:rPr lang="ro-MO" sz="1800" b="0" kern="0" dirty="0">
                <a:solidFill>
                  <a:srgbClr val="6E6452"/>
                </a:solidFill>
                <a:latin typeface="Arial"/>
              </a:rPr>
              <a:t>și </a:t>
            </a:r>
            <a:r>
              <a:rPr lang="vi-VN" sz="1800" b="0" kern="0" dirty="0">
                <a:solidFill>
                  <a:srgbClr val="6E6452"/>
                </a:solidFill>
                <a:latin typeface="Arial"/>
              </a:rPr>
              <a:t>în scopul gospodăririi – </a:t>
            </a:r>
            <a:r>
              <a:rPr lang="ru-RU" sz="1800" b="0" kern="0" dirty="0">
                <a:solidFill>
                  <a:srgbClr val="6E6452"/>
                </a:solidFill>
                <a:latin typeface="Arial"/>
              </a:rPr>
              <a:t>А</a:t>
            </a:r>
            <a:r>
              <a:rPr lang="vi-VN" sz="1800" b="0" kern="0" dirty="0">
                <a:solidFill>
                  <a:srgbClr val="6E6452"/>
                </a:solidFill>
                <a:latin typeface="Arial"/>
              </a:rPr>
              <a:t>lcalia, Hagiger, Sărat</a:t>
            </a:r>
            <a:r>
              <a:rPr lang="ru-RU" sz="1800" b="0" kern="0" dirty="0">
                <a:solidFill>
                  <a:srgbClr val="6E6452"/>
                </a:solidFill>
                <a:latin typeface="Arial"/>
              </a:rPr>
              <a:t>а,  </a:t>
            </a:r>
            <a:r>
              <a:rPr lang="vi-VN" sz="1800" b="0" kern="0" dirty="0">
                <a:solidFill>
                  <a:srgbClr val="6E6452"/>
                </a:solidFill>
                <a:latin typeface="Arial"/>
              </a:rPr>
              <a:t>Cogîlnic – care se varsă în limanurile Mării Negre. </a:t>
            </a:r>
            <a:endParaRPr lang="ro-MO" sz="1800" b="0" i="1" kern="0" dirty="0" smtClean="0">
              <a:solidFill>
                <a:srgbClr val="6E6452"/>
              </a:solidFill>
              <a:latin typeface="Arial"/>
            </a:endParaRPr>
          </a:p>
        </p:txBody>
      </p:sp>
    </p:spTree>
    <p:extLst>
      <p:ext uri="{BB962C8B-B14F-4D97-AF65-F5344CB8AC3E}">
        <p14:creationId xmlns:p14="http://schemas.microsoft.com/office/powerpoint/2010/main" val="9632472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5098319"/>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1800" kern="0" dirty="0" smtClean="0">
              <a:solidFill>
                <a:srgbClr val="6E6452"/>
              </a:solidFill>
              <a:latin typeface="+mj-lt"/>
              <a:cs typeface="+mn-cs"/>
            </a:endParaRPr>
          </a:p>
          <a:p>
            <a:pPr lvl="0">
              <a:lnSpc>
                <a:spcPct val="115000"/>
              </a:lnSpc>
              <a:spcBef>
                <a:spcPts val="400"/>
              </a:spcBef>
              <a:spcAft>
                <a:spcPts val="1000"/>
              </a:spcAft>
              <a:buClr>
                <a:srgbClr val="C80F0F"/>
              </a:buClr>
              <a:tabLst>
                <a:tab pos="2190750" algn="l"/>
              </a:tabLst>
            </a:pPr>
            <a:r>
              <a:rPr lang="vi-VN" sz="1800" kern="0" dirty="0" smtClean="0">
                <a:solidFill>
                  <a:schemeClr val="tx1"/>
                </a:solidFill>
                <a:latin typeface="+mj-lt"/>
                <a:cs typeface="+mn-cs"/>
              </a:rPr>
              <a:t>Obiectivele </a:t>
            </a:r>
            <a:r>
              <a:rPr lang="vi-VN" sz="1800" kern="0" dirty="0">
                <a:solidFill>
                  <a:schemeClr val="tx1"/>
                </a:solidFill>
                <a:latin typeface="+mj-lt"/>
                <a:cs typeface="+mn-cs"/>
              </a:rPr>
              <a:t>ecologice şi social-economice </a:t>
            </a:r>
            <a:r>
              <a:rPr lang="vi-VN" sz="1800" kern="0" dirty="0">
                <a:solidFill>
                  <a:schemeClr val="tx2"/>
                </a:solidFill>
                <a:latin typeface="+mj-lt"/>
                <a:cs typeface="+mn-cs"/>
              </a:rPr>
              <a:t>privind gospodărirea </a:t>
            </a:r>
            <a:r>
              <a:rPr lang="vi-VN" sz="1800" kern="0" dirty="0" smtClean="0">
                <a:solidFill>
                  <a:schemeClr val="tx2"/>
                </a:solidFill>
                <a:latin typeface="+mj-lt"/>
                <a:cs typeface="+mn-cs"/>
              </a:rPr>
              <a:t>apelor</a:t>
            </a:r>
            <a:r>
              <a:rPr lang="ro-MO" sz="1800" b="0" kern="0" dirty="0" smtClean="0">
                <a:solidFill>
                  <a:schemeClr val="tx2"/>
                </a:solidFill>
                <a:latin typeface="+mj-lt"/>
                <a:cs typeface="+mn-cs"/>
              </a:rPr>
              <a:t>:</a:t>
            </a:r>
            <a:r>
              <a:rPr lang="vi-VN" sz="1800" b="0" kern="0" dirty="0" smtClean="0">
                <a:solidFill>
                  <a:schemeClr val="tx2"/>
                </a:solidFill>
                <a:latin typeface="+mj-lt"/>
                <a:cs typeface="+mn-cs"/>
              </a:rPr>
              <a:t> </a:t>
            </a:r>
            <a:r>
              <a:rPr lang="ro-MO" sz="1800" b="0" kern="0" dirty="0" smtClean="0">
                <a:solidFill>
                  <a:schemeClr val="tx2"/>
                </a:solidFill>
                <a:latin typeface="+mj-lt"/>
                <a:cs typeface="+mn-cs"/>
              </a:rPr>
              <a:t>                                                                                                                    </a:t>
            </a:r>
            <a:r>
              <a:rPr lang="vi-VN" sz="1800" kern="0" dirty="0" smtClean="0">
                <a:solidFill>
                  <a:schemeClr val="tx2"/>
                </a:solidFill>
                <a:latin typeface="+mj-lt"/>
                <a:cs typeface="+mn-cs"/>
              </a:rPr>
              <a:t>Starea </a:t>
            </a:r>
            <a:r>
              <a:rPr lang="vi-VN" sz="1800" kern="0" dirty="0">
                <a:solidFill>
                  <a:schemeClr val="tx2"/>
                </a:solidFill>
                <a:latin typeface="+mj-lt"/>
                <a:cs typeface="+mn-cs"/>
              </a:rPr>
              <a:t>ţintă </a:t>
            </a:r>
            <a:r>
              <a:rPr lang="vi-VN" sz="1800" b="0" kern="0" dirty="0">
                <a:solidFill>
                  <a:schemeClr val="tx2"/>
                </a:solidFill>
                <a:latin typeface="+mj-lt"/>
                <a:cs typeface="+mn-cs"/>
              </a:rPr>
              <a:t>pentru toate </a:t>
            </a:r>
            <a:r>
              <a:rPr lang="vi-VN" sz="1800" kern="0" dirty="0">
                <a:solidFill>
                  <a:schemeClr val="tx2"/>
                </a:solidFill>
                <a:latin typeface="+mj-lt"/>
                <a:cs typeface="+mn-cs"/>
              </a:rPr>
              <a:t>corpurile de apă de suprafaţă </a:t>
            </a:r>
            <a:r>
              <a:rPr lang="vi-VN" sz="1800" b="0" kern="0" dirty="0">
                <a:solidFill>
                  <a:schemeClr val="tx2"/>
                </a:solidFill>
                <a:latin typeface="+mj-lt"/>
                <a:cs typeface="+mn-cs"/>
              </a:rPr>
              <a:t>este "</a:t>
            </a:r>
            <a:r>
              <a:rPr lang="vi-VN" sz="1800" kern="0" dirty="0">
                <a:solidFill>
                  <a:schemeClr val="tx2"/>
                </a:solidFill>
                <a:latin typeface="+mj-lt"/>
                <a:cs typeface="+mn-cs"/>
              </a:rPr>
              <a:t>starea ecolog</a:t>
            </a:r>
            <a:r>
              <a:rPr lang="vi-VN" sz="1800" b="0" kern="0" dirty="0">
                <a:solidFill>
                  <a:schemeClr val="tx2"/>
                </a:solidFill>
                <a:latin typeface="+mj-lt"/>
                <a:cs typeface="+mn-cs"/>
              </a:rPr>
              <a:t>ică </a:t>
            </a:r>
            <a:r>
              <a:rPr lang="vi-VN" sz="1800" kern="0" dirty="0">
                <a:solidFill>
                  <a:schemeClr val="tx2"/>
                </a:solidFill>
                <a:latin typeface="+mj-lt"/>
                <a:cs typeface="+mn-cs"/>
              </a:rPr>
              <a:t>bună a apelor de suprafaţă</a:t>
            </a:r>
            <a:r>
              <a:rPr lang="vi-VN" sz="1800" b="0" kern="0" dirty="0">
                <a:solidFill>
                  <a:schemeClr val="tx2"/>
                </a:solidFill>
                <a:latin typeface="+mj-lt"/>
                <a:cs typeface="+mn-cs"/>
              </a:rPr>
              <a:t>", inclusiv "</a:t>
            </a:r>
            <a:r>
              <a:rPr lang="vi-VN" sz="1800" kern="0" dirty="0">
                <a:solidFill>
                  <a:schemeClr val="tx2"/>
                </a:solidFill>
                <a:latin typeface="+mj-lt"/>
                <a:cs typeface="+mn-cs"/>
              </a:rPr>
              <a:t>starea ecologică bună</a:t>
            </a:r>
            <a:r>
              <a:rPr lang="vi-VN" sz="1800" b="0" kern="0" dirty="0">
                <a:solidFill>
                  <a:schemeClr val="tx2"/>
                </a:solidFill>
                <a:latin typeface="+mj-lt"/>
                <a:cs typeface="+mn-cs"/>
              </a:rPr>
              <a:t>" şi "</a:t>
            </a:r>
            <a:r>
              <a:rPr lang="vi-VN" sz="1800" kern="0" dirty="0">
                <a:solidFill>
                  <a:schemeClr val="tx2"/>
                </a:solidFill>
                <a:latin typeface="+mj-lt"/>
                <a:cs typeface="+mn-cs"/>
              </a:rPr>
              <a:t>starea chimică bună</a:t>
            </a:r>
            <a:r>
              <a:rPr lang="vi-VN" sz="1800" b="0" kern="0" dirty="0">
                <a:solidFill>
                  <a:schemeClr val="tx2"/>
                </a:solidFill>
                <a:latin typeface="+mj-lt"/>
                <a:cs typeface="+mn-cs"/>
              </a:rPr>
              <a:t>", iar pentru corpurile de apă artificiale şi puternic modificate este un "</a:t>
            </a:r>
            <a:r>
              <a:rPr lang="vi-VN" sz="1800" kern="0" dirty="0">
                <a:solidFill>
                  <a:schemeClr val="tx2"/>
                </a:solidFill>
                <a:latin typeface="+mj-lt"/>
                <a:cs typeface="+mn-cs"/>
              </a:rPr>
              <a:t>potenţial ecologic bun</a:t>
            </a:r>
            <a:r>
              <a:rPr lang="vi-VN" sz="1800" b="0" kern="0" dirty="0">
                <a:solidFill>
                  <a:schemeClr val="tx2"/>
                </a:solidFill>
                <a:latin typeface="+mj-lt"/>
                <a:cs typeface="+mn-cs"/>
              </a:rPr>
              <a:t>" şi "starea chimică bună". </a:t>
            </a:r>
            <a:endParaRPr lang="ro-MO" sz="1800" b="0" kern="0" dirty="0" smtClean="0">
              <a:solidFill>
                <a:schemeClr val="tx2"/>
              </a:solidFill>
              <a:latin typeface="+mj-lt"/>
              <a:cs typeface="+mn-cs"/>
            </a:endParaRPr>
          </a:p>
          <a:p>
            <a:pPr lvl="0">
              <a:lnSpc>
                <a:spcPct val="115000"/>
              </a:lnSpc>
              <a:spcBef>
                <a:spcPts val="400"/>
              </a:spcBef>
              <a:spcAft>
                <a:spcPts val="1000"/>
              </a:spcAft>
              <a:buClr>
                <a:srgbClr val="C80F0F"/>
              </a:buClr>
              <a:tabLst>
                <a:tab pos="2190750" algn="l"/>
              </a:tabLst>
            </a:pPr>
            <a:r>
              <a:rPr lang="vi-VN" sz="1800" kern="0" dirty="0" smtClean="0">
                <a:solidFill>
                  <a:schemeClr val="tx2"/>
                </a:solidFill>
                <a:latin typeface="+mj-lt"/>
                <a:cs typeface="+mn-cs"/>
              </a:rPr>
              <a:t>Stare </a:t>
            </a:r>
            <a:r>
              <a:rPr lang="vi-VN" sz="1800" kern="0" dirty="0">
                <a:solidFill>
                  <a:schemeClr val="tx2"/>
                </a:solidFill>
                <a:latin typeface="+mj-lt"/>
                <a:cs typeface="+mn-cs"/>
              </a:rPr>
              <a:t>ţintă pentru toate apele subterane </a:t>
            </a:r>
            <a:r>
              <a:rPr lang="vi-VN" sz="1800" b="0" kern="0" dirty="0">
                <a:solidFill>
                  <a:schemeClr val="tx2"/>
                </a:solidFill>
                <a:latin typeface="+mj-lt"/>
                <a:cs typeface="+mn-cs"/>
              </a:rPr>
              <a:t>este "</a:t>
            </a:r>
            <a:r>
              <a:rPr lang="vi-VN" sz="1800" kern="0" dirty="0">
                <a:solidFill>
                  <a:schemeClr val="tx2"/>
                </a:solidFill>
                <a:latin typeface="+mj-lt"/>
                <a:cs typeface="+mn-cs"/>
              </a:rPr>
              <a:t>starea bună a apelor subterane</a:t>
            </a:r>
            <a:r>
              <a:rPr lang="vi-VN" sz="1800" b="0" kern="0" dirty="0">
                <a:solidFill>
                  <a:schemeClr val="tx2"/>
                </a:solidFill>
                <a:latin typeface="+mj-lt"/>
                <a:cs typeface="+mn-cs"/>
              </a:rPr>
              <a:t>", inclusiv "</a:t>
            </a:r>
            <a:r>
              <a:rPr lang="vi-VN" sz="1800" kern="0" dirty="0">
                <a:solidFill>
                  <a:schemeClr val="tx2"/>
                </a:solidFill>
                <a:latin typeface="+mj-lt"/>
                <a:cs typeface="+mn-cs"/>
              </a:rPr>
              <a:t>starea chimică bună</a:t>
            </a:r>
            <a:r>
              <a:rPr lang="vi-VN" sz="1800" b="0" kern="0" dirty="0">
                <a:solidFill>
                  <a:schemeClr val="tx2"/>
                </a:solidFill>
                <a:latin typeface="+mj-lt"/>
                <a:cs typeface="+mn-cs"/>
              </a:rPr>
              <a:t>" şi "</a:t>
            </a:r>
            <a:r>
              <a:rPr lang="vi-VN" sz="1800" kern="0" dirty="0">
                <a:solidFill>
                  <a:schemeClr val="tx2"/>
                </a:solidFill>
                <a:latin typeface="+mj-lt"/>
                <a:cs typeface="+mn-cs"/>
              </a:rPr>
              <a:t>starea cant</a:t>
            </a:r>
            <a:r>
              <a:rPr lang="vi-VN" sz="1800" b="0" kern="0" dirty="0">
                <a:solidFill>
                  <a:schemeClr val="tx2"/>
                </a:solidFill>
                <a:latin typeface="+mj-lt"/>
                <a:cs typeface="+mn-cs"/>
              </a:rPr>
              <a:t>itativă</a:t>
            </a:r>
            <a:r>
              <a:rPr lang="vi-VN" sz="1800" b="0" kern="0" dirty="0" smtClean="0">
                <a:solidFill>
                  <a:schemeClr val="tx2"/>
                </a:solidFill>
                <a:latin typeface="+mj-lt"/>
                <a:cs typeface="+mn-cs"/>
              </a:rPr>
              <a:t>".</a:t>
            </a:r>
            <a:endParaRPr lang="ro-MO" sz="1800" b="0" kern="0" dirty="0" smtClean="0">
              <a:solidFill>
                <a:schemeClr val="tx2"/>
              </a:solidFill>
              <a:latin typeface="+mj-lt"/>
              <a:cs typeface="+mn-cs"/>
            </a:endParaRPr>
          </a:p>
          <a:p>
            <a:pPr lvl="0">
              <a:lnSpc>
                <a:spcPct val="115000"/>
              </a:lnSpc>
              <a:spcBef>
                <a:spcPts val="400"/>
              </a:spcBef>
              <a:spcAft>
                <a:spcPts val="1000"/>
              </a:spcAft>
              <a:buClr>
                <a:srgbClr val="C80F0F"/>
              </a:buClr>
              <a:tabLst>
                <a:tab pos="2190750" algn="l"/>
              </a:tabLst>
            </a:pPr>
            <a:r>
              <a:rPr lang="vi-VN" sz="1800" b="0" kern="0" dirty="0" smtClean="0">
                <a:solidFill>
                  <a:schemeClr val="tx2"/>
                </a:solidFill>
                <a:latin typeface="+mj-lt"/>
                <a:cs typeface="+mn-cs"/>
              </a:rPr>
              <a:t> </a:t>
            </a:r>
            <a:endParaRPr lang="ru-RU" sz="2400" kern="0" dirty="0">
              <a:solidFill>
                <a:schemeClr val="tx2"/>
              </a:solidFill>
              <a:latin typeface="+mj-lt"/>
              <a:ea typeface="Calibri"/>
              <a:cs typeface="Times New Roman"/>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apelor nr. 272  din 2011   </a:t>
            </a:r>
            <a:endParaRPr kumimoji="0" lang="ru-RU" sz="22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817640916"/>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5237331"/>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r>
              <a:rPr lang="vi-VN" sz="1800" kern="0" dirty="0">
                <a:solidFill>
                  <a:schemeClr val="tx1"/>
                </a:solidFill>
                <a:latin typeface="+mn-lt"/>
                <a:cs typeface="+mn-cs"/>
              </a:rPr>
              <a:t>Pentru realizarea politicii naţionale</a:t>
            </a:r>
            <a:r>
              <a:rPr lang="vi-VN" sz="1800" kern="0" dirty="0">
                <a:solidFill>
                  <a:srgbClr val="6E6452"/>
                </a:solidFill>
                <a:latin typeface="+mn-lt"/>
                <a:cs typeface="+mn-cs"/>
              </a:rPr>
              <a:t>, </a:t>
            </a:r>
            <a:r>
              <a:rPr lang="vi-VN" sz="1800" b="0" kern="0" dirty="0">
                <a:solidFill>
                  <a:schemeClr val="tx2"/>
                </a:solidFill>
                <a:latin typeface="+mn-lt"/>
                <a:cs typeface="+mn-cs"/>
              </a:rPr>
              <a:t>în domeniul gospodăririi apelor, pentru regiunile teritorial-baziniere Dunărea şi Nistru se elaborează şi se aprobă odată la 6 ani </a:t>
            </a:r>
            <a:r>
              <a:rPr lang="vi-VN" sz="1800" kern="0" dirty="0">
                <a:solidFill>
                  <a:schemeClr val="tx2"/>
                </a:solidFill>
                <a:latin typeface="+mn-lt"/>
                <a:cs typeface="+mn-cs"/>
              </a:rPr>
              <a:t>Programe de gospodărire a regiunii teritorial-baziniere (în continuare </a:t>
            </a:r>
            <a:r>
              <a:rPr lang="vi-VN" sz="1800" i="1" kern="0" dirty="0">
                <a:solidFill>
                  <a:schemeClr val="tx2"/>
                </a:solidFill>
                <a:latin typeface="+mn-lt"/>
                <a:cs typeface="+mn-cs"/>
              </a:rPr>
              <a:t>– Programe de gospodărire</a:t>
            </a:r>
            <a:r>
              <a:rPr lang="vi-VN" sz="1800" kern="0" dirty="0" smtClean="0">
                <a:solidFill>
                  <a:schemeClr val="tx2"/>
                </a:solidFill>
                <a:latin typeface="+mn-lt"/>
                <a:cs typeface="+mn-cs"/>
              </a:rPr>
              <a:t>).</a:t>
            </a:r>
            <a:endParaRPr lang="ro-MO" sz="1800" kern="0" dirty="0" smtClean="0">
              <a:solidFill>
                <a:schemeClr val="tx2"/>
              </a:solidFill>
              <a:latin typeface="+mn-lt"/>
              <a:cs typeface="+mn-cs"/>
            </a:endParaRPr>
          </a:p>
          <a:p>
            <a:pPr lvl="0">
              <a:lnSpc>
                <a:spcPct val="115000"/>
              </a:lnSpc>
              <a:spcBef>
                <a:spcPts val="400"/>
              </a:spcBef>
              <a:spcAft>
                <a:spcPts val="1000"/>
              </a:spcAft>
              <a:buClr>
                <a:srgbClr val="C80F0F"/>
              </a:buClr>
              <a:tabLst>
                <a:tab pos="2190750" algn="l"/>
              </a:tabLst>
            </a:pPr>
            <a:r>
              <a:rPr lang="ro-MO" sz="1800" kern="0" dirty="0" smtClean="0">
                <a:solidFill>
                  <a:schemeClr val="tx2"/>
                </a:solidFill>
                <a:latin typeface="+mn-lt"/>
                <a:cs typeface="+mn-cs"/>
              </a:rPr>
              <a:t>Indicatorii de </a:t>
            </a:r>
            <a:r>
              <a:rPr lang="vi-VN" sz="1800" kern="0" dirty="0" smtClean="0">
                <a:solidFill>
                  <a:schemeClr val="tx2"/>
                </a:solidFill>
                <a:latin typeface="+mn-lt"/>
                <a:cs typeface="+mn-cs"/>
              </a:rPr>
              <a:t>calit</a:t>
            </a:r>
            <a:r>
              <a:rPr lang="ro-MO" sz="1800" kern="0" dirty="0" err="1" smtClean="0">
                <a:solidFill>
                  <a:schemeClr val="tx2"/>
                </a:solidFill>
                <a:latin typeface="+mn-lt"/>
                <a:cs typeface="+mn-cs"/>
              </a:rPr>
              <a:t>ate</a:t>
            </a:r>
            <a:r>
              <a:rPr lang="ro-MO" sz="1800" kern="0" dirty="0" smtClean="0">
                <a:solidFill>
                  <a:schemeClr val="tx2"/>
                </a:solidFill>
                <a:latin typeface="+mn-lt"/>
                <a:cs typeface="+mn-cs"/>
              </a:rPr>
              <a:t> </a:t>
            </a:r>
            <a:r>
              <a:rPr lang="ro-MO" sz="1800" b="0" kern="0" dirty="0" smtClean="0">
                <a:solidFill>
                  <a:schemeClr val="tx2"/>
                </a:solidFill>
                <a:latin typeface="+mn-lt"/>
                <a:cs typeface="+mn-cs"/>
              </a:rPr>
              <a:t>a</a:t>
            </a:r>
            <a:r>
              <a:rPr lang="vi-VN" sz="1800" b="0" kern="0" dirty="0" smtClean="0">
                <a:solidFill>
                  <a:schemeClr val="tx2"/>
                </a:solidFill>
                <a:latin typeface="+mn-lt"/>
                <a:cs typeface="+mn-cs"/>
              </a:rPr>
              <a:t> </a:t>
            </a:r>
            <a:r>
              <a:rPr lang="vi-VN" sz="1800" b="0" kern="0" dirty="0">
                <a:solidFill>
                  <a:schemeClr val="tx2"/>
                </a:solidFill>
                <a:latin typeface="+mn-lt"/>
                <a:cs typeface="+mn-cs"/>
              </a:rPr>
              <a:t>apei naturale, stabiliţi pentru clasele respective de calitate, cuprind aspecte de protecţie a mediului şi de folosinţă a apelor şi servesc pentru planificarea şi verificarea stării reale a stării corpurilor de apă, în conformitate cu Regulamentul privind procedurile de identificare, delimitare şi clasificare a corpurilor de apă</a:t>
            </a:r>
            <a:r>
              <a:rPr lang="vi-VN" sz="1800" kern="0" dirty="0" smtClean="0">
                <a:solidFill>
                  <a:schemeClr val="tx2"/>
                </a:solidFill>
                <a:latin typeface="+mn-lt"/>
                <a:cs typeface="+mn-cs"/>
              </a:rPr>
              <a:t>.</a:t>
            </a:r>
            <a:endParaRPr lang="ro-MO" sz="1800" kern="0" dirty="0" smtClean="0">
              <a:solidFill>
                <a:schemeClr val="tx2"/>
              </a:solidFill>
              <a:latin typeface="+mn-lt"/>
              <a:cs typeface="+mn-cs"/>
            </a:endParaRPr>
          </a:p>
          <a:p>
            <a:pPr lvl="0">
              <a:lnSpc>
                <a:spcPct val="115000"/>
              </a:lnSpc>
              <a:spcBef>
                <a:spcPts val="400"/>
              </a:spcBef>
              <a:spcAft>
                <a:spcPts val="1000"/>
              </a:spcAft>
              <a:buClr>
                <a:srgbClr val="C80F0F"/>
              </a:buClr>
              <a:tabLst>
                <a:tab pos="2190750" algn="l"/>
              </a:tabLst>
            </a:pPr>
            <a:r>
              <a:rPr lang="ro-MO" sz="1800" kern="0" dirty="0" smtClean="0">
                <a:solidFill>
                  <a:schemeClr val="tx2"/>
                </a:solidFill>
                <a:latin typeface="+mn-lt"/>
                <a:cs typeface="+mn-cs"/>
              </a:rPr>
              <a:t>În scopul protecției apelor se stabilesc zone și </a:t>
            </a:r>
            <a:r>
              <a:rPr lang="ro-MO" sz="1800" kern="0" dirty="0" err="1" smtClean="0">
                <a:solidFill>
                  <a:schemeClr val="tx2"/>
                </a:solidFill>
                <a:latin typeface="+mn-lt"/>
                <a:cs typeface="+mn-cs"/>
              </a:rPr>
              <a:t>fîșii</a:t>
            </a:r>
            <a:r>
              <a:rPr lang="ro-MO" sz="1800" kern="0" dirty="0" smtClean="0">
                <a:solidFill>
                  <a:schemeClr val="tx2"/>
                </a:solidFill>
                <a:latin typeface="+mn-lt"/>
                <a:cs typeface="+mn-cs"/>
              </a:rPr>
              <a:t> de protecție a apelor.</a:t>
            </a:r>
            <a:endParaRPr lang="ru-RU" sz="2400" kern="0" dirty="0">
              <a:solidFill>
                <a:schemeClr val="tx2"/>
              </a:solidFill>
              <a:latin typeface="+mn-lt"/>
              <a:ea typeface="Calibri"/>
              <a:cs typeface="Times New Roman"/>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apelor nr. 272  din 2011   </a:t>
            </a:r>
            <a:endParaRPr kumimoji="0" lang="ru-RU" sz="2200" b="1" i="0" u="none" strike="noStrike" cap="none" normalizeH="0" baseline="0" dirty="0" smtClean="0">
              <a:ln>
                <a:noFill/>
              </a:ln>
              <a:solidFill>
                <a:schemeClr val="tx1"/>
              </a:solidFill>
              <a:effectLst/>
            </a:endParaRPr>
          </a:p>
        </p:txBody>
      </p:sp>
      <p:sp>
        <p:nvSpPr>
          <p:cNvPr id="22" name="Прямоугольник 21"/>
          <p:cNvSpPr/>
          <p:nvPr/>
        </p:nvSpPr>
        <p:spPr>
          <a:xfrm>
            <a:off x="188243" y="1435217"/>
            <a:ext cx="8659922"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vi-VN" sz="1800" b="0" kern="0" dirty="0">
              <a:solidFill>
                <a:srgbClr val="6E6452"/>
              </a:solidFill>
              <a:latin typeface="Arial"/>
            </a:endParaRPr>
          </a:p>
        </p:txBody>
      </p:sp>
    </p:spTree>
    <p:extLst>
      <p:ext uri="{BB962C8B-B14F-4D97-AF65-F5344CB8AC3E}">
        <p14:creationId xmlns:p14="http://schemas.microsoft.com/office/powerpoint/2010/main" val="290114258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457199" y="1096105"/>
            <a:ext cx="8337169" cy="2650982"/>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r>
              <a:rPr lang="vi-VN" sz="2000" b="0" kern="0" dirty="0" smtClean="0">
                <a:solidFill>
                  <a:srgbClr val="6E6452"/>
                </a:solidFill>
                <a:latin typeface="Arial"/>
                <a:cs typeface="+mn-cs"/>
              </a:rPr>
              <a:t> </a:t>
            </a:r>
            <a:endParaRPr lang="ru-RU" sz="2000" kern="0" dirty="0">
              <a:solidFill>
                <a:srgbClr val="6E6452"/>
              </a:solidFill>
              <a:latin typeface="Arial"/>
              <a:cs typeface="+mn-cs"/>
            </a:endParaRPr>
          </a:p>
          <a:p>
            <a:pPr marL="342900" lvl="0" indent="-342900">
              <a:lnSpc>
                <a:spcPct val="115000"/>
              </a:lnSpc>
              <a:spcBef>
                <a:spcPts val="400"/>
              </a:spcBef>
              <a:spcAft>
                <a:spcPts val="0"/>
              </a:spcAft>
              <a:buClr>
                <a:srgbClr val="6E6452"/>
              </a:buClr>
              <a:buFont typeface="Arial" panose="020B0604020202020204" pitchFamily="34" charset="0"/>
              <a:buChar char="•"/>
              <a:tabLst>
                <a:tab pos="2190750" algn="l"/>
              </a:tabLst>
            </a:pPr>
            <a:endParaRPr lang="ru-RU" sz="2400" kern="0" dirty="0">
              <a:solidFill>
                <a:srgbClr val="6E6452"/>
              </a:solidFill>
              <a:latin typeface="Arial"/>
              <a:ea typeface="Calibri"/>
              <a:cs typeface="Times New Roman"/>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a:solidFill>
                  <a:schemeClr val="tx1"/>
                </a:solidFill>
                <a:latin typeface="Arial"/>
              </a:rPr>
              <a:t>Legea </a:t>
            </a:r>
            <a:r>
              <a:rPr lang="ro-MO" sz="2000" kern="0" dirty="0" smtClean="0">
                <a:solidFill>
                  <a:schemeClr val="tx1"/>
                </a:solidFill>
                <a:latin typeface="Arial"/>
              </a:rPr>
              <a:t>apelor nr. 272  din 2011   </a:t>
            </a:r>
            <a:endParaRPr kumimoji="0" lang="ru-RU" sz="2200" b="1" i="0" u="none" strike="noStrike" cap="none" normalizeH="0" baseline="0" dirty="0" smtClean="0">
              <a:ln>
                <a:noFill/>
              </a:ln>
              <a:solidFill>
                <a:schemeClr val="tx1"/>
              </a:solidFill>
              <a:effectLst/>
            </a:endParaRPr>
          </a:p>
        </p:txBody>
      </p:sp>
      <p:sp>
        <p:nvSpPr>
          <p:cNvPr id="22" name="Прямоугольник 21"/>
          <p:cNvSpPr/>
          <p:nvPr/>
        </p:nvSpPr>
        <p:spPr>
          <a:xfrm>
            <a:off x="188243" y="1435217"/>
            <a:ext cx="8659922"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vi-VN" sz="1800" b="0" kern="0" dirty="0">
              <a:solidFill>
                <a:srgbClr val="6E6452"/>
              </a:solidFill>
              <a:latin typeface="Arial"/>
            </a:endParaRPr>
          </a:p>
        </p:txBody>
      </p:sp>
      <p:sp>
        <p:nvSpPr>
          <p:cNvPr id="5" name="Прямоугольник 4"/>
          <p:cNvSpPr/>
          <p:nvPr/>
        </p:nvSpPr>
        <p:spPr>
          <a:xfrm>
            <a:off x="192181" y="2891118"/>
            <a:ext cx="8548391" cy="3754874"/>
          </a:xfrm>
          <a:prstGeom prst="rect">
            <a:avLst/>
          </a:prstGeom>
        </p:spPr>
        <p:txBody>
          <a:bodyPr wrap="square">
            <a:spAutoFit/>
          </a:bodyPr>
          <a:lstStyle/>
          <a:p>
            <a:r>
              <a:rPr lang="vi-VN" dirty="0"/>
              <a:t> </a:t>
            </a:r>
            <a:r>
              <a:rPr lang="vi-VN" sz="1800" dirty="0">
                <a:solidFill>
                  <a:schemeClr val="tx1"/>
                </a:solidFill>
              </a:rPr>
              <a:t>În scopul unei evaluări coerente şi cuprinzătoare a stării corpurilor de apa şi a teritoriilor protejate</a:t>
            </a:r>
            <a:r>
              <a:rPr lang="vi-VN" sz="1800" b="0" dirty="0">
                <a:solidFill>
                  <a:schemeClr val="tx1"/>
                </a:solidFill>
              </a:rPr>
              <a:t>, </a:t>
            </a:r>
            <a:r>
              <a:rPr lang="vi-VN" sz="1800" b="0" dirty="0">
                <a:solidFill>
                  <a:schemeClr val="tx2"/>
                </a:solidFill>
              </a:rPr>
              <a:t>a elaborării şi  adoptării programelor de gospodărire şi a planurilor de acţiuni, a estimării eficienţei realizării lor, se întocmesc </a:t>
            </a:r>
            <a:r>
              <a:rPr lang="vi-VN" sz="1800" dirty="0">
                <a:solidFill>
                  <a:schemeClr val="tx2"/>
                </a:solidFill>
              </a:rPr>
              <a:t>Programe de monitorizare a stării </a:t>
            </a:r>
            <a:r>
              <a:rPr lang="vi-VN" sz="1800" dirty="0" smtClean="0">
                <a:solidFill>
                  <a:schemeClr val="tx2"/>
                </a:solidFill>
              </a:rPr>
              <a:t>apelor</a:t>
            </a:r>
            <a:r>
              <a:rPr lang="vi-VN" sz="1800" b="0" dirty="0" smtClean="0">
                <a:solidFill>
                  <a:schemeClr val="tx2"/>
                </a:solidFill>
              </a:rPr>
              <a:t> </a:t>
            </a:r>
            <a:r>
              <a:rPr lang="vi-VN" sz="1800" b="0" dirty="0">
                <a:solidFill>
                  <a:schemeClr val="tx2"/>
                </a:solidFill>
              </a:rPr>
              <a:t>pentru apele de </a:t>
            </a:r>
            <a:r>
              <a:rPr lang="vi-VN" sz="1800" b="0" dirty="0" smtClean="0">
                <a:solidFill>
                  <a:schemeClr val="tx2"/>
                </a:solidFill>
              </a:rPr>
              <a:t>suprafaţă</a:t>
            </a:r>
            <a:r>
              <a:rPr lang="en-US" sz="1800" b="0" dirty="0" smtClean="0">
                <a:solidFill>
                  <a:schemeClr val="tx2"/>
                </a:solidFill>
              </a:rPr>
              <a:t> </a:t>
            </a:r>
            <a:r>
              <a:rPr lang="ro-MO" sz="1800" b="0" dirty="0" smtClean="0">
                <a:solidFill>
                  <a:schemeClr val="tx2"/>
                </a:solidFill>
              </a:rPr>
              <a:t>și</a:t>
            </a:r>
            <a:r>
              <a:rPr lang="en-US" sz="1800" b="0" dirty="0" smtClean="0">
                <a:solidFill>
                  <a:schemeClr val="tx2"/>
                </a:solidFill>
              </a:rPr>
              <a:t> </a:t>
            </a:r>
            <a:r>
              <a:rPr lang="vi-VN" sz="1800" b="0" dirty="0" smtClean="0">
                <a:solidFill>
                  <a:schemeClr val="tx2"/>
                </a:solidFill>
              </a:rPr>
              <a:t> </a:t>
            </a:r>
            <a:r>
              <a:rPr lang="vi-VN" sz="1800" b="0" dirty="0">
                <a:solidFill>
                  <a:schemeClr val="tx2"/>
                </a:solidFill>
              </a:rPr>
              <a:t>apele </a:t>
            </a:r>
            <a:r>
              <a:rPr lang="vi-VN" sz="1800" b="0" dirty="0" smtClean="0">
                <a:solidFill>
                  <a:schemeClr val="tx2"/>
                </a:solidFill>
              </a:rPr>
              <a:t>subterane</a:t>
            </a:r>
            <a:r>
              <a:rPr lang="ro-MO" sz="1800" b="0" dirty="0" smtClean="0">
                <a:solidFill>
                  <a:schemeClr val="tx2"/>
                </a:solidFill>
              </a:rPr>
              <a:t>, precum și </a:t>
            </a:r>
            <a:r>
              <a:rPr lang="vi-VN" sz="1800" b="0" dirty="0" smtClean="0">
                <a:solidFill>
                  <a:schemeClr val="tx2"/>
                </a:solidFill>
              </a:rPr>
              <a:t>pentru </a:t>
            </a:r>
            <a:r>
              <a:rPr lang="vi-VN" sz="1800" b="0" dirty="0">
                <a:solidFill>
                  <a:schemeClr val="tx2"/>
                </a:solidFill>
              </a:rPr>
              <a:t>teritoriile </a:t>
            </a:r>
            <a:r>
              <a:rPr lang="vi-VN" sz="1800" b="0" dirty="0" smtClean="0">
                <a:solidFill>
                  <a:schemeClr val="tx2"/>
                </a:solidFill>
              </a:rPr>
              <a:t>protejate</a:t>
            </a:r>
            <a:r>
              <a:rPr lang="ro-MO" sz="1800" b="0" dirty="0" smtClean="0">
                <a:solidFill>
                  <a:schemeClr val="tx2"/>
                </a:solidFill>
              </a:rPr>
              <a:t>.</a:t>
            </a:r>
            <a:endParaRPr lang="ro-MO" sz="1800" b="0" dirty="0" smtClean="0">
              <a:solidFill>
                <a:schemeClr val="tx2"/>
              </a:solidFill>
            </a:endParaRPr>
          </a:p>
          <a:p>
            <a:endParaRPr lang="ro-MO" sz="1800" b="0" dirty="0" smtClean="0">
              <a:solidFill>
                <a:schemeClr val="tx2"/>
              </a:solidFill>
            </a:endParaRPr>
          </a:p>
          <a:p>
            <a:r>
              <a:rPr lang="vi-VN" sz="1800" dirty="0">
                <a:solidFill>
                  <a:schemeClr val="tx2"/>
                </a:solidFill>
              </a:rPr>
              <a:t> Reţeaua naţională de monitorizare a apelor </a:t>
            </a:r>
            <a:r>
              <a:rPr lang="ro-MO" sz="1800" dirty="0" smtClean="0">
                <a:solidFill>
                  <a:schemeClr val="tx2"/>
                </a:solidFill>
              </a:rPr>
              <a:t>o constituie: </a:t>
            </a:r>
            <a:r>
              <a:rPr lang="vi-VN" sz="1800" b="0" dirty="0" smtClean="0">
                <a:solidFill>
                  <a:schemeClr val="tx2"/>
                </a:solidFill>
              </a:rPr>
              <a:t> </a:t>
            </a:r>
            <a:r>
              <a:rPr lang="vi-VN" sz="1800" dirty="0">
                <a:solidFill>
                  <a:schemeClr val="tx2"/>
                </a:solidFill>
              </a:rPr>
              <a:t>Staţiile, punctele de observare şi instalaţiile autonome care furnizează informaţii hidrologice, hidro-geologice şi meteorologice ce se referă la gospodărirea </a:t>
            </a:r>
            <a:r>
              <a:rPr lang="vi-VN" sz="1800" dirty="0" smtClean="0">
                <a:solidFill>
                  <a:schemeClr val="tx2"/>
                </a:solidFill>
              </a:rPr>
              <a:t>apelor</a:t>
            </a:r>
            <a:r>
              <a:rPr lang="ro-MO" sz="1800" dirty="0" smtClean="0">
                <a:solidFill>
                  <a:schemeClr val="tx2"/>
                </a:solidFill>
              </a:rPr>
              <a:t>.</a:t>
            </a:r>
            <a:r>
              <a:rPr lang="vi-VN" sz="1800" dirty="0" smtClean="0">
                <a:solidFill>
                  <a:schemeClr val="tx2"/>
                </a:solidFill>
              </a:rPr>
              <a:t> </a:t>
            </a:r>
            <a:endParaRPr lang="ro-MO" sz="1800" dirty="0" smtClean="0">
              <a:solidFill>
                <a:schemeClr val="tx2"/>
              </a:solidFill>
            </a:endParaRPr>
          </a:p>
          <a:p>
            <a:endParaRPr lang="ro-MO" sz="1800" b="0" dirty="0">
              <a:solidFill>
                <a:schemeClr val="tx2"/>
              </a:solidFill>
            </a:endParaRPr>
          </a:p>
          <a:p>
            <a:endParaRPr lang="ro-MO" sz="1800" b="0" dirty="0" smtClean="0">
              <a:solidFill>
                <a:schemeClr val="tx2"/>
              </a:solidFill>
            </a:endParaRPr>
          </a:p>
          <a:p>
            <a:endParaRPr lang="ro-MO" sz="1800" b="0" dirty="0">
              <a:solidFill>
                <a:schemeClr val="tx2"/>
              </a:solidFill>
            </a:endParaRPr>
          </a:p>
          <a:p>
            <a:endParaRPr lang="ru-RU" sz="1800" b="0" dirty="0">
              <a:solidFill>
                <a:schemeClr val="tx2"/>
              </a:solidFill>
            </a:endParaRPr>
          </a:p>
        </p:txBody>
      </p:sp>
    </p:spTree>
    <p:extLst>
      <p:ext uri="{BB962C8B-B14F-4D97-AF65-F5344CB8AC3E}">
        <p14:creationId xmlns:p14="http://schemas.microsoft.com/office/powerpoint/2010/main" val="228711734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342897" y="932713"/>
            <a:ext cx="8337169" cy="2650982"/>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r>
              <a:rPr lang="vi-VN" sz="2000" b="0" kern="0" dirty="0" smtClean="0">
                <a:solidFill>
                  <a:srgbClr val="6E6452"/>
                </a:solidFill>
                <a:latin typeface="Arial"/>
                <a:cs typeface="+mn-cs"/>
              </a:rPr>
              <a:t> </a:t>
            </a:r>
            <a:endParaRPr lang="ru-RU" sz="2000" kern="0" dirty="0">
              <a:solidFill>
                <a:srgbClr val="6E6452"/>
              </a:solidFill>
              <a:latin typeface="Arial"/>
              <a:cs typeface="+mn-cs"/>
            </a:endParaRPr>
          </a:p>
          <a:p>
            <a:pPr marL="342900" lvl="0" indent="-342900">
              <a:lnSpc>
                <a:spcPct val="115000"/>
              </a:lnSpc>
              <a:spcBef>
                <a:spcPts val="400"/>
              </a:spcBef>
              <a:spcAft>
                <a:spcPts val="0"/>
              </a:spcAft>
              <a:buClr>
                <a:srgbClr val="6E6452"/>
              </a:buClr>
              <a:buFont typeface="Arial" panose="020B0604020202020204" pitchFamily="34" charset="0"/>
              <a:buChar char="•"/>
              <a:tabLst>
                <a:tab pos="2190750" algn="l"/>
              </a:tabLst>
            </a:pPr>
            <a:endParaRPr lang="ru-RU" sz="2400" kern="0" dirty="0">
              <a:solidFill>
                <a:srgbClr val="6E6452"/>
              </a:solidFill>
              <a:latin typeface="Arial"/>
              <a:ea typeface="Calibri"/>
              <a:cs typeface="Times New Roman"/>
            </a:endParaRPr>
          </a:p>
        </p:txBody>
      </p:sp>
      <p:sp>
        <p:nvSpPr>
          <p:cNvPr id="21" name="Лента лицом вниз 20"/>
          <p:cNvSpPr/>
          <p:nvPr/>
        </p:nvSpPr>
        <p:spPr bwMode="auto">
          <a:xfrm>
            <a:off x="894224" y="1317366"/>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ro-MO" sz="2000" kern="0" dirty="0">
                <a:solidFill>
                  <a:schemeClr val="tx1"/>
                </a:solidFill>
                <a:latin typeface="Arial"/>
              </a:rPr>
              <a:t>Legea </a:t>
            </a:r>
            <a:r>
              <a:rPr lang="ro-MO" sz="2000" kern="0" dirty="0" smtClean="0">
                <a:solidFill>
                  <a:schemeClr val="tx1"/>
                </a:solidFill>
                <a:latin typeface="Arial"/>
              </a:rPr>
              <a:t>apelor nr. 272  din 2011   </a:t>
            </a:r>
            <a:endParaRPr kumimoji="0" lang="ru-RU" sz="2200" b="1" i="0" u="none" strike="noStrike" cap="none" normalizeH="0" baseline="0" dirty="0" smtClean="0">
              <a:ln>
                <a:noFill/>
              </a:ln>
              <a:solidFill>
                <a:schemeClr val="tx1"/>
              </a:solidFill>
              <a:effectLst/>
            </a:endParaRPr>
          </a:p>
        </p:txBody>
      </p:sp>
      <p:sp>
        <p:nvSpPr>
          <p:cNvPr id="22" name="Прямоугольник 21"/>
          <p:cNvSpPr/>
          <p:nvPr/>
        </p:nvSpPr>
        <p:spPr>
          <a:xfrm>
            <a:off x="115421" y="1350625"/>
            <a:ext cx="8659922"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vi-VN" sz="1800" b="0" kern="0" dirty="0">
              <a:solidFill>
                <a:srgbClr val="6E6452"/>
              </a:solidFill>
              <a:latin typeface="Arial"/>
            </a:endParaRPr>
          </a:p>
        </p:txBody>
      </p:sp>
      <p:sp>
        <p:nvSpPr>
          <p:cNvPr id="5" name="Прямоугольник 4"/>
          <p:cNvSpPr/>
          <p:nvPr/>
        </p:nvSpPr>
        <p:spPr>
          <a:xfrm>
            <a:off x="73951" y="2578758"/>
            <a:ext cx="8666622" cy="3754874"/>
          </a:xfrm>
          <a:prstGeom prst="rect">
            <a:avLst/>
          </a:prstGeom>
        </p:spPr>
        <p:txBody>
          <a:bodyPr wrap="square">
            <a:spAutoFit/>
          </a:bodyPr>
          <a:lstStyle/>
          <a:p>
            <a:r>
              <a:rPr lang="vi-VN" dirty="0"/>
              <a:t> </a:t>
            </a:r>
            <a:r>
              <a:rPr lang="vi-VN" sz="1800" dirty="0">
                <a:solidFill>
                  <a:schemeClr val="tx1"/>
                </a:solidFill>
              </a:rPr>
              <a:t> </a:t>
            </a:r>
            <a:r>
              <a:rPr lang="ro-MO" sz="1800" dirty="0" smtClean="0">
                <a:solidFill>
                  <a:schemeClr val="tx1"/>
                </a:solidFill>
              </a:rPr>
              <a:t>Legea stabilește organizarea gospodăririi apelor.</a:t>
            </a:r>
          </a:p>
          <a:p>
            <a:r>
              <a:rPr lang="vi-VN" sz="1800" b="0" dirty="0">
                <a:solidFill>
                  <a:schemeClr val="tx1"/>
                </a:solidFill>
              </a:rPr>
              <a:t> </a:t>
            </a:r>
            <a:endParaRPr lang="ro-MO" sz="1800" b="0" dirty="0" smtClean="0">
              <a:solidFill>
                <a:schemeClr val="tx1"/>
              </a:solidFill>
            </a:endParaRPr>
          </a:p>
          <a:p>
            <a:r>
              <a:rPr lang="ro-MO" sz="1800" dirty="0" smtClean="0">
                <a:solidFill>
                  <a:schemeClr val="tx2"/>
                </a:solidFill>
              </a:rPr>
              <a:t>Prin </a:t>
            </a:r>
            <a:r>
              <a:rPr lang="vi-VN" sz="1800" dirty="0" smtClean="0">
                <a:solidFill>
                  <a:schemeClr val="tx2"/>
                </a:solidFill>
              </a:rPr>
              <a:t>Direcţi</a:t>
            </a:r>
            <a:r>
              <a:rPr lang="ro-MO" sz="1800" dirty="0" smtClean="0">
                <a:solidFill>
                  <a:schemeClr val="tx2"/>
                </a:solidFill>
              </a:rPr>
              <a:t>i</a:t>
            </a:r>
            <a:r>
              <a:rPr lang="vi-VN" sz="1800" dirty="0" smtClean="0">
                <a:solidFill>
                  <a:schemeClr val="tx2"/>
                </a:solidFill>
              </a:rPr>
              <a:t> </a:t>
            </a:r>
            <a:r>
              <a:rPr lang="vi-VN" sz="1800" dirty="0">
                <a:solidFill>
                  <a:schemeClr val="tx2"/>
                </a:solidFill>
              </a:rPr>
              <a:t>de gospodărire a regiunii teritorial-baziniere Nis</a:t>
            </a:r>
            <a:r>
              <a:rPr lang="vi-VN" sz="1800" b="0" dirty="0">
                <a:solidFill>
                  <a:schemeClr val="tx2"/>
                </a:solidFill>
              </a:rPr>
              <a:t>tru</a:t>
            </a:r>
            <a:r>
              <a:rPr lang="vi-VN" sz="1800" b="0" dirty="0" smtClean="0">
                <a:solidFill>
                  <a:schemeClr val="tx2"/>
                </a:solidFill>
              </a:rPr>
              <a:t>;</a:t>
            </a:r>
            <a:endParaRPr lang="ro-MO" sz="1800" b="0" dirty="0" smtClean="0">
              <a:solidFill>
                <a:schemeClr val="tx2"/>
              </a:solidFill>
            </a:endParaRPr>
          </a:p>
          <a:p>
            <a:r>
              <a:rPr lang="vi-VN" sz="1800" b="0" dirty="0" smtClean="0">
                <a:solidFill>
                  <a:schemeClr val="tx2"/>
                </a:solidFill>
              </a:rPr>
              <a:t> </a:t>
            </a:r>
            <a:r>
              <a:rPr lang="ro-MO" sz="1800" b="0" dirty="0" smtClean="0">
                <a:solidFill>
                  <a:schemeClr val="tx2"/>
                </a:solidFill>
              </a:rPr>
              <a:t>și </a:t>
            </a:r>
            <a:r>
              <a:rPr lang="vi-VN" sz="1800" b="0" dirty="0" smtClean="0">
                <a:solidFill>
                  <a:schemeClr val="tx2"/>
                </a:solidFill>
              </a:rPr>
              <a:t> </a:t>
            </a:r>
            <a:r>
              <a:rPr lang="vi-VN" sz="1800" dirty="0">
                <a:solidFill>
                  <a:schemeClr val="tx2"/>
                </a:solidFill>
              </a:rPr>
              <a:t>Direcţia de gospodărire a regiunii teritorial-baziniere </a:t>
            </a:r>
            <a:r>
              <a:rPr lang="vi-VN" sz="1800" dirty="0" smtClean="0">
                <a:solidFill>
                  <a:schemeClr val="tx2"/>
                </a:solidFill>
              </a:rPr>
              <a:t>Dunărea</a:t>
            </a:r>
            <a:r>
              <a:rPr lang="ro-MO" sz="1800" dirty="0" smtClean="0">
                <a:solidFill>
                  <a:schemeClr val="tx2"/>
                </a:solidFill>
              </a:rPr>
              <a:t> și </a:t>
            </a:r>
            <a:r>
              <a:rPr lang="vi-VN" sz="1800" dirty="0" smtClean="0">
                <a:solidFill>
                  <a:schemeClr val="tx2"/>
                </a:solidFill>
              </a:rPr>
              <a:t>Comitet</a:t>
            </a:r>
            <a:r>
              <a:rPr lang="ro-MO" sz="1800" dirty="0" smtClean="0">
                <a:solidFill>
                  <a:schemeClr val="tx2"/>
                </a:solidFill>
              </a:rPr>
              <a:t>elor</a:t>
            </a:r>
            <a:r>
              <a:rPr lang="vi-VN" sz="1800" dirty="0" smtClean="0">
                <a:solidFill>
                  <a:schemeClr val="tx2"/>
                </a:solidFill>
              </a:rPr>
              <a:t> </a:t>
            </a:r>
            <a:r>
              <a:rPr lang="vi-VN" sz="1800" dirty="0">
                <a:solidFill>
                  <a:schemeClr val="tx2"/>
                </a:solidFill>
              </a:rPr>
              <a:t>de </a:t>
            </a:r>
            <a:r>
              <a:rPr lang="vi-VN" sz="1800" dirty="0" smtClean="0">
                <a:solidFill>
                  <a:schemeClr val="tx2"/>
                </a:solidFill>
              </a:rPr>
              <a:t>bazin</a:t>
            </a:r>
            <a:r>
              <a:rPr lang="ro-MO" sz="1800" dirty="0" smtClean="0">
                <a:solidFill>
                  <a:schemeClr val="tx2"/>
                </a:solidFill>
              </a:rPr>
              <a:t>.</a:t>
            </a:r>
          </a:p>
          <a:p>
            <a:endParaRPr lang="ro-MO" sz="1800" dirty="0" smtClean="0">
              <a:solidFill>
                <a:schemeClr val="tx2"/>
              </a:solidFill>
            </a:endParaRPr>
          </a:p>
          <a:p>
            <a:r>
              <a:rPr lang="vi-VN" sz="1800" b="0" dirty="0" smtClean="0">
                <a:solidFill>
                  <a:schemeClr val="tx2"/>
                </a:solidFill>
              </a:rPr>
              <a:t>Pentru </a:t>
            </a:r>
            <a:r>
              <a:rPr lang="vi-VN" sz="1800" b="0" dirty="0">
                <a:solidFill>
                  <a:schemeClr val="tx2"/>
                </a:solidFill>
              </a:rPr>
              <a:t>finanţarea activităţilor din domeniul gospodăririi apelor se constituie </a:t>
            </a:r>
            <a:r>
              <a:rPr lang="vi-VN" sz="1800" dirty="0">
                <a:solidFill>
                  <a:schemeClr val="tx2"/>
                </a:solidFill>
              </a:rPr>
              <a:t> Fondul de gospodărire a apelor.</a:t>
            </a:r>
            <a:r>
              <a:rPr lang="vi-VN" sz="1800" b="0" dirty="0">
                <a:solidFill>
                  <a:schemeClr val="tx2"/>
                </a:solidFill>
              </a:rPr>
              <a:t> </a:t>
            </a:r>
            <a:endParaRPr lang="ro-MO" sz="1800" b="0" dirty="0" smtClean="0">
              <a:solidFill>
                <a:schemeClr val="tx2"/>
              </a:solidFill>
            </a:endParaRPr>
          </a:p>
          <a:p>
            <a:endParaRPr lang="ro-MO" sz="1800" b="0" dirty="0" smtClean="0">
              <a:solidFill>
                <a:schemeClr val="tx2"/>
              </a:solidFill>
            </a:endParaRPr>
          </a:p>
          <a:p>
            <a:r>
              <a:rPr lang="vi-VN" sz="1800" dirty="0" smtClean="0">
                <a:solidFill>
                  <a:schemeClr val="tx2"/>
                </a:solidFill>
              </a:rPr>
              <a:t>Mijloacele </a:t>
            </a:r>
            <a:r>
              <a:rPr lang="vi-VN" sz="1800" dirty="0">
                <a:solidFill>
                  <a:schemeClr val="tx2"/>
                </a:solidFill>
              </a:rPr>
              <a:t>în Fondul de gospodărire a apelor vin din </a:t>
            </a:r>
            <a:r>
              <a:rPr lang="vi-VN" sz="1800" dirty="0" smtClean="0">
                <a:solidFill>
                  <a:schemeClr val="tx2"/>
                </a:solidFill>
              </a:rPr>
              <a:t> </a:t>
            </a:r>
            <a:r>
              <a:rPr lang="vi-VN" sz="1800" dirty="0">
                <a:solidFill>
                  <a:schemeClr val="tx2"/>
                </a:solidFill>
              </a:rPr>
              <a:t>plata pentru folosinţa apei; </a:t>
            </a:r>
            <a:r>
              <a:rPr lang="vi-VN" sz="1800" dirty="0" smtClean="0">
                <a:solidFill>
                  <a:schemeClr val="tx2"/>
                </a:solidFill>
              </a:rPr>
              <a:t> </a:t>
            </a:r>
            <a:r>
              <a:rPr lang="vi-VN" sz="1800" dirty="0">
                <a:solidFill>
                  <a:schemeClr val="tx2"/>
                </a:solidFill>
              </a:rPr>
              <a:t>plata pentru locaţiunea şi concesiunea bunurilor corpului de apă proprietate </a:t>
            </a:r>
            <a:r>
              <a:rPr lang="vi-VN" sz="1800" dirty="0" smtClean="0">
                <a:solidFill>
                  <a:schemeClr val="tx2"/>
                </a:solidFill>
              </a:rPr>
              <a:t>publică</a:t>
            </a:r>
            <a:r>
              <a:rPr lang="vi-VN" sz="1800" b="0" dirty="0" smtClean="0">
                <a:solidFill>
                  <a:schemeClr val="tx2"/>
                </a:solidFill>
              </a:rPr>
              <a:t> </a:t>
            </a:r>
            <a:r>
              <a:rPr lang="ro-MO" sz="1800" b="0" dirty="0" smtClean="0">
                <a:solidFill>
                  <a:schemeClr val="tx2"/>
                </a:solidFill>
              </a:rPr>
              <a:t>și </a:t>
            </a:r>
            <a:r>
              <a:rPr lang="vi-VN" sz="1800" b="0" dirty="0" smtClean="0">
                <a:solidFill>
                  <a:schemeClr val="tx2"/>
                </a:solidFill>
              </a:rPr>
              <a:t>resursele </a:t>
            </a:r>
            <a:r>
              <a:rPr lang="vi-VN" sz="1800" b="0" dirty="0">
                <a:solidFill>
                  <a:schemeClr val="tx2"/>
                </a:solidFill>
              </a:rPr>
              <a:t>financiare alocate din bugetul public naţional  pentru realizarea programelor naţionale, </a:t>
            </a:r>
            <a:r>
              <a:rPr lang="vi-VN" sz="1800" b="0" dirty="0" smtClean="0">
                <a:solidFill>
                  <a:schemeClr val="tx2"/>
                </a:solidFill>
              </a:rPr>
              <a:t>regionale</a:t>
            </a:r>
            <a:r>
              <a:rPr lang="ro-MO" sz="1800" b="0" dirty="0" smtClean="0">
                <a:solidFill>
                  <a:schemeClr val="tx2"/>
                </a:solidFill>
              </a:rPr>
              <a:t>.</a:t>
            </a:r>
            <a:r>
              <a:rPr lang="vi-VN" sz="1800" b="0" dirty="0" smtClean="0">
                <a:solidFill>
                  <a:schemeClr val="tx2"/>
                </a:solidFill>
              </a:rPr>
              <a:t> </a:t>
            </a:r>
            <a:endParaRPr lang="ru-RU" sz="1800" b="0" dirty="0">
              <a:solidFill>
                <a:schemeClr val="tx2"/>
              </a:solidFill>
            </a:endParaRPr>
          </a:p>
        </p:txBody>
      </p:sp>
    </p:spTree>
    <p:extLst>
      <p:ext uri="{BB962C8B-B14F-4D97-AF65-F5344CB8AC3E}">
        <p14:creationId xmlns:p14="http://schemas.microsoft.com/office/powerpoint/2010/main" val="382635948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73950" y="2635625"/>
            <a:ext cx="9070049" cy="4134978"/>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1800" dirty="0" smtClean="0">
              <a:solidFill>
                <a:srgbClr val="000000"/>
              </a:solidFill>
              <a:latin typeface="+mj-lt"/>
            </a:endParaRPr>
          </a:p>
          <a:p>
            <a:pPr lvl="0">
              <a:lnSpc>
                <a:spcPct val="115000"/>
              </a:lnSpc>
              <a:spcBef>
                <a:spcPts val="400"/>
              </a:spcBef>
              <a:spcAft>
                <a:spcPts val="1000"/>
              </a:spcAft>
              <a:buClr>
                <a:srgbClr val="C80F0F"/>
              </a:buClr>
              <a:tabLst>
                <a:tab pos="2190750" algn="l"/>
              </a:tabLst>
            </a:pPr>
            <a:r>
              <a:rPr lang="vi-VN" sz="1800" dirty="0" smtClean="0">
                <a:solidFill>
                  <a:srgbClr val="000000"/>
                </a:solidFill>
                <a:latin typeface="+mj-lt"/>
              </a:rPr>
              <a:t>Scopul </a:t>
            </a:r>
            <a:r>
              <a:rPr lang="en-US" sz="1800" dirty="0" err="1" smtClean="0">
                <a:solidFill>
                  <a:srgbClr val="000000"/>
                </a:solidFill>
                <a:latin typeface="+mj-lt"/>
              </a:rPr>
              <a:t>Legii</a:t>
            </a:r>
            <a:r>
              <a:rPr lang="en-US" sz="1800" dirty="0" smtClean="0">
                <a:solidFill>
                  <a:srgbClr val="000000"/>
                </a:solidFill>
                <a:latin typeface="+mj-lt"/>
              </a:rPr>
              <a:t>:</a:t>
            </a:r>
            <a:r>
              <a:rPr lang="vi-VN" sz="1800" dirty="0">
                <a:solidFill>
                  <a:srgbClr val="000000"/>
                </a:solidFill>
                <a:latin typeface="+mj-lt"/>
              </a:rPr>
              <a:t> </a:t>
            </a:r>
            <a:r>
              <a:rPr lang="en-US" sz="1800" b="0" dirty="0" err="1" smtClean="0">
                <a:solidFill>
                  <a:schemeClr val="tx2"/>
                </a:solidFill>
                <a:latin typeface="+mj-lt"/>
              </a:rPr>
              <a:t>Reglementarea</a:t>
            </a:r>
            <a:r>
              <a:rPr lang="en-US" sz="1800" b="0" dirty="0" smtClean="0">
                <a:solidFill>
                  <a:schemeClr val="tx2"/>
                </a:solidFill>
                <a:latin typeface="+mj-lt"/>
              </a:rPr>
              <a:t> </a:t>
            </a:r>
            <a:r>
              <a:rPr lang="vi-VN" sz="1800" b="0" dirty="0" smtClean="0">
                <a:solidFill>
                  <a:schemeClr val="tx2"/>
                </a:solidFill>
                <a:latin typeface="+mj-lt"/>
              </a:rPr>
              <a:t>relaţii</a:t>
            </a:r>
            <a:r>
              <a:rPr lang="en-US" sz="1800" b="0" dirty="0" smtClean="0">
                <a:solidFill>
                  <a:schemeClr val="tx2"/>
                </a:solidFill>
                <a:latin typeface="+mj-lt"/>
              </a:rPr>
              <a:t>or</a:t>
            </a:r>
            <a:r>
              <a:rPr lang="vi-VN" sz="1800" b="0" dirty="0" smtClean="0">
                <a:solidFill>
                  <a:schemeClr val="tx2"/>
                </a:solidFill>
                <a:latin typeface="+mj-lt"/>
              </a:rPr>
              <a:t> </a:t>
            </a:r>
            <a:r>
              <a:rPr lang="vi-VN" sz="1800" b="0" dirty="0">
                <a:solidFill>
                  <a:schemeClr val="tx2"/>
                </a:solidFill>
                <a:latin typeface="+mj-lt"/>
              </a:rPr>
              <a:t>miniere în vederea asigurării folosirii raţionale şi complexe a subsolului pentru satisfacerea necesarului de materie primă minerală şi altor necesităţi ale economiei naţionale, protecţiei subsolului, asigurării securităţii lucrărilor la folosirea subsolului, </a:t>
            </a:r>
            <a:endParaRPr lang="en-US" sz="1800" b="0" dirty="0" smtClean="0">
              <a:solidFill>
                <a:schemeClr val="tx2"/>
              </a:solidFill>
              <a:latin typeface="+mj-lt"/>
            </a:endParaRPr>
          </a:p>
          <a:p>
            <a:pPr lvl="0">
              <a:lnSpc>
                <a:spcPct val="115000"/>
              </a:lnSpc>
              <a:spcBef>
                <a:spcPts val="400"/>
              </a:spcBef>
              <a:spcAft>
                <a:spcPts val="1000"/>
              </a:spcAft>
              <a:buClr>
                <a:srgbClr val="C80F0F"/>
              </a:buClr>
              <a:tabLst>
                <a:tab pos="2190750" algn="l"/>
              </a:tabLst>
            </a:pPr>
            <a:r>
              <a:rPr lang="en-US" sz="1800" dirty="0" err="1" smtClean="0">
                <a:solidFill>
                  <a:schemeClr val="tx2"/>
                </a:solidFill>
                <a:latin typeface="+mj-lt"/>
              </a:rPr>
              <a:t>Legea</a:t>
            </a:r>
            <a:r>
              <a:rPr lang="en-US" sz="1800" dirty="0" smtClean="0">
                <a:solidFill>
                  <a:schemeClr val="tx2"/>
                </a:solidFill>
                <a:latin typeface="+mj-lt"/>
              </a:rPr>
              <a:t> </a:t>
            </a:r>
            <a:r>
              <a:rPr lang="ro-MO" sz="1800" dirty="0" smtClean="0">
                <a:solidFill>
                  <a:schemeClr val="tx2"/>
                </a:solidFill>
                <a:latin typeface="+mj-lt"/>
              </a:rPr>
              <a:t>prevede </a:t>
            </a:r>
            <a:r>
              <a:rPr lang="en-US" sz="1800" dirty="0" smtClean="0">
                <a:solidFill>
                  <a:schemeClr val="tx2"/>
                </a:solidFill>
                <a:latin typeface="+mj-lt"/>
              </a:rPr>
              <a:t>14 </a:t>
            </a:r>
            <a:r>
              <a:rPr lang="en-US" sz="1800" dirty="0" err="1" smtClean="0">
                <a:solidFill>
                  <a:schemeClr val="tx2"/>
                </a:solidFill>
                <a:latin typeface="+mj-lt"/>
              </a:rPr>
              <a:t>capitole</a:t>
            </a:r>
            <a:r>
              <a:rPr lang="en-US" sz="1800" dirty="0" smtClean="0">
                <a:solidFill>
                  <a:schemeClr val="tx2"/>
                </a:solidFill>
                <a:latin typeface="+mj-lt"/>
              </a:rPr>
              <a:t> </a:t>
            </a:r>
            <a:r>
              <a:rPr lang="ro-MO" sz="1800" dirty="0" smtClean="0">
                <a:solidFill>
                  <a:schemeClr val="tx2"/>
                </a:solidFill>
                <a:latin typeface="+mj-lt"/>
              </a:rPr>
              <a:t>și</a:t>
            </a:r>
            <a:r>
              <a:rPr lang="en-US" sz="1800" dirty="0" smtClean="0">
                <a:solidFill>
                  <a:schemeClr val="tx2"/>
                </a:solidFill>
                <a:latin typeface="+mj-lt"/>
              </a:rPr>
              <a:t> 84 de </a:t>
            </a:r>
            <a:r>
              <a:rPr lang="en-US" sz="1800" dirty="0" err="1" smtClean="0">
                <a:solidFill>
                  <a:schemeClr val="tx2"/>
                </a:solidFill>
                <a:latin typeface="+mj-lt"/>
              </a:rPr>
              <a:t>articole</a:t>
            </a:r>
            <a:r>
              <a:rPr lang="ro-MO" sz="1800" b="0" dirty="0" smtClean="0">
                <a:solidFill>
                  <a:schemeClr val="tx2"/>
                </a:solidFill>
                <a:latin typeface="+mj-lt"/>
              </a:rPr>
              <a:t>.  Unele principii, care sunt incorporate în capitolele legii includ articolele  care prevăd:</a:t>
            </a:r>
            <a:r>
              <a:rPr lang="en-US" sz="1800" b="0" dirty="0">
                <a:solidFill>
                  <a:schemeClr val="tx2"/>
                </a:solidFill>
                <a:latin typeface="+mj-lt"/>
                <a:ea typeface="Times New Roman"/>
              </a:rPr>
              <a:t> </a:t>
            </a:r>
            <a:endParaRPr lang="ro-MO" sz="1800" b="0" dirty="0" smtClean="0">
              <a:solidFill>
                <a:schemeClr val="tx2"/>
              </a:solidFill>
              <a:latin typeface="+mj-lt"/>
              <a:ea typeface="Times New Roman"/>
            </a:endParaRPr>
          </a:p>
          <a:p>
            <a:pPr lvl="0">
              <a:lnSpc>
                <a:spcPct val="115000"/>
              </a:lnSpc>
              <a:spcBef>
                <a:spcPts val="400"/>
              </a:spcBef>
              <a:spcAft>
                <a:spcPts val="1000"/>
              </a:spcAft>
              <a:buClr>
                <a:srgbClr val="C80F0F"/>
              </a:buClr>
              <a:tabLst>
                <a:tab pos="2190750" algn="l"/>
              </a:tabLst>
            </a:pPr>
            <a:r>
              <a:rPr lang="ro-MO" sz="1800" b="0" dirty="0" smtClean="0">
                <a:solidFill>
                  <a:schemeClr val="tx2"/>
                </a:solidFill>
                <a:latin typeface="+mj-lt"/>
                <a:ea typeface="Times New Roman"/>
              </a:rPr>
              <a:t>-</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asigurarea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folosirii</a:t>
            </a:r>
            <a:r>
              <a:rPr lang="en-US" sz="1800" b="0" dirty="0">
                <a:solidFill>
                  <a:schemeClr val="tx2"/>
                </a:solidFill>
                <a:latin typeface="+mj-lt"/>
                <a:ea typeface="Times New Roman"/>
              </a:rPr>
              <a:t> </a:t>
            </a:r>
            <a:r>
              <a:rPr lang="en-US" sz="1800" b="0" dirty="0" err="1">
                <a:solidFill>
                  <a:schemeClr val="tx2"/>
                </a:solidFill>
                <a:latin typeface="+mj-lt"/>
                <a:ea typeface="Times New Roman"/>
              </a:rPr>
              <a:t>raţionale</a:t>
            </a:r>
            <a:r>
              <a:rPr lang="en-US" sz="1800" b="0" dirty="0">
                <a:solidFill>
                  <a:schemeClr val="tx2"/>
                </a:solidFill>
                <a:latin typeface="+mj-lt"/>
                <a:ea typeface="Times New Roman"/>
              </a:rPr>
              <a:t>, </a:t>
            </a:r>
            <a:r>
              <a:rPr lang="en-US" sz="1800" b="0" dirty="0" err="1">
                <a:solidFill>
                  <a:schemeClr val="tx2"/>
                </a:solidFill>
                <a:latin typeface="+mj-lt"/>
                <a:ea typeface="Times New Roman"/>
              </a:rPr>
              <a:t>complexe</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inofensive</a:t>
            </a:r>
            <a:r>
              <a:rPr lang="en-US" sz="1800" b="0" dirty="0">
                <a:solidFill>
                  <a:schemeClr val="tx2"/>
                </a:solidFill>
                <a:latin typeface="+mj-lt"/>
                <a:ea typeface="Times New Roman"/>
              </a:rPr>
              <a:t> a </a:t>
            </a:r>
            <a:r>
              <a:rPr lang="en-US" sz="1800" b="0" dirty="0" err="1" smtClean="0">
                <a:solidFill>
                  <a:schemeClr val="tx2"/>
                </a:solidFill>
                <a:latin typeface="+mj-lt"/>
                <a:ea typeface="Times New Roman"/>
              </a:rPr>
              <a:t>subsolului</a:t>
            </a:r>
            <a:r>
              <a:rPr lang="ro-MO" sz="1800" b="0" dirty="0" smtClean="0">
                <a:solidFill>
                  <a:schemeClr val="tx2"/>
                </a:solidFill>
                <a:latin typeface="+mj-lt"/>
                <a:ea typeface="Times New Roman"/>
              </a:rPr>
              <a:t>/</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asigurarea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protecţiei</a:t>
            </a:r>
            <a:r>
              <a:rPr lang="en-US" sz="1800" b="0" dirty="0">
                <a:solidFill>
                  <a:schemeClr val="tx2"/>
                </a:solidFill>
                <a:latin typeface="+mj-lt"/>
                <a:ea typeface="Times New Roman"/>
              </a:rPr>
              <a:t> </a:t>
            </a:r>
            <a:r>
              <a:rPr lang="en-US" sz="1800" b="0" dirty="0" err="1">
                <a:solidFill>
                  <a:schemeClr val="tx2"/>
                </a:solidFill>
                <a:latin typeface="+mj-lt"/>
                <a:ea typeface="Times New Roman"/>
              </a:rPr>
              <a:t>subsolului</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mediului</a:t>
            </a:r>
            <a:r>
              <a:rPr lang="en-US" sz="1800" b="0" dirty="0">
                <a:solidFill>
                  <a:schemeClr val="tx2"/>
                </a:solidFill>
                <a:latin typeface="+mj-lt"/>
                <a:ea typeface="Times New Roman"/>
              </a:rPr>
              <a:t> </a:t>
            </a:r>
            <a:r>
              <a:rPr lang="en-US" sz="1800" b="0" dirty="0" err="1" smtClean="0">
                <a:solidFill>
                  <a:schemeClr val="tx2"/>
                </a:solidFill>
                <a:latin typeface="+mj-lt"/>
                <a:ea typeface="Times New Roman"/>
              </a:rPr>
              <a:t>înconjurător</a:t>
            </a:r>
            <a:r>
              <a:rPr lang="ro-MO" sz="1800" b="0" dirty="0" smtClean="0">
                <a:solidFill>
                  <a:schemeClr val="tx2"/>
                </a:solidFill>
                <a:latin typeface="+mj-lt"/>
                <a:ea typeface="Times New Roman"/>
              </a:rPr>
              <a:t>/</a:t>
            </a:r>
            <a:r>
              <a:rPr lang="en-US" sz="1800" b="0" dirty="0" err="1" smtClean="0">
                <a:solidFill>
                  <a:schemeClr val="tx2"/>
                </a:solidFill>
                <a:latin typeface="+mj-lt"/>
                <a:ea typeface="Times New Roman"/>
              </a:rPr>
              <a:t>asigurarea</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îmbinării</a:t>
            </a:r>
            <a:r>
              <a:rPr lang="en-US" sz="1800" b="0" dirty="0">
                <a:solidFill>
                  <a:schemeClr val="tx2"/>
                </a:solidFill>
                <a:latin typeface="+mj-lt"/>
                <a:ea typeface="Times New Roman"/>
              </a:rPr>
              <a:t> </a:t>
            </a:r>
            <a:r>
              <a:rPr lang="en-US" sz="1800" b="0" dirty="0" err="1">
                <a:solidFill>
                  <a:schemeClr val="tx2"/>
                </a:solidFill>
                <a:latin typeface="+mj-lt"/>
                <a:ea typeface="Times New Roman"/>
              </a:rPr>
              <a:t>intereselor</a:t>
            </a:r>
            <a:r>
              <a:rPr lang="en-US" sz="1800" b="0" dirty="0">
                <a:solidFill>
                  <a:schemeClr val="tx2"/>
                </a:solidFill>
                <a:latin typeface="+mj-lt"/>
                <a:ea typeface="Times New Roman"/>
              </a:rPr>
              <a:t> </a:t>
            </a:r>
            <a:r>
              <a:rPr lang="en-US" sz="1800" b="0" dirty="0" err="1">
                <a:solidFill>
                  <a:schemeClr val="tx2"/>
                </a:solidFill>
                <a:latin typeface="+mj-lt"/>
                <a:ea typeface="Times New Roman"/>
              </a:rPr>
              <a:t>naţionale</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smtClean="0">
                <a:solidFill>
                  <a:schemeClr val="tx2"/>
                </a:solidFill>
                <a:latin typeface="+mj-lt"/>
                <a:ea typeface="Times New Roman"/>
              </a:rPr>
              <a:t>regionale</a:t>
            </a:r>
            <a:r>
              <a:rPr lang="ro-MO" sz="1800" b="0" dirty="0" smtClean="0">
                <a:solidFill>
                  <a:schemeClr val="tx2"/>
                </a:solidFill>
                <a:latin typeface="+mj-lt"/>
                <a:ea typeface="Times New Roman"/>
              </a:rPr>
              <a:t>/</a:t>
            </a:r>
            <a:r>
              <a:rPr lang="en-US" sz="1800" b="0" dirty="0" err="1" smtClean="0">
                <a:solidFill>
                  <a:schemeClr val="tx2"/>
                </a:solidFill>
                <a:latin typeface="+mj-lt"/>
                <a:ea typeface="Times New Roman"/>
              </a:rPr>
              <a:t>persoanelor</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juridice</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fizice</a:t>
            </a:r>
            <a:r>
              <a:rPr lang="en-US" sz="1800" b="0" dirty="0">
                <a:solidFill>
                  <a:schemeClr val="tx2"/>
                </a:solidFill>
                <a:latin typeface="+mj-lt"/>
                <a:ea typeface="Times New Roman"/>
              </a:rPr>
              <a:t> la </a:t>
            </a:r>
            <a:r>
              <a:rPr lang="en-US" sz="1800" b="0" dirty="0" err="1">
                <a:solidFill>
                  <a:schemeClr val="tx2"/>
                </a:solidFill>
                <a:latin typeface="+mj-lt"/>
                <a:ea typeface="Times New Roman"/>
              </a:rPr>
              <a:t>folosirea</a:t>
            </a:r>
            <a:r>
              <a:rPr lang="en-US" sz="1800" b="0" dirty="0">
                <a:solidFill>
                  <a:schemeClr val="tx2"/>
                </a:solidFill>
                <a:latin typeface="+mj-lt"/>
                <a:ea typeface="Times New Roman"/>
              </a:rPr>
              <a:t> </a:t>
            </a:r>
            <a:r>
              <a:rPr lang="en-US" sz="1800" b="0" dirty="0" err="1">
                <a:solidFill>
                  <a:schemeClr val="tx2"/>
                </a:solidFill>
                <a:latin typeface="+mj-lt"/>
                <a:ea typeface="Times New Roman"/>
              </a:rPr>
              <a:t>subsolului</a:t>
            </a:r>
            <a:r>
              <a:rPr lang="en-US" sz="1800" dirty="0">
                <a:solidFill>
                  <a:schemeClr val="tx2"/>
                </a:solidFill>
                <a:latin typeface="+mj-lt"/>
                <a:ea typeface="Times New Roman"/>
              </a:rPr>
              <a:t>;</a:t>
            </a:r>
            <a:br>
              <a:rPr lang="en-US" sz="1800" dirty="0">
                <a:solidFill>
                  <a:schemeClr val="tx2"/>
                </a:solidFill>
                <a:latin typeface="+mj-lt"/>
                <a:ea typeface="Times New Roman"/>
              </a:rPr>
            </a:br>
            <a:r>
              <a:rPr lang="en-US" sz="1800" dirty="0">
                <a:solidFill>
                  <a:schemeClr val="tx2"/>
                </a:solidFill>
                <a:latin typeface="+mj-lt"/>
                <a:ea typeface="Times New Roman"/>
              </a:rPr>
              <a:t> </a:t>
            </a:r>
            <a:endParaRPr lang="ru-RU" sz="1800" kern="0" dirty="0">
              <a:solidFill>
                <a:schemeClr val="tx2"/>
              </a:solidFill>
              <a:latin typeface="+mj-lt"/>
              <a:ea typeface="Calibri"/>
              <a:cs typeface="Times New Roman"/>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0" hangingPunct="0"/>
            <a:r>
              <a:rPr lang="ro-MO" sz="2000" kern="0" dirty="0">
                <a:solidFill>
                  <a:srgbClr val="000000"/>
                </a:solidFill>
              </a:rPr>
              <a:t>Codul subsolului nr.3 </a:t>
            </a:r>
            <a:r>
              <a:rPr lang="ro-MO" sz="2000" kern="0" dirty="0">
                <a:solidFill>
                  <a:srgbClr val="000000"/>
                </a:solidFill>
                <a:cs typeface="Arial" charset="0"/>
              </a:rPr>
              <a:t>din 02.02.2009</a:t>
            </a:r>
            <a:r>
              <a:rPr lang="ro-MO" sz="2000" kern="0" dirty="0">
                <a:solidFill>
                  <a:srgbClr val="000000"/>
                </a:solidFill>
              </a:rPr>
              <a:t>  </a:t>
            </a:r>
            <a:endParaRPr lang="ru-RU" sz="2000" dirty="0">
              <a:solidFill>
                <a:srgbClr val="000000"/>
              </a:solidFill>
            </a:endParaRPr>
          </a:p>
        </p:txBody>
      </p:sp>
      <p:sp>
        <p:nvSpPr>
          <p:cNvPr id="22" name="Прямоугольник 21"/>
          <p:cNvSpPr/>
          <p:nvPr/>
        </p:nvSpPr>
        <p:spPr>
          <a:xfrm>
            <a:off x="115421" y="1350625"/>
            <a:ext cx="8659922"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vi-VN" sz="1800" b="0" kern="0" dirty="0">
              <a:solidFill>
                <a:srgbClr val="6E6452"/>
              </a:solidFill>
              <a:latin typeface="Arial"/>
            </a:endParaRPr>
          </a:p>
        </p:txBody>
      </p:sp>
      <p:sp>
        <p:nvSpPr>
          <p:cNvPr id="5" name="Прямоугольник 4"/>
          <p:cNvSpPr/>
          <p:nvPr/>
        </p:nvSpPr>
        <p:spPr>
          <a:xfrm>
            <a:off x="192181" y="2891118"/>
            <a:ext cx="8548391" cy="430887"/>
          </a:xfrm>
          <a:prstGeom prst="rect">
            <a:avLst/>
          </a:prstGeom>
        </p:spPr>
        <p:txBody>
          <a:bodyPr wrap="square">
            <a:spAutoFit/>
          </a:bodyPr>
          <a:lstStyle/>
          <a:p>
            <a:r>
              <a:rPr lang="vi-VN" dirty="0"/>
              <a:t> </a:t>
            </a:r>
            <a:r>
              <a:rPr lang="vi-VN" sz="1800" dirty="0">
                <a:solidFill>
                  <a:schemeClr val="tx1"/>
                </a:solidFill>
              </a:rPr>
              <a:t> </a:t>
            </a:r>
            <a:endParaRPr lang="ru-RU" sz="1800" b="0" dirty="0">
              <a:solidFill>
                <a:schemeClr val="tx1"/>
              </a:solidFill>
            </a:endParaRPr>
          </a:p>
        </p:txBody>
      </p:sp>
    </p:spTree>
    <p:extLst>
      <p:ext uri="{BB962C8B-B14F-4D97-AF65-F5344CB8AC3E}">
        <p14:creationId xmlns:p14="http://schemas.microsoft.com/office/powerpoint/2010/main" val="429084281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smtClean="0">
                <a:solidFill>
                  <a:schemeClr val="tx1"/>
                </a:solidFill>
                <a:latin typeface="Arial"/>
              </a:rPr>
              <a:t>Codul subsolului nr.3 </a:t>
            </a:r>
            <a:r>
              <a:rPr lang="ro-MO" sz="2000" kern="0" dirty="0">
                <a:solidFill>
                  <a:srgbClr val="000000"/>
                </a:solidFill>
                <a:cs typeface="Arial" charset="0"/>
              </a:rPr>
              <a:t>din 02.02.2009</a:t>
            </a:r>
            <a:r>
              <a:rPr lang="ro-MO" sz="2000" kern="0" dirty="0" smtClean="0">
                <a:solidFill>
                  <a:schemeClr val="tx1"/>
                </a:solidFill>
                <a:latin typeface="Arial"/>
              </a:rPr>
              <a:t>  </a:t>
            </a:r>
            <a:endParaRPr kumimoji="0" lang="ru-RU" sz="2000" i="0" u="none" strike="noStrike" cap="none" normalizeH="0" baseline="0" dirty="0" smtClean="0">
              <a:ln>
                <a:noFill/>
              </a:ln>
              <a:solidFill>
                <a:schemeClr val="tx1"/>
              </a:solidFill>
              <a:effectLst/>
            </a:endParaRPr>
          </a:p>
        </p:txBody>
      </p:sp>
      <p:sp>
        <p:nvSpPr>
          <p:cNvPr id="22" name="Прямоугольник 21"/>
          <p:cNvSpPr/>
          <p:nvPr/>
        </p:nvSpPr>
        <p:spPr>
          <a:xfrm>
            <a:off x="115421" y="1350625"/>
            <a:ext cx="8659922"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vi-VN" sz="1800" b="0" kern="0" dirty="0">
              <a:solidFill>
                <a:srgbClr val="6E6452"/>
              </a:solidFill>
              <a:latin typeface="Arial"/>
            </a:endParaRPr>
          </a:p>
        </p:txBody>
      </p:sp>
      <p:sp>
        <p:nvSpPr>
          <p:cNvPr id="5" name="Прямоугольник 4"/>
          <p:cNvSpPr/>
          <p:nvPr/>
        </p:nvSpPr>
        <p:spPr>
          <a:xfrm>
            <a:off x="192181" y="2891118"/>
            <a:ext cx="8548391" cy="430887"/>
          </a:xfrm>
          <a:prstGeom prst="rect">
            <a:avLst/>
          </a:prstGeom>
        </p:spPr>
        <p:txBody>
          <a:bodyPr wrap="square">
            <a:spAutoFit/>
          </a:bodyPr>
          <a:lstStyle/>
          <a:p>
            <a:r>
              <a:rPr lang="vi-VN" dirty="0"/>
              <a:t> </a:t>
            </a:r>
            <a:r>
              <a:rPr lang="vi-VN" sz="1800" dirty="0">
                <a:solidFill>
                  <a:schemeClr val="tx1"/>
                </a:solidFill>
              </a:rPr>
              <a:t> </a:t>
            </a:r>
            <a:endParaRPr lang="ru-RU" sz="1800" b="0" dirty="0">
              <a:solidFill>
                <a:schemeClr val="tx1"/>
              </a:solidFill>
            </a:endParaRPr>
          </a:p>
        </p:txBody>
      </p:sp>
      <p:sp>
        <p:nvSpPr>
          <p:cNvPr id="7" name="Прямоугольник 6"/>
          <p:cNvSpPr/>
          <p:nvPr/>
        </p:nvSpPr>
        <p:spPr>
          <a:xfrm>
            <a:off x="537881" y="2891118"/>
            <a:ext cx="8237461" cy="3353739"/>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r>
              <a:rPr lang="it-IT" sz="1800" dirty="0" smtClean="0">
                <a:solidFill>
                  <a:srgbClr val="000000"/>
                </a:solidFill>
                <a:latin typeface="+mj-lt"/>
              </a:rPr>
              <a:t>Articolul </a:t>
            </a:r>
            <a:r>
              <a:rPr lang="it-IT" sz="1800" dirty="0" smtClean="0">
                <a:solidFill>
                  <a:srgbClr val="000000"/>
                </a:solidFill>
                <a:latin typeface="+mj-lt"/>
              </a:rPr>
              <a:t>5</a:t>
            </a:r>
            <a:r>
              <a:rPr lang="ro-MO" sz="1800" dirty="0" smtClean="0">
                <a:solidFill>
                  <a:srgbClr val="000000"/>
                </a:solidFill>
                <a:latin typeface="+mj-lt"/>
              </a:rPr>
              <a:t> al Legii prevede </a:t>
            </a:r>
            <a:r>
              <a:rPr lang="ro-MO" sz="1800" b="0" dirty="0" smtClean="0">
                <a:solidFill>
                  <a:schemeClr val="tx2"/>
                </a:solidFill>
                <a:latin typeface="+mj-lt"/>
              </a:rPr>
              <a:t>că p</a:t>
            </a:r>
            <a:r>
              <a:rPr lang="it-IT" sz="1800" b="0" dirty="0" smtClean="0">
                <a:solidFill>
                  <a:schemeClr val="tx2"/>
                </a:solidFill>
                <a:latin typeface="+mj-lt"/>
              </a:rPr>
              <a:t>articipanţii </a:t>
            </a:r>
            <a:r>
              <a:rPr lang="it-IT" sz="1800" b="0" dirty="0" smtClean="0">
                <a:solidFill>
                  <a:schemeClr val="tx2"/>
                </a:solidFill>
                <a:latin typeface="+mj-lt"/>
              </a:rPr>
              <a:t>la relaţiile miniere</a:t>
            </a:r>
            <a:r>
              <a:rPr lang="ro-MO" sz="1800" b="0" dirty="0" smtClean="0">
                <a:solidFill>
                  <a:schemeClr val="tx2"/>
                </a:solidFill>
                <a:latin typeface="+mj-lt"/>
              </a:rPr>
              <a:t> sunt : statul,</a:t>
            </a:r>
            <a:r>
              <a:rPr lang="en-US" sz="1800" dirty="0" smtClean="0">
                <a:solidFill>
                  <a:schemeClr val="tx2"/>
                </a:solidFill>
                <a:latin typeface="+mj-lt"/>
                <a:ea typeface="Times New Roman"/>
              </a:rPr>
              <a:t> </a:t>
            </a:r>
            <a:r>
              <a:rPr lang="en-US" sz="1800" dirty="0" err="1" smtClean="0">
                <a:solidFill>
                  <a:schemeClr val="tx2"/>
                </a:solidFill>
                <a:latin typeface="+mj-lt"/>
                <a:ea typeface="Times New Roman"/>
              </a:rPr>
              <a:t>statul</a:t>
            </a:r>
            <a:r>
              <a:rPr lang="en-US" sz="1800" dirty="0" smtClean="0">
                <a:solidFill>
                  <a:schemeClr val="tx2"/>
                </a:solidFill>
                <a:latin typeface="+mj-lt"/>
                <a:ea typeface="Times New Roman"/>
              </a:rPr>
              <a:t>, </a:t>
            </a:r>
            <a:r>
              <a:rPr lang="en-US" sz="1800" dirty="0" err="1" smtClean="0">
                <a:solidFill>
                  <a:schemeClr val="tx2"/>
                </a:solidFill>
                <a:latin typeface="+mj-lt"/>
                <a:ea typeface="Times New Roman"/>
              </a:rPr>
              <a:t>unităţile</a:t>
            </a:r>
            <a:r>
              <a:rPr lang="en-US" sz="1800" dirty="0" smtClean="0">
                <a:solidFill>
                  <a:schemeClr val="tx2"/>
                </a:solidFill>
                <a:latin typeface="+mj-lt"/>
                <a:ea typeface="Times New Roman"/>
              </a:rPr>
              <a:t> </a:t>
            </a:r>
            <a:r>
              <a:rPr lang="en-US" sz="1800" dirty="0" err="1" smtClean="0">
                <a:solidFill>
                  <a:schemeClr val="tx2"/>
                </a:solidFill>
                <a:latin typeface="+mj-lt"/>
                <a:ea typeface="Times New Roman"/>
              </a:rPr>
              <a:t>administrativ-teritoriale</a:t>
            </a:r>
            <a:r>
              <a:rPr lang="en-US" sz="1800" dirty="0" smtClean="0">
                <a:solidFill>
                  <a:schemeClr val="tx2"/>
                </a:solidFill>
                <a:latin typeface="+mj-lt"/>
                <a:ea typeface="Times New Roman"/>
              </a:rPr>
              <a:t>, </a:t>
            </a:r>
            <a:r>
              <a:rPr lang="en-US" sz="1800" dirty="0" err="1" smtClean="0">
                <a:solidFill>
                  <a:schemeClr val="tx2"/>
                </a:solidFill>
                <a:latin typeface="+mj-lt"/>
                <a:ea typeface="Times New Roman"/>
              </a:rPr>
              <a:t>persoanele</a:t>
            </a:r>
            <a:r>
              <a:rPr lang="en-US" sz="1800" dirty="0" smtClean="0">
                <a:solidFill>
                  <a:schemeClr val="tx2"/>
                </a:solidFill>
                <a:latin typeface="+mj-lt"/>
                <a:ea typeface="Times New Roman"/>
              </a:rPr>
              <a:t> </a:t>
            </a:r>
            <a:r>
              <a:rPr lang="en-US" sz="1800" dirty="0" err="1" smtClean="0">
                <a:solidFill>
                  <a:schemeClr val="tx2"/>
                </a:solidFill>
                <a:latin typeface="+mj-lt"/>
                <a:ea typeface="Times New Roman"/>
              </a:rPr>
              <a:t>juridice</a:t>
            </a:r>
            <a:r>
              <a:rPr lang="en-US" sz="1800" dirty="0" smtClean="0">
                <a:solidFill>
                  <a:schemeClr val="tx2"/>
                </a:solidFill>
                <a:latin typeface="+mj-lt"/>
                <a:ea typeface="Times New Roman"/>
              </a:rPr>
              <a:t> </a:t>
            </a:r>
            <a:r>
              <a:rPr lang="en-US" sz="1800" dirty="0" err="1" smtClean="0">
                <a:solidFill>
                  <a:schemeClr val="tx2"/>
                </a:solidFill>
                <a:latin typeface="+mj-lt"/>
                <a:ea typeface="Times New Roman"/>
              </a:rPr>
              <a:t>şi</a:t>
            </a:r>
            <a:r>
              <a:rPr lang="en-US" sz="1800" dirty="0" smtClean="0">
                <a:solidFill>
                  <a:schemeClr val="tx2"/>
                </a:solidFill>
                <a:latin typeface="+mj-lt"/>
                <a:ea typeface="Times New Roman"/>
              </a:rPr>
              <a:t> </a:t>
            </a:r>
            <a:r>
              <a:rPr lang="en-US" sz="1800" dirty="0" err="1" smtClean="0">
                <a:solidFill>
                  <a:schemeClr val="tx2"/>
                </a:solidFill>
                <a:latin typeface="+mj-lt"/>
                <a:ea typeface="Times New Roman"/>
              </a:rPr>
              <a:t>fizice</a:t>
            </a:r>
            <a:r>
              <a:rPr lang="ro-MO" sz="1800" dirty="0" smtClean="0">
                <a:solidFill>
                  <a:schemeClr val="tx2"/>
                </a:solidFill>
                <a:latin typeface="+mj-lt"/>
                <a:ea typeface="Times New Roman"/>
              </a:rPr>
              <a:t>, precum și persoane străine.</a:t>
            </a:r>
          </a:p>
          <a:p>
            <a:pPr lvl="0">
              <a:lnSpc>
                <a:spcPct val="115000"/>
              </a:lnSpc>
              <a:spcBef>
                <a:spcPts val="400"/>
              </a:spcBef>
              <a:spcAft>
                <a:spcPts val="1000"/>
              </a:spcAft>
              <a:buClr>
                <a:srgbClr val="C80F0F"/>
              </a:buClr>
              <a:tabLst>
                <a:tab pos="2190750" algn="l"/>
              </a:tabLst>
            </a:pPr>
            <a:r>
              <a:rPr lang="vi-VN" sz="1800" dirty="0">
                <a:solidFill>
                  <a:schemeClr val="tx2"/>
                </a:solidFill>
                <a:latin typeface="+mj-lt"/>
              </a:rPr>
              <a:t>Persoanele juridice şi fizice</a:t>
            </a:r>
            <a:r>
              <a:rPr lang="vi-VN" sz="1800" b="0" dirty="0">
                <a:solidFill>
                  <a:schemeClr val="tx2"/>
                </a:solidFill>
                <a:latin typeface="+mj-lt"/>
              </a:rPr>
              <a:t>, după ce li se atribuie în folosinţă sectoare de subsol, </a:t>
            </a:r>
            <a:r>
              <a:rPr lang="vi-VN" sz="1800" dirty="0">
                <a:solidFill>
                  <a:schemeClr val="tx2"/>
                </a:solidFill>
                <a:latin typeface="+mj-lt"/>
              </a:rPr>
              <a:t>dobîndesc statut de beneficiari ai subsolului. </a:t>
            </a:r>
            <a:endParaRPr lang="ro-MO" sz="1800" dirty="0" smtClean="0">
              <a:solidFill>
                <a:schemeClr val="tx2"/>
              </a:solidFill>
              <a:latin typeface="+mj-lt"/>
            </a:endParaRPr>
          </a:p>
          <a:p>
            <a:pPr lvl="0">
              <a:lnSpc>
                <a:spcPct val="115000"/>
              </a:lnSpc>
              <a:spcBef>
                <a:spcPts val="400"/>
              </a:spcBef>
              <a:spcAft>
                <a:spcPts val="1000"/>
              </a:spcAft>
              <a:buClr>
                <a:srgbClr val="C80F0F"/>
              </a:buClr>
              <a:tabLst>
                <a:tab pos="2190750" algn="l"/>
              </a:tabLst>
            </a:pPr>
            <a:r>
              <a:rPr lang="ro-MO" sz="1800" dirty="0" smtClean="0">
                <a:solidFill>
                  <a:schemeClr val="tx2"/>
                </a:solidFill>
                <a:latin typeface="+mj-lt"/>
              </a:rPr>
              <a:t>Art.6 Proprietatea. </a:t>
            </a:r>
            <a:r>
              <a:rPr lang="en-US" sz="1800" b="0" dirty="0" err="1" smtClean="0">
                <a:solidFill>
                  <a:schemeClr val="tx2"/>
                </a:solidFill>
                <a:latin typeface="+mj-lt"/>
                <a:ea typeface="Times New Roman"/>
              </a:rPr>
              <a:t>Sectoarele</a:t>
            </a:r>
            <a:r>
              <a:rPr lang="en-US" sz="1800" b="0" dirty="0" smtClean="0">
                <a:solidFill>
                  <a:schemeClr val="tx2"/>
                </a:solidFill>
                <a:latin typeface="+mj-lt"/>
                <a:ea typeface="Times New Roman"/>
              </a:rPr>
              <a:t> </a:t>
            </a:r>
            <a:r>
              <a:rPr lang="en-US" sz="1800" b="0" dirty="0">
                <a:solidFill>
                  <a:schemeClr val="tx2"/>
                </a:solidFill>
                <a:latin typeface="+mj-lt"/>
                <a:ea typeface="Times New Roman"/>
              </a:rPr>
              <a:t>de </a:t>
            </a:r>
            <a:r>
              <a:rPr lang="en-US" sz="1800" b="0" dirty="0" err="1">
                <a:solidFill>
                  <a:schemeClr val="tx2"/>
                </a:solidFill>
                <a:latin typeface="+mj-lt"/>
                <a:ea typeface="Times New Roman"/>
              </a:rPr>
              <a:t>subsol</a:t>
            </a:r>
            <a:r>
              <a:rPr lang="en-US" sz="1800" b="0" dirty="0">
                <a:solidFill>
                  <a:schemeClr val="tx2"/>
                </a:solidFill>
                <a:latin typeface="+mj-lt"/>
                <a:ea typeface="Times New Roman"/>
              </a:rPr>
              <a:t> nu pot fi </a:t>
            </a:r>
            <a:r>
              <a:rPr lang="en-US" sz="1800" b="0" dirty="0" err="1">
                <a:solidFill>
                  <a:schemeClr val="tx2"/>
                </a:solidFill>
                <a:latin typeface="+mj-lt"/>
                <a:ea typeface="Times New Roman"/>
              </a:rPr>
              <a:t>înstrăinate</a:t>
            </a:r>
            <a:r>
              <a:rPr lang="en-US" sz="1800" b="0" dirty="0">
                <a:solidFill>
                  <a:schemeClr val="tx2"/>
                </a:solidFill>
                <a:latin typeface="+mj-lt"/>
                <a:ea typeface="Times New Roman"/>
              </a:rPr>
              <a:t>, </a:t>
            </a:r>
            <a:r>
              <a:rPr lang="en-US" sz="1800" b="0" dirty="0" err="1">
                <a:solidFill>
                  <a:schemeClr val="tx2"/>
                </a:solidFill>
                <a:latin typeface="+mj-lt"/>
                <a:ea typeface="Times New Roman"/>
              </a:rPr>
              <a:t>ele</a:t>
            </a:r>
            <a:r>
              <a:rPr lang="en-US" sz="1800" b="0" dirty="0">
                <a:solidFill>
                  <a:schemeClr val="tx2"/>
                </a:solidFill>
                <a:latin typeface="+mj-lt"/>
                <a:ea typeface="Times New Roman"/>
              </a:rPr>
              <a:t> pot fi date </a:t>
            </a:r>
            <a:r>
              <a:rPr lang="en-US" sz="1800" b="0" dirty="0" err="1">
                <a:solidFill>
                  <a:schemeClr val="tx2"/>
                </a:solidFill>
                <a:latin typeface="+mj-lt"/>
                <a:ea typeface="Times New Roman"/>
              </a:rPr>
              <a:t>numai</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en-US" sz="1800" b="0" dirty="0" err="1" smtClean="0">
                <a:solidFill>
                  <a:schemeClr val="tx2"/>
                </a:solidFill>
                <a:latin typeface="+mj-lt"/>
                <a:ea typeface="Times New Roman"/>
              </a:rPr>
              <a:t>folosinţă</a:t>
            </a:r>
            <a:r>
              <a:rPr lang="ro-MO" sz="1800" b="0" dirty="0" smtClean="0">
                <a:solidFill>
                  <a:schemeClr val="tx2"/>
                </a:solidFill>
                <a:latin typeface="+mj-lt"/>
                <a:ea typeface="Times New Roman"/>
              </a:rPr>
              <a:t>.</a:t>
            </a:r>
            <a:r>
              <a:rPr lang="ro-MO" sz="1800" b="0" dirty="0" smtClean="0">
                <a:solidFill>
                  <a:schemeClr val="tx2"/>
                </a:solidFill>
                <a:latin typeface="+mj-lt"/>
              </a:rPr>
              <a:t> </a:t>
            </a:r>
            <a:r>
              <a:rPr lang="vi-VN" sz="1800" b="0" dirty="0">
                <a:solidFill>
                  <a:schemeClr val="tx2"/>
                </a:solidFill>
                <a:latin typeface="+mj-lt"/>
              </a:rPr>
              <a:t> Bogăţiile de orice natură ale </a:t>
            </a:r>
            <a:r>
              <a:rPr lang="vi-VN" sz="1800" b="0" dirty="0" smtClean="0">
                <a:solidFill>
                  <a:schemeClr val="tx2"/>
                </a:solidFill>
                <a:latin typeface="+mj-lt"/>
              </a:rPr>
              <a:t>subsolului, </a:t>
            </a:r>
            <a:r>
              <a:rPr lang="vi-VN" sz="1800" b="0" dirty="0">
                <a:solidFill>
                  <a:schemeClr val="tx2"/>
                </a:solidFill>
                <a:latin typeface="+mj-lt"/>
              </a:rPr>
              <a:t>inclusiv substanţele minerale utile pe care le conţine, precum şi spaţiile subterane ale acestuia fac obiectul exclusiv al proprietăţii publice a </a:t>
            </a:r>
            <a:r>
              <a:rPr lang="vi-VN" sz="1800" b="0" dirty="0" smtClean="0">
                <a:solidFill>
                  <a:schemeClr val="tx2"/>
                </a:solidFill>
                <a:latin typeface="+mj-lt"/>
              </a:rPr>
              <a:t>statului</a:t>
            </a:r>
            <a:r>
              <a:rPr lang="ro-MO" sz="1800" b="0" dirty="0" smtClean="0">
                <a:solidFill>
                  <a:schemeClr val="tx2"/>
                </a:solidFill>
                <a:latin typeface="+mj-lt"/>
              </a:rPr>
              <a:t>.</a:t>
            </a:r>
            <a:r>
              <a:rPr lang="vi-VN" sz="1800" b="0" dirty="0" smtClean="0">
                <a:solidFill>
                  <a:schemeClr val="tx2"/>
                </a:solidFill>
                <a:latin typeface="+mj-lt"/>
              </a:rPr>
              <a:t> </a:t>
            </a:r>
            <a:endParaRPr lang="ru-RU" sz="1800" b="0" kern="0" dirty="0">
              <a:solidFill>
                <a:schemeClr val="tx2"/>
              </a:solidFill>
              <a:latin typeface="+mj-lt"/>
              <a:ea typeface="Calibri"/>
              <a:cs typeface="Times New Roman"/>
            </a:endParaRPr>
          </a:p>
        </p:txBody>
      </p:sp>
    </p:spTree>
    <p:extLst>
      <p:ext uri="{BB962C8B-B14F-4D97-AF65-F5344CB8AC3E}">
        <p14:creationId xmlns:p14="http://schemas.microsoft.com/office/powerpoint/2010/main" val="2025131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349624" y="2003611"/>
            <a:ext cx="8552329" cy="4924425"/>
          </a:xfrm>
          <a:prstGeom prst="rect">
            <a:avLst/>
          </a:prstGeom>
        </p:spPr>
        <p:txBody>
          <a:bodyPr wrap="square">
            <a:spAutoFit/>
          </a:bodyPr>
          <a:lstStyle/>
          <a:p>
            <a:pPr lvl="0">
              <a:spcBef>
                <a:spcPts val="400"/>
              </a:spcBef>
              <a:spcAft>
                <a:spcPts val="800"/>
              </a:spcAft>
              <a:buClr>
                <a:schemeClr val="tx1"/>
              </a:buClr>
              <a:tabLst>
                <a:tab pos="2190750" algn="l"/>
              </a:tabLst>
            </a:pPr>
            <a:r>
              <a:rPr lang="ro-MO" sz="2000" kern="0" dirty="0" smtClean="0">
                <a:solidFill>
                  <a:schemeClr val="tx1"/>
                </a:solidFill>
                <a:latin typeface="Arial"/>
                <a:cs typeface="+mn-cs"/>
              </a:rPr>
              <a:t>Continuarea</a:t>
            </a:r>
          </a:p>
          <a:p>
            <a:pPr marL="342900" lvl="0" indent="-342900">
              <a:spcBef>
                <a:spcPts val="400"/>
              </a:spcBef>
              <a:spcAft>
                <a:spcPts val="800"/>
              </a:spcAft>
              <a:buClr>
                <a:schemeClr val="tx1"/>
              </a:buClr>
              <a:buFont typeface="Arial" panose="020B0604020202020204" pitchFamily="34" charset="0"/>
              <a:buChar char="•"/>
              <a:tabLst>
                <a:tab pos="2190750" algn="l"/>
              </a:tabLst>
            </a:pPr>
            <a:r>
              <a:rPr lang="vi-VN" sz="1800" kern="0" dirty="0" smtClean="0">
                <a:solidFill>
                  <a:srgbClr val="6E6452"/>
                </a:solidFill>
                <a:latin typeface="+mj-lt"/>
                <a:cs typeface="+mn-cs"/>
              </a:rPr>
              <a:t>Directiva </a:t>
            </a:r>
            <a:r>
              <a:rPr lang="vi-VN" sz="1800" kern="0" dirty="0">
                <a:solidFill>
                  <a:srgbClr val="6E6452"/>
                </a:solidFill>
                <a:latin typeface="+mj-lt"/>
                <a:cs typeface="+mn-cs"/>
              </a:rPr>
              <a:t>2007/60/CE a Parlamentului European și a Consiliului din 23 octombrie 2007 privind evaluarea și gestionarea riscurilor de inund</a:t>
            </a:r>
            <a:r>
              <a:rPr lang="vi-VN" sz="1800" b="0" kern="0" dirty="0">
                <a:solidFill>
                  <a:srgbClr val="6E6452"/>
                </a:solidFill>
                <a:latin typeface="+mj-lt"/>
                <a:cs typeface="+mn-cs"/>
              </a:rPr>
              <a:t>ații </a:t>
            </a:r>
            <a:r>
              <a:rPr lang="vi-VN" sz="1800" b="0" kern="0" dirty="0" smtClean="0">
                <a:solidFill>
                  <a:srgbClr val="6E6452"/>
                </a:solidFill>
                <a:latin typeface="+mj-lt"/>
                <a:cs typeface="+mn-cs"/>
              </a:rPr>
              <a:t>—</a:t>
            </a:r>
            <a:r>
              <a:rPr lang="ro-MO" sz="1800" b="0" i="1" kern="0" dirty="0" smtClean="0">
                <a:solidFill>
                  <a:srgbClr val="6E6452"/>
                </a:solidFill>
                <a:latin typeface="+mj-lt"/>
                <a:cs typeface="+mn-cs"/>
              </a:rPr>
              <a:t>adoptarea în termeni</a:t>
            </a:r>
            <a:r>
              <a:rPr lang="vi-VN" sz="1800" b="0" i="1" kern="0" dirty="0" smtClean="0">
                <a:solidFill>
                  <a:srgbClr val="6E6452"/>
                </a:solidFill>
                <a:latin typeface="+mj-lt"/>
                <a:cs typeface="+mn-cs"/>
              </a:rPr>
              <a:t> </a:t>
            </a:r>
            <a:r>
              <a:rPr lang="ro-MO" sz="1800" b="0" i="1" kern="0" dirty="0" smtClean="0">
                <a:solidFill>
                  <a:srgbClr val="6E6452"/>
                </a:solidFill>
                <a:latin typeface="+mj-lt"/>
                <a:cs typeface="+mn-cs"/>
              </a:rPr>
              <a:t>-</a:t>
            </a:r>
            <a:r>
              <a:rPr lang="vi-VN" sz="1800" i="1" kern="0" dirty="0" smtClean="0">
                <a:solidFill>
                  <a:srgbClr val="6E6452"/>
                </a:solidFill>
                <a:latin typeface="+mj-lt"/>
                <a:cs typeface="+mn-cs"/>
              </a:rPr>
              <a:t> </a:t>
            </a:r>
            <a:r>
              <a:rPr lang="vi-VN" sz="1800" b="0" i="1" kern="0" dirty="0">
                <a:solidFill>
                  <a:srgbClr val="6E6452"/>
                </a:solidFill>
                <a:latin typeface="+mj-lt"/>
                <a:cs typeface="+mn-cs"/>
              </a:rPr>
              <a:t>3 </a:t>
            </a:r>
            <a:r>
              <a:rPr lang="vi-VN" sz="1800" b="0" i="1" kern="0" dirty="0" smtClean="0">
                <a:solidFill>
                  <a:srgbClr val="6E6452"/>
                </a:solidFill>
                <a:latin typeface="+mj-lt"/>
                <a:cs typeface="+mn-cs"/>
              </a:rPr>
              <a:t>ani</a:t>
            </a:r>
            <a:r>
              <a:rPr lang="ro-MO" sz="1800" b="0" i="1" kern="0" dirty="0" smtClean="0">
                <a:solidFill>
                  <a:srgbClr val="6E6452"/>
                </a:solidFill>
                <a:latin typeface="+mj-lt"/>
                <a:cs typeface="+mn-cs"/>
              </a:rPr>
              <a:t>;</a:t>
            </a:r>
          </a:p>
          <a:p>
            <a:pPr marL="285750" lvl="0" indent="-285750">
              <a:spcBef>
                <a:spcPts val="400"/>
              </a:spcBef>
              <a:spcAft>
                <a:spcPts val="800"/>
              </a:spcAft>
              <a:buFont typeface="Wingdings" panose="05000000000000000000" pitchFamily="2" charset="2"/>
              <a:buChar char="Ø"/>
              <a:tabLst>
                <a:tab pos="2190750" algn="l"/>
              </a:tabLst>
            </a:pPr>
            <a:r>
              <a:rPr lang="vi-VN" sz="1800" kern="0" dirty="0" smtClean="0">
                <a:solidFill>
                  <a:srgbClr val="6E6452"/>
                </a:solidFill>
                <a:latin typeface="+mj-lt"/>
                <a:cs typeface="+mn-cs"/>
              </a:rPr>
              <a:t>întreprinderea </a:t>
            </a:r>
            <a:r>
              <a:rPr lang="vi-VN" sz="1800" kern="0" dirty="0">
                <a:solidFill>
                  <a:srgbClr val="6E6452"/>
                </a:solidFill>
                <a:latin typeface="+mj-lt"/>
                <a:cs typeface="+mn-cs"/>
              </a:rPr>
              <a:t>evaluărilor preliminare ale inundațiilor </a:t>
            </a:r>
            <a:r>
              <a:rPr lang="ro-MO" sz="1800" kern="0" dirty="0" smtClean="0">
                <a:solidFill>
                  <a:srgbClr val="6E6452"/>
                </a:solidFill>
                <a:latin typeface="+mj-lt"/>
                <a:cs typeface="+mn-cs"/>
              </a:rPr>
              <a:t> termeni –</a:t>
            </a:r>
            <a:r>
              <a:rPr lang="vi-VN" sz="1800" b="0" kern="0" dirty="0" smtClean="0">
                <a:solidFill>
                  <a:srgbClr val="6E6452"/>
                </a:solidFill>
                <a:latin typeface="+mj-lt"/>
                <a:cs typeface="+mn-cs"/>
              </a:rPr>
              <a:t> </a:t>
            </a:r>
            <a:r>
              <a:rPr lang="ro-MO" sz="1800" b="0" i="1" kern="0" dirty="0" smtClean="0">
                <a:solidFill>
                  <a:srgbClr val="6E6452"/>
                </a:solidFill>
                <a:latin typeface="+mj-lt"/>
                <a:cs typeface="+mn-cs"/>
              </a:rPr>
              <a:t>adoptarea în termeni </a:t>
            </a:r>
            <a:r>
              <a:rPr lang="vi-VN" sz="1800" b="0" i="1" kern="0" dirty="0" smtClean="0">
                <a:solidFill>
                  <a:srgbClr val="6E6452"/>
                </a:solidFill>
                <a:latin typeface="+mj-lt"/>
                <a:cs typeface="+mn-cs"/>
              </a:rPr>
              <a:t>4 ani</a:t>
            </a:r>
            <a:r>
              <a:rPr lang="ro-MO" sz="1800" b="0" i="1" kern="0" dirty="0" smtClean="0">
                <a:solidFill>
                  <a:srgbClr val="6E6452"/>
                </a:solidFill>
                <a:latin typeface="+mj-lt"/>
                <a:cs typeface="+mn-cs"/>
              </a:rPr>
              <a:t>;</a:t>
            </a:r>
          </a:p>
          <a:p>
            <a:pPr marL="285750" lvl="0" indent="-285750">
              <a:spcBef>
                <a:spcPts val="400"/>
              </a:spcBef>
              <a:spcAft>
                <a:spcPts val="800"/>
              </a:spcAft>
              <a:buFont typeface="Wingdings" panose="05000000000000000000" pitchFamily="2" charset="2"/>
              <a:buChar char="Ø"/>
              <a:tabLst>
                <a:tab pos="2190750" algn="l"/>
              </a:tabLst>
            </a:pPr>
            <a:r>
              <a:rPr lang="vi-VN" sz="1800" kern="0" dirty="0" smtClean="0">
                <a:solidFill>
                  <a:srgbClr val="6E6452"/>
                </a:solidFill>
                <a:latin typeface="+mj-lt"/>
                <a:cs typeface="+mn-cs"/>
              </a:rPr>
              <a:t>elaborarea </a:t>
            </a:r>
            <a:r>
              <a:rPr lang="vi-VN" sz="1800" kern="0" dirty="0">
                <a:solidFill>
                  <a:srgbClr val="6E6452"/>
                </a:solidFill>
                <a:latin typeface="+mj-lt"/>
                <a:cs typeface="+mn-cs"/>
              </a:rPr>
              <a:t>unor hărți ale pericolelor de inundații și hărți ale riscurilor de inundații (articolul 6)</a:t>
            </a:r>
            <a:r>
              <a:rPr lang="vi-VN" sz="1800" b="0" kern="0" dirty="0">
                <a:solidFill>
                  <a:srgbClr val="6E6452"/>
                </a:solidFill>
                <a:latin typeface="+mj-lt"/>
                <a:cs typeface="+mn-cs"/>
              </a:rPr>
              <a:t> </a:t>
            </a:r>
            <a:r>
              <a:rPr lang="vi-VN" sz="1800" b="0" kern="0" dirty="0" smtClean="0">
                <a:solidFill>
                  <a:srgbClr val="6E6452"/>
                </a:solidFill>
                <a:latin typeface="+mj-lt"/>
                <a:cs typeface="+mn-cs"/>
              </a:rPr>
              <a:t> </a:t>
            </a:r>
            <a:r>
              <a:rPr lang="ro-MO" sz="1800" b="0" kern="0" dirty="0" smtClean="0">
                <a:solidFill>
                  <a:srgbClr val="6E6452"/>
                </a:solidFill>
                <a:latin typeface="+mj-lt"/>
                <a:cs typeface="+mn-cs"/>
              </a:rPr>
              <a:t>- adoptarea în  termeni -7 ani și </a:t>
            </a:r>
            <a:r>
              <a:rPr lang="vi-VN" sz="1800" b="0" kern="0" dirty="0" smtClean="0">
                <a:solidFill>
                  <a:srgbClr val="6E6452"/>
                </a:solidFill>
                <a:latin typeface="+mj-lt"/>
                <a:cs typeface="+mn-cs"/>
              </a:rPr>
              <a:t> </a:t>
            </a:r>
            <a:r>
              <a:rPr lang="vi-VN" sz="1800" b="0" kern="0" dirty="0">
                <a:solidFill>
                  <a:srgbClr val="6E6452"/>
                </a:solidFill>
                <a:latin typeface="+mj-lt"/>
                <a:cs typeface="+mn-cs"/>
              </a:rPr>
              <a:t>stabilirea unor planuri de gestionare a riscurilor de </a:t>
            </a:r>
            <a:r>
              <a:rPr lang="vi-VN" sz="1800" b="0" kern="0" dirty="0" smtClean="0">
                <a:solidFill>
                  <a:srgbClr val="6E6452"/>
                </a:solidFill>
                <a:latin typeface="+mj-lt"/>
                <a:cs typeface="+mn-cs"/>
              </a:rPr>
              <a:t>inundații</a:t>
            </a:r>
            <a:r>
              <a:rPr lang="ro-MO" sz="1800" b="0" kern="0" dirty="0" smtClean="0">
                <a:solidFill>
                  <a:srgbClr val="6E6452"/>
                </a:solidFill>
                <a:latin typeface="+mj-lt"/>
                <a:cs typeface="+mn-cs"/>
              </a:rPr>
              <a:t>;</a:t>
            </a:r>
            <a:r>
              <a:rPr lang="vi-VN" sz="1800" b="0" kern="0" dirty="0" smtClean="0">
                <a:solidFill>
                  <a:srgbClr val="6E6452"/>
                </a:solidFill>
                <a:latin typeface="+mj-lt"/>
                <a:cs typeface="+mn-cs"/>
              </a:rPr>
              <a:t> </a:t>
            </a:r>
            <a:endParaRPr lang="ro-MO" sz="1800" b="0" kern="0" dirty="0" smtClean="0">
              <a:solidFill>
                <a:srgbClr val="6E6452"/>
              </a:solidFill>
              <a:latin typeface="+mj-lt"/>
              <a:cs typeface="+mn-cs"/>
            </a:endParaRPr>
          </a:p>
          <a:p>
            <a:pPr marL="342900" lvl="0" indent="-342900">
              <a:spcBef>
                <a:spcPts val="400"/>
              </a:spcBef>
              <a:spcAft>
                <a:spcPts val="800"/>
              </a:spcAft>
              <a:buClr>
                <a:schemeClr val="tx1"/>
              </a:buClr>
              <a:buFont typeface="Arial" panose="020B0604020202020204" pitchFamily="34" charset="0"/>
              <a:buChar char="•"/>
              <a:tabLst>
                <a:tab pos="2190750" algn="l"/>
              </a:tabLst>
            </a:pPr>
            <a:r>
              <a:rPr lang="vi-VN" sz="1800" kern="0" dirty="0" smtClean="0">
                <a:solidFill>
                  <a:srgbClr val="6E6452"/>
                </a:solidFill>
                <a:latin typeface="+mj-lt"/>
                <a:cs typeface="+mn-cs"/>
              </a:rPr>
              <a:t>Directiva </a:t>
            </a:r>
            <a:r>
              <a:rPr lang="vi-VN" sz="1800" kern="0" dirty="0">
                <a:solidFill>
                  <a:srgbClr val="6E6452"/>
                </a:solidFill>
                <a:latin typeface="+mj-lt"/>
                <a:cs typeface="+mn-cs"/>
              </a:rPr>
              <a:t>91/271/CEE a Consiliului din 21 mai 1991 privind tratarea apelor urbane </a:t>
            </a:r>
            <a:r>
              <a:rPr lang="vi-VN" sz="1800" b="0" kern="0" dirty="0">
                <a:solidFill>
                  <a:srgbClr val="6E6452"/>
                </a:solidFill>
                <a:latin typeface="+mj-lt"/>
                <a:cs typeface="+mn-cs"/>
              </a:rPr>
              <a:t>reziduale astfel cum a fost modificată prin Directiva 98/15/CE și prin Regulamentul (CE) nr. 1882/2003 Se aplică următoarele </a:t>
            </a:r>
            <a:r>
              <a:rPr lang="vi-VN" sz="1800" b="0" kern="0" dirty="0" smtClean="0">
                <a:solidFill>
                  <a:srgbClr val="6E6452"/>
                </a:solidFill>
                <a:latin typeface="+mj-lt"/>
                <a:cs typeface="+mn-cs"/>
              </a:rPr>
              <a:t>dispoziții</a:t>
            </a:r>
            <a:r>
              <a:rPr lang="ro-MO" sz="1800" b="0" kern="0" dirty="0" smtClean="0">
                <a:solidFill>
                  <a:srgbClr val="6E6452"/>
                </a:solidFill>
                <a:latin typeface="+mj-lt"/>
                <a:cs typeface="+mn-cs"/>
              </a:rPr>
              <a:t>:</a:t>
            </a:r>
          </a:p>
          <a:p>
            <a:pPr marL="342900" lvl="0" indent="-342900">
              <a:spcBef>
                <a:spcPts val="400"/>
              </a:spcBef>
              <a:spcAft>
                <a:spcPts val="800"/>
              </a:spcAft>
              <a:buClr>
                <a:schemeClr val="tx1"/>
              </a:buClr>
              <a:buFont typeface="Arial" panose="020B0604020202020204" pitchFamily="34" charset="0"/>
              <a:buChar char="•"/>
              <a:tabLst>
                <a:tab pos="2190750" algn="l"/>
              </a:tabLst>
            </a:pPr>
            <a:endParaRPr lang="ro-MO" sz="1800" b="0" kern="0" dirty="0">
              <a:solidFill>
                <a:srgbClr val="6E6452"/>
              </a:solidFill>
              <a:latin typeface="+mj-lt"/>
              <a:cs typeface="+mn-cs"/>
            </a:endParaRPr>
          </a:p>
          <a:p>
            <a:pPr marL="342900" lvl="0" indent="-342900">
              <a:spcBef>
                <a:spcPts val="400"/>
              </a:spcBef>
              <a:spcAft>
                <a:spcPts val="800"/>
              </a:spcAft>
              <a:buClr>
                <a:schemeClr val="tx1"/>
              </a:buClr>
              <a:buFont typeface="Arial" panose="020B0604020202020204" pitchFamily="34" charset="0"/>
              <a:buChar char="•"/>
              <a:tabLst>
                <a:tab pos="2190750" algn="l"/>
              </a:tabLst>
            </a:pPr>
            <a:endParaRPr lang="ru-RU" sz="1800" b="0" kern="0" dirty="0">
              <a:solidFill>
                <a:srgbClr val="6E6452"/>
              </a:solidFill>
              <a:latin typeface="+mj-lt"/>
              <a:cs typeface="+mn-cs"/>
            </a:endParaRPr>
          </a:p>
        </p:txBody>
      </p:sp>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6649" y="1294420"/>
            <a:ext cx="1700213"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51837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0" hangingPunct="0"/>
            <a:r>
              <a:rPr lang="ro-MO" sz="2000" kern="0" dirty="0">
                <a:solidFill>
                  <a:srgbClr val="000000"/>
                </a:solidFill>
              </a:rPr>
              <a:t>Codul subsolului nr.3 </a:t>
            </a:r>
            <a:r>
              <a:rPr lang="ro-MO" sz="2000" kern="0" dirty="0">
                <a:solidFill>
                  <a:srgbClr val="000000"/>
                </a:solidFill>
                <a:cs typeface="Arial" charset="0"/>
              </a:rPr>
              <a:t>din 02.02.2009</a:t>
            </a:r>
            <a:r>
              <a:rPr lang="ro-MO" sz="2000" kern="0" dirty="0">
                <a:solidFill>
                  <a:srgbClr val="000000"/>
                </a:solidFill>
              </a:rPr>
              <a:t>  </a:t>
            </a:r>
            <a:endParaRPr lang="ru-RU" sz="2000" dirty="0">
              <a:solidFill>
                <a:srgbClr val="000000"/>
              </a:solidFill>
            </a:endParaRPr>
          </a:p>
        </p:txBody>
      </p:sp>
      <p:sp>
        <p:nvSpPr>
          <p:cNvPr id="22" name="Прямоугольник 21"/>
          <p:cNvSpPr/>
          <p:nvPr/>
        </p:nvSpPr>
        <p:spPr>
          <a:xfrm>
            <a:off x="80650" y="1335052"/>
            <a:ext cx="8659922"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vi-VN" sz="1800" b="0" kern="0" dirty="0">
              <a:solidFill>
                <a:srgbClr val="6E6452"/>
              </a:solidFill>
              <a:latin typeface="Arial"/>
            </a:endParaRPr>
          </a:p>
        </p:txBody>
      </p:sp>
      <p:sp>
        <p:nvSpPr>
          <p:cNvPr id="5" name="Прямоугольник 4"/>
          <p:cNvSpPr/>
          <p:nvPr/>
        </p:nvSpPr>
        <p:spPr>
          <a:xfrm>
            <a:off x="192181" y="2891118"/>
            <a:ext cx="8548391" cy="430887"/>
          </a:xfrm>
          <a:prstGeom prst="rect">
            <a:avLst/>
          </a:prstGeom>
        </p:spPr>
        <p:txBody>
          <a:bodyPr wrap="square">
            <a:spAutoFit/>
          </a:bodyPr>
          <a:lstStyle/>
          <a:p>
            <a:r>
              <a:rPr lang="vi-VN" dirty="0"/>
              <a:t> </a:t>
            </a:r>
            <a:r>
              <a:rPr lang="vi-VN" sz="1800" dirty="0">
                <a:solidFill>
                  <a:schemeClr val="tx1"/>
                </a:solidFill>
              </a:rPr>
              <a:t> </a:t>
            </a:r>
            <a:endParaRPr lang="ru-RU" sz="1800" b="0" dirty="0">
              <a:solidFill>
                <a:schemeClr val="tx1"/>
              </a:solidFill>
            </a:endParaRPr>
          </a:p>
        </p:txBody>
      </p:sp>
      <p:sp>
        <p:nvSpPr>
          <p:cNvPr id="7" name="Прямоугольник 6"/>
          <p:cNvSpPr/>
          <p:nvPr/>
        </p:nvSpPr>
        <p:spPr>
          <a:xfrm>
            <a:off x="537881" y="2891118"/>
            <a:ext cx="8237461" cy="3922612"/>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r>
              <a:rPr lang="en-GB" sz="1800" dirty="0" err="1">
                <a:solidFill>
                  <a:schemeClr val="tx1"/>
                </a:solidFill>
                <a:latin typeface="+mj-lt"/>
              </a:rPr>
              <a:t>Articolul</a:t>
            </a:r>
            <a:r>
              <a:rPr lang="en-GB" sz="1800" dirty="0">
                <a:solidFill>
                  <a:schemeClr val="tx1"/>
                </a:solidFill>
                <a:latin typeface="+mj-lt"/>
              </a:rPr>
              <a:t> 7. </a:t>
            </a:r>
            <a:r>
              <a:rPr lang="en-GB" sz="1800" dirty="0" err="1">
                <a:solidFill>
                  <a:schemeClr val="tx1"/>
                </a:solidFill>
                <a:latin typeface="+mj-lt"/>
              </a:rPr>
              <a:t>Fondul</a:t>
            </a:r>
            <a:r>
              <a:rPr lang="en-GB" sz="1800" dirty="0">
                <a:solidFill>
                  <a:schemeClr val="tx1"/>
                </a:solidFill>
                <a:latin typeface="+mj-lt"/>
              </a:rPr>
              <a:t> de stat al </a:t>
            </a:r>
            <a:r>
              <a:rPr lang="en-GB" sz="1800" dirty="0" err="1">
                <a:solidFill>
                  <a:schemeClr val="tx1"/>
                </a:solidFill>
                <a:latin typeface="+mj-lt"/>
              </a:rPr>
              <a:t>subsolului</a:t>
            </a:r>
            <a:r>
              <a:rPr lang="en-GB" sz="1800" dirty="0">
                <a:solidFill>
                  <a:schemeClr val="tx1"/>
                </a:solidFill>
                <a:latin typeface="+mj-lt"/>
              </a:rPr>
              <a:t> </a:t>
            </a:r>
            <a:r>
              <a:rPr lang="en-GB" sz="1800" dirty="0" err="1">
                <a:solidFill>
                  <a:schemeClr val="tx1"/>
                </a:solidFill>
                <a:latin typeface="+mj-lt"/>
              </a:rPr>
              <a:t>şi</a:t>
            </a:r>
            <a:r>
              <a:rPr lang="en-GB" sz="1800" dirty="0">
                <a:solidFill>
                  <a:schemeClr val="tx1"/>
                </a:solidFill>
                <a:latin typeface="+mj-lt"/>
              </a:rPr>
              <a:t> </a:t>
            </a:r>
            <a:r>
              <a:rPr lang="en-GB" sz="1800" dirty="0" err="1">
                <a:solidFill>
                  <a:schemeClr val="tx1"/>
                </a:solidFill>
                <a:latin typeface="+mj-lt"/>
              </a:rPr>
              <a:t>Fondul</a:t>
            </a:r>
            <a:r>
              <a:rPr lang="en-GB" sz="1800" dirty="0">
                <a:solidFill>
                  <a:schemeClr val="tx1"/>
                </a:solidFill>
                <a:latin typeface="+mj-lt"/>
              </a:rPr>
              <a:t> de </a:t>
            </a:r>
            <a:r>
              <a:rPr lang="en-GB" sz="1800" dirty="0" smtClean="0">
                <a:solidFill>
                  <a:schemeClr val="tx1"/>
                </a:solidFill>
                <a:latin typeface="+mj-lt"/>
              </a:rPr>
              <a:t>stat</a:t>
            </a:r>
            <a:r>
              <a:rPr lang="ro-MO" sz="1800" dirty="0" smtClean="0">
                <a:solidFill>
                  <a:schemeClr val="tx1"/>
                </a:solidFill>
                <a:latin typeface="+mj-lt"/>
              </a:rPr>
              <a:t>.</a:t>
            </a:r>
          </a:p>
          <a:p>
            <a:pPr lvl="0">
              <a:lnSpc>
                <a:spcPct val="115000"/>
              </a:lnSpc>
              <a:spcBef>
                <a:spcPts val="400"/>
              </a:spcBef>
              <a:spcAft>
                <a:spcPts val="1000"/>
              </a:spcAft>
              <a:buClr>
                <a:srgbClr val="C80F0F"/>
              </a:buClr>
              <a:tabLst>
                <a:tab pos="2190750" algn="l"/>
              </a:tabLst>
            </a:pPr>
            <a:r>
              <a:rPr lang="en-US" sz="1800" dirty="0" err="1" smtClean="0">
                <a:solidFill>
                  <a:schemeClr val="tx2"/>
                </a:solidFill>
                <a:latin typeface="+mj-lt"/>
              </a:rPr>
              <a:t>Fondul</a:t>
            </a:r>
            <a:r>
              <a:rPr lang="en-US" sz="1800" dirty="0" smtClean="0">
                <a:solidFill>
                  <a:schemeClr val="tx2"/>
                </a:solidFill>
                <a:latin typeface="+mj-lt"/>
              </a:rPr>
              <a:t> </a:t>
            </a:r>
            <a:r>
              <a:rPr lang="en-US" sz="1800" dirty="0">
                <a:solidFill>
                  <a:schemeClr val="tx2"/>
                </a:solidFill>
                <a:latin typeface="+mj-lt"/>
              </a:rPr>
              <a:t>de stat al </a:t>
            </a:r>
            <a:r>
              <a:rPr lang="en-US" sz="1800" dirty="0" err="1">
                <a:solidFill>
                  <a:schemeClr val="tx2"/>
                </a:solidFill>
                <a:latin typeface="+mj-lt"/>
              </a:rPr>
              <a:t>zăcămintelor</a:t>
            </a:r>
            <a:r>
              <a:rPr lang="en-US" sz="1800" dirty="0">
                <a:solidFill>
                  <a:schemeClr val="tx2"/>
                </a:solidFill>
                <a:latin typeface="+mj-lt"/>
              </a:rPr>
              <a:t> de </a:t>
            </a:r>
            <a:r>
              <a:rPr lang="en-US" sz="1800" dirty="0" err="1">
                <a:solidFill>
                  <a:schemeClr val="tx2"/>
                </a:solidFill>
                <a:latin typeface="+mj-lt"/>
              </a:rPr>
              <a:t>substanţe</a:t>
            </a:r>
            <a:r>
              <a:rPr lang="en-US" sz="1800" dirty="0">
                <a:solidFill>
                  <a:schemeClr val="tx2"/>
                </a:solidFill>
                <a:latin typeface="+mj-lt"/>
              </a:rPr>
              <a:t> </a:t>
            </a:r>
            <a:r>
              <a:rPr lang="en-US" sz="1800" dirty="0" err="1">
                <a:solidFill>
                  <a:schemeClr val="tx2"/>
                </a:solidFill>
                <a:latin typeface="+mj-lt"/>
              </a:rPr>
              <a:t>minerale</a:t>
            </a:r>
            <a:r>
              <a:rPr lang="en-US" sz="1800" dirty="0">
                <a:solidFill>
                  <a:schemeClr val="tx2"/>
                </a:solidFill>
                <a:latin typeface="+mj-lt"/>
              </a:rPr>
              <a:t> </a:t>
            </a:r>
            <a:r>
              <a:rPr lang="en-US" sz="1800" b="0" dirty="0">
                <a:solidFill>
                  <a:schemeClr val="tx2"/>
                </a:solidFill>
                <a:latin typeface="+mj-lt"/>
              </a:rPr>
              <a:t>utile include </a:t>
            </a:r>
            <a:r>
              <a:rPr lang="en-US" sz="1800" b="0" dirty="0" err="1">
                <a:solidFill>
                  <a:schemeClr val="tx2"/>
                </a:solidFill>
                <a:latin typeface="+mj-lt"/>
              </a:rPr>
              <a:t>toate</a:t>
            </a:r>
            <a:r>
              <a:rPr lang="en-US" sz="1800" b="0" dirty="0">
                <a:solidFill>
                  <a:schemeClr val="tx2"/>
                </a:solidFill>
                <a:latin typeface="+mj-lt"/>
              </a:rPr>
              <a:t> </a:t>
            </a:r>
            <a:r>
              <a:rPr lang="en-US" sz="1800" b="0" dirty="0" err="1">
                <a:solidFill>
                  <a:schemeClr val="tx2"/>
                </a:solidFill>
                <a:latin typeface="+mj-lt"/>
              </a:rPr>
              <a:t>zăcămintele</a:t>
            </a:r>
            <a:r>
              <a:rPr lang="en-US" sz="1800" b="0" dirty="0">
                <a:solidFill>
                  <a:schemeClr val="tx2"/>
                </a:solidFill>
                <a:latin typeface="+mj-lt"/>
              </a:rPr>
              <a:t> cu </a:t>
            </a:r>
            <a:r>
              <a:rPr lang="en-US" sz="1800" b="0" dirty="0" err="1">
                <a:solidFill>
                  <a:schemeClr val="tx2"/>
                </a:solidFill>
                <a:latin typeface="+mj-lt"/>
              </a:rPr>
              <a:t>rezervele</a:t>
            </a:r>
            <a:r>
              <a:rPr lang="en-US" sz="1800" b="0" dirty="0">
                <a:solidFill>
                  <a:schemeClr val="tx2"/>
                </a:solidFill>
                <a:latin typeface="+mj-lt"/>
              </a:rPr>
              <a:t> </a:t>
            </a:r>
            <a:r>
              <a:rPr lang="en-US" sz="1800" b="0" dirty="0" err="1">
                <a:solidFill>
                  <a:schemeClr val="tx2"/>
                </a:solidFill>
                <a:latin typeface="+mj-lt"/>
              </a:rPr>
              <a:t>industriale</a:t>
            </a:r>
            <a:r>
              <a:rPr lang="en-US" sz="1800" b="0" dirty="0">
                <a:solidFill>
                  <a:schemeClr val="tx2"/>
                </a:solidFill>
                <a:latin typeface="+mj-lt"/>
              </a:rPr>
              <a:t> de </a:t>
            </a:r>
            <a:r>
              <a:rPr lang="en-US" sz="1800" b="0" dirty="0" err="1">
                <a:solidFill>
                  <a:schemeClr val="tx2"/>
                </a:solidFill>
                <a:latin typeface="+mj-lt"/>
              </a:rPr>
              <a:t>substanţe</a:t>
            </a:r>
            <a:r>
              <a:rPr lang="en-US" sz="1800" b="0" dirty="0">
                <a:solidFill>
                  <a:schemeClr val="tx2"/>
                </a:solidFill>
                <a:latin typeface="+mj-lt"/>
              </a:rPr>
              <a:t> </a:t>
            </a:r>
            <a:r>
              <a:rPr lang="en-US" sz="1800" b="0" dirty="0" err="1">
                <a:solidFill>
                  <a:schemeClr val="tx2"/>
                </a:solidFill>
                <a:latin typeface="+mj-lt"/>
              </a:rPr>
              <a:t>minerale</a:t>
            </a:r>
            <a:r>
              <a:rPr lang="en-US" sz="1800" b="0" dirty="0">
                <a:solidFill>
                  <a:schemeClr val="tx2"/>
                </a:solidFill>
                <a:latin typeface="+mj-lt"/>
              </a:rPr>
              <a:t> utile evaluate. </a:t>
            </a:r>
            <a:r>
              <a:rPr lang="en-US" sz="1800" dirty="0" err="1">
                <a:solidFill>
                  <a:schemeClr val="tx2"/>
                </a:solidFill>
                <a:latin typeface="+mj-lt"/>
              </a:rPr>
              <a:t>Fondul</a:t>
            </a:r>
            <a:r>
              <a:rPr lang="en-US" sz="1800" dirty="0">
                <a:solidFill>
                  <a:schemeClr val="tx2"/>
                </a:solidFill>
                <a:latin typeface="+mj-lt"/>
              </a:rPr>
              <a:t> de stat al </a:t>
            </a:r>
            <a:r>
              <a:rPr lang="en-US" sz="1800" dirty="0" err="1">
                <a:solidFill>
                  <a:schemeClr val="tx2"/>
                </a:solidFill>
                <a:latin typeface="+mj-lt"/>
              </a:rPr>
              <a:t>zăcămintelor</a:t>
            </a:r>
            <a:r>
              <a:rPr lang="en-US" sz="1800" dirty="0">
                <a:solidFill>
                  <a:schemeClr val="tx2"/>
                </a:solidFill>
                <a:latin typeface="+mj-lt"/>
              </a:rPr>
              <a:t> de </a:t>
            </a:r>
            <a:r>
              <a:rPr lang="en-US" sz="1800" dirty="0" err="1">
                <a:solidFill>
                  <a:schemeClr val="tx2"/>
                </a:solidFill>
                <a:latin typeface="+mj-lt"/>
              </a:rPr>
              <a:t>substanţe</a:t>
            </a:r>
            <a:r>
              <a:rPr lang="en-US" sz="1800" dirty="0">
                <a:solidFill>
                  <a:schemeClr val="tx2"/>
                </a:solidFill>
                <a:latin typeface="+mj-lt"/>
              </a:rPr>
              <a:t> </a:t>
            </a:r>
            <a:r>
              <a:rPr lang="en-US" sz="1800" dirty="0" err="1">
                <a:solidFill>
                  <a:schemeClr val="tx2"/>
                </a:solidFill>
                <a:latin typeface="+mj-lt"/>
              </a:rPr>
              <a:t>minerale</a:t>
            </a:r>
            <a:r>
              <a:rPr lang="en-US" sz="1800" dirty="0">
                <a:solidFill>
                  <a:schemeClr val="tx2"/>
                </a:solidFill>
                <a:latin typeface="+mj-lt"/>
              </a:rPr>
              <a:t> </a:t>
            </a:r>
            <a:r>
              <a:rPr lang="en-US" sz="1800" b="0" dirty="0">
                <a:solidFill>
                  <a:schemeClr val="tx2"/>
                </a:solidFill>
                <a:latin typeface="+mj-lt"/>
              </a:rPr>
              <a:t>utile </a:t>
            </a:r>
            <a:r>
              <a:rPr lang="en-US" sz="1800" b="0" dirty="0" err="1">
                <a:solidFill>
                  <a:schemeClr val="tx2"/>
                </a:solidFill>
                <a:latin typeface="+mj-lt"/>
              </a:rPr>
              <a:t>este</a:t>
            </a:r>
            <a:r>
              <a:rPr lang="en-US" sz="1800" b="0" dirty="0">
                <a:solidFill>
                  <a:schemeClr val="tx2"/>
                </a:solidFill>
                <a:latin typeface="+mj-lt"/>
              </a:rPr>
              <a:t> parte a </a:t>
            </a:r>
            <a:r>
              <a:rPr lang="en-US" sz="1800" b="0" dirty="0" err="1">
                <a:solidFill>
                  <a:schemeClr val="tx2"/>
                </a:solidFill>
                <a:latin typeface="+mj-lt"/>
              </a:rPr>
              <a:t>Fondului</a:t>
            </a:r>
            <a:r>
              <a:rPr lang="en-US" sz="1800" b="0" dirty="0">
                <a:solidFill>
                  <a:schemeClr val="tx2"/>
                </a:solidFill>
                <a:latin typeface="+mj-lt"/>
              </a:rPr>
              <a:t> de stat al </a:t>
            </a:r>
            <a:r>
              <a:rPr lang="en-US" sz="1800" b="0" dirty="0" err="1">
                <a:solidFill>
                  <a:schemeClr val="tx2"/>
                </a:solidFill>
                <a:latin typeface="+mj-lt"/>
              </a:rPr>
              <a:t>subsolului</a:t>
            </a:r>
            <a:r>
              <a:rPr lang="en-US" sz="1800" b="0" dirty="0">
                <a:solidFill>
                  <a:schemeClr val="tx2"/>
                </a:solidFill>
                <a:latin typeface="+mj-lt"/>
              </a:rPr>
              <a:t>. </a:t>
            </a:r>
            <a:endParaRPr lang="ro-MO" sz="1800" b="0" dirty="0" smtClean="0">
              <a:solidFill>
                <a:schemeClr val="tx2"/>
              </a:solidFill>
              <a:latin typeface="+mj-lt"/>
            </a:endParaRPr>
          </a:p>
          <a:p>
            <a:pPr lvl="0">
              <a:lnSpc>
                <a:spcPct val="115000"/>
              </a:lnSpc>
              <a:spcBef>
                <a:spcPts val="400"/>
              </a:spcBef>
              <a:spcAft>
                <a:spcPts val="1000"/>
              </a:spcAft>
              <a:buClr>
                <a:srgbClr val="C80F0F"/>
              </a:buClr>
              <a:tabLst>
                <a:tab pos="2190750" algn="l"/>
              </a:tabLst>
            </a:pPr>
            <a:r>
              <a:rPr lang="en-GB" sz="1800" dirty="0" err="1">
                <a:solidFill>
                  <a:schemeClr val="tx2"/>
                </a:solidFill>
                <a:latin typeface="+mj-lt"/>
              </a:rPr>
              <a:t>Subsolul</a:t>
            </a:r>
            <a:r>
              <a:rPr lang="en-GB" sz="1800" dirty="0">
                <a:solidFill>
                  <a:schemeClr val="tx2"/>
                </a:solidFill>
                <a:latin typeface="+mj-lt"/>
              </a:rPr>
              <a:t> </a:t>
            </a:r>
            <a:r>
              <a:rPr lang="en-GB" sz="1800" dirty="0" err="1">
                <a:solidFill>
                  <a:schemeClr val="tx2"/>
                </a:solidFill>
                <a:latin typeface="+mj-lt"/>
              </a:rPr>
              <a:t>Republicii</a:t>
            </a:r>
            <a:r>
              <a:rPr lang="en-GB" sz="1800" dirty="0">
                <a:solidFill>
                  <a:schemeClr val="tx2"/>
                </a:solidFill>
                <a:latin typeface="+mj-lt"/>
              </a:rPr>
              <a:t> Moldova </a:t>
            </a:r>
            <a:r>
              <a:rPr lang="en-GB" sz="1800" b="0" dirty="0" err="1">
                <a:solidFill>
                  <a:schemeClr val="tx2"/>
                </a:solidFill>
                <a:latin typeface="+mj-lt"/>
              </a:rPr>
              <a:t>constituie</a:t>
            </a:r>
            <a:r>
              <a:rPr lang="en-GB" sz="1800" b="0" dirty="0">
                <a:solidFill>
                  <a:schemeClr val="tx2"/>
                </a:solidFill>
                <a:latin typeface="+mj-lt"/>
              </a:rPr>
              <a:t> </a:t>
            </a:r>
            <a:r>
              <a:rPr lang="en-GB" sz="1800" b="0" dirty="0" err="1">
                <a:solidFill>
                  <a:schemeClr val="tx2"/>
                </a:solidFill>
                <a:latin typeface="+mj-lt"/>
              </a:rPr>
              <a:t>Fondul</a:t>
            </a:r>
            <a:r>
              <a:rPr lang="en-GB" sz="1800" b="0" dirty="0">
                <a:solidFill>
                  <a:schemeClr val="tx2"/>
                </a:solidFill>
                <a:latin typeface="+mj-lt"/>
              </a:rPr>
              <a:t> de stat al </a:t>
            </a:r>
            <a:r>
              <a:rPr lang="en-GB" sz="1800" b="0" dirty="0" err="1" smtClean="0">
                <a:solidFill>
                  <a:schemeClr val="tx2"/>
                </a:solidFill>
                <a:latin typeface="+mj-lt"/>
              </a:rPr>
              <a:t>subsolului</a:t>
            </a:r>
            <a:r>
              <a:rPr lang="ro-MO" sz="1800" b="0" dirty="0" smtClean="0">
                <a:solidFill>
                  <a:schemeClr val="tx2"/>
                </a:solidFill>
                <a:latin typeface="+mj-lt"/>
              </a:rPr>
              <a:t>și se gestionează de AGRM.</a:t>
            </a:r>
          </a:p>
          <a:p>
            <a:pPr lvl="0">
              <a:lnSpc>
                <a:spcPct val="115000"/>
              </a:lnSpc>
              <a:spcBef>
                <a:spcPts val="400"/>
              </a:spcBef>
              <a:spcAft>
                <a:spcPts val="1000"/>
              </a:spcAft>
              <a:buClr>
                <a:srgbClr val="C80F0F"/>
              </a:buClr>
              <a:tabLst>
                <a:tab pos="2190750" algn="l"/>
              </a:tabLst>
            </a:pPr>
            <a:r>
              <a:rPr lang="ro-MO" sz="1800" dirty="0" smtClean="0">
                <a:solidFill>
                  <a:schemeClr val="tx2"/>
                </a:solidFill>
                <a:latin typeface="+mj-lt"/>
              </a:rPr>
              <a:t>Administrarea de Stat a folosirii subsolului </a:t>
            </a:r>
            <a:r>
              <a:rPr lang="ro-MO" sz="1800" b="0" dirty="0" smtClean="0">
                <a:solidFill>
                  <a:schemeClr val="tx2"/>
                </a:solidFill>
                <a:latin typeface="+mj-lt"/>
              </a:rPr>
              <a:t>este efectuată de Guvern, MADRM, AGRM .</a:t>
            </a:r>
            <a:r>
              <a:rPr lang="en-US" sz="1800" b="0" dirty="0">
                <a:solidFill>
                  <a:schemeClr val="tx2"/>
                </a:solidFill>
                <a:latin typeface="+mj-lt"/>
              </a:rPr>
              <a:t/>
            </a:r>
            <a:br>
              <a:rPr lang="en-US" sz="1800" b="0" dirty="0">
                <a:solidFill>
                  <a:schemeClr val="tx2"/>
                </a:solidFill>
                <a:latin typeface="+mj-lt"/>
              </a:rPr>
            </a:br>
            <a:endParaRPr lang="ru-RU" sz="1800" b="0" dirty="0">
              <a:solidFill>
                <a:schemeClr val="tx2"/>
              </a:solidFill>
              <a:latin typeface="+mj-lt"/>
            </a:endParaRPr>
          </a:p>
        </p:txBody>
      </p:sp>
    </p:spTree>
    <p:extLst>
      <p:ext uri="{BB962C8B-B14F-4D97-AF65-F5344CB8AC3E}">
        <p14:creationId xmlns:p14="http://schemas.microsoft.com/office/powerpoint/2010/main" val="295570415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0" hangingPunct="0"/>
            <a:r>
              <a:rPr lang="ro-MO" sz="2000" kern="0" dirty="0">
                <a:solidFill>
                  <a:srgbClr val="000000"/>
                </a:solidFill>
              </a:rPr>
              <a:t>Codul subsolului nr.3 </a:t>
            </a:r>
            <a:r>
              <a:rPr lang="ro-MO" sz="2000" kern="0" dirty="0">
                <a:solidFill>
                  <a:srgbClr val="000000"/>
                </a:solidFill>
                <a:cs typeface="Arial" charset="0"/>
              </a:rPr>
              <a:t>din 02.02.2009</a:t>
            </a:r>
            <a:r>
              <a:rPr lang="ro-MO" sz="2000" kern="0" dirty="0">
                <a:solidFill>
                  <a:srgbClr val="000000"/>
                </a:solidFill>
              </a:rPr>
              <a:t>  </a:t>
            </a:r>
            <a:endParaRPr lang="ru-RU" sz="2000" dirty="0">
              <a:solidFill>
                <a:srgbClr val="000000"/>
              </a:solidFill>
            </a:endParaRPr>
          </a:p>
        </p:txBody>
      </p:sp>
      <p:sp>
        <p:nvSpPr>
          <p:cNvPr id="22" name="Прямоугольник 21"/>
          <p:cNvSpPr/>
          <p:nvPr/>
        </p:nvSpPr>
        <p:spPr>
          <a:xfrm>
            <a:off x="115421" y="1350625"/>
            <a:ext cx="8659922"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vi-VN" sz="1800" b="0" kern="0" dirty="0">
              <a:solidFill>
                <a:srgbClr val="6E6452"/>
              </a:solidFill>
              <a:latin typeface="Arial"/>
            </a:endParaRPr>
          </a:p>
        </p:txBody>
      </p:sp>
      <p:sp>
        <p:nvSpPr>
          <p:cNvPr id="5" name="Прямоугольник 4"/>
          <p:cNvSpPr/>
          <p:nvPr/>
        </p:nvSpPr>
        <p:spPr>
          <a:xfrm>
            <a:off x="192181" y="2891118"/>
            <a:ext cx="8548391" cy="430887"/>
          </a:xfrm>
          <a:prstGeom prst="rect">
            <a:avLst/>
          </a:prstGeom>
        </p:spPr>
        <p:txBody>
          <a:bodyPr wrap="square">
            <a:spAutoFit/>
          </a:bodyPr>
          <a:lstStyle/>
          <a:p>
            <a:r>
              <a:rPr lang="vi-VN" dirty="0"/>
              <a:t> </a:t>
            </a:r>
            <a:r>
              <a:rPr lang="vi-VN" sz="1800" dirty="0">
                <a:solidFill>
                  <a:schemeClr val="tx1"/>
                </a:solidFill>
              </a:rPr>
              <a:t> </a:t>
            </a:r>
            <a:endParaRPr lang="ru-RU" sz="1800" b="0" dirty="0">
              <a:solidFill>
                <a:schemeClr val="tx1"/>
              </a:solidFill>
            </a:endParaRPr>
          </a:p>
        </p:txBody>
      </p:sp>
      <p:sp>
        <p:nvSpPr>
          <p:cNvPr id="7" name="Прямоугольник 6"/>
          <p:cNvSpPr/>
          <p:nvPr/>
        </p:nvSpPr>
        <p:spPr>
          <a:xfrm>
            <a:off x="503110" y="2796988"/>
            <a:ext cx="8237461" cy="4349909"/>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r>
              <a:rPr lang="ro-MO" sz="1800" dirty="0" smtClean="0">
                <a:solidFill>
                  <a:schemeClr val="tx1"/>
                </a:solidFill>
                <a:latin typeface="+mj-lt"/>
              </a:rPr>
              <a:t>Art. 9 </a:t>
            </a:r>
            <a:r>
              <a:rPr lang="en-GB" sz="1800" dirty="0">
                <a:solidFill>
                  <a:schemeClr val="tx1"/>
                </a:solidFill>
                <a:latin typeface="+mj-lt"/>
              </a:rPr>
              <a:t> </a:t>
            </a:r>
            <a:r>
              <a:rPr lang="ro-MO" sz="1800" dirty="0" smtClean="0">
                <a:solidFill>
                  <a:schemeClr val="tx1"/>
                </a:solidFill>
                <a:latin typeface="+mj-lt"/>
              </a:rPr>
              <a:t>Competența Guvernului</a:t>
            </a:r>
            <a:r>
              <a:rPr lang="ro-MO" sz="1800" b="0" dirty="0" smtClean="0">
                <a:solidFill>
                  <a:schemeClr val="tx1"/>
                </a:solidFill>
                <a:latin typeface="+mj-lt"/>
              </a:rPr>
              <a:t>:</a:t>
            </a:r>
          </a:p>
          <a:p>
            <a:pPr marL="285750" lvl="0" indent="-285750">
              <a:lnSpc>
                <a:spcPct val="115000"/>
              </a:lnSpc>
              <a:spcBef>
                <a:spcPts val="400"/>
              </a:spcBef>
              <a:spcAft>
                <a:spcPts val="1000"/>
              </a:spcAft>
              <a:buFont typeface="Arial" panose="020B0604020202020204" pitchFamily="34" charset="0"/>
              <a:buChar char="•"/>
              <a:tabLst>
                <a:tab pos="2190750" algn="l"/>
              </a:tabLst>
            </a:pPr>
            <a:r>
              <a:rPr lang="en-US" sz="1800" b="0" dirty="0" err="1" smtClean="0">
                <a:solidFill>
                  <a:schemeClr val="tx2"/>
                </a:solidFill>
                <a:latin typeface="+mj-lt"/>
                <a:ea typeface="Times New Roman"/>
              </a:rPr>
              <a:t>stabilirea</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modului</a:t>
            </a:r>
            <a:r>
              <a:rPr lang="en-US" sz="1800" b="0" dirty="0">
                <a:solidFill>
                  <a:schemeClr val="tx2"/>
                </a:solidFill>
                <a:latin typeface="+mj-lt"/>
                <a:ea typeface="Times New Roman"/>
              </a:rPr>
              <a:t> de </a:t>
            </a:r>
            <a:r>
              <a:rPr lang="en-US" sz="1800" b="0" dirty="0" err="1">
                <a:solidFill>
                  <a:schemeClr val="tx2"/>
                </a:solidFill>
                <a:latin typeface="+mj-lt"/>
                <a:ea typeface="Times New Roman"/>
              </a:rPr>
              <a:t>gestionare</a:t>
            </a:r>
            <a:r>
              <a:rPr lang="en-US" sz="1800" b="0" dirty="0">
                <a:solidFill>
                  <a:schemeClr val="tx2"/>
                </a:solidFill>
                <a:latin typeface="+mj-lt"/>
                <a:ea typeface="Times New Roman"/>
              </a:rPr>
              <a:t> a </a:t>
            </a:r>
            <a:r>
              <a:rPr lang="en-US" sz="1800" b="0" dirty="0" err="1">
                <a:solidFill>
                  <a:schemeClr val="tx2"/>
                </a:solidFill>
                <a:latin typeface="+mj-lt"/>
                <a:ea typeface="Times New Roman"/>
              </a:rPr>
              <a:t>Fondului</a:t>
            </a:r>
            <a:r>
              <a:rPr lang="en-US" sz="1800" b="0" dirty="0">
                <a:solidFill>
                  <a:schemeClr val="tx2"/>
                </a:solidFill>
                <a:latin typeface="+mj-lt"/>
                <a:ea typeface="Times New Roman"/>
              </a:rPr>
              <a:t> de stat al </a:t>
            </a:r>
            <a:r>
              <a:rPr lang="en-US" sz="1800" b="0" dirty="0" err="1">
                <a:solidFill>
                  <a:schemeClr val="tx2"/>
                </a:solidFill>
                <a:latin typeface="+mj-lt"/>
                <a:ea typeface="Times New Roman"/>
              </a:rPr>
              <a:t>subsolului</a:t>
            </a:r>
            <a:r>
              <a:rPr lang="en-US" sz="1800" b="0" dirty="0">
                <a:solidFill>
                  <a:schemeClr val="tx2"/>
                </a:solidFill>
                <a:latin typeface="+mj-lt"/>
                <a:ea typeface="Times New Roman"/>
              </a:rPr>
              <a:t> ca </a:t>
            </a:r>
            <a:r>
              <a:rPr lang="en-US" sz="1800" b="0" dirty="0" err="1">
                <a:solidFill>
                  <a:schemeClr val="tx2"/>
                </a:solidFill>
                <a:latin typeface="+mj-lt"/>
                <a:ea typeface="Times New Roman"/>
              </a:rPr>
              <a:t>obiect</a:t>
            </a:r>
            <a:r>
              <a:rPr lang="en-US" sz="1800" b="0" dirty="0">
                <a:solidFill>
                  <a:schemeClr val="tx2"/>
                </a:solidFill>
                <a:latin typeface="+mj-lt"/>
                <a:ea typeface="Times New Roman"/>
              </a:rPr>
              <a:t> al </a:t>
            </a:r>
            <a:r>
              <a:rPr lang="en-US" sz="1800" b="0" dirty="0" err="1">
                <a:solidFill>
                  <a:schemeClr val="tx2"/>
                </a:solidFill>
                <a:latin typeface="+mj-lt"/>
                <a:ea typeface="Times New Roman"/>
              </a:rPr>
              <a:t>proprietăţii</a:t>
            </a:r>
            <a:r>
              <a:rPr lang="en-US" sz="1800" b="0" dirty="0">
                <a:solidFill>
                  <a:schemeClr val="tx2"/>
                </a:solidFill>
                <a:latin typeface="+mj-lt"/>
                <a:ea typeface="Times New Roman"/>
              </a:rPr>
              <a:t> de </a:t>
            </a:r>
            <a:r>
              <a:rPr lang="en-US" sz="1800" b="0" dirty="0" smtClean="0">
                <a:solidFill>
                  <a:schemeClr val="tx2"/>
                </a:solidFill>
                <a:latin typeface="+mj-lt"/>
                <a:ea typeface="Times New Roman"/>
              </a:rPr>
              <a:t>stat;</a:t>
            </a:r>
            <a:endParaRPr lang="ro-MO" sz="1800" b="0" dirty="0" smtClean="0">
              <a:solidFill>
                <a:schemeClr val="tx2"/>
              </a:solidFill>
              <a:latin typeface="+mj-lt"/>
              <a:ea typeface="Times New Roman"/>
            </a:endParaRPr>
          </a:p>
          <a:p>
            <a:pPr marL="285750" lvl="0" indent="-285750">
              <a:lnSpc>
                <a:spcPct val="115000"/>
              </a:lnSpc>
              <a:spcBef>
                <a:spcPts val="400"/>
              </a:spcBef>
              <a:spcAft>
                <a:spcPts val="1000"/>
              </a:spcAft>
              <a:buFont typeface="Arial" panose="020B0604020202020204" pitchFamily="34" charset="0"/>
              <a:buChar char="•"/>
              <a:tabLst>
                <a:tab pos="2190750" algn="l"/>
              </a:tabLst>
            </a:pPr>
            <a:r>
              <a:rPr lang="en-US" sz="1800" b="0" dirty="0" err="1" smtClean="0">
                <a:solidFill>
                  <a:schemeClr val="tx2"/>
                </a:solidFill>
                <a:latin typeface="+mj-lt"/>
                <a:ea typeface="Times New Roman"/>
              </a:rPr>
              <a:t>aprobarea</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tarifelor</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normelor</a:t>
            </a:r>
            <a:r>
              <a:rPr lang="en-US" sz="1800" b="0" dirty="0">
                <a:solidFill>
                  <a:schemeClr val="tx2"/>
                </a:solidFill>
                <a:latin typeface="+mj-lt"/>
                <a:ea typeface="Times New Roman"/>
              </a:rPr>
              <a:t> de </a:t>
            </a:r>
            <a:r>
              <a:rPr lang="en-US" sz="1800" b="0" dirty="0" err="1">
                <a:solidFill>
                  <a:schemeClr val="tx2"/>
                </a:solidFill>
                <a:latin typeface="+mj-lt"/>
                <a:ea typeface="Times New Roman"/>
              </a:rPr>
              <a:t>timp</a:t>
            </a:r>
            <a:r>
              <a:rPr lang="en-US" sz="1800" b="0" dirty="0">
                <a:solidFill>
                  <a:schemeClr val="tx2"/>
                </a:solidFill>
                <a:latin typeface="+mj-lt"/>
                <a:ea typeface="Times New Roman"/>
              </a:rPr>
              <a:t> </a:t>
            </a:r>
            <a:r>
              <a:rPr lang="en-US" sz="1800" b="0" dirty="0" err="1">
                <a:solidFill>
                  <a:schemeClr val="tx2"/>
                </a:solidFill>
                <a:latin typeface="+mj-lt"/>
                <a:ea typeface="Times New Roman"/>
              </a:rPr>
              <a:t>pentru</a:t>
            </a:r>
            <a:r>
              <a:rPr lang="en-US" sz="1800" b="0" dirty="0">
                <a:solidFill>
                  <a:schemeClr val="tx2"/>
                </a:solidFill>
                <a:latin typeface="+mj-lt"/>
                <a:ea typeface="Times New Roman"/>
              </a:rPr>
              <a:t> </a:t>
            </a:r>
            <a:r>
              <a:rPr lang="en-US" sz="1800" b="0" dirty="0" err="1">
                <a:solidFill>
                  <a:schemeClr val="tx2"/>
                </a:solidFill>
                <a:latin typeface="+mj-lt"/>
                <a:ea typeface="Times New Roman"/>
              </a:rPr>
              <a:t>lucrările</a:t>
            </a:r>
            <a:r>
              <a:rPr lang="en-US" sz="1800" b="0" dirty="0">
                <a:solidFill>
                  <a:schemeClr val="tx2"/>
                </a:solidFill>
                <a:latin typeface="+mj-lt"/>
                <a:ea typeface="Times New Roman"/>
              </a:rPr>
              <a:t> de </a:t>
            </a:r>
            <a:r>
              <a:rPr lang="en-US" sz="1800" b="0" dirty="0" err="1">
                <a:solidFill>
                  <a:schemeClr val="tx2"/>
                </a:solidFill>
                <a:latin typeface="+mj-lt"/>
                <a:ea typeface="Times New Roman"/>
              </a:rPr>
              <a:t>explorări</a:t>
            </a:r>
            <a:r>
              <a:rPr lang="en-US" sz="1800" b="0" dirty="0">
                <a:solidFill>
                  <a:schemeClr val="tx2"/>
                </a:solidFill>
                <a:latin typeface="+mj-lt"/>
                <a:ea typeface="Times New Roman"/>
              </a:rPr>
              <a:t> </a:t>
            </a:r>
            <a:r>
              <a:rPr lang="en-US" sz="1800" b="0" dirty="0" err="1">
                <a:solidFill>
                  <a:schemeClr val="tx2"/>
                </a:solidFill>
                <a:latin typeface="+mj-lt"/>
                <a:ea typeface="Times New Roman"/>
              </a:rPr>
              <a:t>geologice</a:t>
            </a:r>
            <a:r>
              <a:rPr lang="en-US" sz="1800" b="0" dirty="0">
                <a:solidFill>
                  <a:schemeClr val="tx2"/>
                </a:solidFill>
                <a:latin typeface="+mj-lt"/>
                <a:ea typeface="Times New Roman"/>
              </a:rPr>
              <a:t> </a:t>
            </a:r>
            <a:r>
              <a:rPr lang="en-US" sz="1800" b="0" dirty="0" err="1">
                <a:solidFill>
                  <a:schemeClr val="tx2"/>
                </a:solidFill>
                <a:latin typeface="+mj-lt"/>
                <a:ea typeface="Times New Roman"/>
              </a:rPr>
              <a:t>finanţate</a:t>
            </a:r>
            <a:r>
              <a:rPr lang="en-US" sz="1800" b="0" dirty="0">
                <a:solidFill>
                  <a:schemeClr val="tx2"/>
                </a:solidFill>
                <a:latin typeface="+mj-lt"/>
                <a:ea typeface="Times New Roman"/>
              </a:rPr>
              <a:t> din </a:t>
            </a:r>
            <a:r>
              <a:rPr lang="en-US" sz="1800" b="0" dirty="0" err="1">
                <a:solidFill>
                  <a:schemeClr val="tx2"/>
                </a:solidFill>
                <a:latin typeface="+mj-lt"/>
                <a:ea typeface="Times New Roman"/>
              </a:rPr>
              <a:t>bugetul</a:t>
            </a:r>
            <a:r>
              <a:rPr lang="en-US" sz="1800" b="0" dirty="0">
                <a:solidFill>
                  <a:schemeClr val="tx2"/>
                </a:solidFill>
                <a:latin typeface="+mj-lt"/>
                <a:ea typeface="Times New Roman"/>
              </a:rPr>
              <a:t> de stat; </a:t>
            </a:r>
            <a:endParaRPr lang="ro-MO" sz="1800" b="0" dirty="0" smtClean="0">
              <a:solidFill>
                <a:schemeClr val="tx2"/>
              </a:solidFill>
              <a:latin typeface="+mj-lt"/>
              <a:ea typeface="Times New Roman"/>
            </a:endParaRPr>
          </a:p>
          <a:p>
            <a:pPr marL="285750" lvl="0" indent="-285750">
              <a:lnSpc>
                <a:spcPct val="115000"/>
              </a:lnSpc>
              <a:spcBef>
                <a:spcPts val="400"/>
              </a:spcBef>
              <a:spcAft>
                <a:spcPts val="1000"/>
              </a:spcAft>
              <a:buFont typeface="Arial" panose="020B0604020202020204" pitchFamily="34" charset="0"/>
              <a:buChar char="•"/>
              <a:tabLst>
                <a:tab pos="2190750" algn="l"/>
              </a:tabLst>
            </a:pPr>
            <a:r>
              <a:rPr lang="en-US" sz="1800" b="0" dirty="0" err="1" smtClean="0">
                <a:solidFill>
                  <a:schemeClr val="tx2"/>
                </a:solidFill>
                <a:latin typeface="+mj-lt"/>
                <a:ea typeface="Times New Roman"/>
              </a:rPr>
              <a:t>aprobarea</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programelor</a:t>
            </a:r>
            <a:r>
              <a:rPr lang="en-US" sz="1800" b="0" dirty="0">
                <a:solidFill>
                  <a:schemeClr val="tx2"/>
                </a:solidFill>
                <a:latin typeface="+mj-lt"/>
                <a:ea typeface="Times New Roman"/>
              </a:rPr>
              <a:t> de stat de </a:t>
            </a:r>
            <a:r>
              <a:rPr lang="en-US" sz="1800" b="0" dirty="0" err="1">
                <a:solidFill>
                  <a:schemeClr val="tx2"/>
                </a:solidFill>
                <a:latin typeface="+mj-lt"/>
                <a:ea typeface="Times New Roman"/>
              </a:rPr>
              <a:t>cercetare</a:t>
            </a:r>
            <a:r>
              <a:rPr lang="en-US" sz="1800" b="0" dirty="0">
                <a:solidFill>
                  <a:schemeClr val="tx2"/>
                </a:solidFill>
                <a:latin typeface="+mj-lt"/>
                <a:ea typeface="Times New Roman"/>
              </a:rPr>
              <a:t> </a:t>
            </a:r>
            <a:r>
              <a:rPr lang="en-US" sz="1800" b="0" dirty="0" err="1">
                <a:solidFill>
                  <a:schemeClr val="tx2"/>
                </a:solidFill>
                <a:latin typeface="+mj-lt"/>
                <a:ea typeface="Times New Roman"/>
              </a:rPr>
              <a:t>geologică</a:t>
            </a:r>
            <a:r>
              <a:rPr lang="en-US" sz="1800" b="0" dirty="0">
                <a:solidFill>
                  <a:schemeClr val="tx2"/>
                </a:solidFill>
                <a:latin typeface="+mj-lt"/>
                <a:ea typeface="Times New Roman"/>
              </a:rPr>
              <a:t> a </a:t>
            </a:r>
            <a:r>
              <a:rPr lang="en-US" sz="1800" b="0" dirty="0" err="1">
                <a:solidFill>
                  <a:schemeClr val="tx2"/>
                </a:solidFill>
                <a:latin typeface="+mj-lt"/>
                <a:ea typeface="Times New Roman"/>
              </a:rPr>
              <a:t>subsolului</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en-US" sz="1800" b="0" dirty="0" err="1">
                <a:solidFill>
                  <a:schemeClr val="tx2"/>
                </a:solidFill>
                <a:latin typeface="+mj-lt"/>
                <a:ea typeface="Times New Roman"/>
              </a:rPr>
              <a:t>scopul</a:t>
            </a:r>
            <a:r>
              <a:rPr lang="en-US" sz="1800" b="0" dirty="0">
                <a:solidFill>
                  <a:schemeClr val="tx2"/>
                </a:solidFill>
                <a:latin typeface="+mj-lt"/>
                <a:ea typeface="Times New Roman"/>
              </a:rPr>
              <a:t> </a:t>
            </a:r>
            <a:r>
              <a:rPr lang="en-US" sz="1800" b="0" dirty="0" err="1">
                <a:solidFill>
                  <a:schemeClr val="tx2"/>
                </a:solidFill>
                <a:latin typeface="+mj-lt"/>
                <a:ea typeface="Times New Roman"/>
              </a:rPr>
              <a:t>extinderii</a:t>
            </a:r>
            <a:r>
              <a:rPr lang="en-US" sz="1800" b="0" dirty="0">
                <a:solidFill>
                  <a:schemeClr val="tx2"/>
                </a:solidFill>
                <a:latin typeface="+mj-lt"/>
                <a:ea typeface="Times New Roman"/>
              </a:rPr>
              <a:t> </a:t>
            </a:r>
            <a:r>
              <a:rPr lang="en-US" sz="1800" b="0" dirty="0" err="1">
                <a:solidFill>
                  <a:schemeClr val="tx2"/>
                </a:solidFill>
                <a:latin typeface="+mj-lt"/>
                <a:ea typeface="Times New Roman"/>
              </a:rPr>
              <a:t>bazei</a:t>
            </a:r>
            <a:r>
              <a:rPr lang="en-US" sz="1800" b="0" dirty="0">
                <a:solidFill>
                  <a:schemeClr val="tx2"/>
                </a:solidFill>
                <a:latin typeface="+mj-lt"/>
                <a:ea typeface="Times New Roman"/>
              </a:rPr>
              <a:t> de </a:t>
            </a:r>
            <a:r>
              <a:rPr lang="en-US" sz="1800" b="0" dirty="0" err="1">
                <a:solidFill>
                  <a:schemeClr val="tx2"/>
                </a:solidFill>
                <a:latin typeface="+mj-lt"/>
                <a:ea typeface="Times New Roman"/>
              </a:rPr>
              <a:t>materie</a:t>
            </a:r>
            <a:r>
              <a:rPr lang="en-US" sz="1800" b="0" dirty="0">
                <a:solidFill>
                  <a:schemeClr val="tx2"/>
                </a:solidFill>
                <a:latin typeface="+mj-lt"/>
                <a:ea typeface="Times New Roman"/>
              </a:rPr>
              <a:t> </a:t>
            </a:r>
            <a:r>
              <a:rPr lang="en-US" sz="1800" b="0" dirty="0" err="1">
                <a:solidFill>
                  <a:schemeClr val="tx2"/>
                </a:solidFill>
                <a:latin typeface="+mj-lt"/>
                <a:ea typeface="Times New Roman"/>
              </a:rPr>
              <a:t>primă</a:t>
            </a:r>
            <a:r>
              <a:rPr lang="en-US" sz="1800" b="0" dirty="0">
                <a:solidFill>
                  <a:schemeClr val="tx2"/>
                </a:solidFill>
                <a:latin typeface="+mj-lt"/>
                <a:ea typeface="Times New Roman"/>
              </a:rPr>
              <a:t> </a:t>
            </a:r>
            <a:r>
              <a:rPr lang="en-US" sz="1800" b="0" dirty="0" err="1" smtClean="0">
                <a:solidFill>
                  <a:schemeClr val="tx2"/>
                </a:solidFill>
                <a:latin typeface="+mj-lt"/>
                <a:ea typeface="Times New Roman"/>
              </a:rPr>
              <a:t>minerală</a:t>
            </a:r>
            <a:endParaRPr lang="ro-MO" sz="1800" b="0" dirty="0" smtClean="0">
              <a:solidFill>
                <a:schemeClr val="tx2"/>
              </a:solidFill>
              <a:latin typeface="+mj-lt"/>
              <a:ea typeface="Times New Roman"/>
            </a:endParaRPr>
          </a:p>
          <a:p>
            <a:pPr marL="285750" lvl="0" indent="-285750">
              <a:lnSpc>
                <a:spcPct val="115000"/>
              </a:lnSpc>
              <a:spcBef>
                <a:spcPts val="400"/>
              </a:spcBef>
              <a:spcAft>
                <a:spcPts val="1000"/>
              </a:spcAft>
              <a:buFont typeface="Arial" panose="020B0604020202020204" pitchFamily="34" charset="0"/>
              <a:buChar char="•"/>
              <a:tabLst>
                <a:tab pos="2190750" algn="l"/>
              </a:tabLst>
            </a:pPr>
            <a:r>
              <a:rPr lang="ro-MO" sz="1800" b="0" dirty="0" smtClean="0">
                <a:solidFill>
                  <a:schemeClr val="tx2"/>
                </a:solidFill>
                <a:latin typeface="+mj-lt"/>
                <a:ea typeface="Times New Roman"/>
              </a:rPr>
              <a:t> </a:t>
            </a:r>
            <a:r>
              <a:rPr lang="en-US" sz="1800" b="0" dirty="0" err="1" smtClean="0">
                <a:solidFill>
                  <a:schemeClr val="tx2"/>
                </a:solidFill>
                <a:latin typeface="+mj-lt"/>
                <a:ea typeface="Times New Roman"/>
              </a:rPr>
              <a:t>stabilirea</a:t>
            </a:r>
            <a:r>
              <a:rPr lang="en-US" sz="1800" b="0" dirty="0" smtClean="0">
                <a:solidFill>
                  <a:schemeClr val="tx2"/>
                </a:solidFill>
                <a:latin typeface="+mj-lt"/>
                <a:ea typeface="Times New Roman"/>
              </a:rPr>
              <a:t> </a:t>
            </a:r>
            <a:r>
              <a:rPr lang="ro-MO" sz="1800" b="0" dirty="0" smtClean="0">
                <a:solidFill>
                  <a:schemeClr val="tx2"/>
                </a:solidFill>
                <a:latin typeface="+mj-lt"/>
                <a:ea typeface="Times New Roman"/>
              </a:rPr>
              <a:t>Fondului de stat a informației,a </a:t>
            </a:r>
            <a:r>
              <a:rPr lang="en-US" sz="1800" b="0" dirty="0" err="1" smtClean="0">
                <a:solidFill>
                  <a:schemeClr val="tx2"/>
                </a:solidFill>
                <a:latin typeface="+mj-lt"/>
                <a:ea typeface="Times New Roman"/>
              </a:rPr>
              <a:t>modului</a:t>
            </a:r>
            <a:r>
              <a:rPr lang="en-US" sz="1800" b="0" dirty="0" smtClean="0">
                <a:solidFill>
                  <a:schemeClr val="tx2"/>
                </a:solidFill>
                <a:latin typeface="+mj-lt"/>
                <a:ea typeface="Times New Roman"/>
              </a:rPr>
              <a:t> </a:t>
            </a:r>
            <a:r>
              <a:rPr lang="en-US" sz="1800" b="0" dirty="0">
                <a:solidFill>
                  <a:schemeClr val="tx2"/>
                </a:solidFill>
                <a:latin typeface="+mj-lt"/>
                <a:ea typeface="Times New Roman"/>
              </a:rPr>
              <a:t>de </a:t>
            </a:r>
            <a:r>
              <a:rPr lang="en-US" sz="1800" b="0" dirty="0" err="1">
                <a:solidFill>
                  <a:schemeClr val="tx2"/>
                </a:solidFill>
                <a:latin typeface="+mj-lt"/>
                <a:ea typeface="Times New Roman"/>
              </a:rPr>
              <a:t>folosire</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protecţie</a:t>
            </a:r>
            <a:r>
              <a:rPr lang="en-US" sz="1800" b="0" dirty="0">
                <a:solidFill>
                  <a:schemeClr val="tx2"/>
                </a:solidFill>
                <a:latin typeface="+mj-lt"/>
                <a:ea typeface="Times New Roman"/>
              </a:rPr>
              <a:t> a </a:t>
            </a:r>
            <a:r>
              <a:rPr lang="en-US" sz="1800" b="0" dirty="0" err="1">
                <a:solidFill>
                  <a:schemeClr val="tx2"/>
                </a:solidFill>
                <a:latin typeface="+mj-lt"/>
                <a:ea typeface="Times New Roman"/>
              </a:rPr>
              <a:t>subsolului</a:t>
            </a:r>
            <a:r>
              <a:rPr lang="en-US" sz="1800" b="0" dirty="0">
                <a:solidFill>
                  <a:schemeClr val="tx2"/>
                </a:solidFill>
                <a:latin typeface="+mj-lt"/>
                <a:ea typeface="Times New Roman"/>
              </a:rPr>
              <a:t>, de </a:t>
            </a:r>
            <a:r>
              <a:rPr lang="en-US" sz="1800" b="0" dirty="0" err="1">
                <a:solidFill>
                  <a:schemeClr val="tx2"/>
                </a:solidFill>
                <a:latin typeface="+mj-lt"/>
                <a:ea typeface="Times New Roman"/>
              </a:rPr>
              <a:t>elaborare</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aprobare</a:t>
            </a:r>
            <a:r>
              <a:rPr lang="en-US" sz="1800" b="0" dirty="0">
                <a:solidFill>
                  <a:schemeClr val="tx2"/>
                </a:solidFill>
                <a:latin typeface="+mj-lt"/>
                <a:ea typeface="Times New Roman"/>
              </a:rPr>
              <a:t> a </a:t>
            </a:r>
            <a:r>
              <a:rPr lang="en-US" sz="1800" b="0" dirty="0" err="1">
                <a:solidFill>
                  <a:schemeClr val="tx2"/>
                </a:solidFill>
                <a:latin typeface="+mj-lt"/>
                <a:ea typeface="Times New Roman"/>
              </a:rPr>
              <a:t>standardelor</a:t>
            </a:r>
            <a:r>
              <a:rPr lang="en-US" sz="1800" b="0" dirty="0">
                <a:solidFill>
                  <a:schemeClr val="tx2"/>
                </a:solidFill>
                <a:latin typeface="+mj-lt"/>
                <a:ea typeface="Times New Roman"/>
              </a:rPr>
              <a:t>, </a:t>
            </a:r>
            <a:r>
              <a:rPr lang="en-US" sz="1800" b="0" dirty="0" err="1">
                <a:solidFill>
                  <a:schemeClr val="tx2"/>
                </a:solidFill>
                <a:latin typeface="+mj-lt"/>
                <a:ea typeface="Times New Roman"/>
              </a:rPr>
              <a:t>normelor</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regulilor</a:t>
            </a:r>
            <a:r>
              <a:rPr lang="en-US" sz="1800" b="0" dirty="0">
                <a:solidFill>
                  <a:schemeClr val="tx2"/>
                </a:solidFill>
                <a:latin typeface="+mj-lt"/>
                <a:ea typeface="Times New Roman"/>
              </a:rPr>
              <a:t> </a:t>
            </a:r>
            <a:r>
              <a:rPr lang="en-US" sz="1800" b="0" dirty="0" err="1">
                <a:solidFill>
                  <a:schemeClr val="tx2"/>
                </a:solidFill>
                <a:latin typeface="+mj-lt"/>
                <a:ea typeface="Times New Roman"/>
              </a:rPr>
              <a:t>corespunzătoare</a:t>
            </a:r>
            <a:r>
              <a:rPr lang="en-US" sz="1800" b="0" dirty="0">
                <a:solidFill>
                  <a:schemeClr val="tx2"/>
                </a:solidFill>
                <a:latin typeface="+mj-lt"/>
                <a:ea typeface="Times New Roman"/>
              </a:rPr>
              <a:t>;</a:t>
            </a:r>
            <a:br>
              <a:rPr lang="en-US" sz="1800" b="0" dirty="0">
                <a:solidFill>
                  <a:schemeClr val="tx2"/>
                </a:solidFill>
                <a:latin typeface="+mj-lt"/>
                <a:ea typeface="Times New Roman"/>
              </a:rPr>
            </a:br>
            <a:r>
              <a:rPr lang="en-US" sz="1800" b="0" dirty="0">
                <a:solidFill>
                  <a:schemeClr val="tx2"/>
                </a:solidFill>
                <a:latin typeface="+mj-lt"/>
                <a:ea typeface="Times New Roman"/>
              </a:rPr>
              <a:t> </a:t>
            </a:r>
            <a:endParaRPr lang="ru-RU" sz="1800" b="0" dirty="0">
              <a:solidFill>
                <a:schemeClr val="tx2"/>
              </a:solidFill>
              <a:latin typeface="+mj-lt"/>
            </a:endParaRPr>
          </a:p>
        </p:txBody>
      </p:sp>
    </p:spTree>
    <p:extLst>
      <p:ext uri="{BB962C8B-B14F-4D97-AF65-F5344CB8AC3E}">
        <p14:creationId xmlns:p14="http://schemas.microsoft.com/office/powerpoint/2010/main" val="346699666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0" hangingPunct="0"/>
            <a:r>
              <a:rPr lang="ro-MO" sz="2000" kern="0" dirty="0">
                <a:solidFill>
                  <a:srgbClr val="000000"/>
                </a:solidFill>
              </a:rPr>
              <a:t>Codul subsolului nr.3 </a:t>
            </a:r>
            <a:r>
              <a:rPr lang="ro-MO" sz="2000" kern="0" dirty="0">
                <a:solidFill>
                  <a:srgbClr val="000000"/>
                </a:solidFill>
                <a:cs typeface="Arial" charset="0"/>
              </a:rPr>
              <a:t>din 02.02.2009</a:t>
            </a:r>
            <a:r>
              <a:rPr lang="ro-MO" sz="2000" kern="0" dirty="0">
                <a:solidFill>
                  <a:srgbClr val="000000"/>
                </a:solidFill>
              </a:rPr>
              <a:t>  </a:t>
            </a:r>
            <a:endParaRPr lang="ru-RU" sz="2000" dirty="0">
              <a:solidFill>
                <a:srgbClr val="000000"/>
              </a:solidFill>
            </a:endParaRPr>
          </a:p>
        </p:txBody>
      </p:sp>
      <p:sp>
        <p:nvSpPr>
          <p:cNvPr id="22" name="Прямоугольник 21"/>
          <p:cNvSpPr/>
          <p:nvPr/>
        </p:nvSpPr>
        <p:spPr>
          <a:xfrm>
            <a:off x="115421" y="1350625"/>
            <a:ext cx="8659922"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vi-VN" sz="1800" b="0" kern="0" dirty="0">
              <a:solidFill>
                <a:srgbClr val="6E6452"/>
              </a:solidFill>
              <a:latin typeface="Arial"/>
            </a:endParaRPr>
          </a:p>
        </p:txBody>
      </p:sp>
      <p:sp>
        <p:nvSpPr>
          <p:cNvPr id="5" name="Прямоугольник 4"/>
          <p:cNvSpPr/>
          <p:nvPr/>
        </p:nvSpPr>
        <p:spPr>
          <a:xfrm>
            <a:off x="192181" y="2891118"/>
            <a:ext cx="8548391" cy="430887"/>
          </a:xfrm>
          <a:prstGeom prst="rect">
            <a:avLst/>
          </a:prstGeom>
        </p:spPr>
        <p:txBody>
          <a:bodyPr wrap="square">
            <a:spAutoFit/>
          </a:bodyPr>
          <a:lstStyle/>
          <a:p>
            <a:r>
              <a:rPr lang="vi-VN" dirty="0"/>
              <a:t> </a:t>
            </a:r>
            <a:r>
              <a:rPr lang="vi-VN" sz="1800" dirty="0">
                <a:solidFill>
                  <a:schemeClr val="tx1"/>
                </a:solidFill>
              </a:rPr>
              <a:t> </a:t>
            </a:r>
            <a:endParaRPr lang="ru-RU" sz="1800" b="0" dirty="0">
              <a:solidFill>
                <a:schemeClr val="tx1"/>
              </a:solidFill>
            </a:endParaRPr>
          </a:p>
        </p:txBody>
      </p:sp>
      <p:sp>
        <p:nvSpPr>
          <p:cNvPr id="7" name="Прямоугольник 6"/>
          <p:cNvSpPr/>
          <p:nvPr/>
        </p:nvSpPr>
        <p:spPr>
          <a:xfrm>
            <a:off x="503110" y="2796988"/>
            <a:ext cx="8237461" cy="3851824"/>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r>
              <a:rPr lang="en-US" sz="1800" dirty="0" err="1" smtClean="0">
                <a:solidFill>
                  <a:schemeClr val="tx1"/>
                </a:solidFill>
                <a:latin typeface="+mj-lt"/>
                <a:ea typeface="Times New Roman"/>
              </a:rPr>
              <a:t>Articolul</a:t>
            </a:r>
            <a:r>
              <a:rPr lang="en-US" sz="1800" dirty="0" smtClean="0">
                <a:solidFill>
                  <a:schemeClr val="tx1"/>
                </a:solidFill>
                <a:latin typeface="+mj-lt"/>
                <a:ea typeface="Times New Roman"/>
              </a:rPr>
              <a:t> </a:t>
            </a:r>
            <a:r>
              <a:rPr lang="en-US" sz="1800" dirty="0">
                <a:solidFill>
                  <a:schemeClr val="tx1"/>
                </a:solidFill>
                <a:latin typeface="+mj-lt"/>
                <a:ea typeface="Times New Roman"/>
              </a:rPr>
              <a:t>10</a:t>
            </a:r>
            <a:r>
              <a:rPr lang="en-US" sz="2000" dirty="0">
                <a:solidFill>
                  <a:schemeClr val="tx1"/>
                </a:solidFill>
                <a:latin typeface="Times New Roman"/>
                <a:ea typeface="Times New Roman"/>
              </a:rPr>
              <a:t>.  </a:t>
            </a:r>
            <a:r>
              <a:rPr lang="en-US" sz="1800" dirty="0" err="1">
                <a:solidFill>
                  <a:schemeClr val="tx1"/>
                </a:solidFill>
                <a:latin typeface="+mj-lt"/>
                <a:ea typeface="Times New Roman"/>
              </a:rPr>
              <a:t>Competenţa</a:t>
            </a:r>
            <a:r>
              <a:rPr lang="en-US" sz="1800" dirty="0">
                <a:solidFill>
                  <a:schemeClr val="tx1"/>
                </a:solidFill>
                <a:latin typeface="+mj-lt"/>
                <a:ea typeface="Times New Roman"/>
              </a:rPr>
              <a:t> </a:t>
            </a:r>
            <a:r>
              <a:rPr lang="en-US" sz="1800" dirty="0" err="1">
                <a:solidFill>
                  <a:schemeClr val="tx1"/>
                </a:solidFill>
                <a:latin typeface="+mj-lt"/>
                <a:ea typeface="Times New Roman"/>
              </a:rPr>
              <a:t>Ministerul</a:t>
            </a:r>
            <a:r>
              <a:rPr lang="en-US" sz="1800" dirty="0">
                <a:solidFill>
                  <a:schemeClr val="tx1"/>
                </a:solidFill>
                <a:latin typeface="+mj-lt"/>
                <a:ea typeface="Times New Roman"/>
              </a:rPr>
              <a:t> </a:t>
            </a:r>
            <a:r>
              <a:rPr lang="en-US" sz="1800" dirty="0" err="1">
                <a:solidFill>
                  <a:schemeClr val="tx1"/>
                </a:solidFill>
                <a:latin typeface="+mj-lt"/>
                <a:ea typeface="Times New Roman"/>
              </a:rPr>
              <a:t>Agriculturii</a:t>
            </a:r>
            <a:r>
              <a:rPr lang="en-US" sz="1800" dirty="0">
                <a:solidFill>
                  <a:schemeClr val="tx1"/>
                </a:solidFill>
                <a:latin typeface="+mj-lt"/>
                <a:ea typeface="Times New Roman"/>
              </a:rPr>
              <a:t>, </a:t>
            </a:r>
            <a:r>
              <a:rPr lang="en-US" sz="1800" dirty="0" err="1">
                <a:solidFill>
                  <a:schemeClr val="tx1"/>
                </a:solidFill>
                <a:latin typeface="+mj-lt"/>
                <a:ea typeface="Times New Roman"/>
              </a:rPr>
              <a:t>Dezvoltării</a:t>
            </a:r>
            <a:r>
              <a:rPr lang="en-US" sz="1800" dirty="0">
                <a:solidFill>
                  <a:schemeClr val="tx1"/>
                </a:solidFill>
                <a:latin typeface="+mj-lt"/>
                <a:ea typeface="Times New Roman"/>
              </a:rPr>
              <a:t> </a:t>
            </a:r>
            <a:r>
              <a:rPr lang="en-US" sz="1800" dirty="0" err="1">
                <a:solidFill>
                  <a:schemeClr val="tx1"/>
                </a:solidFill>
                <a:latin typeface="+mj-lt"/>
                <a:ea typeface="Times New Roman"/>
              </a:rPr>
              <a:t>Regionale</a:t>
            </a:r>
            <a:r>
              <a:rPr lang="en-US" sz="1800" dirty="0">
                <a:solidFill>
                  <a:schemeClr val="tx1"/>
                </a:solidFill>
                <a:latin typeface="+mj-lt"/>
                <a:ea typeface="Times New Roman"/>
              </a:rPr>
              <a:t> </a:t>
            </a:r>
            <a:r>
              <a:rPr lang="en-US" sz="1800" b="0" dirty="0" err="1">
                <a:solidFill>
                  <a:srgbClr val="000000"/>
                </a:solidFill>
                <a:latin typeface="+mj-lt"/>
                <a:ea typeface="Times New Roman"/>
              </a:rPr>
              <a:t>și</a:t>
            </a:r>
            <a:r>
              <a:rPr lang="en-US" sz="1800" b="0" dirty="0">
                <a:solidFill>
                  <a:srgbClr val="000000"/>
                </a:solidFill>
                <a:latin typeface="+mj-lt"/>
                <a:ea typeface="Times New Roman"/>
              </a:rPr>
              <a:t> </a:t>
            </a:r>
            <a:r>
              <a:rPr lang="en-US" sz="1800" dirty="0" err="1" smtClean="0">
                <a:solidFill>
                  <a:srgbClr val="000000"/>
                </a:solidFill>
                <a:latin typeface="+mj-lt"/>
                <a:ea typeface="Times New Roman"/>
              </a:rPr>
              <a:t>Mediului</a:t>
            </a:r>
            <a:r>
              <a:rPr lang="ro-MO" sz="1800" b="0" dirty="0" smtClean="0">
                <a:solidFill>
                  <a:srgbClr val="000000"/>
                </a:solidFill>
                <a:latin typeface="+mj-lt"/>
                <a:ea typeface="Times New Roman"/>
              </a:rPr>
              <a:t> </a:t>
            </a:r>
            <a:r>
              <a:rPr lang="ro-MO" sz="1800" b="0" dirty="0" smtClean="0">
                <a:solidFill>
                  <a:schemeClr val="tx2"/>
                </a:solidFill>
                <a:latin typeface="+mj-lt"/>
                <a:ea typeface="Times New Roman"/>
              </a:rPr>
              <a:t>se referă inclusiv și la </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elaborarea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promovarea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politicii</a:t>
            </a:r>
            <a:r>
              <a:rPr lang="en-US" sz="1800" b="0" dirty="0">
                <a:solidFill>
                  <a:schemeClr val="tx2"/>
                </a:solidFill>
                <a:latin typeface="+mj-lt"/>
                <a:ea typeface="Times New Roman"/>
              </a:rPr>
              <a:t> </a:t>
            </a:r>
            <a:r>
              <a:rPr lang="en-US" sz="1800" b="0" dirty="0" err="1">
                <a:solidFill>
                  <a:schemeClr val="tx2"/>
                </a:solidFill>
                <a:latin typeface="+mj-lt"/>
                <a:ea typeface="Times New Roman"/>
              </a:rPr>
              <a:t>statului</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en-US" sz="1800" b="0" dirty="0" err="1">
                <a:solidFill>
                  <a:schemeClr val="tx2"/>
                </a:solidFill>
                <a:latin typeface="+mj-lt"/>
                <a:ea typeface="Times New Roman"/>
              </a:rPr>
              <a:t>domeniul</a:t>
            </a:r>
            <a:r>
              <a:rPr lang="en-US" sz="1800" b="0" dirty="0">
                <a:solidFill>
                  <a:schemeClr val="tx2"/>
                </a:solidFill>
                <a:latin typeface="+mj-lt"/>
                <a:ea typeface="Times New Roman"/>
              </a:rPr>
              <a:t>  </a:t>
            </a:r>
            <a:r>
              <a:rPr lang="en-US" sz="1800" b="0" dirty="0" err="1">
                <a:solidFill>
                  <a:schemeClr val="tx2"/>
                </a:solidFill>
                <a:latin typeface="+mj-lt"/>
                <a:ea typeface="Times New Roman"/>
              </a:rPr>
              <a:t>folosirii</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protecţiei</a:t>
            </a:r>
            <a:r>
              <a:rPr lang="en-US" sz="1800" b="0" dirty="0">
                <a:solidFill>
                  <a:schemeClr val="tx2"/>
                </a:solidFill>
                <a:latin typeface="+mj-lt"/>
                <a:ea typeface="Times New Roman"/>
              </a:rPr>
              <a:t> </a:t>
            </a:r>
            <a:r>
              <a:rPr lang="en-US" sz="1800" b="0" dirty="0" err="1" smtClean="0">
                <a:solidFill>
                  <a:schemeClr val="tx2"/>
                </a:solidFill>
                <a:latin typeface="+mj-lt"/>
                <a:ea typeface="Times New Roman"/>
              </a:rPr>
              <a:t>subsolului</a:t>
            </a:r>
            <a:endParaRPr lang="ro-MO" sz="1800" b="0" dirty="0" smtClean="0">
              <a:solidFill>
                <a:schemeClr val="tx2"/>
              </a:solidFill>
              <a:latin typeface="+mj-lt"/>
              <a:ea typeface="Times New Roman"/>
            </a:endParaRPr>
          </a:p>
          <a:p>
            <a:pPr lvl="0">
              <a:lnSpc>
                <a:spcPct val="115000"/>
              </a:lnSpc>
              <a:spcBef>
                <a:spcPts val="400"/>
              </a:spcBef>
              <a:spcAft>
                <a:spcPts val="1000"/>
              </a:spcAft>
              <a:buClr>
                <a:srgbClr val="C80F0F"/>
              </a:buClr>
              <a:tabLst>
                <a:tab pos="2190750" algn="l"/>
              </a:tabLst>
            </a:pPr>
            <a:r>
              <a:rPr lang="en-US" sz="1800" dirty="0" err="1">
                <a:solidFill>
                  <a:schemeClr val="tx2"/>
                </a:solidFill>
                <a:latin typeface="+mj-lt"/>
                <a:ea typeface="Times New Roman"/>
              </a:rPr>
              <a:t>Articolul</a:t>
            </a:r>
            <a:r>
              <a:rPr lang="en-US" sz="1800" dirty="0">
                <a:solidFill>
                  <a:schemeClr val="tx2"/>
                </a:solidFill>
                <a:latin typeface="+mj-lt"/>
                <a:ea typeface="Times New Roman"/>
              </a:rPr>
              <a:t> </a:t>
            </a:r>
            <a:r>
              <a:rPr lang="en-US" sz="1800" dirty="0" smtClean="0">
                <a:solidFill>
                  <a:schemeClr val="tx2"/>
                </a:solidFill>
                <a:latin typeface="+mj-lt"/>
                <a:ea typeface="Times New Roman"/>
              </a:rPr>
              <a:t>11</a:t>
            </a:r>
            <a:r>
              <a:rPr lang="en-US" sz="1800" b="0" dirty="0" smtClean="0">
                <a:solidFill>
                  <a:schemeClr val="tx2"/>
                </a:solidFill>
                <a:latin typeface="+mj-lt"/>
                <a:ea typeface="Times New Roman"/>
              </a:rPr>
              <a:t>.</a:t>
            </a:r>
            <a:r>
              <a:rPr lang="ro-MO" sz="1800" dirty="0" smtClean="0">
                <a:solidFill>
                  <a:schemeClr val="tx2"/>
                </a:solidFill>
                <a:latin typeface="+mj-lt"/>
                <a:ea typeface="Times New Roman"/>
              </a:rPr>
              <a:t>prevede c</a:t>
            </a:r>
            <a:r>
              <a:rPr lang="en-US" sz="1800" dirty="0" err="1" smtClean="0">
                <a:solidFill>
                  <a:schemeClr val="tx2"/>
                </a:solidFill>
                <a:latin typeface="+mj-lt"/>
                <a:ea typeface="Times New Roman"/>
              </a:rPr>
              <a:t>omp</a:t>
            </a:r>
            <a:r>
              <a:rPr lang="ro-MO" sz="1800" dirty="0" smtClean="0">
                <a:solidFill>
                  <a:schemeClr val="tx2"/>
                </a:solidFill>
                <a:latin typeface="+mj-lt"/>
                <a:ea typeface="Times New Roman"/>
              </a:rPr>
              <a:t>et</a:t>
            </a:r>
            <a:r>
              <a:rPr lang="en-US" sz="1800" b="0" dirty="0" err="1" smtClean="0">
                <a:solidFill>
                  <a:schemeClr val="tx2"/>
                </a:solidFill>
                <a:latin typeface="+mj-lt"/>
                <a:ea typeface="Times New Roman"/>
              </a:rPr>
              <a:t>enţa</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Agenţiei</a:t>
            </a:r>
            <a:r>
              <a:rPr lang="en-US" sz="1800" b="0" dirty="0">
                <a:solidFill>
                  <a:schemeClr val="tx2"/>
                </a:solidFill>
                <a:latin typeface="+mj-lt"/>
                <a:ea typeface="Times New Roman"/>
              </a:rPr>
              <a:t> </a:t>
            </a:r>
            <a:r>
              <a:rPr lang="en-US" sz="1800" b="0" dirty="0" err="1">
                <a:solidFill>
                  <a:schemeClr val="tx2"/>
                </a:solidFill>
                <a:latin typeface="+mj-lt"/>
                <a:ea typeface="Times New Roman"/>
              </a:rPr>
              <a:t>pentru</a:t>
            </a:r>
            <a:r>
              <a:rPr lang="en-US" sz="1800" b="0" dirty="0">
                <a:solidFill>
                  <a:schemeClr val="tx2"/>
                </a:solidFill>
                <a:latin typeface="+mj-lt"/>
                <a:ea typeface="Times New Roman"/>
              </a:rPr>
              <a:t> </a:t>
            </a:r>
            <a:r>
              <a:rPr lang="en-US" sz="1800" b="0" dirty="0" err="1">
                <a:solidFill>
                  <a:schemeClr val="tx2"/>
                </a:solidFill>
                <a:latin typeface="+mj-lt"/>
                <a:ea typeface="Times New Roman"/>
              </a:rPr>
              <a:t>Geologie</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Resurse</a:t>
            </a:r>
            <a:r>
              <a:rPr lang="en-US" sz="1800" b="0" dirty="0">
                <a:solidFill>
                  <a:schemeClr val="tx2"/>
                </a:solidFill>
                <a:latin typeface="+mj-lt"/>
                <a:ea typeface="Times New Roman"/>
              </a:rPr>
              <a:t> </a:t>
            </a:r>
            <a:r>
              <a:rPr lang="en-US" sz="1800" b="0" dirty="0" err="1" smtClean="0">
                <a:solidFill>
                  <a:schemeClr val="tx2"/>
                </a:solidFill>
                <a:latin typeface="+mj-lt"/>
                <a:ea typeface="Times New Roman"/>
              </a:rPr>
              <a:t>Minerale</a:t>
            </a:r>
            <a:r>
              <a:rPr lang="ro-MO" sz="1800" b="0" dirty="0" smtClean="0">
                <a:solidFill>
                  <a:schemeClr val="tx2"/>
                </a:solidFill>
                <a:latin typeface="+mj-lt"/>
                <a:ea typeface="Times New Roman"/>
              </a:rPr>
              <a:t>, care este orientată spre</a:t>
            </a:r>
            <a:r>
              <a:rPr lang="en-US" sz="1800" b="0" dirty="0" smtClean="0">
                <a:solidFill>
                  <a:schemeClr val="tx2"/>
                </a:solidFill>
                <a:latin typeface="+mj-lt"/>
                <a:ea typeface="Times New Roman"/>
              </a:rPr>
              <a:t>:</a:t>
            </a:r>
            <a:endParaRPr lang="ro-MO" sz="1800" b="0" dirty="0" smtClean="0">
              <a:solidFill>
                <a:schemeClr val="tx2"/>
              </a:solidFill>
              <a:latin typeface="+mj-lt"/>
              <a:ea typeface="Times New Roman"/>
            </a:endParaRPr>
          </a:p>
          <a:p>
            <a:pPr marL="285750" lvl="0" indent="-285750">
              <a:lnSpc>
                <a:spcPct val="115000"/>
              </a:lnSpc>
              <a:spcBef>
                <a:spcPts val="400"/>
              </a:spcBef>
              <a:spcAft>
                <a:spcPts val="1000"/>
              </a:spcAft>
              <a:buFont typeface="Arial" panose="020B0604020202020204" pitchFamily="34" charset="0"/>
              <a:buChar char="•"/>
              <a:tabLst>
                <a:tab pos="2190750" algn="l"/>
              </a:tabLst>
            </a:pPr>
            <a:r>
              <a:rPr lang="ro-MO" sz="1800" b="0" dirty="0" smtClean="0">
                <a:solidFill>
                  <a:schemeClr val="tx2"/>
                </a:solidFill>
                <a:latin typeface="+mj-lt"/>
                <a:ea typeface="Times New Roman"/>
              </a:rPr>
              <a:t>  </a:t>
            </a:r>
            <a:r>
              <a:rPr lang="en-US" sz="1800" dirty="0" err="1" smtClean="0">
                <a:solidFill>
                  <a:schemeClr val="tx2"/>
                </a:solidFill>
                <a:latin typeface="+mj-lt"/>
                <a:ea typeface="Times New Roman"/>
              </a:rPr>
              <a:t>domeniul</a:t>
            </a:r>
            <a:r>
              <a:rPr lang="en-US" sz="1800" dirty="0" smtClean="0">
                <a:solidFill>
                  <a:schemeClr val="tx2"/>
                </a:solidFill>
                <a:latin typeface="+mj-lt"/>
                <a:ea typeface="Times New Roman"/>
              </a:rPr>
              <a:t> </a:t>
            </a:r>
            <a:r>
              <a:rPr lang="en-US" sz="1800" dirty="0" err="1">
                <a:solidFill>
                  <a:schemeClr val="tx2"/>
                </a:solidFill>
                <a:latin typeface="+mj-lt"/>
                <a:ea typeface="Times New Roman"/>
              </a:rPr>
              <a:t>cercetării</a:t>
            </a:r>
            <a:r>
              <a:rPr lang="en-US" sz="1800" dirty="0">
                <a:solidFill>
                  <a:schemeClr val="tx2"/>
                </a:solidFill>
                <a:latin typeface="+mj-lt"/>
                <a:ea typeface="Times New Roman"/>
              </a:rPr>
              <a:t> </a:t>
            </a:r>
            <a:r>
              <a:rPr lang="en-US" sz="1800" dirty="0" err="1">
                <a:solidFill>
                  <a:schemeClr val="tx2"/>
                </a:solidFill>
                <a:latin typeface="+mj-lt"/>
                <a:ea typeface="Times New Roman"/>
              </a:rPr>
              <a:t>şi</a:t>
            </a:r>
            <a:r>
              <a:rPr lang="en-US" sz="1800" dirty="0">
                <a:solidFill>
                  <a:schemeClr val="tx2"/>
                </a:solidFill>
                <a:latin typeface="+mj-lt"/>
                <a:ea typeface="Times New Roman"/>
              </a:rPr>
              <a:t> </a:t>
            </a:r>
            <a:r>
              <a:rPr lang="en-US" sz="1800" dirty="0" err="1">
                <a:solidFill>
                  <a:schemeClr val="tx2"/>
                </a:solidFill>
                <a:latin typeface="+mj-lt"/>
                <a:ea typeface="Times New Roman"/>
              </a:rPr>
              <a:t>folosirii</a:t>
            </a:r>
            <a:r>
              <a:rPr lang="en-US" sz="1800" dirty="0">
                <a:solidFill>
                  <a:schemeClr val="tx2"/>
                </a:solidFill>
                <a:latin typeface="+mj-lt"/>
                <a:ea typeface="Times New Roman"/>
              </a:rPr>
              <a:t> </a:t>
            </a:r>
            <a:r>
              <a:rPr lang="en-US" sz="1800" dirty="0" err="1" smtClean="0">
                <a:solidFill>
                  <a:schemeClr val="tx2"/>
                </a:solidFill>
                <a:latin typeface="+mj-lt"/>
                <a:ea typeface="Times New Roman"/>
              </a:rPr>
              <a:t>subsolului</a:t>
            </a:r>
            <a:r>
              <a:rPr lang="ro-MO" sz="1800" dirty="0" smtClean="0">
                <a:solidFill>
                  <a:schemeClr val="tx2"/>
                </a:solidFill>
                <a:latin typeface="+mj-lt"/>
                <a:ea typeface="Times New Roman"/>
              </a:rPr>
              <a:t> (</a:t>
            </a:r>
            <a:r>
              <a:rPr lang="en-US" sz="1800" dirty="0" smtClean="0">
                <a:solidFill>
                  <a:schemeClr val="tx2"/>
                </a:solidFill>
                <a:latin typeface="Times New Roman"/>
                <a:ea typeface="Times New Roman"/>
              </a:rPr>
              <a:t> </a:t>
            </a:r>
            <a:r>
              <a:rPr lang="en-US" sz="1800" b="0" i="1" dirty="0" err="1" smtClean="0">
                <a:solidFill>
                  <a:schemeClr val="tx2"/>
                </a:solidFill>
                <a:latin typeface="Times New Roman"/>
                <a:ea typeface="Times New Roman"/>
              </a:rPr>
              <a:t>elaborarea</a:t>
            </a:r>
            <a:r>
              <a:rPr lang="en-US" sz="1800" b="0" i="1" dirty="0" smtClean="0">
                <a:solidFill>
                  <a:schemeClr val="tx2"/>
                </a:solidFill>
                <a:latin typeface="Times New Roman"/>
                <a:ea typeface="Times New Roman"/>
              </a:rPr>
              <a:t> </a:t>
            </a:r>
            <a:r>
              <a:rPr lang="en-US" sz="1800" b="0" i="1" dirty="0" err="1">
                <a:solidFill>
                  <a:schemeClr val="tx2"/>
                </a:solidFill>
                <a:latin typeface="Times New Roman"/>
                <a:ea typeface="Times New Roman"/>
              </a:rPr>
              <a:t>programelor</a:t>
            </a:r>
            <a:r>
              <a:rPr lang="en-US" sz="1800" b="0" i="1" dirty="0">
                <a:solidFill>
                  <a:schemeClr val="tx2"/>
                </a:solidFill>
                <a:latin typeface="Times New Roman"/>
                <a:ea typeface="Times New Roman"/>
              </a:rPr>
              <a:t> de stat de </a:t>
            </a:r>
            <a:r>
              <a:rPr lang="en-US" sz="1800" b="0" i="1" dirty="0" err="1">
                <a:solidFill>
                  <a:schemeClr val="tx2"/>
                </a:solidFill>
                <a:latin typeface="Times New Roman"/>
                <a:ea typeface="Times New Roman"/>
              </a:rPr>
              <a:t>cercetare</a:t>
            </a:r>
            <a:r>
              <a:rPr lang="en-US" sz="1800" b="0" i="1" dirty="0">
                <a:solidFill>
                  <a:schemeClr val="tx2"/>
                </a:solidFill>
                <a:latin typeface="Times New Roman"/>
                <a:ea typeface="Times New Roman"/>
              </a:rPr>
              <a:t> </a:t>
            </a:r>
            <a:r>
              <a:rPr lang="en-US" sz="1800" b="0" i="1" dirty="0" err="1">
                <a:solidFill>
                  <a:schemeClr val="tx2"/>
                </a:solidFill>
                <a:latin typeface="Times New Roman"/>
                <a:ea typeface="Times New Roman"/>
              </a:rPr>
              <a:t>geologică</a:t>
            </a:r>
            <a:r>
              <a:rPr lang="en-US" sz="1800" b="0" i="1" dirty="0">
                <a:solidFill>
                  <a:schemeClr val="tx2"/>
                </a:solidFill>
                <a:latin typeface="Times New Roman"/>
                <a:ea typeface="Times New Roman"/>
              </a:rPr>
              <a:t> a </a:t>
            </a:r>
            <a:r>
              <a:rPr lang="en-US" sz="1800" b="0" i="1" dirty="0" err="1">
                <a:solidFill>
                  <a:schemeClr val="tx2"/>
                </a:solidFill>
                <a:latin typeface="Times New Roman"/>
                <a:ea typeface="Times New Roman"/>
              </a:rPr>
              <a:t>subsolului</a:t>
            </a:r>
            <a:r>
              <a:rPr lang="en-US" sz="1800" b="0" i="1" dirty="0">
                <a:solidFill>
                  <a:schemeClr val="tx2"/>
                </a:solidFill>
                <a:latin typeface="Times New Roman"/>
                <a:ea typeface="Times New Roman"/>
              </a:rPr>
              <a:t> </a:t>
            </a:r>
            <a:r>
              <a:rPr lang="en-US" sz="1800" b="0" i="1" dirty="0" smtClean="0">
                <a:solidFill>
                  <a:schemeClr val="tx2"/>
                </a:solidFill>
                <a:latin typeface="Times New Roman"/>
                <a:ea typeface="Times New Roman"/>
              </a:rPr>
              <a:t> </a:t>
            </a:r>
            <a:r>
              <a:rPr lang="en-US" sz="1800" b="0" i="1" dirty="0" err="1">
                <a:solidFill>
                  <a:schemeClr val="tx2"/>
                </a:solidFill>
                <a:latin typeface="Times New Roman"/>
                <a:ea typeface="Times New Roman"/>
              </a:rPr>
              <a:t>monitoringului</a:t>
            </a:r>
            <a:r>
              <a:rPr lang="en-US" sz="1800" b="0" i="1" dirty="0">
                <a:solidFill>
                  <a:schemeClr val="tx2"/>
                </a:solidFill>
                <a:latin typeface="Times New Roman"/>
                <a:ea typeface="Times New Roman"/>
              </a:rPr>
              <a:t> </a:t>
            </a:r>
            <a:r>
              <a:rPr lang="en-US" sz="1800" b="0" i="1" dirty="0" err="1">
                <a:solidFill>
                  <a:schemeClr val="tx2"/>
                </a:solidFill>
                <a:latin typeface="Times New Roman"/>
                <a:ea typeface="Times New Roman"/>
              </a:rPr>
              <a:t>stării</a:t>
            </a:r>
            <a:r>
              <a:rPr lang="en-US" sz="1800" b="0" i="1" dirty="0">
                <a:solidFill>
                  <a:schemeClr val="tx2"/>
                </a:solidFill>
                <a:latin typeface="Times New Roman"/>
                <a:ea typeface="Times New Roman"/>
              </a:rPr>
              <a:t> </a:t>
            </a:r>
            <a:r>
              <a:rPr lang="en-US" sz="1800" b="0" i="1" dirty="0" err="1" smtClean="0">
                <a:solidFill>
                  <a:schemeClr val="tx2"/>
                </a:solidFill>
                <a:latin typeface="Times New Roman"/>
                <a:ea typeface="Times New Roman"/>
              </a:rPr>
              <a:t>subsolului</a:t>
            </a:r>
            <a:r>
              <a:rPr lang="en-US" sz="1800" b="0" i="1" dirty="0" smtClean="0">
                <a:solidFill>
                  <a:schemeClr val="tx2"/>
                </a:solidFill>
                <a:latin typeface="Times New Roman"/>
                <a:ea typeface="Times New Roman"/>
              </a:rPr>
              <a:t>,</a:t>
            </a:r>
            <a:r>
              <a:rPr lang="en-US" sz="1800" dirty="0" smtClean="0">
                <a:solidFill>
                  <a:schemeClr val="tx2"/>
                </a:solidFill>
                <a:latin typeface="Times New Roman"/>
                <a:ea typeface="Times New Roman"/>
              </a:rPr>
              <a:t> </a:t>
            </a:r>
            <a:r>
              <a:rPr lang="en-US" sz="1800" b="0" i="1" dirty="0" err="1">
                <a:solidFill>
                  <a:schemeClr val="tx2"/>
                </a:solidFill>
                <a:latin typeface="Times New Roman"/>
                <a:ea typeface="Times New Roman"/>
              </a:rPr>
              <a:t>ţinerea</a:t>
            </a:r>
            <a:r>
              <a:rPr lang="en-US" sz="1800" b="0" i="1" dirty="0">
                <a:solidFill>
                  <a:schemeClr val="tx2"/>
                </a:solidFill>
                <a:latin typeface="Times New Roman"/>
                <a:ea typeface="Times New Roman"/>
              </a:rPr>
              <a:t> </a:t>
            </a:r>
            <a:r>
              <a:rPr lang="en-US" sz="1800" b="0" i="1" dirty="0" err="1">
                <a:solidFill>
                  <a:schemeClr val="tx2"/>
                </a:solidFill>
                <a:latin typeface="Times New Roman"/>
                <a:ea typeface="Times New Roman"/>
              </a:rPr>
              <a:t>Fondului</a:t>
            </a:r>
            <a:r>
              <a:rPr lang="en-US" sz="1800" b="0" i="1" dirty="0">
                <a:solidFill>
                  <a:schemeClr val="tx2"/>
                </a:solidFill>
                <a:latin typeface="Times New Roman"/>
                <a:ea typeface="Times New Roman"/>
              </a:rPr>
              <a:t> de stat de </a:t>
            </a:r>
            <a:r>
              <a:rPr lang="en-US" sz="1800" b="0" i="1" dirty="0" err="1">
                <a:solidFill>
                  <a:schemeClr val="tx2"/>
                </a:solidFill>
                <a:latin typeface="Times New Roman"/>
                <a:ea typeface="Times New Roman"/>
              </a:rPr>
              <a:t>informaţii</a:t>
            </a:r>
            <a:r>
              <a:rPr lang="en-US" sz="1800" b="0" i="1" dirty="0">
                <a:solidFill>
                  <a:schemeClr val="tx2"/>
                </a:solidFill>
                <a:latin typeface="Times New Roman"/>
                <a:ea typeface="Times New Roman"/>
              </a:rPr>
              <a:t> </a:t>
            </a:r>
            <a:r>
              <a:rPr lang="en-US" sz="1800" b="0" i="1" dirty="0" err="1">
                <a:solidFill>
                  <a:schemeClr val="tx2"/>
                </a:solidFill>
                <a:latin typeface="Times New Roman"/>
                <a:ea typeface="Times New Roman"/>
              </a:rPr>
              <a:t>privind</a:t>
            </a:r>
            <a:r>
              <a:rPr lang="en-US" sz="1800" b="0" i="1" dirty="0">
                <a:solidFill>
                  <a:schemeClr val="tx2"/>
                </a:solidFill>
                <a:latin typeface="Times New Roman"/>
                <a:ea typeface="Times New Roman"/>
              </a:rPr>
              <a:t> </a:t>
            </a:r>
            <a:r>
              <a:rPr lang="en-US" sz="1800" b="0" i="1" dirty="0" err="1">
                <a:solidFill>
                  <a:schemeClr val="tx2"/>
                </a:solidFill>
                <a:latin typeface="Times New Roman"/>
                <a:ea typeface="Times New Roman"/>
              </a:rPr>
              <a:t>subsolul</a:t>
            </a:r>
            <a:r>
              <a:rPr lang="ro-MO" sz="1800" b="0" i="1" dirty="0" smtClean="0">
                <a:solidFill>
                  <a:schemeClr val="tx2"/>
                </a:solidFill>
                <a:latin typeface="+mj-lt"/>
                <a:ea typeface="Times New Roman"/>
              </a:rPr>
              <a:t>)</a:t>
            </a:r>
            <a:r>
              <a:rPr lang="en-US" sz="1800" b="0" i="1" dirty="0" smtClean="0">
                <a:solidFill>
                  <a:schemeClr val="tx2"/>
                </a:solidFill>
                <a:latin typeface="+mj-lt"/>
                <a:ea typeface="Times New Roman"/>
              </a:rPr>
              <a:t>:</a:t>
            </a:r>
            <a:endParaRPr lang="ro-MO" sz="1800" b="0" i="1" dirty="0" smtClean="0">
              <a:solidFill>
                <a:schemeClr val="tx2"/>
              </a:solidFill>
              <a:latin typeface="+mj-lt"/>
              <a:ea typeface="Times New Roman"/>
            </a:endParaRPr>
          </a:p>
          <a:p>
            <a:pPr marL="285750" lvl="0" indent="-285750">
              <a:lnSpc>
                <a:spcPct val="115000"/>
              </a:lnSpc>
              <a:spcBef>
                <a:spcPts val="400"/>
              </a:spcBef>
              <a:spcAft>
                <a:spcPts val="1000"/>
              </a:spcAft>
              <a:buFont typeface="Arial" panose="020B0604020202020204" pitchFamily="34" charset="0"/>
              <a:buChar char="•"/>
              <a:tabLst>
                <a:tab pos="2190750" algn="l"/>
              </a:tabLst>
            </a:pPr>
            <a:r>
              <a:rPr lang="ro-MO" sz="1800" dirty="0" smtClean="0">
                <a:solidFill>
                  <a:schemeClr val="tx2"/>
                </a:solidFill>
                <a:latin typeface="+mj-lt"/>
                <a:ea typeface="Times New Roman"/>
              </a:rPr>
              <a:t> </a:t>
            </a:r>
            <a:r>
              <a:rPr lang="en-US" sz="1800" dirty="0" smtClean="0">
                <a:solidFill>
                  <a:schemeClr val="tx2"/>
                </a:solidFill>
                <a:latin typeface="+mj-lt"/>
                <a:ea typeface="Times New Roman"/>
              </a:rPr>
              <a:t> </a:t>
            </a:r>
            <a:r>
              <a:rPr lang="en-US" sz="1800" dirty="0" err="1">
                <a:solidFill>
                  <a:schemeClr val="tx2"/>
                </a:solidFill>
                <a:latin typeface="+mj-lt"/>
                <a:ea typeface="Times New Roman"/>
              </a:rPr>
              <a:t>domeniul</a:t>
            </a:r>
            <a:r>
              <a:rPr lang="en-US" sz="1800" dirty="0">
                <a:solidFill>
                  <a:schemeClr val="tx2"/>
                </a:solidFill>
                <a:latin typeface="+mj-lt"/>
                <a:ea typeface="Times New Roman"/>
              </a:rPr>
              <a:t> </a:t>
            </a:r>
            <a:r>
              <a:rPr lang="en-US" sz="1800" dirty="0" err="1">
                <a:solidFill>
                  <a:schemeClr val="tx2"/>
                </a:solidFill>
                <a:latin typeface="+mj-lt"/>
                <a:ea typeface="Times New Roman"/>
              </a:rPr>
              <a:t>supravegherii</a:t>
            </a:r>
            <a:r>
              <a:rPr lang="en-US" sz="1800" dirty="0">
                <a:solidFill>
                  <a:schemeClr val="tx2"/>
                </a:solidFill>
                <a:latin typeface="+mj-lt"/>
                <a:ea typeface="Times New Roman"/>
              </a:rPr>
              <a:t> </a:t>
            </a:r>
            <a:r>
              <a:rPr lang="en-US" sz="1800" dirty="0" err="1" smtClean="0">
                <a:solidFill>
                  <a:schemeClr val="tx2"/>
                </a:solidFill>
                <a:latin typeface="+mj-lt"/>
                <a:ea typeface="Times New Roman"/>
              </a:rPr>
              <a:t>miniere</a:t>
            </a:r>
            <a:r>
              <a:rPr lang="ro-MO" sz="1800" dirty="0" smtClean="0">
                <a:solidFill>
                  <a:schemeClr val="tx2"/>
                </a:solidFill>
                <a:latin typeface="+mj-lt"/>
                <a:ea typeface="Times New Roman"/>
              </a:rPr>
              <a:t> (</a:t>
            </a:r>
            <a:r>
              <a:rPr lang="ro-MO" sz="1800" b="0" i="1" dirty="0" smtClean="0">
                <a:solidFill>
                  <a:schemeClr val="tx2"/>
                </a:solidFill>
                <a:latin typeface="+mj-lt"/>
                <a:ea typeface="Times New Roman"/>
              </a:rPr>
              <a:t>expertiza, ținerea cadastrului,altele</a:t>
            </a:r>
            <a:r>
              <a:rPr lang="ro-MO" sz="1800" dirty="0" smtClean="0">
                <a:solidFill>
                  <a:schemeClr val="tx2"/>
                </a:solidFill>
                <a:latin typeface="+mj-lt"/>
                <a:ea typeface="Times New Roman"/>
              </a:rPr>
              <a:t>)</a:t>
            </a:r>
            <a:r>
              <a:rPr lang="en-US" sz="1800" b="0" dirty="0">
                <a:solidFill>
                  <a:schemeClr val="tx2"/>
                </a:solidFill>
                <a:latin typeface="+mj-lt"/>
                <a:ea typeface="Times New Roman"/>
              </a:rPr>
              <a:t/>
            </a:r>
            <a:br>
              <a:rPr lang="en-US" sz="1800" b="0" dirty="0">
                <a:solidFill>
                  <a:schemeClr val="tx2"/>
                </a:solidFill>
                <a:latin typeface="+mj-lt"/>
                <a:ea typeface="Times New Roman"/>
              </a:rPr>
            </a:br>
            <a:r>
              <a:rPr lang="en-US" sz="1800" b="0" dirty="0">
                <a:solidFill>
                  <a:schemeClr val="tx2"/>
                </a:solidFill>
                <a:latin typeface="+mj-lt"/>
                <a:ea typeface="Times New Roman"/>
              </a:rPr>
              <a:t>   </a:t>
            </a:r>
            <a:endParaRPr lang="ru-RU" sz="1800" b="0" dirty="0">
              <a:solidFill>
                <a:schemeClr val="tx2"/>
              </a:solidFill>
              <a:latin typeface="+mj-lt"/>
            </a:endParaRPr>
          </a:p>
        </p:txBody>
      </p:sp>
    </p:spTree>
    <p:extLst>
      <p:ext uri="{BB962C8B-B14F-4D97-AF65-F5344CB8AC3E}">
        <p14:creationId xmlns:p14="http://schemas.microsoft.com/office/powerpoint/2010/main" val="135335612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0" hangingPunct="0"/>
            <a:r>
              <a:rPr lang="ro-MO" sz="2000" kern="0" dirty="0">
                <a:solidFill>
                  <a:srgbClr val="000000"/>
                </a:solidFill>
              </a:rPr>
              <a:t>Codul subsolului nr.3 </a:t>
            </a:r>
            <a:r>
              <a:rPr lang="ro-MO" sz="2000" kern="0" dirty="0">
                <a:solidFill>
                  <a:srgbClr val="000000"/>
                </a:solidFill>
                <a:cs typeface="Arial" charset="0"/>
              </a:rPr>
              <a:t>din 02.02.2009</a:t>
            </a:r>
            <a:r>
              <a:rPr lang="ro-MO" sz="2000" kern="0" dirty="0">
                <a:solidFill>
                  <a:srgbClr val="000000"/>
                </a:solidFill>
              </a:rPr>
              <a:t>  </a:t>
            </a:r>
            <a:endParaRPr lang="ru-RU" sz="2000" dirty="0">
              <a:solidFill>
                <a:srgbClr val="000000"/>
              </a:solidFill>
            </a:endParaRPr>
          </a:p>
        </p:txBody>
      </p:sp>
      <p:sp>
        <p:nvSpPr>
          <p:cNvPr id="22" name="Прямоугольник 21"/>
          <p:cNvSpPr/>
          <p:nvPr/>
        </p:nvSpPr>
        <p:spPr>
          <a:xfrm>
            <a:off x="115421" y="1350625"/>
            <a:ext cx="8659922"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vi-VN" sz="1800" b="0" kern="0" dirty="0">
              <a:solidFill>
                <a:srgbClr val="6E6452"/>
              </a:solidFill>
              <a:latin typeface="Arial"/>
            </a:endParaRPr>
          </a:p>
        </p:txBody>
      </p:sp>
      <p:sp>
        <p:nvSpPr>
          <p:cNvPr id="5" name="Прямоугольник 4"/>
          <p:cNvSpPr/>
          <p:nvPr/>
        </p:nvSpPr>
        <p:spPr>
          <a:xfrm>
            <a:off x="192181" y="2891118"/>
            <a:ext cx="8548391" cy="430887"/>
          </a:xfrm>
          <a:prstGeom prst="rect">
            <a:avLst/>
          </a:prstGeom>
        </p:spPr>
        <p:txBody>
          <a:bodyPr wrap="square">
            <a:spAutoFit/>
          </a:bodyPr>
          <a:lstStyle/>
          <a:p>
            <a:r>
              <a:rPr lang="vi-VN" dirty="0"/>
              <a:t> </a:t>
            </a:r>
            <a:r>
              <a:rPr lang="vi-VN" sz="1800" dirty="0">
                <a:solidFill>
                  <a:schemeClr val="tx1"/>
                </a:solidFill>
              </a:rPr>
              <a:t> </a:t>
            </a:r>
            <a:endParaRPr lang="ru-RU" sz="1800" b="0" dirty="0">
              <a:solidFill>
                <a:schemeClr val="tx1"/>
              </a:solidFill>
            </a:endParaRPr>
          </a:p>
        </p:txBody>
      </p:sp>
      <p:sp>
        <p:nvSpPr>
          <p:cNvPr id="6" name="Прямоугольник 5"/>
          <p:cNvSpPr/>
          <p:nvPr/>
        </p:nvSpPr>
        <p:spPr>
          <a:xfrm>
            <a:off x="188244" y="2635625"/>
            <a:ext cx="8955756" cy="4247317"/>
          </a:xfrm>
          <a:prstGeom prst="rect">
            <a:avLst/>
          </a:prstGeom>
        </p:spPr>
        <p:txBody>
          <a:bodyPr wrap="square">
            <a:spAutoFit/>
          </a:bodyPr>
          <a:lstStyle/>
          <a:p>
            <a:endParaRPr lang="ro-MO" sz="1800" dirty="0" smtClean="0">
              <a:solidFill>
                <a:srgbClr val="000000"/>
              </a:solidFill>
              <a:latin typeface="+mj-lt"/>
              <a:ea typeface="Times New Roman"/>
            </a:endParaRPr>
          </a:p>
          <a:p>
            <a:r>
              <a:rPr lang="en-US" sz="1800" dirty="0" smtClean="0">
                <a:solidFill>
                  <a:srgbClr val="000000"/>
                </a:solidFill>
                <a:latin typeface="+mj-lt"/>
                <a:ea typeface="Times New Roman"/>
              </a:rPr>
              <a:t>Art</a:t>
            </a:r>
            <a:r>
              <a:rPr lang="ro-MO" sz="1800" dirty="0" smtClean="0">
                <a:solidFill>
                  <a:srgbClr val="000000"/>
                </a:solidFill>
                <a:latin typeface="+mj-lt"/>
                <a:ea typeface="Times New Roman"/>
              </a:rPr>
              <a:t>.</a:t>
            </a:r>
            <a:r>
              <a:rPr lang="en-US" sz="1800" dirty="0" smtClean="0">
                <a:solidFill>
                  <a:srgbClr val="000000"/>
                </a:solidFill>
                <a:latin typeface="+mj-lt"/>
                <a:ea typeface="Times New Roman"/>
              </a:rPr>
              <a:t> </a:t>
            </a:r>
            <a:r>
              <a:rPr lang="en-US" sz="1800" dirty="0">
                <a:solidFill>
                  <a:srgbClr val="000000"/>
                </a:solidFill>
                <a:latin typeface="+mj-lt"/>
                <a:ea typeface="Times New Roman"/>
              </a:rPr>
              <a:t>12. </a:t>
            </a:r>
            <a:r>
              <a:rPr lang="en-US" sz="1800" dirty="0" err="1">
                <a:solidFill>
                  <a:srgbClr val="000000"/>
                </a:solidFill>
                <a:latin typeface="+mj-lt"/>
                <a:ea typeface="Times New Roman"/>
              </a:rPr>
              <a:t>Competenţa</a:t>
            </a:r>
            <a:r>
              <a:rPr lang="en-US" sz="1800" dirty="0">
                <a:solidFill>
                  <a:srgbClr val="000000"/>
                </a:solidFill>
                <a:latin typeface="+mj-lt"/>
                <a:ea typeface="Times New Roman"/>
              </a:rPr>
              <a:t> </a:t>
            </a:r>
            <a:r>
              <a:rPr lang="ro-MO" sz="1800" dirty="0" smtClean="0">
                <a:solidFill>
                  <a:srgbClr val="000000"/>
                </a:solidFill>
                <a:latin typeface="+mj-lt"/>
                <a:ea typeface="Times New Roman"/>
              </a:rPr>
              <a:t>APL</a:t>
            </a:r>
            <a:r>
              <a:rPr lang="en-US" sz="1800" dirty="0">
                <a:solidFill>
                  <a:srgbClr val="000000"/>
                </a:solidFill>
                <a:latin typeface="+mj-lt"/>
                <a:ea typeface="Times New Roman"/>
              </a:rPr>
              <a:t>  </a:t>
            </a:r>
            <a:r>
              <a:rPr lang="en-US" sz="1800" dirty="0" err="1">
                <a:solidFill>
                  <a:srgbClr val="000000"/>
                </a:solidFill>
                <a:latin typeface="+mj-lt"/>
                <a:ea typeface="Times New Roman"/>
              </a:rPr>
              <a:t>în</a:t>
            </a:r>
            <a:r>
              <a:rPr lang="en-US" sz="1800" dirty="0">
                <a:solidFill>
                  <a:srgbClr val="000000"/>
                </a:solidFill>
                <a:latin typeface="+mj-lt"/>
                <a:ea typeface="Times New Roman"/>
              </a:rPr>
              <a:t> </a:t>
            </a:r>
            <a:r>
              <a:rPr lang="en-US" sz="1800" dirty="0" err="1">
                <a:solidFill>
                  <a:srgbClr val="000000"/>
                </a:solidFill>
                <a:latin typeface="+mj-lt"/>
                <a:ea typeface="Times New Roman"/>
              </a:rPr>
              <a:t>domeniul</a:t>
            </a:r>
            <a:r>
              <a:rPr lang="en-US" sz="1800" dirty="0">
                <a:solidFill>
                  <a:srgbClr val="000000"/>
                </a:solidFill>
                <a:latin typeface="+mj-lt"/>
                <a:ea typeface="Times New Roman"/>
              </a:rPr>
              <a:t> </a:t>
            </a:r>
            <a:r>
              <a:rPr lang="en-US" sz="1800" dirty="0" err="1">
                <a:solidFill>
                  <a:srgbClr val="000000"/>
                </a:solidFill>
                <a:latin typeface="+mj-lt"/>
                <a:ea typeface="Times New Roman"/>
              </a:rPr>
              <a:t>folosirii</a:t>
            </a:r>
            <a:r>
              <a:rPr lang="en-US" sz="1800" dirty="0">
                <a:solidFill>
                  <a:srgbClr val="000000"/>
                </a:solidFill>
                <a:latin typeface="+mj-lt"/>
                <a:ea typeface="Times New Roman"/>
              </a:rPr>
              <a:t> </a:t>
            </a:r>
            <a:r>
              <a:rPr lang="en-US" sz="1800" dirty="0" err="1">
                <a:solidFill>
                  <a:srgbClr val="000000"/>
                </a:solidFill>
                <a:latin typeface="+mj-lt"/>
                <a:ea typeface="Times New Roman"/>
              </a:rPr>
              <a:t>şi</a:t>
            </a:r>
            <a:r>
              <a:rPr lang="en-US" sz="1800" dirty="0">
                <a:solidFill>
                  <a:srgbClr val="000000"/>
                </a:solidFill>
                <a:latin typeface="+mj-lt"/>
                <a:ea typeface="Times New Roman"/>
              </a:rPr>
              <a:t> </a:t>
            </a:r>
            <a:r>
              <a:rPr lang="en-US" sz="1800" dirty="0" err="1">
                <a:solidFill>
                  <a:srgbClr val="000000"/>
                </a:solidFill>
                <a:latin typeface="+mj-lt"/>
                <a:ea typeface="Times New Roman"/>
              </a:rPr>
              <a:t>protecţiei</a:t>
            </a:r>
            <a:r>
              <a:rPr lang="en-US" sz="1800" dirty="0">
                <a:solidFill>
                  <a:srgbClr val="000000"/>
                </a:solidFill>
                <a:latin typeface="+mj-lt"/>
                <a:ea typeface="Times New Roman"/>
              </a:rPr>
              <a:t> </a:t>
            </a:r>
            <a:r>
              <a:rPr lang="en-US" sz="1800" dirty="0" err="1" smtClean="0">
                <a:solidFill>
                  <a:srgbClr val="000000"/>
                </a:solidFill>
                <a:latin typeface="+mj-lt"/>
                <a:ea typeface="Times New Roman"/>
              </a:rPr>
              <a:t>subsolului</a:t>
            </a:r>
            <a:endParaRPr lang="ro-MO" sz="1800" dirty="0" smtClean="0">
              <a:solidFill>
                <a:srgbClr val="000000"/>
              </a:solidFill>
              <a:latin typeface="+mj-lt"/>
              <a:ea typeface="Times New Roman"/>
            </a:endParaRPr>
          </a:p>
          <a:p>
            <a:r>
              <a:rPr lang="ro-MO" sz="1800" b="0" dirty="0" smtClean="0">
                <a:solidFill>
                  <a:srgbClr val="000000"/>
                </a:solidFill>
                <a:latin typeface="+mj-lt"/>
                <a:ea typeface="Times New Roman"/>
              </a:rPr>
              <a:t>se referă:</a:t>
            </a:r>
          </a:p>
          <a:p>
            <a:pPr marL="285750" indent="-285750">
              <a:buFont typeface="Arial" panose="020B0604020202020204" pitchFamily="34" charset="0"/>
              <a:buChar char="•"/>
            </a:pPr>
            <a:r>
              <a:rPr lang="ro-MO" sz="1800" b="0" dirty="0" smtClean="0">
                <a:solidFill>
                  <a:schemeClr val="tx2"/>
                </a:solidFill>
                <a:latin typeface="+mj-lt"/>
                <a:ea typeface="Times New Roman"/>
              </a:rPr>
              <a:t>la </a:t>
            </a:r>
            <a:r>
              <a:rPr lang="en-US" sz="1800" b="0" dirty="0" err="1" smtClean="0">
                <a:solidFill>
                  <a:schemeClr val="tx2"/>
                </a:solidFill>
                <a:latin typeface="+mj-lt"/>
                <a:ea typeface="Times New Roman"/>
              </a:rPr>
              <a:t>coordonarea</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atribuirii</a:t>
            </a:r>
            <a:r>
              <a:rPr lang="en-US" sz="1800" b="0" dirty="0">
                <a:solidFill>
                  <a:schemeClr val="tx2"/>
                </a:solidFill>
                <a:latin typeface="+mj-lt"/>
                <a:ea typeface="Times New Roman"/>
              </a:rPr>
              <a:t> </a:t>
            </a:r>
            <a:r>
              <a:rPr lang="en-US" sz="1800" b="0" dirty="0" err="1">
                <a:solidFill>
                  <a:schemeClr val="tx2"/>
                </a:solidFill>
                <a:latin typeface="+mj-lt"/>
                <a:ea typeface="Times New Roman"/>
              </a:rPr>
              <a:t>terenurilor</a:t>
            </a:r>
            <a:r>
              <a:rPr lang="en-US" sz="1800" b="0" dirty="0">
                <a:solidFill>
                  <a:schemeClr val="tx2"/>
                </a:solidFill>
                <a:latin typeface="+mj-lt"/>
                <a:ea typeface="Times New Roman"/>
              </a:rPr>
              <a:t> </a:t>
            </a:r>
            <a:r>
              <a:rPr lang="en-US" sz="1800" b="0" dirty="0" err="1">
                <a:solidFill>
                  <a:schemeClr val="tx2"/>
                </a:solidFill>
                <a:latin typeface="+mj-lt"/>
                <a:ea typeface="Times New Roman"/>
              </a:rPr>
              <a:t>proprietate</a:t>
            </a:r>
            <a:r>
              <a:rPr lang="en-US" sz="1800" b="0" dirty="0">
                <a:solidFill>
                  <a:schemeClr val="tx2"/>
                </a:solidFill>
                <a:latin typeface="+mj-lt"/>
                <a:ea typeface="Times New Roman"/>
              </a:rPr>
              <a:t> </a:t>
            </a:r>
            <a:r>
              <a:rPr lang="en-US" sz="1800" b="0" dirty="0" err="1">
                <a:solidFill>
                  <a:schemeClr val="tx2"/>
                </a:solidFill>
                <a:latin typeface="+mj-lt"/>
                <a:ea typeface="Times New Roman"/>
              </a:rPr>
              <a:t>publică</a:t>
            </a:r>
            <a:r>
              <a:rPr lang="en-US" sz="1800" b="0" dirty="0">
                <a:solidFill>
                  <a:schemeClr val="tx2"/>
                </a:solidFill>
                <a:latin typeface="+mj-lt"/>
                <a:ea typeface="Times New Roman"/>
              </a:rPr>
              <a:t> a </a:t>
            </a:r>
            <a:r>
              <a:rPr lang="en-US" sz="1800" b="0" dirty="0" err="1">
                <a:solidFill>
                  <a:schemeClr val="tx2"/>
                </a:solidFill>
                <a:latin typeface="+mj-lt"/>
                <a:ea typeface="Times New Roman"/>
              </a:rPr>
              <a:t>unităţii</a:t>
            </a:r>
            <a:r>
              <a:rPr lang="en-US" sz="1800" b="0" dirty="0">
                <a:solidFill>
                  <a:schemeClr val="tx2"/>
                </a:solidFill>
                <a:latin typeface="+mj-lt"/>
                <a:ea typeface="Times New Roman"/>
              </a:rPr>
              <a:t> </a:t>
            </a:r>
            <a:r>
              <a:rPr lang="en-US" sz="1800" b="0" dirty="0" err="1">
                <a:solidFill>
                  <a:schemeClr val="tx2"/>
                </a:solidFill>
                <a:latin typeface="+mj-lt"/>
                <a:ea typeface="Times New Roman"/>
              </a:rPr>
              <a:t>administrativ-teritoriale</a:t>
            </a:r>
            <a:r>
              <a:rPr lang="en-US" sz="1800" b="0" dirty="0">
                <a:solidFill>
                  <a:schemeClr val="tx2"/>
                </a:solidFill>
                <a:latin typeface="+mj-lt"/>
                <a:ea typeface="Times New Roman"/>
              </a:rPr>
              <a:t> </a:t>
            </a:r>
            <a:r>
              <a:rPr lang="en-US" sz="1800" b="0" dirty="0" err="1">
                <a:solidFill>
                  <a:schemeClr val="tx2"/>
                </a:solidFill>
                <a:latin typeface="+mj-lt"/>
                <a:ea typeface="Times New Roman"/>
              </a:rPr>
              <a:t>pentru</a:t>
            </a:r>
            <a:r>
              <a:rPr lang="en-US" sz="1800" b="0" dirty="0">
                <a:solidFill>
                  <a:schemeClr val="tx2"/>
                </a:solidFill>
                <a:latin typeface="+mj-lt"/>
                <a:ea typeface="Times New Roman"/>
              </a:rPr>
              <a:t> </a:t>
            </a:r>
            <a:r>
              <a:rPr lang="en-US" sz="1800" b="0" dirty="0" err="1">
                <a:solidFill>
                  <a:schemeClr val="tx2"/>
                </a:solidFill>
                <a:latin typeface="+mj-lt"/>
                <a:ea typeface="Times New Roman"/>
              </a:rPr>
              <a:t>cercetare</a:t>
            </a:r>
            <a:r>
              <a:rPr lang="en-US" sz="1800" b="0" dirty="0">
                <a:solidFill>
                  <a:schemeClr val="tx2"/>
                </a:solidFill>
                <a:latin typeface="+mj-lt"/>
                <a:ea typeface="Times New Roman"/>
              </a:rPr>
              <a:t> </a:t>
            </a:r>
            <a:r>
              <a:rPr lang="en-US" sz="1800" b="0" dirty="0" err="1">
                <a:solidFill>
                  <a:schemeClr val="tx2"/>
                </a:solidFill>
                <a:latin typeface="+mj-lt"/>
                <a:ea typeface="Times New Roman"/>
              </a:rPr>
              <a:t>geologică</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exploatarea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zăcămintelor</a:t>
            </a:r>
            <a:r>
              <a:rPr lang="en-US" sz="1800" b="0" dirty="0">
                <a:solidFill>
                  <a:schemeClr val="tx2"/>
                </a:solidFill>
                <a:latin typeface="+mj-lt"/>
                <a:ea typeface="Times New Roman"/>
              </a:rPr>
              <a:t> de </a:t>
            </a:r>
            <a:r>
              <a:rPr lang="en-US" sz="1800" b="0" dirty="0" err="1">
                <a:solidFill>
                  <a:schemeClr val="tx2"/>
                </a:solidFill>
                <a:latin typeface="+mj-lt"/>
                <a:ea typeface="Times New Roman"/>
              </a:rPr>
              <a:t>substanţe</a:t>
            </a:r>
            <a:r>
              <a:rPr lang="en-US" sz="1800" b="0" dirty="0">
                <a:solidFill>
                  <a:schemeClr val="tx2"/>
                </a:solidFill>
                <a:latin typeface="+mj-lt"/>
                <a:ea typeface="Times New Roman"/>
              </a:rPr>
              <a:t> </a:t>
            </a:r>
            <a:r>
              <a:rPr lang="en-US" sz="1800" b="0" dirty="0" err="1">
                <a:solidFill>
                  <a:schemeClr val="tx2"/>
                </a:solidFill>
                <a:latin typeface="+mj-lt"/>
                <a:ea typeface="Times New Roman"/>
              </a:rPr>
              <a:t>minerale</a:t>
            </a:r>
            <a:r>
              <a:rPr lang="en-US" sz="1800" b="0" dirty="0">
                <a:solidFill>
                  <a:schemeClr val="tx2"/>
                </a:solidFill>
                <a:latin typeface="+mj-lt"/>
                <a:ea typeface="Times New Roman"/>
              </a:rPr>
              <a:t> utile</a:t>
            </a:r>
            <a:r>
              <a:rPr lang="en-US" sz="1800" b="0" dirty="0" smtClean="0">
                <a:solidFill>
                  <a:schemeClr val="tx2"/>
                </a:solidFill>
                <a:latin typeface="+mj-lt"/>
                <a:ea typeface="Times New Roman"/>
              </a:rPr>
              <a:t>;</a:t>
            </a:r>
            <a:endParaRPr lang="ro-MO" sz="1800" b="0" dirty="0" smtClean="0">
              <a:solidFill>
                <a:schemeClr val="tx2"/>
              </a:solidFill>
              <a:latin typeface="+mj-lt"/>
              <a:ea typeface="Times New Roman"/>
            </a:endParaRPr>
          </a:p>
          <a:p>
            <a:pPr marL="285750" indent="-285750">
              <a:buFont typeface="Arial" panose="020B0604020202020204" pitchFamily="34" charset="0"/>
              <a:buChar char="•"/>
            </a:pPr>
            <a:r>
              <a:rPr lang="ro-MO" sz="1800" b="0" dirty="0" smtClean="0">
                <a:solidFill>
                  <a:schemeClr val="tx2"/>
                </a:solidFill>
                <a:latin typeface="+mj-lt"/>
                <a:ea typeface="Times New Roman"/>
              </a:rPr>
              <a:t>la </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participarea</a:t>
            </a:r>
            <a:r>
              <a:rPr lang="en-US" sz="1800" b="0" dirty="0">
                <a:solidFill>
                  <a:schemeClr val="tx2"/>
                </a:solidFill>
                <a:latin typeface="+mj-lt"/>
                <a:ea typeface="Times New Roman"/>
              </a:rPr>
              <a:t> la </a:t>
            </a:r>
            <a:r>
              <a:rPr lang="en-US" sz="1800" b="0" dirty="0" err="1">
                <a:solidFill>
                  <a:schemeClr val="tx2"/>
                </a:solidFill>
                <a:latin typeface="+mj-lt"/>
                <a:ea typeface="Times New Roman"/>
              </a:rPr>
              <a:t>elaborarea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programelor</a:t>
            </a:r>
            <a:r>
              <a:rPr lang="en-US" sz="1800" b="0" dirty="0">
                <a:solidFill>
                  <a:schemeClr val="tx2"/>
                </a:solidFill>
                <a:latin typeface="+mj-lt"/>
                <a:ea typeface="Times New Roman"/>
              </a:rPr>
              <a:t> de </a:t>
            </a:r>
            <a:r>
              <a:rPr lang="en-US" sz="1800" b="0" dirty="0" err="1">
                <a:solidFill>
                  <a:schemeClr val="tx2"/>
                </a:solidFill>
                <a:latin typeface="+mj-lt"/>
                <a:ea typeface="Times New Roman"/>
              </a:rPr>
              <a:t>extindere</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folosire</a:t>
            </a:r>
            <a:r>
              <a:rPr lang="en-US" sz="1800" b="0" dirty="0">
                <a:solidFill>
                  <a:schemeClr val="tx2"/>
                </a:solidFill>
                <a:latin typeface="+mj-lt"/>
                <a:ea typeface="Times New Roman"/>
              </a:rPr>
              <a:t> </a:t>
            </a:r>
            <a:r>
              <a:rPr lang="en-US" sz="1800" b="0" dirty="0" err="1">
                <a:solidFill>
                  <a:schemeClr val="tx2"/>
                </a:solidFill>
                <a:latin typeface="+mj-lt"/>
                <a:ea typeface="Times New Roman"/>
              </a:rPr>
              <a:t>raţională</a:t>
            </a:r>
            <a:r>
              <a:rPr lang="en-US" sz="1800" b="0" dirty="0">
                <a:solidFill>
                  <a:schemeClr val="tx2"/>
                </a:solidFill>
                <a:latin typeface="+mj-lt"/>
                <a:ea typeface="Times New Roman"/>
              </a:rPr>
              <a:t>  a </a:t>
            </a:r>
            <a:r>
              <a:rPr lang="en-US" sz="1800" b="0" dirty="0" err="1">
                <a:solidFill>
                  <a:schemeClr val="tx2"/>
                </a:solidFill>
                <a:latin typeface="+mj-lt"/>
                <a:ea typeface="Times New Roman"/>
              </a:rPr>
              <a:t>bazei</a:t>
            </a:r>
            <a:r>
              <a:rPr lang="en-US" sz="1800" b="0" dirty="0">
                <a:solidFill>
                  <a:schemeClr val="tx2"/>
                </a:solidFill>
                <a:latin typeface="+mj-lt"/>
                <a:ea typeface="Times New Roman"/>
              </a:rPr>
              <a:t> de </a:t>
            </a:r>
            <a:r>
              <a:rPr lang="en-US" sz="1800" b="0" dirty="0" err="1">
                <a:solidFill>
                  <a:schemeClr val="tx2"/>
                </a:solidFill>
                <a:latin typeface="+mj-lt"/>
                <a:ea typeface="Times New Roman"/>
              </a:rPr>
              <a:t>materie</a:t>
            </a:r>
            <a:r>
              <a:rPr lang="en-US" sz="1800" b="0" dirty="0">
                <a:solidFill>
                  <a:schemeClr val="tx2"/>
                </a:solidFill>
                <a:latin typeface="+mj-lt"/>
                <a:ea typeface="Times New Roman"/>
              </a:rPr>
              <a:t> </a:t>
            </a:r>
            <a:r>
              <a:rPr lang="en-US" sz="1800" b="0" dirty="0" err="1">
                <a:solidFill>
                  <a:schemeClr val="tx2"/>
                </a:solidFill>
                <a:latin typeface="+mj-lt"/>
                <a:ea typeface="Times New Roman"/>
              </a:rPr>
              <a:t>primă</a:t>
            </a:r>
            <a:r>
              <a:rPr lang="en-US" sz="1800" b="0" dirty="0">
                <a:solidFill>
                  <a:schemeClr val="tx2"/>
                </a:solidFill>
                <a:latin typeface="+mj-lt"/>
                <a:ea typeface="Times New Roman"/>
              </a:rPr>
              <a:t> </a:t>
            </a:r>
            <a:r>
              <a:rPr lang="en-US" sz="1800" b="0" dirty="0" err="1">
                <a:solidFill>
                  <a:schemeClr val="tx2"/>
                </a:solidFill>
                <a:latin typeface="+mj-lt"/>
                <a:ea typeface="Times New Roman"/>
              </a:rPr>
              <a:t>minerală</a:t>
            </a:r>
            <a:r>
              <a:rPr lang="en-US" sz="1800" b="0" dirty="0">
                <a:solidFill>
                  <a:schemeClr val="tx2"/>
                </a:solidFill>
                <a:latin typeface="+mj-lt"/>
                <a:ea typeface="Times New Roman"/>
              </a:rPr>
              <a:t> la </a:t>
            </a:r>
            <a:r>
              <a:rPr lang="en-US" sz="1800" b="0" dirty="0" err="1">
                <a:solidFill>
                  <a:schemeClr val="tx2"/>
                </a:solidFill>
                <a:latin typeface="+mj-lt"/>
                <a:ea typeface="Times New Roman"/>
              </a:rPr>
              <a:t>nivel</a:t>
            </a:r>
            <a:r>
              <a:rPr lang="en-US" sz="1800" b="0" dirty="0">
                <a:solidFill>
                  <a:schemeClr val="tx2"/>
                </a:solidFill>
                <a:latin typeface="+mj-lt"/>
                <a:ea typeface="Times New Roman"/>
              </a:rPr>
              <a:t> local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luarea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măsurilor</a:t>
            </a:r>
            <a:r>
              <a:rPr lang="en-US" sz="1800" b="0" dirty="0">
                <a:solidFill>
                  <a:schemeClr val="tx2"/>
                </a:solidFill>
                <a:latin typeface="+mj-lt"/>
                <a:ea typeface="Times New Roman"/>
              </a:rPr>
              <a:t> </a:t>
            </a:r>
            <a:r>
              <a:rPr lang="en-US" sz="1800" b="0" dirty="0" err="1">
                <a:solidFill>
                  <a:schemeClr val="tx2"/>
                </a:solidFill>
                <a:latin typeface="+mj-lt"/>
                <a:ea typeface="Times New Roman"/>
              </a:rPr>
              <a:t>pentru</a:t>
            </a:r>
            <a:r>
              <a:rPr lang="en-US" sz="1800" b="0" dirty="0">
                <a:solidFill>
                  <a:schemeClr val="tx2"/>
                </a:solidFill>
                <a:latin typeface="+mj-lt"/>
                <a:ea typeface="Times New Roman"/>
              </a:rPr>
              <a:t> </a:t>
            </a:r>
            <a:r>
              <a:rPr lang="en-US" sz="1800" b="0" dirty="0" err="1">
                <a:solidFill>
                  <a:schemeClr val="tx2"/>
                </a:solidFill>
                <a:latin typeface="+mj-lt"/>
                <a:ea typeface="Times New Roman"/>
              </a:rPr>
              <a:t>realizarea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acestora</a:t>
            </a:r>
            <a:r>
              <a:rPr lang="en-US" sz="1800" b="0" dirty="0">
                <a:solidFill>
                  <a:schemeClr val="tx2"/>
                </a:solidFill>
                <a:latin typeface="+mj-lt"/>
                <a:ea typeface="Times New Roman"/>
              </a:rPr>
              <a:t>; </a:t>
            </a:r>
            <a:br>
              <a:rPr lang="en-US" sz="1800" b="0" dirty="0">
                <a:solidFill>
                  <a:schemeClr val="tx2"/>
                </a:solidFill>
                <a:latin typeface="+mj-lt"/>
                <a:ea typeface="Times New Roman"/>
              </a:rPr>
            </a:br>
            <a:r>
              <a:rPr lang="en-US" sz="1800" b="0" dirty="0">
                <a:solidFill>
                  <a:schemeClr val="tx2"/>
                </a:solidFill>
                <a:latin typeface="+mj-lt"/>
                <a:ea typeface="Times New Roman"/>
              </a:rPr>
              <a:t> </a:t>
            </a:r>
            <a:endParaRPr lang="ro-MO" sz="1800" b="0" dirty="0" smtClean="0">
              <a:solidFill>
                <a:schemeClr val="tx2"/>
              </a:solidFill>
              <a:latin typeface="+mj-lt"/>
              <a:ea typeface="Times New Roman"/>
            </a:endParaRPr>
          </a:p>
          <a:p>
            <a:r>
              <a:rPr lang="en-US" sz="1800" dirty="0" smtClean="0">
                <a:solidFill>
                  <a:schemeClr val="tx2"/>
                </a:solidFill>
                <a:latin typeface="+mj-lt"/>
                <a:ea typeface="Times New Roman"/>
              </a:rPr>
              <a:t>Art</a:t>
            </a:r>
            <a:r>
              <a:rPr lang="ro-MO" sz="1800" dirty="0" smtClean="0">
                <a:solidFill>
                  <a:schemeClr val="tx2"/>
                </a:solidFill>
                <a:latin typeface="+mj-lt"/>
                <a:ea typeface="Times New Roman"/>
              </a:rPr>
              <a:t>.</a:t>
            </a:r>
            <a:r>
              <a:rPr lang="en-US" sz="1800" dirty="0" smtClean="0">
                <a:solidFill>
                  <a:schemeClr val="tx2"/>
                </a:solidFill>
                <a:latin typeface="+mj-lt"/>
                <a:ea typeface="Times New Roman"/>
              </a:rPr>
              <a:t> </a:t>
            </a:r>
            <a:r>
              <a:rPr lang="en-US" sz="1800" dirty="0">
                <a:solidFill>
                  <a:schemeClr val="tx2"/>
                </a:solidFill>
                <a:latin typeface="+mj-lt"/>
                <a:ea typeface="Times New Roman"/>
              </a:rPr>
              <a:t>14</a:t>
            </a:r>
            <a:r>
              <a:rPr lang="en-US" sz="1800" b="0" dirty="0" smtClean="0">
                <a:solidFill>
                  <a:schemeClr val="tx2"/>
                </a:solidFill>
                <a:latin typeface="+mj-lt"/>
                <a:ea typeface="Times New Roman"/>
              </a:rPr>
              <a:t>.</a:t>
            </a:r>
            <a:r>
              <a:rPr lang="en-US" sz="1800" b="0" dirty="0">
                <a:solidFill>
                  <a:schemeClr val="tx2"/>
                </a:solidFill>
                <a:latin typeface="+mj-lt"/>
                <a:ea typeface="Times New Roman"/>
              </a:rPr>
              <a:t>  </a:t>
            </a:r>
            <a:r>
              <a:rPr lang="ro-MO" sz="1800" b="0" dirty="0" smtClean="0">
                <a:solidFill>
                  <a:schemeClr val="tx2"/>
                </a:solidFill>
                <a:latin typeface="+mj-lt"/>
                <a:ea typeface="Times New Roman"/>
              </a:rPr>
              <a:t>prevede mai multe tipuri de folosință inclusiv </a:t>
            </a:r>
            <a:r>
              <a:rPr lang="en-US" sz="1800" b="0" dirty="0" err="1" smtClean="0">
                <a:solidFill>
                  <a:schemeClr val="tx2"/>
                </a:solidFill>
                <a:latin typeface="+mj-lt"/>
                <a:ea typeface="Times New Roman"/>
              </a:rPr>
              <a:t>pentru</a:t>
            </a:r>
            <a:r>
              <a:rPr lang="en-US" sz="1800" b="0" dirty="0" smtClean="0">
                <a:solidFill>
                  <a:schemeClr val="tx2"/>
                </a:solidFill>
                <a:latin typeface="+mj-lt"/>
                <a:ea typeface="Times New Roman"/>
              </a:rPr>
              <a:t>:</a:t>
            </a:r>
            <a:endParaRPr lang="ro-MO" sz="1800" b="0" dirty="0" smtClean="0">
              <a:solidFill>
                <a:schemeClr val="tx2"/>
              </a:solidFill>
              <a:latin typeface="+mj-lt"/>
              <a:ea typeface="Times New Roman"/>
            </a:endParaRPr>
          </a:p>
          <a:p>
            <a:pPr marL="285750" indent="-285750">
              <a:buFont typeface="Arial" panose="020B0604020202020204" pitchFamily="34" charset="0"/>
              <a:buChar char="•"/>
            </a:pP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cercetare</a:t>
            </a:r>
            <a:r>
              <a:rPr lang="en-US" sz="1800" b="0" dirty="0">
                <a:solidFill>
                  <a:schemeClr val="tx2"/>
                </a:solidFill>
                <a:latin typeface="+mj-lt"/>
                <a:ea typeface="Times New Roman"/>
              </a:rPr>
              <a:t> </a:t>
            </a:r>
            <a:r>
              <a:rPr lang="en-US" sz="1800" b="0" dirty="0" err="1">
                <a:solidFill>
                  <a:schemeClr val="tx2"/>
                </a:solidFill>
                <a:latin typeface="+mj-lt"/>
                <a:ea typeface="Times New Roman"/>
              </a:rPr>
              <a:t>geologică</a:t>
            </a:r>
            <a:r>
              <a:rPr lang="en-US" sz="1800" b="0" dirty="0">
                <a:solidFill>
                  <a:schemeClr val="tx2"/>
                </a:solidFill>
                <a:latin typeface="+mj-lt"/>
                <a:ea typeface="Times New Roman"/>
              </a:rPr>
              <a:t>, </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extragerea</a:t>
            </a:r>
            <a:r>
              <a:rPr lang="en-US" sz="1800" b="0" dirty="0">
                <a:solidFill>
                  <a:schemeClr val="tx2"/>
                </a:solidFill>
                <a:latin typeface="+mj-lt"/>
                <a:ea typeface="Times New Roman"/>
              </a:rPr>
              <a:t> </a:t>
            </a:r>
            <a:r>
              <a:rPr lang="en-US" sz="1800" b="0" dirty="0" err="1">
                <a:solidFill>
                  <a:schemeClr val="tx2"/>
                </a:solidFill>
                <a:latin typeface="+mj-lt"/>
                <a:ea typeface="Times New Roman"/>
              </a:rPr>
              <a:t>substanţelor</a:t>
            </a:r>
            <a:r>
              <a:rPr lang="en-US" sz="1800" b="0" dirty="0">
                <a:solidFill>
                  <a:schemeClr val="tx2"/>
                </a:solidFill>
                <a:latin typeface="+mj-lt"/>
                <a:ea typeface="Times New Roman"/>
              </a:rPr>
              <a:t> </a:t>
            </a:r>
            <a:r>
              <a:rPr lang="en-US" sz="1800" b="0" dirty="0" err="1">
                <a:solidFill>
                  <a:schemeClr val="tx2"/>
                </a:solidFill>
                <a:latin typeface="+mj-lt"/>
                <a:ea typeface="Times New Roman"/>
              </a:rPr>
              <a:t>minerale</a:t>
            </a:r>
            <a:r>
              <a:rPr lang="en-US" sz="1800" b="0" dirty="0">
                <a:solidFill>
                  <a:schemeClr val="tx2"/>
                </a:solidFill>
                <a:latin typeface="+mj-lt"/>
                <a:ea typeface="Times New Roman"/>
              </a:rPr>
              <a:t> utile, </a:t>
            </a:r>
            <a:r>
              <a:rPr lang="en-US" sz="1800" b="0" dirty="0" err="1">
                <a:solidFill>
                  <a:schemeClr val="tx2"/>
                </a:solidFill>
                <a:latin typeface="+mj-lt"/>
                <a:ea typeface="Times New Roman"/>
              </a:rPr>
              <a:t>inclusiv</a:t>
            </a:r>
            <a:r>
              <a:rPr lang="en-US" sz="1800" b="0" dirty="0">
                <a:solidFill>
                  <a:schemeClr val="tx2"/>
                </a:solidFill>
                <a:latin typeface="+mj-lt"/>
                <a:ea typeface="Times New Roman"/>
              </a:rPr>
              <a:t> a </a:t>
            </a:r>
            <a:r>
              <a:rPr lang="en-US" sz="1800" b="0" dirty="0" err="1">
                <a:solidFill>
                  <a:schemeClr val="tx2"/>
                </a:solidFill>
                <a:latin typeface="+mj-lt"/>
                <a:ea typeface="Times New Roman"/>
              </a:rPr>
              <a:t>apelor</a:t>
            </a:r>
            <a:r>
              <a:rPr lang="en-US" sz="1800" b="0" dirty="0">
                <a:solidFill>
                  <a:schemeClr val="tx2"/>
                </a:solidFill>
                <a:latin typeface="+mj-lt"/>
                <a:ea typeface="Times New Roman"/>
              </a:rPr>
              <a:t> </a:t>
            </a:r>
            <a:r>
              <a:rPr lang="en-US" sz="1800" b="0" dirty="0" err="1">
                <a:solidFill>
                  <a:schemeClr val="tx2"/>
                </a:solidFill>
                <a:latin typeface="+mj-lt"/>
                <a:ea typeface="Times New Roman"/>
              </a:rPr>
              <a:t>subterane</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resurselor</a:t>
            </a:r>
            <a:r>
              <a:rPr lang="en-US" sz="1800" b="0" dirty="0">
                <a:solidFill>
                  <a:schemeClr val="tx2"/>
                </a:solidFill>
                <a:latin typeface="+mj-lt"/>
                <a:ea typeface="Times New Roman"/>
              </a:rPr>
              <a:t> curative </a:t>
            </a:r>
            <a:r>
              <a:rPr lang="en-US" sz="1800" b="0" dirty="0" err="1">
                <a:solidFill>
                  <a:schemeClr val="tx2"/>
                </a:solidFill>
                <a:latin typeface="+mj-lt"/>
                <a:ea typeface="Times New Roman"/>
              </a:rPr>
              <a:t>naturale</a:t>
            </a:r>
            <a:r>
              <a:rPr lang="en-US" sz="1800" b="0" dirty="0">
                <a:solidFill>
                  <a:schemeClr val="tx2"/>
                </a:solidFill>
                <a:latin typeface="+mj-lt"/>
                <a:ea typeface="Times New Roman"/>
              </a:rPr>
              <a:t>; </a:t>
            </a:r>
            <a:br>
              <a:rPr lang="en-US" sz="1800" b="0" dirty="0">
                <a:solidFill>
                  <a:schemeClr val="tx2"/>
                </a:solidFill>
                <a:latin typeface="+mj-lt"/>
                <a:ea typeface="Times New Roman"/>
              </a:rPr>
            </a:br>
            <a:r>
              <a:rPr lang="en-US" sz="1800" b="0" dirty="0">
                <a:solidFill>
                  <a:schemeClr val="tx2"/>
                </a:solidFill>
                <a:latin typeface="+mj-lt"/>
                <a:ea typeface="Times New Roman"/>
              </a:rPr>
              <a:t> </a:t>
            </a:r>
            <a:endParaRPr lang="ro-MO" sz="1800" b="0" dirty="0" smtClean="0">
              <a:solidFill>
                <a:schemeClr val="tx2"/>
              </a:solidFill>
              <a:latin typeface="+mj-lt"/>
              <a:ea typeface="Times New Roman"/>
            </a:endParaRPr>
          </a:p>
          <a:p>
            <a:r>
              <a:rPr lang="en-US" sz="1800" dirty="0" smtClean="0">
                <a:solidFill>
                  <a:schemeClr val="tx2"/>
                </a:solidFill>
                <a:latin typeface="+mj-lt"/>
                <a:ea typeface="Times New Roman"/>
              </a:rPr>
              <a:t>Art</a:t>
            </a:r>
            <a:r>
              <a:rPr lang="ro-MO" sz="1800" dirty="0" smtClean="0">
                <a:solidFill>
                  <a:schemeClr val="tx2"/>
                </a:solidFill>
                <a:latin typeface="+mj-lt"/>
                <a:ea typeface="Times New Roman"/>
              </a:rPr>
              <a:t>.</a:t>
            </a:r>
            <a:r>
              <a:rPr lang="en-US" sz="1800" dirty="0" smtClean="0">
                <a:solidFill>
                  <a:schemeClr val="tx2"/>
                </a:solidFill>
                <a:latin typeface="+mj-lt"/>
                <a:ea typeface="Times New Roman"/>
              </a:rPr>
              <a:t>15</a:t>
            </a:r>
            <a:r>
              <a:rPr lang="en-US" sz="1800" dirty="0">
                <a:solidFill>
                  <a:schemeClr val="tx2"/>
                </a:solidFill>
                <a:latin typeface="+mj-lt"/>
                <a:ea typeface="Times New Roman"/>
              </a:rPr>
              <a:t>. </a:t>
            </a:r>
            <a:r>
              <a:rPr lang="en-US" sz="1800" b="0" dirty="0" err="1" smtClean="0">
                <a:solidFill>
                  <a:schemeClr val="tx2"/>
                </a:solidFill>
                <a:latin typeface="+mj-lt"/>
                <a:ea typeface="Times New Roman"/>
              </a:rPr>
              <a:t>Termen</a:t>
            </a:r>
            <a:r>
              <a:rPr lang="ro-MO" sz="1800" b="0" dirty="0" smtClean="0">
                <a:solidFill>
                  <a:schemeClr val="tx2"/>
                </a:solidFill>
                <a:latin typeface="+mj-lt"/>
                <a:ea typeface="Times New Roman"/>
              </a:rPr>
              <a:t>i</a:t>
            </a:r>
            <a:r>
              <a:rPr lang="en-US" sz="1800" b="0" dirty="0" smtClean="0">
                <a:solidFill>
                  <a:schemeClr val="tx2"/>
                </a:solidFill>
                <a:latin typeface="+mj-lt"/>
                <a:ea typeface="Times New Roman"/>
              </a:rPr>
              <a:t> </a:t>
            </a:r>
            <a:r>
              <a:rPr lang="en-US" sz="1800" b="0" dirty="0">
                <a:solidFill>
                  <a:schemeClr val="tx2"/>
                </a:solidFill>
                <a:latin typeface="+mj-lt"/>
                <a:ea typeface="Times New Roman"/>
              </a:rPr>
              <a:t>de </a:t>
            </a:r>
            <a:r>
              <a:rPr lang="en-US" sz="1800" b="0" dirty="0" err="1">
                <a:solidFill>
                  <a:schemeClr val="tx2"/>
                </a:solidFill>
                <a:latin typeface="+mj-lt"/>
                <a:ea typeface="Times New Roman"/>
              </a:rPr>
              <a:t>folosire</a:t>
            </a:r>
            <a:r>
              <a:rPr lang="en-US" sz="1800" b="0" dirty="0">
                <a:solidFill>
                  <a:schemeClr val="tx2"/>
                </a:solidFill>
                <a:latin typeface="+mj-lt"/>
                <a:ea typeface="Times New Roman"/>
              </a:rPr>
              <a:t> a </a:t>
            </a:r>
            <a:r>
              <a:rPr lang="en-US" sz="1800" b="0" dirty="0" err="1" smtClean="0">
                <a:solidFill>
                  <a:schemeClr val="tx2"/>
                </a:solidFill>
                <a:latin typeface="+mj-lt"/>
                <a:ea typeface="Times New Roman"/>
              </a:rPr>
              <a:t>subsolului</a:t>
            </a:r>
            <a:r>
              <a:rPr lang="ro-MO" sz="1800" b="0" dirty="0" smtClean="0">
                <a:solidFill>
                  <a:schemeClr val="tx2"/>
                </a:solidFill>
                <a:latin typeface="+mj-lt"/>
                <a:ea typeface="Times New Roman"/>
              </a:rPr>
              <a:t>, </a:t>
            </a:r>
            <a:r>
              <a:rPr lang="en-US" sz="1800" b="0" dirty="0" err="1" smtClean="0">
                <a:solidFill>
                  <a:schemeClr val="tx2"/>
                </a:solidFill>
                <a:latin typeface="+mj-lt"/>
                <a:ea typeface="Times New Roman"/>
              </a:rPr>
              <a:t>extragerea</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apelor</a:t>
            </a:r>
            <a:r>
              <a:rPr lang="en-US" sz="1800" b="0" dirty="0">
                <a:solidFill>
                  <a:schemeClr val="tx2"/>
                </a:solidFill>
                <a:latin typeface="+mj-lt"/>
                <a:ea typeface="Times New Roman"/>
              </a:rPr>
              <a:t> </a:t>
            </a:r>
            <a:r>
              <a:rPr lang="en-US" sz="1800" b="0" dirty="0" err="1">
                <a:solidFill>
                  <a:schemeClr val="tx2"/>
                </a:solidFill>
                <a:latin typeface="+mj-lt"/>
                <a:ea typeface="Times New Roman"/>
              </a:rPr>
              <a:t>subterane</a:t>
            </a:r>
            <a:r>
              <a:rPr lang="en-US" sz="1800" b="0" dirty="0">
                <a:solidFill>
                  <a:schemeClr val="tx2"/>
                </a:solidFill>
                <a:latin typeface="+mj-lt"/>
                <a:ea typeface="Times New Roman"/>
              </a:rPr>
              <a:t> – </a:t>
            </a:r>
            <a:r>
              <a:rPr lang="en-US" sz="1800" b="0" dirty="0" err="1" smtClean="0">
                <a:solidFill>
                  <a:schemeClr val="tx2"/>
                </a:solidFill>
                <a:latin typeface="+mj-lt"/>
                <a:ea typeface="Times New Roman"/>
              </a:rPr>
              <a:t>pînă</a:t>
            </a:r>
            <a:r>
              <a:rPr lang="en-US" sz="1800" b="0" dirty="0" smtClean="0">
                <a:solidFill>
                  <a:schemeClr val="tx2"/>
                </a:solidFill>
                <a:latin typeface="+mj-lt"/>
                <a:ea typeface="Times New Roman"/>
              </a:rPr>
              <a:t> </a:t>
            </a:r>
            <a:r>
              <a:rPr lang="en-US" sz="1800" b="0" dirty="0">
                <a:solidFill>
                  <a:schemeClr val="tx2"/>
                </a:solidFill>
                <a:latin typeface="+mj-lt"/>
                <a:ea typeface="Times New Roman"/>
              </a:rPr>
              <a:t>la </a:t>
            </a:r>
            <a:r>
              <a:rPr lang="en-US" sz="1800" b="0" dirty="0" smtClean="0">
                <a:solidFill>
                  <a:schemeClr val="tx2"/>
                </a:solidFill>
                <a:latin typeface="+mj-lt"/>
                <a:ea typeface="Times New Roman"/>
              </a:rPr>
              <a:t>25</a:t>
            </a:r>
            <a:r>
              <a:rPr lang="ro-MO" sz="1800" b="0" dirty="0" smtClean="0">
                <a:solidFill>
                  <a:schemeClr val="tx2"/>
                </a:solidFill>
                <a:latin typeface="+mj-lt"/>
                <a:ea typeface="Times New Roman"/>
              </a:rPr>
              <a:t>ani</a:t>
            </a:r>
            <a:endParaRPr lang="ru-RU" sz="1800" b="0" dirty="0">
              <a:solidFill>
                <a:schemeClr val="tx2"/>
              </a:solidFill>
              <a:latin typeface="+mj-lt"/>
            </a:endParaRPr>
          </a:p>
        </p:txBody>
      </p:sp>
    </p:spTree>
    <p:extLst>
      <p:ext uri="{BB962C8B-B14F-4D97-AF65-F5344CB8AC3E}">
        <p14:creationId xmlns:p14="http://schemas.microsoft.com/office/powerpoint/2010/main" val="1965376945"/>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0" hangingPunct="0"/>
            <a:r>
              <a:rPr lang="ro-MO" sz="2000" kern="0" dirty="0">
                <a:solidFill>
                  <a:srgbClr val="000000"/>
                </a:solidFill>
              </a:rPr>
              <a:t>Codul subsolului nr.3 </a:t>
            </a:r>
            <a:r>
              <a:rPr lang="ro-MO" sz="2000" kern="0" dirty="0">
                <a:solidFill>
                  <a:srgbClr val="000000"/>
                </a:solidFill>
                <a:cs typeface="Arial" charset="0"/>
              </a:rPr>
              <a:t>din 02.02.2009</a:t>
            </a:r>
            <a:r>
              <a:rPr lang="ro-MO" sz="2000" kern="0" dirty="0">
                <a:solidFill>
                  <a:srgbClr val="000000"/>
                </a:solidFill>
              </a:rPr>
              <a:t>  </a:t>
            </a:r>
            <a:endParaRPr lang="ru-RU" sz="2000" dirty="0">
              <a:solidFill>
                <a:srgbClr val="000000"/>
              </a:solidFill>
            </a:endParaRPr>
          </a:p>
        </p:txBody>
      </p:sp>
      <p:sp>
        <p:nvSpPr>
          <p:cNvPr id="22" name="Прямоугольник 21"/>
          <p:cNvSpPr/>
          <p:nvPr/>
        </p:nvSpPr>
        <p:spPr>
          <a:xfrm>
            <a:off x="115421" y="1350625"/>
            <a:ext cx="8659922"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vi-VN" sz="1800" b="0" kern="0" dirty="0">
              <a:solidFill>
                <a:srgbClr val="6E6452"/>
              </a:solidFill>
              <a:latin typeface="Arial"/>
            </a:endParaRPr>
          </a:p>
        </p:txBody>
      </p:sp>
      <p:sp>
        <p:nvSpPr>
          <p:cNvPr id="5" name="Прямоугольник 4"/>
          <p:cNvSpPr/>
          <p:nvPr/>
        </p:nvSpPr>
        <p:spPr>
          <a:xfrm>
            <a:off x="192181" y="2891118"/>
            <a:ext cx="8548391" cy="430887"/>
          </a:xfrm>
          <a:prstGeom prst="rect">
            <a:avLst/>
          </a:prstGeom>
        </p:spPr>
        <p:txBody>
          <a:bodyPr wrap="square">
            <a:spAutoFit/>
          </a:bodyPr>
          <a:lstStyle/>
          <a:p>
            <a:r>
              <a:rPr lang="vi-VN" dirty="0"/>
              <a:t> </a:t>
            </a:r>
            <a:r>
              <a:rPr lang="vi-VN" sz="1800" dirty="0">
                <a:solidFill>
                  <a:schemeClr val="tx1"/>
                </a:solidFill>
              </a:rPr>
              <a:t> </a:t>
            </a:r>
            <a:endParaRPr lang="ru-RU" sz="1800" b="0" dirty="0">
              <a:solidFill>
                <a:schemeClr val="tx1"/>
              </a:solidFill>
            </a:endParaRPr>
          </a:p>
        </p:txBody>
      </p:sp>
      <p:sp>
        <p:nvSpPr>
          <p:cNvPr id="6" name="Прямоугольник 5"/>
          <p:cNvSpPr/>
          <p:nvPr/>
        </p:nvSpPr>
        <p:spPr>
          <a:xfrm>
            <a:off x="318790" y="2960573"/>
            <a:ext cx="8583163" cy="3970318"/>
          </a:xfrm>
          <a:prstGeom prst="rect">
            <a:avLst/>
          </a:prstGeom>
        </p:spPr>
        <p:txBody>
          <a:bodyPr wrap="square">
            <a:spAutoFit/>
          </a:bodyPr>
          <a:lstStyle/>
          <a:p>
            <a:r>
              <a:rPr lang="en-US" sz="1800" dirty="0" err="1">
                <a:solidFill>
                  <a:srgbClr val="000000"/>
                </a:solidFill>
                <a:latin typeface="+mj-lt"/>
                <a:ea typeface="Times New Roman"/>
              </a:rPr>
              <a:t>Articolul</a:t>
            </a:r>
            <a:r>
              <a:rPr lang="en-US" sz="1800" dirty="0">
                <a:solidFill>
                  <a:srgbClr val="000000"/>
                </a:solidFill>
                <a:latin typeface="+mj-lt"/>
                <a:ea typeface="Times New Roman"/>
              </a:rPr>
              <a:t> 22. </a:t>
            </a:r>
            <a:r>
              <a:rPr lang="en-US" sz="1800" dirty="0" err="1">
                <a:solidFill>
                  <a:srgbClr val="000000"/>
                </a:solidFill>
                <a:latin typeface="+mj-lt"/>
                <a:ea typeface="Times New Roman"/>
              </a:rPr>
              <a:t>Perimetrele</a:t>
            </a:r>
            <a:r>
              <a:rPr lang="en-US" sz="1800" dirty="0">
                <a:solidFill>
                  <a:srgbClr val="000000"/>
                </a:solidFill>
                <a:latin typeface="+mj-lt"/>
                <a:ea typeface="Times New Roman"/>
              </a:rPr>
              <a:t> </a:t>
            </a:r>
            <a:r>
              <a:rPr lang="en-US" sz="1800" dirty="0" err="1">
                <a:solidFill>
                  <a:srgbClr val="000000"/>
                </a:solidFill>
                <a:latin typeface="+mj-lt"/>
                <a:ea typeface="Times New Roman"/>
              </a:rPr>
              <a:t>geologice</a:t>
            </a:r>
            <a:r>
              <a:rPr lang="en-US" sz="1800" dirty="0">
                <a:solidFill>
                  <a:srgbClr val="000000"/>
                </a:solidFill>
                <a:latin typeface="+mj-lt"/>
                <a:ea typeface="Times New Roman"/>
              </a:rPr>
              <a:t> </a:t>
            </a:r>
            <a:r>
              <a:rPr lang="en-US" sz="1800" dirty="0" err="1">
                <a:solidFill>
                  <a:srgbClr val="000000"/>
                </a:solidFill>
                <a:latin typeface="+mj-lt"/>
                <a:ea typeface="Times New Roman"/>
              </a:rPr>
              <a:t>şi</a:t>
            </a:r>
            <a:r>
              <a:rPr lang="en-US" sz="1800" dirty="0">
                <a:solidFill>
                  <a:srgbClr val="000000"/>
                </a:solidFill>
                <a:latin typeface="+mj-lt"/>
                <a:ea typeface="Times New Roman"/>
              </a:rPr>
              <a:t> </a:t>
            </a:r>
            <a:r>
              <a:rPr lang="en-US" sz="1800" dirty="0" err="1">
                <a:solidFill>
                  <a:srgbClr val="000000"/>
                </a:solidFill>
                <a:latin typeface="+mj-lt"/>
                <a:ea typeface="Times New Roman"/>
              </a:rPr>
              <a:t>miniere</a:t>
            </a:r>
            <a:r>
              <a:rPr lang="en-US" sz="1800" dirty="0">
                <a:solidFill>
                  <a:srgbClr val="000000"/>
                </a:solidFill>
                <a:latin typeface="+mj-lt"/>
                <a:ea typeface="Times New Roman"/>
              </a:rPr>
              <a:t> </a:t>
            </a:r>
            <a:br>
              <a:rPr lang="en-US" sz="1800" dirty="0">
                <a:solidFill>
                  <a:srgbClr val="000000"/>
                </a:solidFill>
                <a:latin typeface="+mj-lt"/>
                <a:ea typeface="Times New Roman"/>
              </a:rPr>
            </a:br>
            <a:r>
              <a:rPr lang="en-US" sz="1800" b="0" dirty="0" err="1" smtClean="0">
                <a:solidFill>
                  <a:schemeClr val="tx2"/>
                </a:solidFill>
                <a:latin typeface="+mj-lt"/>
                <a:ea typeface="Times New Roman"/>
              </a:rPr>
              <a:t>Sectoarele</a:t>
            </a:r>
            <a:r>
              <a:rPr lang="en-US" sz="1800" b="0" dirty="0" smtClean="0">
                <a:solidFill>
                  <a:schemeClr val="tx2"/>
                </a:solidFill>
                <a:latin typeface="+mj-lt"/>
                <a:ea typeface="Times New Roman"/>
              </a:rPr>
              <a:t> </a:t>
            </a:r>
            <a:r>
              <a:rPr lang="en-US" sz="1800" b="0" dirty="0">
                <a:solidFill>
                  <a:schemeClr val="tx2"/>
                </a:solidFill>
                <a:latin typeface="+mj-lt"/>
                <a:ea typeface="Times New Roman"/>
              </a:rPr>
              <a:t>de </a:t>
            </a:r>
            <a:r>
              <a:rPr lang="en-US" sz="1800" b="0" dirty="0" err="1">
                <a:solidFill>
                  <a:schemeClr val="tx2"/>
                </a:solidFill>
                <a:latin typeface="+mj-lt"/>
                <a:ea typeface="Times New Roman"/>
              </a:rPr>
              <a:t>subsol</a:t>
            </a:r>
            <a:r>
              <a:rPr lang="en-US" sz="1800" b="0" dirty="0">
                <a:solidFill>
                  <a:schemeClr val="tx2"/>
                </a:solidFill>
                <a:latin typeface="+mj-lt"/>
                <a:ea typeface="Times New Roman"/>
              </a:rPr>
              <a:t> se </a:t>
            </a:r>
            <a:r>
              <a:rPr lang="en-US" sz="1800" b="0" dirty="0" err="1">
                <a:solidFill>
                  <a:schemeClr val="tx2"/>
                </a:solidFill>
                <a:latin typeface="+mj-lt"/>
                <a:ea typeface="Times New Roman"/>
              </a:rPr>
              <a:t>atribuie</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en-US" sz="1800" b="0" dirty="0" err="1">
                <a:solidFill>
                  <a:schemeClr val="tx2"/>
                </a:solidFill>
                <a:latin typeface="+mj-lt"/>
                <a:ea typeface="Times New Roman"/>
              </a:rPr>
              <a:t>folosinţă</a:t>
            </a:r>
            <a:r>
              <a:rPr lang="en-US" sz="1800" b="0" dirty="0">
                <a:solidFill>
                  <a:schemeClr val="tx2"/>
                </a:solidFill>
                <a:latin typeface="+mj-lt"/>
                <a:ea typeface="Times New Roman"/>
              </a:rPr>
              <a:t> sub </a:t>
            </a:r>
            <a:r>
              <a:rPr lang="en-US" sz="1800" b="0" dirty="0" err="1">
                <a:solidFill>
                  <a:schemeClr val="tx2"/>
                </a:solidFill>
                <a:latin typeface="+mj-lt"/>
                <a:ea typeface="Times New Roman"/>
              </a:rPr>
              <a:t>formă</a:t>
            </a:r>
            <a:r>
              <a:rPr lang="en-US" sz="1800" b="0" dirty="0">
                <a:solidFill>
                  <a:schemeClr val="tx2"/>
                </a:solidFill>
                <a:latin typeface="+mj-lt"/>
                <a:ea typeface="Times New Roman"/>
              </a:rPr>
              <a:t> de </a:t>
            </a:r>
            <a:r>
              <a:rPr lang="en-US" sz="1800" b="0" dirty="0" err="1">
                <a:solidFill>
                  <a:schemeClr val="tx2"/>
                </a:solidFill>
                <a:latin typeface="+mj-lt"/>
                <a:ea typeface="Times New Roman"/>
              </a:rPr>
              <a:t>perimetru</a:t>
            </a:r>
            <a:r>
              <a:rPr lang="en-US" sz="1800" b="0" dirty="0">
                <a:solidFill>
                  <a:schemeClr val="tx2"/>
                </a:solidFill>
                <a:latin typeface="+mj-lt"/>
                <a:ea typeface="Times New Roman"/>
              </a:rPr>
              <a:t> geologic </a:t>
            </a:r>
            <a:r>
              <a:rPr lang="en-US" sz="1800" b="0" dirty="0" err="1">
                <a:solidFill>
                  <a:schemeClr val="tx2"/>
                </a:solidFill>
                <a:latin typeface="+mj-lt"/>
                <a:ea typeface="Times New Roman"/>
              </a:rPr>
              <a:t>sau</a:t>
            </a:r>
            <a:r>
              <a:rPr lang="en-US" sz="1800" b="0" dirty="0">
                <a:solidFill>
                  <a:schemeClr val="tx2"/>
                </a:solidFill>
                <a:latin typeface="+mj-lt"/>
                <a:ea typeface="Times New Roman"/>
              </a:rPr>
              <a:t> </a:t>
            </a:r>
            <a:r>
              <a:rPr lang="en-US" sz="1800" b="0" dirty="0" err="1">
                <a:solidFill>
                  <a:schemeClr val="tx2"/>
                </a:solidFill>
                <a:latin typeface="+mj-lt"/>
                <a:ea typeface="Times New Roman"/>
              </a:rPr>
              <a:t>minier</a:t>
            </a:r>
            <a:r>
              <a:rPr lang="en-US" sz="1800" b="0" dirty="0" smtClean="0">
                <a:solidFill>
                  <a:schemeClr val="tx2"/>
                </a:solidFill>
                <a:latin typeface="+mj-lt"/>
                <a:ea typeface="Times New Roman"/>
              </a:rPr>
              <a:t>.</a:t>
            </a:r>
            <a:endParaRPr lang="ro-MO" sz="1800" b="0" dirty="0" smtClean="0">
              <a:solidFill>
                <a:schemeClr val="tx2"/>
              </a:solidFill>
              <a:latin typeface="+mj-lt"/>
              <a:ea typeface="Times New Roman"/>
            </a:endParaRPr>
          </a:p>
          <a:p>
            <a:endParaRPr lang="ro-MO" sz="1800" dirty="0" smtClean="0">
              <a:solidFill>
                <a:schemeClr val="tx2"/>
              </a:solidFill>
              <a:latin typeface="+mj-lt"/>
              <a:ea typeface="Times New Roman"/>
            </a:endParaRPr>
          </a:p>
          <a:p>
            <a:r>
              <a:rPr lang="en-US" sz="1800" dirty="0" err="1" smtClean="0">
                <a:solidFill>
                  <a:schemeClr val="tx2"/>
                </a:solidFill>
                <a:latin typeface="+mj-lt"/>
                <a:ea typeface="Times New Roman"/>
              </a:rPr>
              <a:t>Articolul</a:t>
            </a:r>
            <a:r>
              <a:rPr lang="en-US" sz="1800" dirty="0" smtClean="0">
                <a:solidFill>
                  <a:schemeClr val="tx2"/>
                </a:solidFill>
                <a:latin typeface="+mj-lt"/>
                <a:ea typeface="Times New Roman"/>
              </a:rPr>
              <a:t> </a:t>
            </a:r>
            <a:r>
              <a:rPr lang="en-US" sz="1800" dirty="0">
                <a:solidFill>
                  <a:schemeClr val="tx2"/>
                </a:solidFill>
                <a:latin typeface="+mj-lt"/>
                <a:ea typeface="Times New Roman"/>
              </a:rPr>
              <a:t>32. </a:t>
            </a:r>
            <a:r>
              <a:rPr lang="ro-MO" sz="1800" b="0" dirty="0" smtClean="0">
                <a:solidFill>
                  <a:schemeClr val="tx2"/>
                </a:solidFill>
                <a:latin typeface="+mj-lt"/>
                <a:ea typeface="Times New Roman"/>
              </a:rPr>
              <a:t>prevede că d</a:t>
            </a:r>
            <a:r>
              <a:rPr lang="en-US" sz="1800" b="0" dirty="0" err="1" smtClean="0">
                <a:solidFill>
                  <a:schemeClr val="tx2"/>
                </a:solidFill>
                <a:latin typeface="+mj-lt"/>
                <a:ea typeface="Times New Roman"/>
              </a:rPr>
              <a:t>reptul</a:t>
            </a:r>
            <a:r>
              <a:rPr lang="en-US" sz="1800" b="0" dirty="0" smtClean="0">
                <a:solidFill>
                  <a:schemeClr val="tx2"/>
                </a:solidFill>
                <a:latin typeface="+mj-lt"/>
                <a:ea typeface="Times New Roman"/>
              </a:rPr>
              <a:t> </a:t>
            </a:r>
            <a:r>
              <a:rPr lang="en-US" sz="1800" b="0" dirty="0">
                <a:solidFill>
                  <a:schemeClr val="tx2"/>
                </a:solidFill>
                <a:latin typeface="+mj-lt"/>
                <a:ea typeface="Times New Roman"/>
              </a:rPr>
              <a:t>de </a:t>
            </a:r>
            <a:r>
              <a:rPr lang="en-US" sz="1800" b="0" dirty="0" err="1">
                <a:solidFill>
                  <a:schemeClr val="tx2"/>
                </a:solidFill>
                <a:latin typeface="+mj-lt"/>
                <a:ea typeface="Times New Roman"/>
              </a:rPr>
              <a:t>folosinţă</a:t>
            </a:r>
            <a:r>
              <a:rPr lang="en-US" sz="1800" b="0" dirty="0">
                <a:solidFill>
                  <a:schemeClr val="tx2"/>
                </a:solidFill>
                <a:latin typeface="+mj-lt"/>
                <a:ea typeface="Times New Roman"/>
              </a:rPr>
              <a:t> </a:t>
            </a:r>
            <a:r>
              <a:rPr lang="en-US" sz="1800" b="0" dirty="0" err="1">
                <a:solidFill>
                  <a:schemeClr val="tx2"/>
                </a:solidFill>
                <a:latin typeface="+mj-lt"/>
                <a:ea typeface="Times New Roman"/>
              </a:rPr>
              <a:t>asupra</a:t>
            </a:r>
            <a:r>
              <a:rPr lang="en-US" sz="1800" b="0" dirty="0">
                <a:solidFill>
                  <a:schemeClr val="tx2"/>
                </a:solidFill>
                <a:latin typeface="+mj-lt"/>
                <a:ea typeface="Times New Roman"/>
              </a:rPr>
              <a:t> </a:t>
            </a:r>
            <a:r>
              <a:rPr lang="en-US" sz="1800" b="0" dirty="0" err="1">
                <a:solidFill>
                  <a:schemeClr val="tx2"/>
                </a:solidFill>
                <a:latin typeface="+mj-lt"/>
                <a:ea typeface="Times New Roman"/>
              </a:rPr>
              <a:t>sectoarelor</a:t>
            </a:r>
            <a:r>
              <a:rPr lang="en-US" sz="1800" b="0" dirty="0">
                <a:solidFill>
                  <a:schemeClr val="tx2"/>
                </a:solidFill>
                <a:latin typeface="+mj-lt"/>
                <a:ea typeface="Times New Roman"/>
              </a:rPr>
              <a:t> de </a:t>
            </a:r>
            <a:r>
              <a:rPr lang="en-US" sz="1800" b="0" dirty="0" err="1">
                <a:solidFill>
                  <a:schemeClr val="tx2"/>
                </a:solidFill>
                <a:latin typeface="+mj-lt"/>
                <a:ea typeface="Times New Roman"/>
              </a:rPr>
              <a:t>subsol</a:t>
            </a:r>
            <a:r>
              <a:rPr lang="en-US" sz="1800" b="0" dirty="0">
                <a:solidFill>
                  <a:schemeClr val="tx2"/>
                </a:solidFill>
                <a:latin typeface="+mj-lt"/>
                <a:ea typeface="Times New Roman"/>
              </a:rPr>
              <a:t> </a:t>
            </a:r>
            <a:r>
              <a:rPr lang="en-US" sz="1800" b="0" dirty="0" err="1">
                <a:solidFill>
                  <a:schemeClr val="tx2"/>
                </a:solidFill>
                <a:latin typeface="+mj-lt"/>
                <a:ea typeface="Times New Roman"/>
              </a:rPr>
              <a:t>poate</a:t>
            </a:r>
            <a:r>
              <a:rPr lang="en-US" sz="1800" b="0" dirty="0">
                <a:solidFill>
                  <a:schemeClr val="tx2"/>
                </a:solidFill>
                <a:latin typeface="+mj-lt"/>
                <a:ea typeface="Times New Roman"/>
              </a:rPr>
              <a:t> fi </a:t>
            </a:r>
            <a:r>
              <a:rPr lang="en-US" sz="1800" b="0" dirty="0" err="1">
                <a:solidFill>
                  <a:schemeClr val="tx2"/>
                </a:solidFill>
                <a:latin typeface="+mj-lt"/>
                <a:ea typeface="Times New Roman"/>
              </a:rPr>
              <a:t>limitat</a:t>
            </a:r>
            <a:r>
              <a:rPr lang="en-US" sz="1800" b="0" dirty="0">
                <a:solidFill>
                  <a:schemeClr val="tx2"/>
                </a:solidFill>
                <a:latin typeface="+mj-lt"/>
                <a:ea typeface="Times New Roman"/>
              </a:rPr>
              <a:t>, </a:t>
            </a:r>
            <a:r>
              <a:rPr lang="en-US" sz="1800" b="0" dirty="0" err="1">
                <a:solidFill>
                  <a:schemeClr val="tx2"/>
                </a:solidFill>
                <a:latin typeface="+mj-lt"/>
                <a:ea typeface="Times New Roman"/>
              </a:rPr>
              <a:t>suspendat</a:t>
            </a:r>
            <a:r>
              <a:rPr lang="en-US" sz="1800" b="0" dirty="0">
                <a:solidFill>
                  <a:schemeClr val="tx2"/>
                </a:solidFill>
                <a:latin typeface="+mj-lt"/>
                <a:ea typeface="Times New Roman"/>
              </a:rPr>
              <a:t> </a:t>
            </a:r>
            <a:r>
              <a:rPr lang="en-US" sz="1800" b="0" dirty="0" err="1">
                <a:solidFill>
                  <a:schemeClr val="tx2"/>
                </a:solidFill>
                <a:latin typeface="+mj-lt"/>
                <a:ea typeface="Times New Roman"/>
              </a:rPr>
              <a:t>sau</a:t>
            </a:r>
            <a:r>
              <a:rPr lang="en-US" sz="1800" b="0" dirty="0">
                <a:solidFill>
                  <a:schemeClr val="tx2"/>
                </a:solidFill>
                <a:latin typeface="+mj-lt"/>
                <a:ea typeface="Times New Roman"/>
              </a:rPr>
              <a:t> </a:t>
            </a:r>
            <a:r>
              <a:rPr lang="en-US" sz="1800" b="0" dirty="0" err="1">
                <a:solidFill>
                  <a:schemeClr val="tx2"/>
                </a:solidFill>
                <a:latin typeface="+mj-lt"/>
                <a:ea typeface="Times New Roman"/>
              </a:rPr>
              <a:t>încetat</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ro-MO" sz="1800" b="0" dirty="0" smtClean="0">
                <a:solidFill>
                  <a:schemeClr val="tx2"/>
                </a:solidFill>
                <a:latin typeface="+mj-lt"/>
                <a:ea typeface="Times New Roman"/>
              </a:rPr>
              <a:t>diferite cazuri, inclusiv prin </a:t>
            </a:r>
            <a:r>
              <a:rPr lang="en-US" sz="1800" b="0" dirty="0" err="1" smtClean="0">
                <a:solidFill>
                  <a:schemeClr val="tx2"/>
                </a:solidFill>
                <a:latin typeface="+mj-lt"/>
                <a:ea typeface="Times New Roman"/>
              </a:rPr>
              <a:t>expir</a:t>
            </a:r>
            <a:r>
              <a:rPr lang="ro-MO" sz="1800" b="0" dirty="0" err="1" smtClean="0">
                <a:solidFill>
                  <a:schemeClr val="tx2"/>
                </a:solidFill>
                <a:latin typeface="+mj-lt"/>
                <a:ea typeface="Times New Roman"/>
              </a:rPr>
              <a:t>area</a:t>
            </a:r>
            <a:r>
              <a:rPr lang="ro-MO" sz="1800" b="0" dirty="0" smtClean="0">
                <a:solidFill>
                  <a:schemeClr val="tx2"/>
                </a:solidFill>
                <a:latin typeface="+mj-lt"/>
                <a:ea typeface="Times New Roman"/>
              </a:rPr>
              <a:t> viabilității </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contractului</a:t>
            </a:r>
            <a:r>
              <a:rPr lang="en-US" sz="1800" b="0" dirty="0">
                <a:solidFill>
                  <a:schemeClr val="tx2"/>
                </a:solidFill>
                <a:latin typeface="+mj-lt"/>
                <a:ea typeface="Times New Roman"/>
              </a:rPr>
              <a:t> </a:t>
            </a:r>
            <a:r>
              <a:rPr lang="en-US" sz="1800" b="0" dirty="0" err="1">
                <a:solidFill>
                  <a:schemeClr val="tx2"/>
                </a:solidFill>
                <a:latin typeface="+mj-lt"/>
                <a:ea typeface="Times New Roman"/>
              </a:rPr>
              <a:t>pentru</a:t>
            </a:r>
            <a:r>
              <a:rPr lang="en-US" sz="1800" b="0" dirty="0">
                <a:solidFill>
                  <a:schemeClr val="tx2"/>
                </a:solidFill>
                <a:latin typeface="+mj-lt"/>
                <a:ea typeface="Times New Roman"/>
              </a:rPr>
              <a:t> </a:t>
            </a:r>
            <a:r>
              <a:rPr lang="en-US" sz="1800" b="0" dirty="0" err="1">
                <a:solidFill>
                  <a:schemeClr val="tx2"/>
                </a:solidFill>
                <a:latin typeface="+mj-lt"/>
                <a:ea typeface="Times New Roman"/>
              </a:rPr>
              <a:t>folosirea</a:t>
            </a:r>
            <a:r>
              <a:rPr lang="en-US" sz="1800" b="0" dirty="0">
                <a:solidFill>
                  <a:schemeClr val="tx2"/>
                </a:solidFill>
                <a:latin typeface="+mj-lt"/>
                <a:ea typeface="Times New Roman"/>
              </a:rPr>
              <a:t> </a:t>
            </a:r>
            <a:r>
              <a:rPr lang="en-US" sz="1800" b="0" dirty="0" err="1">
                <a:solidFill>
                  <a:schemeClr val="tx2"/>
                </a:solidFill>
                <a:latin typeface="+mj-lt"/>
                <a:ea typeface="Times New Roman"/>
              </a:rPr>
              <a:t>sectorului</a:t>
            </a:r>
            <a:r>
              <a:rPr lang="en-US" sz="1800" b="0" dirty="0">
                <a:solidFill>
                  <a:schemeClr val="tx2"/>
                </a:solidFill>
                <a:latin typeface="+mj-lt"/>
                <a:ea typeface="Times New Roman"/>
              </a:rPr>
              <a:t> de </a:t>
            </a:r>
            <a:r>
              <a:rPr lang="en-US" sz="1800" b="0" dirty="0" err="1">
                <a:solidFill>
                  <a:schemeClr val="tx2"/>
                </a:solidFill>
                <a:latin typeface="+mj-lt"/>
                <a:ea typeface="Times New Roman"/>
              </a:rPr>
              <a:t>subsol</a:t>
            </a:r>
            <a:r>
              <a:rPr lang="en-US" sz="1800" b="0" dirty="0">
                <a:solidFill>
                  <a:schemeClr val="tx2"/>
                </a:solidFill>
                <a:latin typeface="+mj-lt"/>
                <a:ea typeface="Times New Roman"/>
              </a:rPr>
              <a:t>, </a:t>
            </a:r>
            <a:endParaRPr lang="ro-MO" sz="1800" b="0" dirty="0" smtClean="0">
              <a:solidFill>
                <a:schemeClr val="tx2"/>
              </a:solidFill>
              <a:latin typeface="+mj-lt"/>
              <a:ea typeface="Times New Roman"/>
            </a:endParaRPr>
          </a:p>
          <a:p>
            <a:endParaRPr lang="ro-MO" sz="1800" dirty="0" smtClean="0">
              <a:solidFill>
                <a:schemeClr val="tx2"/>
              </a:solidFill>
              <a:latin typeface="+mj-lt"/>
              <a:ea typeface="Times New Roman"/>
            </a:endParaRPr>
          </a:p>
          <a:p>
            <a:r>
              <a:rPr lang="en-US" sz="1800" dirty="0" err="1" smtClean="0">
                <a:solidFill>
                  <a:schemeClr val="tx2"/>
                </a:solidFill>
                <a:latin typeface="+mj-lt"/>
                <a:ea typeface="Times New Roman"/>
              </a:rPr>
              <a:t>Articolul</a:t>
            </a:r>
            <a:r>
              <a:rPr lang="en-US" sz="1800" dirty="0" smtClean="0">
                <a:solidFill>
                  <a:schemeClr val="tx2"/>
                </a:solidFill>
                <a:latin typeface="+mj-lt"/>
                <a:ea typeface="Times New Roman"/>
              </a:rPr>
              <a:t> </a:t>
            </a:r>
            <a:r>
              <a:rPr lang="en-US" sz="1800" dirty="0">
                <a:solidFill>
                  <a:schemeClr val="tx2"/>
                </a:solidFill>
                <a:latin typeface="+mj-lt"/>
                <a:ea typeface="Times New Roman"/>
              </a:rPr>
              <a:t>38</a:t>
            </a:r>
            <a:r>
              <a:rPr lang="en-US" sz="1800" b="0" dirty="0">
                <a:solidFill>
                  <a:schemeClr val="tx2"/>
                </a:solidFill>
                <a:latin typeface="+mj-lt"/>
                <a:ea typeface="Times New Roman"/>
              </a:rPr>
              <a:t>.  </a:t>
            </a:r>
            <a:r>
              <a:rPr lang="ro-MO" sz="1800" b="0" dirty="0" smtClean="0">
                <a:solidFill>
                  <a:schemeClr val="tx2"/>
                </a:solidFill>
                <a:latin typeface="+mj-lt"/>
                <a:ea typeface="Times New Roman"/>
              </a:rPr>
              <a:t>prevede că b</a:t>
            </a:r>
            <a:r>
              <a:rPr lang="en-US" sz="1800" b="0" dirty="0" err="1" smtClean="0">
                <a:solidFill>
                  <a:schemeClr val="tx2"/>
                </a:solidFill>
                <a:latin typeface="+mj-lt"/>
                <a:ea typeface="Times New Roman"/>
              </a:rPr>
              <a:t>eneficiarii</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subsolului</a:t>
            </a:r>
            <a:r>
              <a:rPr lang="en-US" sz="1800" b="0" dirty="0">
                <a:solidFill>
                  <a:schemeClr val="tx2"/>
                </a:solidFill>
                <a:latin typeface="+mj-lt"/>
                <a:ea typeface="Times New Roman"/>
              </a:rPr>
              <a:t> au </a:t>
            </a:r>
            <a:r>
              <a:rPr lang="en-US" sz="1800" b="0" dirty="0" err="1" smtClean="0">
                <a:solidFill>
                  <a:schemeClr val="tx2"/>
                </a:solidFill>
                <a:latin typeface="+mj-lt"/>
                <a:ea typeface="Times New Roman"/>
              </a:rPr>
              <a:t>dreptul</a:t>
            </a:r>
            <a:r>
              <a:rPr lang="ro-MO" sz="1800" b="0" dirty="0" smtClean="0">
                <a:solidFill>
                  <a:schemeClr val="tx2"/>
                </a:solidFill>
                <a:latin typeface="+mj-lt"/>
                <a:ea typeface="Times New Roman"/>
              </a:rPr>
              <a:t> </a:t>
            </a:r>
            <a:r>
              <a:rPr lang="en-US" sz="1800" b="0" dirty="0" err="1" smtClean="0">
                <a:solidFill>
                  <a:schemeClr val="tx2"/>
                </a:solidFill>
                <a:latin typeface="+mj-lt"/>
                <a:ea typeface="Times New Roman"/>
              </a:rPr>
              <a:t>să</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folosească</a:t>
            </a:r>
            <a:r>
              <a:rPr lang="en-US" sz="1800" b="0" dirty="0">
                <a:solidFill>
                  <a:schemeClr val="tx2"/>
                </a:solidFill>
                <a:latin typeface="+mj-lt"/>
                <a:ea typeface="Times New Roman"/>
              </a:rPr>
              <a:t> </a:t>
            </a:r>
            <a:r>
              <a:rPr lang="en-US" sz="1800" b="0" dirty="0" err="1">
                <a:solidFill>
                  <a:schemeClr val="tx2"/>
                </a:solidFill>
                <a:latin typeface="+mj-lt"/>
                <a:ea typeface="Times New Roman"/>
              </a:rPr>
              <a:t>sectoarele</a:t>
            </a:r>
            <a:r>
              <a:rPr lang="en-US" sz="1800" b="0" dirty="0">
                <a:solidFill>
                  <a:schemeClr val="tx2"/>
                </a:solidFill>
                <a:latin typeface="+mj-lt"/>
                <a:ea typeface="Times New Roman"/>
              </a:rPr>
              <a:t> de </a:t>
            </a:r>
            <a:r>
              <a:rPr lang="en-US" sz="1800" b="0" dirty="0" err="1">
                <a:solidFill>
                  <a:schemeClr val="tx2"/>
                </a:solidFill>
                <a:latin typeface="+mj-lt"/>
                <a:ea typeface="Times New Roman"/>
              </a:rPr>
              <a:t>subsol</a:t>
            </a:r>
            <a:r>
              <a:rPr lang="en-US" sz="1800" b="0" dirty="0">
                <a:solidFill>
                  <a:schemeClr val="tx2"/>
                </a:solidFill>
                <a:latin typeface="+mj-lt"/>
                <a:ea typeface="Times New Roman"/>
              </a:rPr>
              <a:t> </a:t>
            </a:r>
            <a:r>
              <a:rPr lang="en-US" sz="1800" b="0" dirty="0" err="1">
                <a:solidFill>
                  <a:schemeClr val="tx2"/>
                </a:solidFill>
                <a:latin typeface="+mj-lt"/>
                <a:ea typeface="Times New Roman"/>
              </a:rPr>
              <a:t>atribuite</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en-US" sz="1800" b="0" dirty="0" err="1">
                <a:solidFill>
                  <a:schemeClr val="tx2"/>
                </a:solidFill>
                <a:latin typeface="+mj-lt"/>
                <a:ea typeface="Times New Roman"/>
              </a:rPr>
              <a:t>conformitate</a:t>
            </a:r>
            <a:r>
              <a:rPr lang="en-US" sz="1800" b="0" dirty="0">
                <a:solidFill>
                  <a:schemeClr val="tx2"/>
                </a:solidFill>
                <a:latin typeface="+mj-lt"/>
                <a:ea typeface="Times New Roman"/>
              </a:rPr>
              <a:t> cu </a:t>
            </a:r>
            <a:r>
              <a:rPr lang="en-US" sz="1800" b="0" dirty="0" err="1">
                <a:solidFill>
                  <a:schemeClr val="tx2"/>
                </a:solidFill>
                <a:latin typeface="+mj-lt"/>
                <a:ea typeface="Times New Roman"/>
              </a:rPr>
              <a:t>scopurile</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clauzele</a:t>
            </a:r>
            <a:r>
              <a:rPr lang="en-US" sz="1800" b="0" dirty="0">
                <a:solidFill>
                  <a:schemeClr val="tx2"/>
                </a:solidFill>
                <a:latin typeface="+mj-lt"/>
                <a:ea typeface="Times New Roman"/>
              </a:rPr>
              <a:t> </a:t>
            </a:r>
            <a:r>
              <a:rPr lang="en-US" sz="1800" b="0" dirty="0" err="1">
                <a:solidFill>
                  <a:schemeClr val="tx2"/>
                </a:solidFill>
                <a:latin typeface="+mj-lt"/>
                <a:ea typeface="Times New Roman"/>
              </a:rPr>
              <a:t>prevăzute</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en-US" sz="1800" b="0" dirty="0" smtClean="0">
                <a:solidFill>
                  <a:schemeClr val="tx2"/>
                </a:solidFill>
                <a:latin typeface="+mj-lt"/>
                <a:ea typeface="Times New Roman"/>
              </a:rPr>
              <a:t>contract; </a:t>
            </a:r>
            <a:endParaRPr lang="ro-MO" sz="1800" b="0" dirty="0" smtClean="0">
              <a:solidFill>
                <a:schemeClr val="tx2"/>
              </a:solidFill>
              <a:latin typeface="+mj-lt"/>
              <a:ea typeface="Times New Roman"/>
            </a:endParaRPr>
          </a:p>
          <a:p>
            <a:r>
              <a:rPr lang="en-US" sz="1800" dirty="0" err="1">
                <a:solidFill>
                  <a:schemeClr val="tx2"/>
                </a:solidFill>
                <a:latin typeface="+mj-lt"/>
                <a:ea typeface="Times New Roman"/>
              </a:rPr>
              <a:t>Articolul</a:t>
            </a:r>
            <a:r>
              <a:rPr lang="en-US" sz="1800" dirty="0">
                <a:solidFill>
                  <a:schemeClr val="tx2"/>
                </a:solidFill>
                <a:latin typeface="+mj-lt"/>
                <a:ea typeface="Times New Roman"/>
              </a:rPr>
              <a:t> 51</a:t>
            </a:r>
            <a:r>
              <a:rPr lang="en-US" sz="1800" b="0" dirty="0">
                <a:solidFill>
                  <a:schemeClr val="tx2"/>
                </a:solidFill>
                <a:latin typeface="+mj-lt"/>
                <a:ea typeface="Times New Roman"/>
              </a:rPr>
              <a:t>. </a:t>
            </a:r>
            <a:r>
              <a:rPr lang="ro-MO" sz="1800" b="0" dirty="0">
                <a:solidFill>
                  <a:schemeClr val="tx2"/>
                </a:solidFill>
                <a:latin typeface="+mj-lt"/>
                <a:ea typeface="Times New Roman"/>
              </a:rPr>
              <a:t>prevede că </a:t>
            </a:r>
            <a:r>
              <a:rPr lang="en-US" sz="1800" b="0" dirty="0">
                <a:solidFill>
                  <a:schemeClr val="tx2"/>
                </a:solidFill>
                <a:latin typeface="+mj-lt"/>
                <a:ea typeface="Times New Roman"/>
              </a:rPr>
              <a:t> </a:t>
            </a:r>
            <a:r>
              <a:rPr lang="en-US" sz="1800" b="0" dirty="0" err="1">
                <a:solidFill>
                  <a:schemeClr val="tx2"/>
                </a:solidFill>
                <a:latin typeface="+mj-lt"/>
                <a:ea typeface="Times New Roman"/>
              </a:rPr>
              <a:t>Fondul</a:t>
            </a:r>
            <a:r>
              <a:rPr lang="en-US" sz="1800" b="0" dirty="0">
                <a:solidFill>
                  <a:schemeClr val="tx2"/>
                </a:solidFill>
                <a:latin typeface="+mj-lt"/>
                <a:ea typeface="Times New Roman"/>
              </a:rPr>
              <a:t> de stat de </a:t>
            </a:r>
            <a:r>
              <a:rPr lang="en-US" sz="1800" b="0" dirty="0" err="1">
                <a:solidFill>
                  <a:schemeClr val="tx2"/>
                </a:solidFill>
                <a:latin typeface="+mj-lt"/>
                <a:ea typeface="Times New Roman"/>
              </a:rPr>
              <a:t>informaţii</a:t>
            </a:r>
            <a:r>
              <a:rPr lang="en-US" sz="1800" b="0" dirty="0">
                <a:solidFill>
                  <a:schemeClr val="tx2"/>
                </a:solidFill>
                <a:latin typeface="+mj-lt"/>
                <a:ea typeface="Times New Roman"/>
              </a:rPr>
              <a:t> </a:t>
            </a:r>
            <a:r>
              <a:rPr lang="en-US" sz="1800" b="0" dirty="0" err="1">
                <a:solidFill>
                  <a:schemeClr val="tx2"/>
                </a:solidFill>
                <a:latin typeface="+mj-lt"/>
                <a:ea typeface="Times New Roman"/>
              </a:rPr>
              <a:t>privind</a:t>
            </a:r>
            <a:r>
              <a:rPr lang="en-US" sz="1800" b="0" dirty="0">
                <a:solidFill>
                  <a:schemeClr val="tx2"/>
                </a:solidFill>
                <a:latin typeface="+mj-lt"/>
                <a:ea typeface="Times New Roman"/>
              </a:rPr>
              <a:t> </a:t>
            </a:r>
            <a:r>
              <a:rPr lang="en-US" sz="1800" b="0" dirty="0" err="1">
                <a:solidFill>
                  <a:schemeClr val="tx2"/>
                </a:solidFill>
                <a:latin typeface="+mj-lt"/>
                <a:ea typeface="Times New Roman"/>
              </a:rPr>
              <a:t>subsolul</a:t>
            </a:r>
            <a:r>
              <a:rPr lang="en-US" sz="1800" b="0" dirty="0">
                <a:solidFill>
                  <a:schemeClr val="tx2"/>
                </a:solidFill>
                <a:latin typeface="+mj-lt"/>
                <a:ea typeface="Times New Roman"/>
              </a:rPr>
              <a:t> </a:t>
            </a:r>
            <a:r>
              <a:rPr lang="en-US" sz="1800" b="0" dirty="0" err="1">
                <a:solidFill>
                  <a:schemeClr val="tx2"/>
                </a:solidFill>
                <a:latin typeface="+mj-lt"/>
                <a:ea typeface="Times New Roman"/>
              </a:rPr>
              <a:t>este</a:t>
            </a:r>
            <a:r>
              <a:rPr lang="en-US" sz="1800" b="0" dirty="0">
                <a:solidFill>
                  <a:schemeClr val="tx2"/>
                </a:solidFill>
                <a:latin typeface="+mj-lt"/>
                <a:ea typeface="Times New Roman"/>
              </a:rPr>
              <a:t> parte </a:t>
            </a:r>
            <a:r>
              <a:rPr lang="en-US" sz="1800" b="0" dirty="0" err="1">
                <a:solidFill>
                  <a:schemeClr val="tx2"/>
                </a:solidFill>
                <a:latin typeface="+mj-lt"/>
                <a:ea typeface="Times New Roman"/>
              </a:rPr>
              <a:t>componentă</a:t>
            </a:r>
            <a:r>
              <a:rPr lang="en-US" sz="1800" b="0" dirty="0">
                <a:solidFill>
                  <a:schemeClr val="tx2"/>
                </a:solidFill>
                <a:latin typeface="+mj-lt"/>
                <a:ea typeface="Times New Roman"/>
              </a:rPr>
              <a:t> a </a:t>
            </a:r>
            <a:r>
              <a:rPr lang="en-US" sz="1800" b="0" dirty="0" err="1">
                <a:solidFill>
                  <a:schemeClr val="tx2"/>
                </a:solidFill>
                <a:latin typeface="+mj-lt"/>
                <a:ea typeface="Times New Roman"/>
              </a:rPr>
              <a:t>Fondului</a:t>
            </a:r>
            <a:r>
              <a:rPr lang="en-US" sz="1800" b="0" dirty="0">
                <a:solidFill>
                  <a:schemeClr val="tx2"/>
                </a:solidFill>
                <a:latin typeface="+mj-lt"/>
                <a:ea typeface="Times New Roman"/>
              </a:rPr>
              <a:t> </a:t>
            </a:r>
            <a:r>
              <a:rPr lang="en-US" sz="1800" b="0" dirty="0" err="1">
                <a:solidFill>
                  <a:schemeClr val="tx2"/>
                </a:solidFill>
                <a:latin typeface="+mj-lt"/>
                <a:ea typeface="Times New Roman"/>
              </a:rPr>
              <a:t>arhivistic</a:t>
            </a:r>
            <a:r>
              <a:rPr lang="en-US" sz="1800" b="0" dirty="0">
                <a:solidFill>
                  <a:schemeClr val="tx2"/>
                </a:solidFill>
                <a:latin typeface="+mj-lt"/>
                <a:ea typeface="Times New Roman"/>
              </a:rPr>
              <a:t> de stat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se </a:t>
            </a:r>
            <a:r>
              <a:rPr lang="en-US" sz="1800" b="0" dirty="0" err="1">
                <a:solidFill>
                  <a:schemeClr val="tx2"/>
                </a:solidFill>
                <a:latin typeface="+mj-lt"/>
                <a:ea typeface="Times New Roman"/>
              </a:rPr>
              <a:t>află</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en-US" sz="1800" b="0" dirty="0" err="1">
                <a:solidFill>
                  <a:schemeClr val="tx2"/>
                </a:solidFill>
                <a:latin typeface="+mj-lt"/>
                <a:ea typeface="Times New Roman"/>
              </a:rPr>
              <a:t>gestiunea</a:t>
            </a:r>
            <a:r>
              <a:rPr lang="en-US" sz="1800" b="0" dirty="0">
                <a:solidFill>
                  <a:schemeClr val="tx2"/>
                </a:solidFill>
                <a:latin typeface="+mj-lt"/>
                <a:ea typeface="Times New Roman"/>
              </a:rPr>
              <a:t> A</a:t>
            </a:r>
            <a:r>
              <a:rPr lang="ro-MO" sz="1800" b="0" dirty="0">
                <a:solidFill>
                  <a:schemeClr val="tx2"/>
                </a:solidFill>
                <a:latin typeface="+mj-lt"/>
                <a:ea typeface="Times New Roman"/>
              </a:rPr>
              <a:t>GRM</a:t>
            </a:r>
            <a:r>
              <a:rPr lang="en-US" sz="1800" b="0" dirty="0">
                <a:solidFill>
                  <a:schemeClr val="tx2"/>
                </a:solidFill>
                <a:latin typeface="+mj-lt"/>
                <a:ea typeface="Times New Roman"/>
              </a:rPr>
              <a:t/>
            </a:r>
            <a:br>
              <a:rPr lang="en-US" sz="1800" b="0" dirty="0">
                <a:solidFill>
                  <a:schemeClr val="tx2"/>
                </a:solidFill>
                <a:latin typeface="+mj-lt"/>
                <a:ea typeface="Times New Roman"/>
              </a:rPr>
            </a:br>
            <a:endParaRPr lang="ru-RU" sz="1800" b="0" dirty="0">
              <a:solidFill>
                <a:schemeClr val="tx2"/>
              </a:solidFill>
              <a:latin typeface="+mj-lt"/>
              <a:ea typeface="Times New Roman"/>
            </a:endParaRPr>
          </a:p>
        </p:txBody>
      </p:sp>
    </p:spTree>
    <p:extLst>
      <p:ext uri="{BB962C8B-B14F-4D97-AF65-F5344CB8AC3E}">
        <p14:creationId xmlns:p14="http://schemas.microsoft.com/office/powerpoint/2010/main" val="156618820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0" hangingPunct="0"/>
            <a:r>
              <a:rPr lang="ro-MO" sz="2000" kern="0" dirty="0">
                <a:solidFill>
                  <a:srgbClr val="000000"/>
                </a:solidFill>
              </a:rPr>
              <a:t>Codul subsolului nr.3 </a:t>
            </a:r>
            <a:r>
              <a:rPr lang="ro-MO" sz="2000" kern="0" dirty="0">
                <a:solidFill>
                  <a:srgbClr val="000000"/>
                </a:solidFill>
                <a:cs typeface="Arial" charset="0"/>
              </a:rPr>
              <a:t>din 02.02.2009</a:t>
            </a:r>
            <a:r>
              <a:rPr lang="ro-MO" sz="2000" kern="0" dirty="0">
                <a:solidFill>
                  <a:srgbClr val="000000"/>
                </a:solidFill>
              </a:rPr>
              <a:t>  </a:t>
            </a:r>
            <a:endParaRPr lang="ru-RU" sz="2000" dirty="0">
              <a:solidFill>
                <a:srgbClr val="000000"/>
              </a:solidFill>
            </a:endParaRPr>
          </a:p>
        </p:txBody>
      </p:sp>
      <p:sp>
        <p:nvSpPr>
          <p:cNvPr id="22" name="Прямоугольник 21"/>
          <p:cNvSpPr/>
          <p:nvPr/>
        </p:nvSpPr>
        <p:spPr>
          <a:xfrm>
            <a:off x="115421" y="1350625"/>
            <a:ext cx="8659922"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vi-VN" sz="1800" b="0" kern="0" dirty="0">
              <a:solidFill>
                <a:srgbClr val="6E6452"/>
              </a:solidFill>
              <a:latin typeface="Arial"/>
            </a:endParaRPr>
          </a:p>
        </p:txBody>
      </p:sp>
      <p:sp>
        <p:nvSpPr>
          <p:cNvPr id="5" name="Прямоугольник 4"/>
          <p:cNvSpPr/>
          <p:nvPr/>
        </p:nvSpPr>
        <p:spPr>
          <a:xfrm>
            <a:off x="192181" y="2891118"/>
            <a:ext cx="8548391" cy="430887"/>
          </a:xfrm>
          <a:prstGeom prst="rect">
            <a:avLst/>
          </a:prstGeom>
        </p:spPr>
        <p:txBody>
          <a:bodyPr wrap="square">
            <a:spAutoFit/>
          </a:bodyPr>
          <a:lstStyle/>
          <a:p>
            <a:r>
              <a:rPr lang="vi-VN" dirty="0"/>
              <a:t> </a:t>
            </a:r>
            <a:r>
              <a:rPr lang="vi-VN" sz="1800" dirty="0">
                <a:solidFill>
                  <a:schemeClr val="tx1"/>
                </a:solidFill>
              </a:rPr>
              <a:t> </a:t>
            </a:r>
            <a:endParaRPr lang="ru-RU" sz="1800" b="0" dirty="0">
              <a:solidFill>
                <a:schemeClr val="tx1"/>
              </a:solidFill>
            </a:endParaRPr>
          </a:p>
        </p:txBody>
      </p:sp>
      <p:sp>
        <p:nvSpPr>
          <p:cNvPr id="6" name="Прямоугольник 5"/>
          <p:cNvSpPr/>
          <p:nvPr/>
        </p:nvSpPr>
        <p:spPr>
          <a:xfrm>
            <a:off x="318790" y="2960573"/>
            <a:ext cx="8583163" cy="3416320"/>
          </a:xfrm>
          <a:prstGeom prst="rect">
            <a:avLst/>
          </a:prstGeom>
        </p:spPr>
        <p:txBody>
          <a:bodyPr wrap="square">
            <a:spAutoFit/>
          </a:bodyPr>
          <a:lstStyle/>
          <a:p>
            <a:endParaRPr lang="ro-MO" sz="1800" dirty="0" smtClean="0">
              <a:solidFill>
                <a:schemeClr val="tx1"/>
              </a:solidFill>
              <a:latin typeface="+mj-lt"/>
              <a:ea typeface="Times New Roman"/>
            </a:endParaRPr>
          </a:p>
          <a:p>
            <a:r>
              <a:rPr lang="ro-MO" sz="1800" dirty="0" smtClean="0">
                <a:solidFill>
                  <a:schemeClr val="tx1"/>
                </a:solidFill>
                <a:latin typeface="+mj-lt"/>
                <a:ea typeface="Times New Roman"/>
              </a:rPr>
              <a:t>Art.52</a:t>
            </a:r>
            <a:r>
              <a:rPr lang="ro-MO" sz="1800" b="0" dirty="0" smtClean="0">
                <a:solidFill>
                  <a:schemeClr val="tx1"/>
                </a:solidFill>
                <a:latin typeface="+mj-lt"/>
                <a:ea typeface="Times New Roman"/>
              </a:rPr>
              <a:t>. prevede </a:t>
            </a:r>
            <a:r>
              <a:rPr lang="ro-MO" sz="1800" b="0" dirty="0" smtClean="0">
                <a:solidFill>
                  <a:schemeClr val="tx2"/>
                </a:solidFill>
                <a:latin typeface="+mj-lt"/>
                <a:ea typeface="Times New Roman"/>
              </a:rPr>
              <a:t>necesitatea efectuării </a:t>
            </a:r>
            <a:r>
              <a:rPr lang="ro-MO" sz="1800" dirty="0" smtClean="0">
                <a:solidFill>
                  <a:schemeClr val="tx2"/>
                </a:solidFill>
                <a:latin typeface="+mj-lt"/>
                <a:ea typeface="Times New Roman"/>
              </a:rPr>
              <a:t>expertizei geologice </a:t>
            </a:r>
            <a:r>
              <a:rPr lang="ro-MO" sz="1800" b="0" dirty="0" smtClean="0">
                <a:solidFill>
                  <a:schemeClr val="tx2"/>
                </a:solidFill>
                <a:latin typeface="+mj-lt"/>
                <a:ea typeface="Times New Roman"/>
              </a:rPr>
              <a:t>pentru activitățile de folosire a subsolului.</a:t>
            </a:r>
          </a:p>
          <a:p>
            <a:endParaRPr lang="ro-MO" sz="1800" dirty="0" smtClean="0">
              <a:solidFill>
                <a:schemeClr val="tx2"/>
              </a:solidFill>
              <a:latin typeface="+mj-lt"/>
              <a:ea typeface="Times New Roman"/>
            </a:endParaRPr>
          </a:p>
          <a:p>
            <a:r>
              <a:rPr lang="ro-MO" sz="1800" dirty="0" err="1" smtClean="0">
                <a:solidFill>
                  <a:schemeClr val="tx2"/>
                </a:solidFill>
                <a:latin typeface="+mj-lt"/>
                <a:ea typeface="Times New Roman"/>
              </a:rPr>
              <a:t>Art</a:t>
            </a:r>
            <a:r>
              <a:rPr lang="ro-MO" sz="1800" dirty="0" smtClean="0">
                <a:solidFill>
                  <a:schemeClr val="tx2"/>
                </a:solidFill>
                <a:latin typeface="+mj-lt"/>
                <a:ea typeface="Times New Roman"/>
              </a:rPr>
              <a:t> 53 </a:t>
            </a:r>
            <a:r>
              <a:rPr lang="ro-MO" sz="1800" b="0" dirty="0" smtClean="0">
                <a:solidFill>
                  <a:schemeClr val="tx2"/>
                </a:solidFill>
                <a:latin typeface="+mj-lt"/>
                <a:ea typeface="Times New Roman"/>
              </a:rPr>
              <a:t>prevede necesitatea ținerii Cadastrului de stat al subsolului de către AGRM.</a:t>
            </a:r>
            <a:r>
              <a:rPr lang="en-US" sz="1800" b="0" dirty="0" smtClean="0">
                <a:solidFill>
                  <a:schemeClr val="tx2"/>
                </a:solidFill>
                <a:latin typeface="+mj-lt"/>
                <a:ea typeface="Times New Roman"/>
              </a:rPr>
              <a:t> </a:t>
            </a:r>
            <a:endParaRPr lang="ro-MO" sz="1800" b="0" dirty="0" smtClean="0">
              <a:solidFill>
                <a:schemeClr val="tx2"/>
              </a:solidFill>
              <a:latin typeface="+mj-lt"/>
              <a:ea typeface="Times New Roman"/>
            </a:endParaRPr>
          </a:p>
          <a:p>
            <a:endParaRPr lang="ro-MO" sz="1800" dirty="0" smtClean="0">
              <a:solidFill>
                <a:schemeClr val="tx2"/>
              </a:solidFill>
              <a:latin typeface="+mj-lt"/>
              <a:ea typeface="Times New Roman"/>
            </a:endParaRPr>
          </a:p>
          <a:p>
            <a:r>
              <a:rPr lang="ro-MO" sz="1800" dirty="0" smtClean="0">
                <a:solidFill>
                  <a:schemeClr val="tx2"/>
                </a:solidFill>
                <a:latin typeface="+mj-lt"/>
                <a:ea typeface="Times New Roman"/>
              </a:rPr>
              <a:t>C</a:t>
            </a:r>
            <a:r>
              <a:rPr lang="en-US" sz="1800" dirty="0" err="1" smtClean="0">
                <a:solidFill>
                  <a:schemeClr val="tx2"/>
                </a:solidFill>
                <a:latin typeface="+mj-lt"/>
                <a:ea typeface="Times New Roman"/>
              </a:rPr>
              <a:t>onstruirea</a:t>
            </a:r>
            <a:r>
              <a:rPr lang="en-US" sz="1800" dirty="0" smtClean="0">
                <a:solidFill>
                  <a:schemeClr val="tx2"/>
                </a:solidFill>
                <a:latin typeface="+mj-lt"/>
                <a:ea typeface="Times New Roman"/>
              </a:rPr>
              <a:t> </a:t>
            </a:r>
            <a:r>
              <a:rPr lang="en-US" sz="1800" dirty="0" err="1">
                <a:solidFill>
                  <a:schemeClr val="tx2"/>
                </a:solidFill>
                <a:latin typeface="+mj-lt"/>
                <a:ea typeface="Times New Roman"/>
              </a:rPr>
              <a:t>şi</a:t>
            </a:r>
            <a:r>
              <a:rPr lang="en-US" sz="1800" dirty="0">
                <a:solidFill>
                  <a:schemeClr val="tx2"/>
                </a:solidFill>
                <a:latin typeface="+mj-lt"/>
                <a:ea typeface="Times New Roman"/>
              </a:rPr>
              <a:t>/</a:t>
            </a:r>
            <a:r>
              <a:rPr lang="en-US" sz="1800" dirty="0" err="1">
                <a:solidFill>
                  <a:schemeClr val="tx2"/>
                </a:solidFill>
                <a:latin typeface="+mj-lt"/>
                <a:ea typeface="Times New Roman"/>
              </a:rPr>
              <a:t>sau</a:t>
            </a:r>
            <a:r>
              <a:rPr lang="en-US" sz="1800" dirty="0">
                <a:solidFill>
                  <a:schemeClr val="tx2"/>
                </a:solidFill>
                <a:latin typeface="+mj-lt"/>
                <a:ea typeface="Times New Roman"/>
              </a:rPr>
              <a:t> </a:t>
            </a:r>
            <a:r>
              <a:rPr lang="en-US" sz="1800" dirty="0" err="1">
                <a:solidFill>
                  <a:schemeClr val="tx2"/>
                </a:solidFill>
                <a:latin typeface="+mj-lt"/>
                <a:ea typeface="Times New Roman"/>
              </a:rPr>
              <a:t>exploatarea</a:t>
            </a:r>
            <a:r>
              <a:rPr lang="en-US" sz="1800" dirty="0">
                <a:solidFill>
                  <a:schemeClr val="tx2"/>
                </a:solidFill>
                <a:latin typeface="+mj-lt"/>
                <a:ea typeface="Times New Roman"/>
              </a:rPr>
              <a:t> </a:t>
            </a:r>
            <a:r>
              <a:rPr lang="en-US" sz="1800" dirty="0" err="1">
                <a:solidFill>
                  <a:schemeClr val="tx2"/>
                </a:solidFill>
                <a:latin typeface="+mj-lt"/>
                <a:ea typeface="Times New Roman"/>
              </a:rPr>
              <a:t>prizelor</a:t>
            </a:r>
            <a:r>
              <a:rPr lang="en-US" sz="1800" dirty="0">
                <a:solidFill>
                  <a:schemeClr val="tx2"/>
                </a:solidFill>
                <a:latin typeface="+mj-lt"/>
                <a:ea typeface="Times New Roman"/>
              </a:rPr>
              <a:t> de </a:t>
            </a:r>
            <a:r>
              <a:rPr lang="en-US" sz="1800" dirty="0" err="1">
                <a:solidFill>
                  <a:schemeClr val="tx2"/>
                </a:solidFill>
                <a:latin typeface="+mj-lt"/>
                <a:ea typeface="Times New Roman"/>
              </a:rPr>
              <a:t>apă</a:t>
            </a:r>
            <a:r>
              <a:rPr lang="en-US" sz="1800" dirty="0">
                <a:solidFill>
                  <a:schemeClr val="tx2"/>
                </a:solidFill>
                <a:latin typeface="+mj-lt"/>
                <a:ea typeface="Times New Roman"/>
              </a:rPr>
              <a:t> </a:t>
            </a:r>
            <a:r>
              <a:rPr lang="en-US" sz="1800" dirty="0" err="1" smtClean="0">
                <a:solidFill>
                  <a:schemeClr val="tx2"/>
                </a:solidFill>
                <a:latin typeface="+mj-lt"/>
                <a:ea typeface="Times New Roman"/>
              </a:rPr>
              <a:t>subterană</a:t>
            </a:r>
            <a:r>
              <a:rPr lang="en-US" sz="1800" b="0" dirty="0" smtClean="0">
                <a:solidFill>
                  <a:schemeClr val="tx2"/>
                </a:solidFill>
                <a:latin typeface="+mj-lt"/>
                <a:ea typeface="Times New Roman"/>
              </a:rPr>
              <a:t>,</a:t>
            </a:r>
            <a:r>
              <a:rPr lang="ro-MO" sz="1800" b="0" dirty="0" smtClean="0">
                <a:solidFill>
                  <a:schemeClr val="tx2"/>
                </a:solidFill>
                <a:latin typeface="+mj-lt"/>
                <a:ea typeface="Times New Roman"/>
              </a:rPr>
              <a:t>se efectuează în bază de proiect</a:t>
            </a:r>
            <a:r>
              <a:rPr lang="en-US" sz="1800" b="0" dirty="0" smtClean="0">
                <a:solidFill>
                  <a:schemeClr val="tx2"/>
                </a:solidFill>
                <a:latin typeface="+mj-lt"/>
                <a:ea typeface="Times New Roman"/>
              </a:rPr>
              <a:t> </a:t>
            </a:r>
            <a:r>
              <a:rPr lang="ro-MO" sz="1800" b="0" dirty="0" smtClean="0">
                <a:solidFill>
                  <a:schemeClr val="tx2"/>
                </a:solidFill>
                <a:latin typeface="+mj-lt"/>
                <a:ea typeface="Times New Roman"/>
              </a:rPr>
              <a:t>cu </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măsuri</a:t>
            </a:r>
            <a:r>
              <a:rPr lang="en-US" sz="1800" b="0" dirty="0">
                <a:solidFill>
                  <a:schemeClr val="tx2"/>
                </a:solidFill>
                <a:latin typeface="+mj-lt"/>
                <a:ea typeface="Times New Roman"/>
              </a:rPr>
              <a:t> </a:t>
            </a:r>
            <a:r>
              <a:rPr lang="en-US" sz="1800" b="0" dirty="0" err="1">
                <a:solidFill>
                  <a:schemeClr val="tx2"/>
                </a:solidFill>
                <a:latin typeface="+mj-lt"/>
                <a:ea typeface="Times New Roman"/>
              </a:rPr>
              <a:t>privind</a:t>
            </a:r>
            <a:r>
              <a:rPr lang="en-US" sz="1800" b="0" dirty="0">
                <a:solidFill>
                  <a:schemeClr val="tx2"/>
                </a:solidFill>
                <a:latin typeface="+mj-lt"/>
                <a:ea typeface="Times New Roman"/>
              </a:rPr>
              <a:t> </a:t>
            </a:r>
            <a:r>
              <a:rPr lang="en-US" sz="1800" b="0" dirty="0" err="1">
                <a:solidFill>
                  <a:schemeClr val="tx2"/>
                </a:solidFill>
                <a:latin typeface="+mj-lt"/>
                <a:ea typeface="Times New Roman"/>
              </a:rPr>
              <a:t>organizarea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amenajarea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zonelor</a:t>
            </a:r>
            <a:r>
              <a:rPr lang="en-US" sz="1800" b="0" dirty="0">
                <a:solidFill>
                  <a:schemeClr val="tx2"/>
                </a:solidFill>
                <a:latin typeface="+mj-lt"/>
                <a:ea typeface="Times New Roman"/>
              </a:rPr>
              <a:t> de </a:t>
            </a:r>
            <a:r>
              <a:rPr lang="en-US" sz="1800" b="0" dirty="0" err="1">
                <a:solidFill>
                  <a:schemeClr val="tx2"/>
                </a:solidFill>
                <a:latin typeface="+mj-lt"/>
                <a:ea typeface="Times New Roman"/>
              </a:rPr>
              <a:t>protecţie</a:t>
            </a:r>
            <a:r>
              <a:rPr lang="en-US" sz="1800" b="0" dirty="0">
                <a:solidFill>
                  <a:schemeClr val="tx2"/>
                </a:solidFill>
                <a:latin typeface="+mj-lt"/>
                <a:ea typeface="Times New Roman"/>
              </a:rPr>
              <a:t> </a:t>
            </a:r>
            <a:r>
              <a:rPr lang="en-US" sz="1800" b="0" dirty="0" err="1" smtClean="0">
                <a:solidFill>
                  <a:schemeClr val="tx2"/>
                </a:solidFill>
                <a:latin typeface="+mj-lt"/>
                <a:ea typeface="Times New Roman"/>
              </a:rPr>
              <a:t>sanitară</a:t>
            </a:r>
            <a:r>
              <a:rPr lang="ro-MO" sz="1800" b="0" dirty="0" smtClean="0">
                <a:solidFill>
                  <a:schemeClr val="tx2"/>
                </a:solidFill>
                <a:latin typeface="+mj-lt"/>
                <a:ea typeface="Times New Roman"/>
              </a:rPr>
              <a:t>.</a:t>
            </a:r>
          </a:p>
          <a:p>
            <a:r>
              <a:rPr lang="ro-MO" sz="1800" b="0" dirty="0" smtClean="0">
                <a:solidFill>
                  <a:schemeClr val="tx2"/>
                </a:solidFill>
                <a:latin typeface="+mj-lt"/>
                <a:ea typeface="Times New Roman"/>
              </a:rPr>
              <a:t>F</a:t>
            </a:r>
            <a:r>
              <a:rPr lang="ro-MO" sz="1800" b="0" dirty="0" smtClean="0">
                <a:solidFill>
                  <a:schemeClr val="tx2"/>
                </a:solidFill>
                <a:latin typeface="+mj-lt"/>
                <a:ea typeface="Times New Roman"/>
              </a:rPr>
              <a:t>olosirea </a:t>
            </a:r>
            <a:r>
              <a:rPr lang="ro-MO" sz="1800" b="0" dirty="0" smtClean="0">
                <a:solidFill>
                  <a:schemeClr val="tx2"/>
                </a:solidFill>
                <a:latin typeface="+mj-lt"/>
                <a:ea typeface="Times New Roman"/>
              </a:rPr>
              <a:t>subsolului se </a:t>
            </a:r>
            <a:r>
              <a:rPr lang="ro-MO" sz="1800" b="0" dirty="0" smtClean="0">
                <a:solidFill>
                  <a:schemeClr val="tx2"/>
                </a:solidFill>
                <a:latin typeface="+mj-lt"/>
                <a:ea typeface="Times New Roman"/>
              </a:rPr>
              <a:t>efectuează </a:t>
            </a:r>
            <a:r>
              <a:rPr lang="ro-MO" sz="1800" b="0" dirty="0" smtClean="0">
                <a:solidFill>
                  <a:schemeClr val="tx2"/>
                </a:solidFill>
                <a:latin typeface="+mj-lt"/>
                <a:ea typeface="Times New Roman"/>
              </a:rPr>
              <a:t>cu plată</a:t>
            </a:r>
            <a:r>
              <a:rPr lang="ro-MO" sz="1800" b="0" dirty="0" smtClean="0">
                <a:solidFill>
                  <a:schemeClr val="tx2"/>
                </a:solidFill>
                <a:latin typeface="+mj-lt"/>
                <a:ea typeface="Times New Roman"/>
              </a:rPr>
              <a:t>.</a:t>
            </a:r>
          </a:p>
          <a:p>
            <a:endParaRPr lang="ro-MO" sz="1800" b="0" dirty="0">
              <a:solidFill>
                <a:schemeClr val="tx2"/>
              </a:solidFill>
              <a:latin typeface="+mj-lt"/>
              <a:ea typeface="Times New Roman"/>
            </a:endParaRPr>
          </a:p>
          <a:p>
            <a:r>
              <a:rPr lang="en-US" sz="1800" b="0" dirty="0">
                <a:solidFill>
                  <a:schemeClr val="tx2"/>
                </a:solidFill>
                <a:latin typeface="+mj-lt"/>
                <a:ea typeface="Times New Roman"/>
              </a:rPr>
              <a:t>   </a:t>
            </a:r>
            <a:endParaRPr lang="ru-RU" sz="1800" b="0" dirty="0">
              <a:solidFill>
                <a:schemeClr val="tx2"/>
              </a:solidFill>
              <a:latin typeface="+mj-lt"/>
              <a:ea typeface="Times New Roman"/>
            </a:endParaRPr>
          </a:p>
        </p:txBody>
      </p:sp>
    </p:spTree>
    <p:extLst>
      <p:ext uri="{BB962C8B-B14F-4D97-AF65-F5344CB8AC3E}">
        <p14:creationId xmlns:p14="http://schemas.microsoft.com/office/powerpoint/2010/main" val="1655898588"/>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r>
              <a:rPr lang="ro-MO" sz="2000" kern="0" dirty="0" smtClean="0">
                <a:solidFill>
                  <a:schemeClr val="tx1"/>
                </a:solidFill>
                <a:latin typeface="Arial"/>
              </a:rPr>
              <a:t>Legea 11 din 02.03.2017 privind evaluarea strategică de mediu </a:t>
            </a:r>
            <a:endParaRPr kumimoji="0" lang="ru-RU" sz="2200" b="1" i="0" u="none" strike="noStrike" cap="none" normalizeH="0" baseline="0" dirty="0" smtClean="0">
              <a:ln>
                <a:noFill/>
              </a:ln>
              <a:solidFill>
                <a:schemeClr val="tx1"/>
              </a:solidFill>
              <a:effectLst/>
            </a:endParaRPr>
          </a:p>
        </p:txBody>
      </p:sp>
      <p:sp>
        <p:nvSpPr>
          <p:cNvPr id="22" name="Прямоугольник 21"/>
          <p:cNvSpPr/>
          <p:nvPr/>
        </p:nvSpPr>
        <p:spPr>
          <a:xfrm>
            <a:off x="115421" y="1350625"/>
            <a:ext cx="8659922"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vi-VN" sz="1800" b="0" kern="0" dirty="0">
              <a:solidFill>
                <a:srgbClr val="6E6452"/>
              </a:solidFill>
              <a:latin typeface="Arial"/>
            </a:endParaRPr>
          </a:p>
        </p:txBody>
      </p:sp>
      <p:sp>
        <p:nvSpPr>
          <p:cNvPr id="5" name="Прямоугольник 4"/>
          <p:cNvSpPr/>
          <p:nvPr/>
        </p:nvSpPr>
        <p:spPr>
          <a:xfrm>
            <a:off x="192181" y="2891118"/>
            <a:ext cx="8548391" cy="4062651"/>
          </a:xfrm>
          <a:prstGeom prst="rect">
            <a:avLst/>
          </a:prstGeom>
        </p:spPr>
        <p:txBody>
          <a:bodyPr wrap="square">
            <a:spAutoFit/>
          </a:bodyPr>
          <a:lstStyle/>
          <a:p>
            <a:r>
              <a:rPr lang="ro-MO" b="0" dirty="0" smtClean="0">
                <a:solidFill>
                  <a:schemeClr val="tx1"/>
                </a:solidFill>
                <a:latin typeface="+mj-lt"/>
              </a:rPr>
              <a:t> </a:t>
            </a:r>
            <a:r>
              <a:rPr lang="ro-MO" sz="2000" dirty="0" smtClean="0">
                <a:solidFill>
                  <a:schemeClr val="tx1"/>
                </a:solidFill>
                <a:latin typeface="+mj-lt"/>
              </a:rPr>
              <a:t>Legea transpune :</a:t>
            </a:r>
          </a:p>
          <a:p>
            <a:endParaRPr lang="ro-MO" sz="2000" dirty="0" smtClean="0">
              <a:solidFill>
                <a:schemeClr val="tx1"/>
              </a:solidFill>
              <a:latin typeface="+mj-lt"/>
            </a:endParaRPr>
          </a:p>
          <a:p>
            <a:pPr marL="342900" indent="-342900">
              <a:buFont typeface="Arial" panose="020B0604020202020204" pitchFamily="34" charset="0"/>
              <a:buChar char="•"/>
            </a:pPr>
            <a:r>
              <a:rPr lang="vi-VN" sz="1800" dirty="0" smtClean="0">
                <a:solidFill>
                  <a:schemeClr val="tx2"/>
                </a:solidFill>
                <a:latin typeface="+mj-lt"/>
              </a:rPr>
              <a:t>Directiva </a:t>
            </a:r>
            <a:r>
              <a:rPr lang="vi-VN" sz="1800" dirty="0">
                <a:solidFill>
                  <a:schemeClr val="tx2"/>
                </a:solidFill>
                <a:latin typeface="+mj-lt"/>
              </a:rPr>
              <a:t>2001/42/CE</a:t>
            </a:r>
            <a:r>
              <a:rPr lang="vi-VN" sz="1800" b="0" dirty="0">
                <a:solidFill>
                  <a:schemeClr val="tx2"/>
                </a:solidFill>
                <a:latin typeface="+mj-lt"/>
              </a:rPr>
              <a:t> privind evaluarea efectelor anumitor planuri și programe asupra mediului, din 27 iunie 2001; </a:t>
            </a:r>
            <a:endParaRPr lang="ro-MO" sz="1800" b="0" dirty="0" smtClean="0">
              <a:solidFill>
                <a:schemeClr val="tx2"/>
              </a:solidFill>
              <a:latin typeface="+mj-lt"/>
            </a:endParaRPr>
          </a:p>
          <a:p>
            <a:pPr marL="342900" indent="-342900">
              <a:buFont typeface="Arial" panose="020B0604020202020204" pitchFamily="34" charset="0"/>
              <a:buChar char="•"/>
            </a:pPr>
            <a:r>
              <a:rPr lang="vi-VN" sz="1800" dirty="0" smtClean="0">
                <a:solidFill>
                  <a:schemeClr val="tx2"/>
                </a:solidFill>
                <a:latin typeface="+mj-lt"/>
              </a:rPr>
              <a:t>Protocolul </a:t>
            </a:r>
            <a:r>
              <a:rPr lang="vi-VN" sz="1800" dirty="0">
                <a:solidFill>
                  <a:schemeClr val="tx2"/>
                </a:solidFill>
                <a:latin typeface="+mj-lt"/>
              </a:rPr>
              <a:t>privind evaluarea strategică</a:t>
            </a:r>
            <a:r>
              <a:rPr lang="vi-VN" sz="1800" b="0" dirty="0">
                <a:solidFill>
                  <a:schemeClr val="tx2"/>
                </a:solidFill>
                <a:latin typeface="+mj-lt"/>
              </a:rPr>
              <a:t> de mediu al Convenției de la Espoo, privind evaluarea impactului asupra </a:t>
            </a:r>
            <a:r>
              <a:rPr lang="vi-VN" sz="1800" b="0" dirty="0" smtClean="0">
                <a:solidFill>
                  <a:schemeClr val="tx2"/>
                </a:solidFill>
                <a:latin typeface="+mj-lt"/>
              </a:rPr>
              <a:t>mediului; </a:t>
            </a:r>
            <a:endParaRPr lang="ro-MO" sz="1800" b="0" dirty="0" smtClean="0">
              <a:solidFill>
                <a:schemeClr val="tx2"/>
              </a:solidFill>
              <a:latin typeface="+mj-lt"/>
            </a:endParaRPr>
          </a:p>
          <a:p>
            <a:endParaRPr lang="ro-MO" sz="1800" dirty="0" smtClean="0">
              <a:solidFill>
                <a:schemeClr val="tx2"/>
              </a:solidFill>
              <a:latin typeface="+mj-lt"/>
            </a:endParaRPr>
          </a:p>
          <a:p>
            <a:r>
              <a:rPr lang="ro-MO" sz="1800" dirty="0" smtClean="0">
                <a:solidFill>
                  <a:schemeClr val="tx2"/>
                </a:solidFill>
                <a:latin typeface="+mj-lt"/>
              </a:rPr>
              <a:t>S</a:t>
            </a:r>
            <a:r>
              <a:rPr lang="vi-VN" sz="1800" dirty="0" smtClean="0">
                <a:solidFill>
                  <a:schemeClr val="tx2"/>
                </a:solidFill>
                <a:latin typeface="+mj-lt"/>
              </a:rPr>
              <a:t>copul </a:t>
            </a:r>
            <a:r>
              <a:rPr lang="vi-VN" sz="1800" dirty="0">
                <a:solidFill>
                  <a:schemeClr val="tx2"/>
                </a:solidFill>
                <a:latin typeface="+mj-lt"/>
              </a:rPr>
              <a:t>şi obiectul </a:t>
            </a:r>
            <a:r>
              <a:rPr lang="vi-VN" sz="1800" dirty="0" smtClean="0">
                <a:solidFill>
                  <a:schemeClr val="tx2"/>
                </a:solidFill>
                <a:latin typeface="+mj-lt"/>
              </a:rPr>
              <a:t>legii</a:t>
            </a:r>
            <a:r>
              <a:rPr lang="ro-MO" sz="1800" dirty="0" smtClean="0">
                <a:solidFill>
                  <a:schemeClr val="tx2"/>
                </a:solidFill>
                <a:latin typeface="+mj-lt"/>
              </a:rPr>
              <a:t>:</a:t>
            </a:r>
          </a:p>
          <a:p>
            <a:endParaRPr lang="ro-MO" sz="1800" dirty="0" smtClean="0">
              <a:solidFill>
                <a:schemeClr val="tx2"/>
              </a:solidFill>
              <a:latin typeface="+mj-lt"/>
            </a:endParaRPr>
          </a:p>
          <a:p>
            <a:pPr marL="285750" indent="-285750">
              <a:buFont typeface="Arial" panose="020B0604020202020204" pitchFamily="34" charset="0"/>
              <a:buChar char="•"/>
            </a:pPr>
            <a:r>
              <a:rPr lang="ro-MO" sz="1800" dirty="0" smtClean="0">
                <a:solidFill>
                  <a:schemeClr val="tx2"/>
                </a:solidFill>
                <a:latin typeface="+mj-lt"/>
              </a:rPr>
              <a:t>Crearea </a:t>
            </a:r>
            <a:r>
              <a:rPr lang="vi-VN" sz="1800" dirty="0" smtClean="0">
                <a:solidFill>
                  <a:schemeClr val="tx2"/>
                </a:solidFill>
                <a:latin typeface="+mj-lt"/>
              </a:rPr>
              <a:t>cadru </a:t>
            </a:r>
            <a:r>
              <a:rPr lang="vi-VN" sz="1800" dirty="0">
                <a:solidFill>
                  <a:schemeClr val="tx2"/>
                </a:solidFill>
                <a:latin typeface="+mj-lt"/>
              </a:rPr>
              <a:t>juridic privind efectuarea evaluării strategice de mediu </a:t>
            </a:r>
            <a:r>
              <a:rPr lang="vi-VN" sz="1800" b="0" dirty="0">
                <a:solidFill>
                  <a:schemeClr val="tx2"/>
                </a:solidFill>
                <a:latin typeface="+mj-lt"/>
              </a:rPr>
              <a:t>în vederea asigurării unui nivel înalt de protecţie a </a:t>
            </a:r>
            <a:r>
              <a:rPr lang="vi-VN" sz="1800" b="0" dirty="0" smtClean="0">
                <a:solidFill>
                  <a:schemeClr val="tx2"/>
                </a:solidFill>
                <a:latin typeface="+mj-lt"/>
              </a:rPr>
              <a:t>mediului,</a:t>
            </a:r>
            <a:r>
              <a:rPr lang="ro-MO" sz="1800" b="0" dirty="0" smtClean="0">
                <a:solidFill>
                  <a:schemeClr val="tx2"/>
                </a:solidFill>
                <a:latin typeface="+mj-lt"/>
              </a:rPr>
              <a:t> a</a:t>
            </a:r>
            <a:r>
              <a:rPr lang="vi-VN" sz="1800" b="0" dirty="0" smtClean="0">
                <a:solidFill>
                  <a:schemeClr val="tx2"/>
                </a:solidFill>
                <a:latin typeface="+mj-lt"/>
              </a:rPr>
              <a:t> </a:t>
            </a:r>
            <a:r>
              <a:rPr lang="vi-VN" sz="1800" b="0" dirty="0">
                <a:solidFill>
                  <a:schemeClr val="tx2"/>
                </a:solidFill>
                <a:latin typeface="+mj-lt"/>
              </a:rPr>
              <a:t>diminuării efectelor negative ale unor planuri şi programe asupra mediului, </a:t>
            </a:r>
            <a:endParaRPr lang="ro-MO" sz="1800" b="0" dirty="0" smtClean="0">
              <a:solidFill>
                <a:schemeClr val="tx2"/>
              </a:solidFill>
              <a:latin typeface="+mj-lt"/>
            </a:endParaRPr>
          </a:p>
          <a:p>
            <a:pPr marL="285750" indent="-285750">
              <a:buFont typeface="Arial" panose="020B0604020202020204" pitchFamily="34" charset="0"/>
              <a:buChar char="•"/>
            </a:pPr>
            <a:endParaRPr lang="ro-MO" sz="1800" b="0" dirty="0" smtClean="0">
              <a:solidFill>
                <a:schemeClr val="tx1"/>
              </a:solidFill>
              <a:latin typeface="+mj-lt"/>
            </a:endParaRPr>
          </a:p>
          <a:p>
            <a:r>
              <a:rPr lang="vi-VN" sz="1800" b="0" dirty="0">
                <a:solidFill>
                  <a:schemeClr val="tx1"/>
                </a:solidFill>
                <a:latin typeface="+mj-lt"/>
              </a:rPr>
              <a:t>  </a:t>
            </a:r>
            <a:endParaRPr lang="ru-RU" sz="1800" b="0" i="1" dirty="0">
              <a:solidFill>
                <a:schemeClr val="tx1"/>
              </a:solidFill>
              <a:latin typeface="+mj-lt"/>
            </a:endParaRPr>
          </a:p>
        </p:txBody>
      </p:sp>
    </p:spTree>
    <p:extLst>
      <p:ext uri="{BB962C8B-B14F-4D97-AF65-F5344CB8AC3E}">
        <p14:creationId xmlns:p14="http://schemas.microsoft.com/office/powerpoint/2010/main" val="1715918270"/>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0" hangingPunct="0"/>
            <a:r>
              <a:rPr lang="ro-MO" sz="2000" kern="0" dirty="0">
                <a:solidFill>
                  <a:srgbClr val="000000"/>
                </a:solidFill>
              </a:rPr>
              <a:t>Legea 11 din 02.03.2017 privind evaluarea strategică de mediu </a:t>
            </a:r>
            <a:endParaRPr lang="ru-RU" dirty="0">
              <a:solidFill>
                <a:srgbClr val="000000"/>
              </a:solidFill>
            </a:endParaRPr>
          </a:p>
        </p:txBody>
      </p:sp>
      <p:sp>
        <p:nvSpPr>
          <p:cNvPr id="22" name="Прямоугольник 21"/>
          <p:cNvSpPr/>
          <p:nvPr/>
        </p:nvSpPr>
        <p:spPr>
          <a:xfrm>
            <a:off x="115421" y="1350625"/>
            <a:ext cx="8659922"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vi-VN" sz="1800" b="0" kern="0" dirty="0">
              <a:solidFill>
                <a:srgbClr val="6E6452"/>
              </a:solidFill>
              <a:latin typeface="Arial"/>
            </a:endParaRPr>
          </a:p>
        </p:txBody>
      </p:sp>
      <p:sp>
        <p:nvSpPr>
          <p:cNvPr id="6" name="Прямоугольник 5"/>
          <p:cNvSpPr/>
          <p:nvPr/>
        </p:nvSpPr>
        <p:spPr>
          <a:xfrm>
            <a:off x="188243" y="2796987"/>
            <a:ext cx="8713710" cy="2308324"/>
          </a:xfrm>
          <a:prstGeom prst="rect">
            <a:avLst/>
          </a:prstGeom>
        </p:spPr>
        <p:txBody>
          <a:bodyPr wrap="square">
            <a:spAutoFit/>
          </a:bodyPr>
          <a:lstStyle/>
          <a:p>
            <a:r>
              <a:rPr lang="ro-MO" sz="1800" dirty="0" smtClean="0">
                <a:solidFill>
                  <a:schemeClr val="tx2"/>
                </a:solidFill>
                <a:latin typeface="+mj-lt"/>
              </a:rPr>
              <a:t>ESM se efectuează pentru planurile </a:t>
            </a:r>
            <a:r>
              <a:rPr lang="vi-VN" sz="1800" dirty="0" smtClean="0">
                <a:solidFill>
                  <a:schemeClr val="tx2"/>
                </a:solidFill>
                <a:latin typeface="+mj-lt"/>
              </a:rPr>
              <a:t> </a:t>
            </a:r>
            <a:r>
              <a:rPr lang="vi-VN" sz="1800" dirty="0">
                <a:solidFill>
                  <a:schemeClr val="tx2"/>
                </a:solidFill>
                <a:latin typeface="+mj-lt"/>
              </a:rPr>
              <a:t>în baza cărora se realizează proiectele şi activităţile enumerate în anexele nr. 1 şi 2 din Legea nr. 86/2014 privind </a:t>
            </a:r>
            <a:r>
              <a:rPr lang="ro-MO" sz="1800" dirty="0" smtClean="0">
                <a:solidFill>
                  <a:schemeClr val="tx2"/>
                </a:solidFill>
                <a:latin typeface="+mj-lt"/>
              </a:rPr>
              <a:t>EIM</a:t>
            </a:r>
            <a:r>
              <a:rPr lang="vi-VN" sz="1800" b="0" dirty="0" smtClean="0">
                <a:solidFill>
                  <a:schemeClr val="tx2"/>
                </a:solidFill>
                <a:latin typeface="+mj-lt"/>
              </a:rPr>
              <a:t>.</a:t>
            </a:r>
            <a:endParaRPr lang="vi-VN" sz="1800" b="0" dirty="0">
              <a:solidFill>
                <a:schemeClr val="tx2"/>
              </a:solidFill>
              <a:latin typeface="+mj-lt"/>
            </a:endParaRPr>
          </a:p>
          <a:p>
            <a:r>
              <a:rPr lang="vi-VN" sz="1800" b="0" dirty="0" smtClean="0">
                <a:solidFill>
                  <a:schemeClr val="tx2"/>
                </a:solidFill>
                <a:latin typeface="+mj-lt"/>
              </a:rPr>
              <a:t>Cheltuielile </a:t>
            </a:r>
            <a:r>
              <a:rPr lang="vi-VN" sz="1800" b="0" dirty="0">
                <a:solidFill>
                  <a:schemeClr val="tx2"/>
                </a:solidFill>
                <a:latin typeface="+mj-lt"/>
              </a:rPr>
              <a:t>pentru efectuarea evaluării strategice de mediu le suportă iniţiatorul.</a:t>
            </a:r>
            <a:r>
              <a:rPr lang="vi-VN" sz="1800" b="0" dirty="0" smtClean="0">
                <a:solidFill>
                  <a:schemeClr val="tx2"/>
                </a:solidFill>
                <a:latin typeface="+mj-lt"/>
              </a:rPr>
              <a:t>:</a:t>
            </a:r>
            <a:endParaRPr lang="ro-MO" sz="1800" b="0" dirty="0" smtClean="0">
              <a:solidFill>
                <a:schemeClr val="tx2"/>
              </a:solidFill>
              <a:latin typeface="+mj-lt"/>
            </a:endParaRPr>
          </a:p>
          <a:p>
            <a:r>
              <a:rPr lang="ro-MO" sz="1800" b="0" dirty="0" smtClean="0">
                <a:solidFill>
                  <a:schemeClr val="tx1"/>
                </a:solidFill>
                <a:latin typeface="+mj-lt"/>
              </a:rPr>
              <a:t>Structura ESM</a:t>
            </a:r>
          </a:p>
          <a:p>
            <a:endParaRPr lang="ro-MO" sz="1800" b="0" dirty="0">
              <a:solidFill>
                <a:schemeClr val="tx1"/>
              </a:solidFill>
              <a:latin typeface="+mj-lt"/>
            </a:endParaRPr>
          </a:p>
          <a:p>
            <a:endParaRPr lang="ro-MO" sz="1800" b="0" dirty="0" smtClean="0">
              <a:solidFill>
                <a:schemeClr val="tx1"/>
              </a:solidFill>
              <a:latin typeface="+mj-lt"/>
            </a:endParaRPr>
          </a:p>
          <a:p>
            <a:endParaRPr lang="ro-MO" sz="1800" dirty="0">
              <a:solidFill>
                <a:schemeClr val="tx1"/>
              </a:solidFill>
            </a:endParaRPr>
          </a:p>
          <a:p>
            <a:endParaRPr lang="ru-RU" sz="1800" dirty="0">
              <a:solidFill>
                <a:schemeClr val="tx1"/>
              </a:solidFill>
            </a:endParaRPr>
          </a:p>
        </p:txBody>
      </p:sp>
      <p:sp>
        <p:nvSpPr>
          <p:cNvPr id="7" name="Нашивка 6"/>
          <p:cNvSpPr/>
          <p:nvPr/>
        </p:nvSpPr>
        <p:spPr bwMode="auto">
          <a:xfrm>
            <a:off x="115421" y="4276819"/>
            <a:ext cx="2763378" cy="1258848"/>
          </a:xfrm>
          <a:prstGeom prst="chevron">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r>
              <a:rPr lang="ro-MO" sz="1800" dirty="0" smtClean="0">
                <a:solidFill>
                  <a:srgbClr val="000000"/>
                </a:solidFill>
                <a:latin typeface="+mj-lt"/>
              </a:rPr>
              <a:t>Evaluarea prealabilă</a:t>
            </a:r>
            <a:endParaRPr lang="ru-RU" sz="1800" dirty="0">
              <a:solidFill>
                <a:srgbClr val="000000"/>
              </a:solidFill>
              <a:latin typeface="+mj-lt"/>
            </a:endParaRPr>
          </a:p>
        </p:txBody>
      </p:sp>
      <p:sp>
        <p:nvSpPr>
          <p:cNvPr id="23" name="Нашивка 22"/>
          <p:cNvSpPr/>
          <p:nvPr/>
        </p:nvSpPr>
        <p:spPr bwMode="auto">
          <a:xfrm>
            <a:off x="2460811" y="3986316"/>
            <a:ext cx="3459223" cy="1474067"/>
          </a:xfrm>
          <a:prstGeom prst="chevron">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ro-MO" sz="1800" dirty="0" smtClean="0">
                <a:solidFill>
                  <a:srgbClr val="000000"/>
                </a:solidFill>
                <a:latin typeface="+mj-lt"/>
              </a:rPr>
              <a:t>D</a:t>
            </a:r>
            <a:r>
              <a:rPr lang="vi-VN" sz="1800" dirty="0" smtClean="0">
                <a:solidFill>
                  <a:srgbClr val="000000"/>
                </a:solidFill>
                <a:latin typeface="+mj-lt"/>
              </a:rPr>
              <a:t>omeniuli </a:t>
            </a:r>
            <a:r>
              <a:rPr lang="vi-VN" sz="1800" dirty="0">
                <a:solidFill>
                  <a:srgbClr val="000000"/>
                </a:solidFill>
                <a:latin typeface="+mj-lt"/>
              </a:rPr>
              <a:t>de aplicare a </a:t>
            </a:r>
            <a:r>
              <a:rPr lang="ro-MO" sz="1800" dirty="0" smtClean="0">
                <a:solidFill>
                  <a:srgbClr val="000000"/>
                </a:solidFill>
                <a:latin typeface="+mj-lt"/>
              </a:rPr>
              <a:t>raportului ESM, An.1</a:t>
            </a:r>
            <a:endParaRPr kumimoji="0" lang="ru-RU" sz="1800" i="0" u="none" strike="noStrike" cap="none" normalizeH="0" baseline="0" dirty="0" smtClean="0">
              <a:ln>
                <a:noFill/>
              </a:ln>
              <a:solidFill>
                <a:srgbClr val="999999"/>
              </a:solidFill>
              <a:effectLst/>
              <a:latin typeface="+mj-lt"/>
            </a:endParaRPr>
          </a:p>
        </p:txBody>
      </p:sp>
      <p:sp>
        <p:nvSpPr>
          <p:cNvPr id="8" name="Стрелка вниз 7"/>
          <p:cNvSpPr/>
          <p:nvPr/>
        </p:nvSpPr>
        <p:spPr bwMode="auto">
          <a:xfrm>
            <a:off x="1163782" y="5605295"/>
            <a:ext cx="484632" cy="36519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9" name="Блок-схема: перфолента 8"/>
          <p:cNvSpPr/>
          <p:nvPr/>
        </p:nvSpPr>
        <p:spPr bwMode="auto">
          <a:xfrm>
            <a:off x="955973" y="6075100"/>
            <a:ext cx="914400" cy="700065"/>
          </a:xfrm>
          <a:prstGeom prst="flowChartPunchedTape">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1800" i="0" u="none" strike="noStrike" cap="none" normalizeH="0" baseline="0" dirty="0" smtClean="0">
                <a:ln>
                  <a:noFill/>
                </a:ln>
                <a:solidFill>
                  <a:schemeClr val="tx1"/>
                </a:solidFill>
                <a:effectLst/>
                <a:latin typeface="Arial" charset="0"/>
              </a:rPr>
              <a:t>Aviz</a:t>
            </a:r>
            <a:endParaRPr kumimoji="0" lang="ru-RU" sz="1800" i="0" u="none" strike="noStrike" cap="none" normalizeH="0" baseline="0" dirty="0" smtClean="0">
              <a:ln>
                <a:noFill/>
              </a:ln>
              <a:solidFill>
                <a:schemeClr val="tx1"/>
              </a:solidFill>
              <a:effectLst/>
              <a:latin typeface="Arial" charset="0"/>
            </a:endParaRPr>
          </a:p>
        </p:txBody>
      </p:sp>
      <p:sp>
        <p:nvSpPr>
          <p:cNvPr id="10" name="Пятиугольник 9"/>
          <p:cNvSpPr/>
          <p:nvPr/>
        </p:nvSpPr>
        <p:spPr bwMode="auto">
          <a:xfrm>
            <a:off x="4875708" y="5576273"/>
            <a:ext cx="2224340" cy="1016593"/>
          </a:xfrm>
          <a:prstGeom prst="homePlate">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1800" b="1" i="0" u="none" strike="noStrike" cap="none" normalizeH="0" baseline="0" dirty="0" smtClean="0">
                <a:ln>
                  <a:noFill/>
                </a:ln>
                <a:solidFill>
                  <a:schemeClr val="tx1"/>
                </a:solidFill>
                <a:effectLst/>
                <a:latin typeface="Arial" charset="0"/>
              </a:rPr>
              <a:t>Consultarea Raportului</a:t>
            </a:r>
            <a:endParaRPr kumimoji="0" lang="ru-RU" sz="1800" b="1" i="0" u="none" strike="noStrike" cap="none" normalizeH="0" baseline="0" dirty="0" smtClean="0">
              <a:ln>
                <a:noFill/>
              </a:ln>
              <a:solidFill>
                <a:schemeClr val="tx1"/>
              </a:solidFill>
              <a:effectLst/>
              <a:latin typeface="Arial" charset="0"/>
            </a:endParaRPr>
          </a:p>
        </p:txBody>
      </p:sp>
      <p:sp>
        <p:nvSpPr>
          <p:cNvPr id="12" name="Волна 11"/>
          <p:cNvSpPr/>
          <p:nvPr/>
        </p:nvSpPr>
        <p:spPr bwMode="auto">
          <a:xfrm>
            <a:off x="7570694" y="5105312"/>
            <a:ext cx="1331259" cy="1779582"/>
          </a:xfrm>
          <a:prstGeom prst="wave">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1800" b="1" i="0" u="none" strike="noStrike" cap="none" normalizeH="0" baseline="0" dirty="0" smtClean="0">
                <a:ln>
                  <a:noFill/>
                </a:ln>
                <a:solidFill>
                  <a:schemeClr val="tx1"/>
                </a:solidFill>
                <a:effectLst/>
                <a:latin typeface="Arial" charset="0"/>
              </a:rPr>
              <a:t>Aviz de mediu</a:t>
            </a:r>
            <a:endParaRPr kumimoji="0" lang="ru-RU" sz="1800" b="1" i="0" u="none" strike="noStrike" cap="none" normalizeH="0" baseline="0" dirty="0" smtClean="0">
              <a:ln>
                <a:noFill/>
              </a:ln>
              <a:solidFill>
                <a:schemeClr val="tx1"/>
              </a:solidFill>
              <a:effectLst/>
              <a:latin typeface="Arial" charset="0"/>
            </a:endParaRPr>
          </a:p>
        </p:txBody>
      </p:sp>
      <p:sp>
        <p:nvSpPr>
          <p:cNvPr id="13" name="Стрелка вправо 12"/>
          <p:cNvSpPr/>
          <p:nvPr/>
        </p:nvSpPr>
        <p:spPr bwMode="auto">
          <a:xfrm>
            <a:off x="7100048" y="5832784"/>
            <a:ext cx="470647"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28" name="Блок-схема: перфолента 27"/>
          <p:cNvSpPr/>
          <p:nvPr/>
        </p:nvSpPr>
        <p:spPr bwMode="auto">
          <a:xfrm flipH="1">
            <a:off x="6338395" y="3951150"/>
            <a:ext cx="1242886" cy="1400779"/>
          </a:xfrm>
          <a:prstGeom prst="flowChartPunchedTape">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1800" i="0" u="none" strike="noStrike" cap="none" normalizeH="0" baseline="0" dirty="0" smtClean="0">
                <a:ln>
                  <a:noFill/>
                </a:ln>
                <a:solidFill>
                  <a:schemeClr val="tx1"/>
                </a:solidFill>
                <a:effectLst/>
                <a:latin typeface="Arial" charset="0"/>
              </a:rPr>
              <a:t>Raport</a:t>
            </a:r>
          </a:p>
          <a:p>
            <a:pPr marL="0" marR="0" indent="0" algn="l" defTabSz="914400" rtl="0" eaLnBrk="0" fontAlgn="base" latinLnBrk="0" hangingPunct="0">
              <a:lnSpc>
                <a:spcPct val="100000"/>
              </a:lnSpc>
              <a:spcBef>
                <a:spcPct val="0"/>
              </a:spcBef>
              <a:spcAft>
                <a:spcPct val="0"/>
              </a:spcAft>
              <a:buClrTx/>
              <a:buSzTx/>
              <a:buFontTx/>
              <a:buNone/>
              <a:tabLst/>
            </a:pPr>
            <a:r>
              <a:rPr lang="ro-MO" sz="1800" dirty="0" smtClean="0">
                <a:solidFill>
                  <a:schemeClr val="tx1"/>
                </a:solidFill>
                <a:latin typeface="Arial" charset="0"/>
              </a:rPr>
              <a:t>ESM An.2</a:t>
            </a:r>
            <a:endParaRPr kumimoji="0" lang="ru-RU" sz="1800" i="0" u="none" strike="noStrike" cap="none" normalizeH="0" baseline="0" dirty="0" smtClean="0">
              <a:ln>
                <a:noFill/>
              </a:ln>
              <a:solidFill>
                <a:schemeClr val="tx1"/>
              </a:solidFill>
              <a:effectLst/>
              <a:latin typeface="Arial" charset="0"/>
            </a:endParaRPr>
          </a:p>
        </p:txBody>
      </p:sp>
      <p:sp>
        <p:nvSpPr>
          <p:cNvPr id="29" name="Стрелка вправо 28"/>
          <p:cNvSpPr/>
          <p:nvPr/>
        </p:nvSpPr>
        <p:spPr bwMode="auto">
          <a:xfrm>
            <a:off x="5920034" y="4481033"/>
            <a:ext cx="470647"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26" name="Стрелка вниз 25"/>
          <p:cNvSpPr/>
          <p:nvPr/>
        </p:nvSpPr>
        <p:spPr bwMode="auto">
          <a:xfrm>
            <a:off x="6338395" y="5142493"/>
            <a:ext cx="484632" cy="4892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27" name="Управляющая кнопка: справка 26">
            <a:hlinkClick r:id="" action="ppaction://noaction" highlightClick="1"/>
          </p:cNvPr>
          <p:cNvSpPr/>
          <p:nvPr/>
        </p:nvSpPr>
        <p:spPr bwMode="auto">
          <a:xfrm>
            <a:off x="1052662" y="4906243"/>
            <a:ext cx="1042416" cy="439077"/>
          </a:xfrm>
          <a:prstGeom prst="actionButtonHelp">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Tree>
    <p:extLst>
      <p:ext uri="{BB962C8B-B14F-4D97-AF65-F5344CB8AC3E}">
        <p14:creationId xmlns:p14="http://schemas.microsoft.com/office/powerpoint/2010/main" val="3602832765"/>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0" y="2880276"/>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0" hangingPunct="0"/>
            <a:r>
              <a:rPr lang="ro-MO" sz="2000" kern="0" dirty="0">
                <a:solidFill>
                  <a:srgbClr val="000000"/>
                </a:solidFill>
              </a:rPr>
              <a:t>Legea 11 din 02.03.2017 privind evaluarea strategică de mediu </a:t>
            </a:r>
            <a:endParaRPr lang="ru-RU" dirty="0">
              <a:solidFill>
                <a:srgbClr val="000000"/>
              </a:solidFill>
            </a:endParaRPr>
          </a:p>
        </p:txBody>
      </p:sp>
      <p:sp>
        <p:nvSpPr>
          <p:cNvPr id="22" name="Прямоугольник 21"/>
          <p:cNvSpPr/>
          <p:nvPr/>
        </p:nvSpPr>
        <p:spPr>
          <a:xfrm>
            <a:off x="192181" y="3012618"/>
            <a:ext cx="8659922" cy="317009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r>
              <a:rPr lang="ro-MO" sz="1800" kern="0" dirty="0" smtClean="0">
                <a:solidFill>
                  <a:schemeClr val="tx1"/>
                </a:solidFill>
                <a:latin typeface="Arial"/>
              </a:rPr>
              <a:t>Anexele la lege</a:t>
            </a:r>
            <a:r>
              <a:rPr lang="ro-MO" sz="1800" b="0" kern="0" dirty="0" smtClean="0">
                <a:solidFill>
                  <a:schemeClr val="tx1"/>
                </a:solidFill>
                <a:latin typeface="+mj-lt"/>
              </a:rPr>
              <a:t>: </a:t>
            </a:r>
          </a:p>
          <a:p>
            <a:pPr marL="285750" indent="-285750">
              <a:spcBef>
                <a:spcPts val="400"/>
              </a:spcBef>
              <a:spcAft>
                <a:spcPts val="800"/>
              </a:spcAft>
              <a:buFont typeface="Arial" panose="020B0604020202020204" pitchFamily="34" charset="0"/>
              <a:buChar char="•"/>
              <a:tabLst>
                <a:tab pos="2190750" algn="l"/>
              </a:tabLst>
            </a:pPr>
            <a:r>
              <a:rPr lang="ro-MO" sz="1800" kern="0" dirty="0" smtClean="0">
                <a:solidFill>
                  <a:schemeClr val="tx2"/>
                </a:solidFill>
                <a:latin typeface="+mj-lt"/>
              </a:rPr>
              <a:t>Anexa 1 </a:t>
            </a:r>
            <a:r>
              <a:rPr lang="ro-MO" sz="1800" b="0" kern="0" dirty="0" smtClean="0">
                <a:solidFill>
                  <a:schemeClr val="tx2"/>
                </a:solidFill>
                <a:latin typeface="+mj-lt"/>
              </a:rPr>
              <a:t>prevede </a:t>
            </a:r>
            <a:r>
              <a:rPr lang="vi-VN" sz="1800" dirty="0">
                <a:solidFill>
                  <a:schemeClr val="tx2"/>
                </a:solidFill>
                <a:latin typeface="+mj-lt"/>
              </a:rPr>
              <a:t>Criterii de determinare a necesităţii evaluării</a:t>
            </a:r>
            <a:br>
              <a:rPr lang="vi-VN" sz="1800" dirty="0">
                <a:solidFill>
                  <a:schemeClr val="tx2"/>
                </a:solidFill>
                <a:latin typeface="+mj-lt"/>
              </a:rPr>
            </a:br>
            <a:r>
              <a:rPr lang="ro-MO" sz="1800" dirty="0" smtClean="0">
                <a:solidFill>
                  <a:schemeClr val="tx2"/>
                </a:solidFill>
                <a:latin typeface="+mj-lt"/>
              </a:rPr>
              <a:t>    </a:t>
            </a:r>
            <a:r>
              <a:rPr lang="vi-VN" sz="1800" dirty="0" smtClean="0">
                <a:solidFill>
                  <a:schemeClr val="tx2"/>
                </a:solidFill>
                <a:latin typeface="+mj-lt"/>
              </a:rPr>
              <a:t>strategice </a:t>
            </a:r>
            <a:r>
              <a:rPr lang="vi-VN" sz="1800" dirty="0">
                <a:solidFill>
                  <a:schemeClr val="tx2"/>
                </a:solidFill>
                <a:latin typeface="+mj-lt"/>
              </a:rPr>
              <a:t>de mediu pentru planuri şi </a:t>
            </a:r>
            <a:r>
              <a:rPr lang="vi-VN" sz="1800" dirty="0" smtClean="0">
                <a:solidFill>
                  <a:schemeClr val="tx2"/>
                </a:solidFill>
                <a:latin typeface="+mj-lt"/>
              </a:rPr>
              <a:t>programe</a:t>
            </a:r>
            <a:r>
              <a:rPr lang="ro-MO" sz="1800" dirty="0" smtClean="0">
                <a:solidFill>
                  <a:schemeClr val="tx2"/>
                </a:solidFill>
                <a:latin typeface="+mj-lt"/>
              </a:rPr>
              <a:t>, inclusiv </a:t>
            </a:r>
            <a:r>
              <a:rPr lang="ro-MO" sz="1800" b="0" dirty="0" smtClean="0">
                <a:solidFill>
                  <a:schemeClr val="tx2"/>
                </a:solidFill>
                <a:latin typeface="+mj-lt"/>
              </a:rPr>
              <a:t> </a:t>
            </a:r>
            <a:r>
              <a:rPr lang="vi-VN" sz="1800" b="0" dirty="0">
                <a:solidFill>
                  <a:schemeClr val="tx2"/>
                </a:solidFill>
                <a:latin typeface="+mj-lt"/>
              </a:rPr>
              <a:t>măsura </a:t>
            </a:r>
            <a:r>
              <a:rPr lang="vi-VN" sz="1800" b="0" dirty="0" smtClean="0">
                <a:solidFill>
                  <a:schemeClr val="tx2"/>
                </a:solidFill>
                <a:latin typeface="+mj-lt"/>
              </a:rPr>
              <a:t>în</a:t>
            </a:r>
            <a:r>
              <a:rPr lang="ro-MO" sz="1800" b="0" dirty="0" smtClean="0">
                <a:solidFill>
                  <a:schemeClr val="tx2"/>
                </a:solidFill>
                <a:latin typeface="+mj-lt"/>
              </a:rPr>
              <a:t>  </a:t>
            </a:r>
            <a:r>
              <a:rPr lang="vi-VN" sz="1800" b="0" dirty="0" smtClean="0">
                <a:solidFill>
                  <a:schemeClr val="tx2"/>
                </a:solidFill>
                <a:latin typeface="+mj-lt"/>
              </a:rPr>
              <a:t>care</a:t>
            </a:r>
            <a:r>
              <a:rPr lang="vi-VN" sz="1800" b="0" dirty="0">
                <a:solidFill>
                  <a:schemeClr val="tx2"/>
                </a:solidFill>
                <a:latin typeface="+mj-lt"/>
              </a:rPr>
              <a:t>  </a:t>
            </a:r>
            <a:r>
              <a:rPr lang="vi-VN" sz="1800" b="0" dirty="0" smtClean="0">
                <a:solidFill>
                  <a:schemeClr val="tx2"/>
                </a:solidFill>
                <a:latin typeface="+mj-lt"/>
              </a:rPr>
              <a:t>programul </a:t>
            </a:r>
            <a:r>
              <a:rPr lang="vi-VN" sz="1800" b="0" dirty="0">
                <a:solidFill>
                  <a:schemeClr val="tx2"/>
                </a:solidFill>
                <a:latin typeface="+mj-lt"/>
              </a:rPr>
              <a:t>stabileşte un cadru pentru proiecte sau alte activităţi în ceea ce priveşte amplasarea, tipul de activitate, dimensiunea, condiţiile de funcţionare sau de alocare a </a:t>
            </a:r>
            <a:r>
              <a:rPr lang="vi-VN" sz="1800" b="0" dirty="0" smtClean="0">
                <a:solidFill>
                  <a:schemeClr val="tx2"/>
                </a:solidFill>
                <a:latin typeface="+mj-lt"/>
              </a:rPr>
              <a:t>resurselor</a:t>
            </a:r>
            <a:r>
              <a:rPr lang="ro-MO" sz="1800" b="0" dirty="0" smtClean="0">
                <a:solidFill>
                  <a:schemeClr val="tx2"/>
                </a:solidFill>
                <a:latin typeface="+mj-lt"/>
              </a:rPr>
              <a:t>,</a:t>
            </a:r>
          </a:p>
          <a:p>
            <a:pPr marL="285750" indent="-285750">
              <a:spcBef>
                <a:spcPts val="400"/>
              </a:spcBef>
              <a:spcAft>
                <a:spcPts val="800"/>
              </a:spcAft>
              <a:buFont typeface="Arial" panose="020B0604020202020204" pitchFamily="34" charset="0"/>
              <a:buChar char="•"/>
              <a:tabLst>
                <a:tab pos="2190750" algn="l"/>
              </a:tabLst>
            </a:pPr>
            <a:r>
              <a:rPr lang="ro-MO" sz="1800" dirty="0" smtClean="0">
                <a:solidFill>
                  <a:schemeClr val="tx2"/>
                </a:solidFill>
                <a:latin typeface="+mj-lt"/>
              </a:rPr>
              <a:t>Anexa 2 </a:t>
            </a:r>
            <a:r>
              <a:rPr lang="ro-MO" sz="1800" b="0" dirty="0" smtClean="0">
                <a:solidFill>
                  <a:schemeClr val="tx2"/>
                </a:solidFill>
                <a:latin typeface="+mj-lt"/>
              </a:rPr>
              <a:t>prevede </a:t>
            </a:r>
            <a:r>
              <a:rPr lang="vi-VN" sz="1800" b="0" kern="0" dirty="0" smtClean="0">
                <a:solidFill>
                  <a:schemeClr val="tx2"/>
                </a:solidFill>
                <a:latin typeface="+mj-lt"/>
              </a:rPr>
              <a:t>Conţinutul-cadru</a:t>
            </a:r>
            <a:r>
              <a:rPr lang="ro-MO" sz="1800" b="0" kern="0" dirty="0" smtClean="0">
                <a:solidFill>
                  <a:schemeClr val="tx2"/>
                </a:solidFill>
                <a:latin typeface="+mj-lt"/>
              </a:rPr>
              <a:t> </a:t>
            </a:r>
            <a:r>
              <a:rPr lang="vi-VN" sz="1800" b="0" kern="0" dirty="0" smtClean="0">
                <a:solidFill>
                  <a:schemeClr val="tx2"/>
                </a:solidFill>
                <a:latin typeface="+mj-lt"/>
              </a:rPr>
              <a:t>al </a:t>
            </a:r>
            <a:r>
              <a:rPr lang="ro-MO" sz="1800" b="0" kern="0" dirty="0" smtClean="0">
                <a:solidFill>
                  <a:schemeClr val="tx2"/>
                </a:solidFill>
                <a:latin typeface="+mj-lt"/>
              </a:rPr>
              <a:t>R</a:t>
            </a:r>
            <a:r>
              <a:rPr lang="vi-VN" sz="1800" b="0" kern="0" dirty="0" smtClean="0">
                <a:solidFill>
                  <a:schemeClr val="tx2"/>
                </a:solidFill>
                <a:latin typeface="+mj-lt"/>
              </a:rPr>
              <a:t>aportului </a:t>
            </a:r>
            <a:r>
              <a:rPr lang="vi-VN" sz="1800" b="0" kern="0" dirty="0">
                <a:solidFill>
                  <a:schemeClr val="tx2"/>
                </a:solidFill>
                <a:latin typeface="+mj-lt"/>
              </a:rPr>
              <a:t>privind evaluarea </a:t>
            </a:r>
            <a:r>
              <a:rPr lang="vi-VN" sz="1800" b="0" kern="0" dirty="0" smtClean="0">
                <a:solidFill>
                  <a:schemeClr val="tx2"/>
                </a:solidFill>
                <a:latin typeface="+mj-lt"/>
              </a:rPr>
              <a:t>strategică</a:t>
            </a:r>
            <a:r>
              <a:rPr lang="ro-MO" sz="1800" b="0" kern="0" dirty="0" smtClean="0">
                <a:solidFill>
                  <a:schemeClr val="tx2"/>
                </a:solidFill>
                <a:latin typeface="+mj-lt"/>
              </a:rPr>
              <a:t> de </a:t>
            </a:r>
            <a:r>
              <a:rPr lang="vi-VN" sz="1800" b="0" kern="0" dirty="0" smtClean="0">
                <a:solidFill>
                  <a:schemeClr val="tx2"/>
                </a:solidFill>
                <a:latin typeface="+mj-lt"/>
              </a:rPr>
              <a:t>mediu</a:t>
            </a:r>
            <a:r>
              <a:rPr lang="ro-MO" sz="1800" b="0" kern="0" dirty="0" smtClean="0">
                <a:solidFill>
                  <a:schemeClr val="tx2"/>
                </a:solidFill>
                <a:latin typeface="+mj-lt"/>
              </a:rPr>
              <a:t>, inclusiv  </a:t>
            </a:r>
            <a:r>
              <a:rPr lang="vi-VN" sz="1800" b="0" dirty="0" smtClean="0">
                <a:solidFill>
                  <a:schemeClr val="tx2"/>
                </a:solidFill>
                <a:latin typeface="+mj-lt"/>
              </a:rPr>
              <a:t>un </a:t>
            </a:r>
            <a:r>
              <a:rPr lang="vi-VN" sz="1800" b="0" dirty="0">
                <a:solidFill>
                  <a:schemeClr val="tx2"/>
                </a:solidFill>
                <a:latin typeface="+mj-lt"/>
              </a:rPr>
              <a:t>rezumat al conţinutului, principalele obiective ale planului sau </a:t>
            </a:r>
            <a:r>
              <a:rPr lang="vi-VN" sz="1800" b="0" dirty="0" smtClean="0">
                <a:solidFill>
                  <a:schemeClr val="tx2"/>
                </a:solidFill>
                <a:latin typeface="+mj-lt"/>
              </a:rPr>
              <a:t>programului</a:t>
            </a:r>
            <a:r>
              <a:rPr lang="ro-MO" sz="1800" b="0" dirty="0" smtClean="0">
                <a:solidFill>
                  <a:schemeClr val="tx2"/>
                </a:solidFill>
                <a:latin typeface="+mj-lt"/>
              </a:rPr>
              <a:t>, </a:t>
            </a:r>
            <a:r>
              <a:rPr lang="vi-VN" sz="1800" b="0" dirty="0" smtClean="0">
                <a:solidFill>
                  <a:schemeClr val="tx2"/>
                </a:solidFill>
                <a:latin typeface="+mj-lt"/>
              </a:rPr>
              <a:t> </a:t>
            </a:r>
            <a:r>
              <a:rPr lang="vi-VN" sz="1800" b="0" dirty="0">
                <a:solidFill>
                  <a:schemeClr val="tx2"/>
                </a:solidFill>
                <a:latin typeface="+mj-lt"/>
              </a:rPr>
              <a:t>aspecte relevante ale stării actuale a </a:t>
            </a:r>
            <a:r>
              <a:rPr lang="vi-VN" sz="1800" b="0" dirty="0" smtClean="0">
                <a:solidFill>
                  <a:schemeClr val="tx2"/>
                </a:solidFill>
                <a:latin typeface="+mj-lt"/>
              </a:rPr>
              <a:t>mediului</a:t>
            </a:r>
            <a:r>
              <a:rPr lang="ro-MO" sz="1800" b="0" dirty="0" smtClean="0">
                <a:solidFill>
                  <a:schemeClr val="tx2"/>
                </a:solidFill>
                <a:latin typeface="+mj-lt"/>
              </a:rPr>
              <a:t>,</a:t>
            </a:r>
            <a:r>
              <a:rPr lang="vi-VN" sz="1800" b="0" dirty="0" smtClean="0">
                <a:solidFill>
                  <a:schemeClr val="tx2"/>
                </a:solidFill>
                <a:latin typeface="+mj-lt"/>
              </a:rPr>
              <a:t> </a:t>
            </a:r>
            <a:r>
              <a:rPr lang="vi-VN" sz="1800" b="0" dirty="0">
                <a:solidFill>
                  <a:schemeClr val="tx2"/>
                </a:solidFill>
                <a:latin typeface="+mj-lt"/>
              </a:rPr>
              <a:t>caracteristici de mediu ale zonelor    </a:t>
            </a:r>
            <a:endParaRPr lang="vi-VN" sz="1800" b="0" kern="0" dirty="0">
              <a:solidFill>
                <a:schemeClr val="tx2"/>
              </a:solidFill>
              <a:latin typeface="+mj-lt"/>
            </a:endParaRPr>
          </a:p>
        </p:txBody>
      </p:sp>
      <p:sp>
        <p:nvSpPr>
          <p:cNvPr id="30" name="Прямоугольник 29"/>
          <p:cNvSpPr/>
          <p:nvPr/>
        </p:nvSpPr>
        <p:spPr>
          <a:xfrm>
            <a:off x="225782" y="2796988"/>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Tree>
    <p:extLst>
      <p:ext uri="{BB962C8B-B14F-4D97-AF65-F5344CB8AC3E}">
        <p14:creationId xmlns:p14="http://schemas.microsoft.com/office/powerpoint/2010/main" val="349053588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0" y="2880276"/>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1008156" y="1535597"/>
            <a:ext cx="7463118" cy="1261391"/>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0" hangingPunct="0"/>
            <a:r>
              <a:rPr lang="ro-MO" sz="2000" kern="0" dirty="0">
                <a:solidFill>
                  <a:srgbClr val="000000"/>
                </a:solidFill>
              </a:rPr>
              <a:t>Legea 11 din 02.03.2017 privind evaluarea strategică de mediu </a:t>
            </a:r>
            <a:endParaRPr lang="ru-RU" dirty="0">
              <a:solidFill>
                <a:srgbClr val="000000"/>
              </a:solidFill>
            </a:endParaRPr>
          </a:p>
        </p:txBody>
      </p:sp>
      <p:sp>
        <p:nvSpPr>
          <p:cNvPr id="22" name="Прямоугольник 21"/>
          <p:cNvSpPr/>
          <p:nvPr/>
        </p:nvSpPr>
        <p:spPr>
          <a:xfrm>
            <a:off x="192181" y="3012618"/>
            <a:ext cx="8659922" cy="3754874"/>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r>
              <a:rPr lang="it-IT" sz="1800" dirty="0">
                <a:solidFill>
                  <a:schemeClr val="tx1"/>
                </a:solidFill>
                <a:latin typeface="+mj-lt"/>
              </a:rPr>
              <a:t>Capitolul </a:t>
            </a:r>
            <a:r>
              <a:rPr lang="it-IT" sz="1800" dirty="0" smtClean="0">
                <a:solidFill>
                  <a:schemeClr val="tx1"/>
                </a:solidFill>
                <a:latin typeface="+mj-lt"/>
              </a:rPr>
              <a:t>IV</a:t>
            </a:r>
            <a:r>
              <a:rPr lang="ro-MO" sz="1800" dirty="0" smtClean="0">
                <a:solidFill>
                  <a:schemeClr val="tx1"/>
                </a:solidFill>
                <a:latin typeface="+mj-lt"/>
              </a:rPr>
              <a:t> la lege  </a:t>
            </a:r>
            <a:r>
              <a:rPr lang="ro-MO" sz="1800" b="0" dirty="0" smtClean="0">
                <a:solidFill>
                  <a:schemeClr val="tx2"/>
                </a:solidFill>
                <a:latin typeface="+mj-lt"/>
              </a:rPr>
              <a:t>prevede aspecte ce țin de </a:t>
            </a:r>
            <a:r>
              <a:rPr lang="ro-MO" sz="1800" b="0" dirty="0" smtClean="0">
                <a:solidFill>
                  <a:schemeClr val="tx2"/>
                </a:solidFill>
                <a:latin typeface="+mj-lt"/>
              </a:rPr>
              <a:t>aprobarea </a:t>
            </a:r>
            <a:r>
              <a:rPr lang="ro-MO" sz="1800" b="0" dirty="0" smtClean="0">
                <a:solidFill>
                  <a:schemeClr val="tx2"/>
                </a:solidFill>
                <a:latin typeface="+mj-lt"/>
              </a:rPr>
              <a:t>planului Programului (art.14)</a:t>
            </a:r>
          </a:p>
          <a:p>
            <a:pPr>
              <a:spcBef>
                <a:spcPts val="400"/>
              </a:spcBef>
              <a:spcAft>
                <a:spcPts val="800"/>
              </a:spcAft>
              <a:buClr>
                <a:srgbClr val="C80F0F"/>
              </a:buClr>
              <a:tabLst>
                <a:tab pos="2190750" algn="l"/>
              </a:tabLst>
            </a:pPr>
            <a:r>
              <a:rPr lang="ro-MO" sz="1800" b="0" dirty="0" smtClean="0">
                <a:solidFill>
                  <a:schemeClr val="tx2"/>
                </a:solidFill>
                <a:latin typeface="+mj-lt"/>
              </a:rPr>
              <a:t>.</a:t>
            </a:r>
            <a:r>
              <a:rPr lang="vi-VN" sz="1800" dirty="0">
                <a:solidFill>
                  <a:schemeClr val="tx2"/>
                </a:solidFill>
                <a:latin typeface="+mj-lt"/>
              </a:rPr>
              <a:t> Articolul 15.</a:t>
            </a:r>
            <a:r>
              <a:rPr lang="vi-VN" sz="1800" b="0" dirty="0">
                <a:solidFill>
                  <a:schemeClr val="tx2"/>
                </a:solidFill>
                <a:latin typeface="+mj-lt"/>
              </a:rPr>
              <a:t> </a:t>
            </a:r>
            <a:r>
              <a:rPr lang="ro-MO" sz="1800" b="0" dirty="0" smtClean="0">
                <a:solidFill>
                  <a:schemeClr val="tx2"/>
                </a:solidFill>
                <a:latin typeface="+mj-lt"/>
              </a:rPr>
              <a:t>prevede necesitatea efectuării de către inițiator a  </a:t>
            </a:r>
            <a:r>
              <a:rPr lang="vi-VN" sz="1800" dirty="0" smtClean="0">
                <a:solidFill>
                  <a:schemeClr val="tx2"/>
                </a:solidFill>
                <a:latin typeface="+mj-lt"/>
              </a:rPr>
              <a:t>Monitoriz</a:t>
            </a:r>
            <a:r>
              <a:rPr lang="ro-MO" sz="1800" dirty="0" err="1" smtClean="0">
                <a:solidFill>
                  <a:schemeClr val="tx2"/>
                </a:solidFill>
                <a:latin typeface="+mj-lt"/>
              </a:rPr>
              <a:t>ării</a:t>
            </a:r>
            <a:r>
              <a:rPr lang="ro-MO" sz="1800" dirty="0" smtClean="0">
                <a:solidFill>
                  <a:schemeClr val="tx2"/>
                </a:solidFill>
                <a:latin typeface="+mj-lt"/>
              </a:rPr>
              <a:t> Planurilor și Programelor.</a:t>
            </a:r>
          </a:p>
          <a:p>
            <a:pPr>
              <a:spcBef>
                <a:spcPts val="400"/>
              </a:spcBef>
              <a:spcAft>
                <a:spcPts val="800"/>
              </a:spcAft>
              <a:buClr>
                <a:srgbClr val="C80F0F"/>
              </a:buClr>
              <a:tabLst>
                <a:tab pos="2190750" algn="l"/>
              </a:tabLst>
            </a:pPr>
            <a:r>
              <a:rPr lang="ro-MO" sz="1800" dirty="0" smtClean="0">
                <a:solidFill>
                  <a:schemeClr val="tx2"/>
                </a:solidFill>
                <a:latin typeface="+mj-lt"/>
              </a:rPr>
              <a:t> </a:t>
            </a:r>
            <a:r>
              <a:rPr lang="vi-VN" sz="1800" dirty="0">
                <a:solidFill>
                  <a:schemeClr val="tx2"/>
                </a:solidFill>
                <a:latin typeface="+mj-lt"/>
              </a:rPr>
              <a:t/>
            </a:r>
            <a:br>
              <a:rPr lang="vi-VN" sz="1800" dirty="0">
                <a:solidFill>
                  <a:schemeClr val="tx2"/>
                </a:solidFill>
                <a:latin typeface="+mj-lt"/>
              </a:rPr>
            </a:br>
            <a:r>
              <a:rPr lang="ro-MO" sz="1800" dirty="0" smtClean="0">
                <a:solidFill>
                  <a:schemeClr val="tx2"/>
                </a:solidFill>
                <a:latin typeface="+mj-lt"/>
              </a:rPr>
              <a:t> </a:t>
            </a:r>
            <a:r>
              <a:rPr lang="ro-MO" sz="1800" b="0" dirty="0">
                <a:solidFill>
                  <a:schemeClr val="tx2"/>
                </a:solidFill>
                <a:latin typeface="+mj-lt"/>
              </a:rPr>
              <a:t>Conform </a:t>
            </a:r>
            <a:r>
              <a:rPr lang="ro-MO" sz="1800" b="0" dirty="0" smtClean="0">
                <a:solidFill>
                  <a:schemeClr val="tx2"/>
                </a:solidFill>
                <a:latin typeface="+mj-lt"/>
              </a:rPr>
              <a:t>legii:</a:t>
            </a:r>
          </a:p>
          <a:p>
            <a:pPr marL="285750" indent="-285750">
              <a:spcBef>
                <a:spcPts val="400"/>
              </a:spcBef>
              <a:spcAft>
                <a:spcPts val="800"/>
              </a:spcAft>
              <a:buFont typeface="Arial" panose="020B0604020202020204" pitchFamily="34" charset="0"/>
              <a:buChar char="•"/>
              <a:tabLst>
                <a:tab pos="2190750" algn="l"/>
              </a:tabLst>
            </a:pPr>
            <a:r>
              <a:rPr lang="ro-MO" sz="1800" b="0" dirty="0" smtClean="0">
                <a:solidFill>
                  <a:schemeClr val="tx2"/>
                </a:solidFill>
                <a:latin typeface="+mj-lt"/>
              </a:rPr>
              <a:t> </a:t>
            </a:r>
            <a:r>
              <a:rPr lang="vi-VN" sz="1800" dirty="0" smtClean="0">
                <a:solidFill>
                  <a:schemeClr val="tx2"/>
                </a:solidFill>
                <a:latin typeface="+mj-lt"/>
              </a:rPr>
              <a:t>Iniţiatorul, </a:t>
            </a:r>
            <a:r>
              <a:rPr lang="vi-VN" sz="1800" dirty="0">
                <a:solidFill>
                  <a:schemeClr val="tx2"/>
                </a:solidFill>
                <a:latin typeface="+mj-lt"/>
              </a:rPr>
              <a:t>monitorizează efectele semnificative </a:t>
            </a:r>
            <a:r>
              <a:rPr lang="vi-VN" sz="1800" b="0" dirty="0">
                <a:solidFill>
                  <a:schemeClr val="tx2"/>
                </a:solidFill>
                <a:latin typeface="+mj-lt"/>
              </a:rPr>
              <a:t>asupra mediului, inclusiv asupra sănătății populaţiei, ale implementării planului sau </a:t>
            </a:r>
            <a:r>
              <a:rPr lang="vi-VN" sz="1800" b="0" dirty="0" smtClean="0">
                <a:solidFill>
                  <a:schemeClr val="tx2"/>
                </a:solidFill>
                <a:latin typeface="+mj-lt"/>
              </a:rPr>
              <a:t>programului</a:t>
            </a:r>
            <a:r>
              <a:rPr lang="ro-MO" sz="1800" b="0" dirty="0" smtClean="0">
                <a:solidFill>
                  <a:schemeClr val="tx2"/>
                </a:solidFill>
                <a:latin typeface="+mj-lt"/>
              </a:rPr>
              <a:t>;</a:t>
            </a:r>
            <a:r>
              <a:rPr lang="vi-VN" sz="1800" b="0" dirty="0" smtClean="0">
                <a:solidFill>
                  <a:schemeClr val="tx2"/>
                </a:solidFill>
                <a:latin typeface="+mj-lt"/>
              </a:rPr>
              <a:t> </a:t>
            </a:r>
            <a:endParaRPr lang="ro-MO" sz="1800" b="0" dirty="0">
              <a:solidFill>
                <a:schemeClr val="tx2"/>
              </a:solidFill>
              <a:latin typeface="+mj-lt"/>
            </a:endParaRPr>
          </a:p>
          <a:p>
            <a:pPr marL="285750" indent="-285750">
              <a:spcBef>
                <a:spcPts val="400"/>
              </a:spcBef>
              <a:spcAft>
                <a:spcPts val="800"/>
              </a:spcAft>
              <a:buFont typeface="Arial" panose="020B0604020202020204" pitchFamily="34" charset="0"/>
              <a:buChar char="•"/>
              <a:tabLst>
                <a:tab pos="2190750" algn="l"/>
              </a:tabLst>
            </a:pPr>
            <a:r>
              <a:rPr lang="vi-VN" sz="1800" dirty="0" smtClean="0">
                <a:solidFill>
                  <a:schemeClr val="tx2"/>
                </a:solidFill>
                <a:latin typeface="+mj-lt"/>
              </a:rPr>
              <a:t>Iniţiatorul </a:t>
            </a:r>
            <a:r>
              <a:rPr lang="vi-VN" sz="1800" dirty="0">
                <a:solidFill>
                  <a:schemeClr val="tx2"/>
                </a:solidFill>
                <a:latin typeface="+mj-lt"/>
              </a:rPr>
              <a:t>prezintă autorităţii competente rezultatele </a:t>
            </a:r>
            <a:r>
              <a:rPr lang="vi-VN" sz="1800" b="0" dirty="0">
                <a:solidFill>
                  <a:schemeClr val="tx2"/>
                </a:solidFill>
                <a:latin typeface="+mj-lt"/>
              </a:rPr>
              <a:t>monitorizării şi le publică pe pagina sa web oficială.</a:t>
            </a:r>
            <a:r>
              <a:rPr lang="vi-VN" sz="1800" dirty="0">
                <a:solidFill>
                  <a:schemeClr val="tx2"/>
                </a:solidFill>
                <a:latin typeface="+mj-lt"/>
              </a:rPr>
              <a:t/>
            </a:r>
            <a:br>
              <a:rPr lang="vi-VN" sz="1800" dirty="0">
                <a:solidFill>
                  <a:schemeClr val="tx2"/>
                </a:solidFill>
                <a:latin typeface="+mj-lt"/>
              </a:rPr>
            </a:br>
            <a:r>
              <a:rPr lang="vi-VN" sz="1800" b="0" dirty="0">
                <a:solidFill>
                  <a:schemeClr val="tx2"/>
                </a:solidFill>
                <a:latin typeface="+mj-lt"/>
              </a:rPr>
              <a:t>   </a:t>
            </a:r>
            <a:endParaRPr lang="vi-VN" sz="1800" b="0" kern="0" dirty="0">
              <a:solidFill>
                <a:schemeClr val="tx2"/>
              </a:solidFill>
              <a:latin typeface="+mj-lt"/>
            </a:endParaRPr>
          </a:p>
        </p:txBody>
      </p:sp>
      <p:sp>
        <p:nvSpPr>
          <p:cNvPr id="30" name="Прямоугольник 29"/>
          <p:cNvSpPr/>
          <p:nvPr/>
        </p:nvSpPr>
        <p:spPr>
          <a:xfrm>
            <a:off x="183323" y="2796988"/>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Tree>
    <p:extLst>
      <p:ext uri="{BB962C8B-B14F-4D97-AF65-F5344CB8AC3E}">
        <p14:creationId xmlns:p14="http://schemas.microsoft.com/office/powerpoint/2010/main" val="423681101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188243" y="1435217"/>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56594" y="1151719"/>
            <a:ext cx="8615626" cy="5478423"/>
          </a:xfrm>
          <a:prstGeom prst="rect">
            <a:avLst/>
          </a:prstGeom>
        </p:spPr>
        <p:txBody>
          <a:bodyPr wrap="square">
            <a:spAutoFit/>
          </a:bodyPr>
          <a:lstStyle/>
          <a:p>
            <a:pPr>
              <a:spcBef>
                <a:spcPts val="400"/>
              </a:spcBef>
              <a:spcAft>
                <a:spcPts val="800"/>
              </a:spcAft>
              <a:buClr>
                <a:srgbClr val="C80F0F"/>
              </a:buClr>
              <a:tabLst>
                <a:tab pos="2190750" algn="l"/>
              </a:tabLst>
            </a:pPr>
            <a:endParaRPr lang="ro-MO" sz="2000" kern="0" dirty="0" smtClean="0">
              <a:solidFill>
                <a:srgbClr val="6E6452"/>
              </a:solidFill>
              <a:latin typeface="Arial"/>
            </a:endParaRPr>
          </a:p>
          <a:p>
            <a:pPr>
              <a:spcBef>
                <a:spcPts val="400"/>
              </a:spcBef>
              <a:spcAft>
                <a:spcPts val="800"/>
              </a:spcAft>
              <a:buClr>
                <a:srgbClr val="C80F0F"/>
              </a:buClr>
              <a:tabLst>
                <a:tab pos="2190750" algn="l"/>
              </a:tabLst>
            </a:pPr>
            <a:endParaRPr lang="ro-MO" sz="2000" kern="0" dirty="0">
              <a:solidFill>
                <a:srgbClr val="6E6452"/>
              </a:solidFill>
              <a:latin typeface="Arial"/>
            </a:endParaRPr>
          </a:p>
          <a:p>
            <a:pPr>
              <a:spcBef>
                <a:spcPts val="400"/>
              </a:spcBef>
              <a:spcAft>
                <a:spcPts val="800"/>
              </a:spcAft>
              <a:buClr>
                <a:srgbClr val="C80F0F"/>
              </a:buClr>
              <a:tabLst>
                <a:tab pos="2190750" algn="l"/>
              </a:tabLst>
            </a:pPr>
            <a:endParaRPr lang="ro-MO" sz="2000" kern="0" dirty="0" smtClean="0">
              <a:solidFill>
                <a:srgbClr val="6E6452"/>
              </a:solidFill>
              <a:latin typeface="Arial"/>
            </a:endParaRPr>
          </a:p>
          <a:p>
            <a:pPr>
              <a:spcBef>
                <a:spcPts val="400"/>
              </a:spcBef>
              <a:spcAft>
                <a:spcPts val="800"/>
              </a:spcAft>
              <a:buClr>
                <a:srgbClr val="C80F0F"/>
              </a:buClr>
              <a:tabLst>
                <a:tab pos="2190750" algn="l"/>
              </a:tabLst>
            </a:pPr>
            <a:r>
              <a:rPr lang="ro-MO" sz="2000" kern="0" dirty="0" smtClean="0">
                <a:solidFill>
                  <a:schemeClr val="tx1"/>
                </a:solidFill>
                <a:latin typeface="Arial"/>
              </a:rPr>
              <a:t>Continuare</a:t>
            </a:r>
            <a:r>
              <a:rPr lang="ro-MO" sz="2000" kern="0" dirty="0" smtClean="0">
                <a:solidFill>
                  <a:srgbClr val="6E6452"/>
                </a:solidFill>
                <a:latin typeface="Arial"/>
              </a:rPr>
              <a:t>:</a:t>
            </a:r>
          </a:p>
          <a:p>
            <a:pPr marL="285750" indent="-285750">
              <a:spcBef>
                <a:spcPts val="400"/>
              </a:spcBef>
              <a:spcAft>
                <a:spcPts val="800"/>
              </a:spcAft>
              <a:buFont typeface="Wingdings" panose="05000000000000000000" pitchFamily="2" charset="2"/>
              <a:buChar char="Ø"/>
              <a:tabLst>
                <a:tab pos="2190750" algn="l"/>
              </a:tabLst>
            </a:pPr>
            <a:r>
              <a:rPr lang="vi-VN" sz="1800" b="0" kern="0" dirty="0" smtClean="0">
                <a:solidFill>
                  <a:srgbClr val="6E6452"/>
                </a:solidFill>
                <a:latin typeface="Arial"/>
              </a:rPr>
              <a:t>  </a:t>
            </a:r>
            <a:r>
              <a:rPr lang="vi-VN" sz="1800" kern="0" dirty="0">
                <a:solidFill>
                  <a:srgbClr val="6E6452"/>
                </a:solidFill>
                <a:latin typeface="Arial"/>
              </a:rPr>
              <a:t>adoptarea legislației naționale și desemnarea autorității (autorităților) </a:t>
            </a:r>
            <a:r>
              <a:rPr lang="vi-VN" sz="1800" b="0" kern="0" dirty="0">
                <a:solidFill>
                  <a:srgbClr val="6E6452"/>
                </a:solidFill>
                <a:latin typeface="Arial"/>
              </a:rPr>
              <a:t>competente </a:t>
            </a:r>
            <a:r>
              <a:rPr lang="vi-VN" sz="1800" b="0" kern="0" dirty="0" smtClean="0">
                <a:solidFill>
                  <a:srgbClr val="6E6452"/>
                </a:solidFill>
                <a:latin typeface="Arial"/>
              </a:rPr>
              <a:t>în </a:t>
            </a:r>
            <a:r>
              <a:rPr lang="vi-VN" sz="1800" b="0" kern="0" dirty="0">
                <a:solidFill>
                  <a:srgbClr val="6E6452"/>
                </a:solidFill>
                <a:latin typeface="Arial"/>
              </a:rPr>
              <a:t>termen de 3 ani de la intrarea în vigoare a prezentului </a:t>
            </a:r>
            <a:r>
              <a:rPr lang="vi-VN" sz="1800" b="0" kern="0" dirty="0" smtClean="0">
                <a:solidFill>
                  <a:srgbClr val="6E6452"/>
                </a:solidFill>
                <a:latin typeface="Arial"/>
              </a:rPr>
              <a:t>acord</a:t>
            </a:r>
            <a:r>
              <a:rPr lang="ro-MO" sz="1800" b="0" kern="0" dirty="0" smtClean="0">
                <a:solidFill>
                  <a:srgbClr val="6E6452"/>
                </a:solidFill>
                <a:latin typeface="Arial"/>
              </a:rPr>
              <a:t>;</a:t>
            </a:r>
          </a:p>
          <a:p>
            <a:pPr marL="285750" indent="-285750">
              <a:spcBef>
                <a:spcPts val="400"/>
              </a:spcBef>
              <a:spcAft>
                <a:spcPts val="800"/>
              </a:spcAft>
              <a:buFont typeface="Wingdings" panose="05000000000000000000" pitchFamily="2" charset="2"/>
              <a:buChar char="Ø"/>
              <a:tabLst>
                <a:tab pos="2190750" algn="l"/>
              </a:tabLst>
            </a:pPr>
            <a:r>
              <a:rPr lang="vi-VN" sz="1800" kern="0" dirty="0" smtClean="0">
                <a:solidFill>
                  <a:srgbClr val="6E6452"/>
                </a:solidFill>
                <a:latin typeface="Arial"/>
              </a:rPr>
              <a:t> </a:t>
            </a:r>
            <a:r>
              <a:rPr lang="vi-VN" sz="1800" kern="0" dirty="0">
                <a:solidFill>
                  <a:srgbClr val="6E6452"/>
                </a:solidFill>
                <a:latin typeface="Arial"/>
              </a:rPr>
              <a:t>evaluarea situației colectării și tratării apelor urbane reziduale </a:t>
            </a:r>
            <a:r>
              <a:rPr lang="vi-VN" sz="1800" b="0" kern="0" dirty="0" smtClean="0">
                <a:solidFill>
                  <a:srgbClr val="6E6452"/>
                </a:solidFill>
                <a:latin typeface="Arial"/>
              </a:rPr>
              <a:t>în </a:t>
            </a:r>
            <a:r>
              <a:rPr lang="vi-VN" sz="1800" b="0" kern="0" dirty="0">
                <a:solidFill>
                  <a:srgbClr val="6E6452"/>
                </a:solidFill>
                <a:latin typeface="Arial"/>
              </a:rPr>
              <a:t>termen de 5 ani de la intrarea în vigoare a prezentului </a:t>
            </a:r>
            <a:r>
              <a:rPr lang="vi-VN" sz="1800" b="0" kern="0" dirty="0" smtClean="0">
                <a:solidFill>
                  <a:srgbClr val="6E6452"/>
                </a:solidFill>
                <a:latin typeface="Arial"/>
              </a:rPr>
              <a:t>acord</a:t>
            </a:r>
            <a:r>
              <a:rPr lang="ro-MO" sz="1800" b="0" kern="0" dirty="0" smtClean="0">
                <a:solidFill>
                  <a:srgbClr val="6E6452"/>
                </a:solidFill>
                <a:latin typeface="Arial"/>
              </a:rPr>
              <a:t>;</a:t>
            </a:r>
          </a:p>
          <a:p>
            <a:pPr marL="285750" indent="-285750">
              <a:spcBef>
                <a:spcPts val="400"/>
              </a:spcBef>
              <a:spcAft>
                <a:spcPts val="800"/>
              </a:spcAft>
              <a:buFont typeface="Wingdings" panose="05000000000000000000" pitchFamily="2" charset="2"/>
              <a:buChar char="Ø"/>
              <a:tabLst>
                <a:tab pos="2190750" algn="l"/>
              </a:tabLst>
            </a:pPr>
            <a:r>
              <a:rPr lang="vi-VN" sz="1800" b="0" kern="0" dirty="0" smtClean="0">
                <a:solidFill>
                  <a:srgbClr val="6E6452"/>
                </a:solidFill>
                <a:latin typeface="Arial"/>
              </a:rPr>
              <a:t> </a:t>
            </a:r>
            <a:r>
              <a:rPr lang="vi-VN" sz="1800" kern="0" dirty="0">
                <a:solidFill>
                  <a:srgbClr val="6E6452"/>
                </a:solidFill>
                <a:latin typeface="Arial"/>
              </a:rPr>
              <a:t>identificarea zonelor și aglomerărilor sen</a:t>
            </a:r>
            <a:r>
              <a:rPr lang="vi-VN" sz="1800" b="0" kern="0" dirty="0">
                <a:solidFill>
                  <a:srgbClr val="6E6452"/>
                </a:solidFill>
                <a:latin typeface="Arial"/>
              </a:rPr>
              <a:t>sibile (articolul 5 și anexa II) </a:t>
            </a:r>
            <a:r>
              <a:rPr lang="vi-VN" sz="1800" b="0" kern="0" dirty="0" smtClean="0">
                <a:solidFill>
                  <a:srgbClr val="6E6452"/>
                </a:solidFill>
                <a:latin typeface="Arial"/>
              </a:rPr>
              <a:t>în </a:t>
            </a:r>
            <a:r>
              <a:rPr lang="vi-VN" sz="1800" b="0" kern="0" dirty="0">
                <a:solidFill>
                  <a:srgbClr val="6E6452"/>
                </a:solidFill>
                <a:latin typeface="Arial"/>
              </a:rPr>
              <a:t>termen de 6 ani de la intrarea în vigoare a prezentului </a:t>
            </a:r>
            <a:r>
              <a:rPr lang="vi-VN" sz="1800" b="0" kern="0" dirty="0" smtClean="0">
                <a:solidFill>
                  <a:srgbClr val="6E6452"/>
                </a:solidFill>
                <a:latin typeface="Arial"/>
              </a:rPr>
              <a:t>acord</a:t>
            </a:r>
            <a:r>
              <a:rPr lang="ro-MO" sz="1800" b="0" kern="0" dirty="0" smtClean="0">
                <a:solidFill>
                  <a:srgbClr val="6E6452"/>
                </a:solidFill>
                <a:latin typeface="Arial"/>
              </a:rPr>
              <a:t>;</a:t>
            </a:r>
          </a:p>
          <a:p>
            <a:pPr marL="285750" indent="-285750">
              <a:spcBef>
                <a:spcPts val="400"/>
              </a:spcBef>
              <a:spcAft>
                <a:spcPts val="800"/>
              </a:spcAft>
              <a:buFont typeface="Wingdings" panose="05000000000000000000" pitchFamily="2" charset="2"/>
              <a:buChar char="Ø"/>
              <a:tabLst>
                <a:tab pos="2190750" algn="l"/>
              </a:tabLst>
            </a:pPr>
            <a:r>
              <a:rPr lang="vi-VN" sz="1800" b="0" kern="0" dirty="0" smtClean="0">
                <a:solidFill>
                  <a:srgbClr val="6E6452"/>
                </a:solidFill>
                <a:latin typeface="Arial"/>
              </a:rPr>
              <a:t> </a:t>
            </a:r>
            <a:r>
              <a:rPr lang="vi-VN" sz="1800" kern="0" dirty="0">
                <a:solidFill>
                  <a:srgbClr val="6E6452"/>
                </a:solidFill>
                <a:latin typeface="Arial"/>
              </a:rPr>
              <a:t>elaborarea programului tehnic </a:t>
            </a:r>
            <a:r>
              <a:rPr lang="vi-VN" sz="1800" b="0" kern="0" dirty="0">
                <a:solidFill>
                  <a:srgbClr val="6E6452"/>
                </a:solidFill>
                <a:latin typeface="Arial"/>
              </a:rPr>
              <a:t>și de investiții pentru punerea în aplicare a </a:t>
            </a:r>
            <a:r>
              <a:rPr lang="vi-VN" sz="1800" b="0" kern="0" dirty="0" smtClean="0">
                <a:solidFill>
                  <a:srgbClr val="6E6452"/>
                </a:solidFill>
                <a:latin typeface="Arial"/>
              </a:rPr>
              <a:t>cerințel</a:t>
            </a:r>
            <a:r>
              <a:rPr lang="ro-MO" sz="1800" b="0" kern="0" dirty="0" smtClean="0">
                <a:solidFill>
                  <a:srgbClr val="6E6452"/>
                </a:solidFill>
                <a:latin typeface="Arial"/>
              </a:rPr>
              <a:t>or Directivei.</a:t>
            </a: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13" name="Скругленный прямоугольник 12"/>
          <p:cNvSpPr/>
          <p:nvPr/>
        </p:nvSpPr>
        <p:spPr>
          <a:xfrm>
            <a:off x="5774105" y="1435217"/>
            <a:ext cx="1684071" cy="1196789"/>
          </a:xfrm>
          <a:prstGeom prst="roundRect">
            <a:avLst>
              <a:gd name="adj" fmla="val 10000"/>
            </a:avLst>
          </a:prstGeom>
          <a:blipFill rotWithShape="1">
            <a:blip r:embed="rId8"/>
            <a:stretch>
              <a:fillRect/>
            </a:stretch>
          </a:blipFill>
          <a:ln w="15875" cap="flat" cmpd="sng" algn="ctr">
            <a:solidFill>
              <a:sysClr val="window" lastClr="FFFFFF">
                <a:hueOff val="0"/>
                <a:satOff val="0"/>
                <a:lumOff val="0"/>
                <a:alphaOff val="0"/>
              </a:sysClr>
            </a:solidFill>
            <a:prstDash val="solid"/>
          </a:ln>
          <a:effectLst/>
        </p:spPr>
      </p:sp>
    </p:spTree>
    <p:extLst>
      <p:ext uri="{BB962C8B-B14F-4D97-AF65-F5344CB8AC3E}">
        <p14:creationId xmlns:p14="http://schemas.microsoft.com/office/powerpoint/2010/main" val="261445482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0" y="2880276"/>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598908" y="1464245"/>
            <a:ext cx="8292548" cy="1366922"/>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ro-MO" sz="1800" kern="0" dirty="0" smtClean="0">
                <a:solidFill>
                  <a:schemeClr val="tx1"/>
                </a:solidFill>
                <a:latin typeface="Arial"/>
              </a:rPr>
              <a:t>Legea 440 din 27.04.1995 cu privire la zonele și fâșiile de protecție a apelor </a:t>
            </a:r>
            <a:r>
              <a:rPr lang="ro-MO" sz="1800" kern="0" dirty="0" smtClean="0">
                <a:solidFill>
                  <a:schemeClr val="tx1"/>
                </a:solidFill>
                <a:latin typeface="Arial"/>
              </a:rPr>
              <a:t>râurilor </a:t>
            </a:r>
            <a:r>
              <a:rPr lang="ro-MO" sz="1800" kern="0" dirty="0" smtClean="0">
                <a:solidFill>
                  <a:schemeClr val="tx1"/>
                </a:solidFill>
                <a:latin typeface="Arial"/>
              </a:rPr>
              <a:t>și bazinelor de apă</a:t>
            </a:r>
            <a:endParaRPr kumimoji="0" lang="ru-RU" sz="1800" b="1" i="0" u="none" strike="noStrike" cap="none" normalizeH="0" baseline="0" dirty="0" smtClean="0">
              <a:ln>
                <a:noFill/>
              </a:ln>
              <a:solidFill>
                <a:schemeClr val="tx1"/>
              </a:solidFill>
              <a:effectLst/>
            </a:endParaRPr>
          </a:p>
        </p:txBody>
      </p:sp>
      <p:sp>
        <p:nvSpPr>
          <p:cNvPr id="22" name="Прямоугольник 21"/>
          <p:cNvSpPr/>
          <p:nvPr/>
        </p:nvSpPr>
        <p:spPr>
          <a:xfrm>
            <a:off x="178726" y="3095719"/>
            <a:ext cx="8659922" cy="3477875"/>
          </a:xfrm>
          <a:prstGeom prst="rect">
            <a:avLst/>
          </a:prstGeom>
        </p:spPr>
        <p:txBody>
          <a:bodyPr wrap="square">
            <a:spAutoFit/>
          </a:bodyPr>
          <a:lstStyle/>
          <a:p>
            <a:pPr>
              <a:spcBef>
                <a:spcPts val="400"/>
              </a:spcBef>
              <a:spcAft>
                <a:spcPts val="800"/>
              </a:spcAft>
              <a:buClr>
                <a:srgbClr val="C80F0F"/>
              </a:buClr>
              <a:tabLst>
                <a:tab pos="2190750" algn="l"/>
              </a:tabLst>
            </a:pPr>
            <a:r>
              <a:rPr lang="vi-VN" sz="1800" kern="0" dirty="0" smtClean="0">
                <a:solidFill>
                  <a:srgbClr val="6E6452"/>
                </a:solidFill>
                <a:latin typeface="Arial"/>
              </a:rPr>
              <a:t> </a:t>
            </a:r>
            <a:r>
              <a:rPr lang="ro-MO" sz="1800" kern="0" dirty="0" smtClean="0">
                <a:solidFill>
                  <a:schemeClr val="tx1"/>
                </a:solidFill>
                <a:latin typeface="+mj-lt"/>
              </a:rPr>
              <a:t>Scopul Legii: </a:t>
            </a:r>
            <a:r>
              <a:rPr lang="ro-MO" sz="1800" b="0" kern="0" dirty="0" smtClean="0">
                <a:solidFill>
                  <a:schemeClr val="tx2"/>
                </a:solidFill>
                <a:latin typeface="+mj-lt"/>
              </a:rPr>
              <a:t>Reglementarea modului de crearea a zonelor și </a:t>
            </a:r>
            <a:r>
              <a:rPr lang="ro-MO" sz="1800" b="0" kern="0" dirty="0" err="1" smtClean="0">
                <a:solidFill>
                  <a:schemeClr val="tx2"/>
                </a:solidFill>
                <a:latin typeface="+mj-lt"/>
              </a:rPr>
              <a:t>fîșiilor</a:t>
            </a:r>
            <a:r>
              <a:rPr lang="ro-MO" sz="1800" b="0" kern="0" dirty="0" smtClean="0">
                <a:solidFill>
                  <a:schemeClr val="tx2"/>
                </a:solidFill>
                <a:latin typeface="+mj-lt"/>
              </a:rPr>
              <a:t> de protecție a apelor și a fâșiilor riverane, regimul de folosire a lor.</a:t>
            </a:r>
          </a:p>
          <a:p>
            <a:pPr>
              <a:spcBef>
                <a:spcPts val="400"/>
              </a:spcBef>
              <a:spcAft>
                <a:spcPts val="800"/>
              </a:spcAft>
              <a:buClr>
                <a:srgbClr val="C80F0F"/>
              </a:buClr>
              <a:tabLst>
                <a:tab pos="2190750" algn="l"/>
              </a:tabLst>
            </a:pPr>
            <a:r>
              <a:rPr lang="ro-MO" sz="1800" kern="0" dirty="0" smtClean="0">
                <a:solidFill>
                  <a:schemeClr val="tx2"/>
                </a:solidFill>
                <a:latin typeface="+mj-lt"/>
              </a:rPr>
              <a:t>Art. 3 și 4</a:t>
            </a:r>
            <a:r>
              <a:rPr lang="ro-MO" sz="1800" b="0" kern="0" dirty="0" smtClean="0">
                <a:solidFill>
                  <a:schemeClr val="tx2"/>
                </a:solidFill>
                <a:latin typeface="+mj-lt"/>
              </a:rPr>
              <a:t>  al legii prevede ce include zonele de protecție și  fâșiile riverane ale râurilor:</a:t>
            </a:r>
          </a:p>
          <a:p>
            <a:pPr>
              <a:spcBef>
                <a:spcPts val="400"/>
              </a:spcBef>
              <a:spcAft>
                <a:spcPts val="800"/>
              </a:spcAft>
              <a:buClr>
                <a:srgbClr val="C80F0F"/>
              </a:buClr>
              <a:tabLst>
                <a:tab pos="2190750" algn="l"/>
              </a:tabLst>
            </a:pPr>
            <a:r>
              <a:rPr lang="en-GB" sz="1800" dirty="0" err="1" smtClean="0">
                <a:solidFill>
                  <a:schemeClr val="tx2"/>
                </a:solidFill>
                <a:latin typeface="+mj-lt"/>
              </a:rPr>
              <a:t>Capitolul</a:t>
            </a:r>
            <a:r>
              <a:rPr lang="en-GB" sz="1800" dirty="0" smtClean="0">
                <a:solidFill>
                  <a:schemeClr val="tx2"/>
                </a:solidFill>
                <a:latin typeface="+mj-lt"/>
              </a:rPr>
              <a:t> II</a:t>
            </a:r>
            <a:r>
              <a:rPr lang="ro-MO" sz="1800" dirty="0" smtClean="0">
                <a:solidFill>
                  <a:schemeClr val="tx2"/>
                </a:solidFill>
                <a:latin typeface="+mj-lt"/>
              </a:rPr>
              <a:t> al legii </a:t>
            </a:r>
            <a:r>
              <a:rPr lang="ro-MO" sz="1800" b="0" dirty="0" smtClean="0">
                <a:solidFill>
                  <a:schemeClr val="tx2"/>
                </a:solidFill>
                <a:latin typeface="+mj-lt"/>
              </a:rPr>
              <a:t>stabilește dimensiunile acestor zone </a:t>
            </a:r>
            <a:r>
              <a:rPr lang="ro-MO" sz="1800" b="0" dirty="0" smtClean="0">
                <a:solidFill>
                  <a:schemeClr val="tx2"/>
                </a:solidFill>
                <a:latin typeface="+mj-lt"/>
              </a:rPr>
              <a:t>de protecție și a fâșiilor </a:t>
            </a:r>
            <a:r>
              <a:rPr lang="ro-MO" sz="1800" b="0" dirty="0" smtClean="0">
                <a:solidFill>
                  <a:schemeClr val="tx2"/>
                </a:solidFill>
                <a:latin typeface="+mj-lt"/>
              </a:rPr>
              <a:t>riverane.</a:t>
            </a:r>
          </a:p>
          <a:p>
            <a:pPr>
              <a:spcBef>
                <a:spcPts val="400"/>
              </a:spcBef>
              <a:spcAft>
                <a:spcPts val="800"/>
              </a:spcAft>
              <a:buClr>
                <a:srgbClr val="C80F0F"/>
              </a:buClr>
              <a:tabLst>
                <a:tab pos="2190750" algn="l"/>
              </a:tabLst>
            </a:pPr>
            <a:r>
              <a:rPr lang="vi-VN" sz="1800" dirty="0">
                <a:solidFill>
                  <a:schemeClr val="tx2"/>
                </a:solidFill>
                <a:latin typeface="+mj-lt"/>
              </a:rPr>
              <a:t>Articolul </a:t>
            </a:r>
            <a:r>
              <a:rPr lang="vi-VN" sz="1800" dirty="0" smtClean="0">
                <a:solidFill>
                  <a:schemeClr val="tx2"/>
                </a:solidFill>
                <a:latin typeface="+mj-lt"/>
              </a:rPr>
              <a:t>11</a:t>
            </a:r>
            <a:r>
              <a:rPr lang="ro-MO" sz="1800" dirty="0" smtClean="0">
                <a:solidFill>
                  <a:schemeClr val="tx2"/>
                </a:solidFill>
                <a:latin typeface="+mj-lt"/>
              </a:rPr>
              <a:t> la lege prevede </a:t>
            </a:r>
            <a:r>
              <a:rPr lang="vi-VN" sz="1800" b="0" dirty="0" smtClean="0">
                <a:solidFill>
                  <a:schemeClr val="tx2"/>
                </a:solidFill>
                <a:latin typeface="+mj-lt"/>
              </a:rPr>
              <a:t> </a:t>
            </a:r>
            <a:r>
              <a:rPr lang="ro-MO" sz="1800" b="0" dirty="0" smtClean="0">
                <a:solidFill>
                  <a:schemeClr val="tx2"/>
                </a:solidFill>
                <a:latin typeface="+mj-lt"/>
              </a:rPr>
              <a:t>h</a:t>
            </a:r>
            <a:r>
              <a:rPr lang="vi-VN" sz="1800" b="0" dirty="0" smtClean="0">
                <a:solidFill>
                  <a:schemeClr val="tx2"/>
                </a:solidFill>
                <a:latin typeface="+mj-lt"/>
              </a:rPr>
              <a:t>otarele </a:t>
            </a:r>
            <a:r>
              <a:rPr lang="vi-VN" sz="1800" b="0" dirty="0">
                <a:solidFill>
                  <a:schemeClr val="tx2"/>
                </a:solidFill>
                <a:latin typeface="+mj-lt"/>
              </a:rPr>
              <a:t>zonelor şi fîşiilor de protecţie a apelor </a:t>
            </a:r>
            <a:r>
              <a:rPr lang="ro-MO" sz="1800" b="0" dirty="0" smtClean="0">
                <a:solidFill>
                  <a:schemeClr val="tx2"/>
                </a:solidFill>
                <a:latin typeface="+mj-lt"/>
              </a:rPr>
              <a:t>, care se </a:t>
            </a:r>
            <a:r>
              <a:rPr lang="vi-VN" sz="1800" b="0" dirty="0" smtClean="0">
                <a:solidFill>
                  <a:schemeClr val="tx2"/>
                </a:solidFill>
                <a:latin typeface="+mj-lt"/>
              </a:rPr>
              <a:t>se </a:t>
            </a:r>
            <a:r>
              <a:rPr lang="vi-VN" sz="1800" b="0" dirty="0">
                <a:solidFill>
                  <a:schemeClr val="tx2"/>
                </a:solidFill>
                <a:latin typeface="+mj-lt"/>
              </a:rPr>
              <a:t>marchează pe teren prin perdele forestiere</a:t>
            </a:r>
            <a:r>
              <a:rPr lang="vi-VN" sz="1800" b="0" dirty="0" smtClean="0">
                <a:solidFill>
                  <a:schemeClr val="tx2"/>
                </a:solidFill>
                <a:latin typeface="+mj-lt"/>
              </a:rPr>
              <a:t>,</a:t>
            </a:r>
            <a:r>
              <a:rPr lang="ro-MO" sz="1800" b="0" dirty="0" smtClean="0">
                <a:solidFill>
                  <a:schemeClr val="tx2"/>
                </a:solidFill>
                <a:latin typeface="+mj-lt"/>
              </a:rPr>
              <a:t> </a:t>
            </a:r>
            <a:r>
              <a:rPr lang="vi-VN" sz="1800" b="0" dirty="0" smtClean="0">
                <a:solidFill>
                  <a:schemeClr val="tx2"/>
                </a:solidFill>
                <a:latin typeface="+mj-lt"/>
              </a:rPr>
              <a:t>drumuri,</a:t>
            </a:r>
            <a:r>
              <a:rPr lang="ro-MO" sz="1800" b="0" dirty="0" smtClean="0">
                <a:solidFill>
                  <a:schemeClr val="tx2"/>
                </a:solidFill>
                <a:latin typeface="+mj-lt"/>
              </a:rPr>
              <a:t> </a:t>
            </a:r>
            <a:r>
              <a:rPr lang="vi-VN" sz="1800" b="0" dirty="0" smtClean="0">
                <a:solidFill>
                  <a:schemeClr val="tx2"/>
                </a:solidFill>
                <a:latin typeface="+mj-lt"/>
              </a:rPr>
              <a:t>construcţii </a:t>
            </a:r>
            <a:r>
              <a:rPr lang="vi-VN" sz="1800" b="0" dirty="0">
                <a:solidFill>
                  <a:schemeClr val="tx2"/>
                </a:solidFill>
                <a:latin typeface="+mj-lt"/>
              </a:rPr>
              <a:t>hidrotehnice antierozionale şi se unesc,de regulă, cu </a:t>
            </a:r>
            <a:r>
              <a:rPr lang="vi-VN" sz="1800" b="0" dirty="0" smtClean="0">
                <a:solidFill>
                  <a:schemeClr val="tx2"/>
                </a:solidFill>
                <a:latin typeface="+mj-lt"/>
              </a:rPr>
              <a:t>plantaţiil</a:t>
            </a:r>
            <a:r>
              <a:rPr lang="ro-MO" sz="1800" b="0" dirty="0" smtClean="0">
                <a:solidFill>
                  <a:schemeClr val="tx2"/>
                </a:solidFill>
                <a:latin typeface="+mj-lt"/>
              </a:rPr>
              <a:t>e, </a:t>
            </a:r>
            <a:r>
              <a:rPr lang="ro-MO" sz="1800" b="0" dirty="0" smtClean="0">
                <a:solidFill>
                  <a:schemeClr val="tx2"/>
                </a:solidFill>
                <a:latin typeface="+mj-lt"/>
              </a:rPr>
              <a:t>construcțiile.</a:t>
            </a:r>
          </a:p>
          <a:p>
            <a:pPr>
              <a:spcBef>
                <a:spcPts val="400"/>
              </a:spcBef>
              <a:spcAft>
                <a:spcPts val="800"/>
              </a:spcAft>
              <a:buClr>
                <a:srgbClr val="C80F0F"/>
              </a:buClr>
              <a:tabLst>
                <a:tab pos="2190750" algn="l"/>
              </a:tabLst>
            </a:pPr>
            <a:endParaRPr lang="en-GB" sz="1800" b="0" dirty="0">
              <a:solidFill>
                <a:schemeClr val="tx2"/>
              </a:solidFill>
              <a:latin typeface="+mj-lt"/>
            </a:endParaRPr>
          </a:p>
        </p:txBody>
      </p:sp>
      <p:sp>
        <p:nvSpPr>
          <p:cNvPr id="30" name="Прямоугольник 29"/>
          <p:cNvSpPr/>
          <p:nvPr/>
        </p:nvSpPr>
        <p:spPr>
          <a:xfrm>
            <a:off x="398865" y="2796988"/>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Tree>
    <p:extLst>
      <p:ext uri="{BB962C8B-B14F-4D97-AF65-F5344CB8AC3E}">
        <p14:creationId xmlns:p14="http://schemas.microsoft.com/office/powerpoint/2010/main" val="2446504416"/>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0" y="2880276"/>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21" name="Лента лицом вниз 20"/>
          <p:cNvSpPr/>
          <p:nvPr/>
        </p:nvSpPr>
        <p:spPr bwMode="auto">
          <a:xfrm>
            <a:off x="598908" y="1464245"/>
            <a:ext cx="8292548" cy="1366922"/>
          </a:xfrm>
          <a:prstGeom prst="ribbon">
            <a:avLst/>
          </a:prstGeom>
          <a:solidFill>
            <a:schemeClr val="accent2">
              <a:lumMod val="60000"/>
              <a:lumOff val="40000"/>
            </a:schemeClr>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ro-MO" sz="1800" kern="0" dirty="0" smtClean="0">
                <a:solidFill>
                  <a:schemeClr val="tx1"/>
                </a:solidFill>
                <a:latin typeface="Arial"/>
              </a:rPr>
              <a:t>Legea 440 din 27.04.1995 cu privire la zonele și fâșiile de protecție a apelor râurilor și bazinelor de apă</a:t>
            </a:r>
            <a:endParaRPr kumimoji="0" lang="ru-RU" sz="1800" b="1" i="0" u="none" strike="noStrike" cap="none" normalizeH="0" baseline="0" dirty="0" smtClean="0">
              <a:ln>
                <a:noFill/>
              </a:ln>
              <a:solidFill>
                <a:schemeClr val="tx1"/>
              </a:solidFill>
              <a:effectLst/>
            </a:endParaRPr>
          </a:p>
        </p:txBody>
      </p:sp>
      <p:sp>
        <p:nvSpPr>
          <p:cNvPr id="22" name="Прямоугольник 21"/>
          <p:cNvSpPr/>
          <p:nvPr/>
        </p:nvSpPr>
        <p:spPr>
          <a:xfrm>
            <a:off x="178726" y="3095719"/>
            <a:ext cx="8659922" cy="3323987"/>
          </a:xfrm>
          <a:prstGeom prst="rect">
            <a:avLst/>
          </a:prstGeom>
        </p:spPr>
        <p:txBody>
          <a:bodyPr wrap="square">
            <a:spAutoFit/>
          </a:bodyPr>
          <a:lstStyle/>
          <a:p>
            <a:pPr>
              <a:spcBef>
                <a:spcPts val="400"/>
              </a:spcBef>
              <a:spcAft>
                <a:spcPts val="800"/>
              </a:spcAft>
              <a:buClr>
                <a:srgbClr val="C80F0F"/>
              </a:buClr>
              <a:tabLst>
                <a:tab pos="2190750" algn="l"/>
              </a:tabLst>
            </a:pPr>
            <a:r>
              <a:rPr lang="vi-VN" sz="1800" kern="0" dirty="0" smtClean="0">
                <a:solidFill>
                  <a:srgbClr val="6E6452"/>
                </a:solidFill>
                <a:latin typeface="Arial"/>
              </a:rPr>
              <a:t> </a:t>
            </a:r>
            <a:r>
              <a:rPr lang="ro-MO" sz="1800" kern="0" dirty="0" smtClean="0">
                <a:solidFill>
                  <a:schemeClr val="tx1"/>
                </a:solidFill>
                <a:latin typeface="+mj-lt"/>
              </a:rPr>
              <a:t>Art. 12 și 15 </a:t>
            </a:r>
            <a:r>
              <a:rPr lang="ro-MO" sz="1800" kern="0" dirty="0" smtClean="0">
                <a:solidFill>
                  <a:srgbClr val="6E6452"/>
                </a:solidFill>
                <a:latin typeface="+mj-lt"/>
              </a:rPr>
              <a:t>ale </a:t>
            </a:r>
            <a:r>
              <a:rPr lang="ro-MO" sz="1800" b="0" kern="0" dirty="0" smtClean="0">
                <a:solidFill>
                  <a:schemeClr val="tx2"/>
                </a:solidFill>
                <a:latin typeface="+mj-lt"/>
              </a:rPr>
              <a:t>Legii prevăd folosirea terenurilor din zonele și </a:t>
            </a:r>
            <a:r>
              <a:rPr lang="ro-MO" sz="1800" b="0" kern="0" dirty="0" err="1" smtClean="0">
                <a:solidFill>
                  <a:schemeClr val="tx2"/>
                </a:solidFill>
                <a:latin typeface="+mj-lt"/>
              </a:rPr>
              <a:t>fîșiile</a:t>
            </a:r>
            <a:r>
              <a:rPr lang="ro-MO" sz="1800" b="0" kern="0" dirty="0" smtClean="0">
                <a:solidFill>
                  <a:schemeClr val="tx2"/>
                </a:solidFill>
                <a:latin typeface="+mj-lt"/>
              </a:rPr>
              <a:t> riverane și limitarea activității economice în acestea</a:t>
            </a:r>
            <a:r>
              <a:rPr lang="ro-MO" sz="1800" kern="0" dirty="0" smtClean="0">
                <a:solidFill>
                  <a:schemeClr val="tx2"/>
                </a:solidFill>
                <a:latin typeface="+mj-lt"/>
              </a:rPr>
              <a:t>. </a:t>
            </a:r>
          </a:p>
          <a:p>
            <a:pPr>
              <a:spcBef>
                <a:spcPts val="400"/>
              </a:spcBef>
              <a:spcAft>
                <a:spcPts val="800"/>
              </a:spcAft>
              <a:buClr>
                <a:srgbClr val="C80F0F"/>
              </a:buClr>
              <a:tabLst>
                <a:tab pos="2190750" algn="l"/>
              </a:tabLst>
            </a:pPr>
            <a:r>
              <a:rPr lang="vi-VN" sz="1800" dirty="0" smtClean="0">
                <a:solidFill>
                  <a:schemeClr val="tx2"/>
                </a:solidFill>
                <a:latin typeface="+mj-lt"/>
              </a:rPr>
              <a:t> Art</a:t>
            </a:r>
            <a:r>
              <a:rPr lang="ro-MO" sz="1800" dirty="0" smtClean="0">
                <a:solidFill>
                  <a:schemeClr val="tx2"/>
                </a:solidFill>
                <a:latin typeface="+mj-lt"/>
              </a:rPr>
              <a:t>.</a:t>
            </a:r>
            <a:r>
              <a:rPr lang="vi-VN" sz="1800" dirty="0" smtClean="0">
                <a:solidFill>
                  <a:schemeClr val="tx2"/>
                </a:solidFill>
                <a:latin typeface="+mj-lt"/>
              </a:rPr>
              <a:t> 18.</a:t>
            </a:r>
            <a:r>
              <a:rPr lang="vi-VN" sz="1800" b="0" dirty="0" smtClean="0">
                <a:solidFill>
                  <a:schemeClr val="tx2"/>
                </a:solidFill>
                <a:latin typeface="+mj-lt"/>
              </a:rPr>
              <a:t> </a:t>
            </a:r>
            <a:r>
              <a:rPr lang="ro-MO" sz="1800" b="0" dirty="0" smtClean="0">
                <a:solidFill>
                  <a:schemeClr val="tx2"/>
                </a:solidFill>
                <a:latin typeface="+mj-lt"/>
              </a:rPr>
              <a:t>prevede c</a:t>
            </a:r>
            <a:r>
              <a:rPr lang="vi-VN" sz="1800" b="0" dirty="0" smtClean="0">
                <a:solidFill>
                  <a:schemeClr val="tx2"/>
                </a:solidFill>
                <a:latin typeface="+mj-lt"/>
              </a:rPr>
              <a:t>ontrolul asupra stabilirii şi creării zonelor</a:t>
            </a:r>
            <a:r>
              <a:rPr lang="ro-MO" sz="1800" b="0" dirty="0" smtClean="0">
                <a:solidFill>
                  <a:schemeClr val="tx2"/>
                </a:solidFill>
                <a:latin typeface="+mj-lt"/>
              </a:rPr>
              <a:t> </a:t>
            </a:r>
            <a:r>
              <a:rPr lang="vi-VN" sz="1800" b="0" dirty="0" smtClean="0">
                <a:solidFill>
                  <a:schemeClr val="tx2"/>
                </a:solidFill>
                <a:latin typeface="+mj-lt"/>
              </a:rPr>
              <a:t>şi fîşiilor de protecţie a apelor, asupra respectării regimului de folosire a teritoriului</a:t>
            </a:r>
            <a:r>
              <a:rPr lang="ro-MO" sz="1800" b="0" dirty="0" smtClean="0">
                <a:solidFill>
                  <a:schemeClr val="tx2"/>
                </a:solidFill>
                <a:latin typeface="+mj-lt"/>
              </a:rPr>
              <a:t> </a:t>
            </a:r>
            <a:r>
              <a:rPr lang="vi-VN" sz="1800" b="0" dirty="0" smtClean="0">
                <a:solidFill>
                  <a:schemeClr val="tx2"/>
                </a:solidFill>
                <a:latin typeface="+mj-lt"/>
              </a:rPr>
              <a:t>lor</a:t>
            </a:r>
            <a:endParaRPr lang="ro-MO" sz="1800" dirty="0" smtClean="0">
              <a:solidFill>
                <a:schemeClr val="tx2"/>
              </a:solidFill>
              <a:latin typeface="+mj-lt"/>
            </a:endParaRPr>
          </a:p>
          <a:p>
            <a:pPr>
              <a:spcBef>
                <a:spcPts val="400"/>
              </a:spcBef>
              <a:spcAft>
                <a:spcPts val="800"/>
              </a:spcAft>
              <a:buClr>
                <a:srgbClr val="C80F0F"/>
              </a:buClr>
              <a:tabLst>
                <a:tab pos="2190750" algn="l"/>
              </a:tabLst>
            </a:pPr>
            <a:r>
              <a:rPr lang="vi-VN" sz="1800" dirty="0" smtClean="0">
                <a:solidFill>
                  <a:schemeClr val="tx2"/>
                </a:solidFill>
                <a:latin typeface="+mj-lt"/>
              </a:rPr>
              <a:t>Controlul operativ asupra stabilirii şi creării zonelor şi fîşiilor de protecţie a apelor</a:t>
            </a:r>
            <a:r>
              <a:rPr lang="vi-VN" sz="1800" b="0" dirty="0" smtClean="0">
                <a:solidFill>
                  <a:schemeClr val="tx2"/>
                </a:solidFill>
                <a:latin typeface="+mj-lt"/>
              </a:rPr>
              <a:t>, formării perdelelor forestiere în zonele de protecţie a apelor rîurilor şi bazinelor de apă, precum şi asupra respectării regimului de activitate economică în ele, se exercită de către </a:t>
            </a:r>
            <a:r>
              <a:rPr lang="ro-MO" sz="1800" b="0" dirty="0" smtClean="0">
                <a:solidFill>
                  <a:schemeClr val="tx2"/>
                </a:solidFill>
                <a:latin typeface="+mj-lt"/>
              </a:rPr>
              <a:t>APL și </a:t>
            </a:r>
            <a:r>
              <a:rPr lang="vi-VN" sz="1800" b="0" dirty="0" smtClean="0">
                <a:solidFill>
                  <a:schemeClr val="tx2"/>
                </a:solidFill>
                <a:latin typeface="+mj-lt"/>
              </a:rPr>
              <a:t>Ministerul Agriculturii, Dezvoltării Regionale și Mediului</a:t>
            </a:r>
            <a:r>
              <a:rPr lang="vi-VN" sz="1800" b="0" dirty="0" smtClean="0">
                <a:solidFill>
                  <a:schemeClr val="tx2"/>
                </a:solidFill>
                <a:latin typeface="Times New Roman"/>
              </a:rPr>
              <a:t>.</a:t>
            </a:r>
            <a:endParaRPr lang="ro-MO" sz="1800" b="0" dirty="0" smtClean="0">
              <a:solidFill>
                <a:schemeClr val="tx2"/>
              </a:solidFill>
              <a:latin typeface="Times New Roman"/>
            </a:endParaRPr>
          </a:p>
          <a:p>
            <a:pPr>
              <a:spcBef>
                <a:spcPts val="400"/>
              </a:spcBef>
              <a:spcAft>
                <a:spcPts val="800"/>
              </a:spcAft>
              <a:buClr>
                <a:srgbClr val="C80F0F"/>
              </a:buClr>
              <a:tabLst>
                <a:tab pos="2190750" algn="l"/>
              </a:tabLst>
            </a:pPr>
            <a:endParaRPr lang="en-GB" sz="1800" b="0" dirty="0">
              <a:solidFill>
                <a:srgbClr val="000000"/>
              </a:solidFill>
              <a:latin typeface="+mj-lt"/>
            </a:endParaRPr>
          </a:p>
        </p:txBody>
      </p:sp>
      <p:sp>
        <p:nvSpPr>
          <p:cNvPr id="30" name="Прямоугольник 29"/>
          <p:cNvSpPr/>
          <p:nvPr/>
        </p:nvSpPr>
        <p:spPr>
          <a:xfrm>
            <a:off x="398865" y="2796988"/>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Tree>
    <p:extLst>
      <p:ext uri="{BB962C8B-B14F-4D97-AF65-F5344CB8AC3E}">
        <p14:creationId xmlns:p14="http://schemas.microsoft.com/office/powerpoint/2010/main" val="906725861"/>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3717941"/>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u-RU" sz="2000" kern="0" dirty="0">
              <a:solidFill>
                <a:srgbClr val="6E6452"/>
              </a:solidFill>
              <a:latin typeface="Arial"/>
              <a:cs typeface="+mn-cs"/>
            </a:endParaRPr>
          </a:p>
          <a:p>
            <a:pPr marL="342900" lvl="0" indent="-342900">
              <a:lnSpc>
                <a:spcPct val="115000"/>
              </a:lnSpc>
              <a:spcBef>
                <a:spcPts val="400"/>
              </a:spcBef>
              <a:spcAft>
                <a:spcPts val="0"/>
              </a:spcAft>
              <a:buClr>
                <a:srgbClr val="6E6452"/>
              </a:buClr>
              <a:buFont typeface="Arial" panose="020B0604020202020204" pitchFamily="34" charset="0"/>
              <a:buChar char="•"/>
              <a:tabLst>
                <a:tab pos="2190750" algn="l"/>
              </a:tabLst>
            </a:pPr>
            <a:endParaRPr lang="ru-RU" sz="2400" kern="0" dirty="0">
              <a:solidFill>
                <a:srgbClr val="6E6452"/>
              </a:solidFill>
              <a:latin typeface="Arial"/>
              <a:ea typeface="Calibri"/>
              <a:cs typeface="Times New Roman"/>
            </a:endParaRPr>
          </a:p>
        </p:txBody>
      </p:sp>
      <p:sp>
        <p:nvSpPr>
          <p:cNvPr id="22" name="Прямоугольник 21"/>
          <p:cNvSpPr/>
          <p:nvPr/>
        </p:nvSpPr>
        <p:spPr>
          <a:xfrm>
            <a:off x="188242" y="1408297"/>
            <a:ext cx="8552329" cy="578619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marL="285750" indent="-285750">
              <a:spcBef>
                <a:spcPts val="400"/>
              </a:spcBef>
              <a:spcAft>
                <a:spcPts val="800"/>
              </a:spcAft>
              <a:buFont typeface="Arial" panose="020B0604020202020204" pitchFamily="34" charset="0"/>
              <a:buChar char="•"/>
              <a:tabLst>
                <a:tab pos="2190750" algn="l"/>
              </a:tabLst>
            </a:pPr>
            <a:r>
              <a:rPr lang="ro-MO" sz="1800" kern="0" dirty="0" smtClean="0">
                <a:solidFill>
                  <a:schemeClr val="tx1"/>
                </a:solidFill>
                <a:latin typeface="Arial"/>
              </a:rPr>
              <a:t>Strategia de mediu pentru anii 2014-2023</a:t>
            </a:r>
            <a:r>
              <a:rPr lang="en-US" sz="1800" kern="0" dirty="0" smtClean="0">
                <a:solidFill>
                  <a:schemeClr val="tx1"/>
                </a:solidFill>
                <a:latin typeface="Arial"/>
              </a:rPr>
              <a:t>, HG 301 din 2014</a:t>
            </a:r>
            <a:r>
              <a:rPr lang="ro-MO" sz="1800" kern="0" dirty="0" smtClean="0">
                <a:solidFill>
                  <a:schemeClr val="tx1"/>
                </a:solidFill>
                <a:latin typeface="Arial"/>
              </a:rPr>
              <a:t>,</a:t>
            </a:r>
          </a:p>
          <a:p>
            <a:pPr>
              <a:spcBef>
                <a:spcPts val="400"/>
              </a:spcBef>
              <a:spcAft>
                <a:spcPts val="800"/>
              </a:spcAft>
              <a:tabLst>
                <a:tab pos="2190750" algn="l"/>
              </a:tabLst>
            </a:pPr>
            <a:r>
              <a:rPr lang="ro-MO" sz="1800" i="1" kern="0" dirty="0">
                <a:solidFill>
                  <a:srgbClr val="6E6452"/>
                </a:solidFill>
                <a:latin typeface="Arial"/>
                <a:hlinkClick r:id="rId8"/>
              </a:rPr>
              <a:t>http://</a:t>
            </a:r>
            <a:r>
              <a:rPr lang="ro-MO" sz="1800" i="1" kern="0" dirty="0" smtClean="0">
                <a:solidFill>
                  <a:srgbClr val="6E6452"/>
                </a:solidFill>
                <a:latin typeface="Arial"/>
                <a:hlinkClick r:id="rId8"/>
              </a:rPr>
              <a:t>lex.justice.md/index.php?action=view&amp;view=doc&amp;lang=1&amp;id=352740</a:t>
            </a:r>
            <a:r>
              <a:rPr lang="ro-MO" sz="1800" i="1" kern="0" dirty="0" smtClean="0">
                <a:solidFill>
                  <a:srgbClr val="6E6452"/>
                </a:solidFill>
                <a:latin typeface="Arial"/>
              </a:rPr>
              <a:t>,</a:t>
            </a:r>
          </a:p>
          <a:p>
            <a:pPr marL="285750" indent="-285750">
              <a:spcBef>
                <a:spcPts val="400"/>
              </a:spcBef>
              <a:spcAft>
                <a:spcPts val="800"/>
              </a:spcAft>
              <a:buFont typeface="Arial" panose="020B0604020202020204" pitchFamily="34" charset="0"/>
              <a:buChar char="•"/>
              <a:tabLst>
                <a:tab pos="2190750" algn="l"/>
              </a:tabLst>
            </a:pPr>
            <a:endParaRPr lang="ro-MO" sz="1800" i="1" kern="0" dirty="0" smtClean="0">
              <a:solidFill>
                <a:srgbClr val="6E6452"/>
              </a:solidFill>
              <a:latin typeface="Arial"/>
            </a:endParaRPr>
          </a:p>
          <a:p>
            <a:pPr marL="285750" indent="-285750">
              <a:spcBef>
                <a:spcPts val="400"/>
              </a:spcBef>
              <a:spcAft>
                <a:spcPts val="800"/>
              </a:spcAft>
              <a:buFont typeface="Arial" panose="020B0604020202020204" pitchFamily="34" charset="0"/>
              <a:buChar char="•"/>
              <a:tabLst>
                <a:tab pos="2190750" algn="l"/>
              </a:tabLst>
            </a:pPr>
            <a:r>
              <a:rPr lang="ro-MO" sz="1800" kern="0" dirty="0" smtClean="0">
                <a:solidFill>
                  <a:schemeClr val="tx1"/>
                </a:solidFill>
                <a:latin typeface="Arial"/>
              </a:rPr>
              <a:t>Strategia privind aprovizionarea cu apă și canalizare, HG 191 din 201</a:t>
            </a:r>
            <a:r>
              <a:rPr lang="ro-MO" sz="1800" kern="0" dirty="0" smtClean="0">
                <a:solidFill>
                  <a:srgbClr val="6E6452"/>
                </a:solidFill>
                <a:latin typeface="Arial"/>
              </a:rPr>
              <a:t>3,</a:t>
            </a:r>
          </a:p>
          <a:p>
            <a:pPr>
              <a:spcBef>
                <a:spcPts val="400"/>
              </a:spcBef>
              <a:spcAft>
                <a:spcPts val="800"/>
              </a:spcAft>
              <a:tabLst>
                <a:tab pos="2190750" algn="l"/>
              </a:tabLst>
            </a:pPr>
            <a:r>
              <a:rPr lang="ro-MO" sz="1800" kern="0" dirty="0" smtClean="0">
                <a:solidFill>
                  <a:srgbClr val="6E6452"/>
                </a:solidFill>
                <a:latin typeface="Arial"/>
              </a:rPr>
              <a:t> </a:t>
            </a:r>
            <a:r>
              <a:rPr lang="ro-MO" sz="1800" kern="0" dirty="0">
                <a:solidFill>
                  <a:srgbClr val="6E6452"/>
                </a:solidFill>
                <a:latin typeface="Arial"/>
                <a:hlinkClick r:id="rId9"/>
              </a:rPr>
              <a:t>http://</a:t>
            </a:r>
            <a:r>
              <a:rPr lang="ro-MO" sz="1800" kern="0" dirty="0" smtClean="0">
                <a:solidFill>
                  <a:srgbClr val="6E6452"/>
                </a:solidFill>
                <a:latin typeface="Arial"/>
                <a:hlinkClick r:id="rId9"/>
              </a:rPr>
              <a:t>lex.justice.md/index.php?action=view&amp;view=doc&amp;lang=1&amp;id=324182</a:t>
            </a:r>
            <a:r>
              <a:rPr lang="ro-MO" sz="1800" kern="0" dirty="0" smtClean="0">
                <a:solidFill>
                  <a:srgbClr val="6E6452"/>
                </a:solidFill>
                <a:latin typeface="Arial"/>
              </a:rPr>
              <a:t>,</a:t>
            </a:r>
          </a:p>
          <a:p>
            <a:pPr>
              <a:spcBef>
                <a:spcPts val="400"/>
              </a:spcBef>
              <a:spcAft>
                <a:spcPts val="800"/>
              </a:spcAft>
              <a:tabLst>
                <a:tab pos="2190750" algn="l"/>
              </a:tabLst>
            </a:pPr>
            <a:endParaRPr lang="ro-MO" sz="1800" kern="0" dirty="0" smtClean="0">
              <a:solidFill>
                <a:srgbClr val="6E6452"/>
              </a:solidFill>
              <a:latin typeface="Arial"/>
            </a:endParaRPr>
          </a:p>
          <a:p>
            <a:pPr marL="285750" indent="-285750">
              <a:buFont typeface="Arial" panose="020B0604020202020204" pitchFamily="34" charset="0"/>
              <a:buChar char="•"/>
            </a:pPr>
            <a:r>
              <a:rPr lang="ro-MO" sz="1800" kern="0" dirty="0" smtClean="0">
                <a:solidFill>
                  <a:schemeClr val="tx1"/>
                </a:solidFill>
                <a:latin typeface="Arial"/>
              </a:rPr>
              <a:t>Strategia națională de dezvoltare regională din 2016- </a:t>
            </a:r>
            <a:r>
              <a:rPr lang="vi-VN" sz="1800" b="0" dirty="0" smtClean="0">
                <a:solidFill>
                  <a:schemeClr val="tx1"/>
                </a:solidFill>
                <a:latin typeface="inherit"/>
              </a:rPr>
              <a:t>20</a:t>
            </a:r>
            <a:r>
              <a:rPr lang="vi-VN" sz="1800" b="0" dirty="0" smtClean="0">
                <a:solidFill>
                  <a:srgbClr val="6E6452"/>
                </a:solidFill>
                <a:latin typeface="inherit"/>
              </a:rPr>
              <a:t>20</a:t>
            </a:r>
            <a:r>
              <a:rPr lang="vi-VN" sz="1800" b="0" dirty="0">
                <a:solidFill>
                  <a:srgbClr val="6E6452"/>
                </a:solidFill>
                <a:latin typeface="inherit"/>
              </a:rPr>
              <a:t>, aprobată prin Legea nr.239 din 13 octombrie 2016; </a:t>
            </a:r>
            <a:endParaRPr lang="ro-MO" sz="1800" b="0" dirty="0" smtClean="0">
              <a:solidFill>
                <a:srgbClr val="6E6452"/>
              </a:solidFill>
              <a:latin typeface="inherit"/>
            </a:endParaRPr>
          </a:p>
          <a:p>
            <a:pPr marL="285750" indent="-285750">
              <a:buFont typeface="Arial" panose="020B0604020202020204" pitchFamily="34" charset="0"/>
              <a:buChar char="•"/>
            </a:pPr>
            <a:endParaRPr lang="ro-MO" sz="1800" b="0" dirty="0" smtClean="0">
              <a:solidFill>
                <a:srgbClr val="6E6452"/>
              </a:solidFill>
              <a:latin typeface="inherit"/>
            </a:endParaRPr>
          </a:p>
          <a:p>
            <a:r>
              <a:rPr lang="vi-VN" sz="1800" b="0" dirty="0" smtClean="0">
                <a:solidFill>
                  <a:srgbClr val="6E6452"/>
                </a:solidFill>
                <a:latin typeface="inherit"/>
              </a:rPr>
              <a:t>http</a:t>
            </a:r>
            <a:r>
              <a:rPr lang="vi-VN" sz="1800" b="0" dirty="0">
                <a:solidFill>
                  <a:srgbClr val="6E6452"/>
                </a:solidFill>
                <a:latin typeface="inherit"/>
              </a:rPr>
              <a:t>://lex.justice.md/index.php?action=view&amp;view=doc&amp;lang=1&amp;id=368696</a:t>
            </a:r>
          </a:p>
          <a:p>
            <a:pPr marL="285750" indent="-285750">
              <a:spcBef>
                <a:spcPts val="400"/>
              </a:spcBef>
              <a:spcAft>
                <a:spcPts val="800"/>
              </a:spcAft>
              <a:buClr>
                <a:srgbClr val="C80F0F"/>
              </a:buClr>
              <a:buFont typeface="Arial" panose="020B0604020202020204" pitchFamily="34" charset="0"/>
              <a:buChar char="•"/>
              <a:tabLst>
                <a:tab pos="2190750" algn="l"/>
              </a:tabLst>
            </a:pPr>
            <a:endParaRPr lang="ro-MO" sz="1800" kern="0" dirty="0" smtClean="0">
              <a:solidFill>
                <a:srgbClr val="6E6452"/>
              </a:solidFill>
              <a:latin typeface="Arial"/>
            </a:endParaRPr>
          </a:p>
        </p:txBody>
      </p:sp>
      <p:sp>
        <p:nvSpPr>
          <p:cNvPr id="5" name="Круглая лента лицом вниз 4"/>
          <p:cNvSpPr/>
          <p:nvPr/>
        </p:nvSpPr>
        <p:spPr bwMode="auto">
          <a:xfrm>
            <a:off x="875795" y="1344260"/>
            <a:ext cx="7738773" cy="1482797"/>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a:lnSpc>
                <a:spcPct val="115000"/>
              </a:lnSpc>
              <a:spcBef>
                <a:spcPts val="400"/>
              </a:spcBef>
              <a:spcAft>
                <a:spcPts val="1000"/>
              </a:spcAft>
              <a:buClr>
                <a:srgbClr val="C80F0F"/>
              </a:buClr>
              <a:tabLst>
                <a:tab pos="2190750" algn="l"/>
              </a:tabLst>
            </a:pPr>
            <a:r>
              <a:rPr lang="ro-RO" sz="2000" kern="0" dirty="0" smtClean="0">
                <a:solidFill>
                  <a:srgbClr val="6E6452"/>
                </a:solidFill>
                <a:ea typeface="Calibri"/>
                <a:cs typeface="Calibri"/>
              </a:rPr>
              <a:t>Strategii în domeniul protecției și utilizării resurselor de </a:t>
            </a:r>
            <a:r>
              <a:rPr lang="ro-RO" sz="2000" kern="0" dirty="0" smtClean="0">
                <a:solidFill>
                  <a:srgbClr val="6E6452"/>
                </a:solidFill>
                <a:ea typeface="Calibri"/>
                <a:cs typeface="Calibri"/>
              </a:rPr>
              <a:t>apă</a:t>
            </a:r>
            <a:endParaRPr lang="ro-RO" sz="1800" kern="0" dirty="0">
              <a:solidFill>
                <a:srgbClr val="6E6452"/>
              </a:solidFill>
              <a:ea typeface="Calibri"/>
              <a:cs typeface="Calibri"/>
            </a:endParaRPr>
          </a:p>
          <a:p>
            <a:pPr lvl="0">
              <a:lnSpc>
                <a:spcPct val="115000"/>
              </a:lnSpc>
              <a:spcBef>
                <a:spcPts val="400"/>
              </a:spcBef>
              <a:spcAft>
                <a:spcPts val="1000"/>
              </a:spcAft>
              <a:buClr>
                <a:srgbClr val="C80F0F"/>
              </a:buClr>
              <a:tabLst>
                <a:tab pos="2190750" algn="l"/>
              </a:tabLst>
            </a:pPr>
            <a:endParaRPr lang="ro-RO" sz="1800" kern="0" dirty="0" smtClean="0">
              <a:solidFill>
                <a:srgbClr val="6E6452"/>
              </a:solidFill>
              <a:ea typeface="Calibri"/>
              <a:cs typeface="Calibri"/>
            </a:endParaRPr>
          </a:p>
        </p:txBody>
      </p:sp>
    </p:spTree>
    <p:extLst>
      <p:ext uri="{BB962C8B-B14F-4D97-AF65-F5344CB8AC3E}">
        <p14:creationId xmlns:p14="http://schemas.microsoft.com/office/powerpoint/2010/main" val="3933175472"/>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3717941"/>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u-RU" sz="2000" kern="0" dirty="0">
              <a:solidFill>
                <a:srgbClr val="6E6452"/>
              </a:solidFill>
              <a:latin typeface="Arial"/>
              <a:cs typeface="+mn-cs"/>
            </a:endParaRPr>
          </a:p>
          <a:p>
            <a:pPr marL="342900" lvl="0" indent="-342900">
              <a:lnSpc>
                <a:spcPct val="115000"/>
              </a:lnSpc>
              <a:spcBef>
                <a:spcPts val="400"/>
              </a:spcBef>
              <a:spcAft>
                <a:spcPts val="0"/>
              </a:spcAft>
              <a:buClr>
                <a:srgbClr val="6E6452"/>
              </a:buClr>
              <a:buFont typeface="Arial" panose="020B0604020202020204" pitchFamily="34" charset="0"/>
              <a:buChar char="•"/>
              <a:tabLst>
                <a:tab pos="2190750" algn="l"/>
              </a:tabLst>
            </a:pPr>
            <a:endParaRPr lang="ru-RU" sz="2400" kern="0" dirty="0">
              <a:solidFill>
                <a:srgbClr val="6E6452"/>
              </a:solidFill>
              <a:latin typeface="Arial"/>
              <a:ea typeface="Calibri"/>
              <a:cs typeface="Times New Roman"/>
            </a:endParaRPr>
          </a:p>
        </p:txBody>
      </p:sp>
      <p:sp>
        <p:nvSpPr>
          <p:cNvPr id="22" name="Прямоугольник 21"/>
          <p:cNvSpPr/>
          <p:nvPr/>
        </p:nvSpPr>
        <p:spPr>
          <a:xfrm>
            <a:off x="188242" y="1408297"/>
            <a:ext cx="8552329"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773215" y="1435215"/>
            <a:ext cx="7738773" cy="1469350"/>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a:lnSpc>
                <a:spcPct val="115000"/>
              </a:lnSpc>
              <a:spcBef>
                <a:spcPts val="400"/>
              </a:spcBef>
              <a:spcAft>
                <a:spcPts val="1000"/>
              </a:spcAft>
              <a:buClr>
                <a:srgbClr val="C80F0F"/>
              </a:buClr>
              <a:tabLst>
                <a:tab pos="2190750" algn="l"/>
              </a:tabLst>
            </a:pPr>
            <a:r>
              <a:rPr lang="ro-RO" sz="2000" kern="0" dirty="0" smtClean="0">
                <a:solidFill>
                  <a:srgbClr val="6E6452"/>
                </a:solidFill>
                <a:ea typeface="Calibri"/>
                <a:cs typeface="Calibri"/>
              </a:rPr>
              <a:t>Strategia de mediu pentru anii 2014-2023, aprobată prin HG 301  din 2014 </a:t>
            </a:r>
          </a:p>
          <a:p>
            <a:pPr lvl="0">
              <a:lnSpc>
                <a:spcPct val="115000"/>
              </a:lnSpc>
              <a:spcBef>
                <a:spcPts val="400"/>
              </a:spcBef>
              <a:spcAft>
                <a:spcPts val="1000"/>
              </a:spcAft>
              <a:buClr>
                <a:srgbClr val="C80F0F"/>
              </a:buClr>
              <a:tabLst>
                <a:tab pos="2190750" algn="l"/>
              </a:tabLst>
            </a:pPr>
            <a:endParaRPr lang="ro-RO" sz="1800" kern="0" dirty="0">
              <a:solidFill>
                <a:srgbClr val="6E6452"/>
              </a:solidFill>
              <a:ea typeface="Calibri"/>
              <a:cs typeface="Calibri"/>
            </a:endParaRPr>
          </a:p>
          <a:p>
            <a:pPr lvl="0">
              <a:lnSpc>
                <a:spcPct val="115000"/>
              </a:lnSpc>
              <a:spcBef>
                <a:spcPts val="400"/>
              </a:spcBef>
              <a:spcAft>
                <a:spcPts val="1000"/>
              </a:spcAft>
              <a:buClr>
                <a:srgbClr val="C80F0F"/>
              </a:buClr>
              <a:tabLst>
                <a:tab pos="2190750" algn="l"/>
              </a:tabLst>
            </a:pPr>
            <a:endParaRPr lang="ro-RO" sz="1800" kern="0" dirty="0" smtClean="0">
              <a:solidFill>
                <a:srgbClr val="6E6452"/>
              </a:solidFill>
              <a:ea typeface="Calibri"/>
              <a:cs typeface="Calibri"/>
            </a:endParaRPr>
          </a:p>
          <a:p>
            <a:pPr lvl="0">
              <a:lnSpc>
                <a:spcPct val="115000"/>
              </a:lnSpc>
              <a:spcBef>
                <a:spcPts val="400"/>
              </a:spcBef>
              <a:spcAft>
                <a:spcPts val="1000"/>
              </a:spcAft>
              <a:buClr>
                <a:srgbClr val="C80F0F"/>
              </a:buClr>
              <a:tabLst>
                <a:tab pos="2190750" algn="l"/>
              </a:tabLst>
            </a:pPr>
            <a:endParaRPr lang="ro-RO" sz="1800" kern="0" dirty="0" smtClean="0">
              <a:solidFill>
                <a:srgbClr val="6E6452"/>
              </a:solidFill>
              <a:ea typeface="Calibri"/>
              <a:cs typeface="Calibri"/>
            </a:endParaRPr>
          </a:p>
          <a:p>
            <a:pPr lvl="0">
              <a:lnSpc>
                <a:spcPct val="115000"/>
              </a:lnSpc>
              <a:spcBef>
                <a:spcPts val="400"/>
              </a:spcBef>
              <a:spcAft>
                <a:spcPts val="0"/>
              </a:spcAft>
              <a:tabLst>
                <a:tab pos="2190750" algn="l"/>
              </a:tabLst>
            </a:pPr>
            <a:endParaRPr lang="ro-MO" sz="2400" b="0" kern="0" dirty="0">
              <a:solidFill>
                <a:srgbClr val="6E6452"/>
              </a:solidFill>
              <a:ea typeface="Calibri"/>
              <a:cs typeface="Times New Roman"/>
            </a:endParaRPr>
          </a:p>
          <a:p>
            <a:pPr lvl="0">
              <a:lnSpc>
                <a:spcPct val="115000"/>
              </a:lnSpc>
              <a:spcBef>
                <a:spcPts val="400"/>
              </a:spcBef>
              <a:spcAft>
                <a:spcPts val="0"/>
              </a:spcAft>
              <a:tabLst>
                <a:tab pos="2190750" algn="l"/>
              </a:tabLst>
            </a:pPr>
            <a:endParaRPr lang="ro-MO" sz="2400" b="0" kern="0" dirty="0" smtClean="0">
              <a:solidFill>
                <a:srgbClr val="6E6452"/>
              </a:solidFill>
              <a:ea typeface="Calibri"/>
              <a:cs typeface="Times New Roman"/>
            </a:endParaRPr>
          </a:p>
          <a:p>
            <a:pPr lvl="0">
              <a:spcBef>
                <a:spcPts val="400"/>
              </a:spcBef>
              <a:spcAft>
                <a:spcPts val="800"/>
              </a:spcAft>
              <a:buClr>
                <a:srgbClr val="C80F0F"/>
              </a:buClr>
              <a:tabLst>
                <a:tab pos="2190750" algn="l"/>
              </a:tabLst>
            </a:pPr>
            <a:endParaRPr lang="ru-RU" sz="1800" b="0" kern="0" dirty="0">
              <a:solidFill>
                <a:srgbClr val="6E6452"/>
              </a:solidFill>
            </a:endParaRPr>
          </a:p>
        </p:txBody>
      </p:sp>
      <p:sp>
        <p:nvSpPr>
          <p:cNvPr id="8" name="Прямоугольник 7"/>
          <p:cNvSpPr/>
          <p:nvPr/>
        </p:nvSpPr>
        <p:spPr>
          <a:xfrm>
            <a:off x="192181" y="2904565"/>
            <a:ext cx="8655984" cy="3416320"/>
          </a:xfrm>
          <a:prstGeom prst="rect">
            <a:avLst/>
          </a:prstGeom>
        </p:spPr>
        <p:txBody>
          <a:bodyPr wrap="square">
            <a:spAutoFit/>
          </a:bodyPr>
          <a:lstStyle/>
          <a:p>
            <a:r>
              <a:rPr lang="en-US" sz="1800" dirty="0" err="1">
                <a:solidFill>
                  <a:srgbClr val="000000"/>
                </a:solidFill>
                <a:latin typeface="+mj-lt"/>
                <a:ea typeface="Times New Roman"/>
              </a:rPr>
              <a:t>Viziunea</a:t>
            </a:r>
            <a:r>
              <a:rPr lang="en-US" sz="1800" dirty="0">
                <a:solidFill>
                  <a:srgbClr val="000000"/>
                </a:solidFill>
                <a:latin typeface="+mj-lt"/>
                <a:ea typeface="Times New Roman"/>
              </a:rPr>
              <a:t> </a:t>
            </a:r>
            <a:r>
              <a:rPr lang="en-US" sz="1800" dirty="0" err="1">
                <a:solidFill>
                  <a:srgbClr val="000000"/>
                </a:solidFill>
                <a:latin typeface="+mj-lt"/>
                <a:ea typeface="Times New Roman"/>
              </a:rPr>
              <a:t>Strategiei</a:t>
            </a:r>
            <a:r>
              <a:rPr lang="en-US" sz="1800" b="0" dirty="0">
                <a:solidFill>
                  <a:srgbClr val="000000"/>
                </a:solidFill>
                <a:latin typeface="+mj-lt"/>
                <a:ea typeface="Times New Roman"/>
              </a:rPr>
              <a:t> </a:t>
            </a:r>
            <a:r>
              <a:rPr lang="en-US" sz="1800" b="0" dirty="0">
                <a:solidFill>
                  <a:schemeClr val="tx2"/>
                </a:solidFill>
                <a:latin typeface="+mj-lt"/>
                <a:ea typeface="Times New Roman"/>
              </a:rPr>
              <a:t>are </a:t>
            </a:r>
            <a:r>
              <a:rPr lang="en-US" sz="1800" b="0" dirty="0" err="1">
                <a:solidFill>
                  <a:schemeClr val="tx2"/>
                </a:solidFill>
                <a:latin typeface="+mj-lt"/>
                <a:ea typeface="Times New Roman"/>
              </a:rPr>
              <a:t>drept</a:t>
            </a:r>
            <a:r>
              <a:rPr lang="en-US" sz="1800" b="0" dirty="0">
                <a:solidFill>
                  <a:schemeClr val="tx2"/>
                </a:solidFill>
                <a:latin typeface="+mj-lt"/>
                <a:ea typeface="Times New Roman"/>
              </a:rPr>
              <a:t> </a:t>
            </a:r>
            <a:r>
              <a:rPr lang="en-US" sz="1800" i="1" dirty="0" err="1">
                <a:solidFill>
                  <a:schemeClr val="tx2"/>
                </a:solidFill>
                <a:latin typeface="+mj-lt"/>
                <a:ea typeface="Times New Roman"/>
              </a:rPr>
              <a:t>premisă</a:t>
            </a:r>
            <a:r>
              <a:rPr lang="en-US" sz="1800" i="1" dirty="0">
                <a:solidFill>
                  <a:schemeClr val="tx2"/>
                </a:solidFill>
                <a:latin typeface="+mj-lt"/>
                <a:ea typeface="Times New Roman"/>
              </a:rPr>
              <a:t> </a:t>
            </a:r>
            <a:r>
              <a:rPr lang="en-US" sz="1800" i="1" dirty="0" err="1">
                <a:solidFill>
                  <a:schemeClr val="tx2"/>
                </a:solidFill>
                <a:latin typeface="+mj-lt"/>
                <a:ea typeface="Times New Roman"/>
              </a:rPr>
              <a:t>reforma</a:t>
            </a:r>
            <a:r>
              <a:rPr lang="en-US" sz="1800" i="1" dirty="0">
                <a:solidFill>
                  <a:schemeClr val="tx2"/>
                </a:solidFill>
                <a:latin typeface="+mj-lt"/>
                <a:ea typeface="Times New Roman"/>
              </a:rPr>
              <a:t> </a:t>
            </a:r>
            <a:r>
              <a:rPr lang="en-US" sz="1800" i="1" dirty="0" err="1">
                <a:solidFill>
                  <a:schemeClr val="tx2"/>
                </a:solidFill>
                <a:latin typeface="+mj-lt"/>
                <a:ea typeface="Times New Roman"/>
              </a:rPr>
              <a:t>implementată</a:t>
            </a:r>
            <a:r>
              <a:rPr lang="en-US" sz="1800" i="1" dirty="0">
                <a:solidFill>
                  <a:schemeClr val="tx2"/>
                </a:solidFill>
                <a:latin typeface="+mj-lt"/>
                <a:ea typeface="Times New Roman"/>
              </a:rPr>
              <a:t> </a:t>
            </a:r>
            <a:r>
              <a:rPr lang="en-US" sz="1800" i="1" dirty="0" err="1">
                <a:solidFill>
                  <a:schemeClr val="tx2"/>
                </a:solidFill>
                <a:latin typeface="+mj-lt"/>
                <a:ea typeface="Times New Roman"/>
              </a:rPr>
              <a:t>în</a:t>
            </a:r>
            <a:r>
              <a:rPr lang="en-US" sz="1800" i="1" dirty="0">
                <a:solidFill>
                  <a:schemeClr val="tx2"/>
                </a:solidFill>
                <a:latin typeface="+mj-lt"/>
                <a:ea typeface="Times New Roman"/>
              </a:rPr>
              <a:t> </a:t>
            </a:r>
            <a:r>
              <a:rPr lang="en-US" sz="1800" i="1" dirty="0" err="1">
                <a:solidFill>
                  <a:schemeClr val="tx2"/>
                </a:solidFill>
                <a:latin typeface="+mj-lt"/>
                <a:ea typeface="Times New Roman"/>
              </a:rPr>
              <a:t>sectorul</a:t>
            </a:r>
            <a:r>
              <a:rPr lang="en-US" sz="1800" i="1" dirty="0">
                <a:solidFill>
                  <a:schemeClr val="tx2"/>
                </a:solidFill>
                <a:latin typeface="+mj-lt"/>
                <a:ea typeface="Times New Roman"/>
              </a:rPr>
              <a:t> </a:t>
            </a:r>
            <a:r>
              <a:rPr lang="en-US" sz="1800" i="1" dirty="0" err="1">
                <a:solidFill>
                  <a:schemeClr val="tx2"/>
                </a:solidFill>
                <a:latin typeface="+mj-lt"/>
                <a:ea typeface="Times New Roman"/>
              </a:rPr>
              <a:t>protecţiei</a:t>
            </a:r>
            <a:r>
              <a:rPr lang="en-US" sz="1800" i="1" dirty="0">
                <a:solidFill>
                  <a:schemeClr val="tx2"/>
                </a:solidFill>
                <a:latin typeface="+mj-lt"/>
                <a:ea typeface="Times New Roman"/>
              </a:rPr>
              <a:t> </a:t>
            </a:r>
            <a:r>
              <a:rPr lang="en-US" sz="1800" i="1" dirty="0" err="1">
                <a:solidFill>
                  <a:schemeClr val="tx2"/>
                </a:solidFill>
                <a:latin typeface="+mj-lt"/>
                <a:ea typeface="Times New Roman"/>
              </a:rPr>
              <a:t>mediului</a:t>
            </a:r>
            <a:r>
              <a:rPr lang="en-US" sz="1800" i="1" dirty="0">
                <a:solidFill>
                  <a:schemeClr val="tx2"/>
                </a:solidFill>
                <a:latin typeface="+mj-lt"/>
                <a:ea typeface="Times New Roman"/>
              </a:rPr>
              <a:t>, </a:t>
            </a:r>
            <a:r>
              <a:rPr lang="en-US" sz="1800" i="1" dirty="0" err="1">
                <a:solidFill>
                  <a:schemeClr val="tx2"/>
                </a:solidFill>
                <a:latin typeface="+mj-lt"/>
                <a:ea typeface="Times New Roman"/>
              </a:rPr>
              <a:t>astfel</a:t>
            </a:r>
            <a:r>
              <a:rPr lang="en-US" sz="1800" i="1" dirty="0">
                <a:solidFill>
                  <a:schemeClr val="tx2"/>
                </a:solidFill>
                <a:latin typeface="+mj-lt"/>
                <a:ea typeface="Times New Roman"/>
              </a:rPr>
              <a:t> </a:t>
            </a:r>
            <a:r>
              <a:rPr lang="en-US" sz="1800" i="1" dirty="0" err="1">
                <a:solidFill>
                  <a:schemeClr val="tx2"/>
                </a:solidFill>
                <a:latin typeface="+mj-lt"/>
                <a:ea typeface="Times New Roman"/>
              </a:rPr>
              <a:t>încît</a:t>
            </a:r>
            <a:r>
              <a:rPr lang="en-US" sz="1800" i="1" dirty="0">
                <a:solidFill>
                  <a:schemeClr val="tx2"/>
                </a:solidFill>
                <a:latin typeface="+mj-lt"/>
                <a:ea typeface="Times New Roman"/>
              </a:rPr>
              <a:t> </a:t>
            </a:r>
            <a:r>
              <a:rPr lang="en-US" sz="1800" i="1" dirty="0" err="1">
                <a:solidFill>
                  <a:schemeClr val="tx2"/>
                </a:solidFill>
                <a:latin typeface="+mj-lt"/>
                <a:ea typeface="Times New Roman"/>
              </a:rPr>
              <a:t>să</a:t>
            </a:r>
            <a:r>
              <a:rPr lang="en-US" sz="1800" i="1" dirty="0">
                <a:solidFill>
                  <a:schemeClr val="tx2"/>
                </a:solidFill>
                <a:latin typeface="+mj-lt"/>
                <a:ea typeface="Times New Roman"/>
              </a:rPr>
              <a:t> </a:t>
            </a:r>
            <a:r>
              <a:rPr lang="en-US" sz="1800" i="1" dirty="0" err="1">
                <a:solidFill>
                  <a:schemeClr val="tx2"/>
                </a:solidFill>
                <a:latin typeface="+mj-lt"/>
                <a:ea typeface="Times New Roman"/>
              </a:rPr>
              <a:t>funcţioneze</a:t>
            </a:r>
            <a:r>
              <a:rPr lang="en-US" sz="1800" i="1" dirty="0">
                <a:solidFill>
                  <a:schemeClr val="tx2"/>
                </a:solidFill>
                <a:latin typeface="+mj-lt"/>
                <a:ea typeface="Times New Roman"/>
              </a:rPr>
              <a:t> un </a:t>
            </a:r>
            <a:r>
              <a:rPr lang="en-US" sz="1800" i="1" dirty="0" err="1">
                <a:solidFill>
                  <a:schemeClr val="tx2"/>
                </a:solidFill>
                <a:latin typeface="+mj-lt"/>
                <a:ea typeface="Times New Roman"/>
              </a:rPr>
              <a:t>sistem</a:t>
            </a:r>
            <a:r>
              <a:rPr lang="en-US" sz="1800" i="1" dirty="0">
                <a:solidFill>
                  <a:schemeClr val="tx2"/>
                </a:solidFill>
                <a:latin typeface="+mj-lt"/>
                <a:ea typeface="Times New Roman"/>
              </a:rPr>
              <a:t> </a:t>
            </a:r>
            <a:r>
              <a:rPr lang="en-US" sz="1800" i="1" dirty="0" err="1">
                <a:solidFill>
                  <a:schemeClr val="tx2"/>
                </a:solidFill>
                <a:latin typeface="+mj-lt"/>
                <a:ea typeface="Times New Roman"/>
              </a:rPr>
              <a:t>instituţional</a:t>
            </a:r>
            <a:r>
              <a:rPr lang="en-US" sz="1800" i="1" dirty="0">
                <a:solidFill>
                  <a:schemeClr val="tx2"/>
                </a:solidFill>
                <a:latin typeface="+mj-lt"/>
                <a:ea typeface="Times New Roman"/>
              </a:rPr>
              <a:t>, </a:t>
            </a:r>
            <a:r>
              <a:rPr lang="en-US" sz="1800" i="1" dirty="0" err="1">
                <a:solidFill>
                  <a:schemeClr val="tx2"/>
                </a:solidFill>
                <a:latin typeface="+mj-lt"/>
                <a:ea typeface="Times New Roman"/>
              </a:rPr>
              <a:t>administrativ</a:t>
            </a:r>
            <a:r>
              <a:rPr lang="en-US" sz="1800" i="1" dirty="0">
                <a:solidFill>
                  <a:schemeClr val="tx2"/>
                </a:solidFill>
                <a:latin typeface="+mj-lt"/>
                <a:ea typeface="Times New Roman"/>
              </a:rPr>
              <a:t> </a:t>
            </a:r>
            <a:r>
              <a:rPr lang="en-US" sz="1800" i="1" dirty="0" err="1">
                <a:solidFill>
                  <a:schemeClr val="tx2"/>
                </a:solidFill>
                <a:latin typeface="+mj-lt"/>
                <a:ea typeface="Times New Roman"/>
              </a:rPr>
              <a:t>şi</a:t>
            </a:r>
            <a:r>
              <a:rPr lang="en-US" sz="1800" i="1" dirty="0">
                <a:solidFill>
                  <a:schemeClr val="tx2"/>
                </a:solidFill>
                <a:latin typeface="+mj-lt"/>
                <a:ea typeface="Times New Roman"/>
              </a:rPr>
              <a:t> de management de </a:t>
            </a:r>
            <a:r>
              <a:rPr lang="en-US" sz="1800" i="1" dirty="0" err="1">
                <a:solidFill>
                  <a:schemeClr val="tx2"/>
                </a:solidFill>
                <a:latin typeface="+mj-lt"/>
                <a:ea typeface="Times New Roman"/>
              </a:rPr>
              <a:t>mediu</a:t>
            </a:r>
            <a:r>
              <a:rPr lang="en-US" sz="1800" i="1" dirty="0">
                <a:solidFill>
                  <a:schemeClr val="tx2"/>
                </a:solidFill>
                <a:latin typeface="+mj-lt"/>
                <a:ea typeface="Times New Roman"/>
              </a:rPr>
              <a:t> </a:t>
            </a:r>
            <a:r>
              <a:rPr lang="ro-MO" sz="1800" i="1" dirty="0" smtClean="0">
                <a:solidFill>
                  <a:schemeClr val="tx2"/>
                </a:solidFill>
                <a:latin typeface="+mj-lt"/>
                <a:ea typeface="Times New Roman"/>
              </a:rPr>
              <a:t>conform rigorilor UE</a:t>
            </a:r>
            <a:r>
              <a:rPr lang="en-US" sz="1800" i="1" dirty="0" smtClean="0">
                <a:solidFill>
                  <a:schemeClr val="tx2"/>
                </a:solidFill>
                <a:latin typeface="+mj-lt"/>
                <a:ea typeface="Times New Roman"/>
              </a:rPr>
              <a:t>,</a:t>
            </a:r>
            <a:r>
              <a:rPr lang="en-US" sz="1800" b="0" dirty="0" smtClean="0">
                <a:solidFill>
                  <a:schemeClr val="tx2"/>
                </a:solidFill>
                <a:latin typeface="+mj-lt"/>
                <a:ea typeface="Times New Roman"/>
              </a:rPr>
              <a:t> </a:t>
            </a:r>
            <a:r>
              <a:rPr lang="en-US" sz="1800" b="0" dirty="0">
                <a:solidFill>
                  <a:schemeClr val="tx2"/>
                </a:solidFill>
                <a:latin typeface="+mj-lt"/>
                <a:ea typeface="Times New Roman"/>
              </a:rPr>
              <a:t>care </a:t>
            </a:r>
            <a:r>
              <a:rPr lang="en-US" sz="1800" b="0" dirty="0" err="1">
                <a:solidFill>
                  <a:schemeClr val="tx2"/>
                </a:solidFill>
                <a:latin typeface="+mj-lt"/>
                <a:ea typeface="Times New Roman"/>
              </a:rPr>
              <a:t>să</a:t>
            </a:r>
            <a:r>
              <a:rPr lang="en-US" sz="1800" b="0" dirty="0">
                <a:solidFill>
                  <a:schemeClr val="tx2"/>
                </a:solidFill>
                <a:latin typeface="+mj-lt"/>
                <a:ea typeface="Times New Roman"/>
              </a:rPr>
              <a:t> </a:t>
            </a:r>
            <a:r>
              <a:rPr lang="en-US" sz="1800" b="0" dirty="0" err="1">
                <a:solidFill>
                  <a:schemeClr val="tx2"/>
                </a:solidFill>
                <a:latin typeface="+mj-lt"/>
                <a:ea typeface="Times New Roman"/>
              </a:rPr>
              <a:t>asigure</a:t>
            </a:r>
            <a:r>
              <a:rPr lang="en-US" sz="1800" b="0" dirty="0">
                <a:solidFill>
                  <a:schemeClr val="tx2"/>
                </a:solidFill>
                <a:latin typeface="+mj-lt"/>
                <a:ea typeface="Times New Roman"/>
              </a:rPr>
              <a:t> </a:t>
            </a:r>
            <a:r>
              <a:rPr lang="en-US" sz="1800" b="0" dirty="0" err="1">
                <a:solidFill>
                  <a:schemeClr val="tx2"/>
                </a:solidFill>
                <a:latin typeface="+mj-lt"/>
                <a:ea typeface="Times New Roman"/>
              </a:rPr>
              <a:t>durabilitatea</a:t>
            </a:r>
            <a:r>
              <a:rPr lang="en-US" sz="1800" b="0" dirty="0">
                <a:solidFill>
                  <a:schemeClr val="tx2"/>
                </a:solidFill>
                <a:latin typeface="+mj-lt"/>
                <a:ea typeface="Times New Roman"/>
              </a:rPr>
              <a:t> </a:t>
            </a:r>
            <a:r>
              <a:rPr lang="en-US" sz="1800" b="0" dirty="0" err="1">
                <a:solidFill>
                  <a:schemeClr val="tx2"/>
                </a:solidFill>
                <a:latin typeface="+mj-lt"/>
                <a:ea typeface="Times New Roman"/>
              </a:rPr>
              <a:t>mediului</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creşterea</a:t>
            </a:r>
            <a:r>
              <a:rPr lang="en-US" sz="1800" b="0" dirty="0">
                <a:solidFill>
                  <a:schemeClr val="tx2"/>
                </a:solidFill>
                <a:latin typeface="+mj-lt"/>
                <a:ea typeface="Times New Roman"/>
              </a:rPr>
              <a:t> </a:t>
            </a:r>
            <a:r>
              <a:rPr lang="en-US" sz="1800" b="0" dirty="0" err="1">
                <a:solidFill>
                  <a:schemeClr val="tx2"/>
                </a:solidFill>
                <a:latin typeface="+mj-lt"/>
                <a:ea typeface="Times New Roman"/>
              </a:rPr>
              <a:t>calităţii</a:t>
            </a:r>
            <a:r>
              <a:rPr lang="en-US" sz="1800" b="0" dirty="0">
                <a:solidFill>
                  <a:schemeClr val="tx2"/>
                </a:solidFill>
                <a:latin typeface="+mj-lt"/>
                <a:ea typeface="Times New Roman"/>
              </a:rPr>
              <a:t> </a:t>
            </a:r>
            <a:r>
              <a:rPr lang="en-US" sz="1800" b="0" dirty="0" err="1">
                <a:solidFill>
                  <a:schemeClr val="tx2"/>
                </a:solidFill>
                <a:latin typeface="+mj-lt"/>
                <a:ea typeface="Times New Roman"/>
              </a:rPr>
              <a:t>factorilor</a:t>
            </a:r>
            <a:r>
              <a:rPr lang="en-US" sz="1800" b="0" dirty="0">
                <a:solidFill>
                  <a:schemeClr val="tx2"/>
                </a:solidFill>
                <a:latin typeface="+mj-lt"/>
                <a:ea typeface="Times New Roman"/>
              </a:rPr>
              <a:t> de </a:t>
            </a:r>
            <a:r>
              <a:rPr lang="en-US" sz="1800" b="0" dirty="0" err="1">
                <a:solidFill>
                  <a:schemeClr val="tx2"/>
                </a:solidFill>
                <a:latin typeface="+mj-lt"/>
                <a:ea typeface="Times New Roman"/>
              </a:rPr>
              <a:t>mediu</a:t>
            </a:r>
            <a:r>
              <a:rPr lang="en-US" sz="1800" b="0" dirty="0" smtClean="0">
                <a:solidFill>
                  <a:schemeClr val="tx2"/>
                </a:solidFill>
                <a:latin typeface="+mj-lt"/>
                <a:ea typeface="Times New Roman"/>
              </a:rPr>
              <a:t>.</a:t>
            </a:r>
            <a:endParaRPr lang="ro-MO" sz="1800" b="0" dirty="0" smtClean="0">
              <a:solidFill>
                <a:schemeClr val="tx2"/>
              </a:solidFill>
              <a:latin typeface="+mj-lt"/>
              <a:ea typeface="Times New Roman"/>
            </a:endParaRPr>
          </a:p>
          <a:p>
            <a:r>
              <a:rPr lang="en-US" sz="1800" b="0" dirty="0">
                <a:solidFill>
                  <a:schemeClr val="tx2"/>
                </a:solidFill>
                <a:latin typeface="+mj-lt"/>
                <a:ea typeface="Times New Roman"/>
              </a:rPr>
              <a:t/>
            </a:r>
            <a:br>
              <a:rPr lang="en-US" sz="1800" b="0" dirty="0">
                <a:solidFill>
                  <a:schemeClr val="tx2"/>
                </a:solidFill>
                <a:latin typeface="+mj-lt"/>
                <a:ea typeface="Times New Roman"/>
              </a:rPr>
            </a:br>
            <a:r>
              <a:rPr lang="en-US" sz="1800" dirty="0" err="1" smtClean="0">
                <a:solidFill>
                  <a:schemeClr val="tx2"/>
                </a:solidFill>
                <a:latin typeface="+mj-lt"/>
                <a:ea typeface="Times New Roman"/>
              </a:rPr>
              <a:t>Scopul</a:t>
            </a:r>
            <a:r>
              <a:rPr lang="en-US" sz="1800" dirty="0" smtClean="0">
                <a:solidFill>
                  <a:schemeClr val="tx2"/>
                </a:solidFill>
                <a:latin typeface="+mj-lt"/>
                <a:ea typeface="Times New Roman"/>
              </a:rPr>
              <a:t> </a:t>
            </a:r>
            <a:r>
              <a:rPr lang="en-US" sz="1800" dirty="0" err="1">
                <a:solidFill>
                  <a:schemeClr val="tx2"/>
                </a:solidFill>
                <a:latin typeface="+mj-lt"/>
                <a:ea typeface="Times New Roman"/>
              </a:rPr>
              <a:t>Strategiei</a:t>
            </a:r>
            <a:r>
              <a:rPr lang="en-US" sz="1800" b="0" dirty="0">
                <a:solidFill>
                  <a:schemeClr val="tx2"/>
                </a:solidFill>
                <a:latin typeface="+mj-lt"/>
                <a:ea typeface="Times New Roman"/>
              </a:rPr>
              <a:t> </a:t>
            </a:r>
            <a:r>
              <a:rPr lang="en-US" sz="1800" b="0" dirty="0" err="1">
                <a:solidFill>
                  <a:schemeClr val="tx2"/>
                </a:solidFill>
                <a:latin typeface="+mj-lt"/>
                <a:ea typeface="Times New Roman"/>
              </a:rPr>
              <a:t>este</a:t>
            </a:r>
            <a:r>
              <a:rPr lang="en-US" sz="1800" b="0" dirty="0">
                <a:solidFill>
                  <a:schemeClr val="tx2"/>
                </a:solidFill>
                <a:latin typeface="+mj-lt"/>
                <a:ea typeface="Times New Roman"/>
              </a:rPr>
              <a:t> de a </a:t>
            </a:r>
            <a:r>
              <a:rPr lang="en-US" sz="1800" b="0" dirty="0" err="1">
                <a:solidFill>
                  <a:schemeClr val="tx2"/>
                </a:solidFill>
                <a:latin typeface="+mj-lt"/>
                <a:ea typeface="Times New Roman"/>
              </a:rPr>
              <a:t>garanta</a:t>
            </a:r>
            <a:r>
              <a:rPr lang="en-US" sz="1800" b="0" dirty="0">
                <a:solidFill>
                  <a:schemeClr val="tx2"/>
                </a:solidFill>
                <a:latin typeface="+mj-lt"/>
                <a:ea typeface="Times New Roman"/>
              </a:rPr>
              <a:t> </a:t>
            </a:r>
            <a:r>
              <a:rPr lang="en-US" sz="1800" b="0" dirty="0" err="1">
                <a:solidFill>
                  <a:schemeClr val="tx2"/>
                </a:solidFill>
                <a:latin typeface="+mj-lt"/>
                <a:ea typeface="Times New Roman"/>
              </a:rPr>
              <a:t>populaţiei</a:t>
            </a:r>
            <a:r>
              <a:rPr lang="en-US" sz="1800" b="0" dirty="0">
                <a:solidFill>
                  <a:schemeClr val="tx2"/>
                </a:solidFill>
                <a:latin typeface="+mj-lt"/>
                <a:ea typeface="Times New Roman"/>
              </a:rPr>
              <a:t> </a:t>
            </a:r>
            <a:r>
              <a:rPr lang="en-US" sz="1800" b="0" dirty="0" err="1">
                <a:solidFill>
                  <a:schemeClr val="tx2"/>
                </a:solidFill>
                <a:latin typeface="+mj-lt"/>
                <a:ea typeface="Times New Roman"/>
              </a:rPr>
              <a:t>Republicii</a:t>
            </a:r>
            <a:r>
              <a:rPr lang="en-US" sz="1800" b="0" dirty="0">
                <a:solidFill>
                  <a:schemeClr val="tx2"/>
                </a:solidFill>
                <a:latin typeface="+mj-lt"/>
                <a:ea typeface="Times New Roman"/>
              </a:rPr>
              <a:t> Moldova </a:t>
            </a:r>
            <a:r>
              <a:rPr lang="en-US" sz="1800" b="0" dirty="0" err="1">
                <a:solidFill>
                  <a:schemeClr val="tx2"/>
                </a:solidFill>
                <a:latin typeface="+mj-lt"/>
                <a:ea typeface="Times New Roman"/>
              </a:rPr>
              <a:t>dreptul</a:t>
            </a:r>
            <a:r>
              <a:rPr lang="en-US" sz="1800" b="0" dirty="0">
                <a:solidFill>
                  <a:schemeClr val="tx2"/>
                </a:solidFill>
                <a:latin typeface="+mj-lt"/>
                <a:ea typeface="Times New Roman"/>
              </a:rPr>
              <a:t> la un </a:t>
            </a:r>
            <a:r>
              <a:rPr lang="en-US" sz="1800" b="0" dirty="0" err="1">
                <a:solidFill>
                  <a:schemeClr val="tx2"/>
                </a:solidFill>
                <a:latin typeface="+mj-lt"/>
                <a:ea typeface="Times New Roman"/>
              </a:rPr>
              <a:t>mediu</a:t>
            </a:r>
            <a:r>
              <a:rPr lang="en-US" sz="1800" b="0" dirty="0">
                <a:solidFill>
                  <a:schemeClr val="tx2"/>
                </a:solidFill>
                <a:latin typeface="+mj-lt"/>
                <a:ea typeface="Times New Roman"/>
              </a:rPr>
              <a:t> </a:t>
            </a:r>
            <a:r>
              <a:rPr lang="en-US" sz="1800" b="0" dirty="0" err="1">
                <a:solidFill>
                  <a:schemeClr val="tx2"/>
                </a:solidFill>
                <a:latin typeface="+mj-lt"/>
                <a:ea typeface="Times New Roman"/>
              </a:rPr>
              <a:t>durabil</a:t>
            </a:r>
            <a:r>
              <a:rPr lang="en-US" sz="1800" b="0" dirty="0">
                <a:solidFill>
                  <a:schemeClr val="tx2"/>
                </a:solidFill>
                <a:latin typeface="+mj-lt"/>
                <a:ea typeface="Times New Roman"/>
              </a:rPr>
              <a:t> </a:t>
            </a:r>
            <a:r>
              <a:rPr lang="en-US" sz="1800" b="0" dirty="0" err="1">
                <a:solidFill>
                  <a:schemeClr val="tx2"/>
                </a:solidFill>
                <a:latin typeface="+mj-lt"/>
                <a:ea typeface="Times New Roman"/>
              </a:rPr>
              <a:t>nepoluat</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sănătos</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en-US" sz="1800" b="0" dirty="0" err="1">
                <a:solidFill>
                  <a:schemeClr val="tx2"/>
                </a:solidFill>
                <a:latin typeface="+mj-lt"/>
                <a:ea typeface="Times New Roman"/>
              </a:rPr>
              <a:t>armonie</a:t>
            </a:r>
            <a:r>
              <a:rPr lang="en-US" sz="1800" b="0" dirty="0">
                <a:solidFill>
                  <a:schemeClr val="tx2"/>
                </a:solidFill>
                <a:latin typeface="+mj-lt"/>
                <a:ea typeface="Times New Roman"/>
              </a:rPr>
              <a:t> cu </a:t>
            </a:r>
            <a:r>
              <a:rPr lang="en-US" sz="1800" b="0" dirty="0" err="1">
                <a:solidFill>
                  <a:schemeClr val="tx2"/>
                </a:solidFill>
                <a:latin typeface="+mj-lt"/>
                <a:ea typeface="Times New Roman"/>
              </a:rPr>
              <a:t>dezvoltarea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economică</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bunăstarea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socială</a:t>
            </a:r>
            <a:r>
              <a:rPr lang="en-US" sz="1800" b="0" dirty="0">
                <a:solidFill>
                  <a:schemeClr val="tx2"/>
                </a:solidFill>
                <a:latin typeface="+mj-lt"/>
                <a:ea typeface="Times New Roman"/>
              </a:rPr>
              <a:t>.</a:t>
            </a:r>
            <a:br>
              <a:rPr lang="en-US" sz="1800" b="0" dirty="0">
                <a:solidFill>
                  <a:schemeClr val="tx2"/>
                </a:solidFill>
                <a:latin typeface="+mj-lt"/>
                <a:ea typeface="Times New Roman"/>
              </a:rPr>
            </a:br>
            <a:r>
              <a:rPr lang="en-US" sz="1800" b="0" dirty="0">
                <a:solidFill>
                  <a:schemeClr val="tx2"/>
                </a:solidFill>
                <a:latin typeface="+mj-lt"/>
                <a:ea typeface="Times New Roman"/>
              </a:rPr>
              <a:t>    </a:t>
            </a:r>
            <a:endParaRPr lang="ro-MO" sz="1800" b="0" dirty="0" smtClean="0">
              <a:solidFill>
                <a:schemeClr val="tx2"/>
              </a:solidFill>
              <a:latin typeface="+mj-lt"/>
              <a:ea typeface="Times New Roman"/>
            </a:endParaRPr>
          </a:p>
          <a:p>
            <a:r>
              <a:rPr lang="en-US" sz="1800" dirty="0" err="1" smtClean="0">
                <a:solidFill>
                  <a:schemeClr val="tx2"/>
                </a:solidFill>
                <a:latin typeface="+mj-lt"/>
                <a:ea typeface="Times New Roman"/>
              </a:rPr>
              <a:t>Obiectivul</a:t>
            </a:r>
            <a:r>
              <a:rPr lang="en-US" sz="1800" dirty="0" smtClean="0">
                <a:solidFill>
                  <a:schemeClr val="tx2"/>
                </a:solidFill>
                <a:latin typeface="+mj-lt"/>
                <a:ea typeface="Times New Roman"/>
              </a:rPr>
              <a:t> </a:t>
            </a:r>
            <a:r>
              <a:rPr lang="en-US" sz="1800" dirty="0">
                <a:solidFill>
                  <a:schemeClr val="tx2"/>
                </a:solidFill>
                <a:latin typeface="+mj-lt"/>
                <a:ea typeface="Times New Roman"/>
              </a:rPr>
              <a:t>general </a:t>
            </a:r>
            <a:r>
              <a:rPr lang="en-US" sz="1800" b="0" dirty="0">
                <a:solidFill>
                  <a:schemeClr val="tx2"/>
                </a:solidFill>
                <a:latin typeface="+mj-lt"/>
                <a:ea typeface="Times New Roman"/>
              </a:rPr>
              <a:t>al </a:t>
            </a:r>
            <a:r>
              <a:rPr lang="en-US" sz="1800" b="0" dirty="0" err="1">
                <a:solidFill>
                  <a:schemeClr val="tx2"/>
                </a:solidFill>
                <a:latin typeface="+mj-lt"/>
                <a:ea typeface="Times New Roman"/>
              </a:rPr>
              <a:t>Strategiei</a:t>
            </a:r>
            <a:r>
              <a:rPr lang="en-US" sz="1800" b="0" dirty="0">
                <a:solidFill>
                  <a:schemeClr val="tx2"/>
                </a:solidFill>
                <a:latin typeface="+mj-lt"/>
                <a:ea typeface="Times New Roman"/>
              </a:rPr>
              <a:t> </a:t>
            </a:r>
            <a:r>
              <a:rPr lang="en-US" sz="1800" b="0" dirty="0" err="1">
                <a:solidFill>
                  <a:schemeClr val="tx2"/>
                </a:solidFill>
                <a:latin typeface="+mj-lt"/>
                <a:ea typeface="Times New Roman"/>
              </a:rPr>
              <a:t>rezidă</a:t>
            </a:r>
            <a:r>
              <a:rPr lang="en-US" sz="1800" b="0" dirty="0">
                <a:solidFill>
                  <a:schemeClr val="tx2"/>
                </a:solidFill>
                <a:latin typeface="+mj-lt"/>
                <a:ea typeface="Times New Roman"/>
              </a:rPr>
              <a:t> </a:t>
            </a:r>
            <a:r>
              <a:rPr lang="en-US" sz="1800" b="0" dirty="0" err="1">
                <a:solidFill>
                  <a:schemeClr val="tx2"/>
                </a:solidFill>
                <a:latin typeface="+mj-lt"/>
                <a:ea typeface="Times New Roman"/>
              </a:rPr>
              <a:t>în</a:t>
            </a:r>
            <a:r>
              <a:rPr lang="en-US" sz="1800" b="0" dirty="0">
                <a:solidFill>
                  <a:schemeClr val="tx2"/>
                </a:solidFill>
                <a:latin typeface="+mj-lt"/>
                <a:ea typeface="Times New Roman"/>
              </a:rPr>
              <a:t> </a:t>
            </a:r>
            <a:r>
              <a:rPr lang="en-US" sz="1800" b="0" dirty="0" err="1">
                <a:solidFill>
                  <a:schemeClr val="tx2"/>
                </a:solidFill>
                <a:latin typeface="+mj-lt"/>
                <a:ea typeface="Times New Roman"/>
              </a:rPr>
              <a:t>crearea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unui</a:t>
            </a:r>
            <a:r>
              <a:rPr lang="en-US" sz="1800" b="0" dirty="0">
                <a:solidFill>
                  <a:schemeClr val="tx2"/>
                </a:solidFill>
                <a:latin typeface="+mj-lt"/>
                <a:ea typeface="Times New Roman"/>
              </a:rPr>
              <a:t> </a:t>
            </a:r>
            <a:r>
              <a:rPr lang="en-US" sz="1800" b="0" dirty="0" err="1">
                <a:solidFill>
                  <a:schemeClr val="tx2"/>
                </a:solidFill>
                <a:latin typeface="+mj-lt"/>
                <a:ea typeface="Times New Roman"/>
              </a:rPr>
              <a:t>sistem</a:t>
            </a:r>
            <a:r>
              <a:rPr lang="en-US" sz="1800" b="0" dirty="0">
                <a:solidFill>
                  <a:schemeClr val="tx2"/>
                </a:solidFill>
                <a:latin typeface="+mj-lt"/>
                <a:ea typeface="Times New Roman"/>
              </a:rPr>
              <a:t> </a:t>
            </a:r>
            <a:r>
              <a:rPr lang="en-US" sz="1800" b="0" dirty="0" err="1">
                <a:solidFill>
                  <a:schemeClr val="tx2"/>
                </a:solidFill>
                <a:latin typeface="+mj-lt"/>
                <a:ea typeface="Times New Roman"/>
              </a:rPr>
              <a:t>eficient</a:t>
            </a:r>
            <a:r>
              <a:rPr lang="en-US" sz="1800" b="0" dirty="0">
                <a:solidFill>
                  <a:schemeClr val="tx2"/>
                </a:solidFill>
                <a:latin typeface="+mj-lt"/>
                <a:ea typeface="Times New Roman"/>
              </a:rPr>
              <a:t> de management de </a:t>
            </a:r>
            <a:r>
              <a:rPr lang="en-US" sz="1800" b="0" dirty="0" err="1">
                <a:solidFill>
                  <a:schemeClr val="tx2"/>
                </a:solidFill>
                <a:latin typeface="+mj-lt"/>
                <a:ea typeface="Times New Roman"/>
              </a:rPr>
              <a:t>mediu</a:t>
            </a:r>
            <a:r>
              <a:rPr lang="en-US" sz="1800" b="0" dirty="0">
                <a:solidFill>
                  <a:schemeClr val="tx2"/>
                </a:solidFill>
                <a:latin typeface="+mj-lt"/>
                <a:ea typeface="Times New Roman"/>
              </a:rPr>
              <a:t>, care </a:t>
            </a:r>
            <a:r>
              <a:rPr lang="en-US" sz="1800" b="0" dirty="0" err="1">
                <a:solidFill>
                  <a:schemeClr val="tx2"/>
                </a:solidFill>
                <a:latin typeface="+mj-lt"/>
                <a:ea typeface="Times New Roman"/>
              </a:rPr>
              <a:t>să</a:t>
            </a:r>
            <a:r>
              <a:rPr lang="en-US" sz="1800" b="0" dirty="0">
                <a:solidFill>
                  <a:schemeClr val="tx2"/>
                </a:solidFill>
                <a:latin typeface="+mj-lt"/>
                <a:ea typeface="Times New Roman"/>
              </a:rPr>
              <a:t> </a:t>
            </a:r>
            <a:r>
              <a:rPr lang="en-US" sz="1800" b="0" dirty="0" err="1">
                <a:solidFill>
                  <a:schemeClr val="tx2"/>
                </a:solidFill>
                <a:latin typeface="+mj-lt"/>
                <a:ea typeface="Times New Roman"/>
              </a:rPr>
              <a:t>contribuie</a:t>
            </a:r>
            <a:r>
              <a:rPr lang="en-US" sz="1800" b="0" dirty="0">
                <a:solidFill>
                  <a:schemeClr val="tx2"/>
                </a:solidFill>
                <a:latin typeface="+mj-lt"/>
                <a:ea typeface="Times New Roman"/>
              </a:rPr>
              <a:t> la </a:t>
            </a:r>
            <a:r>
              <a:rPr lang="en-US" sz="1800" b="0" dirty="0" err="1">
                <a:solidFill>
                  <a:schemeClr val="tx2"/>
                </a:solidFill>
                <a:latin typeface="+mj-lt"/>
                <a:ea typeface="Times New Roman"/>
              </a:rPr>
              <a:t>creşterea</a:t>
            </a:r>
            <a:r>
              <a:rPr lang="en-US" sz="1800" b="0" dirty="0">
                <a:solidFill>
                  <a:schemeClr val="tx2"/>
                </a:solidFill>
                <a:latin typeface="+mj-lt"/>
                <a:ea typeface="Times New Roman"/>
              </a:rPr>
              <a:t> </a:t>
            </a:r>
            <a:r>
              <a:rPr lang="en-US" sz="1800" b="0" dirty="0" err="1">
                <a:solidFill>
                  <a:schemeClr val="tx2"/>
                </a:solidFill>
                <a:latin typeface="+mj-lt"/>
                <a:ea typeface="Times New Roman"/>
              </a:rPr>
              <a:t>calităţii</a:t>
            </a:r>
            <a:r>
              <a:rPr lang="en-US" sz="1800" b="0" dirty="0">
                <a:solidFill>
                  <a:schemeClr val="tx2"/>
                </a:solidFill>
                <a:latin typeface="+mj-lt"/>
                <a:ea typeface="Times New Roman"/>
              </a:rPr>
              <a:t> </a:t>
            </a:r>
            <a:r>
              <a:rPr lang="en-US" sz="1800" b="0" dirty="0" err="1">
                <a:solidFill>
                  <a:schemeClr val="tx2"/>
                </a:solidFill>
                <a:latin typeface="+mj-lt"/>
                <a:ea typeface="Times New Roman"/>
              </a:rPr>
              <a:t>factorilor</a:t>
            </a:r>
            <a:r>
              <a:rPr lang="en-US" sz="1800" b="0" dirty="0">
                <a:solidFill>
                  <a:schemeClr val="tx2"/>
                </a:solidFill>
                <a:latin typeface="+mj-lt"/>
                <a:ea typeface="Times New Roman"/>
              </a:rPr>
              <a:t> de </a:t>
            </a:r>
            <a:r>
              <a:rPr lang="en-US" sz="1800" b="0" dirty="0" err="1">
                <a:solidFill>
                  <a:schemeClr val="tx2"/>
                </a:solidFill>
                <a:latin typeface="+mj-lt"/>
                <a:ea typeface="Times New Roman"/>
              </a:rPr>
              <a:t>mediu</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să</a:t>
            </a:r>
            <a:r>
              <a:rPr lang="en-US" sz="1800" b="0" dirty="0">
                <a:solidFill>
                  <a:schemeClr val="tx2"/>
                </a:solidFill>
                <a:latin typeface="+mj-lt"/>
                <a:ea typeface="Times New Roman"/>
              </a:rPr>
              <a:t> </a:t>
            </a:r>
            <a:r>
              <a:rPr lang="en-US" sz="1800" b="0" dirty="0" err="1">
                <a:solidFill>
                  <a:schemeClr val="tx2"/>
                </a:solidFill>
                <a:latin typeface="+mj-lt"/>
                <a:ea typeface="Times New Roman"/>
              </a:rPr>
              <a:t>asigure</a:t>
            </a:r>
            <a:r>
              <a:rPr lang="en-US" sz="1800" b="0" dirty="0">
                <a:solidFill>
                  <a:schemeClr val="tx2"/>
                </a:solidFill>
                <a:latin typeface="+mj-lt"/>
                <a:ea typeface="Times New Roman"/>
              </a:rPr>
              <a:t> </a:t>
            </a:r>
            <a:r>
              <a:rPr lang="en-US" sz="1800" b="0" dirty="0" err="1">
                <a:solidFill>
                  <a:schemeClr val="tx2"/>
                </a:solidFill>
                <a:latin typeface="+mj-lt"/>
                <a:ea typeface="Times New Roman"/>
              </a:rPr>
              <a:t>populaţiei</a:t>
            </a:r>
            <a:r>
              <a:rPr lang="en-US" sz="1800" b="0" dirty="0">
                <a:solidFill>
                  <a:schemeClr val="tx2"/>
                </a:solidFill>
                <a:latin typeface="+mj-lt"/>
                <a:ea typeface="Times New Roman"/>
              </a:rPr>
              <a:t> </a:t>
            </a:r>
            <a:r>
              <a:rPr lang="en-US" sz="1800" b="0" dirty="0" err="1">
                <a:solidFill>
                  <a:schemeClr val="tx2"/>
                </a:solidFill>
                <a:latin typeface="+mj-lt"/>
                <a:ea typeface="Times New Roman"/>
              </a:rPr>
              <a:t>dreptul</a:t>
            </a:r>
            <a:r>
              <a:rPr lang="en-US" sz="1800" b="0" dirty="0">
                <a:solidFill>
                  <a:schemeClr val="tx2"/>
                </a:solidFill>
                <a:latin typeface="+mj-lt"/>
                <a:ea typeface="Times New Roman"/>
              </a:rPr>
              <a:t> la un </a:t>
            </a:r>
            <a:r>
              <a:rPr lang="en-US" sz="1800" b="0" dirty="0" err="1">
                <a:solidFill>
                  <a:schemeClr val="tx2"/>
                </a:solidFill>
                <a:latin typeface="+mj-lt"/>
                <a:ea typeface="Times New Roman"/>
              </a:rPr>
              <a:t>mediu</a:t>
            </a:r>
            <a:r>
              <a:rPr lang="en-US" sz="1800" b="0" dirty="0">
                <a:solidFill>
                  <a:schemeClr val="tx2"/>
                </a:solidFill>
                <a:latin typeface="+mj-lt"/>
                <a:ea typeface="Times New Roman"/>
              </a:rPr>
              <a:t> natural </a:t>
            </a:r>
            <a:r>
              <a:rPr lang="en-US" sz="1800" b="0" dirty="0" err="1">
                <a:solidFill>
                  <a:schemeClr val="tx2"/>
                </a:solidFill>
                <a:latin typeface="+mj-lt"/>
                <a:ea typeface="Times New Roman"/>
              </a:rPr>
              <a:t>curat</a:t>
            </a:r>
            <a:r>
              <a:rPr lang="en-US" sz="1800" b="0" dirty="0">
                <a:solidFill>
                  <a:schemeClr val="tx2"/>
                </a:solidFill>
                <a:latin typeface="+mj-lt"/>
                <a:ea typeface="Times New Roman"/>
              </a:rPr>
              <a:t>, </a:t>
            </a:r>
            <a:r>
              <a:rPr lang="en-US" sz="1800" b="0" dirty="0" err="1">
                <a:solidFill>
                  <a:schemeClr val="tx2"/>
                </a:solidFill>
                <a:latin typeface="+mj-lt"/>
                <a:ea typeface="Times New Roman"/>
              </a:rPr>
              <a:t>sănătos</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durabil</a:t>
            </a:r>
            <a:r>
              <a:rPr lang="en-US" sz="1800" b="0" dirty="0">
                <a:solidFill>
                  <a:srgbClr val="000000"/>
                </a:solidFill>
                <a:latin typeface="+mj-lt"/>
                <a:ea typeface="Times New Roman"/>
              </a:rPr>
              <a:t>.</a:t>
            </a:r>
            <a:endParaRPr lang="ru-RU" sz="1800" b="0" dirty="0">
              <a:latin typeface="+mj-lt"/>
            </a:endParaRPr>
          </a:p>
        </p:txBody>
      </p:sp>
    </p:spTree>
    <p:extLst>
      <p:ext uri="{BB962C8B-B14F-4D97-AF65-F5344CB8AC3E}">
        <p14:creationId xmlns:p14="http://schemas.microsoft.com/office/powerpoint/2010/main" val="3367459457"/>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4918782"/>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r>
              <a:rPr lang="ro-MO" sz="1800" dirty="0" smtClean="0">
                <a:solidFill>
                  <a:srgbClr val="000000"/>
                </a:solidFill>
                <a:latin typeface="+mj-lt"/>
                <a:ea typeface="Times New Roman"/>
              </a:rPr>
              <a:t>Unele obiective specifice :</a:t>
            </a:r>
          </a:p>
          <a:p>
            <a:pPr marL="342900" lvl="0" indent="-342900">
              <a:lnSpc>
                <a:spcPct val="115000"/>
              </a:lnSpc>
              <a:spcBef>
                <a:spcPts val="400"/>
              </a:spcBef>
              <a:spcAft>
                <a:spcPts val="1000"/>
              </a:spcAft>
              <a:buFont typeface="Arial" panose="020B0604020202020204" pitchFamily="34" charset="0"/>
              <a:buChar char="•"/>
              <a:tabLst>
                <a:tab pos="2190750" algn="l"/>
              </a:tabLst>
            </a:pPr>
            <a:r>
              <a:rPr lang="en-US" sz="1800" dirty="0" err="1" smtClean="0">
                <a:solidFill>
                  <a:schemeClr val="tx2"/>
                </a:solidFill>
                <a:latin typeface="+mj-lt"/>
                <a:ea typeface="Times New Roman"/>
              </a:rPr>
              <a:t>crearea</a:t>
            </a:r>
            <a:r>
              <a:rPr lang="en-US" sz="1800" dirty="0" smtClean="0">
                <a:solidFill>
                  <a:schemeClr val="tx2"/>
                </a:solidFill>
                <a:latin typeface="+mj-lt"/>
                <a:ea typeface="Times New Roman"/>
              </a:rPr>
              <a:t> </a:t>
            </a:r>
            <a:r>
              <a:rPr lang="en-US" sz="1800" dirty="0" err="1">
                <a:solidFill>
                  <a:schemeClr val="tx2"/>
                </a:solidFill>
                <a:latin typeface="+mj-lt"/>
                <a:ea typeface="Times New Roman"/>
              </a:rPr>
              <a:t>sistemului</a:t>
            </a:r>
            <a:r>
              <a:rPr lang="en-US" sz="1800" dirty="0">
                <a:solidFill>
                  <a:schemeClr val="tx2"/>
                </a:solidFill>
                <a:latin typeface="+mj-lt"/>
                <a:ea typeface="Times New Roman"/>
              </a:rPr>
              <a:t> de monitoring </a:t>
            </a:r>
            <a:r>
              <a:rPr lang="en-US" sz="1800" dirty="0" err="1">
                <a:solidFill>
                  <a:schemeClr val="tx2"/>
                </a:solidFill>
                <a:latin typeface="+mj-lt"/>
                <a:ea typeface="Times New Roman"/>
              </a:rPr>
              <a:t>integrat</a:t>
            </a:r>
            <a:r>
              <a:rPr lang="en-US" sz="1800" dirty="0">
                <a:solidFill>
                  <a:schemeClr val="tx2"/>
                </a:solidFill>
                <a:latin typeface="+mj-lt"/>
                <a:ea typeface="Times New Roman"/>
              </a:rPr>
              <a:t> </a:t>
            </a:r>
            <a:r>
              <a:rPr lang="en-US" sz="1800" dirty="0" err="1">
                <a:solidFill>
                  <a:schemeClr val="tx2"/>
                </a:solidFill>
                <a:latin typeface="+mj-lt"/>
                <a:ea typeface="Times New Roman"/>
              </a:rPr>
              <a:t>şi</a:t>
            </a:r>
            <a:r>
              <a:rPr lang="en-US" sz="1800" dirty="0">
                <a:solidFill>
                  <a:schemeClr val="tx2"/>
                </a:solidFill>
                <a:latin typeface="+mj-lt"/>
                <a:ea typeface="Times New Roman"/>
              </a:rPr>
              <a:t> control al </a:t>
            </a:r>
            <a:r>
              <a:rPr lang="en-US" sz="1800" dirty="0" err="1">
                <a:solidFill>
                  <a:schemeClr val="tx2"/>
                </a:solidFill>
                <a:latin typeface="+mj-lt"/>
                <a:ea typeface="Times New Roman"/>
              </a:rPr>
              <a:t>calităţii</a:t>
            </a:r>
            <a:r>
              <a:rPr lang="en-US" sz="1800" dirty="0">
                <a:solidFill>
                  <a:schemeClr val="tx2"/>
                </a:solidFill>
                <a:latin typeface="+mj-lt"/>
                <a:ea typeface="Times New Roman"/>
              </a:rPr>
              <a:t> </a:t>
            </a:r>
            <a:r>
              <a:rPr lang="en-US" sz="1800" dirty="0" err="1" smtClean="0">
                <a:solidFill>
                  <a:schemeClr val="tx2"/>
                </a:solidFill>
                <a:latin typeface="+mj-lt"/>
                <a:ea typeface="Times New Roman"/>
              </a:rPr>
              <a:t>mediului</a:t>
            </a:r>
            <a:r>
              <a:rPr lang="ro-MO" sz="1800" b="0" dirty="0" smtClean="0">
                <a:solidFill>
                  <a:schemeClr val="tx2"/>
                </a:solidFill>
                <a:latin typeface="+mj-lt"/>
                <a:ea typeface="Times New Roman"/>
              </a:rPr>
              <a:t>,</a:t>
            </a:r>
          </a:p>
          <a:p>
            <a:pPr marL="285750" lvl="0" indent="-285750">
              <a:lnSpc>
                <a:spcPct val="115000"/>
              </a:lnSpc>
              <a:spcBef>
                <a:spcPts val="400"/>
              </a:spcBef>
              <a:spcAft>
                <a:spcPts val="1000"/>
              </a:spcAft>
              <a:buFont typeface="Arial" panose="020B0604020202020204" pitchFamily="34" charset="0"/>
              <a:buChar char="•"/>
              <a:tabLst>
                <a:tab pos="2190750" algn="l"/>
              </a:tabLst>
            </a:pPr>
            <a:r>
              <a:rPr lang="en-US" sz="1800" dirty="0" err="1" smtClean="0">
                <a:solidFill>
                  <a:schemeClr val="tx2"/>
                </a:solidFill>
                <a:latin typeface="+mj-lt"/>
                <a:ea typeface="Times New Roman"/>
              </a:rPr>
              <a:t>asigurarea</a:t>
            </a:r>
            <a:r>
              <a:rPr lang="en-US" sz="1800" dirty="0" smtClean="0">
                <a:solidFill>
                  <a:schemeClr val="tx2"/>
                </a:solidFill>
                <a:latin typeface="+mj-lt"/>
                <a:ea typeface="Times New Roman"/>
              </a:rPr>
              <a:t> </a:t>
            </a:r>
            <a:r>
              <a:rPr lang="en-US" sz="1800" dirty="0" err="1">
                <a:solidFill>
                  <a:schemeClr val="tx2"/>
                </a:solidFill>
                <a:latin typeface="+mj-lt"/>
                <a:ea typeface="Times New Roman"/>
              </a:rPr>
              <a:t>utilizării</a:t>
            </a:r>
            <a:r>
              <a:rPr lang="en-US" sz="1800" dirty="0">
                <a:solidFill>
                  <a:schemeClr val="tx2"/>
                </a:solidFill>
                <a:latin typeface="+mj-lt"/>
                <a:ea typeface="Times New Roman"/>
              </a:rPr>
              <a:t> </a:t>
            </a:r>
            <a:r>
              <a:rPr lang="en-US" sz="1800" dirty="0" err="1">
                <a:solidFill>
                  <a:schemeClr val="tx2"/>
                </a:solidFill>
                <a:latin typeface="+mj-lt"/>
                <a:ea typeface="Times New Roman"/>
              </a:rPr>
              <a:t>raţionale</a:t>
            </a:r>
            <a:r>
              <a:rPr lang="en-US" sz="1800" dirty="0">
                <a:solidFill>
                  <a:schemeClr val="tx2"/>
                </a:solidFill>
                <a:latin typeface="+mj-lt"/>
                <a:ea typeface="Times New Roman"/>
              </a:rPr>
              <a:t>, </a:t>
            </a:r>
            <a:r>
              <a:rPr lang="en-US" sz="1800" dirty="0" err="1">
                <a:solidFill>
                  <a:schemeClr val="tx2"/>
                </a:solidFill>
                <a:latin typeface="+mj-lt"/>
                <a:ea typeface="Times New Roman"/>
              </a:rPr>
              <a:t>protecţiei</a:t>
            </a:r>
            <a:r>
              <a:rPr lang="en-US" sz="1800" dirty="0">
                <a:solidFill>
                  <a:schemeClr val="tx2"/>
                </a:solidFill>
                <a:latin typeface="+mj-lt"/>
                <a:ea typeface="Times New Roman"/>
              </a:rPr>
              <a:t> </a:t>
            </a:r>
            <a:r>
              <a:rPr lang="en-US" sz="1800" dirty="0" err="1">
                <a:solidFill>
                  <a:schemeClr val="tx2"/>
                </a:solidFill>
                <a:latin typeface="+mj-lt"/>
                <a:ea typeface="Times New Roman"/>
              </a:rPr>
              <a:t>şi</a:t>
            </a:r>
            <a:r>
              <a:rPr lang="en-US" sz="1800" dirty="0">
                <a:solidFill>
                  <a:schemeClr val="tx2"/>
                </a:solidFill>
                <a:latin typeface="+mj-lt"/>
                <a:ea typeface="Times New Roman"/>
              </a:rPr>
              <a:t> </a:t>
            </a:r>
            <a:r>
              <a:rPr lang="en-US" sz="1800" dirty="0" err="1">
                <a:solidFill>
                  <a:schemeClr val="tx2"/>
                </a:solidFill>
                <a:latin typeface="+mj-lt"/>
                <a:ea typeface="Times New Roman"/>
              </a:rPr>
              <a:t>conservării</a:t>
            </a:r>
            <a:r>
              <a:rPr lang="en-US" sz="1800" dirty="0">
                <a:solidFill>
                  <a:schemeClr val="tx2"/>
                </a:solidFill>
                <a:latin typeface="+mj-lt"/>
                <a:ea typeface="Times New Roman"/>
              </a:rPr>
              <a:t> </a:t>
            </a:r>
            <a:r>
              <a:rPr lang="en-US" sz="1800" dirty="0" err="1">
                <a:solidFill>
                  <a:schemeClr val="tx2"/>
                </a:solidFill>
                <a:latin typeface="+mj-lt"/>
                <a:ea typeface="Times New Roman"/>
              </a:rPr>
              <a:t>resurselor</a:t>
            </a:r>
            <a:r>
              <a:rPr lang="en-US" sz="1800" dirty="0">
                <a:solidFill>
                  <a:schemeClr val="tx2"/>
                </a:solidFill>
                <a:latin typeface="+mj-lt"/>
                <a:ea typeface="Times New Roman"/>
              </a:rPr>
              <a:t> </a:t>
            </a:r>
            <a:r>
              <a:rPr lang="en-US" sz="1800" dirty="0" err="1">
                <a:solidFill>
                  <a:schemeClr val="tx2"/>
                </a:solidFill>
                <a:latin typeface="+mj-lt"/>
                <a:ea typeface="Times New Roman"/>
              </a:rPr>
              <a:t>naturale</a:t>
            </a:r>
            <a:r>
              <a:rPr lang="en-US" sz="1800" dirty="0">
                <a:solidFill>
                  <a:schemeClr val="tx2"/>
                </a:solidFill>
                <a:latin typeface="+mj-lt"/>
                <a:ea typeface="Times New Roman"/>
              </a:rPr>
              <a:t> </a:t>
            </a:r>
            <a:r>
              <a:rPr lang="en-US" sz="1800" dirty="0" err="1">
                <a:solidFill>
                  <a:schemeClr val="tx2"/>
                </a:solidFill>
                <a:latin typeface="+mj-lt"/>
                <a:ea typeface="Times New Roman"/>
              </a:rPr>
              <a:t>prin</a:t>
            </a:r>
            <a:r>
              <a:rPr lang="en-US" sz="1800" b="0" dirty="0">
                <a:solidFill>
                  <a:schemeClr val="tx2"/>
                </a:solidFill>
                <a:latin typeface="+mj-lt"/>
                <a:ea typeface="Times New Roman"/>
              </a:rPr>
              <a:t>:</a:t>
            </a:r>
            <a:br>
              <a:rPr lang="en-US" sz="1800" b="0" dirty="0">
                <a:solidFill>
                  <a:schemeClr val="tx2"/>
                </a:solidFill>
                <a:latin typeface="+mj-lt"/>
                <a:ea typeface="Times New Roman"/>
              </a:rPr>
            </a:br>
            <a:r>
              <a:rPr lang="ro-MO" sz="1800" b="0" dirty="0" smtClean="0">
                <a:solidFill>
                  <a:schemeClr val="tx2"/>
                </a:solidFill>
                <a:latin typeface="+mj-lt"/>
                <a:ea typeface="Times New Roman"/>
              </a:rPr>
              <a:t> - </a:t>
            </a:r>
            <a:r>
              <a:rPr lang="en-US" sz="1800" b="0" dirty="0" err="1" smtClean="0">
                <a:solidFill>
                  <a:schemeClr val="tx2"/>
                </a:solidFill>
                <a:latin typeface="+mj-lt"/>
                <a:ea typeface="Times New Roman"/>
              </a:rPr>
              <a:t>îmbunătăţirea</a:t>
            </a:r>
            <a:r>
              <a:rPr lang="en-US" sz="1800" b="0" dirty="0" smtClean="0">
                <a:solidFill>
                  <a:schemeClr val="tx2"/>
                </a:solidFill>
                <a:latin typeface="+mj-lt"/>
                <a:ea typeface="Times New Roman"/>
              </a:rPr>
              <a:t> </a:t>
            </a:r>
            <a:r>
              <a:rPr lang="en-US" sz="1800" b="0" dirty="0" err="1">
                <a:solidFill>
                  <a:schemeClr val="tx2"/>
                </a:solidFill>
                <a:latin typeface="+mj-lt"/>
                <a:ea typeface="Times New Roman"/>
              </a:rPr>
              <a:t>calităţii</a:t>
            </a:r>
            <a:r>
              <a:rPr lang="en-US" sz="1800" b="0" dirty="0">
                <a:solidFill>
                  <a:schemeClr val="tx2"/>
                </a:solidFill>
                <a:latin typeface="+mj-lt"/>
                <a:ea typeface="Times New Roman"/>
              </a:rPr>
              <a:t> a </a:t>
            </a:r>
            <a:r>
              <a:rPr lang="en-US" sz="1800" b="0" dirty="0" err="1">
                <a:solidFill>
                  <a:schemeClr val="tx2"/>
                </a:solidFill>
                <a:latin typeface="+mj-lt"/>
                <a:ea typeface="Times New Roman"/>
              </a:rPr>
              <a:t>cel</a:t>
            </a:r>
            <a:r>
              <a:rPr lang="en-US" sz="1800" b="0" dirty="0">
                <a:solidFill>
                  <a:schemeClr val="tx2"/>
                </a:solidFill>
                <a:latin typeface="+mj-lt"/>
                <a:ea typeface="Times New Roman"/>
              </a:rPr>
              <a:t> </a:t>
            </a:r>
            <a:r>
              <a:rPr lang="en-US" sz="1800" b="0" dirty="0" err="1">
                <a:solidFill>
                  <a:schemeClr val="tx2"/>
                </a:solidFill>
                <a:latin typeface="+mj-lt"/>
                <a:ea typeface="Times New Roman"/>
              </a:rPr>
              <a:t>puţin</a:t>
            </a:r>
            <a:r>
              <a:rPr lang="en-US" sz="1800" b="0" dirty="0">
                <a:solidFill>
                  <a:schemeClr val="tx2"/>
                </a:solidFill>
                <a:latin typeface="+mj-lt"/>
                <a:ea typeface="Times New Roman"/>
              </a:rPr>
              <a:t> 50% din </a:t>
            </a:r>
            <a:r>
              <a:rPr lang="en-US" sz="1800" b="0" dirty="0" err="1">
                <a:solidFill>
                  <a:schemeClr val="tx2"/>
                </a:solidFill>
                <a:latin typeface="+mj-lt"/>
                <a:ea typeface="Times New Roman"/>
              </a:rPr>
              <a:t>apele</a:t>
            </a:r>
            <a:r>
              <a:rPr lang="en-US" sz="1800" b="0" dirty="0">
                <a:solidFill>
                  <a:schemeClr val="tx2"/>
                </a:solidFill>
                <a:latin typeface="+mj-lt"/>
                <a:ea typeface="Times New Roman"/>
              </a:rPr>
              <a:t> de </a:t>
            </a:r>
            <a:r>
              <a:rPr lang="en-US" sz="1800" b="0" dirty="0" err="1">
                <a:solidFill>
                  <a:schemeClr val="tx2"/>
                </a:solidFill>
                <a:latin typeface="+mj-lt"/>
                <a:ea typeface="Times New Roman"/>
              </a:rPr>
              <a:t>suprafaţă</a:t>
            </a:r>
            <a:r>
              <a:rPr lang="en-US" sz="1800" b="0" dirty="0">
                <a:solidFill>
                  <a:schemeClr val="tx2"/>
                </a:solidFill>
                <a:latin typeface="+mj-lt"/>
                <a:ea typeface="Times New Roman"/>
              </a:rPr>
              <a:t> </a:t>
            </a:r>
            <a:r>
              <a:rPr lang="en-US" sz="1800" b="0" dirty="0" err="1">
                <a:solidFill>
                  <a:schemeClr val="tx2"/>
                </a:solidFill>
                <a:latin typeface="+mj-lt"/>
                <a:ea typeface="Times New Roman"/>
              </a:rPr>
              <a:t>şi</a:t>
            </a:r>
            <a:r>
              <a:rPr lang="en-US" sz="1800" b="0" dirty="0">
                <a:solidFill>
                  <a:schemeClr val="tx2"/>
                </a:solidFill>
                <a:latin typeface="+mj-lt"/>
                <a:ea typeface="Times New Roman"/>
              </a:rPr>
              <a:t> </a:t>
            </a:r>
            <a:r>
              <a:rPr lang="en-US" sz="1800" b="0" dirty="0" err="1">
                <a:solidFill>
                  <a:schemeClr val="tx2"/>
                </a:solidFill>
                <a:latin typeface="+mj-lt"/>
                <a:ea typeface="Times New Roman"/>
              </a:rPr>
              <a:t>implementarea</a:t>
            </a:r>
            <a:r>
              <a:rPr lang="en-US" sz="1800" b="0" dirty="0">
                <a:solidFill>
                  <a:schemeClr val="tx2"/>
                </a:solidFill>
                <a:latin typeface="+mj-lt"/>
                <a:ea typeface="Times New Roman"/>
              </a:rPr>
              <a:t> </a:t>
            </a:r>
            <a:r>
              <a:rPr lang="en-US" sz="1800" b="0" dirty="0" err="1">
                <a:solidFill>
                  <a:schemeClr val="tx2"/>
                </a:solidFill>
                <a:latin typeface="+mj-lt"/>
                <a:ea typeface="Times New Roman"/>
              </a:rPr>
              <a:t>sistemului</a:t>
            </a:r>
            <a:r>
              <a:rPr lang="en-US" sz="1800" b="0" dirty="0">
                <a:solidFill>
                  <a:schemeClr val="tx2"/>
                </a:solidFill>
                <a:latin typeface="+mj-lt"/>
                <a:ea typeface="Times New Roman"/>
              </a:rPr>
              <a:t> de management al </a:t>
            </a:r>
            <a:r>
              <a:rPr lang="en-US" sz="1800" b="0" dirty="0" err="1">
                <a:solidFill>
                  <a:schemeClr val="tx2"/>
                </a:solidFill>
                <a:latin typeface="+mj-lt"/>
                <a:ea typeface="Times New Roman"/>
              </a:rPr>
              <a:t>bazinelor</a:t>
            </a:r>
            <a:r>
              <a:rPr lang="en-US" sz="1800" b="0" dirty="0">
                <a:solidFill>
                  <a:schemeClr val="tx2"/>
                </a:solidFill>
                <a:latin typeface="+mj-lt"/>
                <a:ea typeface="Times New Roman"/>
              </a:rPr>
              <a:t> </a:t>
            </a:r>
            <a:r>
              <a:rPr lang="en-US" sz="1800" b="0" dirty="0" err="1">
                <a:solidFill>
                  <a:schemeClr val="tx2"/>
                </a:solidFill>
                <a:latin typeface="+mj-lt"/>
                <a:ea typeface="Times New Roman"/>
              </a:rPr>
              <a:t>hidrografice</a:t>
            </a:r>
            <a:r>
              <a:rPr lang="en-US" sz="1800" b="0" dirty="0">
                <a:solidFill>
                  <a:schemeClr val="tx2"/>
                </a:solidFill>
                <a:latin typeface="+mj-lt"/>
                <a:ea typeface="Times New Roman"/>
              </a:rPr>
              <a:t>;</a:t>
            </a:r>
            <a:br>
              <a:rPr lang="en-US" sz="1800" b="0" dirty="0">
                <a:solidFill>
                  <a:schemeClr val="tx2"/>
                </a:solidFill>
                <a:latin typeface="+mj-lt"/>
                <a:ea typeface="Times New Roman"/>
              </a:rPr>
            </a:br>
            <a:r>
              <a:rPr lang="ro-MO" sz="1800" b="0" dirty="0" smtClean="0">
                <a:solidFill>
                  <a:schemeClr val="tx2"/>
                </a:solidFill>
                <a:latin typeface="+mj-lt"/>
                <a:ea typeface="Times New Roman"/>
              </a:rPr>
              <a:t>- </a:t>
            </a:r>
            <a:r>
              <a:rPr lang="en-US" sz="1800" b="0" dirty="0" smtClean="0">
                <a:solidFill>
                  <a:schemeClr val="tx2"/>
                </a:solidFill>
                <a:latin typeface="+mj-lt"/>
                <a:ea typeface="Times New Roman"/>
              </a:rPr>
              <a:t> </a:t>
            </a:r>
            <a:r>
              <a:rPr lang="en-US" sz="1800" b="0" dirty="0" err="1" smtClean="0">
                <a:solidFill>
                  <a:schemeClr val="tx2"/>
                </a:solidFill>
                <a:latin typeface="+mj-lt"/>
                <a:ea typeface="Times New Roman"/>
              </a:rPr>
              <a:t>asigurarea</a:t>
            </a:r>
            <a:r>
              <a:rPr lang="en-US" sz="1800" b="0" dirty="0" smtClean="0">
                <a:solidFill>
                  <a:schemeClr val="tx2"/>
                </a:solidFill>
                <a:latin typeface="+mj-lt"/>
                <a:ea typeface="Times New Roman"/>
              </a:rPr>
              <a:t> </a:t>
            </a:r>
            <a:r>
              <a:rPr lang="en-US" sz="1800" b="0" dirty="0" err="1" smtClean="0">
                <a:solidFill>
                  <a:schemeClr val="tx2"/>
                </a:solidFill>
                <a:latin typeface="+mj-lt"/>
                <a:ea typeface="Times New Roman"/>
              </a:rPr>
              <a:t>accesului</a:t>
            </a:r>
            <a:r>
              <a:rPr lang="en-US" sz="1800" b="0" dirty="0" smtClean="0">
                <a:solidFill>
                  <a:schemeClr val="tx2"/>
                </a:solidFill>
                <a:latin typeface="+mj-lt"/>
                <a:ea typeface="Times New Roman"/>
              </a:rPr>
              <a:t>, </a:t>
            </a:r>
            <a:r>
              <a:rPr lang="en-US" sz="1800" b="0" dirty="0" err="1" smtClean="0">
                <a:solidFill>
                  <a:schemeClr val="tx2"/>
                </a:solidFill>
                <a:latin typeface="+mj-lt"/>
                <a:ea typeface="Times New Roman"/>
              </a:rPr>
              <a:t>pînă</a:t>
            </a:r>
            <a:r>
              <a:rPr lang="en-US" sz="1800" b="0" dirty="0" smtClean="0">
                <a:solidFill>
                  <a:schemeClr val="tx2"/>
                </a:solidFill>
                <a:latin typeface="+mj-lt"/>
                <a:ea typeface="Times New Roman"/>
              </a:rPr>
              <a:t> </a:t>
            </a:r>
            <a:r>
              <a:rPr lang="en-US" sz="1800" b="0" dirty="0" err="1" smtClean="0">
                <a:solidFill>
                  <a:schemeClr val="tx2"/>
                </a:solidFill>
                <a:latin typeface="+mj-lt"/>
                <a:ea typeface="Times New Roman"/>
              </a:rPr>
              <a:t>în</a:t>
            </a:r>
            <a:r>
              <a:rPr lang="en-US" sz="1800" b="0" dirty="0" smtClean="0">
                <a:solidFill>
                  <a:schemeClr val="tx2"/>
                </a:solidFill>
                <a:latin typeface="+mj-lt"/>
                <a:ea typeface="Times New Roman"/>
              </a:rPr>
              <a:t> </a:t>
            </a:r>
            <a:r>
              <a:rPr lang="en-US" sz="1800" b="0" dirty="0" err="1" smtClean="0">
                <a:solidFill>
                  <a:schemeClr val="tx2"/>
                </a:solidFill>
                <a:latin typeface="+mj-lt"/>
                <a:ea typeface="Times New Roman"/>
              </a:rPr>
              <a:t>anul</a:t>
            </a:r>
            <a:r>
              <a:rPr lang="en-US" sz="1800" b="0" dirty="0" smtClean="0">
                <a:solidFill>
                  <a:schemeClr val="tx2"/>
                </a:solidFill>
                <a:latin typeface="+mj-lt"/>
                <a:ea typeface="Times New Roman"/>
              </a:rPr>
              <a:t> 2023, a circa 80% din </a:t>
            </a:r>
            <a:r>
              <a:rPr lang="en-US" sz="1800" b="0" dirty="0" err="1" smtClean="0">
                <a:solidFill>
                  <a:schemeClr val="tx2"/>
                </a:solidFill>
                <a:latin typeface="+mj-lt"/>
                <a:ea typeface="Times New Roman"/>
              </a:rPr>
              <a:t>populaţie</a:t>
            </a:r>
            <a:r>
              <a:rPr lang="en-US" sz="1800" b="0" dirty="0" smtClean="0">
                <a:solidFill>
                  <a:schemeClr val="tx2"/>
                </a:solidFill>
                <a:latin typeface="+mj-lt"/>
                <a:ea typeface="Times New Roman"/>
              </a:rPr>
              <a:t> la </a:t>
            </a:r>
            <a:r>
              <a:rPr lang="en-US" sz="1800" b="0" dirty="0" err="1" smtClean="0">
                <a:solidFill>
                  <a:schemeClr val="tx2"/>
                </a:solidFill>
                <a:latin typeface="+mj-lt"/>
                <a:ea typeface="Times New Roman"/>
              </a:rPr>
              <a:t>sistemele</a:t>
            </a:r>
            <a:r>
              <a:rPr lang="en-US" sz="1800" b="0" dirty="0" smtClean="0">
                <a:solidFill>
                  <a:schemeClr val="tx2"/>
                </a:solidFill>
                <a:latin typeface="+mj-lt"/>
                <a:ea typeface="Times New Roman"/>
              </a:rPr>
              <a:t> </a:t>
            </a:r>
            <a:r>
              <a:rPr lang="en-US" sz="1800" b="0" dirty="0" err="1" smtClean="0">
                <a:solidFill>
                  <a:schemeClr val="tx2"/>
                </a:solidFill>
                <a:latin typeface="+mj-lt"/>
                <a:ea typeface="Times New Roman"/>
              </a:rPr>
              <a:t>şi</a:t>
            </a:r>
            <a:r>
              <a:rPr lang="en-US" sz="1800" b="0" dirty="0" smtClean="0">
                <a:solidFill>
                  <a:schemeClr val="tx2"/>
                </a:solidFill>
                <a:latin typeface="+mj-lt"/>
                <a:ea typeface="Times New Roman"/>
              </a:rPr>
              <a:t> </a:t>
            </a:r>
            <a:r>
              <a:rPr lang="en-US" sz="1800" b="0" dirty="0" err="1" smtClean="0">
                <a:solidFill>
                  <a:schemeClr val="tx2"/>
                </a:solidFill>
                <a:latin typeface="+mj-lt"/>
                <a:ea typeface="Times New Roman"/>
              </a:rPr>
              <a:t>serviciile</a:t>
            </a:r>
            <a:r>
              <a:rPr lang="en-US" sz="1800" b="0" dirty="0" smtClean="0">
                <a:solidFill>
                  <a:schemeClr val="tx2"/>
                </a:solidFill>
                <a:latin typeface="+mj-lt"/>
                <a:ea typeface="Times New Roman"/>
              </a:rPr>
              <a:t> </a:t>
            </a:r>
            <a:r>
              <a:rPr lang="en-US" sz="1800" b="0" dirty="0" err="1" smtClean="0">
                <a:solidFill>
                  <a:schemeClr val="tx2"/>
                </a:solidFill>
                <a:latin typeface="+mj-lt"/>
                <a:ea typeface="Times New Roman"/>
              </a:rPr>
              <a:t>accesului</a:t>
            </a:r>
            <a:r>
              <a:rPr lang="en-US" sz="1800" b="0" dirty="0" smtClean="0">
                <a:solidFill>
                  <a:schemeClr val="tx2"/>
                </a:solidFill>
                <a:latin typeface="+mj-lt"/>
                <a:ea typeface="Times New Roman"/>
              </a:rPr>
              <a:t> </a:t>
            </a:r>
            <a:r>
              <a:rPr lang="en-US" sz="1800" b="0" dirty="0" err="1" smtClean="0">
                <a:solidFill>
                  <a:schemeClr val="tx2"/>
                </a:solidFill>
                <a:latin typeface="+mj-lt"/>
                <a:ea typeface="Times New Roman"/>
              </a:rPr>
              <a:t>sigure</a:t>
            </a:r>
            <a:r>
              <a:rPr lang="en-US" sz="1800" b="0" dirty="0" smtClean="0">
                <a:solidFill>
                  <a:schemeClr val="tx2"/>
                </a:solidFill>
                <a:latin typeface="+mj-lt"/>
                <a:ea typeface="Times New Roman"/>
              </a:rPr>
              <a:t> de </a:t>
            </a:r>
            <a:r>
              <a:rPr lang="en-US" sz="1800" b="0" dirty="0" err="1" smtClean="0">
                <a:solidFill>
                  <a:schemeClr val="tx2"/>
                </a:solidFill>
                <a:latin typeface="+mj-lt"/>
                <a:ea typeface="Times New Roman"/>
              </a:rPr>
              <a:t>alimentare</a:t>
            </a:r>
            <a:r>
              <a:rPr lang="en-US" sz="1800" b="0" dirty="0" smtClean="0">
                <a:solidFill>
                  <a:schemeClr val="tx2"/>
                </a:solidFill>
                <a:latin typeface="+mj-lt"/>
                <a:ea typeface="Times New Roman"/>
              </a:rPr>
              <a:t> cu </a:t>
            </a:r>
            <a:r>
              <a:rPr lang="en-US" sz="1800" b="0" dirty="0" err="1" smtClean="0">
                <a:solidFill>
                  <a:schemeClr val="tx2"/>
                </a:solidFill>
                <a:latin typeface="+mj-lt"/>
                <a:ea typeface="Times New Roman"/>
              </a:rPr>
              <a:t>apă</a:t>
            </a:r>
            <a:r>
              <a:rPr lang="en-US" sz="1800" b="0" dirty="0" smtClean="0">
                <a:solidFill>
                  <a:schemeClr val="tx2"/>
                </a:solidFill>
                <a:latin typeface="+mj-lt"/>
                <a:ea typeface="Times New Roman"/>
              </a:rPr>
              <a:t> </a:t>
            </a:r>
            <a:r>
              <a:rPr lang="en-US" sz="1800" b="0" dirty="0" err="1" smtClean="0">
                <a:solidFill>
                  <a:schemeClr val="tx2"/>
                </a:solidFill>
                <a:latin typeface="+mj-lt"/>
                <a:ea typeface="Times New Roman"/>
              </a:rPr>
              <a:t>şi</a:t>
            </a:r>
            <a:r>
              <a:rPr lang="en-US" sz="1800" b="0" dirty="0" smtClean="0">
                <a:solidFill>
                  <a:schemeClr val="tx2"/>
                </a:solidFill>
                <a:latin typeface="+mj-lt"/>
                <a:ea typeface="Times New Roman"/>
              </a:rPr>
              <a:t> a circa 65 % la </a:t>
            </a:r>
            <a:r>
              <a:rPr lang="en-US" sz="1800" b="0" dirty="0" err="1" smtClean="0">
                <a:solidFill>
                  <a:schemeClr val="tx2"/>
                </a:solidFill>
                <a:latin typeface="+mj-lt"/>
                <a:ea typeface="Times New Roman"/>
              </a:rPr>
              <a:t>sistemele</a:t>
            </a:r>
            <a:r>
              <a:rPr lang="en-US" sz="1800" b="0" dirty="0" smtClean="0">
                <a:solidFill>
                  <a:schemeClr val="tx2"/>
                </a:solidFill>
                <a:latin typeface="+mj-lt"/>
                <a:ea typeface="Times New Roman"/>
              </a:rPr>
              <a:t> </a:t>
            </a:r>
            <a:r>
              <a:rPr lang="en-US" sz="1800" b="0" dirty="0" err="1" smtClean="0">
                <a:solidFill>
                  <a:schemeClr val="tx2"/>
                </a:solidFill>
                <a:latin typeface="+mj-lt"/>
                <a:ea typeface="Times New Roman"/>
              </a:rPr>
              <a:t>şi</a:t>
            </a:r>
            <a:r>
              <a:rPr lang="en-US" sz="1800" b="0" dirty="0" smtClean="0">
                <a:solidFill>
                  <a:schemeClr val="tx2"/>
                </a:solidFill>
                <a:latin typeface="+mj-lt"/>
                <a:ea typeface="Times New Roman"/>
              </a:rPr>
              <a:t> </a:t>
            </a:r>
            <a:r>
              <a:rPr lang="en-US" sz="1800" b="0" dirty="0" err="1" smtClean="0">
                <a:solidFill>
                  <a:schemeClr val="tx2"/>
                </a:solidFill>
                <a:latin typeface="+mj-lt"/>
                <a:ea typeface="Times New Roman"/>
              </a:rPr>
              <a:t>serviciile</a:t>
            </a:r>
            <a:r>
              <a:rPr lang="en-US" sz="1800" b="0" dirty="0" smtClean="0">
                <a:solidFill>
                  <a:schemeClr val="tx2"/>
                </a:solidFill>
                <a:latin typeface="+mj-lt"/>
                <a:ea typeface="Times New Roman"/>
              </a:rPr>
              <a:t> de </a:t>
            </a:r>
            <a:r>
              <a:rPr lang="en-US" sz="1800" b="0" dirty="0" err="1" smtClean="0">
                <a:solidFill>
                  <a:schemeClr val="tx2"/>
                </a:solidFill>
                <a:latin typeface="+mj-lt"/>
                <a:ea typeface="Times New Roman"/>
              </a:rPr>
              <a:t>canalizare</a:t>
            </a:r>
            <a:r>
              <a:rPr lang="en-US" sz="1800" b="0" dirty="0" smtClean="0">
                <a:solidFill>
                  <a:schemeClr val="tx2"/>
                </a:solidFill>
                <a:latin typeface="+mj-lt"/>
                <a:ea typeface="Times New Roman"/>
              </a:rPr>
              <a:t>;</a:t>
            </a:r>
            <a:endParaRPr lang="ro-MO" sz="1800" b="0" dirty="0" smtClean="0">
              <a:solidFill>
                <a:schemeClr val="tx2"/>
              </a:solidFill>
              <a:latin typeface="+mj-lt"/>
              <a:ea typeface="Times New Roman"/>
            </a:endParaRPr>
          </a:p>
        </p:txBody>
      </p:sp>
      <p:sp>
        <p:nvSpPr>
          <p:cNvPr id="22" name="Прямоугольник 21"/>
          <p:cNvSpPr/>
          <p:nvPr/>
        </p:nvSpPr>
        <p:spPr>
          <a:xfrm>
            <a:off x="188242" y="1408297"/>
            <a:ext cx="8552329"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773215" y="1435215"/>
            <a:ext cx="7738773" cy="1469350"/>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nSpc>
                <a:spcPct val="115000"/>
              </a:lnSpc>
              <a:spcBef>
                <a:spcPts val="400"/>
              </a:spcBef>
              <a:spcAft>
                <a:spcPts val="1000"/>
              </a:spcAft>
              <a:buClr>
                <a:srgbClr val="C80F0F"/>
              </a:buClr>
              <a:tabLst>
                <a:tab pos="2190750" algn="l"/>
              </a:tabLst>
            </a:pPr>
            <a:r>
              <a:rPr lang="ro-RO" sz="2000" kern="0" dirty="0" smtClean="0">
                <a:solidFill>
                  <a:srgbClr val="6E6452"/>
                </a:solidFill>
                <a:ea typeface="Calibri"/>
                <a:cs typeface="Calibri"/>
              </a:rPr>
              <a:t>Strategia de mediu pentru anii 2014-2023, aprobată prin HG 301  din 2014 </a:t>
            </a:r>
          </a:p>
          <a:p>
            <a:pPr lvl="0">
              <a:lnSpc>
                <a:spcPct val="115000"/>
              </a:lnSpc>
              <a:spcBef>
                <a:spcPts val="400"/>
              </a:spcBef>
              <a:spcAft>
                <a:spcPts val="1000"/>
              </a:spcAft>
              <a:buClr>
                <a:srgbClr val="C80F0F"/>
              </a:buClr>
              <a:tabLst>
                <a:tab pos="2190750" algn="l"/>
              </a:tabLst>
            </a:pPr>
            <a:endParaRPr lang="ro-RO" sz="1800" kern="0" dirty="0">
              <a:solidFill>
                <a:srgbClr val="6E6452"/>
              </a:solidFill>
              <a:ea typeface="Calibri"/>
              <a:cs typeface="Calibri"/>
            </a:endParaRPr>
          </a:p>
          <a:p>
            <a:pPr lvl="0">
              <a:lnSpc>
                <a:spcPct val="115000"/>
              </a:lnSpc>
              <a:spcBef>
                <a:spcPts val="400"/>
              </a:spcBef>
              <a:spcAft>
                <a:spcPts val="1000"/>
              </a:spcAft>
              <a:buClr>
                <a:srgbClr val="C80F0F"/>
              </a:buClr>
              <a:tabLst>
                <a:tab pos="2190750" algn="l"/>
              </a:tabLst>
            </a:pPr>
            <a:endParaRPr lang="ro-RO" sz="1800" kern="0" dirty="0" smtClean="0">
              <a:solidFill>
                <a:srgbClr val="6E6452"/>
              </a:solidFill>
              <a:ea typeface="Calibri"/>
              <a:cs typeface="Calibri"/>
            </a:endParaRPr>
          </a:p>
          <a:p>
            <a:pPr lvl="0">
              <a:lnSpc>
                <a:spcPct val="115000"/>
              </a:lnSpc>
              <a:spcBef>
                <a:spcPts val="400"/>
              </a:spcBef>
              <a:spcAft>
                <a:spcPts val="1000"/>
              </a:spcAft>
              <a:buClr>
                <a:srgbClr val="C80F0F"/>
              </a:buClr>
              <a:tabLst>
                <a:tab pos="2190750" algn="l"/>
              </a:tabLst>
            </a:pPr>
            <a:endParaRPr lang="ro-RO" sz="1800" kern="0" dirty="0" smtClean="0">
              <a:solidFill>
                <a:srgbClr val="6E6452"/>
              </a:solidFill>
              <a:ea typeface="Calibri"/>
              <a:cs typeface="Calibri"/>
            </a:endParaRPr>
          </a:p>
          <a:p>
            <a:pPr lvl="0">
              <a:lnSpc>
                <a:spcPct val="115000"/>
              </a:lnSpc>
              <a:spcBef>
                <a:spcPts val="400"/>
              </a:spcBef>
              <a:spcAft>
                <a:spcPts val="0"/>
              </a:spcAft>
              <a:tabLst>
                <a:tab pos="2190750" algn="l"/>
              </a:tabLst>
            </a:pPr>
            <a:endParaRPr lang="ro-MO" sz="2400" b="0" kern="0" dirty="0">
              <a:solidFill>
                <a:srgbClr val="6E6452"/>
              </a:solidFill>
              <a:ea typeface="Calibri"/>
              <a:cs typeface="Times New Roman"/>
            </a:endParaRPr>
          </a:p>
          <a:p>
            <a:pPr lvl="0">
              <a:spcBef>
                <a:spcPts val="400"/>
              </a:spcBef>
              <a:spcAft>
                <a:spcPts val="800"/>
              </a:spcAft>
              <a:buClr>
                <a:srgbClr val="C80F0F"/>
              </a:buClr>
              <a:tabLst>
                <a:tab pos="2190750" algn="l"/>
              </a:tabLst>
            </a:pPr>
            <a:endParaRPr lang="ru-RU" sz="1800" b="0" kern="0" dirty="0">
              <a:solidFill>
                <a:srgbClr val="6E6452"/>
              </a:solidFill>
            </a:endParaRPr>
          </a:p>
        </p:txBody>
      </p:sp>
    </p:spTree>
    <p:extLst>
      <p:ext uri="{BB962C8B-B14F-4D97-AF65-F5344CB8AC3E}">
        <p14:creationId xmlns:p14="http://schemas.microsoft.com/office/powerpoint/2010/main" val="3308734056"/>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88242" y="1408297"/>
            <a:ext cx="8552329"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773215" y="1435215"/>
            <a:ext cx="7738773" cy="1469350"/>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nSpc>
                <a:spcPct val="115000"/>
              </a:lnSpc>
              <a:spcBef>
                <a:spcPts val="400"/>
              </a:spcBef>
              <a:spcAft>
                <a:spcPts val="1000"/>
              </a:spcAft>
              <a:buClr>
                <a:srgbClr val="C80F0F"/>
              </a:buClr>
              <a:tabLst>
                <a:tab pos="2190750" algn="l"/>
              </a:tabLst>
            </a:pPr>
            <a:r>
              <a:rPr lang="ro-MO" sz="1800" kern="0" dirty="0">
                <a:solidFill>
                  <a:srgbClr val="000000"/>
                </a:solidFill>
                <a:cs typeface="Arial" charset="0"/>
              </a:rPr>
              <a:t>Strategia privind aprovizionarea cu apă și </a:t>
            </a:r>
            <a:r>
              <a:rPr lang="ro-MO" sz="1800" kern="0" dirty="0" smtClean="0">
                <a:solidFill>
                  <a:srgbClr val="000000"/>
                </a:solidFill>
                <a:cs typeface="Arial" charset="0"/>
              </a:rPr>
              <a:t>canalizare/Strategia </a:t>
            </a:r>
            <a:r>
              <a:rPr lang="ro-MO" sz="1800" kern="0" dirty="0">
                <a:solidFill>
                  <a:srgbClr val="000000"/>
                </a:solidFill>
                <a:cs typeface="Arial" charset="0"/>
              </a:rPr>
              <a:t>națională de dezvoltare regională </a:t>
            </a:r>
            <a:endParaRPr lang="ru-RU" sz="1800" b="0" kern="0" dirty="0">
              <a:solidFill>
                <a:srgbClr val="6E6452"/>
              </a:solidFill>
            </a:endParaRPr>
          </a:p>
        </p:txBody>
      </p:sp>
      <p:sp>
        <p:nvSpPr>
          <p:cNvPr id="7" name="Прямоугольник 6"/>
          <p:cNvSpPr/>
          <p:nvPr/>
        </p:nvSpPr>
        <p:spPr>
          <a:xfrm>
            <a:off x="192181" y="3105835"/>
            <a:ext cx="8319807" cy="2031325"/>
          </a:xfrm>
          <a:prstGeom prst="rect">
            <a:avLst/>
          </a:prstGeom>
        </p:spPr>
        <p:txBody>
          <a:bodyPr wrap="square">
            <a:spAutoFit/>
          </a:bodyPr>
          <a:lstStyle/>
          <a:p>
            <a:endParaRPr lang="ro-MO" sz="1800" kern="0" dirty="0" smtClean="0">
              <a:solidFill>
                <a:schemeClr val="tx1"/>
              </a:solidFill>
              <a:latin typeface="Arial"/>
            </a:endParaRPr>
          </a:p>
          <a:p>
            <a:r>
              <a:rPr lang="ro-MO" sz="1800" kern="0" dirty="0" smtClean="0">
                <a:solidFill>
                  <a:schemeClr val="tx1"/>
                </a:solidFill>
                <a:latin typeface="Arial"/>
              </a:rPr>
              <a:t>Strategia </a:t>
            </a:r>
            <a:r>
              <a:rPr lang="ro-MO" sz="1800" kern="0" dirty="0">
                <a:solidFill>
                  <a:schemeClr val="tx1"/>
                </a:solidFill>
                <a:latin typeface="Arial"/>
              </a:rPr>
              <a:t>privind aprovizionarea cu apă și </a:t>
            </a:r>
            <a:r>
              <a:rPr lang="ro-MO" sz="1800" kern="0" dirty="0" smtClean="0">
                <a:solidFill>
                  <a:schemeClr val="tx1"/>
                </a:solidFill>
                <a:latin typeface="Arial"/>
              </a:rPr>
              <a:t>canalizare </a:t>
            </a:r>
            <a:r>
              <a:rPr lang="ro-MO" sz="1800" kern="0" dirty="0" smtClean="0">
                <a:solidFill>
                  <a:schemeClr val="tx2"/>
                </a:solidFill>
                <a:latin typeface="Arial"/>
              </a:rPr>
              <a:t>prevede măsuri de dezvoltarea durabilă a protecției mediului, inclusiv a resurselor de apă. </a:t>
            </a:r>
          </a:p>
          <a:p>
            <a:endParaRPr lang="ro-MO" sz="1800" kern="0" dirty="0">
              <a:solidFill>
                <a:schemeClr val="tx2"/>
              </a:solidFill>
              <a:latin typeface="Arial"/>
            </a:endParaRPr>
          </a:p>
          <a:p>
            <a:r>
              <a:rPr lang="ro-MO" sz="1800" kern="0" dirty="0" smtClean="0">
                <a:solidFill>
                  <a:schemeClr val="tx2"/>
                </a:solidFill>
                <a:latin typeface="Arial"/>
              </a:rPr>
              <a:t>Strategia națională de dezvoltare regională se axează de </a:t>
            </a:r>
            <a:r>
              <a:rPr lang="ro-MO" sz="1800" kern="0" dirty="0" err="1" smtClean="0">
                <a:solidFill>
                  <a:schemeClr val="tx2"/>
                </a:solidFill>
                <a:latin typeface="Arial"/>
              </a:rPr>
              <a:t>rînd</a:t>
            </a:r>
            <a:r>
              <a:rPr lang="ro-MO" sz="1800" kern="0" dirty="0" smtClean="0">
                <a:solidFill>
                  <a:schemeClr val="tx2"/>
                </a:solidFill>
                <a:latin typeface="Arial"/>
              </a:rPr>
              <a:t> cu alte politici pe p</a:t>
            </a:r>
            <a:r>
              <a:rPr lang="vi-VN" sz="1800" kern="0" dirty="0" smtClean="0">
                <a:solidFill>
                  <a:schemeClr val="tx2"/>
                </a:solidFill>
                <a:latin typeface="Arial"/>
              </a:rPr>
              <a:t>olitici</a:t>
            </a:r>
            <a:r>
              <a:rPr lang="ro-MO" sz="1800" kern="0" dirty="0" smtClean="0">
                <a:solidFill>
                  <a:schemeClr val="tx2"/>
                </a:solidFill>
                <a:latin typeface="Arial"/>
              </a:rPr>
              <a:t>le</a:t>
            </a:r>
            <a:r>
              <a:rPr lang="vi-VN" sz="1800" kern="0" dirty="0" smtClean="0">
                <a:solidFill>
                  <a:schemeClr val="tx2"/>
                </a:solidFill>
                <a:latin typeface="Arial"/>
              </a:rPr>
              <a:t> </a:t>
            </a:r>
            <a:r>
              <a:rPr lang="vi-VN" sz="1800" kern="0" dirty="0">
                <a:solidFill>
                  <a:schemeClr val="tx2"/>
                </a:solidFill>
                <a:latin typeface="Arial"/>
              </a:rPr>
              <a:t>de protecție a mediului înconjurător și resurselor naturale</a:t>
            </a:r>
            <a:endParaRPr lang="ru-RU" dirty="0">
              <a:solidFill>
                <a:schemeClr val="tx2"/>
              </a:solidFill>
            </a:endParaRPr>
          </a:p>
        </p:txBody>
      </p:sp>
    </p:spTree>
    <p:extLst>
      <p:ext uri="{BB962C8B-B14F-4D97-AF65-F5344CB8AC3E}">
        <p14:creationId xmlns:p14="http://schemas.microsoft.com/office/powerpoint/2010/main" val="976165494"/>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7" name="Горизонтальный свиток 6"/>
          <p:cNvSpPr/>
          <p:nvPr/>
        </p:nvSpPr>
        <p:spPr bwMode="auto">
          <a:xfrm>
            <a:off x="825484" y="1425362"/>
            <a:ext cx="6691422" cy="1411912"/>
          </a:xfrm>
          <a:prstGeom prst="horizontalScroll">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2200" b="1" i="0" u="none" strike="noStrike" cap="none" normalizeH="0" baseline="0" dirty="0" smtClean="0">
                <a:ln>
                  <a:noFill/>
                </a:ln>
                <a:solidFill>
                  <a:schemeClr val="tx1"/>
                </a:solidFill>
                <a:effectLst/>
                <a:latin typeface="Arial" charset="0"/>
              </a:rPr>
              <a:t>Acte normative naționale pentru protecția și utilizarea resurselor de apă</a:t>
            </a:r>
            <a:endParaRPr kumimoji="0" lang="ru-RU" sz="2200" b="1" i="0" u="none" strike="noStrike" cap="none" normalizeH="0" baseline="0" dirty="0" smtClean="0">
              <a:ln>
                <a:noFill/>
              </a:ln>
              <a:solidFill>
                <a:schemeClr val="tx1"/>
              </a:solidFill>
              <a:effectLst/>
              <a:latin typeface="Arial" charset="0"/>
            </a:endParaRPr>
          </a:p>
        </p:txBody>
      </p:sp>
      <p:sp>
        <p:nvSpPr>
          <p:cNvPr id="26" name="Прямоугольник 25"/>
          <p:cNvSpPr/>
          <p:nvPr/>
        </p:nvSpPr>
        <p:spPr bwMode="auto">
          <a:xfrm>
            <a:off x="2070847" y="3899647"/>
            <a:ext cx="45719"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5" name="Прямоугольник 4"/>
          <p:cNvSpPr/>
          <p:nvPr/>
        </p:nvSpPr>
        <p:spPr>
          <a:xfrm>
            <a:off x="376517" y="2051037"/>
            <a:ext cx="8576717" cy="4778039"/>
          </a:xfrm>
          <a:prstGeom prst="rect">
            <a:avLst/>
          </a:prstGeom>
        </p:spPr>
        <p:txBody>
          <a:bodyPr wrap="square">
            <a:spAutoFit/>
          </a:bodyPr>
          <a:lstStyle/>
          <a:p>
            <a:pPr marL="285750" lvl="0" indent="-285750">
              <a:lnSpc>
                <a:spcPct val="107000"/>
              </a:lnSpc>
              <a:spcAft>
                <a:spcPts val="0"/>
              </a:spcAft>
              <a:buFont typeface="Wingdings" panose="05000000000000000000" pitchFamily="2" charset="2"/>
              <a:buChar char="Ø"/>
            </a:pPr>
            <a:endParaRPr lang="ro-RO" sz="1800" dirty="0" smtClean="0">
              <a:solidFill>
                <a:srgbClr val="000000"/>
              </a:solidFill>
              <a:latin typeface="Arial"/>
              <a:ea typeface="Times New Roman"/>
              <a:cs typeface="Times New Roman"/>
            </a:endParaRPr>
          </a:p>
          <a:p>
            <a:pPr marL="285750" lvl="0" indent="-285750">
              <a:lnSpc>
                <a:spcPct val="107000"/>
              </a:lnSpc>
              <a:spcAft>
                <a:spcPts val="0"/>
              </a:spcAft>
              <a:buFont typeface="Wingdings" panose="05000000000000000000" pitchFamily="2" charset="2"/>
              <a:buChar char="Ø"/>
            </a:pPr>
            <a:endParaRPr lang="ro-RO" sz="1800" dirty="0">
              <a:solidFill>
                <a:srgbClr val="000000"/>
              </a:solidFill>
              <a:latin typeface="Arial"/>
              <a:ea typeface="Times New Roman"/>
              <a:cs typeface="Times New Roman"/>
            </a:endParaRPr>
          </a:p>
          <a:p>
            <a:pPr marL="285750" lvl="0" indent="-285750">
              <a:lnSpc>
                <a:spcPct val="107000"/>
              </a:lnSpc>
              <a:spcAft>
                <a:spcPts val="0"/>
              </a:spcAft>
              <a:buFont typeface="Wingdings" panose="05000000000000000000" pitchFamily="2" charset="2"/>
              <a:buChar char="Ø"/>
            </a:pPr>
            <a:endParaRPr lang="ro-RO" sz="1800" dirty="0" smtClean="0">
              <a:solidFill>
                <a:srgbClr val="000000"/>
              </a:solidFill>
              <a:latin typeface="Arial"/>
              <a:ea typeface="Times New Roman"/>
              <a:cs typeface="Times New Roman"/>
            </a:endParaRPr>
          </a:p>
          <a:p>
            <a:pPr marL="285750" lvl="0" indent="-285750">
              <a:lnSpc>
                <a:spcPct val="107000"/>
              </a:lnSpc>
              <a:spcAft>
                <a:spcPts val="0"/>
              </a:spcAft>
              <a:buFont typeface="Wingdings" panose="05000000000000000000" pitchFamily="2" charset="2"/>
              <a:buChar char="Ø"/>
            </a:pPr>
            <a:r>
              <a:rPr lang="en-US" sz="1800" dirty="0">
                <a:solidFill>
                  <a:srgbClr val="000000"/>
                </a:solidFill>
                <a:latin typeface="Arial"/>
                <a:ea typeface="Calibri"/>
                <a:cs typeface="Times New Roman"/>
              </a:rPr>
              <a:t>HG </a:t>
            </a:r>
            <a:r>
              <a:rPr lang="en-US" sz="1800" dirty="0">
                <a:solidFill>
                  <a:srgbClr val="000000"/>
                </a:solidFill>
                <a:latin typeface="Arial"/>
                <a:ea typeface="Times New Roman"/>
                <a:cs typeface="Times New Roman"/>
              </a:rPr>
              <a:t>373/2018 din  24.04.2018 </a:t>
            </a:r>
            <a:r>
              <a:rPr lang="en-US" sz="1800" b="0" dirty="0">
                <a:solidFill>
                  <a:srgbClr val="000000"/>
                </a:solidFill>
                <a:latin typeface="Arial"/>
                <a:ea typeface="Times New Roman"/>
                <a:cs typeface="Times New Roman"/>
              </a:rPr>
              <a:t>cu </a:t>
            </a:r>
            <a:r>
              <a:rPr lang="en-US" sz="1800" b="0" dirty="0" err="1">
                <a:solidFill>
                  <a:srgbClr val="000000"/>
                </a:solidFill>
                <a:latin typeface="Arial"/>
                <a:ea typeface="Times New Roman"/>
                <a:cs typeface="Times New Roman"/>
              </a:rPr>
              <a:t>privire</a:t>
            </a:r>
            <a:r>
              <a:rPr lang="en-US" sz="1800" b="0" dirty="0">
                <a:solidFill>
                  <a:srgbClr val="000000"/>
                </a:solidFill>
                <a:latin typeface="Arial"/>
                <a:ea typeface="Times New Roman"/>
                <a:cs typeface="Times New Roman"/>
              </a:rPr>
              <a:t> la </a:t>
            </a:r>
            <a:r>
              <a:rPr lang="en-US" sz="1800" b="0" dirty="0" err="1">
                <a:solidFill>
                  <a:srgbClr val="000000"/>
                </a:solidFill>
                <a:latin typeface="Arial"/>
                <a:ea typeface="Times New Roman"/>
                <a:cs typeface="Times New Roman"/>
              </a:rPr>
              <a:t>Registrul</a:t>
            </a:r>
            <a:r>
              <a:rPr lang="en-US" sz="1800" b="0" dirty="0">
                <a:solidFill>
                  <a:srgbClr val="000000"/>
                </a:solidFill>
                <a:latin typeface="Arial"/>
                <a:ea typeface="Times New Roman"/>
                <a:cs typeface="Times New Roman"/>
              </a:rPr>
              <a:t> </a:t>
            </a:r>
            <a:r>
              <a:rPr lang="en-US" sz="1800" b="0" dirty="0" err="1">
                <a:solidFill>
                  <a:srgbClr val="000000"/>
                </a:solidFill>
                <a:latin typeface="Arial"/>
                <a:ea typeface="Times New Roman"/>
                <a:cs typeface="Times New Roman"/>
              </a:rPr>
              <a:t>național</a:t>
            </a:r>
            <a:endParaRPr lang="ru-RU" sz="1400" b="0" dirty="0">
              <a:solidFill>
                <a:srgbClr val="000000"/>
              </a:solidFill>
              <a:latin typeface="Arial"/>
              <a:ea typeface="Calibri"/>
              <a:cs typeface="Times New Roman"/>
            </a:endParaRPr>
          </a:p>
          <a:p>
            <a:pPr lvl="0"/>
            <a:r>
              <a:rPr lang="en-US" sz="1800" b="0" dirty="0">
                <a:solidFill>
                  <a:srgbClr val="000000"/>
                </a:solidFill>
                <a:latin typeface="Arial"/>
                <a:ea typeface="Times New Roman"/>
                <a:cs typeface="+mn-cs"/>
              </a:rPr>
              <a:t>al </a:t>
            </a:r>
            <a:r>
              <a:rPr lang="en-US" sz="1800" b="0" dirty="0" err="1">
                <a:solidFill>
                  <a:srgbClr val="000000"/>
                </a:solidFill>
                <a:latin typeface="Arial"/>
                <a:ea typeface="Times New Roman"/>
                <a:cs typeface="+mn-cs"/>
              </a:rPr>
              <a:t>emisiilor</a:t>
            </a:r>
            <a:r>
              <a:rPr lang="en-US" sz="1800" b="0" dirty="0">
                <a:solidFill>
                  <a:srgbClr val="000000"/>
                </a:solidFill>
                <a:latin typeface="Arial"/>
                <a:ea typeface="Times New Roman"/>
                <a:cs typeface="+mn-cs"/>
              </a:rPr>
              <a:t> </a:t>
            </a:r>
            <a:r>
              <a:rPr lang="en-US" sz="1800" b="0" dirty="0" err="1">
                <a:solidFill>
                  <a:srgbClr val="000000"/>
                </a:solidFill>
                <a:latin typeface="Arial"/>
                <a:ea typeface="Times New Roman"/>
                <a:cs typeface="+mn-cs"/>
              </a:rPr>
              <a:t>și</a:t>
            </a:r>
            <a:r>
              <a:rPr lang="en-US" sz="1800" b="0" dirty="0">
                <a:solidFill>
                  <a:srgbClr val="000000"/>
                </a:solidFill>
                <a:latin typeface="Arial"/>
                <a:ea typeface="Times New Roman"/>
                <a:cs typeface="+mn-cs"/>
              </a:rPr>
              <a:t> al </a:t>
            </a:r>
            <a:r>
              <a:rPr lang="en-US" sz="1800" b="0" dirty="0" err="1">
                <a:solidFill>
                  <a:srgbClr val="000000"/>
                </a:solidFill>
                <a:latin typeface="Arial"/>
                <a:ea typeface="Times New Roman"/>
                <a:cs typeface="+mn-cs"/>
              </a:rPr>
              <a:t>transferului</a:t>
            </a:r>
            <a:r>
              <a:rPr lang="en-US" sz="1800" b="0" dirty="0">
                <a:solidFill>
                  <a:srgbClr val="000000"/>
                </a:solidFill>
                <a:latin typeface="Arial"/>
                <a:ea typeface="Times New Roman"/>
                <a:cs typeface="+mn-cs"/>
              </a:rPr>
              <a:t> de </a:t>
            </a:r>
            <a:r>
              <a:rPr lang="en-US" sz="1800" b="0" dirty="0" err="1" smtClean="0">
                <a:solidFill>
                  <a:srgbClr val="000000"/>
                </a:solidFill>
                <a:latin typeface="Arial"/>
                <a:ea typeface="Times New Roman"/>
                <a:cs typeface="+mn-cs"/>
              </a:rPr>
              <a:t>poluanți</a:t>
            </a:r>
            <a:r>
              <a:rPr lang="ro-MO" sz="1800" dirty="0">
                <a:solidFill>
                  <a:srgbClr val="000000"/>
                </a:solidFill>
                <a:latin typeface="Arial"/>
                <a:ea typeface="Times New Roman"/>
                <a:cs typeface="+mn-cs"/>
              </a:rPr>
              <a:t>, </a:t>
            </a:r>
            <a:endParaRPr lang="ro-MO" sz="1800" dirty="0" smtClean="0">
              <a:solidFill>
                <a:srgbClr val="000000"/>
              </a:solidFill>
              <a:latin typeface="Arial"/>
              <a:ea typeface="Times New Roman"/>
              <a:cs typeface="+mn-cs"/>
            </a:endParaRPr>
          </a:p>
          <a:p>
            <a:pPr lvl="0"/>
            <a:r>
              <a:rPr lang="ro-MO" sz="1800" dirty="0" smtClean="0">
                <a:solidFill>
                  <a:srgbClr val="000000"/>
                </a:solidFill>
                <a:latin typeface="Arial"/>
                <a:ea typeface="Times New Roman"/>
                <a:cs typeface="+mn-cs"/>
                <a:hlinkClick r:id="rId9"/>
              </a:rPr>
              <a:t>http</a:t>
            </a:r>
            <a:r>
              <a:rPr lang="ro-MO" sz="1800" dirty="0">
                <a:solidFill>
                  <a:srgbClr val="000000"/>
                </a:solidFill>
                <a:latin typeface="Arial"/>
                <a:ea typeface="Times New Roman"/>
                <a:cs typeface="+mn-cs"/>
                <a:hlinkClick r:id="rId9"/>
              </a:rPr>
              <a:t>://</a:t>
            </a:r>
            <a:r>
              <a:rPr lang="ro-MO" sz="1800" dirty="0" smtClean="0">
                <a:solidFill>
                  <a:srgbClr val="000000"/>
                </a:solidFill>
                <a:latin typeface="Arial"/>
                <a:ea typeface="Times New Roman"/>
                <a:cs typeface="+mn-cs"/>
                <a:hlinkClick r:id="rId9"/>
              </a:rPr>
              <a:t>lex.justice.md/index.php?action=view&amp;view=doc&amp;lang=1&amp;id=375165</a:t>
            </a:r>
            <a:endParaRPr lang="ro-MO" sz="1800" dirty="0" smtClean="0">
              <a:solidFill>
                <a:srgbClr val="000000"/>
              </a:solidFill>
              <a:latin typeface="Arial"/>
              <a:ea typeface="Times New Roman"/>
              <a:cs typeface="+mn-cs"/>
            </a:endParaRPr>
          </a:p>
          <a:p>
            <a:pPr lvl="0"/>
            <a:r>
              <a:rPr lang="ro-RO" sz="1800" dirty="0" smtClean="0">
                <a:solidFill>
                  <a:srgbClr val="000000"/>
                </a:solidFill>
                <a:latin typeface="+mj-lt"/>
                <a:ea typeface="Times New Roman"/>
                <a:cs typeface="Times New Roman"/>
              </a:rPr>
              <a:t>HG</a:t>
            </a:r>
            <a:r>
              <a:rPr lang="en-US" sz="1800" dirty="0">
                <a:solidFill>
                  <a:srgbClr val="000000"/>
                </a:solidFill>
                <a:latin typeface="+mj-lt"/>
                <a:ea typeface="Times New Roman"/>
                <a:cs typeface="Times New Roman"/>
              </a:rPr>
              <a:t>. 1063 din  16.09.2016 </a:t>
            </a:r>
            <a:r>
              <a:rPr lang="en-US" sz="1800" b="0" dirty="0">
                <a:solidFill>
                  <a:srgbClr val="000000"/>
                </a:solidFill>
                <a:latin typeface="+mj-lt"/>
                <a:ea typeface="Times New Roman"/>
                <a:cs typeface="Times New Roman"/>
              </a:rPr>
              <a:t>cu </a:t>
            </a:r>
            <a:r>
              <a:rPr lang="en-US" sz="1800" b="0" dirty="0" err="1">
                <a:solidFill>
                  <a:srgbClr val="000000"/>
                </a:solidFill>
                <a:latin typeface="+mj-lt"/>
                <a:ea typeface="Times New Roman"/>
                <a:cs typeface="Times New Roman"/>
              </a:rPr>
              <a:t>privire</a:t>
            </a:r>
            <a:r>
              <a:rPr lang="en-US" sz="1800" b="0" dirty="0">
                <a:solidFill>
                  <a:srgbClr val="000000"/>
                </a:solidFill>
                <a:latin typeface="+mj-lt"/>
                <a:ea typeface="Times New Roman"/>
                <a:cs typeface="Times New Roman"/>
              </a:rPr>
              <a:t> la </a:t>
            </a:r>
            <a:r>
              <a:rPr lang="en-US" sz="1800" b="0" dirty="0" err="1">
                <a:solidFill>
                  <a:srgbClr val="000000"/>
                </a:solidFill>
                <a:latin typeface="+mj-lt"/>
                <a:ea typeface="Times New Roman"/>
                <a:cs typeface="Times New Roman"/>
              </a:rPr>
              <a:t>aprobarea</a:t>
            </a:r>
            <a:r>
              <a:rPr lang="en-US" sz="1800" b="0" dirty="0">
                <a:solidFill>
                  <a:srgbClr val="000000"/>
                </a:solidFill>
                <a:latin typeface="+mj-lt"/>
                <a:ea typeface="Times New Roman"/>
                <a:cs typeface="Times New Roman"/>
              </a:rPr>
              <a:t> </a:t>
            </a:r>
            <a:r>
              <a:rPr lang="en-US" sz="1800" b="0" dirty="0" err="1">
                <a:solidFill>
                  <a:srgbClr val="000000"/>
                </a:solidFill>
                <a:latin typeface="+mj-lt"/>
                <a:ea typeface="Times New Roman"/>
                <a:cs typeface="Times New Roman"/>
              </a:rPr>
              <a:t>Programului</a:t>
            </a:r>
            <a:r>
              <a:rPr lang="en-US" sz="1800" b="0" dirty="0">
                <a:solidFill>
                  <a:srgbClr val="000000"/>
                </a:solidFill>
                <a:latin typeface="+mj-lt"/>
                <a:ea typeface="Times New Roman"/>
                <a:cs typeface="Times New Roman"/>
              </a:rPr>
              <a:t> </a:t>
            </a:r>
            <a:r>
              <a:rPr lang="en-US" sz="1800" b="0" dirty="0" err="1">
                <a:solidFill>
                  <a:srgbClr val="000000"/>
                </a:solidFill>
                <a:latin typeface="+mj-lt"/>
                <a:ea typeface="Times New Roman"/>
                <a:cs typeface="Times New Roman"/>
              </a:rPr>
              <a:t>Naţional</a:t>
            </a:r>
            <a:r>
              <a:rPr lang="en-US" sz="1800" b="0" dirty="0">
                <a:solidFill>
                  <a:srgbClr val="000000"/>
                </a:solidFill>
                <a:latin typeface="+mj-lt"/>
                <a:ea typeface="Times New Roman"/>
                <a:cs typeface="Times New Roman"/>
              </a:rPr>
              <a:t> </a:t>
            </a:r>
            <a:r>
              <a:rPr lang="en-US" sz="1800" b="0" dirty="0" err="1">
                <a:solidFill>
                  <a:srgbClr val="000000"/>
                </a:solidFill>
                <a:latin typeface="+mj-lt"/>
                <a:ea typeface="Times New Roman"/>
                <a:cs typeface="Times New Roman"/>
              </a:rPr>
              <a:t>pentru</a:t>
            </a:r>
            <a:r>
              <a:rPr lang="ro-MO" sz="1800" b="0" dirty="0">
                <a:solidFill>
                  <a:srgbClr val="000000"/>
                </a:solidFill>
                <a:latin typeface="+mj-lt"/>
                <a:ea typeface="Times New Roman"/>
                <a:cs typeface="Times New Roman"/>
              </a:rPr>
              <a:t> implementarea Protocolului Apa și </a:t>
            </a:r>
            <a:r>
              <a:rPr lang="ro-MO" sz="1800" b="0" dirty="0" smtClean="0">
                <a:solidFill>
                  <a:srgbClr val="000000"/>
                </a:solidFill>
                <a:latin typeface="+mj-lt"/>
                <a:ea typeface="Times New Roman"/>
                <a:cs typeface="Times New Roman"/>
              </a:rPr>
              <a:t>sănătatea</a:t>
            </a:r>
            <a:r>
              <a:rPr lang="ro-MO" sz="1800" dirty="0" smtClean="0">
                <a:solidFill>
                  <a:srgbClr val="000000"/>
                </a:solidFill>
                <a:latin typeface="+mj-lt"/>
                <a:ea typeface="Times New Roman"/>
                <a:cs typeface="Times New Roman"/>
              </a:rPr>
              <a:t>,</a:t>
            </a:r>
          </a:p>
          <a:p>
            <a:pPr lvl="0">
              <a:lnSpc>
                <a:spcPct val="107000"/>
              </a:lnSpc>
              <a:spcAft>
                <a:spcPts val="0"/>
              </a:spcAft>
            </a:pPr>
            <a:r>
              <a:rPr lang="ro-MO" sz="1800" dirty="0">
                <a:solidFill>
                  <a:srgbClr val="000000"/>
                </a:solidFill>
                <a:latin typeface="+mj-lt"/>
                <a:ea typeface="Times New Roman"/>
                <a:cs typeface="Times New Roman"/>
                <a:hlinkClick r:id="rId10"/>
              </a:rPr>
              <a:t>http://</a:t>
            </a:r>
            <a:r>
              <a:rPr lang="ro-MO" sz="1800" dirty="0" smtClean="0">
                <a:solidFill>
                  <a:srgbClr val="000000"/>
                </a:solidFill>
                <a:latin typeface="+mj-lt"/>
                <a:ea typeface="Times New Roman"/>
                <a:cs typeface="Times New Roman"/>
                <a:hlinkClick r:id="rId10"/>
              </a:rPr>
              <a:t>lex.justice.md/index.php?action=view&amp;view=doc&amp;lang=1&amp;id=366749</a:t>
            </a:r>
            <a:endParaRPr lang="ro-MO" sz="1800" dirty="0" smtClean="0">
              <a:solidFill>
                <a:srgbClr val="000000"/>
              </a:solidFill>
              <a:latin typeface="+mj-lt"/>
              <a:ea typeface="Times New Roman"/>
              <a:cs typeface="Times New Roman"/>
            </a:endParaRPr>
          </a:p>
          <a:p>
            <a:pPr marL="285750" lvl="0" indent="-285750" eaLnBrk="0" hangingPunct="0">
              <a:buFont typeface="Wingdings" panose="05000000000000000000" pitchFamily="2" charset="2"/>
              <a:buChar char="Ø"/>
            </a:pPr>
            <a:r>
              <a:rPr lang="ro-RO" sz="1800" dirty="0" smtClean="0">
                <a:solidFill>
                  <a:srgbClr val="000000"/>
                </a:solidFill>
                <a:latin typeface="+mj-lt"/>
                <a:ea typeface="Calibri"/>
                <a:cs typeface="+mn-cs"/>
              </a:rPr>
              <a:t>HG </a:t>
            </a:r>
            <a:r>
              <a:rPr lang="ro-RO" sz="1800" dirty="0">
                <a:solidFill>
                  <a:srgbClr val="000000"/>
                </a:solidFill>
                <a:latin typeface="+mj-lt"/>
                <a:ea typeface="Calibri"/>
                <a:cs typeface="+mn-cs"/>
              </a:rPr>
              <a:t>807din  16.10.2013 </a:t>
            </a:r>
            <a:r>
              <a:rPr lang="ro-RO" sz="1800" b="0" dirty="0">
                <a:solidFill>
                  <a:srgbClr val="000000"/>
                </a:solidFill>
                <a:latin typeface="+mj-lt"/>
                <a:ea typeface="Calibri"/>
                <a:cs typeface="+mn-cs"/>
              </a:rPr>
              <a:t>pentru aprobarea Regulamentului cu privire la folosinţa apelor  din acumulările de apă pentru necesităţile comunităţii, irigaţie  şi  </a:t>
            </a:r>
            <a:r>
              <a:rPr lang="ro-RO" sz="1800" b="0" dirty="0" smtClean="0">
                <a:solidFill>
                  <a:srgbClr val="000000"/>
                </a:solidFill>
                <a:latin typeface="+mj-lt"/>
                <a:ea typeface="Calibri"/>
                <a:cs typeface="+mn-cs"/>
              </a:rPr>
              <a:t>piscicultură,</a:t>
            </a:r>
          </a:p>
          <a:p>
            <a:pPr lvl="0" eaLnBrk="0" hangingPunct="0"/>
            <a:r>
              <a:rPr lang="ro-RO" sz="1800" dirty="0" smtClean="0">
                <a:solidFill>
                  <a:srgbClr val="000000"/>
                </a:solidFill>
                <a:latin typeface="+mj-lt"/>
                <a:ea typeface="Calibri"/>
                <a:cs typeface="+mn-cs"/>
                <a:hlinkClick r:id="rId11"/>
              </a:rPr>
              <a:t>http</a:t>
            </a:r>
            <a:r>
              <a:rPr lang="ro-RO" sz="1800" dirty="0">
                <a:solidFill>
                  <a:srgbClr val="000000"/>
                </a:solidFill>
                <a:latin typeface="+mj-lt"/>
                <a:ea typeface="Calibri"/>
                <a:cs typeface="+mn-cs"/>
                <a:hlinkClick r:id="rId11"/>
              </a:rPr>
              <a:t>://</a:t>
            </a:r>
            <a:r>
              <a:rPr lang="ro-RO" sz="1800" dirty="0" smtClean="0">
                <a:solidFill>
                  <a:srgbClr val="000000"/>
                </a:solidFill>
                <a:latin typeface="+mj-lt"/>
                <a:ea typeface="Calibri"/>
                <a:cs typeface="+mn-cs"/>
                <a:hlinkClick r:id="rId11"/>
              </a:rPr>
              <a:t>lex.justice.md/index.php?action=view&amp;view=doc&amp;lang=1&amp;id=349955</a:t>
            </a:r>
            <a:endParaRPr lang="ro-RO" sz="1800" dirty="0" smtClean="0">
              <a:solidFill>
                <a:srgbClr val="000000"/>
              </a:solidFill>
              <a:latin typeface="+mj-lt"/>
              <a:ea typeface="Calibri"/>
              <a:cs typeface="+mn-cs"/>
            </a:endParaRPr>
          </a:p>
          <a:p>
            <a:pPr marL="285750" marR="97155" lvl="0" indent="-285750">
              <a:lnSpc>
                <a:spcPct val="107000"/>
              </a:lnSpc>
              <a:spcAft>
                <a:spcPts val="0"/>
              </a:spcAft>
              <a:buFont typeface="Wingdings" panose="05000000000000000000" pitchFamily="2" charset="2"/>
              <a:buChar char="Ø"/>
            </a:pPr>
            <a:r>
              <a:rPr lang="ro-RO" sz="1800" dirty="0" smtClean="0">
                <a:solidFill>
                  <a:srgbClr val="000000"/>
                </a:solidFill>
                <a:latin typeface="+mj-lt"/>
                <a:ea typeface="Calibri"/>
                <a:cs typeface="Times New Roman"/>
              </a:rPr>
              <a:t>HG </a:t>
            </a:r>
            <a:r>
              <a:rPr lang="ro-RO" sz="1800" dirty="0">
                <a:solidFill>
                  <a:srgbClr val="000000"/>
                </a:solidFill>
                <a:latin typeface="+mj-lt"/>
                <a:ea typeface="Calibri"/>
                <a:cs typeface="Times New Roman"/>
              </a:rPr>
              <a:t>Nr. 763 din  23.09.2013 </a:t>
            </a:r>
            <a:r>
              <a:rPr lang="ro-RO" sz="1800" b="0" dirty="0">
                <a:solidFill>
                  <a:srgbClr val="000000"/>
                </a:solidFill>
                <a:latin typeface="+mj-lt"/>
                <a:ea typeface="Calibri"/>
                <a:cs typeface="Times New Roman"/>
              </a:rPr>
              <a:t>cu privire la Regulamentul Cadastrului de stat al apelor</a:t>
            </a:r>
            <a:r>
              <a:rPr lang="ro-RO" sz="2400" b="0" dirty="0">
                <a:solidFill>
                  <a:srgbClr val="0070C0"/>
                </a:solidFill>
                <a:latin typeface="+mj-lt"/>
                <a:ea typeface="Calibri"/>
                <a:cs typeface="Times New Roman"/>
              </a:rPr>
              <a:t>. </a:t>
            </a:r>
            <a:endParaRPr lang="ro-RO" sz="2400" b="0" dirty="0" smtClean="0">
              <a:solidFill>
                <a:srgbClr val="0070C0"/>
              </a:solidFill>
              <a:latin typeface="+mj-lt"/>
              <a:ea typeface="Calibri"/>
              <a:cs typeface="Times New Roman"/>
            </a:endParaRPr>
          </a:p>
          <a:p>
            <a:pPr marR="97155" lvl="0">
              <a:lnSpc>
                <a:spcPct val="107000"/>
              </a:lnSpc>
              <a:spcAft>
                <a:spcPts val="0"/>
              </a:spcAft>
            </a:pPr>
            <a:r>
              <a:rPr lang="ro-RO" sz="1800" dirty="0">
                <a:solidFill>
                  <a:srgbClr val="000000"/>
                </a:solidFill>
                <a:latin typeface="+mj-lt"/>
                <a:ea typeface="Calibri"/>
                <a:cs typeface="+mn-cs"/>
              </a:rPr>
              <a:t>http://lex.justice.md/md/349739</a:t>
            </a:r>
            <a:r>
              <a:rPr lang="ro-RO" sz="1800" dirty="0" smtClean="0">
                <a:solidFill>
                  <a:srgbClr val="000000"/>
                </a:solidFill>
                <a:latin typeface="+mj-lt"/>
                <a:ea typeface="Calibri"/>
                <a:cs typeface="+mn-cs"/>
              </a:rPr>
              <a:t>/</a:t>
            </a:r>
            <a:endParaRPr lang="ru-RU" sz="1600" dirty="0">
              <a:solidFill>
                <a:srgbClr val="000000"/>
              </a:solidFill>
              <a:latin typeface="Calibri"/>
              <a:ea typeface="Calibri"/>
              <a:cs typeface="Times New Roman"/>
            </a:endParaRPr>
          </a:p>
        </p:txBody>
      </p:sp>
    </p:spTree>
    <p:extLst>
      <p:ext uri="{BB962C8B-B14F-4D97-AF65-F5344CB8AC3E}">
        <p14:creationId xmlns:p14="http://schemas.microsoft.com/office/powerpoint/2010/main" val="1542281462"/>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848181"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0" y="1117585"/>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7" name="Горизонтальный свиток 6"/>
          <p:cNvSpPr/>
          <p:nvPr/>
        </p:nvSpPr>
        <p:spPr bwMode="auto">
          <a:xfrm>
            <a:off x="685800" y="1297922"/>
            <a:ext cx="6831106" cy="1277006"/>
          </a:xfrm>
          <a:prstGeom prst="horizontalScroll">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2200" b="1" i="0" u="none" strike="noStrike" cap="none" normalizeH="0" baseline="0" dirty="0" smtClean="0">
                <a:ln>
                  <a:noFill/>
                </a:ln>
                <a:solidFill>
                  <a:schemeClr val="tx1"/>
                </a:solidFill>
                <a:effectLst/>
                <a:latin typeface="Arial" charset="0"/>
              </a:rPr>
              <a:t>Acte normative naționale pentru protecția și utilizarea resurselor de apă</a:t>
            </a:r>
            <a:endParaRPr kumimoji="0" lang="ru-RU" sz="2200" b="1" i="0" u="none" strike="noStrike" cap="none" normalizeH="0" baseline="0" dirty="0" smtClean="0">
              <a:ln>
                <a:noFill/>
              </a:ln>
              <a:solidFill>
                <a:schemeClr val="tx1"/>
              </a:solidFill>
              <a:effectLst/>
              <a:latin typeface="Arial" charset="0"/>
            </a:endParaRPr>
          </a:p>
        </p:txBody>
      </p:sp>
      <p:sp>
        <p:nvSpPr>
          <p:cNvPr id="26" name="Прямоугольник 25"/>
          <p:cNvSpPr/>
          <p:nvPr/>
        </p:nvSpPr>
        <p:spPr bwMode="auto">
          <a:xfrm>
            <a:off x="2070847" y="3899647"/>
            <a:ext cx="45719"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8" name="Прямоугольник 7"/>
          <p:cNvSpPr/>
          <p:nvPr/>
        </p:nvSpPr>
        <p:spPr>
          <a:xfrm>
            <a:off x="410135" y="2456818"/>
            <a:ext cx="8330437" cy="1538883"/>
          </a:xfrm>
          <a:prstGeom prst="rect">
            <a:avLst/>
          </a:prstGeom>
        </p:spPr>
        <p:txBody>
          <a:bodyPr wrap="square">
            <a:spAutoFit/>
          </a:bodyPr>
          <a:lstStyle/>
          <a:p>
            <a:pPr marL="285750" indent="-285750">
              <a:buFont typeface="Wingdings" panose="05000000000000000000" pitchFamily="2" charset="2"/>
              <a:buChar char="Ø"/>
            </a:pPr>
            <a:r>
              <a:rPr lang="en-US" sz="1800" dirty="0" smtClean="0">
                <a:solidFill>
                  <a:srgbClr val="000000"/>
                </a:solidFill>
                <a:latin typeface="Arial"/>
                <a:ea typeface="Calibri"/>
                <a:cs typeface="Times New Roman"/>
              </a:rPr>
              <a:t>H</a:t>
            </a:r>
            <a:r>
              <a:rPr lang="ro-MO" sz="1800" dirty="0" smtClean="0">
                <a:solidFill>
                  <a:srgbClr val="000000"/>
                </a:solidFill>
                <a:latin typeface="Arial"/>
                <a:ea typeface="Calibri"/>
                <a:cs typeface="Times New Roman"/>
              </a:rPr>
              <a:t>G</a:t>
            </a:r>
            <a:r>
              <a:rPr lang="en-US" sz="1800" dirty="0" smtClean="0">
                <a:solidFill>
                  <a:srgbClr val="000000"/>
                </a:solidFill>
                <a:latin typeface="Arial"/>
                <a:ea typeface="Calibri"/>
                <a:cs typeface="Times New Roman"/>
              </a:rPr>
              <a:t> 890 din  12.11.2013 </a:t>
            </a:r>
            <a:r>
              <a:rPr lang="en-US" sz="1800" b="0" dirty="0" err="1" smtClean="0">
                <a:solidFill>
                  <a:srgbClr val="000000"/>
                </a:solidFill>
                <a:latin typeface="Arial"/>
                <a:ea typeface="Calibri"/>
                <a:cs typeface="Times New Roman"/>
              </a:rPr>
              <a:t>pentru</a:t>
            </a:r>
            <a:r>
              <a:rPr lang="en-US" sz="1800" b="0" dirty="0" smtClean="0">
                <a:solidFill>
                  <a:srgbClr val="000000"/>
                </a:solidFill>
                <a:latin typeface="Arial"/>
                <a:ea typeface="Calibri"/>
                <a:cs typeface="Times New Roman"/>
              </a:rPr>
              <a:t> </a:t>
            </a:r>
            <a:r>
              <a:rPr lang="en-US" sz="1800" b="0" dirty="0" err="1" smtClean="0">
                <a:solidFill>
                  <a:srgbClr val="000000"/>
                </a:solidFill>
                <a:latin typeface="Arial"/>
                <a:ea typeface="Calibri"/>
                <a:cs typeface="Times New Roman"/>
              </a:rPr>
              <a:t>aprobarea</a:t>
            </a:r>
            <a:r>
              <a:rPr lang="en-US" sz="1800" b="0" dirty="0" smtClean="0">
                <a:solidFill>
                  <a:srgbClr val="000000"/>
                </a:solidFill>
                <a:latin typeface="Arial"/>
                <a:ea typeface="Calibri"/>
                <a:cs typeface="Times New Roman"/>
              </a:rPr>
              <a:t> </a:t>
            </a:r>
            <a:r>
              <a:rPr lang="en-US" sz="1800" b="0" dirty="0" err="1" smtClean="0">
                <a:solidFill>
                  <a:srgbClr val="000000"/>
                </a:solidFill>
                <a:latin typeface="Arial"/>
                <a:ea typeface="Calibri"/>
                <a:cs typeface="Times New Roman"/>
              </a:rPr>
              <a:t>Regulamentului</a:t>
            </a:r>
            <a:r>
              <a:rPr lang="en-US" sz="1800" b="0" dirty="0" smtClean="0">
                <a:solidFill>
                  <a:srgbClr val="000000"/>
                </a:solidFill>
                <a:latin typeface="Arial"/>
                <a:ea typeface="Calibri"/>
                <a:cs typeface="Times New Roman"/>
              </a:rPr>
              <a:t> cu </a:t>
            </a:r>
            <a:r>
              <a:rPr lang="en-US" sz="1800" b="0" dirty="0" err="1" smtClean="0">
                <a:solidFill>
                  <a:srgbClr val="000000"/>
                </a:solidFill>
                <a:latin typeface="Arial"/>
                <a:ea typeface="Calibri"/>
                <a:cs typeface="Times New Roman"/>
              </a:rPr>
              <a:t>privire</a:t>
            </a:r>
            <a:r>
              <a:rPr lang="en-US" sz="1800" b="0" dirty="0" smtClean="0">
                <a:solidFill>
                  <a:srgbClr val="000000"/>
                </a:solidFill>
                <a:latin typeface="Arial"/>
                <a:ea typeface="Calibri"/>
                <a:cs typeface="Times New Roman"/>
              </a:rPr>
              <a:t> la </a:t>
            </a:r>
            <a:r>
              <a:rPr lang="en-US" sz="1800" b="0" dirty="0" err="1" smtClean="0">
                <a:solidFill>
                  <a:srgbClr val="000000"/>
                </a:solidFill>
                <a:latin typeface="Arial"/>
                <a:ea typeface="Calibri"/>
                <a:cs typeface="Times New Roman"/>
              </a:rPr>
              <a:t>cerinţele</a:t>
            </a:r>
            <a:r>
              <a:rPr lang="en-US" sz="1800" b="0" dirty="0" smtClean="0">
                <a:solidFill>
                  <a:srgbClr val="000000"/>
                </a:solidFill>
                <a:latin typeface="Arial"/>
                <a:ea typeface="Calibri"/>
                <a:cs typeface="Times New Roman"/>
              </a:rPr>
              <a:t> de </a:t>
            </a:r>
            <a:r>
              <a:rPr lang="en-US" sz="1800" b="0" dirty="0" err="1" smtClean="0">
                <a:solidFill>
                  <a:srgbClr val="000000"/>
                </a:solidFill>
                <a:latin typeface="Arial"/>
                <a:ea typeface="Calibri"/>
                <a:cs typeface="Times New Roman"/>
              </a:rPr>
              <a:t>calitate</a:t>
            </a:r>
            <a:r>
              <a:rPr lang="en-US" sz="1800" b="0" dirty="0" smtClean="0">
                <a:solidFill>
                  <a:srgbClr val="000000"/>
                </a:solidFill>
                <a:latin typeface="Arial"/>
                <a:ea typeface="Calibri"/>
                <a:cs typeface="Times New Roman"/>
              </a:rPr>
              <a:t> a </a:t>
            </a:r>
            <a:r>
              <a:rPr lang="en-US" sz="1800" b="0" dirty="0" err="1" smtClean="0">
                <a:solidFill>
                  <a:srgbClr val="000000"/>
                </a:solidFill>
                <a:latin typeface="Arial"/>
                <a:ea typeface="Calibri"/>
                <a:cs typeface="Times New Roman"/>
              </a:rPr>
              <a:t>mediului</a:t>
            </a:r>
            <a:r>
              <a:rPr lang="en-US" sz="1800" b="0" dirty="0" smtClean="0">
                <a:solidFill>
                  <a:srgbClr val="000000"/>
                </a:solidFill>
                <a:latin typeface="Arial"/>
                <a:ea typeface="Calibri"/>
                <a:cs typeface="Times New Roman"/>
              </a:rPr>
              <a:t> </a:t>
            </a:r>
            <a:r>
              <a:rPr lang="en-US" sz="1800" b="0" dirty="0" err="1" smtClean="0">
                <a:solidFill>
                  <a:srgbClr val="000000"/>
                </a:solidFill>
                <a:latin typeface="Arial"/>
                <a:ea typeface="Calibri"/>
                <a:cs typeface="Times New Roman"/>
              </a:rPr>
              <a:t>pentru</a:t>
            </a:r>
            <a:r>
              <a:rPr lang="en-US" sz="1800" b="0" dirty="0" smtClean="0">
                <a:solidFill>
                  <a:srgbClr val="000000"/>
                </a:solidFill>
                <a:latin typeface="Arial"/>
                <a:ea typeface="Calibri"/>
                <a:cs typeface="Times New Roman"/>
              </a:rPr>
              <a:t> </a:t>
            </a:r>
            <a:r>
              <a:rPr lang="en-US" sz="1800" b="0" dirty="0" err="1" smtClean="0">
                <a:solidFill>
                  <a:srgbClr val="000000"/>
                </a:solidFill>
                <a:latin typeface="Arial"/>
                <a:ea typeface="Calibri"/>
                <a:cs typeface="Times New Roman"/>
              </a:rPr>
              <a:t>apele</a:t>
            </a:r>
            <a:r>
              <a:rPr lang="en-US" sz="1800" b="0" dirty="0" smtClean="0">
                <a:solidFill>
                  <a:srgbClr val="000000"/>
                </a:solidFill>
                <a:latin typeface="Arial"/>
                <a:ea typeface="Calibri"/>
                <a:cs typeface="Times New Roman"/>
              </a:rPr>
              <a:t> de </a:t>
            </a:r>
            <a:r>
              <a:rPr lang="en-US" sz="1800" b="0" dirty="0" err="1" smtClean="0">
                <a:solidFill>
                  <a:srgbClr val="000000"/>
                </a:solidFill>
                <a:latin typeface="Arial"/>
                <a:ea typeface="Calibri"/>
                <a:cs typeface="Times New Roman"/>
              </a:rPr>
              <a:t>suprafaţă</a:t>
            </a:r>
            <a:r>
              <a:rPr lang="ro-MO" sz="1800" b="0" dirty="0" smtClean="0">
                <a:solidFill>
                  <a:srgbClr val="000000"/>
                </a:solidFill>
                <a:latin typeface="Arial"/>
                <a:ea typeface="Calibri"/>
                <a:cs typeface="Times New Roman"/>
              </a:rPr>
              <a:t>,</a:t>
            </a:r>
          </a:p>
          <a:p>
            <a:pPr lvl="0"/>
            <a:r>
              <a:rPr lang="en-US" sz="1800" dirty="0">
                <a:solidFill>
                  <a:srgbClr val="000000"/>
                </a:solidFill>
                <a:latin typeface="Arial"/>
                <a:ea typeface="Calibri"/>
                <a:cs typeface="Times New Roman"/>
                <a:hlinkClick r:id="rId9"/>
              </a:rPr>
              <a:t>http://lex.justice.md/index.php?action=view&amp;view=doc&amp;lang=1&amp;id=350355</a:t>
            </a:r>
            <a:endParaRPr lang="ro-MO" sz="1800" dirty="0">
              <a:solidFill>
                <a:srgbClr val="000000"/>
              </a:solidFill>
              <a:latin typeface="Arial"/>
              <a:ea typeface="Calibri"/>
              <a:cs typeface="Times New Roman"/>
            </a:endParaRPr>
          </a:p>
          <a:p>
            <a:pPr marL="285750" indent="-285750">
              <a:buFont typeface="Wingdings" panose="05000000000000000000" pitchFamily="2" charset="2"/>
              <a:buChar char="Ø"/>
            </a:pPr>
            <a:endParaRPr lang="ro-MO" sz="1800" b="0" dirty="0" smtClean="0">
              <a:solidFill>
                <a:srgbClr val="000000"/>
              </a:solidFill>
              <a:latin typeface="Arial"/>
              <a:ea typeface="Calibri"/>
              <a:cs typeface="Times New Roman"/>
            </a:endParaRPr>
          </a:p>
          <a:p>
            <a:endParaRPr lang="ru-RU" dirty="0"/>
          </a:p>
        </p:txBody>
      </p:sp>
      <p:sp>
        <p:nvSpPr>
          <p:cNvPr id="9" name="Прямоугольник 8"/>
          <p:cNvSpPr/>
          <p:nvPr/>
        </p:nvSpPr>
        <p:spPr>
          <a:xfrm>
            <a:off x="295835" y="3435789"/>
            <a:ext cx="8740589" cy="1277786"/>
          </a:xfrm>
          <a:prstGeom prst="rect">
            <a:avLst/>
          </a:prstGeom>
        </p:spPr>
        <p:txBody>
          <a:bodyPr wrap="square">
            <a:spAutoFit/>
          </a:bodyPr>
          <a:lstStyle/>
          <a:p>
            <a:pPr marL="285750" marR="97155" lvl="0" indent="-285750">
              <a:lnSpc>
                <a:spcPct val="107000"/>
              </a:lnSpc>
              <a:spcAft>
                <a:spcPts val="0"/>
              </a:spcAft>
              <a:buFont typeface="Wingdings" panose="05000000000000000000" pitchFamily="2" charset="2"/>
              <a:buChar char="Ø"/>
            </a:pPr>
            <a:endParaRPr lang="ro-MO" sz="1800" dirty="0" smtClean="0">
              <a:solidFill>
                <a:srgbClr val="000000"/>
              </a:solidFill>
              <a:latin typeface="Arial"/>
              <a:ea typeface="Calibri"/>
              <a:cs typeface="Times New Roman"/>
            </a:endParaRPr>
          </a:p>
          <a:p>
            <a:pPr marL="285750" marR="97155" lvl="0" indent="-285750">
              <a:lnSpc>
                <a:spcPct val="107000"/>
              </a:lnSpc>
              <a:spcAft>
                <a:spcPts val="0"/>
              </a:spcAft>
              <a:buFont typeface="Wingdings" panose="05000000000000000000" pitchFamily="2" charset="2"/>
              <a:buChar char="Ø"/>
            </a:pPr>
            <a:r>
              <a:rPr lang="ro-MO" sz="1800" dirty="0" smtClean="0">
                <a:solidFill>
                  <a:srgbClr val="000000"/>
                </a:solidFill>
                <a:latin typeface="Arial"/>
                <a:ea typeface="Calibri"/>
                <a:cs typeface="Times New Roman"/>
              </a:rPr>
              <a:t>HG </a:t>
            </a:r>
            <a:r>
              <a:rPr lang="en-US" sz="1800" dirty="0" smtClean="0">
                <a:solidFill>
                  <a:srgbClr val="000000"/>
                </a:solidFill>
                <a:latin typeface="Arial"/>
                <a:ea typeface="Calibri"/>
                <a:cs typeface="Times New Roman"/>
              </a:rPr>
              <a:t> </a:t>
            </a:r>
            <a:r>
              <a:rPr lang="en-US" sz="1800" dirty="0" err="1">
                <a:solidFill>
                  <a:srgbClr val="000000"/>
                </a:solidFill>
                <a:latin typeface="Arial"/>
                <a:ea typeface="Calibri"/>
                <a:cs typeface="Times New Roman"/>
              </a:rPr>
              <a:t>Nr</a:t>
            </a:r>
            <a:r>
              <a:rPr lang="en-US" sz="1800" dirty="0">
                <a:solidFill>
                  <a:srgbClr val="000000"/>
                </a:solidFill>
                <a:latin typeface="Arial"/>
                <a:ea typeface="Calibri"/>
                <a:cs typeface="Times New Roman"/>
              </a:rPr>
              <a:t>. 775 din  04.10.2013 </a:t>
            </a:r>
            <a:r>
              <a:rPr lang="en-US" sz="1800" b="0" dirty="0">
                <a:solidFill>
                  <a:srgbClr val="000000"/>
                </a:solidFill>
                <a:latin typeface="Arial"/>
                <a:ea typeface="Calibri"/>
                <a:cs typeface="Times New Roman"/>
              </a:rPr>
              <a:t>cu </a:t>
            </a:r>
            <a:r>
              <a:rPr lang="en-US" sz="1800" b="0" dirty="0" err="1">
                <a:solidFill>
                  <a:srgbClr val="000000"/>
                </a:solidFill>
                <a:latin typeface="Arial"/>
                <a:ea typeface="Calibri"/>
                <a:cs typeface="Times New Roman"/>
              </a:rPr>
              <a:t>privire</a:t>
            </a:r>
            <a:r>
              <a:rPr lang="en-US" sz="1800" b="0" dirty="0">
                <a:solidFill>
                  <a:srgbClr val="000000"/>
                </a:solidFill>
                <a:latin typeface="Arial"/>
                <a:ea typeface="Calibri"/>
                <a:cs typeface="Times New Roman"/>
              </a:rPr>
              <a:t> la </a:t>
            </a:r>
            <a:r>
              <a:rPr lang="en-US" sz="1800" b="0" dirty="0" err="1">
                <a:solidFill>
                  <a:srgbClr val="000000"/>
                </a:solidFill>
                <a:latin typeface="Arial"/>
                <a:ea typeface="Calibri"/>
                <a:cs typeface="Times New Roman"/>
              </a:rPr>
              <a:t>hotarele</a:t>
            </a:r>
            <a:r>
              <a:rPr lang="en-US" sz="1800" b="0" dirty="0">
                <a:solidFill>
                  <a:srgbClr val="000000"/>
                </a:solidFill>
                <a:latin typeface="Arial"/>
                <a:ea typeface="Calibri"/>
                <a:cs typeface="Times New Roman"/>
              </a:rPr>
              <a:t> </a:t>
            </a:r>
            <a:r>
              <a:rPr lang="en-US" sz="1800" b="0" dirty="0" err="1">
                <a:solidFill>
                  <a:srgbClr val="000000"/>
                </a:solidFill>
                <a:latin typeface="Arial"/>
                <a:ea typeface="Calibri"/>
                <a:cs typeface="Times New Roman"/>
              </a:rPr>
              <a:t>districtelor</a:t>
            </a:r>
            <a:r>
              <a:rPr lang="en-US" sz="1800" b="0" dirty="0">
                <a:solidFill>
                  <a:srgbClr val="000000"/>
                </a:solidFill>
                <a:latin typeface="Arial"/>
                <a:ea typeface="Calibri"/>
                <a:cs typeface="Times New Roman"/>
              </a:rPr>
              <a:t> </a:t>
            </a:r>
            <a:r>
              <a:rPr lang="en-US" sz="1800" b="0" dirty="0" err="1">
                <a:solidFill>
                  <a:srgbClr val="000000"/>
                </a:solidFill>
                <a:latin typeface="Arial"/>
                <a:ea typeface="Calibri"/>
                <a:cs typeface="Times New Roman"/>
              </a:rPr>
              <a:t>bazinelor</a:t>
            </a:r>
            <a:r>
              <a:rPr lang="ro-MO" sz="1800" b="0" dirty="0">
                <a:solidFill>
                  <a:srgbClr val="000000"/>
                </a:solidFill>
                <a:latin typeface="Arial"/>
                <a:ea typeface="Calibri"/>
                <a:cs typeface="Times New Roman"/>
              </a:rPr>
              <a:t> </a:t>
            </a:r>
            <a:r>
              <a:rPr lang="en-US" sz="1800" b="0" dirty="0" err="1">
                <a:solidFill>
                  <a:srgbClr val="000000"/>
                </a:solidFill>
                <a:latin typeface="Arial"/>
                <a:ea typeface="Calibri"/>
                <a:cs typeface="Times New Roman"/>
              </a:rPr>
              <a:t>şi</a:t>
            </a:r>
            <a:r>
              <a:rPr lang="en-US" sz="1800" b="0" dirty="0">
                <a:solidFill>
                  <a:srgbClr val="000000"/>
                </a:solidFill>
                <a:latin typeface="Arial"/>
                <a:ea typeface="Calibri"/>
                <a:cs typeface="Times New Roman"/>
              </a:rPr>
              <a:t> </a:t>
            </a:r>
            <a:r>
              <a:rPr lang="en-US" sz="1800" b="0" dirty="0" err="1">
                <a:solidFill>
                  <a:srgbClr val="000000"/>
                </a:solidFill>
                <a:latin typeface="Arial"/>
                <a:ea typeface="Calibri"/>
                <a:cs typeface="Times New Roman"/>
              </a:rPr>
              <a:t>subbazinelor</a:t>
            </a:r>
            <a:r>
              <a:rPr lang="en-US" sz="1800" b="0" dirty="0">
                <a:solidFill>
                  <a:srgbClr val="000000"/>
                </a:solidFill>
                <a:latin typeface="Arial"/>
                <a:ea typeface="Calibri"/>
                <a:cs typeface="Times New Roman"/>
              </a:rPr>
              <a:t> </a:t>
            </a:r>
            <a:r>
              <a:rPr lang="en-US" sz="1800" b="0" dirty="0" err="1">
                <a:solidFill>
                  <a:srgbClr val="000000"/>
                </a:solidFill>
                <a:latin typeface="Arial"/>
                <a:ea typeface="Calibri"/>
                <a:cs typeface="Times New Roman"/>
              </a:rPr>
              <a:t>hidrografice</a:t>
            </a:r>
            <a:r>
              <a:rPr lang="en-US" sz="1800" b="0" dirty="0">
                <a:solidFill>
                  <a:srgbClr val="000000"/>
                </a:solidFill>
                <a:latin typeface="Arial"/>
                <a:ea typeface="Calibri"/>
                <a:cs typeface="Times New Roman"/>
              </a:rPr>
              <a:t> </a:t>
            </a:r>
            <a:r>
              <a:rPr lang="en-US" sz="1800" b="0" dirty="0" err="1">
                <a:solidFill>
                  <a:srgbClr val="000000"/>
                </a:solidFill>
                <a:latin typeface="Arial"/>
                <a:ea typeface="Calibri"/>
                <a:cs typeface="Times New Roman"/>
              </a:rPr>
              <a:t>şi</a:t>
            </a:r>
            <a:r>
              <a:rPr lang="en-US" sz="1800" b="0" dirty="0">
                <a:solidFill>
                  <a:srgbClr val="000000"/>
                </a:solidFill>
                <a:latin typeface="Arial"/>
                <a:ea typeface="Calibri"/>
                <a:cs typeface="Times New Roman"/>
              </a:rPr>
              <a:t> </a:t>
            </a:r>
            <a:r>
              <a:rPr lang="en-US" sz="1800" b="0" dirty="0" err="1">
                <a:solidFill>
                  <a:srgbClr val="000000"/>
                </a:solidFill>
                <a:latin typeface="Arial"/>
                <a:ea typeface="Calibri"/>
                <a:cs typeface="Times New Roman"/>
              </a:rPr>
              <a:t>hărţile</a:t>
            </a:r>
            <a:r>
              <a:rPr lang="en-US" sz="1800" b="0" dirty="0">
                <a:solidFill>
                  <a:srgbClr val="000000"/>
                </a:solidFill>
                <a:latin typeface="Arial"/>
                <a:ea typeface="Calibri"/>
                <a:cs typeface="Times New Roman"/>
              </a:rPr>
              <a:t> </a:t>
            </a:r>
            <a:r>
              <a:rPr lang="en-US" sz="1800" b="0" dirty="0" err="1">
                <a:solidFill>
                  <a:srgbClr val="000000"/>
                </a:solidFill>
                <a:latin typeface="Arial"/>
                <a:ea typeface="Calibri"/>
                <a:cs typeface="Times New Roman"/>
              </a:rPr>
              <a:t>speciale</a:t>
            </a:r>
            <a:r>
              <a:rPr lang="en-US" sz="1800" b="0" dirty="0">
                <a:solidFill>
                  <a:srgbClr val="000000"/>
                </a:solidFill>
                <a:latin typeface="Arial"/>
                <a:ea typeface="Calibri"/>
                <a:cs typeface="Times New Roman"/>
              </a:rPr>
              <a:t> </a:t>
            </a:r>
            <a:r>
              <a:rPr lang="en-US" sz="1800" b="0" dirty="0" err="1" smtClean="0">
                <a:solidFill>
                  <a:srgbClr val="000000"/>
                </a:solidFill>
                <a:latin typeface="Arial"/>
                <a:ea typeface="Calibri"/>
                <a:cs typeface="Times New Roman"/>
              </a:rPr>
              <a:t>în</a:t>
            </a:r>
            <a:r>
              <a:rPr lang="en-US" sz="1800" b="0" dirty="0" smtClean="0">
                <a:solidFill>
                  <a:srgbClr val="000000"/>
                </a:solidFill>
                <a:latin typeface="Arial"/>
                <a:ea typeface="Calibri"/>
                <a:cs typeface="Times New Roman"/>
              </a:rPr>
              <a:t> </a:t>
            </a:r>
            <a:r>
              <a:rPr lang="en-US" sz="1800" b="0" dirty="0">
                <a:solidFill>
                  <a:srgbClr val="000000"/>
                </a:solidFill>
                <a:latin typeface="Arial"/>
                <a:ea typeface="Calibri"/>
                <a:cs typeface="Times New Roman"/>
              </a:rPr>
              <a:t>care </a:t>
            </a:r>
            <a:r>
              <a:rPr lang="en-US" sz="1800" b="0" dirty="0" err="1">
                <a:solidFill>
                  <a:srgbClr val="000000"/>
                </a:solidFill>
                <a:latin typeface="Arial"/>
                <a:ea typeface="Calibri"/>
                <a:cs typeface="Times New Roman"/>
              </a:rPr>
              <a:t>sînt</a:t>
            </a:r>
            <a:r>
              <a:rPr lang="en-US" sz="1800" b="0" dirty="0">
                <a:solidFill>
                  <a:srgbClr val="000000"/>
                </a:solidFill>
                <a:latin typeface="Arial"/>
                <a:ea typeface="Calibri"/>
                <a:cs typeface="Times New Roman"/>
              </a:rPr>
              <a:t> </a:t>
            </a:r>
            <a:r>
              <a:rPr lang="ro-MO" sz="1800" b="0" dirty="0" smtClean="0">
                <a:solidFill>
                  <a:srgbClr val="000000"/>
                </a:solidFill>
                <a:latin typeface="Arial"/>
                <a:ea typeface="Calibri"/>
                <a:cs typeface="Times New Roman"/>
              </a:rPr>
              <a:t>d</a:t>
            </a:r>
            <a:r>
              <a:rPr lang="en-US" sz="1800" b="0" dirty="0" err="1" smtClean="0">
                <a:solidFill>
                  <a:srgbClr val="000000"/>
                </a:solidFill>
                <a:latin typeface="Arial"/>
                <a:ea typeface="Calibri"/>
                <a:cs typeface="Times New Roman"/>
              </a:rPr>
              <a:t>eterminate</a:t>
            </a:r>
            <a:r>
              <a:rPr lang="ro-MO" sz="1800" b="0" dirty="0" smtClean="0">
                <a:solidFill>
                  <a:srgbClr val="000000"/>
                </a:solidFill>
                <a:latin typeface="Arial"/>
                <a:ea typeface="Calibri"/>
                <a:cs typeface="Times New Roman"/>
              </a:rPr>
              <a:t> </a:t>
            </a:r>
            <a:r>
              <a:rPr lang="en-US" sz="1800" dirty="0" smtClean="0">
                <a:solidFill>
                  <a:srgbClr val="000000"/>
                </a:solidFill>
                <a:latin typeface="Arial"/>
                <a:ea typeface="Calibri"/>
                <a:cs typeface="Times New Roman"/>
                <a:hlinkClick r:id="rId10"/>
              </a:rPr>
              <a:t>http</a:t>
            </a:r>
            <a:r>
              <a:rPr lang="en-US" sz="1800" dirty="0">
                <a:solidFill>
                  <a:srgbClr val="000000"/>
                </a:solidFill>
                <a:latin typeface="Arial"/>
                <a:ea typeface="Calibri"/>
                <a:cs typeface="Times New Roman"/>
                <a:hlinkClick r:id="rId10"/>
              </a:rPr>
              <a:t>://</a:t>
            </a:r>
            <a:r>
              <a:rPr lang="en-US" sz="1800" dirty="0" smtClean="0">
                <a:solidFill>
                  <a:srgbClr val="000000"/>
                </a:solidFill>
                <a:latin typeface="Arial"/>
                <a:ea typeface="Calibri"/>
                <a:cs typeface="Times New Roman"/>
                <a:hlinkClick r:id="rId10"/>
              </a:rPr>
              <a:t>lex.justice.md/index.php?action=view&amp;view=doc&amp;lang=1&amp;id=349824</a:t>
            </a:r>
            <a:endParaRPr lang="ru-RU" dirty="0"/>
          </a:p>
        </p:txBody>
      </p:sp>
      <p:sp>
        <p:nvSpPr>
          <p:cNvPr id="11" name="Прямоугольник 10"/>
          <p:cNvSpPr/>
          <p:nvPr/>
        </p:nvSpPr>
        <p:spPr>
          <a:xfrm>
            <a:off x="188242" y="4417212"/>
            <a:ext cx="8659923" cy="2166875"/>
          </a:xfrm>
          <a:prstGeom prst="rect">
            <a:avLst/>
          </a:prstGeom>
        </p:spPr>
        <p:txBody>
          <a:bodyPr wrap="square">
            <a:spAutoFit/>
          </a:bodyPr>
          <a:lstStyle/>
          <a:p>
            <a:pPr marL="285750" marR="97155" lvl="0" indent="-285750">
              <a:lnSpc>
                <a:spcPct val="107000"/>
              </a:lnSpc>
              <a:spcAft>
                <a:spcPts val="0"/>
              </a:spcAft>
              <a:buFont typeface="Wingdings" panose="05000000000000000000" pitchFamily="2" charset="2"/>
              <a:buChar char="Ø"/>
            </a:pPr>
            <a:endParaRPr lang="ro-MO" sz="1800" dirty="0" smtClean="0">
              <a:solidFill>
                <a:srgbClr val="000000"/>
              </a:solidFill>
              <a:latin typeface="Arial"/>
              <a:ea typeface="Calibri"/>
              <a:cs typeface="Times New Roman"/>
            </a:endParaRPr>
          </a:p>
          <a:p>
            <a:pPr marL="285750" marR="97155" lvl="0" indent="-285750">
              <a:lnSpc>
                <a:spcPct val="107000"/>
              </a:lnSpc>
              <a:spcAft>
                <a:spcPts val="0"/>
              </a:spcAft>
              <a:buFont typeface="Wingdings" panose="05000000000000000000" pitchFamily="2" charset="2"/>
              <a:buChar char="Ø"/>
            </a:pPr>
            <a:endParaRPr lang="ro-MO" sz="1800" dirty="0">
              <a:solidFill>
                <a:srgbClr val="000000"/>
              </a:solidFill>
              <a:latin typeface="Arial"/>
              <a:ea typeface="Calibri"/>
              <a:cs typeface="Times New Roman"/>
            </a:endParaRPr>
          </a:p>
          <a:p>
            <a:pPr marL="285750" marR="97155" lvl="0" indent="-285750">
              <a:lnSpc>
                <a:spcPct val="107000"/>
              </a:lnSpc>
              <a:spcAft>
                <a:spcPts val="0"/>
              </a:spcAft>
              <a:buFont typeface="Wingdings" panose="05000000000000000000" pitchFamily="2" charset="2"/>
              <a:buChar char="Ø"/>
            </a:pPr>
            <a:r>
              <a:rPr lang="en-US" sz="1800" dirty="0" smtClean="0">
                <a:solidFill>
                  <a:srgbClr val="000000"/>
                </a:solidFill>
                <a:latin typeface="Arial"/>
                <a:ea typeface="Calibri"/>
                <a:cs typeface="Times New Roman"/>
              </a:rPr>
              <a:t>HG 932</a:t>
            </a:r>
            <a:r>
              <a:rPr lang="ro-MO" sz="1800" dirty="0" smtClean="0">
                <a:solidFill>
                  <a:srgbClr val="000000"/>
                </a:solidFill>
                <a:latin typeface="Arial"/>
                <a:ea typeface="Calibri"/>
                <a:cs typeface="Times New Roman"/>
              </a:rPr>
              <a:t> </a:t>
            </a:r>
            <a:r>
              <a:rPr lang="en-US" sz="1800" dirty="0" smtClean="0">
                <a:solidFill>
                  <a:srgbClr val="000000"/>
                </a:solidFill>
                <a:latin typeface="Arial"/>
                <a:ea typeface="Calibri"/>
                <a:cs typeface="Times New Roman"/>
              </a:rPr>
              <a:t>din </a:t>
            </a:r>
            <a:r>
              <a:rPr lang="en-US" sz="1800" dirty="0">
                <a:solidFill>
                  <a:srgbClr val="000000"/>
                </a:solidFill>
                <a:latin typeface="Arial"/>
                <a:ea typeface="Calibri"/>
                <a:cs typeface="Times New Roman"/>
              </a:rPr>
              <a:t>29.11.2013</a:t>
            </a:r>
            <a:r>
              <a:rPr lang="en-US" sz="1800" dirty="0">
                <a:solidFill>
                  <a:srgbClr val="000000"/>
                </a:solidFill>
                <a:latin typeface="Arial"/>
                <a:cs typeface="Times New Roman"/>
              </a:rPr>
              <a:t> </a:t>
            </a:r>
            <a:r>
              <a:rPr lang="en-US" sz="1800" b="0" dirty="0" err="1" smtClean="0">
                <a:solidFill>
                  <a:srgbClr val="000000"/>
                </a:solidFill>
                <a:latin typeface="Arial"/>
                <a:ea typeface="Calibri"/>
                <a:cs typeface="Times New Roman"/>
              </a:rPr>
              <a:t>pentru</a:t>
            </a:r>
            <a:r>
              <a:rPr lang="en-US" sz="1800" b="0" dirty="0" smtClean="0">
                <a:solidFill>
                  <a:srgbClr val="000000"/>
                </a:solidFill>
                <a:latin typeface="Arial"/>
                <a:ea typeface="Calibri"/>
                <a:cs typeface="Times New Roman"/>
              </a:rPr>
              <a:t> </a:t>
            </a:r>
            <a:r>
              <a:rPr lang="en-US" sz="1800" b="0" dirty="0" err="1">
                <a:solidFill>
                  <a:srgbClr val="000000"/>
                </a:solidFill>
                <a:latin typeface="Arial"/>
                <a:ea typeface="Calibri"/>
                <a:cs typeface="Times New Roman"/>
              </a:rPr>
              <a:t>aprobarea</a:t>
            </a:r>
            <a:r>
              <a:rPr lang="en-US" sz="1800" b="0" dirty="0">
                <a:solidFill>
                  <a:srgbClr val="000000"/>
                </a:solidFill>
                <a:latin typeface="Arial"/>
                <a:ea typeface="Calibri"/>
                <a:cs typeface="Times New Roman"/>
              </a:rPr>
              <a:t> </a:t>
            </a:r>
            <a:r>
              <a:rPr lang="en-US" sz="1800" b="0" dirty="0" err="1">
                <a:solidFill>
                  <a:srgbClr val="000000"/>
                </a:solidFill>
                <a:latin typeface="+mj-lt"/>
                <a:ea typeface="Calibri"/>
                <a:cs typeface="Times New Roman"/>
              </a:rPr>
              <a:t>Regulamentului</a:t>
            </a:r>
            <a:r>
              <a:rPr lang="en-US" sz="1800" b="0" dirty="0">
                <a:solidFill>
                  <a:srgbClr val="000000"/>
                </a:solidFill>
                <a:latin typeface="+mj-lt"/>
                <a:ea typeface="Calibri"/>
                <a:cs typeface="Times New Roman"/>
              </a:rPr>
              <a:t> cu </a:t>
            </a:r>
            <a:r>
              <a:rPr lang="en-US" sz="1800" b="0" dirty="0" err="1">
                <a:solidFill>
                  <a:srgbClr val="000000"/>
                </a:solidFill>
                <a:latin typeface="+mj-lt"/>
                <a:ea typeface="Calibri"/>
                <a:cs typeface="Times New Roman"/>
              </a:rPr>
              <a:t>privire</a:t>
            </a:r>
            <a:r>
              <a:rPr lang="en-US" sz="1800" b="0" dirty="0">
                <a:solidFill>
                  <a:srgbClr val="000000"/>
                </a:solidFill>
                <a:latin typeface="+mj-lt"/>
                <a:ea typeface="Calibri"/>
                <a:cs typeface="Times New Roman"/>
              </a:rPr>
              <a:t> la </a:t>
            </a:r>
            <a:r>
              <a:rPr lang="en-US" sz="1800" b="0" dirty="0" err="1">
                <a:solidFill>
                  <a:srgbClr val="000000"/>
                </a:solidFill>
                <a:latin typeface="+mj-lt"/>
                <a:ea typeface="Calibri"/>
                <a:cs typeface="Times New Roman"/>
              </a:rPr>
              <a:t>monitorizarea</a:t>
            </a:r>
            <a:r>
              <a:rPr lang="en-US" sz="1800" b="0" dirty="0">
                <a:solidFill>
                  <a:srgbClr val="000000"/>
                </a:solidFill>
                <a:latin typeface="+mj-lt"/>
                <a:ea typeface="Calibri"/>
                <a:cs typeface="Times New Roman"/>
              </a:rPr>
              <a:t> </a:t>
            </a:r>
            <a:r>
              <a:rPr lang="en-US" sz="1800" b="0" dirty="0" err="1">
                <a:solidFill>
                  <a:srgbClr val="000000"/>
                </a:solidFill>
                <a:latin typeface="+mj-lt"/>
                <a:ea typeface="Calibri"/>
                <a:cs typeface="Times New Roman"/>
              </a:rPr>
              <a:t>şi</a:t>
            </a:r>
            <a:r>
              <a:rPr lang="en-US" sz="1800" b="0" dirty="0">
                <a:solidFill>
                  <a:srgbClr val="000000"/>
                </a:solidFill>
                <a:latin typeface="+mj-lt"/>
                <a:ea typeface="Calibri"/>
                <a:cs typeface="Times New Roman"/>
              </a:rPr>
              <a:t> </a:t>
            </a:r>
            <a:r>
              <a:rPr lang="en-US" sz="1800" b="0" dirty="0" err="1">
                <a:solidFill>
                  <a:srgbClr val="000000"/>
                </a:solidFill>
                <a:latin typeface="+mj-lt"/>
                <a:ea typeface="Calibri"/>
                <a:cs typeface="Times New Roman"/>
              </a:rPr>
              <a:t>evidenţa</a:t>
            </a:r>
            <a:r>
              <a:rPr lang="en-US" sz="1800" b="0" dirty="0">
                <a:solidFill>
                  <a:srgbClr val="000000"/>
                </a:solidFill>
                <a:latin typeface="+mj-lt"/>
                <a:ea typeface="Calibri"/>
                <a:cs typeface="Times New Roman"/>
              </a:rPr>
              <a:t> </a:t>
            </a:r>
            <a:r>
              <a:rPr lang="en-US" sz="1800" b="0" dirty="0" err="1">
                <a:solidFill>
                  <a:srgbClr val="000000"/>
                </a:solidFill>
                <a:latin typeface="+mj-lt"/>
                <a:ea typeface="Calibri"/>
                <a:cs typeface="Times New Roman"/>
              </a:rPr>
              <a:t>sistematică</a:t>
            </a:r>
            <a:r>
              <a:rPr lang="en-US" sz="1800" b="0" dirty="0">
                <a:solidFill>
                  <a:srgbClr val="000000"/>
                </a:solidFill>
                <a:latin typeface="+mj-lt"/>
                <a:ea typeface="Calibri"/>
                <a:cs typeface="Times New Roman"/>
              </a:rPr>
              <a:t> a </a:t>
            </a:r>
            <a:r>
              <a:rPr lang="en-US" sz="1800" b="0" dirty="0" err="1">
                <a:solidFill>
                  <a:srgbClr val="000000"/>
                </a:solidFill>
                <a:latin typeface="+mj-lt"/>
                <a:ea typeface="Calibri"/>
                <a:cs typeface="Times New Roman"/>
              </a:rPr>
              <a:t>stării</a:t>
            </a:r>
            <a:r>
              <a:rPr lang="en-US" sz="1800" b="0" dirty="0">
                <a:solidFill>
                  <a:srgbClr val="000000"/>
                </a:solidFill>
                <a:latin typeface="+mj-lt"/>
                <a:ea typeface="Calibri"/>
                <a:cs typeface="Times New Roman"/>
              </a:rPr>
              <a:t> </a:t>
            </a:r>
            <a:r>
              <a:rPr lang="en-US" sz="1800" b="0" dirty="0" err="1">
                <a:solidFill>
                  <a:srgbClr val="000000"/>
                </a:solidFill>
                <a:latin typeface="+mj-lt"/>
                <a:ea typeface="Calibri"/>
                <a:cs typeface="Times New Roman"/>
              </a:rPr>
              <a:t>apelor</a:t>
            </a:r>
            <a:r>
              <a:rPr lang="en-US" sz="1800" b="0" dirty="0">
                <a:solidFill>
                  <a:srgbClr val="000000"/>
                </a:solidFill>
                <a:latin typeface="+mj-lt"/>
                <a:ea typeface="Calibri"/>
                <a:cs typeface="Times New Roman"/>
              </a:rPr>
              <a:t> de </a:t>
            </a:r>
            <a:r>
              <a:rPr lang="en-US" sz="1800" b="0" dirty="0" err="1">
                <a:solidFill>
                  <a:srgbClr val="000000"/>
                </a:solidFill>
                <a:latin typeface="+mj-lt"/>
                <a:ea typeface="Calibri"/>
                <a:cs typeface="Times New Roman"/>
              </a:rPr>
              <a:t>suprafaţă</a:t>
            </a:r>
            <a:r>
              <a:rPr lang="en-US" sz="1800" b="0" dirty="0">
                <a:solidFill>
                  <a:srgbClr val="000000"/>
                </a:solidFill>
                <a:latin typeface="+mj-lt"/>
                <a:ea typeface="Calibri"/>
                <a:cs typeface="Times New Roman"/>
              </a:rPr>
              <a:t>  </a:t>
            </a:r>
            <a:r>
              <a:rPr lang="en-US" sz="1800" b="0" dirty="0" err="1">
                <a:solidFill>
                  <a:srgbClr val="000000"/>
                </a:solidFill>
                <a:latin typeface="+mj-lt"/>
                <a:ea typeface="Calibri"/>
                <a:cs typeface="Times New Roman"/>
              </a:rPr>
              <a:t>şi</a:t>
            </a:r>
            <a:r>
              <a:rPr lang="en-US" sz="1800" b="0" dirty="0">
                <a:solidFill>
                  <a:srgbClr val="000000"/>
                </a:solidFill>
                <a:latin typeface="+mj-lt"/>
                <a:ea typeface="Calibri"/>
                <a:cs typeface="Times New Roman"/>
              </a:rPr>
              <a:t> a </a:t>
            </a:r>
            <a:r>
              <a:rPr lang="ro-MO" sz="1800" b="0" dirty="0">
                <a:solidFill>
                  <a:srgbClr val="000000"/>
                </a:solidFill>
                <a:latin typeface="+mj-lt"/>
                <a:ea typeface="Calibri"/>
                <a:cs typeface="Times New Roman"/>
              </a:rPr>
              <a:t>apelor </a:t>
            </a:r>
            <a:r>
              <a:rPr lang="ro-MO" sz="1800" b="0" dirty="0" smtClean="0">
                <a:solidFill>
                  <a:srgbClr val="000000"/>
                </a:solidFill>
                <a:latin typeface="+mj-lt"/>
                <a:ea typeface="Calibri"/>
                <a:cs typeface="Times New Roman"/>
              </a:rPr>
              <a:t>subterane </a:t>
            </a:r>
            <a:r>
              <a:rPr lang="en-GB" sz="1800" dirty="0" smtClean="0">
                <a:solidFill>
                  <a:srgbClr val="000000"/>
                </a:solidFill>
                <a:latin typeface="+mj-lt"/>
                <a:ea typeface="Calibri"/>
                <a:cs typeface="Times New Roman"/>
                <a:hlinkClick r:id="rId11"/>
              </a:rPr>
              <a:t>http</a:t>
            </a:r>
            <a:r>
              <a:rPr lang="en-GB" sz="1800" dirty="0">
                <a:solidFill>
                  <a:srgbClr val="000000"/>
                </a:solidFill>
                <a:latin typeface="+mj-lt"/>
                <a:ea typeface="Calibri"/>
                <a:cs typeface="Times New Roman"/>
                <a:hlinkClick r:id="rId11"/>
              </a:rPr>
              <a:t>://</a:t>
            </a:r>
            <a:r>
              <a:rPr lang="en-GB" sz="1800" dirty="0" smtClean="0">
                <a:solidFill>
                  <a:srgbClr val="000000"/>
                </a:solidFill>
                <a:latin typeface="+mj-lt"/>
                <a:ea typeface="Calibri"/>
                <a:cs typeface="Times New Roman"/>
                <a:hlinkClick r:id="rId11"/>
              </a:rPr>
              <a:t>lex.justice.md/index.php?action=view&amp;view=doc&amp;lang=1&amp;id=350467</a:t>
            </a:r>
            <a:endParaRPr lang="ro-MO" sz="1800" dirty="0" smtClean="0">
              <a:solidFill>
                <a:srgbClr val="000000"/>
              </a:solidFill>
              <a:latin typeface="+mj-lt"/>
              <a:ea typeface="Calibri"/>
              <a:cs typeface="Times New Roman"/>
            </a:endParaRPr>
          </a:p>
          <a:p>
            <a:pPr marL="285750" marR="97155" lvl="0" indent="-285750">
              <a:lnSpc>
                <a:spcPct val="107000"/>
              </a:lnSpc>
              <a:spcAft>
                <a:spcPts val="0"/>
              </a:spcAft>
              <a:buFont typeface="Wingdings" panose="05000000000000000000" pitchFamily="2" charset="2"/>
              <a:buChar char="Ø"/>
            </a:pPr>
            <a:endParaRPr lang="ru-RU" sz="1800" b="0" dirty="0">
              <a:solidFill>
                <a:srgbClr val="000000"/>
              </a:solidFill>
              <a:latin typeface="+mj-lt"/>
              <a:ea typeface="Calibri"/>
              <a:cs typeface="Times New Roman"/>
            </a:endParaRPr>
          </a:p>
        </p:txBody>
      </p:sp>
    </p:spTree>
    <p:extLst>
      <p:ext uri="{BB962C8B-B14F-4D97-AF65-F5344CB8AC3E}">
        <p14:creationId xmlns:p14="http://schemas.microsoft.com/office/powerpoint/2010/main" val="4210750335"/>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03451" y="1117585"/>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7" name="Горизонтальный свиток 6"/>
          <p:cNvSpPr/>
          <p:nvPr/>
        </p:nvSpPr>
        <p:spPr bwMode="auto">
          <a:xfrm>
            <a:off x="874603" y="1294420"/>
            <a:ext cx="6691422" cy="1411912"/>
          </a:xfrm>
          <a:prstGeom prst="horizontalScroll">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ro-MO" sz="2200" b="1" i="0" u="none" strike="noStrike" cap="none" normalizeH="0" baseline="0" dirty="0" smtClean="0">
                <a:ln>
                  <a:noFill/>
                </a:ln>
                <a:solidFill>
                  <a:schemeClr val="tx1"/>
                </a:solidFill>
                <a:effectLst/>
                <a:latin typeface="Arial" charset="0"/>
              </a:rPr>
              <a:t>Acte normative naționale pentru protecția și utilizarea resurselor de apă</a:t>
            </a:r>
            <a:endParaRPr kumimoji="0" lang="ru-RU" sz="2200" b="1" i="0" u="none" strike="noStrike" cap="none" normalizeH="0" baseline="0" dirty="0" smtClean="0">
              <a:ln>
                <a:noFill/>
              </a:ln>
              <a:solidFill>
                <a:schemeClr val="tx1"/>
              </a:solidFill>
              <a:effectLst/>
              <a:latin typeface="Arial" charset="0"/>
            </a:endParaRPr>
          </a:p>
        </p:txBody>
      </p:sp>
      <p:sp>
        <p:nvSpPr>
          <p:cNvPr id="26" name="Прямоугольник 25"/>
          <p:cNvSpPr/>
          <p:nvPr/>
        </p:nvSpPr>
        <p:spPr bwMode="auto">
          <a:xfrm>
            <a:off x="2070847" y="3899647"/>
            <a:ext cx="45719"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5" name="Прямоугольник 4"/>
          <p:cNvSpPr/>
          <p:nvPr/>
        </p:nvSpPr>
        <p:spPr>
          <a:xfrm>
            <a:off x="403412" y="2706332"/>
            <a:ext cx="8646459" cy="2624052"/>
          </a:xfrm>
          <a:prstGeom prst="rect">
            <a:avLst/>
          </a:prstGeom>
        </p:spPr>
        <p:txBody>
          <a:bodyPr wrap="square">
            <a:spAutoFit/>
          </a:bodyPr>
          <a:lstStyle/>
          <a:p>
            <a:pPr marL="285750" marR="97155" lvl="0" indent="-285750">
              <a:lnSpc>
                <a:spcPct val="107000"/>
              </a:lnSpc>
              <a:spcAft>
                <a:spcPts val="0"/>
              </a:spcAft>
              <a:buFont typeface="Wingdings" panose="05000000000000000000" pitchFamily="2" charset="2"/>
              <a:buChar char="Ø"/>
            </a:pPr>
            <a:r>
              <a:rPr lang="ro-RO" sz="1800" dirty="0">
                <a:solidFill>
                  <a:srgbClr val="000000"/>
                </a:solidFill>
                <a:latin typeface="+mj-lt"/>
                <a:ea typeface="Calibri"/>
                <a:cs typeface="+mn-cs"/>
              </a:rPr>
              <a:t>HG 836 din 29.10.2013 p</a:t>
            </a:r>
            <a:r>
              <a:rPr lang="ro-RO" sz="1800" b="0" dirty="0">
                <a:solidFill>
                  <a:srgbClr val="000000"/>
                </a:solidFill>
                <a:latin typeface="+mj-lt"/>
                <a:ea typeface="Calibri"/>
                <a:cs typeface="+mn-cs"/>
              </a:rPr>
              <a:t>entru aprobarea Regulamentului privind prevenirea poluării apelor din activități </a:t>
            </a:r>
            <a:r>
              <a:rPr lang="ro-RO" sz="1800" b="0" dirty="0" smtClean="0">
                <a:solidFill>
                  <a:srgbClr val="000000"/>
                </a:solidFill>
                <a:latin typeface="+mj-lt"/>
                <a:ea typeface="Calibri"/>
                <a:cs typeface="+mn-cs"/>
              </a:rPr>
              <a:t>agricole</a:t>
            </a:r>
            <a:r>
              <a:rPr lang="ro-RO" sz="1800" dirty="0" smtClean="0">
                <a:solidFill>
                  <a:srgbClr val="000000"/>
                </a:solidFill>
                <a:latin typeface="+mj-lt"/>
                <a:ea typeface="Calibri"/>
                <a:cs typeface="+mn-cs"/>
              </a:rPr>
              <a:t>,</a:t>
            </a:r>
          </a:p>
          <a:p>
            <a:r>
              <a:rPr lang="ro-MO" sz="1800" dirty="0" smtClean="0">
                <a:solidFill>
                  <a:schemeClr val="tx1"/>
                </a:solidFill>
                <a:hlinkClick r:id="rId8"/>
              </a:rPr>
              <a:t>http://l</a:t>
            </a:r>
            <a:r>
              <a:rPr lang="en-GB" sz="1800" dirty="0" smtClean="0">
                <a:solidFill>
                  <a:schemeClr val="tx1"/>
                </a:solidFill>
                <a:hlinkClick r:id="rId8"/>
              </a:rPr>
              <a:t>ex.justice.md/</a:t>
            </a:r>
            <a:r>
              <a:rPr lang="en-GB" sz="1800" dirty="0" err="1" smtClean="0">
                <a:solidFill>
                  <a:schemeClr val="tx1"/>
                </a:solidFill>
                <a:hlinkClick r:id="rId8"/>
              </a:rPr>
              <a:t>index.php?action</a:t>
            </a:r>
            <a:r>
              <a:rPr lang="en-GB" sz="1800" dirty="0" smtClean="0">
                <a:solidFill>
                  <a:schemeClr val="tx1"/>
                </a:solidFill>
                <a:hlinkClick r:id="rId8"/>
              </a:rPr>
              <a:t>=</a:t>
            </a:r>
            <a:r>
              <a:rPr lang="en-GB" sz="1800" dirty="0" err="1" smtClean="0">
                <a:solidFill>
                  <a:schemeClr val="tx1"/>
                </a:solidFill>
                <a:hlinkClick r:id="rId8"/>
              </a:rPr>
              <a:t>view&amp;view</a:t>
            </a:r>
            <a:r>
              <a:rPr lang="en-GB" sz="1800" dirty="0" smtClean="0">
                <a:solidFill>
                  <a:schemeClr val="tx1"/>
                </a:solidFill>
                <a:hlinkClick r:id="rId8"/>
              </a:rPr>
              <a:t>=</a:t>
            </a:r>
            <a:r>
              <a:rPr lang="en-GB" sz="1800" dirty="0" err="1" smtClean="0">
                <a:solidFill>
                  <a:schemeClr val="tx1"/>
                </a:solidFill>
                <a:hlinkClick r:id="rId8"/>
              </a:rPr>
              <a:t>doc&amp;lang</a:t>
            </a:r>
            <a:r>
              <a:rPr lang="en-GB" sz="1800" dirty="0" smtClean="0">
                <a:solidFill>
                  <a:schemeClr val="tx1"/>
                </a:solidFill>
                <a:hlinkClick r:id="rId8"/>
              </a:rPr>
              <a:t>=1&amp;id=350141</a:t>
            </a:r>
            <a:r>
              <a:rPr lang="ro-MO" sz="1800" b="0" dirty="0" smtClean="0">
                <a:solidFill>
                  <a:schemeClr val="tx1"/>
                </a:solidFill>
              </a:rPr>
              <a:t>,</a:t>
            </a:r>
          </a:p>
          <a:p>
            <a:pPr marL="285750" indent="-285750">
              <a:buFont typeface="Wingdings" panose="05000000000000000000" pitchFamily="2" charset="2"/>
              <a:buChar char="Ø"/>
            </a:pPr>
            <a:r>
              <a:rPr lang="ro-MO" sz="1800" b="0" dirty="0" smtClean="0">
                <a:solidFill>
                  <a:schemeClr val="tx1"/>
                </a:solidFill>
              </a:rPr>
              <a:t> </a:t>
            </a:r>
            <a:r>
              <a:rPr lang="ro-RO" sz="1800" dirty="0">
                <a:solidFill>
                  <a:srgbClr val="000000"/>
                </a:solidFill>
                <a:latin typeface="+mj-lt"/>
                <a:ea typeface="Calibri"/>
                <a:cs typeface="+mn-cs"/>
              </a:rPr>
              <a:t>HG nr. 949 din 25 noiembrie 2013 „</a:t>
            </a:r>
            <a:r>
              <a:rPr lang="ro-RO" sz="1800" b="0" dirty="0">
                <a:solidFill>
                  <a:srgbClr val="000000"/>
                </a:solidFill>
                <a:latin typeface="+mj-lt"/>
                <a:ea typeface="Calibri"/>
                <a:cs typeface="+mn-cs"/>
              </a:rPr>
              <a:t>Pentru aprobarea Regulamentului privind zonele de protecție sanitară a prizelor de apă</a:t>
            </a:r>
            <a:endParaRPr lang="ru-RU" sz="1800" b="0" dirty="0">
              <a:solidFill>
                <a:srgbClr val="000000"/>
              </a:solidFill>
              <a:latin typeface="+mj-lt"/>
              <a:ea typeface="Calibri"/>
              <a:cs typeface="+mn-cs"/>
            </a:endParaRPr>
          </a:p>
          <a:p>
            <a:r>
              <a:rPr lang="ro-MO" sz="1800" dirty="0" smtClean="0">
                <a:solidFill>
                  <a:schemeClr val="tx1"/>
                </a:solidFill>
                <a:hlinkClick r:id="rId9"/>
              </a:rPr>
              <a:t>h</a:t>
            </a:r>
            <a:r>
              <a:rPr lang="ro-MO" sz="1800" dirty="0" smtClean="0">
                <a:solidFill>
                  <a:srgbClr val="000000"/>
                </a:solidFill>
                <a:latin typeface="Arial"/>
                <a:hlinkClick r:id="rId9"/>
              </a:rPr>
              <a:t>ttp</a:t>
            </a:r>
            <a:r>
              <a:rPr lang="ro-MO" sz="1800" dirty="0">
                <a:solidFill>
                  <a:srgbClr val="000000"/>
                </a:solidFill>
                <a:latin typeface="Arial"/>
                <a:hlinkClick r:id="rId9"/>
              </a:rPr>
              <a:t>://</a:t>
            </a:r>
            <a:r>
              <a:rPr lang="ro-MO" sz="1800" dirty="0" smtClean="0">
                <a:solidFill>
                  <a:srgbClr val="000000"/>
                </a:solidFill>
                <a:latin typeface="Arial"/>
                <a:hlinkClick r:id="rId9"/>
              </a:rPr>
              <a:t>lex.justice.md/index.php?action=view&amp;view=doc&amp;lang=1&amp;id=350530</a:t>
            </a:r>
            <a:endParaRPr lang="ro-MO" sz="1800" dirty="0" smtClean="0">
              <a:solidFill>
                <a:srgbClr val="000000"/>
              </a:solidFill>
              <a:latin typeface="Arial"/>
            </a:endParaRPr>
          </a:p>
          <a:p>
            <a:pPr marL="285750" lvl="0" indent="-285750">
              <a:buFont typeface="Wingdings" panose="05000000000000000000" pitchFamily="2" charset="2"/>
              <a:buChar char="Ø"/>
            </a:pPr>
            <a:r>
              <a:rPr lang="ro-RO" sz="1800" dirty="0">
                <a:solidFill>
                  <a:srgbClr val="000000"/>
                </a:solidFill>
                <a:latin typeface="Arial"/>
                <a:ea typeface="Calibri"/>
                <a:cs typeface="+mn-cs"/>
              </a:rPr>
              <a:t>HG nr. 894 din 12.11.2013 </a:t>
            </a:r>
            <a:r>
              <a:rPr lang="ro-RO" sz="1800" b="0" dirty="0">
                <a:solidFill>
                  <a:srgbClr val="000000"/>
                </a:solidFill>
                <a:latin typeface="Arial"/>
                <a:ea typeface="Calibri"/>
                <a:cs typeface="+mn-cs"/>
              </a:rPr>
              <a:t>cu privire la organizarea şi funcționarea ghișeului unic în domeniul autorizării de mediu pentru folosința specială </a:t>
            </a:r>
            <a:r>
              <a:rPr lang="en-GB" sz="1800" dirty="0">
                <a:solidFill>
                  <a:srgbClr val="000000"/>
                </a:solidFill>
                <a:latin typeface="Arial"/>
                <a:hlinkClick r:id="rId10"/>
              </a:rPr>
              <a:t>http://</a:t>
            </a:r>
            <a:r>
              <a:rPr lang="en-GB" sz="1800" dirty="0" smtClean="0">
                <a:solidFill>
                  <a:srgbClr val="000000"/>
                </a:solidFill>
                <a:latin typeface="Arial"/>
                <a:hlinkClick r:id="rId10"/>
              </a:rPr>
              <a:t>lex.justice.md/index.php?action=view&amp;view=doc&amp;lang=1&amp;id=350368</a:t>
            </a:r>
            <a:endParaRPr lang="ro-MO" sz="1800" dirty="0" smtClean="0">
              <a:solidFill>
                <a:srgbClr val="000000"/>
              </a:solidFill>
              <a:latin typeface="Arial"/>
            </a:endParaRPr>
          </a:p>
        </p:txBody>
      </p:sp>
      <p:sp>
        <p:nvSpPr>
          <p:cNvPr id="12" name="Прямоугольник 11"/>
          <p:cNvSpPr/>
          <p:nvPr/>
        </p:nvSpPr>
        <p:spPr>
          <a:xfrm>
            <a:off x="403411" y="5446018"/>
            <a:ext cx="8646460" cy="923330"/>
          </a:xfrm>
          <a:prstGeom prst="rect">
            <a:avLst/>
          </a:prstGeom>
        </p:spPr>
        <p:txBody>
          <a:bodyPr wrap="square">
            <a:spAutoFit/>
          </a:bodyPr>
          <a:lstStyle/>
          <a:p>
            <a:pPr marL="285750" lvl="0" indent="-285750">
              <a:spcBef>
                <a:spcPts val="400"/>
              </a:spcBef>
              <a:spcAft>
                <a:spcPts val="800"/>
              </a:spcAft>
              <a:buFont typeface="Wingdings" panose="05000000000000000000" pitchFamily="2" charset="2"/>
              <a:buChar char="Ø"/>
              <a:tabLst>
                <a:tab pos="2190750" algn="l"/>
              </a:tabLst>
            </a:pPr>
            <a:r>
              <a:rPr lang="ro-RO" sz="1800" dirty="0">
                <a:solidFill>
                  <a:srgbClr val="000000"/>
                </a:solidFill>
                <a:latin typeface="Arial"/>
                <a:ea typeface="Calibri"/>
              </a:rPr>
              <a:t>HG nr. 835 din 29.10.2013 </a:t>
            </a:r>
            <a:r>
              <a:rPr lang="ro-RO" sz="1800" b="0" dirty="0">
                <a:solidFill>
                  <a:srgbClr val="000000"/>
                </a:solidFill>
                <a:latin typeface="Arial"/>
                <a:ea typeface="Calibri"/>
              </a:rPr>
              <a:t>„Pentru aprobarea Regulamentului privind evidenta şi raportarea apei folosite </a:t>
            </a:r>
            <a:r>
              <a:rPr lang="ro-MO" sz="1800" dirty="0">
                <a:solidFill>
                  <a:srgbClr val="000000"/>
                </a:solidFill>
                <a:latin typeface="Arial"/>
              </a:rPr>
              <a:t>http://lex.justice.md/index.php?action=view&amp;view=doc&amp;lang=1&amp;id=350127</a:t>
            </a:r>
            <a:endParaRPr lang="ru-RU" sz="1800" dirty="0">
              <a:latin typeface="Arial"/>
            </a:endParaRPr>
          </a:p>
        </p:txBody>
      </p:sp>
    </p:spTree>
    <p:extLst>
      <p:ext uri="{BB962C8B-B14F-4D97-AF65-F5344CB8AC3E}">
        <p14:creationId xmlns:p14="http://schemas.microsoft.com/office/powerpoint/2010/main" val="4144133498"/>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918920" y="6611937"/>
            <a:ext cx="3419475" cy="246063"/>
          </a:xfrm>
        </p:spPr>
        <p:txBody>
          <a:bodyPr/>
          <a:lstStyle/>
          <a:p>
            <a:pPr>
              <a:defRPr/>
            </a:pPr>
            <a:r>
              <a:rPr lang="ro-RO" b="0" dirty="0" smtClean="0"/>
              <a:t>Tamara </a:t>
            </a:r>
            <a:r>
              <a:rPr lang="ro-RO" b="0" dirty="0" err="1" smtClean="0"/>
              <a:t>Guvir</a:t>
            </a:r>
            <a:endParaRPr lang="de-DE" b="0" dirty="0"/>
          </a:p>
        </p:txBody>
      </p:sp>
      <p:sp>
        <p:nvSpPr>
          <p:cNvPr id="109570" name="Datumsplatzhalter 3"/>
          <p:cNvSpPr>
            <a:spLocks noGrp="1"/>
          </p:cNvSpPr>
          <p:nvPr>
            <p:ph type="dt" sz="half" idx="11"/>
          </p:nvPr>
        </p:nvSpPr>
        <p:spPr>
          <a:xfrm>
            <a:off x="832787" y="6611937"/>
            <a:ext cx="1295400" cy="246063"/>
          </a:xfrm>
          <a:noFill/>
        </p:spPr>
        <p:txBody>
          <a:bodyPr/>
          <a:lstStyle/>
          <a:p>
            <a:fld id="{1A768533-9F5A-4A96-B8F6-9A95114E0856}" type="datetime1">
              <a:rPr lang="en-GB">
                <a:cs typeface="Arial" charset="0"/>
              </a:rPr>
              <a:pPr/>
              <a:t>08/09/2018</a:t>
            </a:fld>
            <a:endParaRPr lang="de-DE">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2" name="Прямоугольник 1"/>
          <p:cNvSpPr/>
          <p:nvPr/>
        </p:nvSpPr>
        <p:spPr>
          <a:xfrm>
            <a:off x="73950" y="1381403"/>
            <a:ext cx="8552329" cy="800219"/>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u-RU" sz="1800" b="0" kern="0" dirty="0">
              <a:solidFill>
                <a:srgbClr val="6E6452"/>
              </a:solidFill>
              <a:latin typeface="Arial"/>
            </a:endParaRPr>
          </a:p>
        </p:txBody>
      </p:sp>
      <p:sp>
        <p:nvSpPr>
          <p:cNvPr id="4" name="Прямоугольник 3"/>
          <p:cNvSpPr/>
          <p:nvPr/>
        </p:nvSpPr>
        <p:spPr>
          <a:xfrm>
            <a:off x="188243" y="1435215"/>
            <a:ext cx="8323745" cy="3385542"/>
          </a:xfrm>
          <a:prstGeom prst="rect">
            <a:avLst/>
          </a:prstGeom>
        </p:spPr>
        <p:txBody>
          <a:bodyPr wrap="square">
            <a:spAutoFit/>
          </a:bodyPr>
          <a:lstStyle/>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smtClean="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a:p>
            <a:pPr>
              <a:spcBef>
                <a:spcPts val="400"/>
              </a:spcBef>
              <a:spcAft>
                <a:spcPts val="800"/>
              </a:spcAft>
              <a:buClr>
                <a:srgbClr val="C80F0F"/>
              </a:buClr>
              <a:tabLst>
                <a:tab pos="2190750" algn="l"/>
              </a:tabLst>
            </a:pPr>
            <a:endParaRPr lang="ro-MO" sz="1800" kern="0" dirty="0">
              <a:solidFill>
                <a:srgbClr val="6E6452"/>
              </a:solidFill>
              <a:latin typeface="Arial"/>
            </a:endParaRPr>
          </a:p>
        </p:txBody>
      </p:sp>
      <p:sp>
        <p:nvSpPr>
          <p:cNvPr id="6" name="Прямоугольник 5"/>
          <p:cNvSpPr/>
          <p:nvPr/>
        </p:nvSpPr>
        <p:spPr>
          <a:xfrm>
            <a:off x="188244" y="1294420"/>
            <a:ext cx="8552330" cy="1513235"/>
          </a:xfrm>
          <a:prstGeom prst="rect">
            <a:avLst/>
          </a:prstGeom>
        </p:spPr>
        <p:txBody>
          <a:bodyPr wrap="square">
            <a:spAutoFit/>
          </a:bodyPr>
          <a:lstStyle/>
          <a:p>
            <a:pPr lvl="0">
              <a:lnSpc>
                <a:spcPct val="115000"/>
              </a:lnSpc>
              <a:spcBef>
                <a:spcPts val="400"/>
              </a:spcBef>
              <a:spcAft>
                <a:spcPts val="1000"/>
              </a:spcAft>
              <a:buClr>
                <a:srgbClr val="C80F0F"/>
              </a:buClr>
              <a:tabLst>
                <a:tab pos="2190750" algn="l"/>
              </a:tabLst>
            </a:pPr>
            <a:endParaRPr lang="ro-MO" sz="2000" kern="0" dirty="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a:p>
            <a:pPr lvl="0">
              <a:lnSpc>
                <a:spcPct val="115000"/>
              </a:lnSpc>
              <a:spcBef>
                <a:spcPts val="400"/>
              </a:spcBef>
              <a:spcAft>
                <a:spcPts val="1000"/>
              </a:spcAft>
              <a:buClr>
                <a:srgbClr val="C80F0F"/>
              </a:buClr>
              <a:tabLst>
                <a:tab pos="2190750" algn="l"/>
              </a:tabLst>
            </a:pPr>
            <a:endParaRPr lang="ro-MO" sz="2000" kern="0" dirty="0" smtClean="0">
              <a:solidFill>
                <a:srgbClr val="6E6452"/>
              </a:solidFill>
              <a:latin typeface="Arial"/>
              <a:cs typeface="+mn-cs"/>
            </a:endParaRPr>
          </a:p>
        </p:txBody>
      </p:sp>
      <p:sp>
        <p:nvSpPr>
          <p:cNvPr id="22" name="Прямоугольник 21"/>
          <p:cNvSpPr/>
          <p:nvPr/>
        </p:nvSpPr>
        <p:spPr>
          <a:xfrm>
            <a:off x="192181" y="1408298"/>
            <a:ext cx="8548390" cy="1661993"/>
          </a:xfrm>
          <a:prstGeom prst="rect">
            <a:avLst/>
          </a:prstGeom>
        </p:spPr>
        <p:txBody>
          <a:bodyPr wrap="square">
            <a:spAutoFit/>
          </a:bodyPr>
          <a:lstStyle/>
          <a:p>
            <a:pPr>
              <a:spcBef>
                <a:spcPts val="400"/>
              </a:spcBef>
              <a:spcAft>
                <a:spcPts val="800"/>
              </a:spcAft>
              <a:buClr>
                <a:srgbClr val="C80F0F"/>
              </a:buClr>
              <a:tabLst>
                <a:tab pos="2190750" algn="l"/>
              </a:tabLst>
            </a:pPr>
            <a:r>
              <a:rPr lang="vi-VN" sz="1800" b="0" kern="0" dirty="0" smtClean="0">
                <a:solidFill>
                  <a:srgbClr val="6E6452"/>
                </a:solidFill>
                <a:latin typeface="Arial"/>
              </a:rPr>
              <a:t> </a:t>
            </a: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a:p>
            <a:pPr>
              <a:spcBef>
                <a:spcPts val="400"/>
              </a:spcBef>
              <a:spcAft>
                <a:spcPts val="800"/>
              </a:spcAft>
              <a:buClr>
                <a:srgbClr val="C80F0F"/>
              </a:buClr>
              <a:tabLst>
                <a:tab pos="2190750" algn="l"/>
              </a:tabLst>
            </a:pPr>
            <a:endParaRPr lang="ro-MO" sz="1800" b="0" kern="0" dirty="0" smtClean="0">
              <a:solidFill>
                <a:srgbClr val="6E6452"/>
              </a:solidFill>
              <a:latin typeface="Arial"/>
            </a:endParaRPr>
          </a:p>
        </p:txBody>
      </p:sp>
      <p:sp>
        <p:nvSpPr>
          <p:cNvPr id="5" name="Круглая лента лицом вниз 4"/>
          <p:cNvSpPr/>
          <p:nvPr/>
        </p:nvSpPr>
        <p:spPr bwMode="auto">
          <a:xfrm>
            <a:off x="773215" y="1316362"/>
            <a:ext cx="7738773" cy="1469350"/>
          </a:xfrm>
          <a:prstGeom prst="ellipseRibbon">
            <a:avLst/>
          </a:prstGeom>
          <a:ln>
            <a:solidFill>
              <a:srgbClr val="FF0000"/>
            </a:solidFill>
            <a:headEnd type="none" w="med" len="med"/>
            <a:tailEnd type="none" w="med" len="med"/>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lnSpc>
                <a:spcPct val="107000"/>
              </a:lnSpc>
              <a:spcAft>
                <a:spcPts val="0"/>
              </a:spcAft>
            </a:pPr>
            <a:r>
              <a:rPr lang="en-US" sz="1600" dirty="0">
                <a:solidFill>
                  <a:schemeClr val="tx1"/>
                </a:solidFill>
                <a:latin typeface="+mj-lt"/>
                <a:ea typeface="Calibri"/>
                <a:cs typeface="Times New Roman"/>
              </a:rPr>
              <a:t>HG </a:t>
            </a:r>
            <a:r>
              <a:rPr lang="en-US" sz="1600" dirty="0">
                <a:solidFill>
                  <a:schemeClr val="tx1"/>
                </a:solidFill>
                <a:latin typeface="+mj-lt"/>
                <a:ea typeface="Times New Roman"/>
                <a:cs typeface="Times New Roman"/>
              </a:rPr>
              <a:t>373/2018 din  24.04.2018 cu </a:t>
            </a:r>
            <a:r>
              <a:rPr lang="en-US" sz="1600" dirty="0" err="1">
                <a:solidFill>
                  <a:schemeClr val="tx1"/>
                </a:solidFill>
                <a:latin typeface="+mj-lt"/>
                <a:ea typeface="Times New Roman"/>
                <a:cs typeface="Times New Roman"/>
              </a:rPr>
              <a:t>privire</a:t>
            </a:r>
            <a:r>
              <a:rPr lang="en-US" sz="1600" dirty="0">
                <a:solidFill>
                  <a:schemeClr val="tx1"/>
                </a:solidFill>
                <a:latin typeface="+mj-lt"/>
                <a:ea typeface="Times New Roman"/>
                <a:cs typeface="Times New Roman"/>
              </a:rPr>
              <a:t> la </a:t>
            </a:r>
            <a:r>
              <a:rPr lang="en-US" sz="1600" dirty="0" err="1">
                <a:solidFill>
                  <a:schemeClr val="tx1"/>
                </a:solidFill>
                <a:latin typeface="+mj-lt"/>
                <a:ea typeface="Times New Roman"/>
                <a:cs typeface="Times New Roman"/>
              </a:rPr>
              <a:t>Registrul</a:t>
            </a:r>
            <a:r>
              <a:rPr lang="en-US" sz="1600" dirty="0">
                <a:solidFill>
                  <a:schemeClr val="tx1"/>
                </a:solidFill>
                <a:latin typeface="+mj-lt"/>
                <a:ea typeface="Times New Roman"/>
                <a:cs typeface="Times New Roman"/>
              </a:rPr>
              <a:t> </a:t>
            </a:r>
            <a:r>
              <a:rPr lang="en-US" sz="1600" dirty="0" err="1">
                <a:solidFill>
                  <a:schemeClr val="tx1"/>
                </a:solidFill>
                <a:latin typeface="+mj-lt"/>
                <a:ea typeface="Times New Roman"/>
                <a:cs typeface="Times New Roman"/>
              </a:rPr>
              <a:t>național</a:t>
            </a:r>
            <a:endParaRPr lang="ru-RU" sz="1600" dirty="0">
              <a:solidFill>
                <a:schemeClr val="tx1"/>
              </a:solidFill>
              <a:latin typeface="+mj-lt"/>
              <a:ea typeface="Calibri"/>
              <a:cs typeface="Times New Roman"/>
            </a:endParaRPr>
          </a:p>
          <a:p>
            <a:pPr algn="ctr"/>
            <a:r>
              <a:rPr lang="en-US" sz="1600" dirty="0">
                <a:solidFill>
                  <a:schemeClr val="tx1"/>
                </a:solidFill>
                <a:latin typeface="+mj-lt"/>
                <a:ea typeface="Times New Roman"/>
              </a:rPr>
              <a:t>al </a:t>
            </a:r>
            <a:r>
              <a:rPr lang="en-US" sz="1600" dirty="0" err="1">
                <a:solidFill>
                  <a:schemeClr val="tx1"/>
                </a:solidFill>
                <a:latin typeface="+mj-lt"/>
                <a:ea typeface="Times New Roman"/>
              </a:rPr>
              <a:t>emisiilor</a:t>
            </a:r>
            <a:r>
              <a:rPr lang="en-US" sz="1600" dirty="0">
                <a:solidFill>
                  <a:schemeClr val="tx1"/>
                </a:solidFill>
                <a:latin typeface="+mj-lt"/>
                <a:ea typeface="Times New Roman"/>
              </a:rPr>
              <a:t> </a:t>
            </a:r>
            <a:r>
              <a:rPr lang="en-US" sz="1600" dirty="0" err="1">
                <a:solidFill>
                  <a:schemeClr val="tx1"/>
                </a:solidFill>
                <a:latin typeface="+mj-lt"/>
                <a:ea typeface="Times New Roman"/>
              </a:rPr>
              <a:t>și</a:t>
            </a:r>
            <a:r>
              <a:rPr lang="en-US" sz="1600" dirty="0">
                <a:solidFill>
                  <a:schemeClr val="tx1"/>
                </a:solidFill>
                <a:latin typeface="+mj-lt"/>
                <a:ea typeface="Times New Roman"/>
              </a:rPr>
              <a:t> al </a:t>
            </a:r>
            <a:r>
              <a:rPr lang="en-US" sz="1600" dirty="0" err="1">
                <a:solidFill>
                  <a:schemeClr val="tx1"/>
                </a:solidFill>
                <a:latin typeface="+mj-lt"/>
                <a:ea typeface="Times New Roman"/>
              </a:rPr>
              <a:t>transferului</a:t>
            </a:r>
            <a:r>
              <a:rPr lang="en-US" sz="1600" dirty="0">
                <a:solidFill>
                  <a:schemeClr val="tx1"/>
                </a:solidFill>
                <a:latin typeface="+mj-lt"/>
                <a:ea typeface="Times New Roman"/>
              </a:rPr>
              <a:t> de </a:t>
            </a:r>
            <a:r>
              <a:rPr lang="en-US" sz="1600" dirty="0" err="1">
                <a:solidFill>
                  <a:schemeClr val="tx1"/>
                </a:solidFill>
                <a:latin typeface="+mj-lt"/>
                <a:ea typeface="Times New Roman"/>
              </a:rPr>
              <a:t>poluanți</a:t>
            </a:r>
            <a:endParaRPr lang="ro-MO" sz="1600" kern="0" dirty="0">
              <a:solidFill>
                <a:schemeClr val="tx1"/>
              </a:solidFill>
              <a:latin typeface="+mj-lt"/>
              <a:cs typeface="Arial" charset="0"/>
            </a:endParaRPr>
          </a:p>
        </p:txBody>
      </p:sp>
      <p:sp>
        <p:nvSpPr>
          <p:cNvPr id="8" name="Прямоугольник 7"/>
          <p:cNvSpPr/>
          <p:nvPr/>
        </p:nvSpPr>
        <p:spPr>
          <a:xfrm>
            <a:off x="369786" y="3070290"/>
            <a:ext cx="8612849" cy="3970318"/>
          </a:xfrm>
          <a:prstGeom prst="rect">
            <a:avLst/>
          </a:prstGeom>
        </p:spPr>
        <p:txBody>
          <a:bodyPr wrap="square">
            <a:spAutoFit/>
          </a:bodyPr>
          <a:lstStyle/>
          <a:p>
            <a:pPr lvl="0"/>
            <a:r>
              <a:rPr lang="ro-MO" sz="1800" dirty="0" smtClean="0">
                <a:solidFill>
                  <a:srgbClr val="000000"/>
                </a:solidFill>
                <a:latin typeface="+mj-lt"/>
                <a:cs typeface="+mn-cs"/>
              </a:rPr>
              <a:t>HG este elaborată </a:t>
            </a:r>
            <a:r>
              <a:rPr lang="ro-MO" sz="1800" dirty="0" smtClean="0">
                <a:solidFill>
                  <a:schemeClr val="tx2"/>
                </a:solidFill>
                <a:latin typeface="+mj-lt"/>
                <a:cs typeface="+mn-cs"/>
              </a:rPr>
              <a:t>î</a:t>
            </a:r>
            <a:r>
              <a:rPr lang="vi-VN" sz="1800" b="0" dirty="0" smtClean="0">
                <a:solidFill>
                  <a:schemeClr val="tx2"/>
                </a:solidFill>
                <a:latin typeface="+mj-lt"/>
              </a:rPr>
              <a:t>n </a:t>
            </a:r>
            <a:r>
              <a:rPr lang="vi-VN" sz="1800" b="0" dirty="0">
                <a:solidFill>
                  <a:schemeClr val="tx2"/>
                </a:solidFill>
                <a:latin typeface="+mj-lt"/>
              </a:rPr>
              <a:t>temeiul art. 16 din  Legea nr. 71-XVI din 22 martie 2007 cu privire la </a:t>
            </a:r>
            <a:r>
              <a:rPr lang="vi-VN" sz="1800" b="0" dirty="0" smtClean="0">
                <a:solidFill>
                  <a:schemeClr val="tx2"/>
                </a:solidFill>
                <a:latin typeface="+mj-lt"/>
              </a:rPr>
              <a:t>registre</a:t>
            </a:r>
            <a:r>
              <a:rPr lang="ro-MO" sz="1800" b="0" dirty="0" smtClean="0">
                <a:solidFill>
                  <a:schemeClr val="tx2"/>
                </a:solidFill>
                <a:latin typeface="+mj-lt"/>
              </a:rPr>
              <a:t>, </a:t>
            </a:r>
            <a:r>
              <a:rPr lang="vi-VN" sz="1800" b="0" dirty="0" smtClean="0">
                <a:solidFill>
                  <a:schemeClr val="tx2"/>
                </a:solidFill>
                <a:latin typeface="+mj-lt"/>
              </a:rPr>
              <a:t> Leg</a:t>
            </a:r>
            <a:r>
              <a:rPr lang="ro-MO" sz="1800" b="0" dirty="0" smtClean="0">
                <a:solidFill>
                  <a:schemeClr val="tx2"/>
                </a:solidFill>
                <a:latin typeface="+mj-lt"/>
              </a:rPr>
              <a:t>ii</a:t>
            </a:r>
            <a:r>
              <a:rPr lang="vi-VN" sz="1800" b="0" dirty="0" smtClean="0">
                <a:solidFill>
                  <a:schemeClr val="tx2"/>
                </a:solidFill>
                <a:latin typeface="+mj-lt"/>
              </a:rPr>
              <a:t> </a:t>
            </a:r>
            <a:r>
              <a:rPr lang="vi-VN" sz="1800" b="0" dirty="0">
                <a:solidFill>
                  <a:schemeClr val="tx2"/>
                </a:solidFill>
                <a:latin typeface="+mj-lt"/>
              </a:rPr>
              <a:t>nr. 99 din 26 aprilie 2013 pentru ratificarea Protocolului privind registrele emisiilor şi transferului de poluanți la </a:t>
            </a:r>
            <a:r>
              <a:rPr lang="vi-VN" sz="1800" i="1" dirty="0">
                <a:solidFill>
                  <a:schemeClr val="tx2"/>
                </a:solidFill>
                <a:latin typeface="+mj-lt"/>
              </a:rPr>
              <a:t>Convenția privind accesul la informaţie, justiție şi participarea publicului la adoptarea deciziilor în domeniul mediului </a:t>
            </a:r>
            <a:r>
              <a:rPr lang="ro-MO" sz="1800" i="1" dirty="0" smtClean="0">
                <a:solidFill>
                  <a:schemeClr val="tx2"/>
                </a:solidFill>
                <a:latin typeface="+mj-lt"/>
              </a:rPr>
              <a:t> și prevede:</a:t>
            </a:r>
          </a:p>
          <a:p>
            <a:pPr lvl="0"/>
            <a:endParaRPr lang="ro-MO" sz="1800" b="0" dirty="0" smtClean="0">
              <a:solidFill>
                <a:schemeClr val="tx2"/>
              </a:solidFill>
              <a:latin typeface="+mj-lt"/>
            </a:endParaRPr>
          </a:p>
          <a:p>
            <a:pPr lvl="0"/>
            <a:r>
              <a:rPr lang="ro-MO" sz="1800" b="0" dirty="0" smtClean="0">
                <a:solidFill>
                  <a:schemeClr val="tx2"/>
                </a:solidFill>
                <a:latin typeface="+mj-lt"/>
              </a:rPr>
              <a:t>- </a:t>
            </a:r>
            <a:r>
              <a:rPr lang="ro-MO" sz="1800" dirty="0" smtClean="0">
                <a:solidFill>
                  <a:schemeClr val="tx2"/>
                </a:solidFill>
                <a:latin typeface="+mj-lt"/>
              </a:rPr>
              <a:t>I</a:t>
            </a:r>
            <a:r>
              <a:rPr lang="vi-VN" sz="1800" dirty="0" smtClean="0">
                <a:solidFill>
                  <a:schemeClr val="tx2"/>
                </a:solidFill>
                <a:latin typeface="+mj-lt"/>
              </a:rPr>
              <a:t>nstitui</a:t>
            </a:r>
            <a:r>
              <a:rPr lang="ro-MO" sz="1800" dirty="0" smtClean="0">
                <a:solidFill>
                  <a:schemeClr val="tx2"/>
                </a:solidFill>
                <a:latin typeface="+mj-lt"/>
              </a:rPr>
              <a:t>rea</a:t>
            </a:r>
            <a:r>
              <a:rPr lang="vi-VN" sz="1800" dirty="0" smtClean="0">
                <a:solidFill>
                  <a:schemeClr val="tx2"/>
                </a:solidFill>
                <a:latin typeface="+mj-lt"/>
              </a:rPr>
              <a:t> Registrul</a:t>
            </a:r>
            <a:r>
              <a:rPr lang="ro-MO" sz="1800" dirty="0" smtClean="0">
                <a:solidFill>
                  <a:schemeClr val="tx2"/>
                </a:solidFill>
                <a:latin typeface="+mj-lt"/>
              </a:rPr>
              <a:t>ui</a:t>
            </a:r>
            <a:r>
              <a:rPr lang="vi-VN" sz="1800" dirty="0" smtClean="0">
                <a:solidFill>
                  <a:schemeClr val="tx2"/>
                </a:solidFill>
                <a:latin typeface="+mj-lt"/>
              </a:rPr>
              <a:t> </a:t>
            </a:r>
            <a:r>
              <a:rPr lang="vi-VN" sz="1800" dirty="0">
                <a:solidFill>
                  <a:schemeClr val="tx2"/>
                </a:solidFill>
                <a:latin typeface="+mj-lt"/>
              </a:rPr>
              <a:t>național al emisiilor și al transferului de poluanți </a:t>
            </a:r>
            <a:r>
              <a:rPr lang="vi-VN" sz="1800" b="0" dirty="0">
                <a:solidFill>
                  <a:schemeClr val="tx2"/>
                </a:solidFill>
                <a:latin typeface="+mj-lt"/>
              </a:rPr>
              <a:t>în scopul colectării informațiilor privind emisiile de poluanți și transferul acestora. </a:t>
            </a:r>
            <a:r>
              <a:rPr lang="vi-VN" sz="1800" dirty="0">
                <a:solidFill>
                  <a:schemeClr val="tx2"/>
                </a:solidFill>
                <a:latin typeface="+mj-lt"/>
              </a:rPr>
              <a:t/>
            </a:r>
            <a:br>
              <a:rPr lang="vi-VN" sz="1800" dirty="0">
                <a:solidFill>
                  <a:schemeClr val="tx2"/>
                </a:solidFill>
                <a:latin typeface="+mj-lt"/>
              </a:rPr>
            </a:br>
            <a:r>
              <a:rPr lang="ro-MO" sz="1800" b="0" dirty="0" smtClean="0">
                <a:solidFill>
                  <a:schemeClr val="tx2"/>
                </a:solidFill>
                <a:latin typeface="+mj-lt"/>
              </a:rPr>
              <a:t>- </a:t>
            </a:r>
            <a:r>
              <a:rPr lang="vi-VN" sz="1800" b="0" dirty="0" smtClean="0">
                <a:solidFill>
                  <a:schemeClr val="tx2"/>
                </a:solidFill>
                <a:latin typeface="+mj-lt"/>
              </a:rPr>
              <a:t>Se aprobă</a:t>
            </a:r>
            <a:r>
              <a:rPr lang="ro-MO" sz="1800" b="0" dirty="0" smtClean="0">
                <a:solidFill>
                  <a:schemeClr val="tx2"/>
                </a:solidFill>
                <a:latin typeface="+mj-lt"/>
              </a:rPr>
              <a:t> </a:t>
            </a:r>
            <a:r>
              <a:rPr lang="vi-VN" sz="1800" b="0" dirty="0" smtClean="0">
                <a:solidFill>
                  <a:schemeClr val="tx2"/>
                </a:solidFill>
                <a:latin typeface="+mj-lt"/>
              </a:rPr>
              <a:t> </a:t>
            </a:r>
            <a:r>
              <a:rPr lang="vi-VN" sz="1800" dirty="0">
                <a:solidFill>
                  <a:schemeClr val="tx2"/>
                </a:solidFill>
                <a:latin typeface="+mj-lt"/>
              </a:rPr>
              <a:t>Conceptul tehnic al Sistemului informațional automatizat </a:t>
            </a:r>
            <a:r>
              <a:rPr lang="vi-VN" sz="1800" b="0" dirty="0">
                <a:solidFill>
                  <a:schemeClr val="tx2"/>
                </a:solidFill>
                <a:latin typeface="+mj-lt"/>
              </a:rPr>
              <a:t>„</a:t>
            </a:r>
            <a:r>
              <a:rPr lang="vi-VN" sz="1800" dirty="0">
                <a:solidFill>
                  <a:schemeClr val="tx2"/>
                </a:solidFill>
                <a:latin typeface="+mj-lt"/>
              </a:rPr>
              <a:t>Registrul național al emisiilor și al transferului de poluanți</a:t>
            </a:r>
            <a:r>
              <a:rPr lang="vi-VN" sz="1800" b="0" dirty="0">
                <a:solidFill>
                  <a:schemeClr val="tx2"/>
                </a:solidFill>
                <a:latin typeface="+mj-lt"/>
              </a:rPr>
              <a:t>”, conform anexei nr. 1;</a:t>
            </a:r>
            <a:r>
              <a:rPr lang="vi-VN" sz="1800" dirty="0">
                <a:solidFill>
                  <a:schemeClr val="tx2"/>
                </a:solidFill>
                <a:latin typeface="+mj-lt"/>
              </a:rPr>
              <a:t/>
            </a:r>
            <a:br>
              <a:rPr lang="vi-VN" sz="1800" dirty="0">
                <a:solidFill>
                  <a:schemeClr val="tx2"/>
                </a:solidFill>
                <a:latin typeface="+mj-lt"/>
              </a:rPr>
            </a:br>
            <a:r>
              <a:rPr lang="vi-VN" sz="1800" b="0" dirty="0">
                <a:solidFill>
                  <a:schemeClr val="tx2"/>
                </a:solidFill>
                <a:latin typeface="+mj-lt"/>
              </a:rPr>
              <a:t>  </a:t>
            </a:r>
            <a:r>
              <a:rPr lang="ro-MO" sz="1800" b="0" dirty="0" smtClean="0">
                <a:solidFill>
                  <a:schemeClr val="tx2"/>
                </a:solidFill>
                <a:latin typeface="+mj-lt"/>
              </a:rPr>
              <a:t>-</a:t>
            </a:r>
            <a:r>
              <a:rPr lang="vi-VN" sz="1800" b="0" dirty="0" smtClean="0">
                <a:solidFill>
                  <a:schemeClr val="tx2"/>
                </a:solidFill>
                <a:latin typeface="+mj-lt"/>
              </a:rPr>
              <a:t> </a:t>
            </a:r>
            <a:r>
              <a:rPr lang="vi-VN" sz="1800" dirty="0">
                <a:solidFill>
                  <a:schemeClr val="tx2"/>
                </a:solidFill>
                <a:latin typeface="+mj-lt"/>
              </a:rPr>
              <a:t>Regulamentul privind Registrul național al emisiilor și al transferului de poluanți, conform anexei nr. 2. </a:t>
            </a:r>
            <a:br>
              <a:rPr lang="vi-VN" sz="1800" dirty="0">
                <a:solidFill>
                  <a:schemeClr val="tx2"/>
                </a:solidFill>
                <a:latin typeface="+mj-lt"/>
              </a:rPr>
            </a:br>
            <a:r>
              <a:rPr lang="vi-VN" sz="1800" b="0" dirty="0">
                <a:solidFill>
                  <a:srgbClr val="000000"/>
                </a:solidFill>
                <a:latin typeface="+mj-lt"/>
              </a:rPr>
              <a:t>   </a:t>
            </a:r>
            <a:endParaRPr lang="vi-VN" sz="1800" dirty="0">
              <a:solidFill>
                <a:srgbClr val="000000"/>
              </a:solidFill>
              <a:latin typeface="+mj-lt"/>
              <a:cs typeface="+mn-cs"/>
            </a:endParaRPr>
          </a:p>
        </p:txBody>
      </p:sp>
    </p:spTree>
    <p:extLst>
      <p:ext uri="{BB962C8B-B14F-4D97-AF65-F5344CB8AC3E}">
        <p14:creationId xmlns:p14="http://schemas.microsoft.com/office/powerpoint/2010/main" val="354509675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Light"/>
        <a:ea typeface="MS PGothic"/>
        <a:cs typeface="MS PGothic"/>
      </a:majorFont>
      <a:minorFont>
        <a:latin typeface="Calibri"/>
        <a:ea typeface="MS PGothic"/>
        <a:cs typeface="MS PGothic"/>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ru-RU"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ru-RU"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Ретро">
  <a:themeElements>
    <a:clrScheme name="Ретро">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1_Ретро">
  <a:themeElements>
    <a:clrScheme name="Ретро">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4411</TotalTime>
  <Words>8863</Words>
  <Application>Microsoft Office PowerPoint</Application>
  <PresentationFormat>Экран (4:3)</PresentationFormat>
  <Paragraphs>2941</Paragraphs>
  <Slides>139</Slides>
  <Notes>41</Notes>
  <HiddenSlides>0</HiddenSlides>
  <MMClips>0</MMClips>
  <ScaleCrop>false</ScaleCrop>
  <HeadingPairs>
    <vt:vector size="4" baseType="variant">
      <vt:variant>
        <vt:lpstr>Тема</vt:lpstr>
      </vt:variant>
      <vt:variant>
        <vt:i4>4</vt:i4>
      </vt:variant>
      <vt:variant>
        <vt:lpstr>Заголовки слайдов</vt:lpstr>
      </vt:variant>
      <vt:variant>
        <vt:i4>139</vt:i4>
      </vt:variant>
    </vt:vector>
  </HeadingPairs>
  <TitlesOfParts>
    <vt:vector size="143" baseType="lpstr">
      <vt:lpstr>GIZ_Banner_Kopfzeile-Ausland (3)</vt:lpstr>
      <vt:lpstr>Тема Office</vt:lpstr>
      <vt:lpstr>5_Ретро</vt:lpstr>
      <vt:lpstr>1_Ретро</vt:lpstr>
      <vt:lpstr>Curs de instruire pentru angajații operatorilor „Apă-Canal”  Modulul 14:  Acte legislative și normative în domeniul alimentării cu apă și de canalizare  Sesiunea 1:  Acte internaționale în domeniul protecției și utilizării resurselor de apă, ratificate de RM (convenții protocoale, acorduri). Cadrul politic (legislativ strategic și  normativ) na’ional în domeniul protecției și utilizării resurselor de apă.  Expert național în domeniul AC 11 – 12 – 13 septembrie 2018,  Chișinău</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Protocoale în cadrul Convenției Protecția apelor transfrontaliere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Legea 86 din 25.05 2014 despre EIMÎ</vt:lpstr>
      <vt:lpstr>Legea 86 din 25.05 2014 despre EIM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RePack by Diakov</cp:lastModifiedBy>
  <cp:revision>699</cp:revision>
  <cp:lastPrinted>2017-07-11T13:18:46Z</cp:lastPrinted>
  <dcterms:created xsi:type="dcterms:W3CDTF">2013-09-05T11:54:56Z</dcterms:created>
  <dcterms:modified xsi:type="dcterms:W3CDTF">2018-09-08T16:27:51Z</dcterms:modified>
</cp:coreProperties>
</file>