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64"/>
  </p:notesMasterIdLst>
  <p:handoutMasterIdLst>
    <p:handoutMasterId r:id="rId65"/>
  </p:handoutMasterIdLst>
  <p:sldIdLst>
    <p:sldId id="407" r:id="rId2"/>
    <p:sldId id="447" r:id="rId3"/>
    <p:sldId id="430" r:id="rId4"/>
    <p:sldId id="490" r:id="rId5"/>
    <p:sldId id="491" r:id="rId6"/>
    <p:sldId id="492" r:id="rId7"/>
    <p:sldId id="493" r:id="rId8"/>
    <p:sldId id="494" r:id="rId9"/>
    <p:sldId id="431" r:id="rId10"/>
    <p:sldId id="498" r:id="rId11"/>
    <p:sldId id="499" r:id="rId12"/>
    <p:sldId id="432" r:id="rId13"/>
    <p:sldId id="428" r:id="rId14"/>
    <p:sldId id="433" r:id="rId15"/>
    <p:sldId id="495" r:id="rId16"/>
    <p:sldId id="496" r:id="rId17"/>
    <p:sldId id="497" r:id="rId18"/>
    <p:sldId id="503" r:id="rId19"/>
    <p:sldId id="435" r:id="rId20"/>
    <p:sldId id="436" r:id="rId21"/>
    <p:sldId id="437" r:id="rId22"/>
    <p:sldId id="438" r:id="rId23"/>
    <p:sldId id="439" r:id="rId24"/>
    <p:sldId id="440" r:id="rId25"/>
    <p:sldId id="506" r:id="rId26"/>
    <p:sldId id="507" r:id="rId27"/>
    <p:sldId id="508" r:id="rId28"/>
    <p:sldId id="509" r:id="rId29"/>
    <p:sldId id="510" r:id="rId30"/>
    <p:sldId id="511" r:id="rId31"/>
    <p:sldId id="512" r:id="rId32"/>
    <p:sldId id="513" r:id="rId33"/>
    <p:sldId id="514" r:id="rId34"/>
    <p:sldId id="515" r:id="rId35"/>
    <p:sldId id="516" r:id="rId36"/>
    <p:sldId id="517" r:id="rId37"/>
    <p:sldId id="518" r:id="rId38"/>
    <p:sldId id="519" r:id="rId39"/>
    <p:sldId id="520" r:id="rId40"/>
    <p:sldId id="521" r:id="rId41"/>
    <p:sldId id="522" r:id="rId42"/>
    <p:sldId id="523" r:id="rId43"/>
    <p:sldId id="524" r:id="rId44"/>
    <p:sldId id="525" r:id="rId45"/>
    <p:sldId id="526" r:id="rId46"/>
    <p:sldId id="527" r:id="rId47"/>
    <p:sldId id="528" r:id="rId48"/>
    <p:sldId id="529" r:id="rId49"/>
    <p:sldId id="475" r:id="rId50"/>
    <p:sldId id="476" r:id="rId51"/>
    <p:sldId id="477" r:id="rId52"/>
    <p:sldId id="478" r:id="rId53"/>
    <p:sldId id="479" r:id="rId54"/>
    <p:sldId id="480" r:id="rId55"/>
    <p:sldId id="481" r:id="rId56"/>
    <p:sldId id="482" r:id="rId57"/>
    <p:sldId id="483" r:id="rId58"/>
    <p:sldId id="485" r:id="rId59"/>
    <p:sldId id="488" r:id="rId60"/>
    <p:sldId id="489" r:id="rId61"/>
    <p:sldId id="446" r:id="rId62"/>
    <p:sldId id="427" r:id="rId63"/>
  </p:sldIdLst>
  <p:sldSz cx="9144000" cy="6858000" type="screen4x3"/>
  <p:notesSz cx="6858000" cy="992663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2385" autoAdjust="0"/>
  </p:normalViewPr>
  <p:slideViewPr>
    <p:cSldViewPr snapToGrid="0">
      <p:cViewPr varScale="1">
        <p:scale>
          <a:sx n="57" d="100"/>
          <a:sy n="57" d="100"/>
        </p:scale>
        <p:origin x="84" y="312"/>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508" y="4714876"/>
            <a:ext cx="5028986" cy="446722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8198" name="Rectangle 6"/>
          <p:cNvSpPr>
            <a:spLocks noGrp="1" noChangeArrowheads="1"/>
          </p:cNvSpPr>
          <p:nvPr>
            <p:ph type="ftr" sz="quarter" idx="4"/>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2</a:t>
            </a:fld>
            <a:endParaRPr lang="de-DE"/>
          </a:p>
        </p:txBody>
      </p:sp>
    </p:spTree>
    <p:extLst>
      <p:ext uri="{BB962C8B-B14F-4D97-AF65-F5344CB8AC3E}">
        <p14:creationId xmlns:p14="http://schemas.microsoft.com/office/powerpoint/2010/main" val="311208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0D1A5A60-FFC1-4DD6-B034-06B726499F40}" type="datetime1">
              <a:rPr lang="en-GB"/>
              <a:pPr>
                <a:defRPr/>
              </a:pPr>
              <a:t>06/11/2018</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E647B01B-C2E8-4CD6-B726-44287C896096}" type="datetime1">
              <a:rPr lang="en-GB"/>
              <a:pPr>
                <a:defRPr/>
              </a:pPr>
              <a:t>06/11/2018</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3941188A-33A2-4652-B861-6B898985BDA5}" type="datetime1">
              <a:rPr lang="en-GB"/>
              <a:pPr>
                <a:defRPr/>
              </a:pPr>
              <a:t>06/11/2018</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94731B3F-98C9-477F-8A19-E86B62010671}" type="datetime1">
              <a:rPr lang="en-GB"/>
              <a:pPr>
                <a:defRPr/>
              </a:pPr>
              <a:t>06/11/2018</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244D77F8-03E1-499A-AFE8-B8E68698775C}" type="datetime1">
              <a:rPr lang="en-GB"/>
              <a:pPr>
                <a:defRPr/>
              </a:pPr>
              <a:t>06/11/2018</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6DD8158-1737-45DB-8ECC-2C3A89813773}" type="datetime1">
              <a:rPr lang="en-GB"/>
              <a:pPr>
                <a:defRPr/>
              </a:pPr>
              <a:t>06/11/2018</a:t>
            </a:fld>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a:xfrm>
            <a:off x="8647113" y="6408738"/>
            <a:ext cx="366712" cy="365125"/>
          </a:xfrm>
          <a:prstGeom prst="rect">
            <a:avLst/>
          </a:prstGeom>
        </p:spPr>
        <p:txBody>
          <a:bodyPr/>
          <a:lstStyle>
            <a:lvl1pPr>
              <a:defRPr/>
            </a:lvl1pPr>
          </a:lstStyle>
          <a:p>
            <a:pPr>
              <a:defRPr/>
            </a:pPr>
            <a:fld id="{8A70F7CF-EF1D-4511-A106-C05F62E88B8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2"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Полилиния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a:xfrm>
            <a:off x="8647113" y="6408738"/>
            <a:ext cx="366712" cy="365125"/>
          </a:xfrm>
          <a:prstGeom prst="rect">
            <a:avLst/>
          </a:prstGeom>
        </p:spPr>
        <p:txBody>
          <a:bodyPr/>
          <a:lstStyle>
            <a:lvl1pPr>
              <a:defRPr smtClean="0">
                <a:solidFill>
                  <a:srgbClr val="FFFFFF"/>
                </a:solidFill>
              </a:defRPr>
            </a:lvl1pPr>
            <a:extLst/>
          </a:lstStyle>
          <a:p>
            <a:pPr>
              <a:defRPr/>
            </a:pPr>
            <a:fld id="{99CFA896-0FD9-4745-BA50-D4BE2899A9A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ru-RU"/>
          </a:p>
        </p:txBody>
      </p:sp>
      <p:sp>
        <p:nvSpPr>
          <p:cNvPr id="3" name="Rectangle 70"/>
          <p:cNvSpPr>
            <a:spLocks noGrp="1" noChangeArrowheads="1"/>
          </p:cNvSpPr>
          <p:nvPr>
            <p:ph type="ftr" sz="quarter" idx="11"/>
          </p:nvPr>
        </p:nvSpPr>
        <p:spPr>
          <a:ln/>
        </p:spPr>
        <p:txBody>
          <a:bodyPr/>
          <a:lstStyle>
            <a:lvl1pPr>
              <a:defRPr/>
            </a:lvl1pPr>
          </a:lstStyle>
          <a:p>
            <a:pPr>
              <a:defRPr/>
            </a:pPr>
            <a:endParaRPr lang="ru-RU"/>
          </a:p>
        </p:txBody>
      </p:sp>
      <p:sp>
        <p:nvSpPr>
          <p:cNvPr id="4" name="Rectangle 71"/>
          <p:cNvSpPr>
            <a:spLocks noGrp="1" noChangeArrowheads="1"/>
          </p:cNvSpPr>
          <p:nvPr>
            <p:ph type="sldNum" sz="quarter" idx="12"/>
          </p:nvPr>
        </p:nvSpPr>
        <p:spPr>
          <a:ln/>
        </p:spPr>
        <p:txBody>
          <a:bodyPr/>
          <a:lstStyle>
            <a:lvl1pPr>
              <a:defRPr/>
            </a:lvl1pPr>
          </a:lstStyle>
          <a:p>
            <a:pPr>
              <a:defRPr/>
            </a:pPr>
            <a:fld id="{8F58FCE6-86B3-4592-9F19-D04E911C8291}" type="slidenum">
              <a:rPr lang="ru-RU" altLang="ro-RO"/>
              <a:pPr>
                <a:defRPr/>
              </a:pPr>
              <a:t>‹#›</a:t>
            </a:fld>
            <a:endParaRPr lang="ru-RU" altLang="ro-RO"/>
          </a:p>
        </p:txBody>
      </p:sp>
    </p:spTree>
    <p:extLst>
      <p:ext uri="{BB962C8B-B14F-4D97-AF65-F5344CB8AC3E}">
        <p14:creationId xmlns:p14="http://schemas.microsoft.com/office/powerpoint/2010/main" val="200473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Grafik 6"/>
          <p:cNvPicPr>
            <a:picLocks noChangeAspect="1"/>
          </p:cNvPicPr>
          <p:nvPr/>
        </p:nvPicPr>
        <p:blipFill>
          <a:blip r:embed="rId11"/>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12"/>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layer</a:t>
            </a:r>
          </a:p>
          <a:p>
            <a:pPr lvl="1"/>
            <a:r>
              <a:rPr lang="en-GB" smtClean="0"/>
              <a:t>Second layer</a:t>
            </a:r>
          </a:p>
          <a:p>
            <a:pPr lvl="2"/>
            <a:r>
              <a:rPr lang="en-GB" smtClean="0"/>
              <a:t>Third layer</a:t>
            </a:r>
          </a:p>
          <a:p>
            <a:pPr lvl="3"/>
            <a:r>
              <a:rPr lang="en-GB" smtClean="0"/>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smtClean="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6CC72D31-0A1F-4446-B251-5763FDFFC8B0}" type="datetime1">
              <a:rPr lang="en-GB"/>
              <a:pPr>
                <a:defRPr/>
              </a:pPr>
              <a:t>06/11/2018</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here to add title</a:t>
            </a:r>
            <a:endParaRPr lang="de-DE" smtClean="0"/>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701" r:id="rId7"/>
    <p:sldLayoutId id="2147483702" r:id="rId8"/>
    <p:sldLayoutId id="2147483703" r:id="rId9"/>
  </p:sldLayoutIdLst>
  <p:transition/>
  <p:timing>
    <p:tnLst>
      <p:par>
        <p:cTn id="1" dur="indefinite" restart="never" nodeType="tmRoot"/>
      </p:par>
    </p:tnLst>
  </p:timing>
  <p:hf sldNum="0" hdr="0" ftr="0" dt="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24.jpeg"/><Relationship Id="rId7" Type="http://schemas.openxmlformats.org/officeDocument/2006/relationships/hyperlink" Target="http://www.ifcaac.amac.md/" TargetMode="External"/><Relationship Id="rId12"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7.png"/><Relationship Id="rId5" Type="http://schemas.openxmlformats.org/officeDocument/2006/relationships/image" Target="../media/image26.jpeg"/><Relationship Id="rId10" Type="http://schemas.openxmlformats.org/officeDocument/2006/relationships/image" Target="../media/image6.png"/><Relationship Id="rId4" Type="http://schemas.openxmlformats.org/officeDocument/2006/relationships/image" Target="../media/image25.jpe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48741" y="1845308"/>
            <a:ext cx="8839199" cy="4416167"/>
          </a:xfrm>
        </p:spPr>
        <p:txBody>
          <a:bodyPr/>
          <a:lstStyle/>
          <a:p>
            <a:pPr algn="ctr"/>
            <a:r>
              <a:rPr lang="ru-RU" b="1" dirty="0" smtClean="0">
                <a:solidFill>
                  <a:srgbClr val="002060"/>
                </a:solidFill>
              </a:rPr>
              <a:t>Курс обучения для работников предприятий</a:t>
            </a:r>
            <a:br>
              <a:rPr lang="ru-RU" b="1" dirty="0" smtClean="0">
                <a:solidFill>
                  <a:srgbClr val="002060"/>
                </a:solidFill>
              </a:rPr>
            </a:br>
            <a:r>
              <a:rPr lang="ro-RO" b="1" dirty="0" smtClean="0">
                <a:solidFill>
                  <a:srgbClr val="002060"/>
                </a:solidFill>
              </a:rPr>
              <a:t>„Apă-Canal”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C00000"/>
                </a:solidFill>
              </a:rPr>
              <a:t> </a:t>
            </a:r>
            <a:r>
              <a:rPr lang="ru-RU" b="1" dirty="0" smtClean="0">
                <a:solidFill>
                  <a:srgbClr val="C00000"/>
                </a:solidFill>
              </a:rPr>
              <a:t>МОДУЛЬ</a:t>
            </a:r>
            <a:r>
              <a:rPr lang="ro-RO" b="1" dirty="0" smtClean="0">
                <a:solidFill>
                  <a:srgbClr val="C00000"/>
                </a:solidFill>
              </a:rPr>
              <a:t> 15: </a:t>
            </a:r>
            <a:r>
              <a:rPr lang="ru-RU" b="1" dirty="0" smtClean="0">
                <a:solidFill>
                  <a:srgbClr val="002060"/>
                </a:solidFill>
              </a:rPr>
              <a:t>Охрана здоровья и безопасность труда на предприятиях водоснабжения и канализации</a:t>
            </a:r>
            <a:r>
              <a:rPr lang="ro-RO" b="1" dirty="0" smtClean="0">
                <a:solidFill>
                  <a:srgbClr val="002060"/>
                </a:solidFill>
              </a:rPr>
              <a:t/>
            </a:r>
            <a:br>
              <a:rPr lang="ro-RO" b="1" dirty="0" smtClean="0">
                <a:solidFill>
                  <a:srgbClr val="002060"/>
                </a:solidFill>
              </a:rPr>
            </a:br>
            <a:r>
              <a:rPr lang="ro-RO" b="1" dirty="0" smtClean="0">
                <a:solidFill>
                  <a:srgbClr val="002060"/>
                </a:solidFill>
              </a:rPr>
              <a:t/>
            </a:r>
            <a:br>
              <a:rPr lang="ro-RO" b="1" dirty="0" smtClean="0">
                <a:solidFill>
                  <a:srgbClr val="002060"/>
                </a:solidFill>
              </a:rPr>
            </a:br>
            <a:r>
              <a:rPr lang="ru-RU" altLang="en-US" sz="2000" b="1" dirty="0" smtClean="0">
                <a:solidFill>
                  <a:srgbClr val="FF0000"/>
                </a:solidFill>
              </a:rPr>
              <a:t>Занятие</a:t>
            </a:r>
            <a:r>
              <a:rPr lang="ro-RO" altLang="en-US" sz="2000" b="1" dirty="0" smtClean="0">
                <a:solidFill>
                  <a:srgbClr val="FF0000"/>
                </a:solidFill>
              </a:rPr>
              <a:t> 3</a:t>
            </a:r>
            <a:r>
              <a:rPr lang="en-US" altLang="en-US" sz="2000" b="1" dirty="0" smtClean="0">
                <a:solidFill>
                  <a:srgbClr val="002060"/>
                </a:solidFill>
                <a:cs typeface="Times New Roman" panose="02020603050405020304" pitchFamily="18" charset="0"/>
              </a:rPr>
              <a:t>:  </a:t>
            </a:r>
            <a:r>
              <a:rPr lang="ru-RU" altLang="en-US" sz="2000" b="1" dirty="0" smtClean="0">
                <a:solidFill>
                  <a:srgbClr val="002060"/>
                </a:solidFill>
                <a:cs typeface="Times New Roman" panose="02020603050405020304" pitchFamily="18" charset="0"/>
              </a:rPr>
              <a:t>Управление охраной здоровья и безопасностью труда</a:t>
            </a:r>
            <a:r>
              <a:rPr lang="ro-RO" sz="2000" dirty="0" smtClean="0">
                <a:solidFill>
                  <a:srgbClr val="002060"/>
                </a:solidFill>
                <a:cs typeface="Times New Roman" panose="02020603050405020304" pitchFamily="18" charset="0"/>
              </a:rPr>
              <a:t/>
            </a:r>
            <a:br>
              <a:rPr lang="ro-RO" sz="2000" dirty="0" smtClean="0">
                <a:solidFill>
                  <a:srgbClr val="002060"/>
                </a:solidFill>
                <a:cs typeface="Times New Roman" panose="02020603050405020304" pitchFamily="18" charset="0"/>
              </a:rPr>
            </a:br>
            <a:r>
              <a:rPr lang="ro-RO" dirty="0" smtClean="0">
                <a:solidFill>
                  <a:srgbClr val="000F2E"/>
                </a:solidFill>
                <a:latin typeface="Times New Roman" panose="02020603050405020304" pitchFamily="18" charset="0"/>
                <a:cs typeface="Times New Roman" panose="02020603050405020304" pitchFamily="18" charset="0"/>
              </a:rPr>
              <a:t/>
            </a:r>
            <a:br>
              <a:rPr lang="ro-RO" dirty="0" smtClean="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6 – 7 </a:t>
            </a:r>
            <a:r>
              <a:rPr lang="ru-RU" sz="1600" b="1" dirty="0" smtClean="0">
                <a:solidFill>
                  <a:srgbClr val="002060"/>
                </a:solidFill>
              </a:rPr>
              <a:t>ноября </a:t>
            </a:r>
            <a:r>
              <a:rPr lang="ro-RO" sz="1600" b="1" dirty="0" smtClean="0">
                <a:solidFill>
                  <a:srgbClr val="002060"/>
                </a:solidFill>
              </a:rPr>
              <a:t>2018,  </a:t>
            </a:r>
            <a:r>
              <a:rPr lang="ru-RU" sz="1600" b="1" dirty="0" err="1" smtClean="0">
                <a:solidFill>
                  <a:srgbClr val="002060"/>
                </a:solidFill>
              </a:rPr>
              <a:t>Кишинэу</a:t>
            </a:r>
            <a:endParaRPr lang="ro-RO" sz="1600" b="1" dirty="0">
              <a:solidFill>
                <a:srgbClr val="002060"/>
              </a:solidFill>
            </a:endParaRPr>
          </a:p>
        </p:txBody>
      </p:sp>
    </p:spTree>
    <p:extLst>
      <p:ext uri="{BB962C8B-B14F-4D97-AF65-F5344CB8AC3E}">
        <p14:creationId xmlns:p14="http://schemas.microsoft.com/office/powerpoint/2010/main" val="23616167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2" name="Dreptunghi 1"/>
          <p:cNvSpPr/>
          <p:nvPr/>
        </p:nvSpPr>
        <p:spPr>
          <a:xfrm>
            <a:off x="158496" y="1383036"/>
            <a:ext cx="8827008" cy="5062924"/>
          </a:xfrm>
          <a:prstGeom prst="rect">
            <a:avLst/>
          </a:prstGeom>
        </p:spPr>
        <p:txBody>
          <a:bodyPr wrap="square">
            <a:spAutoFit/>
          </a:bodyPr>
          <a:lstStyle/>
          <a:p>
            <a:pPr lvl="1" indent="-457200" algn="just">
              <a:spcBef>
                <a:spcPts val="0"/>
              </a:spcBef>
              <a:spcAft>
                <a:spcPts val="0"/>
              </a:spcAft>
              <a:buClr>
                <a:srgbClr val="FF0000"/>
              </a:buClr>
              <a:buFont typeface="+mj-lt"/>
              <a:buAutoNum type="arabicPeriod" startAt="5"/>
            </a:pPr>
            <a:r>
              <a:rPr lang="ru-RU" sz="1900" b="0" dirty="0">
                <a:solidFill>
                  <a:schemeClr val="tx1"/>
                </a:solidFill>
                <a:latin typeface="Times New Roman" pitchFamily="18" charset="0"/>
                <a:cs typeface="Times New Roman" pitchFamily="18" charset="0"/>
              </a:rPr>
              <a:t>Постановление Правительства № </a:t>
            </a:r>
            <a:r>
              <a:rPr lang="ro-RO" sz="1900" b="0" dirty="0">
                <a:solidFill>
                  <a:schemeClr val="tx1"/>
                </a:solidFill>
                <a:latin typeface="Times New Roman" pitchFamily="18" charset="0"/>
                <a:cs typeface="Times New Roman" pitchFamily="18" charset="0"/>
              </a:rPr>
              <a:t>324 </a:t>
            </a:r>
            <a:r>
              <a:rPr lang="ru-RU" sz="1900" b="0" dirty="0">
                <a:solidFill>
                  <a:schemeClr val="tx1"/>
                </a:solidFill>
                <a:latin typeface="Times New Roman" pitchFamily="18" charset="0"/>
                <a:cs typeface="Times New Roman" pitchFamily="18" charset="0"/>
              </a:rPr>
              <a:t>от</a:t>
            </a:r>
            <a:r>
              <a:rPr lang="ro-RO" sz="1900" b="0" dirty="0">
                <a:solidFill>
                  <a:schemeClr val="tx1"/>
                </a:solidFill>
                <a:latin typeface="Times New Roman" pitchFamily="18" charset="0"/>
                <a:cs typeface="Times New Roman" pitchFamily="18" charset="0"/>
              </a:rPr>
              <a:t> 30.05.2013</a:t>
            </a:r>
            <a:r>
              <a:rPr lang="ro-RO" sz="1900" b="0" dirty="0" smtClean="0">
                <a:solidFill>
                  <a:schemeClr val="tx1"/>
                </a:solidFill>
                <a:latin typeface="Times New Roman" pitchFamily="18" charset="0"/>
                <a:cs typeface="Times New Roman" pitchFamily="18" charset="0"/>
              </a:rPr>
              <a:t>;</a:t>
            </a:r>
            <a:r>
              <a:rPr lang="ru-RU" sz="1900" b="0" dirty="0">
                <a:solidFill>
                  <a:schemeClr val="tx1"/>
                </a:solidFill>
                <a:latin typeface="Times New Roman" panose="02020603050405020304" pitchFamily="18" charset="0"/>
                <a:cs typeface="Times New Roman" panose="02020603050405020304" pitchFamily="18" charset="0"/>
              </a:rPr>
              <a:t> Санитарный регламент о требованиях к здоровью и безопасности для обеспечения защиты  работников от рисков, связанных с  наличием  химических веществ на рабочем </a:t>
            </a:r>
            <a:r>
              <a:rPr lang="ru-RU" sz="1900" b="0" dirty="0" smtClean="0">
                <a:solidFill>
                  <a:schemeClr val="tx1"/>
                </a:solidFill>
                <a:latin typeface="Times New Roman" panose="02020603050405020304" pitchFamily="18" charset="0"/>
                <a:cs typeface="Times New Roman" panose="02020603050405020304" pitchFamily="18" charset="0"/>
              </a:rPr>
              <a:t>месте. Опубликовано</a:t>
            </a:r>
            <a:r>
              <a:rPr lang="ru-RU" sz="1900" b="0" dirty="0">
                <a:solidFill>
                  <a:schemeClr val="tx1"/>
                </a:solidFill>
                <a:latin typeface="Times New Roman" panose="02020603050405020304" pitchFamily="18" charset="0"/>
                <a:cs typeface="Times New Roman" panose="02020603050405020304" pitchFamily="18" charset="0"/>
              </a:rPr>
              <a:t> 14.06.2013 в </a:t>
            </a:r>
            <a:r>
              <a:rPr lang="ru-RU" sz="1900" b="0" dirty="0" err="1">
                <a:solidFill>
                  <a:schemeClr val="tx1"/>
                </a:solidFill>
                <a:latin typeface="Times New Roman" panose="02020603050405020304" pitchFamily="18" charset="0"/>
                <a:cs typeface="Times New Roman" panose="02020603050405020304" pitchFamily="18" charset="0"/>
              </a:rPr>
              <a:t>Monitorul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Oficial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Nr</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smtClean="0">
                <a:solidFill>
                  <a:schemeClr val="tx1"/>
                </a:solidFill>
                <a:latin typeface="Times New Roman" panose="02020603050405020304" pitchFamily="18" charset="0"/>
                <a:cs typeface="Times New Roman" panose="02020603050405020304" pitchFamily="18" charset="0"/>
              </a:rPr>
              <a:t>125-129  </a:t>
            </a:r>
            <a:r>
              <a:rPr lang="ru-RU" sz="1900" b="0" dirty="0">
                <a:solidFill>
                  <a:schemeClr val="tx1"/>
                </a:solidFill>
                <a:latin typeface="Times New Roman" panose="02020603050405020304" pitchFamily="18" charset="0"/>
                <a:cs typeface="Times New Roman" panose="02020603050405020304" pitchFamily="18" charset="0"/>
              </a:rPr>
              <a:t>статья № </a:t>
            </a:r>
            <a:r>
              <a:rPr lang="ru-RU" sz="1900" b="0" dirty="0" smtClean="0">
                <a:solidFill>
                  <a:schemeClr val="tx1"/>
                </a:solidFill>
                <a:latin typeface="Times New Roman" panose="02020603050405020304" pitchFamily="18" charset="0"/>
                <a:cs typeface="Times New Roman" panose="02020603050405020304" pitchFamily="18" charset="0"/>
              </a:rPr>
              <a:t>404.</a:t>
            </a:r>
            <a:endParaRPr lang="ro-RO" sz="1900" b="0" dirty="0">
              <a:solidFill>
                <a:schemeClr val="tx1"/>
              </a:solidFill>
              <a:latin typeface="Times New Roman" pitchFamily="18" charset="0"/>
              <a:cs typeface="Times New Roman" pitchFamily="18" charset="0"/>
            </a:endParaRPr>
          </a:p>
          <a:p>
            <a:pPr lvl="1" indent="-457200" algn="just">
              <a:spcBef>
                <a:spcPts val="0"/>
              </a:spcBef>
              <a:spcAft>
                <a:spcPts val="0"/>
              </a:spcAft>
              <a:buClr>
                <a:srgbClr val="FF0000"/>
              </a:buClr>
              <a:buFont typeface="+mj-lt"/>
              <a:buAutoNum type="arabicPeriod" startAt="5"/>
            </a:pPr>
            <a:r>
              <a:rPr lang="ru-RU" sz="1900" b="0" dirty="0">
                <a:solidFill>
                  <a:schemeClr val="tx1"/>
                </a:solidFill>
                <a:latin typeface="Times New Roman" pitchFamily="18" charset="0"/>
                <a:cs typeface="Times New Roman" pitchFamily="18" charset="0"/>
              </a:rPr>
              <a:t>Постановление Правительства № </a:t>
            </a:r>
            <a:r>
              <a:rPr lang="ro-RO" sz="1900" b="0" dirty="0">
                <a:solidFill>
                  <a:schemeClr val="tx1"/>
                </a:solidFill>
                <a:latin typeface="Times New Roman" pitchFamily="18" charset="0"/>
                <a:cs typeface="Times New Roman" pitchFamily="18" charset="0"/>
              </a:rPr>
              <a:t>918 </a:t>
            </a:r>
            <a:r>
              <a:rPr lang="ru-RU" sz="1900" b="0" dirty="0">
                <a:solidFill>
                  <a:schemeClr val="tx1"/>
                </a:solidFill>
                <a:latin typeface="Times New Roman" pitchFamily="18" charset="0"/>
                <a:cs typeface="Times New Roman" pitchFamily="18" charset="0"/>
              </a:rPr>
              <a:t>от</a:t>
            </a:r>
            <a:r>
              <a:rPr lang="ro-RO" sz="1900" b="0" dirty="0">
                <a:solidFill>
                  <a:schemeClr val="tx1"/>
                </a:solidFill>
                <a:latin typeface="Times New Roman" pitchFamily="18" charset="0"/>
                <a:cs typeface="Times New Roman" pitchFamily="18" charset="0"/>
              </a:rPr>
              <a:t> 18.11.2013</a:t>
            </a:r>
            <a:r>
              <a:rPr lang="ro-RO" sz="1900" b="0" dirty="0" smtClean="0">
                <a:solidFill>
                  <a:schemeClr val="tx1"/>
                </a:solidFill>
                <a:latin typeface="Times New Roman" pitchFamily="18" charset="0"/>
                <a:cs typeface="Times New Roman" pitchFamily="18" charset="0"/>
              </a:rPr>
              <a:t>;</a:t>
            </a:r>
            <a:r>
              <a:rPr lang="ru-RU" sz="1900" b="0" dirty="0" smtClean="0">
                <a:solidFill>
                  <a:schemeClr val="tx1"/>
                </a:solidFill>
                <a:latin typeface="Times New Roman" pitchFamily="18" charset="0"/>
                <a:cs typeface="Times New Roman" pitchFamily="18" charset="0"/>
              </a:rPr>
              <a:t> </a:t>
            </a:r>
            <a:r>
              <a:rPr lang="ru-RU" sz="1900" b="0" dirty="0">
                <a:solidFill>
                  <a:schemeClr val="tx1"/>
                </a:solidFill>
                <a:latin typeface="Times New Roman" panose="02020603050405020304" pitchFamily="18" charset="0"/>
                <a:cs typeface="Times New Roman" panose="02020603050405020304" pitchFamily="18" charset="0"/>
              </a:rPr>
              <a:t>М</a:t>
            </a:r>
            <a:r>
              <a:rPr lang="ru-RU" sz="1900" b="0" dirty="0" smtClean="0">
                <a:solidFill>
                  <a:schemeClr val="tx1"/>
                </a:solidFill>
                <a:latin typeface="Times New Roman" panose="02020603050405020304" pitchFamily="18" charset="0"/>
                <a:cs typeface="Times New Roman" panose="02020603050405020304" pitchFamily="18" charset="0"/>
              </a:rPr>
              <a:t>инимальные </a:t>
            </a:r>
            <a:r>
              <a:rPr lang="ru-RU" sz="1900" b="0" dirty="0">
                <a:solidFill>
                  <a:schemeClr val="tx1"/>
                </a:solidFill>
                <a:latin typeface="Times New Roman" panose="02020603050405020304" pitchFamily="18" charset="0"/>
                <a:cs typeface="Times New Roman" panose="02020603050405020304" pitchFamily="18" charset="0"/>
              </a:rPr>
              <a:t>требованиях к </a:t>
            </a:r>
            <a:r>
              <a:rPr lang="ru-RU" sz="1900" b="0" dirty="0" smtClean="0">
                <a:solidFill>
                  <a:schemeClr val="tx1"/>
                </a:solidFill>
                <a:latin typeface="Times New Roman" panose="02020603050405020304" pitchFamily="18" charset="0"/>
                <a:cs typeface="Times New Roman" panose="02020603050405020304" pitchFamily="18" charset="0"/>
              </a:rPr>
              <a:t>обеспечению указателей </a:t>
            </a:r>
            <a:r>
              <a:rPr lang="ru-RU" sz="1900" b="0" dirty="0">
                <a:solidFill>
                  <a:schemeClr val="tx1"/>
                </a:solidFill>
                <a:latin typeface="Times New Roman" panose="02020603050405020304" pitchFamily="18" charset="0"/>
                <a:cs typeface="Times New Roman" panose="02020603050405020304" pitchFamily="18" charset="0"/>
              </a:rPr>
              <a:t>охраны здоровья и безопасности </a:t>
            </a:r>
            <a:r>
              <a:rPr lang="ru-RU" sz="1900" b="0" dirty="0" smtClean="0">
                <a:solidFill>
                  <a:schemeClr val="tx1"/>
                </a:solidFill>
                <a:latin typeface="Times New Roman" panose="02020603050405020304" pitchFamily="18" charset="0"/>
                <a:cs typeface="Times New Roman" panose="02020603050405020304" pitchFamily="18" charset="0"/>
              </a:rPr>
              <a:t>на </a:t>
            </a:r>
            <a:r>
              <a:rPr lang="ru-RU" sz="1900" b="0" dirty="0">
                <a:solidFill>
                  <a:schemeClr val="tx1"/>
                </a:solidFill>
                <a:latin typeface="Times New Roman" panose="02020603050405020304" pitchFamily="18" charset="0"/>
                <a:cs typeface="Times New Roman" panose="02020603050405020304" pitchFamily="18" charset="0"/>
              </a:rPr>
              <a:t>рабочем </a:t>
            </a:r>
            <a:r>
              <a:rPr lang="ru-RU" sz="1900" b="0" dirty="0" smtClean="0">
                <a:solidFill>
                  <a:schemeClr val="tx1"/>
                </a:solidFill>
                <a:latin typeface="Times New Roman" panose="02020603050405020304" pitchFamily="18" charset="0"/>
                <a:cs typeface="Times New Roman" panose="02020603050405020304" pitchFamily="18" charset="0"/>
              </a:rPr>
              <a:t>месте. </a:t>
            </a:r>
            <a:r>
              <a:rPr lang="ru-RU" sz="1900" b="0" dirty="0">
                <a:solidFill>
                  <a:schemeClr val="tx1"/>
                </a:solidFill>
                <a:latin typeface="Times New Roman" panose="02020603050405020304" pitchFamily="18" charset="0"/>
                <a:cs typeface="Times New Roman" panose="02020603050405020304" pitchFamily="18" charset="0"/>
              </a:rPr>
              <a:t>Опубликован </a:t>
            </a:r>
            <a:r>
              <a:rPr lang="ru-RU" sz="1900" b="0" dirty="0" smtClean="0">
                <a:solidFill>
                  <a:schemeClr val="tx1"/>
                </a:solidFill>
                <a:latin typeface="Times New Roman" panose="02020603050405020304" pitchFamily="18" charset="0"/>
                <a:cs typeface="Times New Roman" panose="02020603050405020304" pitchFamily="18" charset="0"/>
              </a:rPr>
              <a:t>22.11.2013 </a:t>
            </a:r>
            <a:r>
              <a:rPr lang="ru-RU" sz="1900" b="0" dirty="0">
                <a:solidFill>
                  <a:schemeClr val="tx1"/>
                </a:solidFill>
                <a:latin typeface="Times New Roman" panose="02020603050405020304" pitchFamily="18" charset="0"/>
                <a:cs typeface="Times New Roman" panose="02020603050405020304" pitchFamily="18" charset="0"/>
              </a:rPr>
              <a:t>в </a:t>
            </a:r>
            <a:r>
              <a:rPr lang="ru-RU" sz="1900" b="0" dirty="0" err="1">
                <a:solidFill>
                  <a:schemeClr val="tx1"/>
                </a:solidFill>
                <a:latin typeface="Times New Roman" panose="02020603050405020304" pitchFamily="18" charset="0"/>
                <a:cs typeface="Times New Roman" panose="02020603050405020304" pitchFamily="18" charset="0"/>
              </a:rPr>
              <a:t>Monitorul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Oficial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Nr</a:t>
            </a:r>
            <a:r>
              <a:rPr lang="ru-RU" sz="1900" b="0" dirty="0">
                <a:solidFill>
                  <a:schemeClr val="tx1"/>
                </a:solidFill>
                <a:latin typeface="Times New Roman" panose="02020603050405020304" pitchFamily="18" charset="0"/>
                <a:cs typeface="Times New Roman" panose="02020603050405020304" pitchFamily="18" charset="0"/>
              </a:rPr>
              <a:t>. 262-267 </a:t>
            </a:r>
            <a:r>
              <a:rPr lang="ru-RU" sz="1900" b="0" dirty="0" smtClean="0">
                <a:solidFill>
                  <a:schemeClr val="tx1"/>
                </a:solidFill>
                <a:latin typeface="Times New Roman" panose="02020603050405020304" pitchFamily="18" charset="0"/>
                <a:cs typeface="Times New Roman" panose="02020603050405020304" pitchFamily="18" charset="0"/>
              </a:rPr>
              <a:t>статья </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smtClean="0">
                <a:solidFill>
                  <a:schemeClr val="tx1"/>
                </a:solidFill>
                <a:latin typeface="Times New Roman" panose="02020603050405020304" pitchFamily="18" charset="0"/>
                <a:cs typeface="Times New Roman" panose="02020603050405020304" pitchFamily="18" charset="0"/>
              </a:rPr>
              <a:t>1023.</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smtClean="0">
                <a:solidFill>
                  <a:schemeClr val="tx1"/>
                </a:solidFill>
                <a:latin typeface="Times New Roman" panose="02020603050405020304" pitchFamily="18" charset="0"/>
                <a:cs typeface="Times New Roman" panose="02020603050405020304" pitchFamily="18" charset="0"/>
              </a:rPr>
              <a:t>Дата </a:t>
            </a:r>
            <a:r>
              <a:rPr lang="ru-RU" sz="1900" b="0" dirty="0">
                <a:solidFill>
                  <a:schemeClr val="tx1"/>
                </a:solidFill>
                <a:latin typeface="Times New Roman" panose="02020603050405020304" pitchFamily="18" charset="0"/>
                <a:cs typeface="Times New Roman" panose="02020603050405020304" pitchFamily="18" charset="0"/>
              </a:rPr>
              <a:t>вступления в силу </a:t>
            </a:r>
            <a:r>
              <a:rPr lang="ru-RU" sz="1900" b="0" dirty="0" smtClean="0">
                <a:solidFill>
                  <a:schemeClr val="tx1"/>
                </a:solidFill>
                <a:latin typeface="Times New Roman" panose="02020603050405020304" pitchFamily="18" charset="0"/>
                <a:cs typeface="Times New Roman" panose="02020603050405020304" pitchFamily="18" charset="0"/>
              </a:rPr>
              <a:t>01.01.2014ю</a:t>
            </a:r>
            <a:endParaRPr lang="ro-RO" sz="1900" b="0" dirty="0">
              <a:solidFill>
                <a:schemeClr val="tx1"/>
              </a:solidFill>
              <a:latin typeface="Times New Roman" pitchFamily="18" charset="0"/>
              <a:cs typeface="Times New Roman" pitchFamily="18" charset="0"/>
            </a:endParaRPr>
          </a:p>
          <a:p>
            <a:pPr lvl="1" indent="-457200" algn="just">
              <a:spcBef>
                <a:spcPts val="0"/>
              </a:spcBef>
              <a:spcAft>
                <a:spcPts val="0"/>
              </a:spcAft>
              <a:buClr>
                <a:srgbClr val="FF0000"/>
              </a:buClr>
              <a:buFont typeface="+mj-lt"/>
              <a:buAutoNum type="arabicPeriod" startAt="5"/>
            </a:pPr>
            <a:r>
              <a:rPr lang="ru-RU" sz="1900" b="0" dirty="0">
                <a:solidFill>
                  <a:schemeClr val="tx1"/>
                </a:solidFill>
                <a:latin typeface="Times New Roman" pitchFamily="18" charset="0"/>
                <a:cs typeface="Times New Roman" pitchFamily="18" charset="0"/>
              </a:rPr>
              <a:t>Постановление Правительства № </a:t>
            </a:r>
            <a:r>
              <a:rPr lang="ro-RO" sz="1900" b="0" dirty="0">
                <a:solidFill>
                  <a:schemeClr val="tx1"/>
                </a:solidFill>
                <a:latin typeface="Times New Roman" pitchFamily="18" charset="0"/>
                <a:cs typeface="Times New Roman" pitchFamily="18" charset="0"/>
              </a:rPr>
              <a:t>362 </a:t>
            </a:r>
            <a:r>
              <a:rPr lang="ru-RU" sz="1900" b="0" dirty="0">
                <a:solidFill>
                  <a:schemeClr val="tx1"/>
                </a:solidFill>
                <a:latin typeface="Times New Roman" pitchFamily="18" charset="0"/>
                <a:cs typeface="Times New Roman" pitchFamily="18" charset="0"/>
              </a:rPr>
              <a:t>от</a:t>
            </a:r>
            <a:r>
              <a:rPr lang="ro-RO" sz="1900" b="0" dirty="0">
                <a:solidFill>
                  <a:schemeClr val="tx1"/>
                </a:solidFill>
                <a:latin typeface="Times New Roman" pitchFamily="18" charset="0"/>
                <a:cs typeface="Times New Roman" pitchFamily="18" charset="0"/>
              </a:rPr>
              <a:t> 27.05.2014</a:t>
            </a:r>
            <a:r>
              <a:rPr lang="ro-RO" sz="1900" b="0" dirty="0" smtClean="0">
                <a:solidFill>
                  <a:schemeClr val="tx1"/>
                </a:solidFill>
                <a:latin typeface="Times New Roman" pitchFamily="18" charset="0"/>
                <a:cs typeface="Times New Roman" pitchFamily="18" charset="0"/>
              </a:rPr>
              <a:t>;</a:t>
            </a:r>
            <a:r>
              <a:rPr lang="ru-RU" sz="1900" b="0" dirty="0" smtClean="0">
                <a:solidFill>
                  <a:schemeClr val="tx1"/>
                </a:solidFill>
                <a:latin typeface="Times New Roman" pitchFamily="18" charset="0"/>
                <a:cs typeface="Times New Roman" pitchFamily="18" charset="0"/>
              </a:rPr>
              <a:t> </a:t>
            </a:r>
            <a:r>
              <a:rPr lang="ru-RU" sz="1900" b="0" dirty="0">
                <a:solidFill>
                  <a:schemeClr val="tx1"/>
                </a:solidFill>
                <a:latin typeface="Times New Roman" panose="02020603050405020304" pitchFamily="18" charset="0"/>
                <a:cs typeface="Times New Roman" panose="02020603050405020304" pitchFamily="18" charset="0"/>
              </a:rPr>
              <a:t>Минимальные требования защиты работников  от рисков для их здоровья и безопасности, возникающих или которые могут возникнуть в результате воздействия шума, в частности от рисков для </a:t>
            </a:r>
            <a:r>
              <a:rPr lang="ru-RU" sz="1900" b="0" dirty="0" smtClean="0">
                <a:solidFill>
                  <a:schemeClr val="tx1"/>
                </a:solidFill>
                <a:latin typeface="Times New Roman" panose="02020603050405020304" pitchFamily="18" charset="0"/>
                <a:cs typeface="Times New Roman" panose="02020603050405020304" pitchFamily="18" charset="0"/>
              </a:rPr>
              <a:t>слуха. Опубликовано</a:t>
            </a:r>
            <a:r>
              <a:rPr lang="ru-RU" sz="1900" b="0" dirty="0">
                <a:solidFill>
                  <a:schemeClr val="tx1"/>
                </a:solidFill>
                <a:latin typeface="Times New Roman" panose="02020603050405020304" pitchFamily="18" charset="0"/>
                <a:cs typeface="Times New Roman" panose="02020603050405020304" pitchFamily="18" charset="0"/>
              </a:rPr>
              <a:t> 03.06.2014 в </a:t>
            </a:r>
            <a:r>
              <a:rPr lang="ru-RU" sz="1900" b="0" dirty="0" err="1">
                <a:solidFill>
                  <a:schemeClr val="tx1"/>
                </a:solidFill>
                <a:latin typeface="Times New Roman" panose="02020603050405020304" pitchFamily="18" charset="0"/>
                <a:cs typeface="Times New Roman" panose="02020603050405020304" pitchFamily="18" charset="0"/>
              </a:rPr>
              <a:t>Monitorul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Oficial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Nr</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smtClean="0">
                <a:solidFill>
                  <a:schemeClr val="tx1"/>
                </a:solidFill>
                <a:latin typeface="Times New Roman" panose="02020603050405020304" pitchFamily="18" charset="0"/>
                <a:cs typeface="Times New Roman" panose="02020603050405020304" pitchFamily="18" charset="0"/>
              </a:rPr>
              <a:t>142-146 </a:t>
            </a:r>
            <a:r>
              <a:rPr lang="ru-RU" sz="1900" b="0" dirty="0">
                <a:solidFill>
                  <a:schemeClr val="tx1"/>
                </a:solidFill>
                <a:latin typeface="Times New Roman" panose="02020603050405020304" pitchFamily="18" charset="0"/>
                <a:cs typeface="Times New Roman" panose="02020603050405020304" pitchFamily="18" charset="0"/>
              </a:rPr>
              <a:t>статья № </a:t>
            </a:r>
            <a:r>
              <a:rPr lang="ru-RU" sz="1900" b="0" dirty="0" smtClean="0">
                <a:solidFill>
                  <a:schemeClr val="tx1"/>
                </a:solidFill>
                <a:latin typeface="Times New Roman" panose="02020603050405020304" pitchFamily="18" charset="0"/>
                <a:cs typeface="Times New Roman" panose="02020603050405020304" pitchFamily="18" charset="0"/>
              </a:rPr>
              <a:t>411. </a:t>
            </a:r>
            <a:r>
              <a:rPr lang="ru-RU" sz="1900" b="0" dirty="0">
                <a:solidFill>
                  <a:schemeClr val="tx1"/>
                </a:solidFill>
                <a:latin typeface="Times New Roman" panose="02020603050405020304" pitchFamily="18" charset="0"/>
                <a:cs typeface="Times New Roman" panose="02020603050405020304" pitchFamily="18" charset="0"/>
              </a:rPr>
              <a:t>Дата вступления в </a:t>
            </a:r>
            <a:r>
              <a:rPr lang="ru-RU" sz="1900" b="0" dirty="0" smtClean="0">
                <a:solidFill>
                  <a:schemeClr val="tx1"/>
                </a:solidFill>
                <a:latin typeface="Times New Roman" panose="02020603050405020304" pitchFamily="18" charset="0"/>
                <a:cs typeface="Times New Roman" panose="02020603050405020304" pitchFamily="18" charset="0"/>
              </a:rPr>
              <a:t>силу 01.01.2015.</a:t>
            </a:r>
            <a:endParaRPr lang="ro-RO" sz="1900" b="0" dirty="0">
              <a:solidFill>
                <a:schemeClr val="tx1"/>
              </a:solidFill>
              <a:latin typeface="Times New Roman" pitchFamily="18" charset="0"/>
              <a:cs typeface="Times New Roman" pitchFamily="18" charset="0"/>
            </a:endParaRPr>
          </a:p>
          <a:p>
            <a:pPr lvl="1" indent="-457200" algn="just">
              <a:spcBef>
                <a:spcPts val="0"/>
              </a:spcBef>
              <a:spcAft>
                <a:spcPts val="0"/>
              </a:spcAft>
              <a:buClr>
                <a:srgbClr val="FF0000"/>
              </a:buClr>
              <a:buFont typeface="+mj-lt"/>
              <a:buAutoNum type="arabicPeriod" startAt="5"/>
            </a:pPr>
            <a:r>
              <a:rPr lang="ru-RU" sz="1900" b="0" dirty="0">
                <a:solidFill>
                  <a:schemeClr val="tx1"/>
                </a:solidFill>
                <a:latin typeface="Times New Roman" pitchFamily="18" charset="0"/>
                <a:cs typeface="Times New Roman" pitchFamily="18" charset="0"/>
              </a:rPr>
              <a:t>Постановление Правительства № </a:t>
            </a:r>
            <a:r>
              <a:rPr lang="ro-RO" sz="1900" b="0" dirty="0">
                <a:solidFill>
                  <a:schemeClr val="tx1"/>
                </a:solidFill>
                <a:latin typeface="Times New Roman" pitchFamily="18" charset="0"/>
                <a:cs typeface="Times New Roman" pitchFamily="18" charset="0"/>
              </a:rPr>
              <a:t>584 </a:t>
            </a:r>
            <a:r>
              <a:rPr lang="ru-RU" sz="1900" b="0" dirty="0">
                <a:solidFill>
                  <a:schemeClr val="tx1"/>
                </a:solidFill>
                <a:latin typeface="Times New Roman" pitchFamily="18" charset="0"/>
                <a:cs typeface="Times New Roman" pitchFamily="18" charset="0"/>
              </a:rPr>
              <a:t>от</a:t>
            </a:r>
            <a:r>
              <a:rPr lang="ro-RO" sz="1900" b="0" dirty="0">
                <a:solidFill>
                  <a:schemeClr val="tx1"/>
                </a:solidFill>
                <a:latin typeface="Times New Roman" pitchFamily="18" charset="0"/>
                <a:cs typeface="Times New Roman" pitchFamily="18" charset="0"/>
              </a:rPr>
              <a:t> 12.05.2016</a:t>
            </a:r>
            <a:r>
              <a:rPr lang="ro-RO" sz="1900" b="0" dirty="0" smtClean="0">
                <a:solidFill>
                  <a:schemeClr val="tx1"/>
                </a:solidFill>
                <a:latin typeface="Times New Roman" pitchFamily="18" charset="0"/>
                <a:cs typeface="Times New Roman" pitchFamily="18" charset="0"/>
              </a:rPr>
              <a:t>;</a:t>
            </a:r>
            <a:r>
              <a:rPr lang="ru-RU" sz="1900" b="0" dirty="0" smtClean="0">
                <a:solidFill>
                  <a:schemeClr val="tx1"/>
                </a:solidFill>
                <a:latin typeface="Times New Roman" pitchFamily="18" charset="0"/>
                <a:cs typeface="Times New Roman"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Минимальныe</a:t>
            </a:r>
            <a:r>
              <a:rPr lang="ru-RU" sz="1900" b="0" dirty="0">
                <a:solidFill>
                  <a:schemeClr val="tx1"/>
                </a:solidFill>
                <a:latin typeface="Times New Roman" panose="02020603050405020304" pitchFamily="18" charset="0"/>
                <a:cs typeface="Times New Roman" panose="02020603050405020304" pitchFamily="18" charset="0"/>
              </a:rPr>
              <a:t> требования безопасности и охраны здоровья </a:t>
            </a:r>
            <a:r>
              <a:rPr lang="ru-RU" sz="1900" b="0" dirty="0" smtClean="0">
                <a:solidFill>
                  <a:schemeClr val="tx1"/>
                </a:solidFill>
                <a:latin typeface="Times New Roman" panose="02020603050405020304" pitchFamily="18" charset="0"/>
                <a:cs typeface="Times New Roman" panose="02020603050405020304" pitchFamily="18" charset="0"/>
              </a:rPr>
              <a:t>при перемещении </a:t>
            </a:r>
            <a:r>
              <a:rPr lang="ru-RU" sz="1900" b="0" dirty="0">
                <a:solidFill>
                  <a:schemeClr val="tx1"/>
                </a:solidFill>
                <a:latin typeface="Times New Roman" panose="02020603050405020304" pitchFamily="18" charset="0"/>
                <a:cs typeface="Times New Roman" panose="02020603050405020304" pitchFamily="18" charset="0"/>
              </a:rPr>
              <a:t>тяжестей вручную, которое представляет риски для работников, в особенности для получения травм спины</a:t>
            </a:r>
            <a:r>
              <a:rPr lang="ru-RU" sz="1900" b="0" dirty="0" smtClean="0">
                <a:solidFill>
                  <a:schemeClr val="tx1"/>
                </a:solidFill>
                <a:latin typeface="Times New Roman" panose="02020603050405020304" pitchFamily="18" charset="0"/>
                <a:cs typeface="Times New Roman" panose="02020603050405020304" pitchFamily="18" charset="0"/>
              </a:rPr>
              <a:t>. Опубликовано 20.05.2016 </a:t>
            </a:r>
            <a:r>
              <a:rPr lang="ru-RU" sz="1900" b="0" dirty="0">
                <a:solidFill>
                  <a:schemeClr val="tx1"/>
                </a:solidFill>
                <a:latin typeface="Times New Roman" panose="02020603050405020304" pitchFamily="18" charset="0"/>
                <a:cs typeface="Times New Roman" panose="02020603050405020304" pitchFamily="18" charset="0"/>
              </a:rPr>
              <a:t>в </a:t>
            </a:r>
            <a:r>
              <a:rPr lang="ru-RU" sz="1900" b="0" dirty="0" err="1">
                <a:solidFill>
                  <a:schemeClr val="tx1"/>
                </a:solidFill>
                <a:latin typeface="Times New Roman" panose="02020603050405020304" pitchFamily="18" charset="0"/>
                <a:cs typeface="Times New Roman" panose="02020603050405020304" pitchFamily="18" charset="0"/>
              </a:rPr>
              <a:t>Monitorul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Oficial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Nr</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smtClean="0">
                <a:solidFill>
                  <a:schemeClr val="tx1"/>
                </a:solidFill>
                <a:latin typeface="Times New Roman" panose="02020603050405020304" pitchFamily="18" charset="0"/>
                <a:cs typeface="Times New Roman" panose="02020603050405020304" pitchFamily="18" charset="0"/>
              </a:rPr>
              <a:t>134-139 </a:t>
            </a:r>
            <a:r>
              <a:rPr lang="ru-RU" sz="1900" b="0" dirty="0">
                <a:solidFill>
                  <a:schemeClr val="tx1"/>
                </a:solidFill>
                <a:latin typeface="Times New Roman" panose="02020603050405020304" pitchFamily="18" charset="0"/>
                <a:cs typeface="Times New Roman" panose="02020603050405020304" pitchFamily="18" charset="0"/>
              </a:rPr>
              <a:t>статья № </a:t>
            </a:r>
            <a:r>
              <a:rPr lang="ru-RU" sz="1900" b="0" dirty="0" smtClean="0">
                <a:solidFill>
                  <a:schemeClr val="tx1"/>
                </a:solidFill>
                <a:latin typeface="Times New Roman" panose="02020603050405020304" pitchFamily="18" charset="0"/>
                <a:cs typeface="Times New Roman" panose="02020603050405020304" pitchFamily="18" charset="0"/>
              </a:rPr>
              <a:t>642</a:t>
            </a:r>
            <a:endParaRPr lang="ro-RO" sz="19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16475476"/>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2" name="Dreptunghi 1"/>
          <p:cNvSpPr/>
          <p:nvPr/>
        </p:nvSpPr>
        <p:spPr>
          <a:xfrm>
            <a:off x="97536" y="1261116"/>
            <a:ext cx="8851392" cy="5062924"/>
          </a:xfrm>
          <a:prstGeom prst="rect">
            <a:avLst/>
          </a:prstGeom>
        </p:spPr>
        <p:txBody>
          <a:bodyPr wrap="square">
            <a:spAutoFit/>
          </a:bodyPr>
          <a:lstStyle/>
          <a:p>
            <a:pPr lvl="1" indent="-457200" algn="just">
              <a:spcBef>
                <a:spcPts val="0"/>
              </a:spcBef>
              <a:spcAft>
                <a:spcPts val="0"/>
              </a:spcAft>
              <a:buClr>
                <a:srgbClr val="FF0000"/>
              </a:buClr>
              <a:buFont typeface="+mj-lt"/>
              <a:buAutoNum type="arabicPeriod" startAt="9"/>
            </a:pPr>
            <a:r>
              <a:rPr lang="ru-RU" sz="1900" b="0" dirty="0">
                <a:solidFill>
                  <a:schemeClr val="tx1"/>
                </a:solidFill>
                <a:latin typeface="Times New Roman" pitchFamily="18" charset="0"/>
                <a:cs typeface="Times New Roman" pitchFamily="18" charset="0"/>
              </a:rPr>
              <a:t>Постановление Правительства № </a:t>
            </a:r>
            <a:r>
              <a:rPr lang="ro-RO" sz="1900" b="0" dirty="0">
                <a:solidFill>
                  <a:schemeClr val="tx1"/>
                </a:solidFill>
                <a:latin typeface="Times New Roman" pitchFamily="18" charset="0"/>
                <a:cs typeface="Times New Roman" pitchFamily="18" charset="0"/>
              </a:rPr>
              <a:t>589 </a:t>
            </a:r>
            <a:r>
              <a:rPr lang="ru-RU" sz="1900" b="0" dirty="0">
                <a:solidFill>
                  <a:schemeClr val="tx1"/>
                </a:solidFill>
                <a:latin typeface="Times New Roman" pitchFamily="18" charset="0"/>
                <a:cs typeface="Times New Roman" pitchFamily="18" charset="0"/>
              </a:rPr>
              <a:t>от</a:t>
            </a:r>
            <a:r>
              <a:rPr lang="ro-RO" sz="1900" b="0" dirty="0">
                <a:solidFill>
                  <a:schemeClr val="tx1"/>
                </a:solidFill>
                <a:latin typeface="Times New Roman" pitchFamily="18" charset="0"/>
                <a:cs typeface="Times New Roman" pitchFamily="18" charset="0"/>
              </a:rPr>
              <a:t> 12.05.2016</a:t>
            </a:r>
            <a:r>
              <a:rPr lang="ro-RO" sz="1900" b="0" dirty="0" smtClean="0">
                <a:solidFill>
                  <a:schemeClr val="tx1"/>
                </a:solidFill>
                <a:latin typeface="Times New Roman" pitchFamily="18" charset="0"/>
                <a:cs typeface="Times New Roman" pitchFamily="18" charset="0"/>
              </a:rPr>
              <a:t>;</a:t>
            </a:r>
            <a:r>
              <a:rPr lang="ru-RU" sz="1900" b="0" dirty="0" smtClean="0">
                <a:solidFill>
                  <a:schemeClr val="tx1"/>
                </a:solidFill>
                <a:latin typeface="Times New Roman" pitchFamily="18" charset="0"/>
                <a:cs typeface="Times New Roman" pitchFamily="18" charset="0"/>
              </a:rPr>
              <a:t> </a:t>
            </a:r>
            <a:r>
              <a:rPr lang="ru-RU" sz="1900" b="0" dirty="0">
                <a:solidFill>
                  <a:schemeClr val="tx1"/>
                </a:solidFill>
                <a:latin typeface="Times New Roman" panose="02020603050405020304" pitchFamily="18" charset="0"/>
                <a:cs typeface="Times New Roman" panose="02020603050405020304" pitchFamily="18" charset="0"/>
              </a:rPr>
              <a:t>Минимальные требования по охране здоровья и безопасности труда работников, подвергающихся рискам, вызываемым механическими </a:t>
            </a:r>
            <a:r>
              <a:rPr lang="ru-RU" sz="1900" b="0" dirty="0" smtClean="0">
                <a:solidFill>
                  <a:schemeClr val="tx1"/>
                </a:solidFill>
                <a:latin typeface="Times New Roman" panose="02020603050405020304" pitchFamily="18" charset="0"/>
                <a:cs typeface="Times New Roman" panose="02020603050405020304" pitchFamily="18" charset="0"/>
              </a:rPr>
              <a:t>вибрациями. Опубликовано 20.05.2016 </a:t>
            </a:r>
            <a:r>
              <a:rPr lang="ru-RU" sz="1900" b="0" dirty="0">
                <a:solidFill>
                  <a:schemeClr val="tx1"/>
                </a:solidFill>
                <a:latin typeface="Times New Roman" panose="02020603050405020304" pitchFamily="18" charset="0"/>
                <a:cs typeface="Times New Roman" panose="02020603050405020304" pitchFamily="18" charset="0"/>
              </a:rPr>
              <a:t>в </a:t>
            </a:r>
            <a:r>
              <a:rPr lang="ru-RU" sz="1900" b="0" dirty="0" err="1">
                <a:solidFill>
                  <a:schemeClr val="tx1"/>
                </a:solidFill>
                <a:latin typeface="Times New Roman" panose="02020603050405020304" pitchFamily="18" charset="0"/>
                <a:cs typeface="Times New Roman" panose="02020603050405020304" pitchFamily="18" charset="0"/>
              </a:rPr>
              <a:t>Monitorul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Oficial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Nr</a:t>
            </a:r>
            <a:r>
              <a:rPr lang="ru-RU" sz="1900" b="0" dirty="0">
                <a:solidFill>
                  <a:schemeClr val="tx1"/>
                </a:solidFill>
                <a:latin typeface="Times New Roman" panose="02020603050405020304" pitchFamily="18" charset="0"/>
                <a:cs typeface="Times New Roman" panose="02020603050405020304" pitchFamily="18" charset="0"/>
              </a:rPr>
              <a:t>. 134-139 </a:t>
            </a:r>
            <a:r>
              <a:rPr lang="ru-RU" sz="1900" b="0" dirty="0" smtClean="0">
                <a:solidFill>
                  <a:schemeClr val="tx1"/>
                </a:solidFill>
                <a:latin typeface="Times New Roman" panose="02020603050405020304" pitchFamily="18" charset="0"/>
                <a:cs typeface="Times New Roman" panose="02020603050405020304" pitchFamily="18" charset="0"/>
              </a:rPr>
              <a:t>статья </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smtClean="0">
                <a:solidFill>
                  <a:schemeClr val="tx1"/>
                </a:solidFill>
                <a:latin typeface="Times New Roman" panose="02020603050405020304" pitchFamily="18" charset="0"/>
                <a:cs typeface="Times New Roman" panose="02020603050405020304" pitchFamily="18" charset="0"/>
              </a:rPr>
              <a:t>647. </a:t>
            </a:r>
            <a:r>
              <a:rPr lang="ru-RU" sz="1900" b="0" dirty="0">
                <a:solidFill>
                  <a:schemeClr val="tx1"/>
                </a:solidFill>
                <a:latin typeface="Times New Roman" panose="02020603050405020304" pitchFamily="18" charset="0"/>
                <a:cs typeface="Times New Roman" panose="02020603050405020304" pitchFamily="18" charset="0"/>
              </a:rPr>
              <a:t>Дата вступления в </a:t>
            </a:r>
            <a:r>
              <a:rPr lang="ru-RU" sz="1900" b="0" dirty="0" smtClean="0">
                <a:solidFill>
                  <a:schemeClr val="tx1"/>
                </a:solidFill>
                <a:latin typeface="Times New Roman" panose="02020603050405020304" pitchFamily="18" charset="0"/>
                <a:cs typeface="Times New Roman" panose="02020603050405020304" pitchFamily="18" charset="0"/>
              </a:rPr>
              <a:t>силу 01.01.2017.</a:t>
            </a:r>
            <a:endParaRPr lang="ro-RO" sz="1900" b="0" dirty="0">
              <a:solidFill>
                <a:schemeClr val="tx1"/>
              </a:solidFill>
              <a:latin typeface="Times New Roman" pitchFamily="18" charset="0"/>
              <a:cs typeface="Times New Roman" pitchFamily="18" charset="0"/>
            </a:endParaRPr>
          </a:p>
          <a:p>
            <a:pPr lvl="1" indent="-457200" algn="just">
              <a:spcBef>
                <a:spcPts val="0"/>
              </a:spcBef>
              <a:spcAft>
                <a:spcPts val="0"/>
              </a:spcAft>
              <a:buClr>
                <a:srgbClr val="FF0000"/>
              </a:buClr>
              <a:buFont typeface="+mj-lt"/>
              <a:buAutoNum type="arabicPeriod" startAt="9"/>
            </a:pPr>
            <a:r>
              <a:rPr lang="ru-RU" sz="1900" b="0" dirty="0">
                <a:solidFill>
                  <a:schemeClr val="tx1"/>
                </a:solidFill>
                <a:latin typeface="Times New Roman" pitchFamily="18" charset="0"/>
                <a:cs typeface="Times New Roman" pitchFamily="18" charset="0"/>
              </a:rPr>
              <a:t>Постановление Правительства № </a:t>
            </a:r>
            <a:r>
              <a:rPr lang="ro-RO" sz="1900" b="0" dirty="0">
                <a:solidFill>
                  <a:schemeClr val="tx1"/>
                </a:solidFill>
                <a:latin typeface="Times New Roman" pitchFamily="18" charset="0"/>
                <a:cs typeface="Times New Roman" pitchFamily="18" charset="0"/>
              </a:rPr>
              <a:t>819 </a:t>
            </a:r>
            <a:r>
              <a:rPr lang="ru-RU" sz="1900" b="0" dirty="0">
                <a:solidFill>
                  <a:schemeClr val="tx1"/>
                </a:solidFill>
                <a:latin typeface="Times New Roman" pitchFamily="18" charset="0"/>
                <a:cs typeface="Times New Roman" pitchFamily="18" charset="0"/>
              </a:rPr>
              <a:t>от</a:t>
            </a:r>
            <a:r>
              <a:rPr lang="ro-RO" sz="1900" b="0" dirty="0">
                <a:solidFill>
                  <a:schemeClr val="tx1"/>
                </a:solidFill>
                <a:latin typeface="Times New Roman" pitchFamily="18" charset="0"/>
                <a:cs typeface="Times New Roman" pitchFamily="18" charset="0"/>
              </a:rPr>
              <a:t> 01.07.2016</a:t>
            </a:r>
            <a:r>
              <a:rPr lang="ro-RO" sz="1900" b="0" dirty="0" smtClean="0">
                <a:solidFill>
                  <a:schemeClr val="tx1"/>
                </a:solidFill>
                <a:latin typeface="Times New Roman" pitchFamily="18" charset="0"/>
                <a:cs typeface="Times New Roman" pitchFamily="18" charset="0"/>
              </a:rPr>
              <a:t>;</a:t>
            </a:r>
            <a:r>
              <a:rPr lang="ru-RU" sz="1900" b="0" dirty="0" smtClean="0">
                <a:solidFill>
                  <a:schemeClr val="tx1"/>
                </a:solidFill>
                <a:latin typeface="Times New Roman" pitchFamily="18" charset="0"/>
                <a:cs typeface="Times New Roman" pitchFamily="18" charset="0"/>
              </a:rPr>
              <a:t> </a:t>
            </a:r>
            <a:r>
              <a:rPr lang="ru-RU" sz="1900" b="0" dirty="0">
                <a:solidFill>
                  <a:schemeClr val="tx1"/>
                </a:solidFill>
                <a:latin typeface="Times New Roman" panose="02020603050405020304" pitchFamily="18" charset="0"/>
                <a:cs typeface="Times New Roman" panose="02020603050405020304" pitchFamily="18" charset="0"/>
              </a:rPr>
              <a:t>Минимальные требования безопасности и охраны здоровья при работе на </a:t>
            </a:r>
            <a:r>
              <a:rPr lang="ru-RU" sz="1900" b="0" dirty="0" smtClean="0">
                <a:solidFill>
                  <a:schemeClr val="tx1"/>
                </a:solidFill>
                <a:latin typeface="Times New Roman" panose="02020603050405020304" pitchFamily="18" charset="0"/>
                <a:cs typeface="Times New Roman" panose="02020603050405020304" pitchFamily="18" charset="0"/>
              </a:rPr>
              <a:t>мониторе. Опубликован</a:t>
            </a:r>
            <a:r>
              <a:rPr lang="ru-RU" sz="1900" b="0" dirty="0">
                <a:solidFill>
                  <a:schemeClr val="tx1"/>
                </a:solidFill>
                <a:latin typeface="Times New Roman" panose="02020603050405020304" pitchFamily="18" charset="0"/>
                <a:cs typeface="Times New Roman" panose="02020603050405020304" pitchFamily="18" charset="0"/>
              </a:rPr>
              <a:t> 08.07.2016 в </a:t>
            </a:r>
            <a:r>
              <a:rPr lang="ru-RU" sz="1900" b="0" dirty="0" err="1">
                <a:solidFill>
                  <a:schemeClr val="tx1"/>
                </a:solidFill>
                <a:latin typeface="Times New Roman" panose="02020603050405020304" pitchFamily="18" charset="0"/>
                <a:cs typeface="Times New Roman" panose="02020603050405020304" pitchFamily="18" charset="0"/>
              </a:rPr>
              <a:t>Monitorul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Oficial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Nr</a:t>
            </a:r>
            <a:r>
              <a:rPr lang="ru-RU" sz="1900" b="0" dirty="0">
                <a:solidFill>
                  <a:schemeClr val="tx1"/>
                </a:solidFill>
                <a:latin typeface="Times New Roman" panose="02020603050405020304" pitchFamily="18" charset="0"/>
                <a:cs typeface="Times New Roman" panose="02020603050405020304" pitchFamily="18" charset="0"/>
              </a:rPr>
              <a:t>. 193-203 </a:t>
            </a:r>
            <a:r>
              <a:rPr lang="ru-RU" sz="1900" b="0" dirty="0" smtClean="0">
                <a:solidFill>
                  <a:schemeClr val="tx1"/>
                </a:solidFill>
                <a:latin typeface="Times New Roman" panose="02020603050405020304" pitchFamily="18" charset="0"/>
                <a:cs typeface="Times New Roman" panose="02020603050405020304" pitchFamily="18" charset="0"/>
              </a:rPr>
              <a:t>статья </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smtClean="0">
                <a:solidFill>
                  <a:schemeClr val="tx1"/>
                </a:solidFill>
                <a:latin typeface="Times New Roman" panose="02020603050405020304" pitchFamily="18" charset="0"/>
                <a:cs typeface="Times New Roman" panose="02020603050405020304" pitchFamily="18" charset="0"/>
              </a:rPr>
              <a:t>883. Дата </a:t>
            </a:r>
            <a:r>
              <a:rPr lang="ru-RU" sz="1900" b="0" dirty="0">
                <a:solidFill>
                  <a:schemeClr val="tx1"/>
                </a:solidFill>
                <a:latin typeface="Times New Roman" panose="02020603050405020304" pitchFamily="18" charset="0"/>
                <a:cs typeface="Times New Roman" panose="02020603050405020304" pitchFamily="18" charset="0"/>
              </a:rPr>
              <a:t>вступления в силу </a:t>
            </a:r>
            <a:r>
              <a:rPr lang="ru-RU" sz="1900" b="0" dirty="0" smtClean="0">
                <a:solidFill>
                  <a:schemeClr val="tx1"/>
                </a:solidFill>
                <a:latin typeface="Times New Roman" panose="02020603050405020304" pitchFamily="18" charset="0"/>
                <a:cs typeface="Times New Roman" panose="02020603050405020304" pitchFamily="18" charset="0"/>
              </a:rPr>
              <a:t>01.01.2017.</a:t>
            </a:r>
            <a:endParaRPr lang="ro-RO" sz="1900" b="0" dirty="0">
              <a:solidFill>
                <a:schemeClr val="tx1"/>
              </a:solidFill>
              <a:latin typeface="Times New Roman" pitchFamily="18" charset="0"/>
              <a:cs typeface="Times New Roman" pitchFamily="18" charset="0"/>
            </a:endParaRPr>
          </a:p>
          <a:p>
            <a:pPr lvl="1" indent="-457200" algn="just">
              <a:spcBef>
                <a:spcPts val="0"/>
              </a:spcBef>
              <a:spcAft>
                <a:spcPts val="0"/>
              </a:spcAft>
              <a:buClr>
                <a:srgbClr val="FF0000"/>
              </a:buClr>
              <a:buFont typeface="+mj-lt"/>
              <a:buAutoNum type="arabicPeriod" startAt="9"/>
            </a:pPr>
            <a:r>
              <a:rPr lang="ru-RU" sz="1900" b="0" dirty="0">
                <a:solidFill>
                  <a:schemeClr val="tx1"/>
                </a:solidFill>
                <a:latin typeface="Times New Roman" pitchFamily="18" charset="0"/>
                <a:cs typeface="Times New Roman" pitchFamily="18" charset="0"/>
              </a:rPr>
              <a:t>Постановление Правительства № </a:t>
            </a:r>
            <a:r>
              <a:rPr lang="ro-RO" sz="1900" b="0" dirty="0">
                <a:solidFill>
                  <a:schemeClr val="tx1"/>
                </a:solidFill>
                <a:latin typeface="Times New Roman" pitchFamily="18" charset="0"/>
                <a:cs typeface="Times New Roman" pitchFamily="18" charset="0"/>
              </a:rPr>
              <a:t>1408 </a:t>
            </a:r>
            <a:r>
              <a:rPr lang="ru-RU" sz="1900" b="0" dirty="0">
                <a:solidFill>
                  <a:schemeClr val="tx1"/>
                </a:solidFill>
                <a:latin typeface="Times New Roman" pitchFamily="18" charset="0"/>
                <a:cs typeface="Times New Roman" pitchFamily="18" charset="0"/>
              </a:rPr>
              <a:t>от</a:t>
            </a:r>
            <a:r>
              <a:rPr lang="ro-RO" sz="1900" b="0" dirty="0">
                <a:solidFill>
                  <a:schemeClr val="tx1"/>
                </a:solidFill>
                <a:latin typeface="Times New Roman" pitchFamily="18" charset="0"/>
                <a:cs typeface="Times New Roman" pitchFamily="18" charset="0"/>
              </a:rPr>
              <a:t> 27.12.2016</a:t>
            </a:r>
            <a:r>
              <a:rPr lang="ro-RO" sz="1900" b="0" dirty="0" smtClean="0">
                <a:solidFill>
                  <a:schemeClr val="tx1"/>
                </a:solidFill>
                <a:latin typeface="Times New Roman" pitchFamily="18" charset="0"/>
                <a:cs typeface="Times New Roman" pitchFamily="18" charset="0"/>
              </a:rPr>
              <a:t>;</a:t>
            </a:r>
            <a:r>
              <a:rPr lang="ru-RU" sz="1900" b="0" dirty="0" smtClean="0">
                <a:solidFill>
                  <a:schemeClr val="tx1"/>
                </a:solidFill>
                <a:latin typeface="Times New Roman" pitchFamily="18" charset="0"/>
                <a:cs typeface="Times New Roman" pitchFamily="18" charset="0"/>
              </a:rPr>
              <a:t> Минимальные </a:t>
            </a:r>
            <a:r>
              <a:rPr lang="ru-RU" sz="1900" b="0" dirty="0">
                <a:solidFill>
                  <a:schemeClr val="tx1"/>
                </a:solidFill>
                <a:latin typeface="Times New Roman" panose="02020603050405020304" pitchFamily="18" charset="0"/>
                <a:cs typeface="Times New Roman" panose="02020603050405020304" pitchFamily="18" charset="0"/>
              </a:rPr>
              <a:t>требования по охране здоровья и безопасности труда для беременных, недавно родивших или кормящих грудью </a:t>
            </a:r>
            <a:r>
              <a:rPr lang="ru-RU" sz="1900" b="0" dirty="0" smtClean="0">
                <a:solidFill>
                  <a:schemeClr val="tx1"/>
                </a:solidFill>
                <a:latin typeface="Times New Roman" panose="02020603050405020304" pitchFamily="18" charset="0"/>
                <a:cs typeface="Times New Roman" panose="02020603050405020304" pitchFamily="18" charset="0"/>
              </a:rPr>
              <a:t>работниц. Опубликовано</a:t>
            </a:r>
            <a:r>
              <a:rPr lang="ru-RU" sz="1900" b="0" dirty="0">
                <a:solidFill>
                  <a:schemeClr val="tx1"/>
                </a:solidFill>
                <a:latin typeface="Times New Roman" panose="02020603050405020304" pitchFamily="18" charset="0"/>
                <a:cs typeface="Times New Roman" panose="02020603050405020304" pitchFamily="18" charset="0"/>
              </a:rPr>
              <a:t> 30.12.2016 в </a:t>
            </a:r>
            <a:r>
              <a:rPr lang="ru-RU" sz="1900" b="0" dirty="0" err="1">
                <a:solidFill>
                  <a:schemeClr val="tx1"/>
                </a:solidFill>
                <a:latin typeface="Times New Roman" panose="02020603050405020304" pitchFamily="18" charset="0"/>
                <a:cs typeface="Times New Roman" panose="02020603050405020304" pitchFamily="18" charset="0"/>
              </a:rPr>
              <a:t>Monitorul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Oficial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Nr</a:t>
            </a:r>
            <a:r>
              <a:rPr lang="ru-RU" sz="1900" b="0" dirty="0">
                <a:solidFill>
                  <a:schemeClr val="tx1"/>
                </a:solidFill>
                <a:latin typeface="Times New Roman" panose="02020603050405020304" pitchFamily="18" charset="0"/>
                <a:cs typeface="Times New Roman" panose="02020603050405020304" pitchFamily="18" charset="0"/>
              </a:rPr>
              <a:t>. 478-490 </a:t>
            </a:r>
            <a:r>
              <a:rPr lang="ru-RU" sz="1900" b="0" dirty="0" smtClean="0">
                <a:solidFill>
                  <a:schemeClr val="tx1"/>
                </a:solidFill>
                <a:latin typeface="Times New Roman" panose="02020603050405020304" pitchFamily="18" charset="0"/>
                <a:cs typeface="Times New Roman" panose="02020603050405020304" pitchFamily="18" charset="0"/>
              </a:rPr>
              <a:t>статья </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smtClean="0">
                <a:solidFill>
                  <a:schemeClr val="tx1"/>
                </a:solidFill>
                <a:latin typeface="Times New Roman" panose="02020603050405020304" pitchFamily="18" charset="0"/>
                <a:cs typeface="Times New Roman" panose="02020603050405020304" pitchFamily="18" charset="0"/>
              </a:rPr>
              <a:t>1497. Дата </a:t>
            </a:r>
            <a:r>
              <a:rPr lang="ru-RU" sz="1900" b="0" dirty="0">
                <a:solidFill>
                  <a:schemeClr val="tx1"/>
                </a:solidFill>
                <a:latin typeface="Times New Roman" panose="02020603050405020304" pitchFamily="18" charset="0"/>
                <a:cs typeface="Times New Roman" panose="02020603050405020304" pitchFamily="18" charset="0"/>
              </a:rPr>
              <a:t>вступления в </a:t>
            </a:r>
            <a:r>
              <a:rPr lang="ru-RU" sz="1900" b="0" dirty="0" smtClean="0">
                <a:solidFill>
                  <a:schemeClr val="tx1"/>
                </a:solidFill>
                <a:latin typeface="Times New Roman" panose="02020603050405020304" pitchFamily="18" charset="0"/>
                <a:cs typeface="Times New Roman" panose="02020603050405020304" pitchFamily="18" charset="0"/>
              </a:rPr>
              <a:t>силу 01.01.2017.</a:t>
            </a:r>
            <a:endParaRPr lang="ro-RO" sz="1900" b="0" dirty="0">
              <a:solidFill>
                <a:schemeClr val="tx1"/>
              </a:solidFill>
              <a:latin typeface="Times New Roman" pitchFamily="18" charset="0"/>
              <a:cs typeface="Times New Roman" pitchFamily="18" charset="0"/>
            </a:endParaRPr>
          </a:p>
          <a:p>
            <a:pPr lvl="1" indent="-457200" algn="just">
              <a:spcBef>
                <a:spcPts val="0"/>
              </a:spcBef>
              <a:spcAft>
                <a:spcPts val="0"/>
              </a:spcAft>
              <a:buClr>
                <a:srgbClr val="FF0000"/>
              </a:buClr>
              <a:buFont typeface="+mj-lt"/>
              <a:buAutoNum type="arabicPeriod" startAt="9"/>
            </a:pPr>
            <a:r>
              <a:rPr lang="ru-RU" sz="1900" b="0" dirty="0">
                <a:solidFill>
                  <a:schemeClr val="tx1"/>
                </a:solidFill>
                <a:latin typeface="Times New Roman" pitchFamily="18" charset="0"/>
                <a:cs typeface="Times New Roman" pitchFamily="18" charset="0"/>
              </a:rPr>
              <a:t>Постановление Правительства № </a:t>
            </a:r>
            <a:r>
              <a:rPr lang="ro-RO" sz="1900" b="0" dirty="0">
                <a:solidFill>
                  <a:schemeClr val="tx1"/>
                </a:solidFill>
                <a:latin typeface="Times New Roman" pitchFamily="18" charset="0"/>
                <a:cs typeface="Times New Roman" pitchFamily="18" charset="0"/>
              </a:rPr>
              <a:t>775 </a:t>
            </a:r>
            <a:r>
              <a:rPr lang="ru-RU" sz="1900" b="0" dirty="0">
                <a:solidFill>
                  <a:schemeClr val="tx1"/>
                </a:solidFill>
                <a:latin typeface="Times New Roman" pitchFamily="18" charset="0"/>
                <a:cs typeface="Times New Roman" pitchFamily="18" charset="0"/>
              </a:rPr>
              <a:t>от</a:t>
            </a:r>
            <a:r>
              <a:rPr lang="ro-RO" sz="1900" b="0" dirty="0">
                <a:solidFill>
                  <a:schemeClr val="tx1"/>
                </a:solidFill>
                <a:latin typeface="Times New Roman" pitchFamily="18" charset="0"/>
                <a:cs typeface="Times New Roman" pitchFamily="18" charset="0"/>
              </a:rPr>
              <a:t> 02.10.2017</a:t>
            </a:r>
            <a:r>
              <a:rPr lang="ro-RO" sz="1900" b="0" dirty="0" smtClean="0">
                <a:solidFill>
                  <a:schemeClr val="tx1"/>
                </a:solidFill>
                <a:latin typeface="Times New Roman" pitchFamily="18" charset="0"/>
                <a:cs typeface="Times New Roman" pitchFamily="18" charset="0"/>
              </a:rPr>
              <a:t>;</a:t>
            </a:r>
            <a:r>
              <a:rPr lang="ru-RU" sz="1900" b="0" dirty="0" smtClean="0">
                <a:solidFill>
                  <a:schemeClr val="tx1"/>
                </a:solidFill>
                <a:latin typeface="Times New Roman" pitchFamily="18" charset="0"/>
                <a:cs typeface="Times New Roman" pitchFamily="18" charset="0"/>
              </a:rPr>
              <a:t> </a:t>
            </a:r>
            <a:r>
              <a:rPr lang="ru-RU" sz="1900" b="0" dirty="0">
                <a:solidFill>
                  <a:schemeClr val="tx1"/>
                </a:solidFill>
                <a:latin typeface="Times New Roman" panose="02020603050405020304" pitchFamily="18" charset="0"/>
                <a:cs typeface="Times New Roman" panose="02020603050405020304" pitchFamily="18" charset="0"/>
              </a:rPr>
              <a:t>Санитарный регламент по защите здоровья работников от рисков, связанных с воздействием канцерогенных и мутагенных веществ на рабочем </a:t>
            </a:r>
            <a:r>
              <a:rPr lang="ru-RU" sz="1900" b="0" dirty="0" smtClean="0">
                <a:solidFill>
                  <a:schemeClr val="tx1"/>
                </a:solidFill>
                <a:latin typeface="Times New Roman" panose="02020603050405020304" pitchFamily="18" charset="0"/>
                <a:cs typeface="Times New Roman" panose="02020603050405020304" pitchFamily="18" charset="0"/>
              </a:rPr>
              <a:t>месте. Опубликовано 06.10.2017 </a:t>
            </a:r>
            <a:r>
              <a:rPr lang="ru-RU" sz="1900" b="0" dirty="0">
                <a:solidFill>
                  <a:schemeClr val="tx1"/>
                </a:solidFill>
                <a:latin typeface="Times New Roman" panose="02020603050405020304" pitchFamily="18" charset="0"/>
                <a:cs typeface="Times New Roman" panose="02020603050405020304" pitchFamily="18" charset="0"/>
              </a:rPr>
              <a:t>в </a:t>
            </a:r>
            <a:r>
              <a:rPr lang="ru-RU" sz="1900" b="0" dirty="0" err="1">
                <a:solidFill>
                  <a:schemeClr val="tx1"/>
                </a:solidFill>
                <a:latin typeface="Times New Roman" panose="02020603050405020304" pitchFamily="18" charset="0"/>
                <a:cs typeface="Times New Roman" panose="02020603050405020304" pitchFamily="18" charset="0"/>
              </a:rPr>
              <a:t>Monitorul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Oficial</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err="1">
                <a:solidFill>
                  <a:schemeClr val="tx1"/>
                </a:solidFill>
                <a:latin typeface="Times New Roman" panose="02020603050405020304" pitchFamily="18" charset="0"/>
                <a:cs typeface="Times New Roman" panose="02020603050405020304" pitchFamily="18" charset="0"/>
              </a:rPr>
              <a:t>Nr</a:t>
            </a:r>
            <a:r>
              <a:rPr lang="ru-RU" sz="1900" b="0" dirty="0">
                <a:solidFill>
                  <a:schemeClr val="tx1"/>
                </a:solidFill>
                <a:latin typeface="Times New Roman" panose="02020603050405020304" pitchFamily="18" charset="0"/>
                <a:cs typeface="Times New Roman" panose="02020603050405020304" pitchFamily="18" charset="0"/>
              </a:rPr>
              <a:t>. </a:t>
            </a:r>
            <a:r>
              <a:rPr lang="ru-RU" sz="1900" b="0" dirty="0" smtClean="0">
                <a:solidFill>
                  <a:schemeClr val="tx1"/>
                </a:solidFill>
                <a:latin typeface="Times New Roman" panose="02020603050405020304" pitchFamily="18" charset="0"/>
                <a:cs typeface="Times New Roman" panose="02020603050405020304" pitchFamily="18" charset="0"/>
              </a:rPr>
              <a:t>356-359 </a:t>
            </a:r>
            <a:r>
              <a:rPr lang="ru-RU" sz="1900" b="0" dirty="0">
                <a:solidFill>
                  <a:schemeClr val="tx1"/>
                </a:solidFill>
                <a:latin typeface="Times New Roman" panose="02020603050405020304" pitchFamily="18" charset="0"/>
                <a:cs typeface="Times New Roman" panose="02020603050405020304" pitchFamily="18" charset="0"/>
              </a:rPr>
              <a:t>статья </a:t>
            </a:r>
            <a:r>
              <a:rPr lang="ru-RU" sz="1900" b="0" dirty="0" smtClean="0">
                <a:solidFill>
                  <a:schemeClr val="tx1"/>
                </a:solidFill>
                <a:latin typeface="Times New Roman" panose="02020603050405020304" pitchFamily="18" charset="0"/>
                <a:cs typeface="Times New Roman" panose="02020603050405020304" pitchFamily="18" charset="0"/>
              </a:rPr>
              <a:t>№ 881.</a:t>
            </a:r>
            <a:endParaRPr lang="ru-RU" sz="19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118585"/>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63727"/>
            <a:ext cx="7818555" cy="782328"/>
          </a:xfrm>
        </p:spPr>
        <p:txBody>
          <a:bodyPr/>
          <a:lstStyle/>
          <a:p>
            <a:pPr algn="ctr"/>
            <a:r>
              <a:rPr lang="ru-RU" sz="3200" b="1" dirty="0" smtClean="0">
                <a:solidFill>
                  <a:srgbClr val="002060"/>
                </a:solidFill>
                <a:latin typeface="Times New Roman" pitchFamily="18" charset="0"/>
                <a:cs typeface="Times New Roman" pitchFamily="18" charset="0"/>
              </a:rPr>
              <a:t>Охрана здоровья и безопасность труда</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5" name="Content Placeholder 4"/>
          <p:cNvSpPr>
            <a:spLocks noGrp="1"/>
          </p:cNvSpPr>
          <p:nvPr>
            <p:ph idx="1"/>
          </p:nvPr>
        </p:nvSpPr>
        <p:spPr>
          <a:xfrm>
            <a:off x="158496" y="2425252"/>
            <a:ext cx="8768596" cy="4012124"/>
          </a:xfrm>
        </p:spPr>
        <p:txBody>
          <a:bodyPr/>
          <a:lstStyle/>
          <a:p>
            <a:pPr algn="ctr"/>
            <a:r>
              <a:rPr lang="ru-RU" sz="2400" b="1" dirty="0" smtClean="0">
                <a:solidFill>
                  <a:schemeClr val="tx1"/>
                </a:solidFill>
                <a:latin typeface="Times New Roman" pitchFamily="18" charset="0"/>
                <a:cs typeface="Times New Roman" pitchFamily="18" charset="0"/>
              </a:rPr>
              <a:t>Институциональная структура</a:t>
            </a:r>
            <a:endParaRPr lang="ro-RO" sz="2400" b="1" dirty="0" smtClean="0">
              <a:solidFill>
                <a:schemeClr val="tx1"/>
              </a:solidFill>
              <a:latin typeface="Times New Roman" pitchFamily="18" charset="0"/>
              <a:cs typeface="Times New Roman" pitchFamily="18" charset="0"/>
            </a:endParaRPr>
          </a:p>
          <a:p>
            <a:pPr marL="457200" indent="-457200">
              <a:spcBef>
                <a:spcPts val="0"/>
              </a:spcBef>
              <a:spcAft>
                <a:spcPts val="0"/>
              </a:spcAft>
              <a:buFont typeface="+mj-lt"/>
              <a:buAutoNum type="arabicPeriod"/>
            </a:pPr>
            <a:r>
              <a:rPr lang="ru-RU" sz="2000" dirty="0">
                <a:solidFill>
                  <a:schemeClr val="tx1"/>
                </a:solidFill>
                <a:latin typeface="Times New Roman" pitchFamily="18" charset="0"/>
                <a:cs typeface="Times New Roman" pitchFamily="18" charset="0"/>
              </a:rPr>
              <a:t>М</a:t>
            </a:r>
            <a:r>
              <a:rPr lang="ru-RU" sz="2000" dirty="0" smtClean="0">
                <a:solidFill>
                  <a:schemeClr val="tx1"/>
                </a:solidFill>
                <a:latin typeface="Times New Roman" pitchFamily="18" charset="0"/>
                <a:cs typeface="Times New Roman" pitchFamily="18" charset="0"/>
              </a:rPr>
              <a:t>инистерство здравоохранения, труда и социальной защиты</a:t>
            </a:r>
            <a:r>
              <a:rPr lang="ro-RO" sz="2000" dirty="0" smtClean="0">
                <a:solidFill>
                  <a:schemeClr val="tx1"/>
                </a:solidFill>
                <a:latin typeface="Times New Roman" pitchFamily="18" charset="0"/>
                <a:cs typeface="Times New Roman" pitchFamily="18" charset="0"/>
              </a:rPr>
              <a:t>;</a:t>
            </a:r>
          </a:p>
          <a:p>
            <a:pPr marL="457200" indent="-457200">
              <a:spcBef>
                <a:spcPts val="0"/>
              </a:spcBef>
              <a:spcAft>
                <a:spcPts val="0"/>
              </a:spcAft>
              <a:buFont typeface="+mj-lt"/>
              <a:buAutoNum type="arabicPeriod"/>
            </a:pPr>
            <a:r>
              <a:rPr lang="ru-RU" sz="2000" dirty="0" smtClean="0">
                <a:solidFill>
                  <a:schemeClr val="tx1"/>
                </a:solidFill>
                <a:latin typeface="Times New Roman" pitchFamily="18" charset="0"/>
                <a:cs typeface="Times New Roman" pitchFamily="18" charset="0"/>
              </a:rPr>
              <a:t>Государственная Инспекция Труда</a:t>
            </a:r>
            <a:r>
              <a:rPr lang="ro-RO" sz="2000" dirty="0" smtClean="0">
                <a:solidFill>
                  <a:schemeClr val="tx1"/>
                </a:solidFill>
                <a:latin typeface="Times New Roman" pitchFamily="18" charset="0"/>
                <a:cs typeface="Times New Roman" pitchFamily="18" charset="0"/>
              </a:rPr>
              <a:t>;</a:t>
            </a:r>
          </a:p>
          <a:p>
            <a:pPr marL="457200" indent="-457200">
              <a:spcBef>
                <a:spcPts val="0"/>
              </a:spcBef>
              <a:spcAft>
                <a:spcPts val="0"/>
              </a:spcAft>
              <a:buFont typeface="+mj-lt"/>
              <a:buAutoNum type="arabicPeriod"/>
            </a:pPr>
            <a:r>
              <a:rPr lang="ro-RO" sz="2000" dirty="0" smtClean="0">
                <a:solidFill>
                  <a:schemeClr val="tx1"/>
                </a:solidFill>
                <a:latin typeface="Times New Roman" pitchFamily="18" charset="0"/>
                <a:cs typeface="Times New Roman" pitchFamily="18" charset="0"/>
              </a:rPr>
              <a:t>10 </a:t>
            </a:r>
            <a:r>
              <a:rPr lang="ru-RU" sz="2000" dirty="0" smtClean="0">
                <a:solidFill>
                  <a:schemeClr val="tx1"/>
                </a:solidFill>
                <a:latin typeface="Times New Roman" pitchFamily="18" charset="0"/>
                <a:cs typeface="Times New Roman" pitchFamily="18" charset="0"/>
              </a:rPr>
              <a:t>государственных органов с функциями контроля в области охраны здоровья и безопасности труда</a:t>
            </a:r>
            <a:endParaRPr lang="ro-RO" sz="2000" dirty="0" smtClean="0">
              <a:solidFill>
                <a:schemeClr val="tx1"/>
              </a:solidFill>
              <a:latin typeface="Times New Roman" pitchFamily="18" charset="0"/>
              <a:cs typeface="Times New Roman" pitchFamily="18" charset="0"/>
            </a:endParaRPr>
          </a:p>
          <a:p>
            <a:pPr marL="457200" indent="-457200">
              <a:spcBef>
                <a:spcPts val="0"/>
              </a:spcBef>
              <a:spcAft>
                <a:spcPts val="0"/>
              </a:spcAft>
              <a:buFont typeface="+mj-lt"/>
              <a:buAutoNum type="arabicPeriod"/>
            </a:pPr>
            <a:r>
              <a:rPr lang="ru-RU" sz="2000" dirty="0" smtClean="0">
                <a:solidFill>
                  <a:schemeClr val="tx1"/>
                </a:solidFill>
                <a:latin typeface="Times New Roman" pitchFamily="18" charset="0"/>
                <a:cs typeface="Times New Roman" pitchFamily="18" charset="0"/>
              </a:rPr>
              <a:t>Национальная Комиссия по консультациям и коллективным переговорам</a:t>
            </a:r>
            <a:r>
              <a:rPr lang="ro-RO" sz="2000" dirty="0" smtClean="0">
                <a:solidFill>
                  <a:schemeClr val="tx1"/>
                </a:solidFill>
                <a:latin typeface="Times New Roman" pitchFamily="18" charset="0"/>
                <a:cs typeface="Times New Roman" pitchFamily="18" charset="0"/>
              </a:rPr>
              <a:t>;</a:t>
            </a:r>
          </a:p>
          <a:p>
            <a:pPr marL="457200" indent="-457200">
              <a:spcBef>
                <a:spcPts val="0"/>
              </a:spcBef>
              <a:spcAft>
                <a:spcPts val="0"/>
              </a:spcAft>
              <a:buFont typeface="+mj-lt"/>
              <a:buAutoNum type="arabicPeriod"/>
            </a:pPr>
            <a:r>
              <a:rPr lang="ru-RU" sz="2000" dirty="0" smtClean="0">
                <a:solidFill>
                  <a:schemeClr val="tx1"/>
                </a:solidFill>
                <a:latin typeface="Times New Roman" pitchFamily="18" charset="0"/>
                <a:cs typeface="Times New Roman" pitchFamily="18" charset="0"/>
              </a:rPr>
              <a:t>Национальная Конфедерация Патроната Республики Молдова</a:t>
            </a:r>
            <a:r>
              <a:rPr lang="ro-RO" sz="2000" dirty="0" smtClean="0">
                <a:solidFill>
                  <a:schemeClr val="tx1"/>
                </a:solidFill>
                <a:latin typeface="Times New Roman" pitchFamily="18" charset="0"/>
                <a:cs typeface="Times New Roman" pitchFamily="18" charset="0"/>
              </a:rPr>
              <a:t>;</a:t>
            </a:r>
          </a:p>
          <a:p>
            <a:pPr marL="457200" indent="-457200">
              <a:spcBef>
                <a:spcPts val="0"/>
              </a:spcBef>
              <a:spcAft>
                <a:spcPts val="0"/>
              </a:spcAft>
              <a:buFont typeface="+mj-lt"/>
              <a:buAutoNum type="arabicPeriod"/>
            </a:pPr>
            <a:r>
              <a:rPr lang="ru-RU" sz="2000" dirty="0" smtClean="0">
                <a:solidFill>
                  <a:schemeClr val="tx1"/>
                </a:solidFill>
                <a:latin typeface="Times New Roman" pitchFamily="18" charset="0"/>
                <a:cs typeface="Times New Roman" pitchFamily="18" charset="0"/>
              </a:rPr>
              <a:t>Национальная Конфедерация Профсоюзов Молдовы;</a:t>
            </a:r>
            <a:endParaRPr lang="ro-RO" sz="2000" dirty="0" smtClean="0">
              <a:solidFill>
                <a:schemeClr val="tx1"/>
              </a:solidFill>
              <a:latin typeface="Times New Roman" pitchFamily="18" charset="0"/>
              <a:cs typeface="Times New Roman" pitchFamily="18" charset="0"/>
            </a:endParaRPr>
          </a:p>
          <a:p>
            <a:pPr marL="457200" indent="-457200">
              <a:spcBef>
                <a:spcPts val="0"/>
              </a:spcBef>
              <a:spcAft>
                <a:spcPts val="0"/>
              </a:spcAft>
              <a:buFont typeface="+mj-lt"/>
              <a:buAutoNum type="arabicPeriod"/>
            </a:pPr>
            <a:r>
              <a:rPr lang="ru-RU" sz="2000" dirty="0" smtClean="0">
                <a:solidFill>
                  <a:schemeClr val="tx1"/>
                </a:solidFill>
                <a:latin typeface="Times New Roman" pitchFamily="18" charset="0"/>
                <a:cs typeface="Times New Roman" pitchFamily="18" charset="0"/>
              </a:rPr>
              <a:t>Внутренняя служба защиты и предупреждения</a:t>
            </a:r>
            <a:r>
              <a:rPr lang="ro-RO" sz="2000" dirty="0" smtClean="0">
                <a:solidFill>
                  <a:schemeClr val="tx1"/>
                </a:solidFill>
                <a:latin typeface="Times New Roman" pitchFamily="18" charset="0"/>
                <a:cs typeface="Times New Roman" pitchFamily="18" charset="0"/>
              </a:rPr>
              <a:t>;</a:t>
            </a:r>
          </a:p>
          <a:p>
            <a:pPr marL="457200" indent="-457200">
              <a:spcBef>
                <a:spcPts val="0"/>
              </a:spcBef>
              <a:spcAft>
                <a:spcPts val="0"/>
              </a:spcAft>
              <a:buFont typeface="+mj-lt"/>
              <a:buAutoNum type="arabicPeriod"/>
            </a:pPr>
            <a:r>
              <a:rPr lang="ru-RU" sz="2000" dirty="0" smtClean="0">
                <a:solidFill>
                  <a:schemeClr val="tx1"/>
                </a:solidFill>
                <a:latin typeface="Times New Roman" pitchFamily="18" charset="0"/>
                <a:cs typeface="Times New Roman" pitchFamily="18" charset="0"/>
              </a:rPr>
              <a:t>Внешние службы защиты и предупреждения</a:t>
            </a:r>
            <a:r>
              <a:rPr lang="ro-RO" sz="2000" dirty="0" smtClean="0">
                <a:solidFill>
                  <a:schemeClr val="tx1"/>
                </a:solidFill>
                <a:latin typeface="Times New Roman" pitchFamily="18" charset="0"/>
                <a:cs typeface="Times New Roman" pitchFamily="18" charset="0"/>
              </a:rPr>
              <a:t>;</a:t>
            </a:r>
          </a:p>
          <a:p>
            <a:pPr marL="457200" indent="-457200">
              <a:spcBef>
                <a:spcPts val="0"/>
              </a:spcBef>
              <a:spcAft>
                <a:spcPts val="0"/>
              </a:spcAft>
              <a:buFont typeface="+mj-lt"/>
              <a:buAutoNum type="arabicPeriod"/>
            </a:pPr>
            <a:r>
              <a:rPr lang="ru-RU" sz="2000" dirty="0" smtClean="0">
                <a:solidFill>
                  <a:schemeClr val="tx1"/>
                </a:solidFill>
                <a:latin typeface="Times New Roman" pitchFamily="18" charset="0"/>
                <a:cs typeface="Times New Roman" pitchFamily="18" charset="0"/>
              </a:rPr>
              <a:t>Комитет по охране здоровья и безопасности труда</a:t>
            </a:r>
            <a:r>
              <a:rPr lang="ro-RO" sz="2000" dirty="0" smtClean="0">
                <a:solidFill>
                  <a:schemeClr val="tx1"/>
                </a:solidFill>
                <a:latin typeface="Times New Roman" pitchFamily="18" charset="0"/>
                <a:cs typeface="Times New Roman" pitchFamily="18" charset="0"/>
              </a:rPr>
              <a:t>;</a:t>
            </a:r>
          </a:p>
          <a:p>
            <a:pPr marL="457200" indent="-457200">
              <a:spcBef>
                <a:spcPts val="0"/>
              </a:spcBef>
              <a:spcAft>
                <a:spcPts val="0"/>
              </a:spcAft>
              <a:buFont typeface="+mj-lt"/>
              <a:buAutoNum type="arabicPeriod"/>
            </a:pPr>
            <a:r>
              <a:rPr lang="ru-RU" sz="2000" dirty="0" smtClean="0">
                <a:solidFill>
                  <a:schemeClr val="tx1"/>
                </a:solidFill>
                <a:latin typeface="Times New Roman" pitchFamily="18" charset="0"/>
                <a:cs typeface="Times New Roman" pitchFamily="18" charset="0"/>
              </a:rPr>
              <a:t>Работник</a:t>
            </a:r>
            <a:r>
              <a:rPr lang="ro-RO" sz="2000" dirty="0" smtClean="0">
                <a:solidFill>
                  <a:schemeClr val="tx1"/>
                </a:solidFill>
                <a:latin typeface="Times New Roman" pitchFamily="18" charset="0"/>
                <a:cs typeface="Times New Roman" pitchFamily="18" charset="0"/>
              </a:rPr>
              <a:t>.</a:t>
            </a:r>
          </a:p>
          <a:p>
            <a:pPr marL="457200" indent="-457200">
              <a:buFont typeface="+mj-lt"/>
              <a:buAutoNum type="arabicPeriod"/>
            </a:pPr>
            <a:endParaRPr lang="en-US" sz="2000" dirty="0">
              <a:solidFill>
                <a:schemeClr val="tx1"/>
              </a:solidFill>
              <a:latin typeface="Times New Roman" pitchFamily="18" charset="0"/>
              <a:cs typeface="Times New Roman"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782328"/>
          </a:xfrm>
        </p:spPr>
        <p:txBody>
          <a:bodyPr/>
          <a:lstStyle/>
          <a:p>
            <a:pPr algn="ctr"/>
            <a:r>
              <a:rPr lang="ru-RU" sz="3200" b="1" dirty="0" smtClean="0">
                <a:solidFill>
                  <a:srgbClr val="002060"/>
                </a:solidFill>
                <a:latin typeface="Times New Roman" pitchFamily="18" charset="0"/>
                <a:cs typeface="Times New Roman" pitchFamily="18" charset="0"/>
              </a:rPr>
              <a:t>Охрана здоровья и безопасность труда</a:t>
            </a:r>
            <a:r>
              <a:rPr lang="ro-RO" sz="3200" b="1" dirty="0" smtClean="0">
                <a:solidFill>
                  <a:srgbClr val="002060"/>
                </a:solidFill>
                <a:latin typeface="Times New Roman" pitchFamily="18" charset="0"/>
                <a:cs typeface="Times New Roman" pitchFamily="18" charset="0"/>
              </a:rPr>
              <a:t>.</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06/11/2018</a:t>
            </a:fld>
            <a:endParaRPr lang="en-GB" noProof="0" dirty="0"/>
          </a:p>
        </p:txBody>
      </p:sp>
      <p:sp>
        <p:nvSpPr>
          <p:cNvPr id="5" name="Content Placeholder 4"/>
          <p:cNvSpPr>
            <a:spLocks noGrp="1"/>
          </p:cNvSpPr>
          <p:nvPr>
            <p:ph idx="1"/>
          </p:nvPr>
        </p:nvSpPr>
        <p:spPr>
          <a:xfrm>
            <a:off x="626145" y="2317739"/>
            <a:ext cx="8255284" cy="3816000"/>
          </a:xfrm>
        </p:spPr>
        <p:txBody>
          <a:bodyPr/>
          <a:lstStyle/>
          <a:p>
            <a:pPr algn="just"/>
            <a:r>
              <a:rPr lang="ru-RU" sz="2400" dirty="0" smtClean="0">
                <a:solidFill>
                  <a:schemeClr val="tx1"/>
                </a:solidFill>
                <a:latin typeface="Times New Roman" pitchFamily="18" charset="0"/>
              </a:rPr>
              <a:t>Охрана </a:t>
            </a:r>
            <a:r>
              <a:rPr lang="ru-RU" sz="2400" dirty="0">
                <a:solidFill>
                  <a:schemeClr val="tx1"/>
                </a:solidFill>
                <a:latin typeface="Times New Roman" pitchFamily="18" charset="0"/>
              </a:rPr>
              <a:t>здоровья и безопасность труда</a:t>
            </a:r>
            <a:r>
              <a:rPr lang="ro-RO" sz="2400" dirty="0">
                <a:solidFill>
                  <a:schemeClr val="tx1"/>
                </a:solidFill>
                <a:latin typeface="Times New Roman" pitchFamily="18" charset="0"/>
              </a:rPr>
              <a:t>  - </a:t>
            </a:r>
            <a:r>
              <a:rPr lang="ru-RU" sz="2400" dirty="0">
                <a:solidFill>
                  <a:schemeClr val="tx1"/>
                </a:solidFill>
                <a:latin typeface="Times New Roman" pitchFamily="18" charset="0"/>
              </a:rPr>
              <a:t>совокупность действии, имеющих целью обеспечение наилучших условий труда, охрану жизни, здоровья, физической и психической целостности работника</a:t>
            </a:r>
            <a:r>
              <a:rPr lang="ro-RO" sz="2400" dirty="0">
                <a:solidFill>
                  <a:schemeClr val="tx1"/>
                </a:solidFill>
                <a:latin typeface="Times New Roman" pitchFamily="18" charset="0"/>
              </a:rPr>
              <a:t>.</a:t>
            </a:r>
            <a:r>
              <a:rPr lang="ru-RU" sz="2400" dirty="0">
                <a:solidFill>
                  <a:schemeClr val="tx1"/>
                </a:solidFill>
                <a:latin typeface="Times New Roman" pitchFamily="18" charset="0"/>
              </a:rPr>
              <a:t> </a:t>
            </a:r>
          </a:p>
          <a:p>
            <a:pPr algn="just"/>
            <a:endParaRPr lang="ro-RO" sz="2400" dirty="0" smtClean="0">
              <a:solidFill>
                <a:schemeClr val="tx1"/>
              </a:solidFill>
              <a:latin typeface="Times New Roman" pitchFamily="18" charset="0"/>
            </a:endParaRPr>
          </a:p>
          <a:p>
            <a:pPr algn="just"/>
            <a:r>
              <a:rPr lang="ru-RU" sz="2400" dirty="0">
                <a:solidFill>
                  <a:schemeClr val="tx1"/>
                </a:solidFill>
                <a:latin typeface="Times New Roman" pitchFamily="18" charset="0"/>
              </a:rPr>
              <a:t>Мероприятия по охране здоровья и безопасности труда преследуют предупреждение, уменьшение или устранение </a:t>
            </a:r>
            <a:r>
              <a:rPr lang="ru-RU" sz="2400" b="1" u="sng" dirty="0">
                <a:solidFill>
                  <a:schemeClr val="tx1"/>
                </a:solidFill>
                <a:latin typeface="Times New Roman" pitchFamily="18" charset="0"/>
              </a:rPr>
              <a:t>факторов профессионального риска</a:t>
            </a:r>
            <a:r>
              <a:rPr lang="ru-RU" sz="2400" dirty="0">
                <a:solidFill>
                  <a:schemeClr val="tx1"/>
                </a:solidFill>
                <a:latin typeface="Times New Roman" pitchFamily="18" charset="0"/>
              </a:rPr>
              <a:t>, характерных для </a:t>
            </a:r>
            <a:r>
              <a:rPr lang="ru-RU" sz="2400" b="1" u="sng" dirty="0">
                <a:solidFill>
                  <a:schemeClr val="tx1"/>
                </a:solidFill>
                <a:latin typeface="Times New Roman" pitchFamily="18" charset="0"/>
              </a:rPr>
              <a:t>трудовой </a:t>
            </a:r>
            <a:r>
              <a:rPr lang="ru-RU" sz="2400" b="1" u="sng" dirty="0" smtClean="0">
                <a:solidFill>
                  <a:schemeClr val="tx1"/>
                </a:solidFill>
                <a:latin typeface="Times New Roman" pitchFamily="18" charset="0"/>
              </a:rPr>
              <a:t>системы</a:t>
            </a:r>
            <a:r>
              <a:rPr lang="pt-BR" sz="2400" dirty="0" smtClean="0">
                <a:solidFill>
                  <a:schemeClr val="tx1"/>
                </a:solidFill>
                <a:latin typeface="Times New Roman" pitchFamily="18" charset="0"/>
              </a:rPr>
              <a:t>.</a:t>
            </a:r>
            <a:endParaRPr lang="ru-RU" sz="2400" dirty="0" smtClean="0">
              <a:solidFill>
                <a:schemeClr val="tx1"/>
              </a:solidFill>
              <a:latin typeface="Times New Roman" pitchFamily="18" charset="0"/>
            </a:endParaRPr>
          </a:p>
          <a:p>
            <a:endParaRPr lang="en-US" dirty="0">
              <a:solidFill>
                <a:schemeClr val="tx1"/>
              </a:solidFill>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06/11/2018</a:t>
            </a:fld>
            <a:endParaRPr lang="en-GB" noProof="0" dirty="0"/>
          </a:p>
        </p:txBody>
      </p:sp>
      <p:sp>
        <p:nvSpPr>
          <p:cNvPr id="5" name="Content Placeholder 4"/>
          <p:cNvSpPr>
            <a:spLocks noGrp="1"/>
          </p:cNvSpPr>
          <p:nvPr>
            <p:ph idx="1"/>
          </p:nvPr>
        </p:nvSpPr>
        <p:spPr>
          <a:xfrm>
            <a:off x="219456" y="2079507"/>
            <a:ext cx="8719828" cy="4502267"/>
          </a:xfrm>
        </p:spPr>
        <p:txBody>
          <a:bodyPr/>
          <a:lstStyle/>
          <a:p>
            <a:pPr algn="ctr">
              <a:spcBef>
                <a:spcPts val="0"/>
              </a:spcBef>
              <a:spcAft>
                <a:spcPts val="0"/>
              </a:spcAft>
            </a:pPr>
            <a:r>
              <a:rPr lang="ru-RU" sz="2400" b="1" dirty="0" smtClean="0">
                <a:solidFill>
                  <a:schemeClr val="tx1"/>
                </a:solidFill>
                <a:latin typeface="Times New Roman" panose="02020603050405020304" pitchFamily="18" charset="0"/>
                <a:cs typeface="Times New Roman" panose="02020603050405020304" pitchFamily="18" charset="0"/>
              </a:rPr>
              <a:t>Организация деятельности по защите и предупреждению на уровне предприятия</a:t>
            </a:r>
            <a:endParaRPr lang="ro-RO" sz="2400" b="1" dirty="0" smtClean="0">
              <a:solidFill>
                <a:schemeClr val="tx1"/>
              </a:solidFill>
              <a:latin typeface="Times New Roman" panose="02020603050405020304" pitchFamily="18" charset="0"/>
              <a:cs typeface="Times New Roman" panose="02020603050405020304" pitchFamily="18" charset="0"/>
            </a:endParaRPr>
          </a:p>
          <a:p>
            <a:pPr algn="just"/>
            <a:r>
              <a:rPr lang="ru-RU" sz="2400" dirty="0" smtClean="0">
                <a:solidFill>
                  <a:schemeClr val="tx1"/>
                </a:solidFill>
                <a:latin typeface="Times New Roman" pitchFamily="18" charset="0"/>
                <a:cs typeface="Times New Roman" pitchFamily="18" charset="0"/>
              </a:rPr>
              <a:t>Осуществляется работодателем следующим образом</a:t>
            </a:r>
            <a:r>
              <a:rPr lang="vi-VN" sz="2400" dirty="0" smtClean="0">
                <a:solidFill>
                  <a:schemeClr val="tx1"/>
                </a:solidFill>
                <a:latin typeface="Times New Roman" pitchFamily="18" charset="0"/>
                <a:cs typeface="Times New Roman" pitchFamily="18" charset="0"/>
              </a:rPr>
              <a:t>:</a:t>
            </a:r>
            <a:br>
              <a:rPr lang="vi-VN" sz="2400" dirty="0" smtClean="0">
                <a:solidFill>
                  <a:schemeClr val="tx1"/>
                </a:solidFill>
                <a:latin typeface="Times New Roman" pitchFamily="18" charset="0"/>
                <a:cs typeface="Times New Roman" pitchFamily="18" charset="0"/>
              </a:rPr>
            </a:br>
            <a:r>
              <a:rPr lang="vi-VN" sz="2400" dirty="0" smtClean="0">
                <a:solidFill>
                  <a:schemeClr val="tx1"/>
                </a:solidFill>
                <a:latin typeface="Times New Roman" pitchFamily="18" charset="0"/>
                <a:cs typeface="Times New Roman" pitchFamily="18" charset="0"/>
              </a:rPr>
              <a:t>1) </a:t>
            </a:r>
            <a:r>
              <a:rPr lang="ru-RU" sz="2400" dirty="0" smtClean="0">
                <a:solidFill>
                  <a:schemeClr val="tx1"/>
                </a:solidFill>
                <a:latin typeface="Times New Roman" pitchFamily="18" charset="0"/>
                <a:cs typeface="Times New Roman" pitchFamily="18" charset="0"/>
              </a:rPr>
              <a:t>возложением на руководителя предприятия, в условиях ст. </a:t>
            </a:r>
            <a:r>
              <a:rPr lang="vi-VN" sz="2400" dirty="0" smtClean="0">
                <a:solidFill>
                  <a:schemeClr val="tx1"/>
                </a:solidFill>
                <a:latin typeface="Times New Roman" pitchFamily="18" charset="0"/>
                <a:cs typeface="Times New Roman" pitchFamily="18" charset="0"/>
              </a:rPr>
              <a:t>11 </a:t>
            </a:r>
            <a:r>
              <a:rPr lang="ru-RU" sz="2400" dirty="0" smtClean="0">
                <a:solidFill>
                  <a:schemeClr val="tx1"/>
                </a:solidFill>
                <a:latin typeface="Times New Roman" pitchFamily="18" charset="0"/>
                <a:cs typeface="Times New Roman" pitchFamily="18" charset="0"/>
              </a:rPr>
              <a:t>абзац</a:t>
            </a:r>
            <a:r>
              <a:rPr lang="vi-VN" sz="2400" dirty="0" smtClean="0">
                <a:solidFill>
                  <a:schemeClr val="tx1"/>
                </a:solidFill>
                <a:latin typeface="Times New Roman" pitchFamily="18" charset="0"/>
                <a:cs typeface="Times New Roman" pitchFamily="18" charset="0"/>
              </a:rPr>
              <a:t> (10) </a:t>
            </a:r>
            <a:r>
              <a:rPr lang="ru-RU" sz="2400" dirty="0" smtClean="0">
                <a:solidFill>
                  <a:schemeClr val="tx1"/>
                </a:solidFill>
                <a:latin typeface="Times New Roman" pitchFamily="18" charset="0"/>
                <a:cs typeface="Times New Roman" pitchFamily="18" charset="0"/>
              </a:rPr>
              <a:t>Закона об охране здоровья и безопасности труда, обязанностей </a:t>
            </a:r>
            <a:r>
              <a:rPr lang="ru-RU" sz="2400" dirty="0">
                <a:solidFill>
                  <a:schemeClr val="tx1"/>
                </a:solidFill>
                <a:latin typeface="Times New Roman" panose="02020603050405020304" pitchFamily="18" charset="0"/>
                <a:cs typeface="Times New Roman" panose="02020603050405020304" pitchFamily="18" charset="0"/>
              </a:rPr>
              <a:t>назначенного работника</a:t>
            </a:r>
            <a:r>
              <a:rPr lang="vi-VN" sz="2400" dirty="0" smtClean="0">
                <a:solidFill>
                  <a:schemeClr val="tx1"/>
                </a:solidFill>
                <a:latin typeface="Times New Roman" pitchFamily="18" charset="0"/>
                <a:cs typeface="Times New Roman" pitchFamily="18" charset="0"/>
              </a:rPr>
              <a:t>;</a:t>
            </a:r>
            <a:endParaRPr lang="ro-RO" sz="2400" dirty="0" smtClean="0">
              <a:solidFill>
                <a:schemeClr val="tx1"/>
              </a:solidFill>
              <a:latin typeface="Times New Roman" pitchFamily="18" charset="0"/>
              <a:cs typeface="Times New Roman" pitchFamily="18" charset="0"/>
            </a:endParaRPr>
          </a:p>
          <a:p>
            <a:pPr algn="just"/>
            <a:r>
              <a:rPr lang="ru-RU" sz="2400" dirty="0" smtClean="0">
                <a:solidFill>
                  <a:schemeClr val="tx1"/>
                </a:solidFill>
                <a:latin typeface="Times New Roman" pitchFamily="18" charset="0"/>
                <a:cs typeface="Times New Roman" pitchFamily="18" charset="0"/>
              </a:rPr>
              <a:t>2</a:t>
            </a:r>
            <a:r>
              <a:rPr lang="vi-VN" sz="2400" dirty="0" smtClean="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назначением одного или более работников для осуществления деятельности по защите и предупреждения</a:t>
            </a:r>
            <a:r>
              <a:rPr lang="vi-VN" sz="2400" dirty="0" smtClean="0">
                <a:solidFill>
                  <a:schemeClr val="tx1"/>
                </a:solidFill>
                <a:latin typeface="Times New Roman" pitchFamily="18" charset="0"/>
                <a:cs typeface="Times New Roman" pitchFamily="18" charset="0"/>
              </a:rPr>
              <a:t>;</a:t>
            </a:r>
            <a:r>
              <a:rPr lang="ro-RO" sz="2400" dirty="0" smtClean="0">
                <a:solidFill>
                  <a:schemeClr val="tx1"/>
                </a:solidFill>
                <a:latin typeface="Times New Roman" pitchFamily="18" charset="0"/>
                <a:cs typeface="Times New Roman" pitchFamily="18" charset="0"/>
              </a:rPr>
              <a:t> </a:t>
            </a:r>
          </a:p>
          <a:p>
            <a:pPr algn="just"/>
            <a:r>
              <a:rPr lang="vi-VN" sz="2400" dirty="0" smtClean="0">
                <a:solidFill>
                  <a:schemeClr val="tx1"/>
                </a:solidFill>
                <a:latin typeface="Times New Roman" pitchFamily="18" charset="0"/>
                <a:cs typeface="Times New Roman" pitchFamily="18" charset="0"/>
              </a:rPr>
              <a:t>3) </a:t>
            </a:r>
            <a:r>
              <a:rPr lang="ru-RU" sz="2400" dirty="0" smtClean="0">
                <a:solidFill>
                  <a:schemeClr val="tx1"/>
                </a:solidFill>
                <a:latin typeface="Times New Roman" pitchFamily="18" charset="0"/>
                <a:cs typeface="Times New Roman" pitchFamily="18" charset="0"/>
              </a:rPr>
              <a:t>созданием внутренней службы защиты и предупреждения</a:t>
            </a:r>
            <a:r>
              <a:rPr lang="vi-VN" sz="2400" dirty="0" smtClean="0">
                <a:solidFill>
                  <a:schemeClr val="tx1"/>
                </a:solidFill>
                <a:latin typeface="Times New Roman" pitchFamily="18" charset="0"/>
                <a:cs typeface="Times New Roman" pitchFamily="18" charset="0"/>
              </a:rPr>
              <a:t>;</a:t>
            </a:r>
            <a:endParaRPr lang="ro-RO" sz="2400" dirty="0" smtClean="0">
              <a:solidFill>
                <a:schemeClr val="tx1"/>
              </a:solidFill>
              <a:latin typeface="Times New Roman" pitchFamily="18" charset="0"/>
              <a:cs typeface="Times New Roman" pitchFamily="18" charset="0"/>
            </a:endParaRPr>
          </a:p>
          <a:p>
            <a:pPr algn="just"/>
            <a:r>
              <a:rPr lang="vi-VN" sz="2400" dirty="0" smtClean="0">
                <a:solidFill>
                  <a:schemeClr val="tx1"/>
                </a:solidFill>
                <a:latin typeface="Times New Roman" pitchFamily="18" charset="0"/>
                <a:cs typeface="Times New Roman" pitchFamily="18" charset="0"/>
              </a:rPr>
              <a:t>4) </a:t>
            </a:r>
            <a:r>
              <a:rPr lang="ru-RU" sz="2400" dirty="0" smtClean="0">
                <a:solidFill>
                  <a:schemeClr val="tx1"/>
                </a:solidFill>
                <a:latin typeface="Times New Roman" pitchFamily="18" charset="0"/>
                <a:cs typeface="Times New Roman" pitchFamily="18" charset="0"/>
              </a:rPr>
              <a:t>обращением к внешним службам защиты и предупреждения;</a:t>
            </a:r>
            <a:endParaRPr lang="en-US" sz="2400" dirty="0">
              <a:solidFill>
                <a:schemeClr val="tx1"/>
              </a:solidFill>
              <a:latin typeface="Times New Roman" pitchFamily="18" charset="0"/>
              <a:cs typeface="Times New Roman"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86853" y="1280847"/>
            <a:ext cx="7818555" cy="782328"/>
          </a:xfrm>
        </p:spPr>
        <p:txBody>
          <a:bodyPr/>
          <a:lstStyle/>
          <a:p>
            <a:pPr algn="ctr"/>
            <a:r>
              <a:rPr lang="ru-RU" sz="3200" b="1" dirty="0">
                <a:solidFill>
                  <a:srgbClr val="002060"/>
                </a:solidFill>
                <a:latin typeface="Times New Roman" pitchFamily="18" charset="0"/>
                <a:cs typeface="Times New Roman" pitchFamily="18" charset="0"/>
              </a:rPr>
              <a:t>Охрана здоровья и безопасность </a:t>
            </a:r>
            <a:r>
              <a:rPr lang="ru-RU" sz="3200" b="1" dirty="0" smtClean="0">
                <a:solidFill>
                  <a:srgbClr val="002060"/>
                </a:solidFill>
                <a:latin typeface="Times New Roman" pitchFamily="18" charset="0"/>
                <a:cs typeface="Times New Roman" pitchFamily="18" charset="0"/>
              </a:rPr>
              <a:t>труда</a:t>
            </a:r>
            <a:r>
              <a:rPr lang="en-US" dirty="0" smtClean="0">
                <a:solidFill>
                  <a:srgbClr val="002060"/>
                </a:solidFill>
                <a:latin typeface="Cambria" panose="02040503050406030204" pitchFamily="18" charset="0"/>
                <a:cs typeface="Times New Roman" panose="02020603050405020304" pitchFamily="18" charset="0"/>
              </a:rPr>
              <a:t/>
            </a:r>
            <a:br>
              <a:rPr lang="en-US" dirty="0" smtClean="0">
                <a:solidFill>
                  <a:srgbClr val="002060"/>
                </a:solidFill>
                <a:latin typeface="Cambria" panose="020405030504060302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4674137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Прямоугольник 5"/>
          <p:cNvSpPr>
            <a:spLocks noChangeArrowheads="1"/>
          </p:cNvSpPr>
          <p:nvPr/>
        </p:nvSpPr>
        <p:spPr bwMode="auto">
          <a:xfrm>
            <a:off x="121921" y="1448241"/>
            <a:ext cx="8887968" cy="4939814"/>
          </a:xfrm>
          <a:prstGeom prst="rect">
            <a:avLst/>
          </a:prstGeom>
          <a:noFill/>
          <a:ln w="9525">
            <a:noFill/>
            <a:miter lim="800000"/>
            <a:headEnd/>
            <a:tailEnd/>
          </a:ln>
        </p:spPr>
        <p:txBody>
          <a:bodyPr wrap="square">
            <a:spAutoFit/>
          </a:bodyPr>
          <a:lstStyle/>
          <a:p>
            <a:r>
              <a:rPr lang="ru-RU" sz="2100" b="0" dirty="0" smtClean="0">
                <a:solidFill>
                  <a:schemeClr val="tx1"/>
                </a:solidFill>
                <a:latin typeface="Times New Roman" pitchFamily="18" charset="0"/>
                <a:cs typeface="Times New Roman" pitchFamily="18" charset="0"/>
              </a:rPr>
              <a:t>Перечень видов деятельности, осуществление которых обязывает работодателя создавать </a:t>
            </a:r>
            <a:r>
              <a:rPr lang="ru-RU" sz="2100" b="0" dirty="0" err="1" smtClean="0">
                <a:solidFill>
                  <a:schemeClr val="tx1"/>
                </a:solidFill>
                <a:latin typeface="Times New Roman" pitchFamily="18" charset="0"/>
                <a:cs typeface="Times New Roman" pitchFamily="18" charset="0"/>
              </a:rPr>
              <a:t>внутренную</a:t>
            </a:r>
            <a:r>
              <a:rPr lang="ru-RU" sz="2100" b="0" dirty="0" smtClean="0">
                <a:solidFill>
                  <a:schemeClr val="tx1"/>
                </a:solidFill>
                <a:latin typeface="Times New Roman" pitchFamily="18" charset="0"/>
                <a:cs typeface="Times New Roman" pitchFamily="18" charset="0"/>
              </a:rPr>
              <a:t> службу защиты и предупреждения</a:t>
            </a:r>
            <a:r>
              <a:rPr lang="vi-VN" sz="2100" b="0" dirty="0" smtClean="0">
                <a:solidFill>
                  <a:schemeClr val="tx1"/>
                </a:solidFill>
                <a:latin typeface="Times New Roman" pitchFamily="18" charset="0"/>
                <a:cs typeface="Times New Roman" pitchFamily="18" charset="0"/>
              </a:rPr>
              <a:t/>
            </a:r>
            <a:br>
              <a:rPr lang="vi-VN" sz="2100" b="0" dirty="0" smtClean="0">
                <a:solidFill>
                  <a:schemeClr val="tx1"/>
                </a:solidFill>
                <a:latin typeface="Times New Roman" pitchFamily="18" charset="0"/>
                <a:cs typeface="Times New Roman" pitchFamily="18" charset="0"/>
              </a:rPr>
            </a:br>
            <a:endParaRPr lang="ro-RO" sz="2100" b="0" dirty="0" smtClean="0">
              <a:solidFill>
                <a:schemeClr val="tx1"/>
              </a:solidFill>
              <a:latin typeface="Times New Roman" pitchFamily="18" charset="0"/>
              <a:cs typeface="Times New Roman" pitchFamily="18" charset="0"/>
            </a:endParaRPr>
          </a:p>
          <a:p>
            <a:r>
              <a:rPr lang="ru-RU" sz="2100" b="0" dirty="0" smtClean="0">
                <a:solidFill>
                  <a:schemeClr val="tx1"/>
                </a:solidFill>
                <a:latin typeface="Times New Roman" panose="02020603050405020304" pitchFamily="18" charset="0"/>
                <a:cs typeface="Times New Roman" panose="02020603050405020304" pitchFamily="18" charset="0"/>
              </a:rPr>
              <a:t>1. Добывающая </a:t>
            </a:r>
            <a:r>
              <a:rPr lang="ru-RU" sz="2100" b="0" dirty="0">
                <a:solidFill>
                  <a:schemeClr val="tx1"/>
                </a:solidFill>
                <a:latin typeface="Times New Roman" panose="02020603050405020304" pitchFamily="18" charset="0"/>
                <a:cs typeface="Times New Roman" panose="02020603050405020304" pitchFamily="18" charset="0"/>
              </a:rPr>
              <a:t>промышленность. </a:t>
            </a:r>
            <a:r>
              <a:rPr lang="ru-RU" sz="2100" dirty="0">
                <a:solidFill>
                  <a:schemeClr val="tx1"/>
                </a:solidFill>
                <a:latin typeface="Times New Roman" panose="02020603050405020304" pitchFamily="18" charset="0"/>
                <a:cs typeface="Times New Roman" panose="02020603050405020304" pitchFamily="18" charset="0"/>
              </a:rPr>
              <a:t/>
            </a:r>
            <a:br>
              <a:rPr lang="ru-RU" sz="2100" dirty="0">
                <a:solidFill>
                  <a:schemeClr val="tx1"/>
                </a:solidFill>
                <a:latin typeface="Times New Roman" panose="02020603050405020304" pitchFamily="18" charset="0"/>
                <a:cs typeface="Times New Roman" panose="02020603050405020304" pitchFamily="18" charset="0"/>
              </a:rPr>
            </a:br>
            <a:r>
              <a:rPr lang="ru-RU" sz="2100" b="0" dirty="0" smtClean="0">
                <a:solidFill>
                  <a:schemeClr val="tx1"/>
                </a:solidFill>
                <a:latin typeface="Times New Roman" panose="02020603050405020304" pitchFamily="18" charset="0"/>
                <a:cs typeface="Times New Roman" panose="02020603050405020304" pitchFamily="18" charset="0"/>
              </a:rPr>
              <a:t>2</a:t>
            </a:r>
            <a:r>
              <a:rPr lang="ru-RU" sz="2100" b="0" dirty="0">
                <a:solidFill>
                  <a:schemeClr val="tx1"/>
                </a:solidFill>
                <a:latin typeface="Times New Roman" panose="02020603050405020304" pitchFamily="18" charset="0"/>
                <a:cs typeface="Times New Roman" panose="02020603050405020304" pitchFamily="18" charset="0"/>
              </a:rPr>
              <a:t>. Электрическая и тепловая энергия, газ и вода. </a:t>
            </a:r>
            <a:r>
              <a:rPr lang="ru-RU" sz="2100" dirty="0">
                <a:solidFill>
                  <a:schemeClr val="tx1"/>
                </a:solidFill>
                <a:latin typeface="Times New Roman" panose="02020603050405020304" pitchFamily="18" charset="0"/>
                <a:cs typeface="Times New Roman" panose="02020603050405020304" pitchFamily="18" charset="0"/>
              </a:rPr>
              <a:t/>
            </a:r>
            <a:br>
              <a:rPr lang="ru-RU" sz="2100" dirty="0">
                <a:solidFill>
                  <a:schemeClr val="tx1"/>
                </a:solidFill>
                <a:latin typeface="Times New Roman" panose="02020603050405020304" pitchFamily="18" charset="0"/>
                <a:cs typeface="Times New Roman" panose="02020603050405020304" pitchFamily="18" charset="0"/>
              </a:rPr>
            </a:br>
            <a:r>
              <a:rPr lang="ru-RU" sz="2100" b="0" dirty="0" smtClean="0">
                <a:solidFill>
                  <a:schemeClr val="tx1"/>
                </a:solidFill>
                <a:latin typeface="Times New Roman" panose="02020603050405020304" pitchFamily="18" charset="0"/>
                <a:cs typeface="Times New Roman" panose="02020603050405020304" pitchFamily="18" charset="0"/>
              </a:rPr>
              <a:t>3</a:t>
            </a:r>
            <a:r>
              <a:rPr lang="ru-RU" sz="2100" b="0" dirty="0">
                <a:solidFill>
                  <a:schemeClr val="tx1"/>
                </a:solidFill>
                <a:latin typeface="Times New Roman" panose="02020603050405020304" pitchFamily="18" charset="0"/>
                <a:cs typeface="Times New Roman" panose="02020603050405020304" pitchFamily="18" charset="0"/>
              </a:rPr>
              <a:t>. Строительство. </a:t>
            </a:r>
            <a:r>
              <a:rPr lang="ru-RU" sz="2100" dirty="0">
                <a:solidFill>
                  <a:schemeClr val="tx1"/>
                </a:solidFill>
                <a:latin typeface="Times New Roman" panose="02020603050405020304" pitchFamily="18" charset="0"/>
                <a:cs typeface="Times New Roman" panose="02020603050405020304" pitchFamily="18" charset="0"/>
              </a:rPr>
              <a:t/>
            </a:r>
            <a:br>
              <a:rPr lang="ru-RU" sz="2100" dirty="0">
                <a:solidFill>
                  <a:schemeClr val="tx1"/>
                </a:solidFill>
                <a:latin typeface="Times New Roman" panose="02020603050405020304" pitchFamily="18" charset="0"/>
                <a:cs typeface="Times New Roman" panose="02020603050405020304" pitchFamily="18" charset="0"/>
              </a:rPr>
            </a:br>
            <a:r>
              <a:rPr lang="ru-RU" sz="2100" b="0" dirty="0" smtClean="0">
                <a:solidFill>
                  <a:schemeClr val="tx1"/>
                </a:solidFill>
                <a:latin typeface="Times New Roman" panose="02020603050405020304" pitchFamily="18" charset="0"/>
                <a:cs typeface="Times New Roman" panose="02020603050405020304" pitchFamily="18" charset="0"/>
              </a:rPr>
              <a:t>4</a:t>
            </a:r>
            <a:r>
              <a:rPr lang="ru-RU" sz="2100" b="0" dirty="0">
                <a:solidFill>
                  <a:schemeClr val="tx1"/>
                </a:solidFill>
                <a:latin typeface="Times New Roman" panose="02020603050405020304" pitchFamily="18" charset="0"/>
                <a:cs typeface="Times New Roman" panose="02020603050405020304" pitchFamily="18" charset="0"/>
              </a:rPr>
              <a:t>. Перерабатывающая промышленность. </a:t>
            </a:r>
            <a:r>
              <a:rPr lang="ru-RU" sz="2100" dirty="0">
                <a:solidFill>
                  <a:schemeClr val="tx1"/>
                </a:solidFill>
                <a:latin typeface="Times New Roman" panose="02020603050405020304" pitchFamily="18" charset="0"/>
                <a:cs typeface="Times New Roman" panose="02020603050405020304" pitchFamily="18" charset="0"/>
              </a:rPr>
              <a:t/>
            </a:r>
            <a:br>
              <a:rPr lang="ru-RU" sz="2100" dirty="0">
                <a:solidFill>
                  <a:schemeClr val="tx1"/>
                </a:solidFill>
                <a:latin typeface="Times New Roman" panose="02020603050405020304" pitchFamily="18" charset="0"/>
                <a:cs typeface="Times New Roman" panose="02020603050405020304" pitchFamily="18" charset="0"/>
              </a:rPr>
            </a:br>
            <a:r>
              <a:rPr lang="ru-RU" sz="2100" b="0" dirty="0" smtClean="0">
                <a:solidFill>
                  <a:schemeClr val="tx1"/>
                </a:solidFill>
                <a:latin typeface="Times New Roman" panose="02020603050405020304" pitchFamily="18" charset="0"/>
                <a:cs typeface="Times New Roman" panose="02020603050405020304" pitchFamily="18" charset="0"/>
              </a:rPr>
              <a:t>5</a:t>
            </a:r>
            <a:r>
              <a:rPr lang="ru-RU" sz="2100" b="0" dirty="0">
                <a:solidFill>
                  <a:schemeClr val="tx1"/>
                </a:solidFill>
                <a:latin typeface="Times New Roman" panose="02020603050405020304" pitchFamily="18" charset="0"/>
                <a:cs typeface="Times New Roman" panose="02020603050405020304" pitchFamily="18" charset="0"/>
              </a:rPr>
              <a:t>. Транспорт и связь. </a:t>
            </a:r>
            <a:r>
              <a:rPr lang="ru-RU" sz="2100" dirty="0">
                <a:solidFill>
                  <a:schemeClr val="tx1"/>
                </a:solidFill>
                <a:latin typeface="Times New Roman" panose="02020603050405020304" pitchFamily="18" charset="0"/>
                <a:cs typeface="Times New Roman" panose="02020603050405020304" pitchFamily="18" charset="0"/>
              </a:rPr>
              <a:t/>
            </a:r>
            <a:br>
              <a:rPr lang="ru-RU" sz="2100" dirty="0">
                <a:solidFill>
                  <a:schemeClr val="tx1"/>
                </a:solidFill>
                <a:latin typeface="Times New Roman" panose="02020603050405020304" pitchFamily="18" charset="0"/>
                <a:cs typeface="Times New Roman" panose="02020603050405020304" pitchFamily="18" charset="0"/>
              </a:rPr>
            </a:br>
            <a:r>
              <a:rPr lang="ru-RU" sz="2100" b="0" dirty="0" smtClean="0">
                <a:solidFill>
                  <a:schemeClr val="tx1"/>
                </a:solidFill>
                <a:latin typeface="Times New Roman" panose="02020603050405020304" pitchFamily="18" charset="0"/>
                <a:cs typeface="Times New Roman" panose="02020603050405020304" pitchFamily="18" charset="0"/>
              </a:rPr>
              <a:t>6</a:t>
            </a:r>
            <a:r>
              <a:rPr lang="ru-RU" sz="2100" b="0" dirty="0">
                <a:solidFill>
                  <a:schemeClr val="tx1"/>
                </a:solidFill>
                <a:latin typeface="Times New Roman" panose="02020603050405020304" pitchFamily="18" charset="0"/>
                <a:cs typeface="Times New Roman" panose="02020603050405020304" pitchFamily="18" charset="0"/>
              </a:rPr>
              <a:t>. Виды деятельности, подверженные потенциальному риску </a:t>
            </a:r>
            <a:r>
              <a:rPr lang="ru-RU" sz="2100" b="0" dirty="0" smtClean="0">
                <a:solidFill>
                  <a:schemeClr val="tx1"/>
                </a:solidFill>
                <a:latin typeface="Times New Roman" panose="02020603050405020304" pitchFamily="18" charset="0"/>
                <a:cs typeface="Times New Roman" panose="02020603050405020304" pitchFamily="18" charset="0"/>
              </a:rPr>
              <a:t>воздействия </a:t>
            </a:r>
            <a:r>
              <a:rPr lang="ru-RU" sz="2100" b="0" dirty="0">
                <a:solidFill>
                  <a:schemeClr val="tx1"/>
                </a:solidFill>
                <a:latin typeface="Times New Roman" panose="02020603050405020304" pitchFamily="18" charset="0"/>
                <a:cs typeface="Times New Roman" panose="02020603050405020304" pitchFamily="18" charset="0"/>
              </a:rPr>
              <a:t>ионизирующего излучения. </a:t>
            </a:r>
            <a:r>
              <a:rPr lang="ru-RU" sz="2100" dirty="0">
                <a:solidFill>
                  <a:schemeClr val="tx1"/>
                </a:solidFill>
                <a:latin typeface="Times New Roman" panose="02020603050405020304" pitchFamily="18" charset="0"/>
                <a:cs typeface="Times New Roman" panose="02020603050405020304" pitchFamily="18" charset="0"/>
              </a:rPr>
              <a:t/>
            </a:r>
            <a:br>
              <a:rPr lang="ru-RU" sz="2100" dirty="0">
                <a:solidFill>
                  <a:schemeClr val="tx1"/>
                </a:solidFill>
                <a:latin typeface="Times New Roman" panose="02020603050405020304" pitchFamily="18" charset="0"/>
                <a:cs typeface="Times New Roman" panose="02020603050405020304" pitchFamily="18" charset="0"/>
              </a:rPr>
            </a:br>
            <a:r>
              <a:rPr lang="ru-RU" sz="2100" b="0" dirty="0" smtClean="0">
                <a:solidFill>
                  <a:schemeClr val="tx1"/>
                </a:solidFill>
                <a:latin typeface="Times New Roman" panose="02020603050405020304" pitchFamily="18" charset="0"/>
                <a:cs typeface="Times New Roman" panose="02020603050405020304" pitchFamily="18" charset="0"/>
              </a:rPr>
              <a:t>7</a:t>
            </a:r>
            <a:r>
              <a:rPr lang="ru-RU" sz="2100" b="0" dirty="0">
                <a:solidFill>
                  <a:schemeClr val="tx1"/>
                </a:solidFill>
                <a:latin typeface="Times New Roman" panose="02020603050405020304" pitchFamily="18" charset="0"/>
                <a:cs typeface="Times New Roman" panose="02020603050405020304" pitchFamily="18" charset="0"/>
              </a:rPr>
              <a:t>. Виды деятельности, подверженные потенциальному риску воздействия токсичных веществ. </a:t>
            </a:r>
            <a:r>
              <a:rPr lang="ru-RU" sz="2100" dirty="0">
                <a:solidFill>
                  <a:schemeClr val="tx1"/>
                </a:solidFill>
                <a:latin typeface="Times New Roman" panose="02020603050405020304" pitchFamily="18" charset="0"/>
                <a:cs typeface="Times New Roman" panose="02020603050405020304" pitchFamily="18" charset="0"/>
              </a:rPr>
              <a:t/>
            </a:r>
            <a:br>
              <a:rPr lang="ru-RU" sz="2100" dirty="0">
                <a:solidFill>
                  <a:schemeClr val="tx1"/>
                </a:solidFill>
                <a:latin typeface="Times New Roman" panose="02020603050405020304" pitchFamily="18" charset="0"/>
                <a:cs typeface="Times New Roman" panose="02020603050405020304" pitchFamily="18" charset="0"/>
              </a:rPr>
            </a:br>
            <a:r>
              <a:rPr lang="ru-RU" sz="2100" b="0" dirty="0" smtClean="0">
                <a:solidFill>
                  <a:schemeClr val="tx1"/>
                </a:solidFill>
                <a:latin typeface="Times New Roman" panose="02020603050405020304" pitchFamily="18" charset="0"/>
                <a:cs typeface="Times New Roman" panose="02020603050405020304" pitchFamily="18" charset="0"/>
              </a:rPr>
              <a:t>8</a:t>
            </a:r>
            <a:r>
              <a:rPr lang="ru-RU" sz="2100" b="0" dirty="0">
                <a:solidFill>
                  <a:schemeClr val="tx1"/>
                </a:solidFill>
                <a:latin typeface="Times New Roman" panose="02020603050405020304" pitchFamily="18" charset="0"/>
                <a:cs typeface="Times New Roman" panose="02020603050405020304" pitchFamily="18" charset="0"/>
              </a:rPr>
              <a:t>. Виды деятельности, в которых используются опасные вещества. </a:t>
            </a:r>
            <a:r>
              <a:rPr lang="ru-RU" sz="2100" dirty="0">
                <a:solidFill>
                  <a:schemeClr val="tx1"/>
                </a:solidFill>
                <a:latin typeface="Times New Roman" panose="02020603050405020304" pitchFamily="18" charset="0"/>
                <a:cs typeface="Times New Roman" panose="02020603050405020304" pitchFamily="18" charset="0"/>
              </a:rPr>
              <a:t/>
            </a:r>
            <a:br>
              <a:rPr lang="ru-RU" sz="2100" dirty="0">
                <a:solidFill>
                  <a:schemeClr val="tx1"/>
                </a:solidFill>
                <a:latin typeface="Times New Roman" panose="02020603050405020304" pitchFamily="18" charset="0"/>
                <a:cs typeface="Times New Roman" panose="02020603050405020304" pitchFamily="18" charset="0"/>
              </a:rPr>
            </a:br>
            <a:r>
              <a:rPr lang="ru-RU" sz="2100" b="0" dirty="0" smtClean="0">
                <a:solidFill>
                  <a:schemeClr val="tx1"/>
                </a:solidFill>
                <a:latin typeface="Times New Roman" panose="02020603050405020304" pitchFamily="18" charset="0"/>
                <a:cs typeface="Times New Roman" panose="02020603050405020304" pitchFamily="18" charset="0"/>
              </a:rPr>
              <a:t>9</a:t>
            </a:r>
            <a:r>
              <a:rPr lang="ru-RU" sz="2100" b="0" dirty="0">
                <a:solidFill>
                  <a:schemeClr val="tx1"/>
                </a:solidFill>
                <a:latin typeface="Times New Roman" panose="02020603050405020304" pitchFamily="18" charset="0"/>
                <a:cs typeface="Times New Roman" panose="02020603050405020304" pitchFamily="18" charset="0"/>
              </a:rPr>
              <a:t>. Виды деятельности, подверженные риску воздействия биологических агентов.</a:t>
            </a:r>
            <a:endParaRPr lang="ro-RO" sz="2100" b="0" dirty="0">
              <a:solidFill>
                <a:schemeClr val="tx1"/>
              </a:solidFill>
              <a:latin typeface="Times New Roman" pitchFamily="18" charset="0"/>
              <a:cs typeface="Times New Roman" pitchFamily="18" charset="0"/>
            </a:endParaRPr>
          </a:p>
        </p:txBody>
      </p:sp>
      <p:grpSp>
        <p:nvGrpSpPr>
          <p:cNvPr id="11" name="Grupare 10"/>
          <p:cNvGrpSpPr/>
          <p:nvPr/>
        </p:nvGrpSpPr>
        <p:grpSpPr>
          <a:xfrm>
            <a:off x="0" y="0"/>
            <a:ext cx="6756756" cy="1555646"/>
            <a:chOff x="0" y="0"/>
            <a:chExt cx="6756756" cy="1555646"/>
          </a:xfrm>
        </p:grpSpPr>
        <p:pic>
          <p:nvPicPr>
            <p:cNvPr id="12"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re 2"/>
          <p:cNvGrpSpPr/>
          <p:nvPr/>
        </p:nvGrpSpPr>
        <p:grpSpPr>
          <a:xfrm>
            <a:off x="0" y="0"/>
            <a:ext cx="6756756" cy="1555646"/>
            <a:chOff x="0" y="0"/>
            <a:chExt cx="6756756" cy="1555646"/>
          </a:xfrm>
        </p:grpSpPr>
        <p:pic>
          <p:nvPicPr>
            <p:cNvPr id="4"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grpSp>
      <p:sp>
        <p:nvSpPr>
          <p:cNvPr id="17410" name="Содержимое 2"/>
          <p:cNvSpPr>
            <a:spLocks noGrp="1"/>
          </p:cNvSpPr>
          <p:nvPr>
            <p:ph sz="quarter" idx="1"/>
          </p:nvPr>
        </p:nvSpPr>
        <p:spPr>
          <a:xfrm>
            <a:off x="304800" y="1346454"/>
            <a:ext cx="8705088" cy="5285994"/>
          </a:xfrm>
        </p:spPr>
        <p:txBody>
          <a:bodyPr/>
          <a:lstStyle/>
          <a:p>
            <a:pPr marL="0" indent="0" algn="ctr">
              <a:buNone/>
            </a:pPr>
            <a:r>
              <a:rPr lang="ru-RU" sz="1900" b="1" dirty="0">
                <a:solidFill>
                  <a:schemeClr val="tx1"/>
                </a:solidFill>
                <a:latin typeface="Times New Roman" panose="02020603050405020304" pitchFamily="18" charset="0"/>
                <a:cs typeface="Times New Roman" panose="02020603050405020304" pitchFamily="18" charset="0"/>
              </a:rPr>
              <a:t>Назначенные </a:t>
            </a:r>
            <a:r>
              <a:rPr lang="ru-RU" sz="1900" b="1" dirty="0" smtClean="0">
                <a:solidFill>
                  <a:schemeClr val="tx1"/>
                </a:solidFill>
                <a:latin typeface="Times New Roman" panose="02020603050405020304" pitchFamily="18" charset="0"/>
                <a:cs typeface="Times New Roman" panose="02020603050405020304" pitchFamily="18" charset="0"/>
              </a:rPr>
              <a:t>работники</a:t>
            </a:r>
          </a:p>
          <a:p>
            <a:pPr algn="just">
              <a:spcBef>
                <a:spcPts val="0"/>
              </a:spcBef>
              <a:spcAft>
                <a:spcPts val="0"/>
              </a:spcAft>
              <a:buFont typeface="Wingdings" panose="05000000000000000000" pitchFamily="2" charset="2"/>
              <a:buChar char="v"/>
            </a:pPr>
            <a:r>
              <a:rPr lang="ru-RU" sz="1900" dirty="0" smtClean="0">
                <a:solidFill>
                  <a:schemeClr val="tx1"/>
                </a:solidFill>
                <a:latin typeface="Times New Roman" panose="02020603050405020304" pitchFamily="18" charset="0"/>
                <a:cs typeface="Times New Roman" panose="02020603050405020304" pitchFamily="18" charset="0"/>
              </a:rPr>
              <a:t>Персональное </a:t>
            </a:r>
            <a:r>
              <a:rPr lang="ru-RU" sz="1900" dirty="0">
                <a:solidFill>
                  <a:schemeClr val="tx1"/>
                </a:solidFill>
                <a:latin typeface="Times New Roman" panose="02020603050405020304" pitchFamily="18" charset="0"/>
                <a:cs typeface="Times New Roman" panose="02020603050405020304" pitchFamily="18" charset="0"/>
              </a:rPr>
              <a:t>назначение работника (работников), ответственного за деятельность по защите и предупреждению, осуществляется </a:t>
            </a:r>
            <a:r>
              <a:rPr lang="ru-RU" sz="1900" dirty="0" smtClean="0">
                <a:solidFill>
                  <a:schemeClr val="tx1"/>
                </a:solidFill>
                <a:latin typeface="Times New Roman" panose="02020603050405020304" pitchFamily="18" charset="0"/>
                <a:cs typeface="Times New Roman" panose="02020603050405020304" pitchFamily="18" charset="0"/>
              </a:rPr>
              <a:t>решением работодателя.</a:t>
            </a:r>
          </a:p>
          <a:p>
            <a:pPr algn="just">
              <a:spcBef>
                <a:spcPts val="0"/>
              </a:spcBef>
              <a:spcAft>
                <a:spcPts val="0"/>
              </a:spcAft>
              <a:buFont typeface="Wingdings" panose="05000000000000000000" pitchFamily="2" charset="2"/>
              <a:buChar char="v"/>
            </a:pPr>
            <a:r>
              <a:rPr lang="ru-RU" sz="1900" dirty="0" smtClean="0">
                <a:solidFill>
                  <a:schemeClr val="tx1"/>
                </a:solidFill>
                <a:latin typeface="Times New Roman" panose="02020603050405020304" pitchFamily="18" charset="0"/>
                <a:cs typeface="Times New Roman" panose="02020603050405020304" pitchFamily="18" charset="0"/>
              </a:rPr>
              <a:t>Работодатель </a:t>
            </a:r>
            <a:r>
              <a:rPr lang="ru-RU" sz="1900" dirty="0">
                <a:solidFill>
                  <a:schemeClr val="tx1"/>
                </a:solidFill>
                <a:latin typeface="Times New Roman" panose="02020603050405020304" pitchFamily="18" charset="0"/>
                <a:cs typeface="Times New Roman" panose="02020603050405020304" pitchFamily="18" charset="0"/>
              </a:rPr>
              <a:t>устанавливает меры по защите и предупреждению, которые назначенный работник способен выполнить согласно своим способностям, времени и адекватным средствам</a:t>
            </a:r>
            <a:r>
              <a:rPr lang="ru-RU" sz="1900" dirty="0" smtClean="0">
                <a:solidFill>
                  <a:schemeClr val="tx1"/>
                </a:solidFill>
                <a:latin typeface="Times New Roman" panose="02020603050405020304" pitchFamily="18" charset="0"/>
                <a:cs typeface="Times New Roman" panose="02020603050405020304" pitchFamily="18" charset="0"/>
              </a:rPr>
              <a:t>.</a:t>
            </a:r>
          </a:p>
          <a:p>
            <a:pPr algn="just">
              <a:spcBef>
                <a:spcPts val="0"/>
              </a:spcBef>
              <a:spcAft>
                <a:spcPts val="0"/>
              </a:spcAft>
              <a:buFont typeface="Wingdings" panose="05000000000000000000" pitchFamily="2" charset="2"/>
              <a:buChar char="v"/>
            </a:pPr>
            <a:r>
              <a:rPr lang="ru-RU" sz="1900" dirty="0" smtClean="0">
                <a:solidFill>
                  <a:schemeClr val="tx1"/>
                </a:solidFill>
                <a:latin typeface="Times New Roman" panose="02020603050405020304" pitchFamily="18" charset="0"/>
                <a:cs typeface="Times New Roman" panose="02020603050405020304" pitchFamily="18" charset="0"/>
              </a:rPr>
              <a:t>Для </a:t>
            </a:r>
            <a:r>
              <a:rPr lang="ru-RU" sz="1900" dirty="0">
                <a:solidFill>
                  <a:schemeClr val="tx1"/>
                </a:solidFill>
                <a:latin typeface="Times New Roman" panose="02020603050405020304" pitchFamily="18" charset="0"/>
                <a:cs typeface="Times New Roman" panose="02020603050405020304" pitchFamily="18" charset="0"/>
              </a:rPr>
              <a:t>того, чтобы осуществлять деятельность по защите и предупреждению, назначенный работник должен отвечать минимальным требованиям по подготовке в области охраны здоровья и безопасности труда, соответствующим второму </a:t>
            </a:r>
            <a:r>
              <a:rPr lang="ru-RU" sz="1900" dirty="0" smtClean="0">
                <a:solidFill>
                  <a:schemeClr val="tx1"/>
                </a:solidFill>
                <a:latin typeface="Times New Roman" panose="02020603050405020304" pitchFamily="18" charset="0"/>
                <a:cs typeface="Times New Roman" panose="02020603050405020304" pitchFamily="18" charset="0"/>
              </a:rPr>
              <a:t>уровню.</a:t>
            </a:r>
          </a:p>
          <a:p>
            <a:pPr algn="just">
              <a:spcBef>
                <a:spcPts val="0"/>
              </a:spcBef>
              <a:spcAft>
                <a:spcPts val="0"/>
              </a:spcAft>
              <a:buFont typeface="Wingdings" panose="05000000000000000000" pitchFamily="2" charset="2"/>
              <a:buChar char="v"/>
            </a:pPr>
            <a:r>
              <a:rPr lang="ru-RU" sz="1900" dirty="0" smtClean="0">
                <a:solidFill>
                  <a:schemeClr val="tx1"/>
                </a:solidFill>
                <a:latin typeface="Times New Roman" panose="02020603050405020304" pitchFamily="18" charset="0"/>
                <a:cs typeface="Times New Roman" panose="02020603050405020304" pitchFamily="18" charset="0"/>
              </a:rPr>
              <a:t>Работодатель </a:t>
            </a:r>
            <a:r>
              <a:rPr lang="ru-RU" sz="1900" dirty="0">
                <a:solidFill>
                  <a:schemeClr val="tx1"/>
                </a:solidFill>
                <a:latin typeface="Times New Roman" panose="02020603050405020304" pitchFamily="18" charset="0"/>
                <a:cs typeface="Times New Roman" panose="02020603050405020304" pitchFamily="18" charset="0"/>
              </a:rPr>
              <a:t>устанавливает численность назначенных работников в зависимости от величины предприятия и/или рисков, которым подвергаются работники, а также от их распределения на предприятии</a:t>
            </a:r>
            <a:r>
              <a:rPr lang="ru-RU" sz="1900" dirty="0" smtClean="0">
                <a:solidFill>
                  <a:schemeClr val="tx1"/>
                </a:solidFill>
                <a:latin typeface="Times New Roman" panose="02020603050405020304" pitchFamily="18" charset="0"/>
                <a:cs typeface="Times New Roman" panose="02020603050405020304" pitchFamily="18" charset="0"/>
              </a:rPr>
              <a:t>.</a:t>
            </a:r>
          </a:p>
          <a:p>
            <a:pPr algn="just">
              <a:spcBef>
                <a:spcPts val="0"/>
              </a:spcBef>
              <a:spcAft>
                <a:spcPts val="0"/>
              </a:spcAft>
              <a:buFont typeface="Wingdings" panose="05000000000000000000" pitchFamily="2" charset="2"/>
              <a:buChar char="v"/>
            </a:pPr>
            <a:r>
              <a:rPr lang="ru-RU" sz="1900" dirty="0" smtClean="0">
                <a:solidFill>
                  <a:schemeClr val="tx1"/>
                </a:solidFill>
                <a:latin typeface="Times New Roman" panose="02020603050405020304" pitchFamily="18" charset="0"/>
                <a:cs typeface="Times New Roman" panose="02020603050405020304" pitchFamily="18" charset="0"/>
              </a:rPr>
              <a:t>Работодатель </a:t>
            </a:r>
            <a:r>
              <a:rPr lang="ru-RU" sz="1900" dirty="0">
                <a:solidFill>
                  <a:schemeClr val="tx1"/>
                </a:solidFill>
                <a:latin typeface="Times New Roman" panose="02020603050405020304" pitchFamily="18" charset="0"/>
                <a:cs typeface="Times New Roman" panose="02020603050405020304" pitchFamily="18" charset="0"/>
              </a:rPr>
              <a:t>должен обеспечить назначенных работников адекватными средствами и предоставлять им время, необходимое для осуществления деятельности по защите и </a:t>
            </a:r>
            <a:r>
              <a:rPr lang="ru-RU" sz="1900" dirty="0" smtClean="0">
                <a:solidFill>
                  <a:schemeClr val="tx1"/>
                </a:solidFill>
                <a:latin typeface="Times New Roman" panose="02020603050405020304" pitchFamily="18" charset="0"/>
                <a:cs typeface="Times New Roman" panose="02020603050405020304" pitchFamily="18" charset="0"/>
              </a:rPr>
              <a:t>предупреждению.</a:t>
            </a:r>
            <a:endParaRPr lang="ro-RO" sz="19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re 2"/>
          <p:cNvGrpSpPr/>
          <p:nvPr/>
        </p:nvGrpSpPr>
        <p:grpSpPr>
          <a:xfrm>
            <a:off x="0" y="0"/>
            <a:ext cx="6756756" cy="1555646"/>
            <a:chOff x="0" y="0"/>
            <a:chExt cx="6756756" cy="1555646"/>
          </a:xfrm>
        </p:grpSpPr>
        <p:pic>
          <p:nvPicPr>
            <p:cNvPr id="4"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grpSp>
      <p:sp>
        <p:nvSpPr>
          <p:cNvPr id="18436" name="Прямоугольник 5"/>
          <p:cNvSpPr>
            <a:spLocks noChangeArrowheads="1"/>
          </p:cNvSpPr>
          <p:nvPr/>
        </p:nvSpPr>
        <p:spPr bwMode="auto">
          <a:xfrm>
            <a:off x="214313" y="1343858"/>
            <a:ext cx="8715375" cy="5062924"/>
          </a:xfrm>
          <a:prstGeom prst="rect">
            <a:avLst/>
          </a:prstGeom>
          <a:noFill/>
          <a:ln w="9525">
            <a:noFill/>
            <a:miter lim="800000"/>
            <a:headEnd/>
            <a:tailEnd/>
          </a:ln>
        </p:spPr>
        <p:txBody>
          <a:bodyPr>
            <a:spAutoFit/>
          </a:bodyPr>
          <a:lstStyle/>
          <a:p>
            <a:pPr marL="342900" indent="-342900" algn="ctr">
              <a:buClr>
                <a:srgbClr val="00B050"/>
              </a:buClr>
              <a:buFont typeface="Wingdings" panose="05000000000000000000" pitchFamily="2" charset="2"/>
              <a:buChar char="v"/>
            </a:pPr>
            <a:r>
              <a:rPr lang="ru-RU" sz="1900" dirty="0">
                <a:solidFill>
                  <a:schemeClr val="tx1"/>
                </a:solidFill>
                <a:latin typeface="Times New Roman" panose="02020603050405020304" pitchFamily="18" charset="0"/>
                <a:cs typeface="Times New Roman" panose="02020603050405020304" pitchFamily="18" charset="0"/>
              </a:rPr>
              <a:t>Организация внутренней службы защиты и </a:t>
            </a:r>
            <a:r>
              <a:rPr lang="ru-RU" sz="1900" dirty="0" smtClean="0">
                <a:solidFill>
                  <a:schemeClr val="tx1"/>
                </a:solidFill>
                <a:latin typeface="Times New Roman" panose="02020603050405020304" pitchFamily="18" charset="0"/>
                <a:cs typeface="Times New Roman" panose="02020603050405020304" pitchFamily="18" charset="0"/>
              </a:rPr>
              <a:t>предупреждения</a:t>
            </a:r>
          </a:p>
          <a:p>
            <a:pPr marL="342900" indent="-342900" algn="just">
              <a:buClr>
                <a:srgbClr val="00B050"/>
              </a:buClr>
              <a:buFont typeface="Wingdings" panose="05000000000000000000" pitchFamily="2" charset="2"/>
              <a:buChar char="v"/>
            </a:pPr>
            <a:r>
              <a:rPr lang="ru-RU" sz="1900" b="0" dirty="0" smtClean="0">
                <a:solidFill>
                  <a:schemeClr val="tx1"/>
                </a:solidFill>
                <a:latin typeface="Times New Roman" panose="02020603050405020304" pitchFamily="18" charset="0"/>
                <a:cs typeface="Times New Roman" panose="02020603050405020304" pitchFamily="18" charset="0"/>
              </a:rPr>
              <a:t>Внутренняя </a:t>
            </a:r>
            <a:r>
              <a:rPr lang="ru-RU" sz="1900" b="0" dirty="0">
                <a:solidFill>
                  <a:schemeClr val="tx1"/>
                </a:solidFill>
                <a:latin typeface="Times New Roman" panose="02020603050405020304" pitchFamily="18" charset="0"/>
                <a:cs typeface="Times New Roman" panose="02020603050405020304" pitchFamily="18" charset="0"/>
              </a:rPr>
              <a:t>служба защиты и предупреждения организуется в непосредственном подчинении работодателя в качестве отдельного подразделения</a:t>
            </a:r>
            <a:r>
              <a:rPr lang="ru-RU" sz="1900" b="0" dirty="0" smtClean="0">
                <a:solidFill>
                  <a:schemeClr val="tx1"/>
                </a:solidFill>
                <a:latin typeface="Times New Roman" panose="02020603050405020304" pitchFamily="18" charset="0"/>
                <a:cs typeface="Times New Roman" panose="02020603050405020304" pitchFamily="18" charset="0"/>
              </a:rPr>
              <a:t>.</a:t>
            </a:r>
          </a:p>
          <a:p>
            <a:pPr marL="342900" indent="-342900" algn="just">
              <a:buClr>
                <a:srgbClr val="00B050"/>
              </a:buClr>
              <a:buFont typeface="Wingdings" panose="05000000000000000000" pitchFamily="2" charset="2"/>
              <a:buChar char="v"/>
            </a:pPr>
            <a:r>
              <a:rPr lang="ru-RU" sz="1900" b="0" dirty="0" smtClean="0">
                <a:solidFill>
                  <a:schemeClr val="tx1"/>
                </a:solidFill>
                <a:latin typeface="Times New Roman" panose="02020603050405020304" pitchFamily="18" charset="0"/>
                <a:cs typeface="Times New Roman" panose="02020603050405020304" pitchFamily="18" charset="0"/>
              </a:rPr>
              <a:t>Работодатель </a:t>
            </a:r>
            <a:r>
              <a:rPr lang="ru-RU" sz="1900" b="0" dirty="0">
                <a:solidFill>
                  <a:schemeClr val="tx1"/>
                </a:solidFill>
                <a:latin typeface="Times New Roman" panose="02020603050405020304" pitchFamily="18" charset="0"/>
                <a:cs typeface="Times New Roman" panose="02020603050405020304" pitchFamily="18" charset="0"/>
              </a:rPr>
              <a:t>обязан установить структуру внутренней службы защиты и предупреждения в зависимости от величины предприятия и/или рисков, которым подвергаются работники, а также от их распределения на предприятии</a:t>
            </a:r>
            <a:r>
              <a:rPr lang="ru-RU" sz="1900" b="0" dirty="0" smtClean="0">
                <a:solidFill>
                  <a:schemeClr val="tx1"/>
                </a:solidFill>
                <a:latin typeface="Times New Roman" panose="02020603050405020304" pitchFamily="18" charset="0"/>
                <a:cs typeface="Times New Roman" panose="02020603050405020304" pitchFamily="18" charset="0"/>
              </a:rPr>
              <a:t>.</a:t>
            </a:r>
          </a:p>
          <a:p>
            <a:pPr marL="342900" indent="-342900" algn="just">
              <a:buClr>
                <a:srgbClr val="00B050"/>
              </a:buClr>
              <a:buFont typeface="Wingdings" panose="05000000000000000000" pitchFamily="2" charset="2"/>
              <a:buChar char="v"/>
            </a:pPr>
            <a:r>
              <a:rPr lang="ru-RU" sz="1900" b="0" dirty="0" smtClean="0">
                <a:solidFill>
                  <a:schemeClr val="tx1"/>
                </a:solidFill>
                <a:latin typeface="Times New Roman" panose="02020603050405020304" pitchFamily="18" charset="0"/>
                <a:cs typeface="Times New Roman" panose="02020603050405020304" pitchFamily="18" charset="0"/>
              </a:rPr>
              <a:t>Работодатель </a:t>
            </a:r>
            <a:r>
              <a:rPr lang="ru-RU" sz="1900" b="0" dirty="0">
                <a:solidFill>
                  <a:schemeClr val="tx1"/>
                </a:solidFill>
                <a:latin typeface="Times New Roman" panose="02020603050405020304" pitchFamily="18" charset="0"/>
                <a:cs typeface="Times New Roman" panose="02020603050405020304" pitchFamily="18" charset="0"/>
              </a:rPr>
              <a:t>предусматривает в положении о внутренней службе защиты и предупреждения все мероприятия по защите и предупреждению, которые внутренняя служба защиты и предупреждения будет осуществлять</a:t>
            </a:r>
            <a:r>
              <a:rPr lang="ru-RU" sz="1900" b="0" dirty="0" smtClean="0">
                <a:solidFill>
                  <a:schemeClr val="tx1"/>
                </a:solidFill>
                <a:latin typeface="Times New Roman" panose="02020603050405020304" pitchFamily="18" charset="0"/>
                <a:cs typeface="Times New Roman" panose="02020603050405020304" pitchFamily="18" charset="0"/>
              </a:rPr>
              <a:t>.</a:t>
            </a:r>
          </a:p>
          <a:p>
            <a:pPr marL="342900" indent="-342900" algn="just">
              <a:buClr>
                <a:srgbClr val="00B050"/>
              </a:buClr>
              <a:buFont typeface="Wingdings" panose="05000000000000000000" pitchFamily="2" charset="2"/>
              <a:buChar char="v"/>
            </a:pPr>
            <a:r>
              <a:rPr lang="ru-RU" sz="1900" b="0" dirty="0" smtClean="0">
                <a:solidFill>
                  <a:schemeClr val="tx1"/>
                </a:solidFill>
                <a:latin typeface="Times New Roman" panose="02020603050405020304" pitchFamily="18" charset="0"/>
                <a:cs typeface="Times New Roman" panose="02020603050405020304" pitchFamily="18" charset="0"/>
              </a:rPr>
              <a:t>Внутренняя </a:t>
            </a:r>
            <a:r>
              <a:rPr lang="ru-RU" sz="1900" b="0" dirty="0">
                <a:solidFill>
                  <a:schemeClr val="tx1"/>
                </a:solidFill>
                <a:latin typeface="Times New Roman" panose="02020603050405020304" pitchFamily="18" charset="0"/>
                <a:cs typeface="Times New Roman" panose="02020603050405020304" pitchFamily="18" charset="0"/>
              </a:rPr>
              <a:t>служба защиты и предупреждения должна состоять из работников, отвечающих минимальным требованиям по подготовке в области охраны здоровья и защиты труда, которые соответствуют второму уровню, согласно положениям пунктов 37-40 настоящего Положения</a:t>
            </a:r>
            <a:r>
              <a:rPr lang="ru-RU" sz="1900" b="0" dirty="0" smtClean="0">
                <a:solidFill>
                  <a:schemeClr val="tx1"/>
                </a:solidFill>
                <a:latin typeface="Times New Roman" panose="02020603050405020304" pitchFamily="18" charset="0"/>
                <a:cs typeface="Times New Roman" panose="02020603050405020304" pitchFamily="18" charset="0"/>
              </a:rPr>
              <a:t>.</a:t>
            </a:r>
          </a:p>
          <a:p>
            <a:pPr marL="342900" indent="-342900" algn="just">
              <a:buClr>
                <a:srgbClr val="00B050"/>
              </a:buClr>
              <a:buFont typeface="Wingdings" panose="05000000000000000000" pitchFamily="2" charset="2"/>
              <a:buChar char="v"/>
            </a:pPr>
            <a:r>
              <a:rPr lang="ru-RU" sz="1900" b="0" dirty="0" smtClean="0">
                <a:solidFill>
                  <a:schemeClr val="tx1"/>
                </a:solidFill>
                <a:latin typeface="Times New Roman" panose="02020603050405020304" pitchFamily="18" charset="0"/>
                <a:cs typeface="Times New Roman" panose="02020603050405020304" pitchFamily="18" charset="0"/>
              </a:rPr>
              <a:t>В </a:t>
            </a:r>
            <a:r>
              <a:rPr lang="ru-RU" sz="1900" b="0" dirty="0">
                <a:solidFill>
                  <a:schemeClr val="tx1"/>
                </a:solidFill>
                <a:latin typeface="Times New Roman" panose="02020603050405020304" pitchFamily="18" charset="0"/>
                <a:cs typeface="Times New Roman" panose="02020603050405020304" pitchFamily="18" charset="0"/>
              </a:rPr>
              <a:t>составе внутренней службы защиты и предупреждения могут работать и другие работники для осуществления вспомогательной деятельности</a:t>
            </a:r>
            <a:r>
              <a:rPr lang="ru-RU" sz="1900" b="0" dirty="0" smtClean="0">
                <a:solidFill>
                  <a:schemeClr val="tx1"/>
                </a:solidFill>
                <a:latin typeface="Times New Roman" panose="02020603050405020304" pitchFamily="18" charset="0"/>
                <a:cs typeface="Times New Roman" panose="02020603050405020304" pitchFamily="18" charset="0"/>
              </a:rPr>
              <a:t>.</a:t>
            </a:r>
            <a:r>
              <a:rPr lang="vi-VN" sz="1900" b="0" dirty="0">
                <a:solidFill>
                  <a:schemeClr val="tx1"/>
                </a:solidFill>
                <a:latin typeface="Times New Roman" pitchFamily="18" charset="0"/>
                <a:cs typeface="Times New Roman" pitchFamily="18" charset="0"/>
              </a:rPr>
              <a:t>  </a:t>
            </a:r>
            <a:endParaRPr lang="ro-RO" sz="1900" b="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re 10"/>
          <p:cNvGrpSpPr/>
          <p:nvPr/>
        </p:nvGrpSpPr>
        <p:grpSpPr>
          <a:xfrm>
            <a:off x="0" y="0"/>
            <a:ext cx="6756756" cy="1555646"/>
            <a:chOff x="0" y="0"/>
            <a:chExt cx="6756756" cy="1555646"/>
          </a:xfrm>
        </p:grpSpPr>
        <p:pic>
          <p:nvPicPr>
            <p:cNvPr id="12"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le 1"/>
          <p:cNvSpPr>
            <a:spLocks noGrp="1"/>
          </p:cNvSpPr>
          <p:nvPr>
            <p:ph type="title"/>
          </p:nvPr>
        </p:nvSpPr>
        <p:spPr>
          <a:xfrm>
            <a:off x="865788" y="1285665"/>
            <a:ext cx="7818555" cy="782328"/>
          </a:xfrm>
        </p:spPr>
        <p:txBody>
          <a:bodyPr/>
          <a:lstStyle/>
          <a:p>
            <a:pPr algn="ctr"/>
            <a:r>
              <a:rPr lang="ru-RU" sz="3200" b="1" dirty="0">
                <a:solidFill>
                  <a:srgbClr val="002060"/>
                </a:solidFill>
                <a:latin typeface="Times New Roman" pitchFamily="18" charset="0"/>
                <a:cs typeface="Times New Roman" pitchFamily="18" charset="0"/>
              </a:rPr>
              <a:t>Охрана здоровья и безопасность труда</a:t>
            </a:r>
            <a:endParaRPr lang="en-US" dirty="0"/>
          </a:p>
        </p:txBody>
      </p:sp>
      <p:sp>
        <p:nvSpPr>
          <p:cNvPr id="10" name="Content Placeholder 4"/>
          <p:cNvSpPr>
            <a:spLocks noGrp="1"/>
          </p:cNvSpPr>
          <p:nvPr>
            <p:ph idx="1"/>
          </p:nvPr>
        </p:nvSpPr>
        <p:spPr>
          <a:xfrm>
            <a:off x="679450" y="2319348"/>
            <a:ext cx="8255284" cy="3816000"/>
          </a:xfrm>
        </p:spPr>
        <p:txBody>
          <a:bodyPr/>
          <a:lstStyle/>
          <a:p>
            <a:pPr marL="0" indent="0" algn="ctr">
              <a:buNone/>
            </a:pPr>
            <a:r>
              <a:rPr lang="ru-RU" sz="2400" b="1" dirty="0" err="1" smtClean="0">
                <a:solidFill>
                  <a:schemeClr val="tx1"/>
                </a:solidFill>
                <a:latin typeface="Times New Roman" pitchFamily="18" charset="0"/>
                <a:cs typeface="Times New Roman" pitchFamily="18" charset="0"/>
              </a:rPr>
              <a:t>Минмальные</a:t>
            </a:r>
            <a:r>
              <a:rPr lang="ru-RU" sz="2400" b="1" dirty="0" smtClean="0">
                <a:solidFill>
                  <a:schemeClr val="tx1"/>
                </a:solidFill>
                <a:latin typeface="Times New Roman" pitchFamily="18" charset="0"/>
                <a:cs typeface="Times New Roman" pitchFamily="18" charset="0"/>
              </a:rPr>
              <a:t> требования подготовки в области охраны здоровья и безопасности труда</a:t>
            </a:r>
            <a:endParaRPr lang="ro-RO" sz="2400" b="1" dirty="0" smtClean="0">
              <a:solidFill>
                <a:schemeClr val="tx1"/>
              </a:solidFill>
              <a:latin typeface="Times New Roman" pitchFamily="18" charset="0"/>
              <a:cs typeface="Times New Roman" pitchFamily="18" charset="0"/>
            </a:endParaRPr>
          </a:p>
          <a:p>
            <a:pPr marL="0" indent="0">
              <a:buNone/>
            </a:pPr>
            <a:r>
              <a:rPr lang="ru-RU" sz="2400" dirty="0" smtClean="0">
                <a:solidFill>
                  <a:schemeClr val="tx1"/>
                </a:solidFill>
                <a:latin typeface="Times New Roman" pitchFamily="18" charset="0"/>
                <a:cs typeface="Times New Roman" pitchFamily="18" charset="0"/>
              </a:rPr>
              <a:t>Подготовка в области охраны здоровья и безопасности труда охватывает два уровня</a:t>
            </a:r>
            <a:r>
              <a:rPr lang="vi-VN" sz="2400" dirty="0" smtClean="0">
                <a:solidFill>
                  <a:schemeClr val="tx1"/>
                </a:solidFill>
                <a:latin typeface="Times New Roman" pitchFamily="18" charset="0"/>
                <a:cs typeface="Times New Roman" pitchFamily="18" charset="0"/>
              </a:rPr>
              <a:t>:</a:t>
            </a:r>
            <a:endParaRPr lang="ro-RO" sz="2400" dirty="0" smtClean="0">
              <a:solidFill>
                <a:schemeClr val="tx1"/>
              </a:solidFill>
              <a:latin typeface="Times New Roman" pitchFamily="18" charset="0"/>
              <a:cs typeface="Times New Roman" pitchFamily="18" charset="0"/>
            </a:endParaRPr>
          </a:p>
          <a:p>
            <a:pPr>
              <a:buFont typeface="Arial" pitchFamily="34" charset="0"/>
              <a:buChar char="•"/>
            </a:pPr>
            <a:r>
              <a:rPr lang="ro-RO" sz="2400" dirty="0" smtClean="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первый уровень</a:t>
            </a:r>
            <a:r>
              <a:rPr lang="ro-RO" sz="2400" dirty="0" smtClean="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минимум</a:t>
            </a:r>
            <a:r>
              <a:rPr lang="ro-RO" sz="2400" dirty="0" smtClean="0">
                <a:solidFill>
                  <a:schemeClr val="tx1"/>
                </a:solidFill>
                <a:latin typeface="Times New Roman" pitchFamily="18" charset="0"/>
                <a:cs typeface="Times New Roman" pitchFamily="18" charset="0"/>
              </a:rPr>
              <a:t> 8 </a:t>
            </a:r>
            <a:r>
              <a:rPr lang="ru-RU" sz="2400" dirty="0" smtClean="0">
                <a:solidFill>
                  <a:schemeClr val="tx1"/>
                </a:solidFill>
                <a:latin typeface="Times New Roman" pitchFamily="18" charset="0"/>
                <a:cs typeface="Times New Roman" pitchFamily="18" charset="0"/>
              </a:rPr>
              <a:t>часов</a:t>
            </a:r>
            <a:r>
              <a:rPr lang="ro-RO" sz="2400" dirty="0" smtClean="0">
                <a:solidFill>
                  <a:schemeClr val="tx1"/>
                </a:solidFill>
                <a:latin typeface="Times New Roman" pitchFamily="18" charset="0"/>
                <a:cs typeface="Times New Roman" pitchFamily="18" charset="0"/>
              </a:rPr>
              <a:t>);</a:t>
            </a:r>
          </a:p>
          <a:p>
            <a:pPr>
              <a:buFont typeface="Arial" pitchFamily="34" charset="0"/>
              <a:buChar char="•"/>
            </a:pPr>
            <a:r>
              <a:rPr lang="ro-RO" sz="2400" dirty="0" smtClean="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второй уровень </a:t>
            </a:r>
            <a:r>
              <a:rPr lang="ro-RO" sz="2400" dirty="0" smtClean="0">
                <a:solidFill>
                  <a:schemeClr val="tx1"/>
                </a:solidFill>
                <a:latin typeface="Times New Roman" pitchFamily="18" charset="0"/>
                <a:cs typeface="Times New Roman" pitchFamily="18" charset="0"/>
              </a:rPr>
              <a:t>(</a:t>
            </a:r>
            <a:r>
              <a:rPr lang="ru-RU" sz="2400" dirty="0" smtClean="0">
                <a:solidFill>
                  <a:schemeClr val="tx1"/>
                </a:solidFill>
                <a:latin typeface="Times New Roman" pitchFamily="18" charset="0"/>
                <a:cs typeface="Times New Roman" pitchFamily="18" charset="0"/>
              </a:rPr>
              <a:t>минимум</a:t>
            </a:r>
            <a:r>
              <a:rPr lang="ro-RO" sz="2400" dirty="0" smtClean="0">
                <a:solidFill>
                  <a:schemeClr val="tx1"/>
                </a:solidFill>
                <a:latin typeface="Times New Roman" pitchFamily="18" charset="0"/>
                <a:cs typeface="Times New Roman" pitchFamily="18" charset="0"/>
              </a:rPr>
              <a:t> 40 </a:t>
            </a:r>
            <a:r>
              <a:rPr lang="ru-RU" sz="2400" dirty="0" smtClean="0">
                <a:solidFill>
                  <a:schemeClr val="tx1"/>
                </a:solidFill>
                <a:latin typeface="Times New Roman" pitchFamily="18" charset="0"/>
                <a:cs typeface="Times New Roman" pitchFamily="18" charset="0"/>
              </a:rPr>
              <a:t>часов</a:t>
            </a:r>
            <a:r>
              <a:rPr lang="ro-RO" sz="2400" dirty="0" smtClean="0">
                <a:solidFill>
                  <a:schemeClr val="tx1"/>
                </a:solidFill>
                <a:latin typeface="Times New Roman" pitchFamily="18" charset="0"/>
                <a:cs typeface="Times New Roman" pitchFamily="18" charset="0"/>
              </a:rPr>
              <a:t>)</a:t>
            </a:r>
            <a:r>
              <a:rPr lang="vi-VN" sz="2400" dirty="0" smtClean="0">
                <a:solidFill>
                  <a:schemeClr val="tx1"/>
                </a:solidFill>
                <a:latin typeface="Times New Roman" pitchFamily="18" charset="0"/>
                <a:cs typeface="Times New Roman" pitchFamily="18" charset="0"/>
              </a:rPr>
              <a:t>.</a:t>
            </a:r>
            <a:r>
              <a:rPr lang="ro-RO" sz="2400" dirty="0" smtClean="0">
                <a:solidFill>
                  <a:schemeClr val="tx1"/>
                </a:solidFill>
                <a:latin typeface="Times New Roman" pitchFamily="18" charset="0"/>
                <a:cs typeface="Times New Roman" pitchFamily="18" charset="0"/>
              </a:rPr>
              <a:t> </a:t>
            </a:r>
          </a:p>
          <a:p>
            <a:pPr>
              <a:buFont typeface="Arial" pitchFamily="34" charset="0"/>
              <a:buChar char="•"/>
            </a:pP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13658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06/11/2018</a:t>
            </a:fld>
            <a:endParaRPr lang="en-GB" noProof="0" dirty="0"/>
          </a:p>
        </p:txBody>
      </p:sp>
      <p:sp>
        <p:nvSpPr>
          <p:cNvPr id="5" name="Content Placeholder 4"/>
          <p:cNvSpPr>
            <a:spLocks noGrp="1"/>
          </p:cNvSpPr>
          <p:nvPr>
            <p:ph idx="1"/>
          </p:nvPr>
        </p:nvSpPr>
        <p:spPr>
          <a:xfrm>
            <a:off x="146304" y="2453460"/>
            <a:ext cx="8875776" cy="3813228"/>
          </a:xfrm>
        </p:spPr>
        <p:txBody>
          <a:bodyPr/>
          <a:lstStyle/>
          <a:p>
            <a:pPr marL="285750" indent="-285750">
              <a:spcBef>
                <a:spcPts val="200"/>
              </a:spcBef>
              <a:spcAft>
                <a:spcPts val="400"/>
              </a:spcAft>
              <a:buFont typeface="Wingdings" panose="05000000000000000000" pitchFamily="2" charset="2"/>
              <a:buChar char="Ø"/>
            </a:pPr>
            <a:r>
              <a:rPr lang="ru-RU" dirty="0" smtClean="0">
                <a:solidFill>
                  <a:schemeClr val="tx1"/>
                </a:solidFill>
                <a:latin typeface="Times New Roman" panose="02020603050405020304" pitchFamily="18" charset="0"/>
                <a:cs typeface="Times New Roman" panose="02020603050405020304" pitchFamily="18" charset="0"/>
              </a:rPr>
              <a:t>Обучение </a:t>
            </a:r>
            <a:r>
              <a:rPr lang="ru-RU" dirty="0">
                <a:solidFill>
                  <a:schemeClr val="tx1"/>
                </a:solidFill>
                <a:latin typeface="Times New Roman" panose="02020603050405020304" pitchFamily="18" charset="0"/>
                <a:cs typeface="Times New Roman" panose="02020603050405020304" pitchFamily="18" charset="0"/>
              </a:rPr>
              <a:t>работников в области охраны здоровья и безопасности труда проводится за счет средств предприятия в рабочее время на предприятии или за его пределами</a:t>
            </a:r>
            <a:r>
              <a:rPr lang="ru-RU" dirty="0" smtClean="0">
                <a:solidFill>
                  <a:schemeClr val="tx1"/>
                </a:solidFill>
                <a:latin typeface="Times New Roman" panose="02020603050405020304" pitchFamily="18" charset="0"/>
                <a:cs typeface="Times New Roman" panose="02020603050405020304" pitchFamily="18" charset="0"/>
              </a:rPr>
              <a:t>.</a:t>
            </a:r>
          </a:p>
          <a:p>
            <a:pPr marL="285750" indent="-285750">
              <a:spcBef>
                <a:spcPts val="200"/>
              </a:spcBef>
              <a:spcAft>
                <a:spcPts val="400"/>
              </a:spcAft>
              <a:buFont typeface="Wingdings" panose="05000000000000000000" pitchFamily="2" charset="2"/>
              <a:buChar char="Ø"/>
            </a:pPr>
            <a:r>
              <a:rPr lang="ru-RU" dirty="0" smtClean="0">
                <a:solidFill>
                  <a:schemeClr val="tx1"/>
                </a:solidFill>
                <a:latin typeface="Times New Roman" panose="02020603050405020304" pitchFamily="18" charset="0"/>
                <a:cs typeface="Times New Roman" panose="02020603050405020304" pitchFamily="18" charset="0"/>
              </a:rPr>
              <a:t>Период</a:t>
            </a:r>
            <a:r>
              <a:rPr lang="ru-RU" dirty="0">
                <a:solidFill>
                  <a:schemeClr val="tx1"/>
                </a:solidFill>
                <a:latin typeface="Times New Roman" panose="02020603050405020304" pitchFamily="18" charset="0"/>
                <a:cs typeface="Times New Roman" panose="02020603050405020304" pitchFamily="18" charset="0"/>
              </a:rPr>
              <a:t>, в котором проводится обучение в области охраны здоровья и безопасности труда, считается рабочим временем.</a:t>
            </a: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Работодатель </a:t>
            </a:r>
            <a:r>
              <a:rPr lang="ru-RU" dirty="0">
                <a:solidFill>
                  <a:schemeClr val="tx1"/>
                </a:solidFill>
                <a:latin typeface="Times New Roman" panose="02020603050405020304" pitchFamily="18" charset="0"/>
                <a:cs typeface="Times New Roman" panose="02020603050405020304" pitchFamily="18" charset="0"/>
              </a:rPr>
              <a:t>должен обеспечить одинаковые условия как для женщин, так и для мужчин в рамках обучения в области охраны здоровья и безопасности труда</a:t>
            </a:r>
            <a:r>
              <a:rPr lang="ru-RU" dirty="0" smtClean="0">
                <a:solidFill>
                  <a:schemeClr val="tx1"/>
                </a:solidFill>
                <a:latin typeface="Times New Roman" panose="02020603050405020304" pitchFamily="18" charset="0"/>
                <a:cs typeface="Times New Roman" panose="02020603050405020304" pitchFamily="18" charset="0"/>
              </a:rPr>
              <a:t>.</a:t>
            </a:r>
          </a:p>
          <a:p>
            <a:pPr marL="285750" indent="-285750">
              <a:spcBef>
                <a:spcPts val="200"/>
              </a:spcBef>
              <a:spcAft>
                <a:spcPts val="400"/>
              </a:spcAft>
              <a:buFont typeface="Wingdings" panose="05000000000000000000" pitchFamily="2" charset="2"/>
              <a:buChar char="Ø"/>
            </a:pPr>
            <a:r>
              <a:rPr lang="ru-RU" dirty="0" smtClean="0">
                <a:solidFill>
                  <a:schemeClr val="tx1"/>
                </a:solidFill>
                <a:latin typeface="Times New Roman" panose="02020603050405020304" pitchFamily="18" charset="0"/>
                <a:cs typeface="Times New Roman" panose="02020603050405020304" pitchFamily="18" charset="0"/>
              </a:rPr>
              <a:t>Обучение </a:t>
            </a:r>
            <a:r>
              <a:rPr lang="ru-RU" dirty="0">
                <a:solidFill>
                  <a:schemeClr val="tx1"/>
                </a:solidFill>
                <a:latin typeface="Times New Roman" panose="02020603050405020304" pitchFamily="18" charset="0"/>
                <a:cs typeface="Times New Roman" panose="02020603050405020304" pitchFamily="18" charset="0"/>
              </a:rPr>
              <a:t>работников в области охраны здоровья и безопасности труда включает следующие этапы</a:t>
            </a:r>
            <a:r>
              <a:rPr lang="ru-RU" dirty="0" smtClean="0">
                <a:solidFill>
                  <a:schemeClr val="tx1"/>
                </a:solidFill>
                <a:latin typeface="Times New Roman" panose="02020603050405020304" pitchFamily="18" charset="0"/>
                <a:cs typeface="Times New Roman" panose="02020603050405020304" pitchFamily="18" charset="0"/>
              </a:rPr>
              <a:t>:</a:t>
            </a:r>
          </a:p>
          <a:p>
            <a:pPr>
              <a:spcBef>
                <a:spcPts val="200"/>
              </a:spcBef>
              <a:spcAft>
                <a:spcPts val="400"/>
              </a:spcAft>
            </a:pPr>
            <a:r>
              <a:rPr lang="ru-RU" dirty="0">
                <a:solidFill>
                  <a:schemeClr val="tx1"/>
                </a:solidFill>
                <a:latin typeface="Times New Roman" panose="02020603050405020304" pitchFamily="18" charset="0"/>
                <a:cs typeface="Times New Roman" panose="02020603050405020304" pitchFamily="18" charset="0"/>
              </a:rPr>
              <a:t>    1) обучение при приеме на работу:</a:t>
            </a: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    а) общее вводное обучение;</a:t>
            </a: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    b) обучение на рабочем месте;</a:t>
            </a: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    2) периодическое обучение.</a:t>
            </a:r>
            <a:endParaRPr lang="en-US" sz="2400" dirty="0">
              <a:solidFill>
                <a:schemeClr val="tx1"/>
              </a:solidFill>
              <a:latin typeface="Times New Roman" pitchFamily="18" charset="0"/>
              <a:cs typeface="Times New Roman"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6304" y="1414959"/>
            <a:ext cx="8594267" cy="782328"/>
          </a:xfrm>
        </p:spPr>
        <p:txBody>
          <a:bodyPr/>
          <a:lstStyle/>
          <a:p>
            <a:pPr algn="ctr"/>
            <a:r>
              <a:rPr lang="ru-RU" sz="2000" b="1" dirty="0">
                <a:solidFill>
                  <a:schemeClr val="tx1"/>
                </a:solidFill>
                <a:latin typeface="Times New Roman" panose="02020603050405020304" pitchFamily="18" charset="0"/>
                <a:cs typeface="Times New Roman" panose="02020603050405020304" pitchFamily="18" charset="0"/>
              </a:rPr>
              <a:t>Обучение работников в области </a:t>
            </a:r>
            <a:r>
              <a:rPr lang="ru-RU" sz="2000" b="1" dirty="0" smtClean="0">
                <a:solidFill>
                  <a:schemeClr val="tx1"/>
                </a:solidFill>
                <a:latin typeface="Times New Roman" panose="02020603050405020304" pitchFamily="18" charset="0"/>
                <a:cs typeface="Times New Roman" panose="02020603050405020304" pitchFamily="18" charset="0"/>
              </a:rPr>
              <a:t>охраны здоровья </a:t>
            </a:r>
            <a:r>
              <a:rPr lang="ru-RU" sz="2000" b="1" dirty="0">
                <a:solidFill>
                  <a:schemeClr val="tx1"/>
                </a:solidFill>
                <a:latin typeface="Times New Roman" panose="02020603050405020304" pitchFamily="18" charset="0"/>
                <a:cs typeface="Times New Roman" panose="02020603050405020304" pitchFamily="18" charset="0"/>
              </a:rPr>
              <a:t>и безопасности труда</a:t>
            </a:r>
            <a:r>
              <a:rPr lang="ro-RO" sz="2000" b="1" dirty="0" smtClean="0">
                <a:solidFill>
                  <a:schemeClr val="tx1"/>
                </a:solidFill>
                <a:latin typeface="Times New Roman" pitchFamily="18" charset="0"/>
                <a:cs typeface="Times New Roman" pitchFamily="18" charset="0"/>
              </a:rPr>
              <a:t/>
            </a:r>
            <a:br>
              <a:rPr lang="ro-RO" sz="2000" b="1" dirty="0" smtClean="0">
                <a:solidFill>
                  <a:schemeClr val="tx1"/>
                </a:solidFill>
                <a:latin typeface="Times New Roman" pitchFamily="18" charset="0"/>
                <a:cs typeface="Times New Roman" pitchFamily="18" charset="0"/>
              </a:rPr>
            </a:br>
            <a:r>
              <a:rPr lang="en-US" sz="2000" b="1" dirty="0" smtClean="0">
                <a:solidFill>
                  <a:schemeClr val="tx1"/>
                </a:solidFill>
                <a:latin typeface="Times New Roman" pitchFamily="18" charset="0"/>
                <a:cs typeface="Times New Roman" pitchFamily="18" charset="0"/>
              </a:rPr>
              <a:t/>
            </a:r>
            <a:br>
              <a:rPr lang="en-US" sz="2000" b="1" dirty="0" smtClean="0">
                <a:solidFill>
                  <a:schemeClr val="tx1"/>
                </a:solidFill>
                <a:latin typeface="Times New Roman" pitchFamily="18" charset="0"/>
                <a:cs typeface="Times New Roman" pitchFamily="18" charset="0"/>
              </a:rPr>
            </a:br>
            <a:endParaRPr 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6741377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2157413" y="1168444"/>
            <a:ext cx="5727700" cy="434975"/>
          </a:xfrm>
        </p:spPr>
        <p:txBody>
          <a:bodyPr/>
          <a:lstStyle/>
          <a:p>
            <a:r>
              <a:rPr lang="ru-RU" altLang="en-US" b="1" dirty="0" smtClean="0">
                <a:solidFill>
                  <a:srgbClr val="C00000"/>
                </a:solidFill>
              </a:rPr>
              <a:t>Цели занятия</a:t>
            </a:r>
            <a:r>
              <a:rPr lang="ro-RO" altLang="en-US" b="1" dirty="0" smtClean="0">
                <a:solidFill>
                  <a:srgbClr val="002060"/>
                </a:solidFill>
              </a:rPr>
              <a:t/>
            </a:r>
            <a:br>
              <a:rPr lang="ro-RO" altLang="en-US" b="1" dirty="0" smtClean="0">
                <a:solidFill>
                  <a:srgbClr val="002060"/>
                </a:solidFill>
              </a:rPr>
            </a:br>
            <a:endParaRPr lang="ru-RU" altLang="en-US" dirty="0" smtClean="0"/>
          </a:p>
        </p:txBody>
      </p:sp>
      <p:sp>
        <p:nvSpPr>
          <p:cNvPr id="8" name="Содержимое 2"/>
          <p:cNvSpPr>
            <a:spLocks noGrp="1"/>
          </p:cNvSpPr>
          <p:nvPr>
            <p:ph idx="1"/>
          </p:nvPr>
        </p:nvSpPr>
        <p:spPr>
          <a:xfrm>
            <a:off x="222250" y="1767243"/>
            <a:ext cx="8642350" cy="4894813"/>
          </a:xfrm>
        </p:spPr>
        <p:txBody>
          <a:bodyPr/>
          <a:lstStyle/>
          <a:p>
            <a:pPr marL="457200" lvl="0" indent="-457200" algn="just">
              <a:buFont typeface="+mj-lt"/>
              <a:buAutoNum type="arabicPeriod"/>
            </a:pPr>
            <a:r>
              <a:rPr lang="ru-RU" sz="2400" dirty="0" smtClean="0">
                <a:solidFill>
                  <a:srgbClr val="002060"/>
                </a:solidFill>
                <a:latin typeface="Cambria" panose="02040503050406030204" pitchFamily="18" charset="0"/>
                <a:cs typeface="Times New Roman" panose="02020603050405020304" pitchFamily="18" charset="0"/>
              </a:rPr>
              <a:t>Законодательство и институциональная структура в области охраны здоровья и безопасности труда</a:t>
            </a:r>
            <a:endParaRPr lang="en-US" sz="2400" dirty="0" smtClean="0">
              <a:solidFill>
                <a:srgbClr val="002060"/>
              </a:solidFill>
              <a:latin typeface="Cambria" panose="02040503050406030204" pitchFamily="18" charset="0"/>
              <a:cs typeface="Times New Roman" panose="02020603050405020304" pitchFamily="18" charset="0"/>
            </a:endParaRPr>
          </a:p>
          <a:p>
            <a:pPr marL="457200" lvl="0" indent="-457200" algn="just">
              <a:buFont typeface="+mj-lt"/>
              <a:buAutoNum type="arabicPeriod"/>
            </a:pPr>
            <a:r>
              <a:rPr lang="ru-RU" sz="2400" dirty="0" smtClean="0">
                <a:solidFill>
                  <a:srgbClr val="002060"/>
                </a:solidFill>
                <a:latin typeface="Cambria" panose="02040503050406030204" pitchFamily="18" charset="0"/>
                <a:cs typeface="Times New Roman" panose="02020603050405020304" pitchFamily="18" charset="0"/>
              </a:rPr>
              <a:t>Организация деятельности по защите и предупреждению на уровне предприятия</a:t>
            </a:r>
            <a:endParaRPr lang="en-US" sz="2400" dirty="0" smtClean="0">
              <a:solidFill>
                <a:srgbClr val="002060"/>
              </a:solidFill>
              <a:latin typeface="Cambria" panose="02040503050406030204" pitchFamily="18" charset="0"/>
              <a:cs typeface="Times New Roman" panose="02020603050405020304" pitchFamily="18" charset="0"/>
            </a:endParaRPr>
          </a:p>
          <a:p>
            <a:pPr marL="457200" lvl="0" indent="-457200" algn="just">
              <a:buFont typeface="+mj-lt"/>
              <a:buAutoNum type="arabicPeriod"/>
            </a:pPr>
            <a:r>
              <a:rPr lang="ru-RU" sz="2400" dirty="0" smtClean="0">
                <a:solidFill>
                  <a:srgbClr val="002060"/>
                </a:solidFill>
                <a:latin typeface="Cambria" panose="02040503050406030204" pitchFamily="18" charset="0"/>
                <a:cs typeface="Times New Roman" panose="02020603050405020304" pitchFamily="18" charset="0"/>
              </a:rPr>
              <a:t>Обязанности работников в области охраны здоровья и безопасности труда</a:t>
            </a:r>
            <a:endParaRPr lang="en-US" sz="2400" dirty="0">
              <a:solidFill>
                <a:srgbClr val="002060"/>
              </a:solidFill>
              <a:latin typeface="Cambria" panose="02040503050406030204" pitchFamily="18" charset="0"/>
              <a:cs typeface="Times New Roman" panose="02020603050405020304" pitchFamily="18" charset="0"/>
            </a:endParaRPr>
          </a:p>
          <a:p>
            <a:pPr marL="457200" lvl="0" indent="-457200" algn="just">
              <a:buFont typeface="+mj-lt"/>
              <a:buAutoNum type="arabicPeriod"/>
            </a:pPr>
            <a:r>
              <a:rPr lang="ru-RU" sz="2400" dirty="0" smtClean="0">
                <a:solidFill>
                  <a:srgbClr val="002060"/>
                </a:solidFill>
                <a:latin typeface="Cambria" panose="02040503050406030204" pitchFamily="18" charset="0"/>
                <a:cs typeface="Times New Roman" panose="02020603050405020304" pitchFamily="18" charset="0"/>
              </a:rPr>
              <a:t>Минимальные требования в области охраны здоровья и безопасности труда</a:t>
            </a:r>
            <a:endParaRPr lang="en-US" sz="2400" dirty="0">
              <a:solidFill>
                <a:srgbClr val="002060"/>
              </a:solidFill>
              <a:latin typeface="Cambria" panose="02040503050406030204" pitchFamily="18" charset="0"/>
              <a:cs typeface="Times New Roman" panose="02020603050405020304" pitchFamily="18" charset="0"/>
            </a:endParaRPr>
          </a:p>
          <a:p>
            <a:pPr marL="457200" lvl="0" indent="-457200" algn="just">
              <a:buFont typeface="+mj-lt"/>
              <a:buAutoNum type="arabicPeriod"/>
            </a:pPr>
            <a:r>
              <a:rPr lang="ru-RU" sz="2400" dirty="0" smtClean="0">
                <a:solidFill>
                  <a:srgbClr val="002060"/>
                </a:solidFill>
                <a:latin typeface="Cambria" panose="02040503050406030204" pitchFamily="18" charset="0"/>
                <a:cs typeface="Times New Roman" panose="02020603050405020304" pitchFamily="18" charset="0"/>
              </a:rPr>
              <a:t>Несчастные случаи на производстве</a:t>
            </a:r>
            <a:endParaRPr lang="en-US" sz="2400" dirty="0">
              <a:solidFill>
                <a:srgbClr val="002060"/>
              </a:solidFill>
              <a:latin typeface="Cambria" panose="02040503050406030204" pitchFamily="18" charset="0"/>
              <a:cs typeface="Times New Roman" panose="02020603050405020304" pitchFamily="18" charset="0"/>
            </a:endParaRPr>
          </a:p>
          <a:p>
            <a:pPr marL="457200" indent="-457200" algn="just">
              <a:buFont typeface="+mj-lt"/>
              <a:buAutoNum type="arabicPeriod"/>
            </a:pPr>
            <a:r>
              <a:rPr lang="ru-RU" sz="2400" dirty="0" smtClean="0">
                <a:solidFill>
                  <a:srgbClr val="002060"/>
                </a:solidFill>
                <a:latin typeface="Cambria" panose="02040503050406030204" pitchFamily="18" charset="0"/>
                <a:cs typeface="Times New Roman" panose="02020603050405020304" pitchFamily="18" charset="0"/>
              </a:rPr>
              <a:t>Ответственность за нарушение законодательства в области охраны здоровья и безопасности труда</a:t>
            </a:r>
            <a:endParaRPr lang="ro-RO" sz="2400" dirty="0">
              <a:solidFill>
                <a:srgbClr val="002060"/>
              </a:solidFill>
              <a:latin typeface="Cambria" panose="02040503050406030204" pitchFamily="18" charset="0"/>
              <a:cs typeface="Times New Roman" panose="02020603050405020304" pitchFamily="18" charset="0"/>
            </a:endParaRPr>
          </a:p>
          <a:p>
            <a:pPr lvl="0" algn="just"/>
            <a:endParaRPr lang="ro-RO" dirty="0">
              <a:solidFill>
                <a:srgbClr val="002060"/>
              </a:solidFill>
            </a:endParaRPr>
          </a:p>
          <a:p>
            <a:pPr marL="0" indent="0" algn="just">
              <a:spcBef>
                <a:spcPts val="0"/>
              </a:spcBef>
              <a:spcAft>
                <a:spcPts val="0"/>
              </a:spcAft>
              <a:buFont typeface="Arial" panose="020B0604020202020204" pitchFamily="34" charset="0"/>
              <a:buNone/>
              <a:defRPr/>
            </a:pPr>
            <a:endParaRPr lang="ru-RU" altLang="en-US" sz="1600" dirty="0" smtClean="0"/>
          </a:p>
        </p:txBody>
      </p:sp>
      <p:pic>
        <p:nvPicPr>
          <p:cNvPr id="9"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escription: C:\Users\Stela\Desktop\Logou nou UTM\Logo_inscript_horizontal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f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fcaac_logo0200p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2472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06/11/2018</a:t>
            </a:fld>
            <a:endParaRPr lang="en-GB" noProof="0" dirty="0"/>
          </a:p>
        </p:txBody>
      </p:sp>
      <p:sp>
        <p:nvSpPr>
          <p:cNvPr id="5" name="Content Placeholder 4"/>
          <p:cNvSpPr>
            <a:spLocks noGrp="1"/>
          </p:cNvSpPr>
          <p:nvPr>
            <p:ph idx="1"/>
          </p:nvPr>
        </p:nvSpPr>
        <p:spPr>
          <a:xfrm>
            <a:off x="195072" y="2505918"/>
            <a:ext cx="8744212" cy="3816000"/>
          </a:xfrm>
        </p:spPr>
        <p:txBody>
          <a:bodyPr/>
          <a:lstStyle/>
          <a:p>
            <a:pPr marL="342900" indent="-342900" algn="just">
              <a:buFont typeface="Wingdings" panose="05000000000000000000" pitchFamily="2" charset="2"/>
              <a:buChar char="Ø"/>
            </a:pPr>
            <a:r>
              <a:rPr lang="ru-RU" sz="2000" dirty="0" smtClean="0">
                <a:solidFill>
                  <a:schemeClr val="tx1"/>
                </a:solidFill>
                <a:latin typeface="Times New Roman" panose="02020603050405020304" pitchFamily="18" charset="0"/>
                <a:cs typeface="Times New Roman" panose="02020603050405020304" pitchFamily="18" charset="0"/>
              </a:rPr>
              <a:t>Продолжительность </a:t>
            </a:r>
            <a:r>
              <a:rPr lang="ru-RU" sz="2000" dirty="0">
                <a:solidFill>
                  <a:schemeClr val="tx1"/>
                </a:solidFill>
                <a:latin typeface="Times New Roman" panose="02020603050405020304" pitchFamily="18" charset="0"/>
                <a:cs typeface="Times New Roman" panose="02020603050405020304" pitchFamily="18" charset="0"/>
              </a:rPr>
              <a:t>каждого этапа обучения зависит от специфики видов экономической деятельности и профессиональных рисков, а также от деятельности по защите и предупреждению на уровне предприятия, и должна быть не менее 1 часа. </a:t>
            </a:r>
            <a:endParaRPr lang="ru-RU" sz="20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000" dirty="0" smtClean="0">
                <a:solidFill>
                  <a:schemeClr val="tx1"/>
                </a:solidFill>
                <a:latin typeface="Times New Roman" panose="02020603050405020304" pitchFamily="18" charset="0"/>
                <a:cs typeface="Times New Roman" panose="02020603050405020304" pitchFamily="18" charset="0"/>
              </a:rPr>
              <a:t>Результат </a:t>
            </a:r>
            <a:r>
              <a:rPr lang="ru-RU" sz="2000" dirty="0">
                <a:solidFill>
                  <a:schemeClr val="tx1"/>
                </a:solidFill>
                <a:latin typeface="Times New Roman" panose="02020603050405020304" pitchFamily="18" charset="0"/>
                <a:cs typeface="Times New Roman" panose="02020603050405020304" pitchFamily="18" charset="0"/>
              </a:rPr>
              <a:t>обучения работников в области охраны здоровья и безопасности труда вносится в личную карточку обучения в области охраны здоровья и безопасности </a:t>
            </a:r>
            <a:r>
              <a:rPr lang="ru-RU" sz="2000" dirty="0" smtClean="0">
                <a:solidFill>
                  <a:schemeClr val="tx1"/>
                </a:solidFill>
                <a:latin typeface="Times New Roman" panose="02020603050405020304" pitchFamily="18" charset="0"/>
                <a:cs typeface="Times New Roman" panose="02020603050405020304" pitchFamily="18" charset="0"/>
              </a:rPr>
              <a:t>труда, </a:t>
            </a:r>
            <a:r>
              <a:rPr lang="ru-RU" sz="2000" dirty="0">
                <a:solidFill>
                  <a:schemeClr val="tx1"/>
                </a:solidFill>
                <a:latin typeface="Times New Roman" panose="02020603050405020304" pitchFamily="18" charset="0"/>
                <a:cs typeface="Times New Roman" panose="02020603050405020304" pitchFamily="18" charset="0"/>
              </a:rPr>
              <a:t>которая храниться у руководителя рабочего места</a:t>
            </a:r>
            <a:r>
              <a:rPr lang="ru-RU" sz="2000" dirty="0" smtClean="0">
                <a:solidFill>
                  <a:schemeClr val="tx1"/>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ru-RU" sz="2000" dirty="0" smtClean="0">
                <a:solidFill>
                  <a:schemeClr val="tx1"/>
                </a:solidFill>
                <a:latin typeface="Times New Roman" panose="02020603050405020304" pitchFamily="18" charset="0"/>
                <a:cs typeface="Times New Roman" panose="02020603050405020304" pitchFamily="18" charset="0"/>
              </a:rPr>
              <a:t>По </a:t>
            </a:r>
            <a:r>
              <a:rPr lang="ru-RU" sz="2000" dirty="0">
                <a:solidFill>
                  <a:schemeClr val="tx1"/>
                </a:solidFill>
                <a:latin typeface="Times New Roman" panose="02020603050405020304" pitchFamily="18" charset="0"/>
                <a:cs typeface="Times New Roman" panose="02020603050405020304" pitchFamily="18" charset="0"/>
              </a:rPr>
              <a:t>окончании обучения личная карточка обучения в области охраны здоровья и безопасности труда подписывается прошедшим обучение работником и лицом, проводившим обучение и проверку знаний</a:t>
            </a:r>
            <a:r>
              <a:rPr lang="ru-RU" sz="2000" dirty="0" smtClean="0">
                <a:solidFill>
                  <a:schemeClr val="tx1"/>
                </a:solidFill>
                <a:latin typeface="Times New Roman" panose="02020603050405020304" pitchFamily="18" charset="0"/>
                <a:cs typeface="Times New Roman" panose="02020603050405020304" pitchFamily="18" charset="0"/>
              </a:rPr>
              <a:t>.</a:t>
            </a: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5072" y="1549071"/>
            <a:ext cx="8545499" cy="782328"/>
          </a:xfrm>
        </p:spPr>
        <p: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Обучение работников в области охраны здоровья и безопасности труда</a:t>
            </a:r>
            <a:r>
              <a:rPr lang="vi-VN" sz="1800" b="1" dirty="0" smtClean="0">
                <a:solidFill>
                  <a:schemeClr val="tx1"/>
                </a:solidFill>
                <a:latin typeface="Times New Roman" pitchFamily="18" charset="0"/>
                <a:cs typeface="Times New Roman" pitchFamily="18" charset="0"/>
              </a:rPr>
              <a:t> </a:t>
            </a:r>
            <a:r>
              <a:rPr lang="en-US" sz="1800" dirty="0" smtClean="0">
                <a:solidFill>
                  <a:srgbClr val="002060"/>
                </a:solidFill>
                <a:latin typeface="Times New Roman" panose="02020603050405020304" pitchFamily="18" charset="0"/>
                <a:cs typeface="Times New Roman" panose="02020603050405020304" pitchFamily="18" charset="0"/>
              </a:rPr>
              <a:t/>
            </a:r>
            <a:br>
              <a:rPr lang="en-US" sz="1800" dirty="0" smtClean="0">
                <a:solidFill>
                  <a:srgbClr val="002060"/>
                </a:solidFill>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41377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06/11/2018</a:t>
            </a:fld>
            <a:endParaRPr lang="en-GB" noProof="0" dirty="0"/>
          </a:p>
        </p:txBody>
      </p:sp>
      <p:sp>
        <p:nvSpPr>
          <p:cNvPr id="5" name="Content Placeholder 4"/>
          <p:cNvSpPr>
            <a:spLocks noGrp="1"/>
          </p:cNvSpPr>
          <p:nvPr>
            <p:ph idx="1"/>
          </p:nvPr>
        </p:nvSpPr>
        <p:spPr>
          <a:xfrm>
            <a:off x="146304" y="1426464"/>
            <a:ext cx="8900160" cy="5279136"/>
          </a:xfrm>
        </p:spPr>
        <p:txBody>
          <a:bodyPr/>
          <a:lstStyle/>
          <a:p>
            <a:pPr fontAlgn="auto">
              <a:spcBef>
                <a:spcPts val="580"/>
              </a:spcBef>
              <a:spcAft>
                <a:spcPts val="0"/>
              </a:spcAft>
              <a:defRPr/>
            </a:pPr>
            <a:r>
              <a:rPr lang="ru-RU" u="sng" dirty="0">
                <a:solidFill>
                  <a:srgbClr val="0070C0"/>
                </a:solidFill>
                <a:latin typeface="Times New Roman" panose="02020603050405020304" pitchFamily="18" charset="0"/>
                <a:cs typeface="Times New Roman" panose="02020603050405020304" pitchFamily="18" charset="0"/>
              </a:rPr>
              <a:t>О</a:t>
            </a:r>
            <a:r>
              <a:rPr lang="ru-RU" u="sng" dirty="0" smtClean="0">
                <a:solidFill>
                  <a:srgbClr val="0070C0"/>
                </a:solidFill>
                <a:latin typeface="Times New Roman" panose="02020603050405020304" pitchFamily="18" charset="0"/>
                <a:cs typeface="Times New Roman" panose="02020603050405020304" pitchFamily="18" charset="0"/>
              </a:rPr>
              <a:t>хватывает</a:t>
            </a:r>
            <a:r>
              <a:rPr lang="ru-RU" u="sng" dirty="0">
                <a:solidFill>
                  <a:srgbClr val="0070C0"/>
                </a:solidFill>
                <a:latin typeface="Times New Roman" panose="02020603050405020304" pitchFamily="18" charset="0"/>
                <a:cs typeface="Times New Roman" panose="02020603050405020304" pitchFamily="18" charset="0"/>
              </a:rPr>
              <a:t>:</a:t>
            </a:r>
            <a:r>
              <a:rPr lang="ru-RU" dirty="0">
                <a:solidFill>
                  <a:schemeClr val="tx1"/>
                </a:solidFill>
                <a:latin typeface="Times New Roman" panose="02020603050405020304" pitchFamily="18" charset="0"/>
                <a:cs typeface="Times New Roman" panose="02020603050405020304" pitchFamily="18" charset="0"/>
              </a:rPr>
              <a:t> </a:t>
            </a:r>
            <a:br>
              <a:rPr lang="ru-RU" dirty="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1</a:t>
            </a:r>
            <a:r>
              <a:rPr lang="ru-RU" dirty="0">
                <a:solidFill>
                  <a:schemeClr val="tx1"/>
                </a:solidFill>
                <a:latin typeface="Times New Roman" panose="02020603050405020304" pitchFamily="18" charset="0"/>
                <a:cs typeface="Times New Roman" panose="02020603050405020304" pitchFamily="18" charset="0"/>
              </a:rPr>
              <a:t>) всех лиц, принимаемых на работу;</a:t>
            </a:r>
            <a:br>
              <a:rPr lang="ru-RU" dirty="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2</a:t>
            </a:r>
            <a:r>
              <a:rPr lang="ru-RU" dirty="0">
                <a:solidFill>
                  <a:schemeClr val="tx1"/>
                </a:solidFill>
                <a:latin typeface="Times New Roman" panose="02020603050405020304" pitchFamily="18" charset="0"/>
                <a:cs typeface="Times New Roman" panose="02020603050405020304" pitchFamily="18" charset="0"/>
              </a:rPr>
              <a:t>) стажеров и учеников.</a:t>
            </a:r>
            <a:br>
              <a:rPr lang="ru-RU" dirty="0">
                <a:solidFill>
                  <a:schemeClr val="tx1"/>
                </a:solidFill>
                <a:latin typeface="Times New Roman" panose="02020603050405020304" pitchFamily="18" charset="0"/>
                <a:cs typeface="Times New Roman" panose="02020603050405020304" pitchFamily="18" charset="0"/>
              </a:rPr>
            </a:br>
            <a:r>
              <a:rPr lang="ru-RU" u="sng" dirty="0" smtClean="0">
                <a:solidFill>
                  <a:srgbClr val="0070C0"/>
                </a:solidFill>
                <a:latin typeface="Times New Roman" panose="02020603050405020304" pitchFamily="18" charset="0"/>
                <a:cs typeface="Times New Roman" panose="02020603050405020304" pitchFamily="18" charset="0"/>
              </a:rPr>
              <a:t>Цель:</a:t>
            </a:r>
            <a:r>
              <a:rPr lang="ru-RU" dirty="0" smtClean="0">
                <a:solidFill>
                  <a:schemeClr val="tx1"/>
                </a:solidFill>
                <a:latin typeface="Times New Roman" panose="02020603050405020304" pitchFamily="18" charset="0"/>
                <a:cs typeface="Times New Roman" panose="02020603050405020304" pitchFamily="18" charset="0"/>
              </a:rPr>
              <a:t> информирование </a:t>
            </a:r>
            <a:r>
              <a:rPr lang="ru-RU" dirty="0">
                <a:solidFill>
                  <a:schemeClr val="tx1"/>
                </a:solidFill>
                <a:latin typeface="Times New Roman" panose="02020603050405020304" pitchFamily="18" charset="0"/>
                <a:cs typeface="Times New Roman" panose="02020603050405020304" pitchFamily="18" charset="0"/>
              </a:rPr>
              <a:t>работников о видах деятельности, присущих данному предприятию, рисках для охраны здоровья и безопасности труда, а также о мероприятиях по защите и предупреждению на уровне предприятия.</a:t>
            </a:r>
            <a:br>
              <a:rPr lang="ru-RU" dirty="0">
                <a:solidFill>
                  <a:schemeClr val="tx1"/>
                </a:solidFill>
                <a:latin typeface="Times New Roman" panose="02020603050405020304" pitchFamily="18" charset="0"/>
                <a:cs typeface="Times New Roman" panose="02020603050405020304" pitchFamily="18" charset="0"/>
              </a:rPr>
            </a:br>
            <a:r>
              <a:rPr lang="ru-RU" u="sng" dirty="0" smtClean="0">
                <a:solidFill>
                  <a:srgbClr val="0070C0"/>
                </a:solidFill>
                <a:latin typeface="Times New Roman" panose="02020603050405020304" pitchFamily="18" charset="0"/>
                <a:cs typeface="Times New Roman" panose="02020603050405020304" pitchFamily="18" charset="0"/>
              </a:rPr>
              <a:t>Проводится</a:t>
            </a:r>
            <a:r>
              <a:rPr lang="ru-RU" u="sng" dirty="0">
                <a:solidFill>
                  <a:srgbClr val="0070C0"/>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1</a:t>
            </a:r>
            <a:r>
              <a:rPr lang="ru-RU" dirty="0">
                <a:solidFill>
                  <a:schemeClr val="tx1"/>
                </a:solidFill>
                <a:latin typeface="Times New Roman" panose="02020603050405020304" pitchFamily="18" charset="0"/>
                <a:cs typeface="Times New Roman" panose="02020603050405020304" pitchFamily="18" charset="0"/>
              </a:rPr>
              <a:t>) работодателем, который возложил на себя обязанности назначенного работника; </a:t>
            </a:r>
            <a:br>
              <a:rPr lang="ru-RU" dirty="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2</a:t>
            </a:r>
            <a:r>
              <a:rPr lang="ru-RU" dirty="0">
                <a:solidFill>
                  <a:schemeClr val="tx1"/>
                </a:solidFill>
                <a:latin typeface="Times New Roman" panose="02020603050405020304" pitchFamily="18" charset="0"/>
                <a:cs typeface="Times New Roman" panose="02020603050405020304" pitchFamily="18" charset="0"/>
              </a:rPr>
              <a:t>) назначенным работником; </a:t>
            </a:r>
            <a:br>
              <a:rPr lang="ru-RU" dirty="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3</a:t>
            </a:r>
            <a:r>
              <a:rPr lang="ru-RU" dirty="0">
                <a:solidFill>
                  <a:schemeClr val="tx1"/>
                </a:solidFill>
                <a:latin typeface="Times New Roman" panose="02020603050405020304" pitchFamily="18" charset="0"/>
                <a:cs typeface="Times New Roman" panose="02020603050405020304" pitchFamily="18" charset="0"/>
              </a:rPr>
              <a:t>) работником внутренней службы защиты и предупреждения; </a:t>
            </a:r>
            <a:br>
              <a:rPr lang="ru-RU" dirty="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4</a:t>
            </a:r>
            <a:r>
              <a:rPr lang="ru-RU" dirty="0">
                <a:solidFill>
                  <a:schemeClr val="tx1"/>
                </a:solidFill>
                <a:latin typeface="Times New Roman" panose="02020603050405020304" pitchFamily="18" charset="0"/>
                <a:cs typeface="Times New Roman" panose="02020603050405020304" pitchFamily="18" charset="0"/>
              </a:rPr>
              <a:t>) внешней службой защиты и предупреждения.</a:t>
            </a:r>
            <a:br>
              <a:rPr lang="ru-RU" dirty="0">
                <a:solidFill>
                  <a:schemeClr val="tx1"/>
                </a:solidFill>
                <a:latin typeface="Times New Roman" panose="02020603050405020304" pitchFamily="18" charset="0"/>
                <a:cs typeface="Times New Roman" panose="02020603050405020304" pitchFamily="18" charset="0"/>
              </a:rPr>
            </a:br>
            <a:r>
              <a:rPr lang="ru-RU" u="sng" dirty="0" smtClean="0">
                <a:solidFill>
                  <a:srgbClr val="0070C0"/>
                </a:solidFill>
                <a:latin typeface="Times New Roman" panose="02020603050405020304" pitchFamily="18" charset="0"/>
                <a:cs typeface="Times New Roman" panose="02020603050405020304" pitchFamily="18" charset="0"/>
              </a:rPr>
              <a:t>Содержит:</a:t>
            </a:r>
            <a:r>
              <a:rPr lang="ru-RU" u="sng" dirty="0">
                <a:solidFill>
                  <a:srgbClr val="0070C0"/>
                </a:solidFill>
                <a:latin typeface="Times New Roman" panose="02020603050405020304" pitchFamily="18" charset="0"/>
                <a:cs typeface="Times New Roman" panose="02020603050405020304" pitchFamily="18" charset="0"/>
              </a:rPr>
              <a:t/>
            </a:r>
            <a:br>
              <a:rPr lang="ru-RU" u="sng" dirty="0">
                <a:solidFill>
                  <a:srgbClr val="0070C0"/>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1</a:t>
            </a:r>
            <a:r>
              <a:rPr lang="ru-RU" dirty="0">
                <a:solidFill>
                  <a:schemeClr val="tx1"/>
                </a:solidFill>
                <a:latin typeface="Times New Roman" panose="02020603050405020304" pitchFamily="18" charset="0"/>
                <a:cs typeface="Times New Roman" panose="02020603050405020304" pitchFamily="18" charset="0"/>
              </a:rPr>
              <a:t>) национальные нормативные акты по охране здоровья и безопасности труда;</a:t>
            </a:r>
            <a:br>
              <a:rPr lang="ru-RU" dirty="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2</a:t>
            </a:r>
            <a:r>
              <a:rPr lang="ru-RU" dirty="0">
                <a:solidFill>
                  <a:schemeClr val="tx1"/>
                </a:solidFill>
                <a:latin typeface="Times New Roman" panose="02020603050405020304" pitchFamily="18" charset="0"/>
                <a:cs typeface="Times New Roman" panose="02020603050405020304" pitchFamily="18" charset="0"/>
              </a:rPr>
              <a:t>) возможные последствия незнания и несоблюдения нормативных актов по охране здоровья и безопасности труда; </a:t>
            </a:r>
            <a:br>
              <a:rPr lang="ru-RU" dirty="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3</a:t>
            </a:r>
            <a:r>
              <a:rPr lang="ru-RU" dirty="0">
                <a:solidFill>
                  <a:schemeClr val="tx1"/>
                </a:solidFill>
                <a:latin typeface="Times New Roman" panose="02020603050405020304" pitchFamily="18" charset="0"/>
                <a:cs typeface="Times New Roman" panose="02020603050405020304" pitchFamily="18" charset="0"/>
              </a:rPr>
              <a:t>) профессиональные риски, присущие данному предприятию;</a:t>
            </a:r>
            <a:br>
              <a:rPr lang="ru-RU" dirty="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4</a:t>
            </a:r>
            <a:r>
              <a:rPr lang="ru-RU" dirty="0">
                <a:solidFill>
                  <a:schemeClr val="tx1"/>
                </a:solidFill>
                <a:latin typeface="Times New Roman" panose="02020603050405020304" pitchFamily="18" charset="0"/>
                <a:cs typeface="Times New Roman" panose="02020603050405020304" pitchFamily="18" charset="0"/>
              </a:rPr>
              <a:t>) меры, предпринимаемые на уровне предприятия по тушению пожаров, эвакуации работников в случае серьезной и надвигающейся опасности и по оказанию первой помощи при </a:t>
            </a:r>
            <a:r>
              <a:rPr lang="ru-RU" dirty="0" err="1">
                <a:solidFill>
                  <a:schemeClr val="tx1"/>
                </a:solidFill>
                <a:latin typeface="Times New Roman" panose="02020603050405020304" pitchFamily="18" charset="0"/>
                <a:cs typeface="Times New Roman" panose="02020603050405020304" pitchFamily="18" charset="0"/>
              </a:rPr>
              <a:t>травмировании</a:t>
            </a:r>
            <a:r>
              <a:rPr lang="ru-RU" dirty="0">
                <a:solidFill>
                  <a:schemeClr val="tx1"/>
                </a:solidFill>
                <a:latin typeface="Times New Roman" panose="02020603050405020304" pitchFamily="18" charset="0"/>
                <a:cs typeface="Times New Roman" panose="02020603050405020304" pitchFamily="18" charset="0"/>
              </a:rPr>
              <a:t> на производстве.</a:t>
            </a:r>
            <a:br>
              <a:rPr lang="ru-RU"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9045" y="976047"/>
            <a:ext cx="7818555" cy="543023"/>
          </a:xfrm>
        </p:spPr>
        <p:txBody>
          <a:bodyPr/>
          <a:lstStyle/>
          <a:p>
            <a:pPr algn="ctr"/>
            <a:r>
              <a:rPr lang="ru-RU" dirty="0">
                <a:solidFill>
                  <a:srgbClr val="0070C0"/>
                </a:solidFill>
                <a:latin typeface="Times New Roman" panose="02020603050405020304" pitchFamily="18" charset="0"/>
                <a:cs typeface="Times New Roman" panose="02020603050405020304" pitchFamily="18" charset="0"/>
              </a:rPr>
              <a:t>Общее вводное обучение</a:t>
            </a:r>
            <a:r>
              <a:rPr lang="en-US" dirty="0" smtClean="0">
                <a:solidFill>
                  <a:srgbClr val="0070C0"/>
                </a:solidFill>
                <a:latin typeface="Times New Roman" panose="02020603050405020304" pitchFamily="18" charset="0"/>
                <a:cs typeface="Times New Roman" panose="02020603050405020304" pitchFamily="18" charset="0"/>
              </a:rPr>
              <a:t/>
            </a:r>
            <a:br>
              <a:rPr lang="en-US" dirty="0" smtClean="0">
                <a:solidFill>
                  <a:srgbClr val="0070C0"/>
                </a:solidFill>
                <a:latin typeface="Times New Roman" panose="02020603050405020304" pitchFamily="18" charset="0"/>
                <a:cs typeface="Times New Roman" panose="02020603050405020304" pitchFamily="18" charset="0"/>
              </a:rPr>
            </a:b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4137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414959"/>
            <a:ext cx="7818555" cy="511377"/>
          </a:xfrm>
        </p:spPr>
        <p:txBody>
          <a:bodyPr/>
          <a:lstStyle/>
          <a:p>
            <a:pPr algn="ctr"/>
            <a:r>
              <a:rPr lang="ru-RU" b="1" dirty="0">
                <a:solidFill>
                  <a:srgbClr val="0070C0"/>
                </a:solidFill>
              </a:rPr>
              <a:t>Обучение на рабочем месте</a:t>
            </a:r>
            <a:endParaRPr lang="en-US" dirty="0">
              <a:solidFill>
                <a:srgbClr val="0070C0"/>
              </a:solidFill>
            </a:endParaRPr>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06/11/2018</a:t>
            </a:fld>
            <a:endParaRPr lang="en-GB" noProof="0" dirty="0"/>
          </a:p>
        </p:txBody>
      </p:sp>
      <p:sp>
        <p:nvSpPr>
          <p:cNvPr id="5" name="Content Placeholder 4"/>
          <p:cNvSpPr>
            <a:spLocks noGrp="1"/>
          </p:cNvSpPr>
          <p:nvPr>
            <p:ph idx="1"/>
          </p:nvPr>
        </p:nvSpPr>
        <p:spPr>
          <a:xfrm>
            <a:off x="128016" y="1923503"/>
            <a:ext cx="8887968" cy="4559808"/>
          </a:xfrm>
        </p:spPr>
        <p:txBody>
          <a:bodyPr/>
          <a:lstStyle/>
          <a:p>
            <a:pPr>
              <a:spcBef>
                <a:spcPts val="0"/>
              </a:spcBef>
              <a:spcAft>
                <a:spcPts val="0"/>
              </a:spcAft>
            </a:pPr>
            <a:r>
              <a:rPr lang="ru-RU" sz="1600" u="sng" dirty="0" smtClean="0">
                <a:solidFill>
                  <a:srgbClr val="0070C0"/>
                </a:solidFill>
                <a:latin typeface="Times New Roman" panose="02020603050405020304" pitchFamily="18" charset="0"/>
                <a:cs typeface="Times New Roman" panose="02020603050405020304" pitchFamily="18" charset="0"/>
              </a:rPr>
              <a:t>Проводится:</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руководителем рабочего места на основании информации и инструкций по охране здоровья и безопасности труда, после вводного </a:t>
            </a:r>
            <a:r>
              <a:rPr lang="ru-RU" sz="1600" dirty="0" smtClean="0">
                <a:solidFill>
                  <a:schemeClr val="tx1"/>
                </a:solidFill>
                <a:latin typeface="Times New Roman" panose="02020603050405020304" pitchFamily="18" charset="0"/>
                <a:cs typeface="Times New Roman" panose="02020603050405020304" pitchFamily="18" charset="0"/>
              </a:rPr>
              <a:t>обучения.</a:t>
            </a:r>
          </a:p>
          <a:p>
            <a:pPr>
              <a:spcBef>
                <a:spcPts val="0"/>
              </a:spcBef>
              <a:spcAft>
                <a:spcPts val="0"/>
              </a:spcAft>
            </a:pPr>
            <a:r>
              <a:rPr lang="ru-RU" sz="1600" u="sng" dirty="0" smtClean="0">
                <a:solidFill>
                  <a:srgbClr val="0070C0"/>
                </a:solidFill>
                <a:latin typeface="Times New Roman" panose="02020603050405020304" pitchFamily="18" charset="0"/>
                <a:cs typeface="Times New Roman" panose="02020603050405020304" pitchFamily="18" charset="0"/>
              </a:rPr>
              <a:t>Цель:</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ознакомление </a:t>
            </a:r>
            <a:r>
              <a:rPr lang="ru-RU" sz="1600" dirty="0">
                <a:solidFill>
                  <a:schemeClr val="tx1"/>
                </a:solidFill>
                <a:latin typeface="Times New Roman" panose="02020603050405020304" pitchFamily="18" charset="0"/>
                <a:cs typeface="Times New Roman" panose="02020603050405020304" pitchFamily="18" charset="0"/>
              </a:rPr>
              <a:t>с профессиональными рисками, а также мерами по защите и предупреждению на уровне каждого рабочего места и/или рабочего поста. </a:t>
            </a:r>
            <a:br>
              <a:rPr lang="ru-RU" sz="1600" dirty="0">
                <a:solidFill>
                  <a:schemeClr val="tx1"/>
                </a:solidFill>
                <a:latin typeface="Times New Roman" panose="02020603050405020304" pitchFamily="18" charset="0"/>
                <a:cs typeface="Times New Roman" panose="02020603050405020304" pitchFamily="18" charset="0"/>
              </a:rPr>
            </a:br>
            <a:r>
              <a:rPr lang="ru-RU" sz="1600" u="sng" dirty="0" smtClean="0">
                <a:solidFill>
                  <a:srgbClr val="0070C0"/>
                </a:solidFill>
                <a:latin typeface="Times New Roman" panose="02020603050405020304" pitchFamily="18" charset="0"/>
                <a:cs typeface="Times New Roman" panose="02020603050405020304" pitchFamily="18" charset="0"/>
              </a:rPr>
              <a:t>Содержит:</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    1) информацию о профессиональных рисках, присущих рабочему месту и/или рабочему посту;</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    2) положения инструкций по охране здоровья и безопасности труда, разработанных для рабочего места и/или рабочего поста;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    3) меры, предпринимаемые на уровне рабочего места и/или рабочего поста для тушения пожаров, эвакуации работников в случае серьезной и надвигающейся опасности;</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    4) положения инструкции по оказанию первой помощи в случае </a:t>
            </a:r>
            <a:r>
              <a:rPr lang="ru-RU" sz="1600" dirty="0" err="1">
                <a:solidFill>
                  <a:schemeClr val="tx1"/>
                </a:solidFill>
                <a:latin typeface="Times New Roman" panose="02020603050405020304" pitchFamily="18" charset="0"/>
                <a:cs typeface="Times New Roman" panose="02020603050405020304" pitchFamily="18" charset="0"/>
              </a:rPr>
              <a:t>травмирования</a:t>
            </a:r>
            <a:r>
              <a:rPr lang="ru-RU" sz="1600" dirty="0">
                <a:solidFill>
                  <a:schemeClr val="tx1"/>
                </a:solidFill>
                <a:latin typeface="Times New Roman" panose="02020603050405020304" pitchFamily="18" charset="0"/>
                <a:cs typeface="Times New Roman" panose="02020603050405020304" pitchFamily="18" charset="0"/>
              </a:rPr>
              <a:t> на производстве;</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    5) практический показ работы, которую предстоит выполнить рабочему, а также практические упражнения по использованию индивидуальных средств защиты, средств подачи сигналов тревоги, вмешательства, эвакуации и первой помощи в случае </a:t>
            </a:r>
            <a:r>
              <a:rPr lang="ru-RU" sz="1600" dirty="0" err="1">
                <a:solidFill>
                  <a:schemeClr val="tx1"/>
                </a:solidFill>
                <a:latin typeface="Times New Roman" panose="02020603050405020304" pitchFamily="18" charset="0"/>
                <a:cs typeface="Times New Roman" panose="02020603050405020304" pitchFamily="18" charset="0"/>
              </a:rPr>
              <a:t>травмирования</a:t>
            </a:r>
            <a:r>
              <a:rPr lang="ru-RU" sz="1600" dirty="0">
                <a:solidFill>
                  <a:schemeClr val="tx1"/>
                </a:solidFill>
                <a:latin typeface="Times New Roman" panose="02020603050405020304" pitchFamily="18" charset="0"/>
                <a:cs typeface="Times New Roman" panose="02020603050405020304" pitchFamily="18" charset="0"/>
              </a:rPr>
              <a:t> на производстве.</a:t>
            </a:r>
            <a:br>
              <a:rPr lang="ru-RU" sz="1600" dirty="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Рабочий </a:t>
            </a:r>
            <a:r>
              <a:rPr lang="ru-RU" sz="1600" dirty="0">
                <a:solidFill>
                  <a:schemeClr val="tx1"/>
                </a:solidFill>
                <a:latin typeface="Times New Roman" panose="02020603050405020304" pitchFamily="18" charset="0"/>
                <a:cs typeface="Times New Roman" panose="02020603050405020304" pitchFamily="18" charset="0"/>
              </a:rPr>
              <a:t>может быть допущен к самостоятельной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работе только после проверки его знаний руководителем рабочего места и внесения записи об этом факте в личную карточку обучения в области охраны здоровья и безопасности труда.</a:t>
            </a:r>
            <a:endParaRPr lang="en-US" sz="1600" dirty="0">
              <a:solidFill>
                <a:schemeClr val="tx1"/>
              </a:solidFill>
              <a:latin typeface="Times New Roman" pitchFamily="18" charset="0"/>
              <a:cs typeface="Times New Roman"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280" y="1378383"/>
            <a:ext cx="7818555" cy="547953"/>
          </a:xfrm>
        </p:spPr>
        <p:txBody>
          <a:bodyPr/>
          <a:lstStyle/>
          <a:p>
            <a:pPr algn="ctr"/>
            <a:r>
              <a:rPr lang="ru-RU" dirty="0">
                <a:solidFill>
                  <a:srgbClr val="0070C0"/>
                </a:solidFill>
                <a:latin typeface="Times New Roman" panose="02020603050405020304" pitchFamily="18" charset="0"/>
                <a:cs typeface="Times New Roman" panose="02020603050405020304" pitchFamily="18" charset="0"/>
              </a:rPr>
              <a:t>Периодическое обучение</a:t>
            </a:r>
            <a:r>
              <a:rPr lang="en-US" dirty="0" smtClean="0">
                <a:solidFill>
                  <a:srgbClr val="0070C0"/>
                </a:solidFill>
                <a:latin typeface="Times New Roman" panose="02020603050405020304" pitchFamily="18" charset="0"/>
                <a:cs typeface="Times New Roman" panose="02020603050405020304" pitchFamily="18" charset="0"/>
              </a:rPr>
              <a:t/>
            </a:r>
            <a:br>
              <a:rPr lang="en-US" dirty="0" smtClean="0">
                <a:solidFill>
                  <a:srgbClr val="0070C0"/>
                </a:solidFill>
                <a:latin typeface="Times New Roman" panose="02020603050405020304" pitchFamily="18" charset="0"/>
                <a:cs typeface="Times New Roman" panose="02020603050405020304" pitchFamily="18" charset="0"/>
              </a:rPr>
            </a:br>
            <a:endParaRPr lang="en-US" dirty="0">
              <a:solidFill>
                <a:srgbClr val="0070C0"/>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06/11/2018</a:t>
            </a:fld>
            <a:endParaRPr lang="en-GB" noProof="0" dirty="0"/>
          </a:p>
        </p:txBody>
      </p:sp>
      <p:sp>
        <p:nvSpPr>
          <p:cNvPr id="5" name="Content Placeholder 4"/>
          <p:cNvSpPr>
            <a:spLocks noGrp="1"/>
          </p:cNvSpPr>
          <p:nvPr>
            <p:ph idx="1"/>
          </p:nvPr>
        </p:nvSpPr>
        <p:spPr>
          <a:xfrm>
            <a:off x="97536" y="2269425"/>
            <a:ext cx="8948928" cy="3448624"/>
          </a:xfrm>
        </p:spPr>
        <p:txBody>
          <a:bodyPr/>
          <a:lstStyle/>
          <a:p>
            <a:pPr algn="just"/>
            <a:r>
              <a:rPr lang="ru-RU" u="sng" dirty="0" smtClean="0">
                <a:solidFill>
                  <a:schemeClr val="tx1"/>
                </a:solidFill>
              </a:rPr>
              <a:t>Проводится</a:t>
            </a:r>
            <a:r>
              <a:rPr lang="ru-RU" dirty="0" smtClean="0">
                <a:solidFill>
                  <a:schemeClr val="tx1"/>
                </a:solidFill>
              </a:rPr>
              <a:t> </a:t>
            </a:r>
            <a:r>
              <a:rPr lang="ru-RU" dirty="0">
                <a:solidFill>
                  <a:schemeClr val="tx1"/>
                </a:solidFill>
              </a:rPr>
              <a:t>руководителем рабочего </a:t>
            </a:r>
            <a:r>
              <a:rPr lang="ru-RU" dirty="0" smtClean="0">
                <a:solidFill>
                  <a:schemeClr val="tx1"/>
                </a:solidFill>
              </a:rPr>
              <a:t>места</a:t>
            </a:r>
          </a:p>
          <a:p>
            <a:pPr algn="just"/>
            <a:r>
              <a:rPr lang="ru-RU" u="sng" dirty="0" smtClean="0">
                <a:solidFill>
                  <a:schemeClr val="tx1"/>
                </a:solidFill>
              </a:rPr>
              <a:t>Цель:</a:t>
            </a:r>
            <a:r>
              <a:rPr lang="ru-RU" dirty="0" smtClean="0">
                <a:solidFill>
                  <a:schemeClr val="tx1"/>
                </a:solidFill>
              </a:rPr>
              <a:t> </a:t>
            </a:r>
            <a:r>
              <a:rPr lang="ru-RU" dirty="0">
                <a:solidFill>
                  <a:schemeClr val="tx1"/>
                </a:solidFill>
              </a:rPr>
              <a:t>обновления и актуализации знаний в области охраны здоровья и безопасности труда</a:t>
            </a:r>
            <a:r>
              <a:rPr lang="ru-RU" dirty="0" smtClean="0">
                <a:solidFill>
                  <a:schemeClr val="tx1"/>
                </a:solidFill>
              </a:rPr>
              <a:t>.</a:t>
            </a:r>
          </a:p>
          <a:p>
            <a:pPr algn="just"/>
            <a:r>
              <a:rPr lang="ru-RU" u="sng" dirty="0" smtClean="0">
                <a:solidFill>
                  <a:schemeClr val="tx1"/>
                </a:solidFill>
              </a:rPr>
              <a:t>Охватывает:</a:t>
            </a:r>
            <a:r>
              <a:rPr lang="ru-RU" dirty="0" smtClean="0">
                <a:solidFill>
                  <a:schemeClr val="tx1"/>
                </a:solidFill>
              </a:rPr>
              <a:t> информации </a:t>
            </a:r>
            <a:r>
              <a:rPr lang="ru-RU" dirty="0">
                <a:solidFill>
                  <a:schemeClr val="tx1"/>
                </a:solidFill>
              </a:rPr>
              <a:t>и инструкции по охране здоровья и безопасности </a:t>
            </a:r>
            <a:r>
              <a:rPr lang="ru-RU" dirty="0" smtClean="0">
                <a:solidFill>
                  <a:schemeClr val="tx1"/>
                </a:solidFill>
              </a:rPr>
              <a:t>труда.</a:t>
            </a:r>
          </a:p>
          <a:p>
            <a:pPr algn="just"/>
            <a:r>
              <a:rPr lang="ru-RU" dirty="0" smtClean="0">
                <a:solidFill>
                  <a:schemeClr val="tx1"/>
                </a:solidFill>
              </a:rPr>
              <a:t>Интервал </a:t>
            </a:r>
            <a:r>
              <a:rPr lang="ru-RU" dirty="0">
                <a:solidFill>
                  <a:schemeClr val="tx1"/>
                </a:solidFill>
              </a:rPr>
              <a:t>между двумя периодическими курсами обучения устанавливается работодателем в зависимости от условий рабочего места и/или рабочего поста и не должен превышать 6 месяцев</a:t>
            </a:r>
            <a:r>
              <a:rPr lang="ru-RU" dirty="0" smtClean="0">
                <a:solidFill>
                  <a:schemeClr val="tx1"/>
                </a:solidFill>
              </a:rPr>
              <a:t>.</a:t>
            </a: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1377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06/11/2018</a:t>
            </a:fld>
            <a:endParaRPr lang="en-GB" noProof="0" dirty="0"/>
          </a:p>
        </p:txBody>
      </p:sp>
      <p:sp>
        <p:nvSpPr>
          <p:cNvPr id="5" name="Content Placeholder 4"/>
          <p:cNvSpPr>
            <a:spLocks noGrp="1"/>
          </p:cNvSpPr>
          <p:nvPr>
            <p:ph idx="1"/>
          </p:nvPr>
        </p:nvSpPr>
        <p:spPr>
          <a:xfrm>
            <a:off x="109728" y="2023871"/>
            <a:ext cx="8829556" cy="4453726"/>
          </a:xfrm>
        </p:spPr>
        <p:txBody>
          <a:bodyPr/>
          <a:lstStyle/>
          <a:p>
            <a:pPr marL="285750" indent="-285750" algn="just">
              <a:spcBef>
                <a:spcPts val="0"/>
              </a:spcBef>
              <a:spcAft>
                <a:spcPts val="0"/>
              </a:spcAft>
              <a:buFont typeface="Wingdings" panose="05000000000000000000" pitchFamily="2" charset="2"/>
              <a:buChar char="ü"/>
            </a:pPr>
            <a:r>
              <a:rPr lang="ru-RU" sz="1700" dirty="0" smtClean="0">
                <a:solidFill>
                  <a:schemeClr val="tx1"/>
                </a:solidFill>
                <a:latin typeface="Times New Roman" panose="02020603050405020304" pitchFamily="18" charset="0"/>
                <a:cs typeface="Times New Roman" panose="02020603050405020304" pitchFamily="18" charset="0"/>
              </a:rPr>
              <a:t>Инструкции </a:t>
            </a:r>
            <a:r>
              <a:rPr lang="ru-RU" sz="1700" dirty="0">
                <a:solidFill>
                  <a:schemeClr val="tx1"/>
                </a:solidFill>
                <a:latin typeface="Times New Roman" panose="02020603050405020304" pitchFamily="18" charset="0"/>
                <a:cs typeface="Times New Roman" panose="02020603050405020304" pitchFamily="18" charset="0"/>
              </a:rPr>
              <a:t>разрабатываются для всех занятостей и работ, осуществляемых на предприятии, исходя из их особенностей и особенностей рабочих мест/рабочих </a:t>
            </a:r>
            <a:r>
              <a:rPr lang="ru-RU" sz="1700" dirty="0" smtClean="0">
                <a:solidFill>
                  <a:schemeClr val="tx1"/>
                </a:solidFill>
                <a:latin typeface="Times New Roman" panose="02020603050405020304" pitchFamily="18" charset="0"/>
                <a:cs typeface="Times New Roman" panose="02020603050405020304" pitchFamily="18" charset="0"/>
              </a:rPr>
              <a:t>постов.</a:t>
            </a:r>
          </a:p>
          <a:p>
            <a:pPr marL="285750" indent="-285750" algn="just">
              <a:spcBef>
                <a:spcPts val="0"/>
              </a:spcBef>
              <a:spcAft>
                <a:spcPts val="0"/>
              </a:spcAft>
              <a:buFont typeface="Wingdings" panose="05000000000000000000" pitchFamily="2" charset="2"/>
              <a:buChar char="ü"/>
            </a:pPr>
            <a:r>
              <a:rPr lang="ru-RU" sz="1700" dirty="0" smtClean="0">
                <a:solidFill>
                  <a:schemeClr val="tx1"/>
                </a:solidFill>
                <a:latin typeface="Times New Roman" panose="02020603050405020304" pitchFamily="18" charset="0"/>
                <a:cs typeface="Times New Roman" panose="02020603050405020304" pitchFamily="18" charset="0"/>
              </a:rPr>
              <a:t>Текст </a:t>
            </a:r>
            <a:r>
              <a:rPr lang="ru-RU" sz="1700" dirty="0">
                <a:solidFill>
                  <a:schemeClr val="tx1"/>
                </a:solidFill>
                <a:latin typeface="Times New Roman" panose="02020603050405020304" pitchFamily="18" charset="0"/>
                <a:cs typeface="Times New Roman" panose="02020603050405020304" pitchFamily="18" charset="0"/>
              </a:rPr>
              <a:t>инструкций состоит из кратких, четких требований, исключающих различные толкования. Требования инструкций излагаются в последовательности, соответствующей рабочему процессу, и формулируются на основании нормативных актов по охране здоровья и безопасности труда, инструкций по использованию рабочего оборудования и индивидуальных средств защиты, изданных производителем, а также на основании технологической документации</a:t>
            </a:r>
            <a:r>
              <a:rPr lang="ru-RU" sz="1700" dirty="0" smtClean="0">
                <a:solidFill>
                  <a:schemeClr val="tx1"/>
                </a:solidFill>
                <a:latin typeface="Times New Roman" panose="02020603050405020304" pitchFamily="18" charset="0"/>
                <a:cs typeface="Times New Roman" panose="02020603050405020304" pitchFamily="18" charset="0"/>
              </a:rPr>
              <a:t>.</a:t>
            </a:r>
          </a:p>
          <a:p>
            <a:pPr marL="285750" indent="-285750" algn="just">
              <a:spcBef>
                <a:spcPts val="0"/>
              </a:spcBef>
              <a:spcAft>
                <a:spcPts val="0"/>
              </a:spcAft>
              <a:buFont typeface="Wingdings" panose="05000000000000000000" pitchFamily="2" charset="2"/>
              <a:buChar char="ü"/>
            </a:pPr>
            <a:r>
              <a:rPr lang="ru-RU" sz="1700" dirty="0" smtClean="0">
                <a:solidFill>
                  <a:schemeClr val="tx1"/>
                </a:solidFill>
                <a:latin typeface="Times New Roman" panose="02020603050405020304" pitchFamily="18" charset="0"/>
                <a:cs typeface="Times New Roman" panose="02020603050405020304" pitchFamily="18" charset="0"/>
              </a:rPr>
              <a:t>Инструкции </a:t>
            </a:r>
            <a:r>
              <a:rPr lang="ru-RU" sz="1700" dirty="0">
                <a:solidFill>
                  <a:schemeClr val="tx1"/>
                </a:solidFill>
                <a:latin typeface="Times New Roman" panose="02020603050405020304" pitchFamily="18" charset="0"/>
                <a:cs typeface="Times New Roman" panose="02020603050405020304" pitchFamily="18" charset="0"/>
              </a:rPr>
              <a:t>пересматриваются в следующих случаях</a:t>
            </a:r>
            <a:r>
              <a:rPr lang="ru-RU" sz="1700" dirty="0" smtClean="0">
                <a:solidFill>
                  <a:schemeClr val="tx1"/>
                </a:solidFill>
                <a:latin typeface="Times New Roman" panose="02020603050405020304" pitchFamily="18" charset="0"/>
                <a:cs typeface="Times New Roman" panose="02020603050405020304" pitchFamily="18" charset="0"/>
              </a:rPr>
              <a:t>:</a:t>
            </a:r>
          </a:p>
          <a:p>
            <a:pPr marL="342900" indent="-342900" algn="just">
              <a:spcBef>
                <a:spcPts val="0"/>
              </a:spcBef>
              <a:spcAft>
                <a:spcPts val="0"/>
              </a:spcAft>
              <a:buFont typeface="+mj-lt"/>
              <a:buAutoNum type="arabicParenR"/>
            </a:pPr>
            <a:r>
              <a:rPr lang="ru-RU" sz="1700" dirty="0" smtClean="0">
                <a:solidFill>
                  <a:schemeClr val="tx1"/>
                </a:solidFill>
                <a:latin typeface="Times New Roman" panose="02020603050405020304" pitchFamily="18" charset="0"/>
                <a:cs typeface="Times New Roman" panose="02020603050405020304" pitchFamily="18" charset="0"/>
              </a:rPr>
              <a:t>при </a:t>
            </a:r>
            <a:r>
              <a:rPr lang="ru-RU" sz="1700" dirty="0">
                <a:solidFill>
                  <a:schemeClr val="tx1"/>
                </a:solidFill>
                <a:latin typeface="Times New Roman" panose="02020603050405020304" pitchFamily="18" charset="0"/>
                <a:cs typeface="Times New Roman" panose="02020603050405020304" pitchFamily="18" charset="0"/>
              </a:rPr>
              <a:t>появлении новых нормативных актов по охране здоровья и безопасности труда</a:t>
            </a:r>
            <a:r>
              <a:rPr lang="ru-RU" sz="1700" dirty="0" smtClean="0">
                <a:solidFill>
                  <a:schemeClr val="tx1"/>
                </a:solidFill>
                <a:latin typeface="Times New Roman" panose="02020603050405020304" pitchFamily="18" charset="0"/>
                <a:cs typeface="Times New Roman" panose="02020603050405020304" pitchFamily="18" charset="0"/>
              </a:rPr>
              <a:t>;</a:t>
            </a:r>
          </a:p>
          <a:p>
            <a:pPr marL="342900" indent="-342900" algn="just">
              <a:spcBef>
                <a:spcPts val="0"/>
              </a:spcBef>
              <a:spcAft>
                <a:spcPts val="0"/>
              </a:spcAft>
              <a:buFont typeface="+mj-lt"/>
              <a:buAutoNum type="arabicParenR"/>
            </a:pPr>
            <a:r>
              <a:rPr lang="ru-RU" sz="1700" dirty="0" smtClean="0">
                <a:solidFill>
                  <a:schemeClr val="tx1"/>
                </a:solidFill>
                <a:latin typeface="Times New Roman" panose="02020603050405020304" pitchFamily="18" charset="0"/>
                <a:cs typeface="Times New Roman" panose="02020603050405020304" pitchFamily="18" charset="0"/>
              </a:rPr>
              <a:t>при </a:t>
            </a:r>
            <a:r>
              <a:rPr lang="ru-RU" sz="1700" dirty="0">
                <a:solidFill>
                  <a:schemeClr val="tx1"/>
                </a:solidFill>
                <a:latin typeface="Times New Roman" panose="02020603050405020304" pitchFamily="18" charset="0"/>
                <a:cs typeface="Times New Roman" panose="02020603050405020304" pitchFamily="18" charset="0"/>
              </a:rPr>
              <a:t>изменении технологического процесса, изменении условий труда, использовании нового оборудования</a:t>
            </a:r>
            <a:r>
              <a:rPr lang="ru-RU" sz="1700" dirty="0" smtClean="0">
                <a:solidFill>
                  <a:schemeClr val="tx1"/>
                </a:solidFill>
                <a:latin typeface="Times New Roman" panose="02020603050405020304" pitchFamily="18" charset="0"/>
                <a:cs typeface="Times New Roman" panose="02020603050405020304" pitchFamily="18" charset="0"/>
              </a:rPr>
              <a:t>;</a:t>
            </a:r>
          </a:p>
          <a:p>
            <a:pPr marL="342900" indent="-342900" algn="just">
              <a:spcBef>
                <a:spcPts val="0"/>
              </a:spcBef>
              <a:spcAft>
                <a:spcPts val="0"/>
              </a:spcAft>
              <a:buFont typeface="+mj-lt"/>
              <a:buAutoNum type="arabicParenR"/>
            </a:pPr>
            <a:r>
              <a:rPr lang="ru-RU" sz="1700" dirty="0" smtClean="0">
                <a:solidFill>
                  <a:schemeClr val="tx1"/>
                </a:solidFill>
                <a:latin typeface="Times New Roman" panose="02020603050405020304" pitchFamily="18" charset="0"/>
                <a:cs typeface="Times New Roman" panose="02020603050405020304" pitchFamily="18" charset="0"/>
              </a:rPr>
              <a:t>при </a:t>
            </a:r>
            <a:r>
              <a:rPr lang="ru-RU" sz="1700" dirty="0">
                <a:solidFill>
                  <a:schemeClr val="tx1"/>
                </a:solidFill>
                <a:latin typeface="Times New Roman" panose="02020603050405020304" pitchFamily="18" charset="0"/>
                <a:cs typeface="Times New Roman" panose="02020603050405020304" pitchFamily="18" charset="0"/>
              </a:rPr>
              <a:t>возникновении аварийных ситуаций или после несчастного случая на производстве, происшедшего вследствие несовершенства инструкций</a:t>
            </a:r>
            <a:r>
              <a:rPr lang="ru-RU" sz="1700" dirty="0" smtClean="0">
                <a:solidFill>
                  <a:schemeClr val="tx1"/>
                </a:solidFill>
                <a:latin typeface="Times New Roman" panose="02020603050405020304" pitchFamily="18" charset="0"/>
                <a:cs typeface="Times New Roman" panose="02020603050405020304" pitchFamily="18" charset="0"/>
              </a:rPr>
              <a:t>.</a:t>
            </a:r>
          </a:p>
          <a:p>
            <a:pPr marL="285750" indent="-285750" algn="just">
              <a:spcBef>
                <a:spcPts val="0"/>
              </a:spcBef>
              <a:spcAft>
                <a:spcPts val="0"/>
              </a:spcAft>
              <a:buFont typeface="Wingdings" panose="05000000000000000000" pitchFamily="2" charset="2"/>
              <a:buChar char="ü"/>
            </a:pPr>
            <a:r>
              <a:rPr lang="ru-RU" sz="1700" dirty="0" smtClean="0">
                <a:solidFill>
                  <a:schemeClr val="tx1"/>
                </a:solidFill>
                <a:latin typeface="Times New Roman" panose="02020603050405020304" pitchFamily="18" charset="0"/>
                <a:cs typeface="Times New Roman" panose="02020603050405020304" pitchFamily="18" charset="0"/>
              </a:rPr>
              <a:t>Инструкции </a:t>
            </a:r>
            <a:r>
              <a:rPr lang="ru-RU" sz="1700" dirty="0">
                <a:solidFill>
                  <a:schemeClr val="tx1"/>
                </a:solidFill>
                <a:latin typeface="Times New Roman" panose="02020603050405020304" pitchFamily="18" charset="0"/>
                <a:cs typeface="Times New Roman" panose="02020603050405020304" pitchFamily="18" charset="0"/>
              </a:rPr>
              <a:t>регистрируются в </a:t>
            </a:r>
            <a:r>
              <a:rPr lang="ru-RU" sz="1700" dirty="0" smtClean="0">
                <a:solidFill>
                  <a:schemeClr val="tx1"/>
                </a:solidFill>
                <a:latin typeface="Times New Roman" panose="02020603050405020304" pitchFamily="18" charset="0"/>
                <a:cs typeface="Times New Roman" panose="02020603050405020304" pitchFamily="18" charset="0"/>
              </a:rPr>
              <a:t>журнале, </a:t>
            </a:r>
            <a:r>
              <a:rPr lang="ru-RU" sz="1700" dirty="0">
                <a:solidFill>
                  <a:schemeClr val="tx1"/>
                </a:solidFill>
                <a:latin typeface="Times New Roman" panose="02020603050405020304" pitchFamily="18" charset="0"/>
                <a:cs typeface="Times New Roman" panose="02020603050405020304" pitchFamily="18" charset="0"/>
              </a:rPr>
              <a:t>размножаются в необходимом количестве экземпляров и выдаются рабочим.</a:t>
            </a:r>
            <a:endParaRPr lang="en-US" sz="1700" dirty="0">
              <a:solidFill>
                <a:schemeClr val="tx1"/>
              </a:solidFill>
              <a:latin typeface="Times New Roman" panose="02020603050405020304" pitchFamily="18" charset="0"/>
              <a:cs typeface="Times New Roman" panose="02020603050405020304"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4967" y="1401312"/>
            <a:ext cx="7818555" cy="392624"/>
          </a:xfrm>
        </p:spPr>
        <p:txBody>
          <a:bodyPr/>
          <a:lstStyle/>
          <a:p>
            <a:pPr algn="ctr"/>
            <a:r>
              <a:rPr lang="ru-RU" sz="2000" b="1" dirty="0" smtClean="0">
                <a:solidFill>
                  <a:schemeClr val="tx1"/>
                </a:solidFill>
                <a:latin typeface="Times New Roman" pitchFamily="18" charset="0"/>
                <a:cs typeface="Times New Roman" pitchFamily="18" charset="0"/>
              </a:rPr>
              <a:t>Разработка инструкций по охране здоровья и безопасности труда</a:t>
            </a:r>
            <a:r>
              <a:rPr lang="en-US" sz="2000" dirty="0" smtClean="0">
                <a:solidFill>
                  <a:srgbClr val="002060"/>
                </a:solidFill>
                <a:latin typeface="Cambria" panose="02040503050406030204" pitchFamily="18" charset="0"/>
                <a:cs typeface="Times New Roman" panose="02020603050405020304" pitchFamily="18" charset="0"/>
              </a:rPr>
              <a:t/>
            </a:r>
            <a:br>
              <a:rPr lang="en-US" sz="2000" dirty="0" smtClean="0">
                <a:solidFill>
                  <a:srgbClr val="002060"/>
                </a:solidFill>
                <a:latin typeface="Cambria" panose="02040503050406030204" pitchFamily="18" charset="0"/>
                <a:cs typeface="Times New Roman" panose="02020603050405020304" pitchFamily="18" charset="0"/>
              </a:rPr>
            </a:br>
            <a:endParaRPr lang="en-US" sz="2000" dirty="0"/>
          </a:p>
        </p:txBody>
      </p:sp>
    </p:spTree>
    <p:extLst>
      <p:ext uri="{BB962C8B-B14F-4D97-AF65-F5344CB8AC3E}">
        <p14:creationId xmlns:p14="http://schemas.microsoft.com/office/powerpoint/2010/main" val="246741377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611188" y="2420938"/>
            <a:ext cx="7993062" cy="1439862"/>
          </a:xfrm>
        </p:spPr>
        <p:txBody>
          <a:bodyPr/>
          <a:lstStyle/>
          <a:p>
            <a:pPr algn="ctr" eaLnBrk="1" hangingPunct="1">
              <a:buFont typeface="Wingdings" panose="05000000000000000000" pitchFamily="2" charset="2"/>
              <a:buNone/>
              <a:defRPr/>
            </a:pPr>
            <a:r>
              <a:rPr lang="ru-RU" sz="4400" b="1" dirty="0" smtClean="0">
                <a:solidFill>
                  <a:schemeClr val="tx1"/>
                </a:solidFill>
                <a:latin typeface="Times New Roman" pitchFamily="18" charset="0"/>
              </a:rPr>
              <a:t>НЕСЧАСТНЫЕ СЛУЧАИ НА ПРОИЗВОДСТВЕ</a:t>
            </a:r>
          </a:p>
        </p:txBody>
      </p:sp>
    </p:spTree>
    <p:extLst>
      <p:ext uri="{BB962C8B-B14F-4D97-AF65-F5344CB8AC3E}">
        <p14:creationId xmlns:p14="http://schemas.microsoft.com/office/powerpoint/2010/main" val="2994714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Rot="1" noChangeArrowheads="1"/>
          </p:cNvSpPr>
          <p:nvPr>
            <p:ph type="body" idx="4294967295"/>
          </p:nvPr>
        </p:nvSpPr>
        <p:spPr>
          <a:xfrm>
            <a:off x="301625" y="692150"/>
            <a:ext cx="8540750" cy="540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 typeface="Wingdings" panose="05000000000000000000" pitchFamily="2" charset="2"/>
              <a:buNone/>
            </a:pPr>
            <a:endParaRPr lang="ru-RU" altLang="ro-RO" b="1" dirty="0" smtClean="0">
              <a:effectLst/>
              <a:latin typeface="Times New Roman" panose="02020603050405020304" pitchFamily="18" charset="0"/>
            </a:endParaRPr>
          </a:p>
          <a:p>
            <a:pPr algn="ctr" eaLnBrk="1" hangingPunct="1">
              <a:buFont typeface="Wingdings" panose="05000000000000000000" pitchFamily="2" charset="2"/>
              <a:buNone/>
            </a:pPr>
            <a:endParaRPr lang="ru-RU" altLang="ro-RO" b="1" dirty="0" smtClean="0">
              <a:effectLst/>
              <a:latin typeface="Times New Roman" panose="02020603050405020304" pitchFamily="18" charset="0"/>
            </a:endParaRPr>
          </a:p>
          <a:p>
            <a:pPr algn="ctr">
              <a:buFont typeface="Wingdings" panose="05000000000000000000" pitchFamily="2" charset="2"/>
              <a:buNone/>
            </a:pPr>
            <a:r>
              <a:rPr lang="ru-MD" altLang="ro-RO" b="1" dirty="0" smtClean="0">
                <a:solidFill>
                  <a:schemeClr val="tx1"/>
                </a:solidFill>
                <a:effectLst/>
              </a:rPr>
              <a:t>ПОЛОЖЕНИЕ </a:t>
            </a:r>
          </a:p>
          <a:p>
            <a:pPr algn="ctr">
              <a:buFont typeface="Wingdings" panose="05000000000000000000" pitchFamily="2" charset="2"/>
              <a:buNone/>
            </a:pPr>
            <a:r>
              <a:rPr lang="ru-MD" altLang="ro-RO" b="1" dirty="0" smtClean="0">
                <a:solidFill>
                  <a:schemeClr val="tx1"/>
                </a:solidFill>
                <a:effectLst/>
              </a:rPr>
              <a:t>о порядке расследования несчастных случаев на производстве</a:t>
            </a:r>
            <a:r>
              <a:rPr lang="ru-RU" altLang="ro-RO" dirty="0" smtClean="0">
                <a:solidFill>
                  <a:schemeClr val="tx1"/>
                </a:solidFill>
                <a:effectLst/>
              </a:rPr>
              <a:t> </a:t>
            </a:r>
            <a:endParaRPr lang="ru-RU" altLang="ro-RO" sz="4000" b="1" dirty="0" smtClean="0">
              <a:solidFill>
                <a:schemeClr val="tx1"/>
              </a:solidFill>
              <a:effectLst/>
              <a:latin typeface="Times New Roman" panose="02020603050405020304" pitchFamily="18" charset="0"/>
            </a:endParaRPr>
          </a:p>
          <a:p>
            <a:pPr algn="ctr" eaLnBrk="1" hangingPunct="1">
              <a:buFont typeface="Wingdings" panose="05000000000000000000" pitchFamily="2" charset="2"/>
              <a:buNone/>
            </a:pPr>
            <a:endParaRPr lang="ro-RO" altLang="ro-RO" sz="2000" dirty="0" smtClean="0">
              <a:solidFill>
                <a:schemeClr val="tx1"/>
              </a:solidFill>
              <a:effectLst/>
              <a:latin typeface="Times New Roman" panose="02020603050405020304" pitchFamily="18" charset="0"/>
            </a:endParaRPr>
          </a:p>
          <a:p>
            <a:pPr algn="ctr" eaLnBrk="1" hangingPunct="1">
              <a:buFont typeface="Wingdings" panose="05000000000000000000" pitchFamily="2" charset="2"/>
              <a:buNone/>
            </a:pPr>
            <a:endParaRPr lang="ro-RO" altLang="ro-RO" sz="2000" dirty="0" smtClean="0">
              <a:solidFill>
                <a:schemeClr val="tx1"/>
              </a:solidFill>
              <a:effectLst/>
              <a:latin typeface="Times New Roman" panose="02020603050405020304" pitchFamily="18" charset="0"/>
            </a:endParaRPr>
          </a:p>
          <a:p>
            <a:pPr algn="ctr" eaLnBrk="1" hangingPunct="1">
              <a:buFont typeface="Wingdings" panose="05000000000000000000" pitchFamily="2" charset="2"/>
              <a:buNone/>
            </a:pPr>
            <a:r>
              <a:rPr lang="ru-RU" altLang="ro-RO" sz="2000" dirty="0" smtClean="0">
                <a:solidFill>
                  <a:schemeClr val="tx1"/>
                </a:solidFill>
                <a:effectLst/>
                <a:latin typeface="Times New Roman" panose="02020603050405020304" pitchFamily="18" charset="0"/>
              </a:rPr>
              <a:t>Утверждено Постановлением Правительства №</a:t>
            </a:r>
            <a:r>
              <a:rPr lang="ro-RO" altLang="ro-RO" sz="2000" dirty="0" smtClean="0">
                <a:solidFill>
                  <a:schemeClr val="tx1"/>
                </a:solidFill>
                <a:effectLst/>
                <a:latin typeface="Times New Roman" panose="02020603050405020304" pitchFamily="18" charset="0"/>
              </a:rPr>
              <a:t>1361  </a:t>
            </a:r>
            <a:r>
              <a:rPr lang="ru-RU" altLang="ro-RO" sz="2000" dirty="0" smtClean="0">
                <a:solidFill>
                  <a:schemeClr val="tx1"/>
                </a:solidFill>
                <a:effectLst/>
                <a:latin typeface="Times New Roman" panose="02020603050405020304" pitchFamily="18" charset="0"/>
              </a:rPr>
              <a:t>от</a:t>
            </a:r>
            <a:r>
              <a:rPr lang="ro-RO" altLang="ro-RO" sz="2000" dirty="0" smtClean="0">
                <a:solidFill>
                  <a:schemeClr val="tx1"/>
                </a:solidFill>
                <a:effectLst/>
                <a:latin typeface="Times New Roman" panose="02020603050405020304" pitchFamily="18" charset="0"/>
              </a:rPr>
              <a:t> 22 </a:t>
            </a:r>
            <a:r>
              <a:rPr lang="ru-RU" altLang="ro-RO" sz="2000" dirty="0" smtClean="0">
                <a:solidFill>
                  <a:schemeClr val="tx1"/>
                </a:solidFill>
                <a:effectLst/>
                <a:latin typeface="Times New Roman" panose="02020603050405020304" pitchFamily="18" charset="0"/>
              </a:rPr>
              <a:t>декабря</a:t>
            </a:r>
            <a:r>
              <a:rPr lang="ro-RO" altLang="ro-RO" sz="2000" dirty="0" smtClean="0">
                <a:solidFill>
                  <a:schemeClr val="tx1"/>
                </a:solidFill>
                <a:effectLst/>
                <a:latin typeface="Times New Roman" panose="02020603050405020304" pitchFamily="18" charset="0"/>
              </a:rPr>
              <a:t> 2005</a:t>
            </a:r>
            <a:endParaRPr lang="ru-RU" altLang="ro-RO" sz="2000" dirty="0" smtClean="0">
              <a:solidFill>
                <a:schemeClr val="tx1"/>
              </a:solidFill>
              <a:effectLst/>
              <a:latin typeface="Times New Roman" panose="02020603050405020304" pitchFamily="18" charset="0"/>
            </a:endParaRPr>
          </a:p>
          <a:p>
            <a:pPr algn="ctr" eaLnBrk="1" hangingPunct="1">
              <a:buFont typeface="Wingdings" panose="05000000000000000000" pitchFamily="2" charset="2"/>
              <a:buNone/>
            </a:pPr>
            <a:r>
              <a:rPr lang="ru-RU" altLang="ro-RO" sz="1800" dirty="0" smtClean="0">
                <a:solidFill>
                  <a:schemeClr val="tx1"/>
                </a:solidFill>
                <a:effectLst/>
                <a:latin typeface="Times New Roman" panose="02020603050405020304" pitchFamily="18" charset="0"/>
              </a:rPr>
              <a:t>(</a:t>
            </a:r>
            <a:r>
              <a:rPr lang="ro-RO" altLang="ro-RO" sz="1800" dirty="0" smtClean="0">
                <a:solidFill>
                  <a:schemeClr val="tx1"/>
                </a:solidFill>
                <a:effectLst/>
                <a:latin typeface="Times New Roman" panose="02020603050405020304" pitchFamily="18" charset="0"/>
              </a:rPr>
              <a:t>Monitorul Oficial 2006, </a:t>
            </a:r>
            <a:r>
              <a:rPr lang="ru-RU" altLang="ro-RO" sz="1800" dirty="0" smtClean="0">
                <a:solidFill>
                  <a:schemeClr val="tx1"/>
                </a:solidFill>
                <a:effectLst/>
                <a:latin typeface="Times New Roman" panose="02020603050405020304" pitchFamily="18" charset="0"/>
              </a:rPr>
              <a:t>№ </a:t>
            </a:r>
            <a:r>
              <a:rPr lang="ro-RO" altLang="ro-RO" sz="1800" dirty="0" smtClean="0">
                <a:solidFill>
                  <a:schemeClr val="tx1"/>
                </a:solidFill>
                <a:effectLst/>
                <a:latin typeface="Times New Roman" panose="02020603050405020304" pitchFamily="18" charset="0"/>
              </a:rPr>
              <a:t>9-12)</a:t>
            </a:r>
            <a:endParaRPr lang="ru-RU" altLang="ro-RO" sz="1800" dirty="0" smtClean="0">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779373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Rot="1" noChangeArrowheads="1"/>
          </p:cNvSpPr>
          <p:nvPr>
            <p:ph type="body" idx="4294967295"/>
          </p:nvPr>
        </p:nvSpPr>
        <p:spPr>
          <a:xfrm>
            <a:off x="0" y="24384"/>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buFont typeface="Wingdings" panose="05000000000000000000" pitchFamily="2" charset="2"/>
              <a:buNone/>
            </a:pPr>
            <a:r>
              <a:rPr lang="ru-MD" altLang="ro-RO" sz="2100" b="1" dirty="0" smtClean="0">
                <a:solidFill>
                  <a:schemeClr val="tx1"/>
                </a:solidFill>
                <a:effectLst/>
                <a:latin typeface="Times New Roman" panose="02020603050405020304" pitchFamily="18" charset="0"/>
              </a:rPr>
              <a:t>I. Общие положения</a:t>
            </a:r>
            <a:endParaRPr lang="ro-RO" altLang="ro-RO" sz="2100" b="1" dirty="0" smtClean="0">
              <a:solidFill>
                <a:schemeClr val="tx1"/>
              </a:solidFill>
              <a:effectLst/>
              <a:latin typeface="Times New Roman" panose="02020603050405020304" pitchFamily="18" charset="0"/>
            </a:endParaRPr>
          </a:p>
          <a:p>
            <a:pPr algn="just">
              <a:lnSpc>
                <a:spcPct val="80000"/>
              </a:lnSpc>
              <a:buFont typeface="Wingdings" panose="05000000000000000000" pitchFamily="2" charset="2"/>
              <a:buNone/>
            </a:pPr>
            <a:r>
              <a:rPr lang="ru-MD" altLang="ro-RO" sz="2100" dirty="0" smtClean="0">
                <a:solidFill>
                  <a:schemeClr val="tx1"/>
                </a:solidFill>
                <a:effectLst/>
                <a:latin typeface="Times New Roman" panose="02020603050405020304" pitchFamily="18" charset="0"/>
              </a:rPr>
              <a:t>1. Настоящее Положение устанавливает единый порядок сообщения, расследования, регистрации и учета несчастных случаев на производстве, произошедших с работниками, которые трудятся у работодателей на основании положений действующего законодательства.</a:t>
            </a:r>
          </a:p>
          <a:p>
            <a:pPr algn="just">
              <a:lnSpc>
                <a:spcPct val="80000"/>
              </a:lnSpc>
              <a:buFont typeface="Wingdings" panose="05000000000000000000" pitchFamily="2" charset="2"/>
              <a:buNone/>
            </a:pPr>
            <a:endParaRPr lang="ru-MD" altLang="ro-RO" sz="2100" b="1" i="1" dirty="0" smtClean="0">
              <a:solidFill>
                <a:schemeClr val="tx1"/>
              </a:solidFill>
              <a:effectLst/>
              <a:latin typeface="Times New Roman" panose="02020603050405020304" pitchFamily="18" charset="0"/>
            </a:endParaRPr>
          </a:p>
          <a:p>
            <a:pPr algn="just">
              <a:lnSpc>
                <a:spcPct val="80000"/>
              </a:lnSpc>
              <a:buFont typeface="Wingdings" panose="05000000000000000000" pitchFamily="2" charset="2"/>
              <a:buNone/>
            </a:pPr>
            <a:r>
              <a:rPr lang="ru-MD" altLang="ro-RO" sz="2100" b="1" i="1" dirty="0" smtClean="0">
                <a:solidFill>
                  <a:schemeClr val="tx1"/>
                </a:solidFill>
                <a:effectLst/>
                <a:latin typeface="Times New Roman" panose="02020603050405020304" pitchFamily="18" charset="0"/>
              </a:rPr>
              <a:t>Классификация и определение несчастных случаев</a:t>
            </a:r>
          </a:p>
          <a:p>
            <a:pPr algn="just">
              <a:lnSpc>
                <a:spcPct val="80000"/>
              </a:lnSpc>
              <a:buFont typeface="Wingdings" panose="05000000000000000000" pitchFamily="2" charset="2"/>
              <a:buNone/>
            </a:pPr>
            <a:endParaRPr lang="ru-MD" altLang="ro-RO" sz="2100" dirty="0" smtClean="0">
              <a:solidFill>
                <a:schemeClr val="tx1"/>
              </a:solidFill>
              <a:effectLst/>
              <a:latin typeface="Times New Roman" panose="02020603050405020304" pitchFamily="18" charset="0"/>
            </a:endParaRPr>
          </a:p>
          <a:p>
            <a:pPr algn="just">
              <a:lnSpc>
                <a:spcPct val="80000"/>
              </a:lnSpc>
              <a:buFont typeface="Wingdings" panose="05000000000000000000" pitchFamily="2" charset="2"/>
              <a:buNone/>
            </a:pPr>
            <a:r>
              <a:rPr lang="ru-MD" altLang="ro-RO" sz="2100" dirty="0" smtClean="0">
                <a:solidFill>
                  <a:schemeClr val="tx1"/>
                </a:solidFill>
                <a:effectLst/>
                <a:latin typeface="Times New Roman" panose="02020603050405020304" pitchFamily="18" charset="0"/>
              </a:rPr>
              <a:t>2. Несчастные случаи классифицируются на:</a:t>
            </a:r>
          </a:p>
          <a:p>
            <a:pPr algn="just">
              <a:lnSpc>
                <a:spcPct val="80000"/>
              </a:lnSpc>
              <a:buFont typeface="Wingdings" panose="05000000000000000000" pitchFamily="2" charset="2"/>
              <a:buNone/>
            </a:pPr>
            <a:r>
              <a:rPr lang="ru-MD" altLang="ro-RO" sz="2100" dirty="0" smtClean="0">
                <a:solidFill>
                  <a:schemeClr val="tx1"/>
                </a:solidFill>
                <a:effectLst/>
                <a:latin typeface="Times New Roman" panose="02020603050405020304" pitchFamily="18" charset="0"/>
              </a:rPr>
              <a:t>несчастные случаи на производстве;</a:t>
            </a:r>
          </a:p>
          <a:p>
            <a:pPr algn="just">
              <a:lnSpc>
                <a:spcPct val="80000"/>
              </a:lnSpc>
              <a:buFont typeface="Wingdings" panose="05000000000000000000" pitchFamily="2" charset="2"/>
              <a:buNone/>
            </a:pPr>
            <a:r>
              <a:rPr lang="ru-MD" altLang="ro-RO" sz="2100" dirty="0" smtClean="0">
                <a:solidFill>
                  <a:schemeClr val="tx1"/>
                </a:solidFill>
                <a:effectLst/>
                <a:latin typeface="Times New Roman" panose="02020603050405020304" pitchFamily="18" charset="0"/>
              </a:rPr>
              <a:t>несчастные случаи вне производства.</a:t>
            </a:r>
          </a:p>
          <a:p>
            <a:pPr algn="just">
              <a:lnSpc>
                <a:spcPct val="80000"/>
              </a:lnSpc>
              <a:buFont typeface="Wingdings" panose="05000000000000000000" pitchFamily="2" charset="2"/>
              <a:buNone/>
            </a:pPr>
            <a:endParaRPr lang="ru-MD" altLang="ro-RO" sz="2100" dirty="0" smtClean="0">
              <a:solidFill>
                <a:schemeClr val="tx1"/>
              </a:solidFill>
              <a:effectLst/>
              <a:latin typeface="Times New Roman" panose="02020603050405020304" pitchFamily="18" charset="0"/>
            </a:endParaRPr>
          </a:p>
          <a:p>
            <a:pPr algn="just">
              <a:lnSpc>
                <a:spcPct val="80000"/>
              </a:lnSpc>
              <a:buFont typeface="Wingdings" panose="05000000000000000000" pitchFamily="2" charset="2"/>
              <a:buNone/>
            </a:pPr>
            <a:r>
              <a:rPr lang="ru-MD" altLang="ro-RO" sz="2100" dirty="0" smtClean="0">
                <a:solidFill>
                  <a:schemeClr val="tx1"/>
                </a:solidFill>
                <a:effectLst/>
                <a:latin typeface="Times New Roman" panose="02020603050405020304" pitchFamily="18" charset="0"/>
              </a:rPr>
              <a:t>3. Под несчастным случаем на производстве понимается событие, при котором произошло насильственное повреждение организма работника (ранение, психологический стресс, поражение электрическим током, ожог, обморожение, удушье, острое отравление, телесные повреждения, нанесенные насекомыми, животными, а также вследствие стихийных бедствий и др.), наступившее вследствие воздействия какого-либо фактора риска (свойство, состояние, процесс, явление, поведение), присущего какому-либо элементу системы труда (исполнитель, трудовое задание, средства производства, производственная среда), вызвавшее временную или постоянную утрату трудоспособности либо смерть работника и имевшее место:</a:t>
            </a:r>
            <a:r>
              <a:rPr lang="ru-RU" altLang="ro-RO" sz="2100" dirty="0" smtClean="0">
                <a:solidFill>
                  <a:schemeClr val="tx1"/>
                </a:solidFill>
                <a:effectLst/>
                <a:latin typeface="Times New Roman" panose="02020603050405020304" pitchFamily="18" charset="0"/>
              </a:rPr>
              <a:t> </a:t>
            </a:r>
            <a:endParaRPr lang="ro-RO" altLang="ro-RO" sz="2100" dirty="0" smtClean="0">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47431879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Rot="1" noChangeArrowheads="1"/>
          </p:cNvSpPr>
          <p:nvPr>
            <p:ph type="body" idx="4294967295"/>
          </p:nvPr>
        </p:nvSpPr>
        <p:spPr>
          <a:xfrm>
            <a:off x="250825" y="272542"/>
            <a:ext cx="8591550" cy="6408738"/>
          </a:xfrm>
        </p:spPr>
        <p:txBody>
          <a:bodyPr/>
          <a:lstStyle/>
          <a:p>
            <a:pPr algn="just">
              <a:lnSpc>
                <a:spcPct val="90000"/>
              </a:lnSpc>
              <a:buFont typeface="Wingdings" panose="05000000000000000000" pitchFamily="2" charset="2"/>
              <a:buNone/>
              <a:defRPr/>
            </a:pPr>
            <a:r>
              <a:rPr lang="ru-MO" sz="2800" dirty="0" smtClean="0">
                <a:solidFill>
                  <a:schemeClr val="tx1"/>
                </a:solidFill>
                <a:effectLst/>
                <a:latin typeface="Times New Roman" pitchFamily="18" charset="0"/>
              </a:rPr>
              <a:t>a) во время выполнения трудового задания или служебных обязанностей;</a:t>
            </a:r>
            <a:endParaRPr lang="en-US" sz="2800" dirty="0" smtClean="0">
              <a:solidFill>
                <a:schemeClr val="tx1"/>
              </a:solidFill>
              <a:effectLst/>
              <a:latin typeface="Times New Roman" pitchFamily="18" charset="0"/>
            </a:endParaRPr>
          </a:p>
          <a:p>
            <a:pPr algn="just">
              <a:lnSpc>
                <a:spcPct val="90000"/>
              </a:lnSpc>
              <a:buFont typeface="Wingdings" panose="05000000000000000000" pitchFamily="2" charset="2"/>
              <a:buNone/>
              <a:defRPr/>
            </a:pPr>
            <a:r>
              <a:rPr lang="en-US" sz="2800" dirty="0" smtClean="0">
                <a:solidFill>
                  <a:schemeClr val="tx1"/>
                </a:solidFill>
                <a:effectLst/>
                <a:latin typeface="Times New Roman" pitchFamily="18" charset="0"/>
              </a:rPr>
              <a:t>b</a:t>
            </a:r>
            <a:r>
              <a:rPr lang="ru-MO" sz="2800" dirty="0" smtClean="0">
                <a:solidFill>
                  <a:schemeClr val="tx1"/>
                </a:solidFill>
                <a:effectLst/>
                <a:latin typeface="Times New Roman" pitchFamily="18" charset="0"/>
              </a:rPr>
              <a:t>) до начала работы или после окончания работы, когда работник передвигается от входа на территорию предприятия, учреждения, организации (в дальнейшем – предприятие) к рабочему месту и обратно, меняет личную одежду, средства индивидуальной защиты, рабочую одежду и обувь и наоборот, принимает или сдаёт рабочее место и средства производства;</a:t>
            </a:r>
          </a:p>
          <a:p>
            <a:pPr algn="just">
              <a:lnSpc>
                <a:spcPct val="90000"/>
              </a:lnSpc>
              <a:buFont typeface="Wingdings" panose="05000000000000000000" pitchFamily="2" charset="2"/>
              <a:buNone/>
              <a:defRPr/>
            </a:pPr>
            <a:r>
              <a:rPr lang="ru-MO" sz="2800" dirty="0" smtClean="0">
                <a:solidFill>
                  <a:schemeClr val="tx1"/>
                </a:solidFill>
                <a:effectLst/>
                <a:latin typeface="Times New Roman" pitchFamily="18" charset="0"/>
              </a:rPr>
              <a:t>c) во время установленных перерывов, когда работник находится на территории предприятия или на своём рабочем месте, а также во время посещения санитарно-гигиенических или вспомогательных помещений;</a:t>
            </a:r>
            <a:endParaRPr lang="ru-RU" sz="2400" dirty="0" smtClean="0">
              <a:solidFill>
                <a:schemeClr val="tx1"/>
              </a:solidFill>
              <a:effectLst/>
              <a:latin typeface="Times New Roman" pitchFamily="18" charset="0"/>
            </a:endParaRPr>
          </a:p>
          <a:p>
            <a:pPr algn="just" eaLnBrk="1" hangingPunct="1">
              <a:lnSpc>
                <a:spcPct val="90000"/>
              </a:lnSpc>
              <a:buFont typeface="Wingdings" panose="05000000000000000000" pitchFamily="2" charset="2"/>
              <a:buNone/>
              <a:defRPr/>
            </a:pPr>
            <a:endParaRPr lang="ru-RU" sz="2400" dirty="0" smtClean="0">
              <a:solidFill>
                <a:schemeClr val="tx1"/>
              </a:solidFill>
              <a:latin typeface="Times New Roman" pitchFamily="18" charset="0"/>
            </a:endParaRPr>
          </a:p>
        </p:txBody>
      </p:sp>
    </p:spTree>
    <p:extLst>
      <p:ext uri="{BB962C8B-B14F-4D97-AF65-F5344CB8AC3E}">
        <p14:creationId xmlns:p14="http://schemas.microsoft.com/office/powerpoint/2010/main" val="412992594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Rot="1" noChangeArrowheads="1"/>
          </p:cNvSpPr>
          <p:nvPr>
            <p:ph type="body" idx="4294967295"/>
          </p:nvPr>
        </p:nvSpPr>
        <p:spPr>
          <a:xfrm>
            <a:off x="301625" y="188913"/>
            <a:ext cx="8540750" cy="6408737"/>
          </a:xfrm>
        </p:spPr>
        <p:txBody>
          <a:bodyPr/>
          <a:lstStyle/>
          <a:p>
            <a:pPr algn="just">
              <a:lnSpc>
                <a:spcPct val="80000"/>
              </a:lnSpc>
              <a:buFont typeface="Wingdings" panose="05000000000000000000" pitchFamily="2" charset="2"/>
              <a:buNone/>
              <a:defRPr/>
            </a:pPr>
            <a:r>
              <a:rPr lang="ru-MO" sz="2800" dirty="0" smtClean="0">
                <a:solidFill>
                  <a:schemeClr val="tx1"/>
                </a:solidFill>
                <a:latin typeface="Times New Roman" pitchFamily="18" charset="0"/>
              </a:rPr>
              <a:t>d) во время следования из дома на работу и обратно</a:t>
            </a:r>
            <a:r>
              <a:rPr lang="ro-RO" sz="2800" dirty="0" smtClean="0">
                <a:solidFill>
                  <a:schemeClr val="tx1"/>
                </a:solidFill>
                <a:latin typeface="Times New Roman" pitchFamily="18" charset="0"/>
              </a:rPr>
              <a:t>, </a:t>
            </a:r>
            <a:r>
              <a:rPr lang="ru-MO" sz="2800" dirty="0" smtClean="0">
                <a:solidFill>
                  <a:schemeClr val="tx1"/>
                </a:solidFill>
                <a:latin typeface="Times New Roman" pitchFamily="18" charset="0"/>
              </a:rPr>
              <a:t>на транспорте, предоставленном предприятием в установленном порядке, а также во время посадки или высадки из этого транспортного средства;</a:t>
            </a:r>
          </a:p>
          <a:p>
            <a:pPr algn="just">
              <a:lnSpc>
                <a:spcPct val="80000"/>
              </a:lnSpc>
              <a:buFont typeface="Wingdings" panose="05000000000000000000" pitchFamily="2" charset="2"/>
              <a:buNone/>
              <a:defRPr/>
            </a:pPr>
            <a:r>
              <a:rPr lang="ru-MO" sz="2800" dirty="0" smtClean="0">
                <a:solidFill>
                  <a:schemeClr val="tx1"/>
                </a:solidFill>
                <a:latin typeface="Times New Roman" pitchFamily="18" charset="0"/>
              </a:rPr>
              <a:t>e) во время следования от предприятия, в штатах которого числится работник, на </a:t>
            </a:r>
            <a:r>
              <a:rPr lang="ru-MO" sz="2800" dirty="0" err="1" smtClean="0">
                <a:solidFill>
                  <a:schemeClr val="tx1"/>
                </a:solidFill>
                <a:latin typeface="Times New Roman" pitchFamily="18" charset="0"/>
              </a:rPr>
              <a:t>рабоч</a:t>
            </a:r>
            <a:r>
              <a:rPr lang="en-US" sz="2800" dirty="0" smtClean="0">
                <a:solidFill>
                  <a:schemeClr val="tx1"/>
                </a:solidFill>
                <a:latin typeface="Times New Roman" pitchFamily="18" charset="0"/>
              </a:rPr>
              <a:t>e</a:t>
            </a:r>
            <a:r>
              <a:rPr lang="ru-MO" sz="2800" dirty="0" smtClean="0">
                <a:solidFill>
                  <a:schemeClr val="tx1"/>
                </a:solidFill>
                <a:latin typeface="Times New Roman" pitchFamily="18" charset="0"/>
              </a:rPr>
              <a:t>е мест</a:t>
            </a:r>
            <a:r>
              <a:rPr lang="en-US" sz="2800" dirty="0" smtClean="0">
                <a:solidFill>
                  <a:schemeClr val="tx1"/>
                </a:solidFill>
                <a:latin typeface="Times New Roman" pitchFamily="18" charset="0"/>
              </a:rPr>
              <a:t>o</a:t>
            </a:r>
            <a:r>
              <a:rPr lang="ru-MO" sz="2800" dirty="0" smtClean="0">
                <a:solidFill>
                  <a:schemeClr val="tx1"/>
                </a:solidFill>
                <a:latin typeface="Times New Roman" pitchFamily="18" charset="0"/>
              </a:rPr>
              <a:t>, организованные вне территории предприятия, или к другому предприятию и обратно для выполнения трудового задания или служебных обязанностей, в необходимое для этого время и по установленному маршруту передвижения, независимо от способа передвижения или используемого транспортного средства;</a:t>
            </a:r>
          </a:p>
          <a:p>
            <a:pPr algn="just">
              <a:lnSpc>
                <a:spcPct val="80000"/>
              </a:lnSpc>
              <a:buFont typeface="Wingdings" panose="05000000000000000000" pitchFamily="2" charset="2"/>
              <a:buNone/>
              <a:defRPr/>
            </a:pPr>
            <a:r>
              <a:rPr lang="ru-MO" sz="2800" dirty="0" smtClean="0">
                <a:solidFill>
                  <a:schemeClr val="tx1"/>
                </a:solidFill>
                <a:latin typeface="Times New Roman" pitchFamily="18" charset="0"/>
              </a:rPr>
              <a:t>f) во время участия в культурных, спортивных или других </a:t>
            </a:r>
            <a:r>
              <a:rPr lang="ru-RU" sz="2800" dirty="0" err="1" smtClean="0">
                <a:solidFill>
                  <a:schemeClr val="tx1"/>
                </a:solidFill>
                <a:latin typeface="Times New Roman" pitchFamily="18" charset="0"/>
              </a:rPr>
              <a:t>мероприя</a:t>
            </a:r>
            <a:r>
              <a:rPr lang="ru-MO" sz="2800" dirty="0" err="1" smtClean="0">
                <a:solidFill>
                  <a:schemeClr val="tx1"/>
                </a:solidFill>
                <a:latin typeface="Times New Roman" pitchFamily="18" charset="0"/>
              </a:rPr>
              <a:t>тиях</a:t>
            </a:r>
            <a:r>
              <a:rPr lang="ru-MO" sz="2800" dirty="0" smtClean="0">
                <a:solidFill>
                  <a:schemeClr val="tx1"/>
                </a:solidFill>
                <a:latin typeface="Times New Roman" pitchFamily="18" charset="0"/>
              </a:rPr>
              <a:t>, организованных предприятием на основании приказа или распоряжения, изданного руководителем;</a:t>
            </a:r>
            <a:endParaRPr lang="ro-RO" sz="2400" dirty="0" smtClean="0">
              <a:solidFill>
                <a:schemeClr val="tx1"/>
              </a:solidFill>
              <a:latin typeface="Times New Roman" pitchFamily="18" charset="0"/>
            </a:endParaRPr>
          </a:p>
        </p:txBody>
      </p:sp>
    </p:spTree>
    <p:extLst>
      <p:ext uri="{BB962C8B-B14F-4D97-AF65-F5344CB8AC3E}">
        <p14:creationId xmlns:p14="http://schemas.microsoft.com/office/powerpoint/2010/main" val="25242553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516" y="1088384"/>
            <a:ext cx="6266892" cy="518344"/>
          </a:xfrm>
        </p:spPr>
        <p:txBody>
          <a:bodyPr/>
          <a:lstStyle/>
          <a:p>
            <a:pPr algn="ctr"/>
            <a:r>
              <a:rPr lang="ru-RU" b="1" dirty="0" smtClean="0">
                <a:solidFill>
                  <a:srgbClr val="002060"/>
                </a:solidFill>
                <a:latin typeface="Times New Roman" pitchFamily="18" charset="0"/>
                <a:cs typeface="Times New Roman" pitchFamily="18" charset="0"/>
              </a:rPr>
              <a:t>Охрана здоровья и безопасность труда</a:t>
            </a:r>
            <a:r>
              <a:rPr lang="ro-RO" b="1" dirty="0" smtClean="0">
                <a:solidFill>
                  <a:srgbClr val="002060"/>
                </a:solidFill>
                <a:latin typeface="Times New Roman" pitchFamily="18" charset="0"/>
                <a:cs typeface="Times New Roman" pitchFamily="18" charset="0"/>
              </a:rPr>
              <a:t>.</a:t>
            </a:r>
            <a:r>
              <a:rPr lang="en-US" dirty="0" smtClean="0">
                <a:solidFill>
                  <a:srgbClr val="002060"/>
                </a:solidFill>
                <a:latin typeface="Times New Roman" panose="02020603050405020304" pitchFamily="18" charset="0"/>
                <a:cs typeface="Times New Roman" panose="02020603050405020304" pitchFamily="18" charset="0"/>
              </a:rPr>
              <a:t/>
            </a:r>
            <a:br>
              <a:rPr lang="en-US" dirty="0" smtClean="0">
                <a:solidFill>
                  <a:srgbClr val="00206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txBox="1">
            <a:spLocks noChangeArrowheads="1"/>
          </p:cNvSpPr>
          <p:nvPr/>
        </p:nvSpPr>
        <p:spPr bwMode="auto">
          <a:xfrm>
            <a:off x="167196" y="1667688"/>
            <a:ext cx="8713787" cy="495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rgbClr val="6E6452"/>
                </a:solidFill>
                <a:latin typeface="+mn-lt"/>
                <a:ea typeface="+mn-ea"/>
                <a:cs typeface="+mn-cs"/>
              </a:defRPr>
            </a:lvl1pPr>
            <a:lvl2pPr marL="360000" indent="-360000" algn="l" rtl="0" fontAlgn="base">
              <a:spcBef>
                <a:spcPts val="400"/>
              </a:spcBef>
              <a:spcAft>
                <a:spcPts val="800"/>
              </a:spcAft>
              <a:buClr>
                <a:srgbClr val="C80F0F"/>
              </a:buClr>
              <a:buFont typeface="Arial" pitchFamily="34" charset="0"/>
              <a:buChar char="•"/>
              <a:tabLst>
                <a:tab pos="2190750" algn="l"/>
              </a:tabLst>
              <a:defRPr sz="1800">
                <a:solidFill>
                  <a:srgbClr val="6E6452"/>
                </a:solidFill>
                <a:latin typeface="+mn-lt"/>
              </a:defRPr>
            </a:lvl2pPr>
            <a:lvl3pPr marL="720000" indent="-358775" algn="l" rtl="0" fontAlgn="base">
              <a:spcBef>
                <a:spcPts val="400"/>
              </a:spcBef>
              <a:spcAft>
                <a:spcPts val="800"/>
              </a:spcAft>
              <a:buClr>
                <a:srgbClr val="6E6452"/>
              </a:buClr>
              <a:buFont typeface="Arial" charset="0"/>
              <a:buChar char="•"/>
              <a:tabLst>
                <a:tab pos="2190750" algn="l"/>
              </a:tabLst>
              <a:defRPr sz="1800">
                <a:solidFill>
                  <a:srgbClr val="6E6452"/>
                </a:solidFill>
                <a:latin typeface="+mn-lt"/>
              </a:defRPr>
            </a:lvl3pPr>
            <a:lvl4pPr marL="1080000" indent="-358775" algn="l" rtl="0" fontAlgn="base">
              <a:spcBef>
                <a:spcPts val="400"/>
              </a:spcBef>
              <a:spcAft>
                <a:spcPts val="800"/>
              </a:spcAft>
              <a:buClr>
                <a:srgbClr val="6E6452"/>
              </a:buClr>
              <a:buFont typeface="Arial" charset="0"/>
              <a:buChar char="•"/>
              <a:tabLst>
                <a:tab pos="2190750" algn="l"/>
              </a:tabLst>
              <a:defRPr sz="1800" baseline="0">
                <a:solidFill>
                  <a:srgbClr val="6E6452"/>
                </a:solidFill>
                <a:latin typeface="+mn-lt"/>
              </a:defRPr>
            </a:lvl4pPr>
            <a:lvl5pPr marL="1440000" indent="-358775" algn="l" rtl="0" fontAlgn="base">
              <a:spcBef>
                <a:spcPts val="400"/>
              </a:spcBef>
              <a:spcAft>
                <a:spcPts val="800"/>
              </a:spcAft>
              <a:buClr>
                <a:srgbClr val="6E6452"/>
              </a:buClr>
              <a:buFont typeface="Arial"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algn="ctr">
              <a:lnSpc>
                <a:spcPct val="80000"/>
              </a:lnSpc>
              <a:buFont typeface="Wingdings" panose="05000000000000000000" pitchFamily="2" charset="2"/>
              <a:buNone/>
              <a:defRPr/>
            </a:pPr>
            <a:r>
              <a:rPr lang="ru-RU" sz="2000" b="1" i="1" u="sng" kern="0" dirty="0" smtClean="0">
                <a:solidFill>
                  <a:srgbClr val="002060"/>
                </a:solidFill>
                <a:latin typeface="Times New Roman" pitchFamily="18" charset="0"/>
              </a:rPr>
              <a:t>Международные акты</a:t>
            </a:r>
          </a:p>
          <a:p>
            <a:pPr>
              <a:lnSpc>
                <a:spcPct val="80000"/>
              </a:lnSpc>
              <a:defRPr/>
            </a:pPr>
            <a:r>
              <a:rPr lang="ru-RU" sz="2000" b="0" kern="0" dirty="0" smtClean="0">
                <a:solidFill>
                  <a:srgbClr val="002060"/>
                </a:solidFill>
                <a:latin typeface="Times New Roman" pitchFamily="18" charset="0"/>
              </a:rPr>
              <a:t>Всеобщая декларация прав человека (ООН 10. 12. 1948);</a:t>
            </a:r>
          </a:p>
          <a:p>
            <a:pPr>
              <a:lnSpc>
                <a:spcPct val="80000"/>
              </a:lnSpc>
              <a:defRPr/>
            </a:pPr>
            <a:r>
              <a:rPr lang="ru-RU" sz="2000" b="0" kern="0" dirty="0" smtClean="0">
                <a:solidFill>
                  <a:srgbClr val="002060"/>
                </a:solidFill>
                <a:latin typeface="Times New Roman" pitchFamily="18" charset="0"/>
              </a:rPr>
              <a:t>Международный Пакт об экономических, социальных и культурных правах (ООН 16. 12. 1966);</a:t>
            </a:r>
          </a:p>
          <a:p>
            <a:pPr>
              <a:lnSpc>
                <a:spcPct val="80000"/>
              </a:lnSpc>
              <a:defRPr/>
            </a:pPr>
            <a:r>
              <a:rPr lang="ru-RU" sz="2000" b="0" kern="0" dirty="0" smtClean="0">
                <a:solidFill>
                  <a:srgbClr val="002060"/>
                </a:solidFill>
                <a:latin typeface="Times New Roman" pitchFamily="18" charset="0"/>
              </a:rPr>
              <a:t>Социальная пересмотренная Европейская хартия (Совет Европы 1961, 3.05.1996);</a:t>
            </a:r>
          </a:p>
          <a:p>
            <a:pPr>
              <a:lnSpc>
                <a:spcPct val="80000"/>
              </a:lnSpc>
              <a:defRPr/>
            </a:pPr>
            <a:r>
              <a:rPr lang="ru-RU" sz="2000" b="0" kern="0" dirty="0" smtClean="0">
                <a:solidFill>
                  <a:srgbClr val="002060"/>
                </a:solidFill>
                <a:latin typeface="Times New Roman" pitchFamily="18" charset="0"/>
              </a:rPr>
              <a:t>Конвенции Международной Организации Труда</a:t>
            </a:r>
            <a:endParaRPr lang="ro-RO" sz="2000" b="0" kern="0" dirty="0" smtClean="0">
              <a:solidFill>
                <a:srgbClr val="002060"/>
              </a:solidFill>
              <a:latin typeface="Times New Roman" pitchFamily="18" charset="0"/>
            </a:endParaRPr>
          </a:p>
          <a:p>
            <a:pPr algn="ctr">
              <a:lnSpc>
                <a:spcPct val="80000"/>
              </a:lnSpc>
              <a:buFont typeface="Wingdings" panose="05000000000000000000" pitchFamily="2" charset="2"/>
              <a:buNone/>
              <a:defRPr/>
            </a:pPr>
            <a:r>
              <a:rPr lang="ru-RU" sz="2000" b="1" i="1" u="sng" kern="0" dirty="0" smtClean="0">
                <a:solidFill>
                  <a:srgbClr val="002060"/>
                </a:solidFill>
                <a:latin typeface="Times New Roman" pitchFamily="18" charset="0"/>
              </a:rPr>
              <a:t>Национальные акты</a:t>
            </a:r>
          </a:p>
          <a:p>
            <a:pPr>
              <a:lnSpc>
                <a:spcPct val="80000"/>
              </a:lnSpc>
              <a:defRPr/>
            </a:pPr>
            <a:r>
              <a:rPr lang="ru-RU" sz="2000" b="0" kern="0" dirty="0" smtClean="0">
                <a:solidFill>
                  <a:srgbClr val="002060"/>
                </a:solidFill>
                <a:latin typeface="Times New Roman" pitchFamily="18" charset="0"/>
              </a:rPr>
              <a:t>Конституция Республики Молдова</a:t>
            </a:r>
            <a:endParaRPr lang="ro-RO" sz="2000" b="0" kern="0" dirty="0" smtClean="0">
              <a:solidFill>
                <a:srgbClr val="002060"/>
              </a:solidFill>
              <a:latin typeface="Times New Roman" pitchFamily="18" charset="0"/>
            </a:endParaRPr>
          </a:p>
          <a:p>
            <a:pPr>
              <a:lnSpc>
                <a:spcPct val="80000"/>
              </a:lnSpc>
              <a:defRPr/>
            </a:pPr>
            <a:r>
              <a:rPr lang="ru-RU" sz="2000" b="0" kern="0" dirty="0" smtClean="0">
                <a:solidFill>
                  <a:srgbClr val="002060"/>
                </a:solidFill>
                <a:latin typeface="Times New Roman" pitchFamily="18" charset="0"/>
              </a:rPr>
              <a:t>Трудовой кодекс Республики Молдова №</a:t>
            </a:r>
            <a:r>
              <a:rPr lang="ro-RO" sz="2000" b="0" kern="0" dirty="0" smtClean="0">
                <a:solidFill>
                  <a:srgbClr val="002060"/>
                </a:solidFill>
                <a:latin typeface="Times New Roman" pitchFamily="18" charset="0"/>
              </a:rPr>
              <a:t> 154-XV </a:t>
            </a:r>
            <a:r>
              <a:rPr lang="ru-RU" sz="2000" b="0" kern="0" dirty="0" smtClean="0">
                <a:solidFill>
                  <a:srgbClr val="002060"/>
                </a:solidFill>
                <a:latin typeface="Times New Roman" pitchFamily="18" charset="0"/>
              </a:rPr>
              <a:t>от</a:t>
            </a:r>
            <a:r>
              <a:rPr lang="ro-RO" sz="2000" b="0" kern="0" dirty="0" smtClean="0">
                <a:solidFill>
                  <a:srgbClr val="002060"/>
                </a:solidFill>
                <a:latin typeface="Times New Roman" pitchFamily="18" charset="0"/>
              </a:rPr>
              <a:t> 28 </a:t>
            </a:r>
            <a:r>
              <a:rPr lang="ru-RU" sz="2000" b="0" kern="0" dirty="0" smtClean="0">
                <a:solidFill>
                  <a:srgbClr val="002060"/>
                </a:solidFill>
                <a:latin typeface="Times New Roman" pitchFamily="18" charset="0"/>
              </a:rPr>
              <a:t>марта</a:t>
            </a:r>
            <a:r>
              <a:rPr lang="ro-RO" sz="2000" b="0" kern="0" dirty="0" smtClean="0">
                <a:solidFill>
                  <a:srgbClr val="002060"/>
                </a:solidFill>
                <a:latin typeface="Times New Roman" pitchFamily="18" charset="0"/>
              </a:rPr>
              <a:t> 2003</a:t>
            </a:r>
            <a:r>
              <a:rPr lang="ru-RU" sz="2000" b="0" kern="0" dirty="0" smtClean="0">
                <a:solidFill>
                  <a:srgbClr val="002060"/>
                </a:solidFill>
                <a:latin typeface="Times New Roman" pitchFamily="18" charset="0"/>
              </a:rPr>
              <a:t> г</a:t>
            </a:r>
            <a:r>
              <a:rPr lang="ro-RO" sz="2000" b="0" kern="0" dirty="0" smtClean="0">
                <a:solidFill>
                  <a:srgbClr val="002060"/>
                </a:solidFill>
                <a:latin typeface="Times New Roman" pitchFamily="18" charset="0"/>
              </a:rPr>
              <a:t>;</a:t>
            </a:r>
          </a:p>
          <a:p>
            <a:pPr>
              <a:lnSpc>
                <a:spcPct val="80000"/>
              </a:lnSpc>
              <a:defRPr/>
            </a:pPr>
            <a:r>
              <a:rPr lang="ru-RU" sz="2000" b="0" kern="0" dirty="0" smtClean="0">
                <a:solidFill>
                  <a:srgbClr val="002060"/>
                </a:solidFill>
                <a:latin typeface="Times New Roman" pitchFamily="18" charset="0"/>
              </a:rPr>
              <a:t>Закон об охране здоровья и безопасности труда №</a:t>
            </a:r>
            <a:r>
              <a:rPr lang="ro-RO" sz="2000" b="0" kern="0" dirty="0" smtClean="0">
                <a:solidFill>
                  <a:srgbClr val="002060"/>
                </a:solidFill>
                <a:latin typeface="Times New Roman" pitchFamily="18" charset="0"/>
              </a:rPr>
              <a:t> 186-XVI </a:t>
            </a:r>
            <a:r>
              <a:rPr lang="ru-RU" sz="2000" b="0" kern="0" dirty="0" smtClean="0">
                <a:solidFill>
                  <a:srgbClr val="002060"/>
                </a:solidFill>
                <a:latin typeface="Times New Roman" pitchFamily="18" charset="0"/>
              </a:rPr>
              <a:t>от</a:t>
            </a:r>
            <a:r>
              <a:rPr lang="ro-RO" sz="2000" b="0" kern="0" dirty="0" smtClean="0">
                <a:solidFill>
                  <a:srgbClr val="002060"/>
                </a:solidFill>
                <a:latin typeface="Times New Roman" pitchFamily="18" charset="0"/>
              </a:rPr>
              <a:t> 10 </a:t>
            </a:r>
            <a:r>
              <a:rPr lang="ru-RU" sz="2000" b="0" kern="0" dirty="0" smtClean="0">
                <a:solidFill>
                  <a:srgbClr val="002060"/>
                </a:solidFill>
                <a:latin typeface="Times New Roman" pitchFamily="18" charset="0"/>
              </a:rPr>
              <a:t>июля</a:t>
            </a:r>
            <a:r>
              <a:rPr lang="ro-RO" sz="2000" b="0" kern="0" dirty="0" smtClean="0">
                <a:solidFill>
                  <a:srgbClr val="002060"/>
                </a:solidFill>
                <a:latin typeface="Times New Roman" pitchFamily="18" charset="0"/>
              </a:rPr>
              <a:t> 2008</a:t>
            </a:r>
            <a:r>
              <a:rPr lang="ru-RU" sz="2000" b="0" kern="0" dirty="0" smtClean="0">
                <a:solidFill>
                  <a:srgbClr val="002060"/>
                </a:solidFill>
                <a:latin typeface="Times New Roman" pitchFamily="18" charset="0"/>
              </a:rPr>
              <a:t> г</a:t>
            </a:r>
            <a:r>
              <a:rPr lang="ro-RO" sz="2000" b="0" kern="0" dirty="0" smtClean="0">
                <a:solidFill>
                  <a:srgbClr val="002060"/>
                </a:solidFill>
                <a:latin typeface="Times New Roman" pitchFamily="18" charset="0"/>
              </a:rPr>
              <a:t>;</a:t>
            </a:r>
            <a:endParaRPr lang="en-US" sz="2000" b="0" kern="0" dirty="0" smtClean="0">
              <a:solidFill>
                <a:srgbClr val="002060"/>
              </a:solidFill>
              <a:latin typeface="Times New Roman" pitchFamily="18" charset="0"/>
            </a:endParaRPr>
          </a:p>
          <a:p>
            <a:pPr>
              <a:lnSpc>
                <a:spcPct val="80000"/>
              </a:lnSpc>
              <a:defRPr/>
            </a:pPr>
            <a:r>
              <a:rPr lang="ru-RU" sz="2000" b="0" kern="0" dirty="0" smtClean="0">
                <a:solidFill>
                  <a:srgbClr val="002060"/>
                </a:solidFill>
                <a:latin typeface="Times New Roman" pitchFamily="18" charset="0"/>
              </a:rPr>
              <a:t>Закон страхования от несчастных случаев и профессиональных заболеваний №</a:t>
            </a:r>
            <a:r>
              <a:rPr lang="ro-RO" sz="2000" b="0" kern="0" dirty="0" smtClean="0">
                <a:solidFill>
                  <a:srgbClr val="002060"/>
                </a:solidFill>
                <a:latin typeface="Times New Roman" pitchFamily="18" charset="0"/>
              </a:rPr>
              <a:t> 756-XIV </a:t>
            </a:r>
            <a:r>
              <a:rPr lang="ru-RU" sz="2000" b="0" kern="0" dirty="0" smtClean="0">
                <a:solidFill>
                  <a:srgbClr val="002060"/>
                </a:solidFill>
                <a:latin typeface="Times New Roman" pitchFamily="18" charset="0"/>
              </a:rPr>
              <a:t>от</a:t>
            </a:r>
            <a:r>
              <a:rPr lang="ro-RO" sz="2000" b="0" kern="0" dirty="0" smtClean="0">
                <a:solidFill>
                  <a:srgbClr val="002060"/>
                </a:solidFill>
                <a:latin typeface="Times New Roman" pitchFamily="18" charset="0"/>
              </a:rPr>
              <a:t> 24 </a:t>
            </a:r>
            <a:r>
              <a:rPr lang="ru-RU" sz="2000" b="0" kern="0" dirty="0" smtClean="0">
                <a:solidFill>
                  <a:srgbClr val="002060"/>
                </a:solidFill>
                <a:latin typeface="Times New Roman" pitchFamily="18" charset="0"/>
              </a:rPr>
              <a:t>декабря</a:t>
            </a:r>
            <a:r>
              <a:rPr lang="ro-RO" sz="2000" b="0" kern="0" dirty="0" smtClean="0">
                <a:solidFill>
                  <a:srgbClr val="002060"/>
                </a:solidFill>
                <a:latin typeface="Times New Roman" pitchFamily="18" charset="0"/>
              </a:rPr>
              <a:t> 1999</a:t>
            </a:r>
            <a:r>
              <a:rPr lang="ru-RU" sz="2000" b="0" kern="0" dirty="0" smtClean="0">
                <a:solidFill>
                  <a:srgbClr val="002060"/>
                </a:solidFill>
                <a:latin typeface="Times New Roman" pitchFamily="18" charset="0"/>
              </a:rPr>
              <a:t> г</a:t>
            </a:r>
            <a:endParaRPr lang="ro-RO" sz="2000" b="0" kern="0" dirty="0" smtClean="0">
              <a:solidFill>
                <a:srgbClr val="002060"/>
              </a:solidFill>
              <a:latin typeface="Times New Roman" pitchFamily="18" charset="0"/>
            </a:endParaRPr>
          </a:p>
        </p:txBody>
      </p:sp>
    </p:spTree>
    <p:extLst>
      <p:ext uri="{BB962C8B-B14F-4D97-AF65-F5344CB8AC3E}">
        <p14:creationId xmlns:p14="http://schemas.microsoft.com/office/powerpoint/2010/main" val="246741377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Rot="1" noChangeArrowheads="1"/>
          </p:cNvSpPr>
          <p:nvPr>
            <p:ph type="body" idx="4294967295"/>
          </p:nvPr>
        </p:nvSpPr>
        <p:spPr>
          <a:xfrm>
            <a:off x="301625" y="188913"/>
            <a:ext cx="8540750" cy="6480175"/>
          </a:xfrm>
        </p:spPr>
        <p:txBody>
          <a:bodyPr/>
          <a:lstStyle/>
          <a:p>
            <a:pPr algn="just">
              <a:lnSpc>
                <a:spcPct val="90000"/>
              </a:lnSpc>
              <a:buFont typeface="Wingdings" panose="05000000000000000000" pitchFamily="2" charset="2"/>
              <a:buNone/>
              <a:defRPr/>
            </a:pPr>
            <a:r>
              <a:rPr lang="ru-MO" dirty="0" smtClean="0">
                <a:solidFill>
                  <a:schemeClr val="tx1"/>
                </a:solidFill>
                <a:latin typeface="Times New Roman" pitchFamily="18" charset="0"/>
              </a:rPr>
              <a:t>g) во время действия, предпринятого по собственной инициативе для предупреждения или устранения опасности или для спасения другого работника от опасности при обстоятельствах, указанных в подпунктах a), b), с), d)  и f) настоящего пункта;</a:t>
            </a:r>
          </a:p>
          <a:p>
            <a:pPr algn="just">
              <a:lnSpc>
                <a:spcPct val="90000"/>
              </a:lnSpc>
              <a:buFont typeface="Wingdings" panose="05000000000000000000" pitchFamily="2" charset="2"/>
              <a:buNone/>
              <a:defRPr/>
            </a:pPr>
            <a:r>
              <a:rPr lang="ru-MO" dirty="0" smtClean="0">
                <a:solidFill>
                  <a:schemeClr val="tx1"/>
                </a:solidFill>
                <a:latin typeface="Times New Roman" pitchFamily="18" charset="0"/>
              </a:rPr>
              <a:t>h) во время осуществления производственного обучения или профессиональной практики на основании договора, заключённого между работодателем и учебным учреждением, между работодателем, учениками и студентами.</a:t>
            </a:r>
            <a:endParaRPr lang="ru-RU" dirty="0" smtClean="0">
              <a:solidFill>
                <a:schemeClr val="tx1"/>
              </a:solidFill>
              <a:latin typeface="Times New Roman" pitchFamily="18" charset="0"/>
            </a:endParaRPr>
          </a:p>
        </p:txBody>
      </p:sp>
    </p:spTree>
    <p:extLst>
      <p:ext uri="{BB962C8B-B14F-4D97-AF65-F5344CB8AC3E}">
        <p14:creationId xmlns:p14="http://schemas.microsoft.com/office/powerpoint/2010/main" val="396548199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Rot="1" noChangeArrowheads="1"/>
          </p:cNvSpPr>
          <p:nvPr>
            <p:ph type="body" idx="4294967295"/>
          </p:nvPr>
        </p:nvSpPr>
        <p:spPr>
          <a:xfrm>
            <a:off x="0" y="0"/>
            <a:ext cx="9144000" cy="6858000"/>
          </a:xfrm>
        </p:spPr>
        <p:txBody>
          <a:bodyPr/>
          <a:lstStyle/>
          <a:p>
            <a:pPr algn="just">
              <a:lnSpc>
                <a:spcPct val="80000"/>
              </a:lnSpc>
              <a:buFont typeface="Wingdings" panose="05000000000000000000" pitchFamily="2" charset="2"/>
              <a:buNone/>
              <a:defRPr/>
            </a:pPr>
            <a:r>
              <a:rPr lang="ru-MO" sz="2100" dirty="0" smtClean="0">
                <a:solidFill>
                  <a:schemeClr val="tx1"/>
                </a:solidFill>
                <a:latin typeface="Times New Roman" pitchFamily="18" charset="0"/>
              </a:rPr>
              <a:t>4. Под несчастным случаем вне производства понимается событие, при котором произошло насильственное повреждение организма работника, наступившее даже в его рабочий день, на рабочем месте или на территории предприятия при условиях, не предусмотренных пунктом 3 настоящего Положения,  непосредственная причина которого определена поступком</a:t>
            </a:r>
            <a:r>
              <a:rPr lang="ru-RU" sz="2100" dirty="0" smtClean="0">
                <a:solidFill>
                  <a:schemeClr val="tx1"/>
                </a:solidFill>
                <a:latin typeface="Times New Roman" pitchFamily="18" charset="0"/>
              </a:rPr>
              <a:t>, не связанным с выполнением трудового задания или служебных обязанностей</a:t>
            </a:r>
            <a:r>
              <a:rPr lang="ru-MO" sz="2100" dirty="0" smtClean="0">
                <a:solidFill>
                  <a:schemeClr val="tx1"/>
                </a:solidFill>
                <a:latin typeface="Times New Roman" pitchFamily="18" charset="0"/>
              </a:rPr>
              <a:t> (баловство, драка, умышленное причинение себе увечья, самоубийство, случаи скрытой болезни и естественной смерти, использование средств производства в личных целях без разрешения работодателя, совершение кражи имущества предприятия, работодателя физического лица и другие действия подобного рода). Действия, акты или поступки, указанные в настоящем пункте, должны  быть подтверждены соответствующими документами.  </a:t>
            </a:r>
          </a:p>
          <a:p>
            <a:pPr algn="just">
              <a:lnSpc>
                <a:spcPct val="80000"/>
              </a:lnSpc>
              <a:buFont typeface="Wingdings" panose="05000000000000000000" pitchFamily="2" charset="2"/>
              <a:buNone/>
              <a:defRPr/>
            </a:pPr>
            <a:r>
              <a:rPr lang="ru-MO" sz="2100" dirty="0" smtClean="0">
                <a:solidFill>
                  <a:schemeClr val="tx1"/>
                </a:solidFill>
                <a:latin typeface="Times New Roman" pitchFamily="18" charset="0"/>
              </a:rPr>
              <a:t>5. Несчастные случаи на производстве и несчастные случаи вне производства (в дальнейшем – несчастные случаи) подразделяются на три типа: </a:t>
            </a:r>
            <a:endParaRPr lang="en-US" sz="21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en-US" sz="2100" dirty="0" smtClean="0">
                <a:solidFill>
                  <a:schemeClr val="tx1"/>
                </a:solidFill>
                <a:latin typeface="Times New Roman" pitchFamily="18" charset="0"/>
              </a:rPr>
              <a:t>a</a:t>
            </a:r>
            <a:r>
              <a:rPr lang="ru-MO" sz="2100" dirty="0" smtClean="0">
                <a:solidFill>
                  <a:schemeClr val="tx1"/>
                </a:solidFill>
                <a:latin typeface="Times New Roman" pitchFamily="18" charset="0"/>
              </a:rPr>
              <a:t>) несчастный случай с временной утратой трудоспособности – случай, вызвавший частичную или </a:t>
            </a:r>
            <a:r>
              <a:rPr lang="ru-RU" sz="2100" dirty="0" smtClean="0">
                <a:solidFill>
                  <a:schemeClr val="tx1"/>
                </a:solidFill>
                <a:latin typeface="Times New Roman" pitchFamily="18" charset="0"/>
              </a:rPr>
              <a:t>полную утрату трудоспособности на определённое время (не менее одного дня), с восстановлением её после окончания соответствующего медицинского лечения и подтверждённой медицинским  учреждением в установленном порядке</a:t>
            </a:r>
            <a:r>
              <a:rPr lang="ru-MO" sz="2100" dirty="0" smtClean="0">
                <a:solidFill>
                  <a:schemeClr val="tx1"/>
                </a:solidFill>
                <a:latin typeface="Times New Roman" pitchFamily="18" charset="0"/>
              </a:rPr>
              <a:t>;</a:t>
            </a:r>
            <a:endParaRPr lang="en-US" sz="21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en-US" sz="2100" dirty="0" smtClean="0">
                <a:solidFill>
                  <a:schemeClr val="tx1"/>
                </a:solidFill>
                <a:latin typeface="Times New Roman" pitchFamily="18" charset="0"/>
              </a:rPr>
              <a:t>b</a:t>
            </a:r>
            <a:r>
              <a:rPr lang="ru-MO" sz="2100" dirty="0" smtClean="0">
                <a:solidFill>
                  <a:schemeClr val="tx1"/>
                </a:solidFill>
                <a:latin typeface="Times New Roman" pitchFamily="18" charset="0"/>
              </a:rPr>
              <a:t>) тяжёлый несчастный случай – </a:t>
            </a:r>
            <a:r>
              <a:rPr lang="ru-RU" sz="2100" dirty="0" smtClean="0">
                <a:solidFill>
                  <a:schemeClr val="tx1"/>
                </a:solidFill>
                <a:latin typeface="Times New Roman" pitchFamily="18" charset="0"/>
              </a:rPr>
              <a:t>случай, вызвавший тяжёлое повреждение организма работника, подтверждённое медицинским учреждением в установленном порядке</a:t>
            </a:r>
            <a:r>
              <a:rPr lang="ru-MO" sz="2100" dirty="0" smtClean="0">
                <a:solidFill>
                  <a:schemeClr val="tx1"/>
                </a:solidFill>
                <a:latin typeface="Times New Roman" pitchFamily="18" charset="0"/>
              </a:rPr>
              <a:t>;</a:t>
            </a:r>
            <a:r>
              <a:rPr lang="ru-RU" sz="2100" dirty="0" smtClean="0">
                <a:solidFill>
                  <a:schemeClr val="tx1"/>
                </a:solidFill>
                <a:effectLst/>
                <a:latin typeface="Times New Roman" pitchFamily="18" charset="0"/>
              </a:rPr>
              <a:t> </a:t>
            </a:r>
          </a:p>
        </p:txBody>
      </p:sp>
    </p:spTree>
    <p:extLst>
      <p:ext uri="{BB962C8B-B14F-4D97-AF65-F5344CB8AC3E}">
        <p14:creationId xmlns:p14="http://schemas.microsoft.com/office/powerpoint/2010/main" val="72141196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Rot="1" noChangeArrowheads="1"/>
          </p:cNvSpPr>
          <p:nvPr>
            <p:ph type="body" idx="4294967295"/>
          </p:nvPr>
        </p:nvSpPr>
        <p:spPr>
          <a:xfrm>
            <a:off x="301625" y="188913"/>
            <a:ext cx="8540750" cy="6480175"/>
          </a:xfrm>
        </p:spPr>
        <p:txBody>
          <a:bodyPr/>
          <a:lstStyle/>
          <a:p>
            <a:pPr algn="just">
              <a:lnSpc>
                <a:spcPct val="90000"/>
              </a:lnSpc>
              <a:buFont typeface="Wingdings" panose="05000000000000000000" pitchFamily="2" charset="2"/>
              <a:buNone/>
              <a:defRPr/>
            </a:pPr>
            <a:r>
              <a:rPr lang="ru-MO" dirty="0" smtClean="0">
                <a:solidFill>
                  <a:schemeClr val="tx1"/>
                </a:solidFill>
                <a:latin typeface="Times New Roman" pitchFamily="18" charset="0"/>
              </a:rPr>
              <a:t>c) смертельный несчастный случай – случай, приведший к немедленной смерти работника или смерти по истечении некоторого времени, подтверждённой в установленном порядке учреждением судебно-медицинской экспертизы. </a:t>
            </a:r>
          </a:p>
          <a:p>
            <a:pPr algn="just">
              <a:lnSpc>
                <a:spcPct val="90000"/>
              </a:lnSpc>
              <a:buFont typeface="Wingdings" panose="05000000000000000000" pitchFamily="2" charset="2"/>
              <a:buNone/>
              <a:defRPr/>
            </a:pPr>
            <a:r>
              <a:rPr lang="ru-MO" dirty="0" smtClean="0">
                <a:solidFill>
                  <a:schemeClr val="tx1"/>
                </a:solidFill>
                <a:latin typeface="Times New Roman" pitchFamily="18" charset="0"/>
              </a:rPr>
              <a:t>6. Несчастные случаи классифицируются как:</a:t>
            </a:r>
          </a:p>
          <a:p>
            <a:pPr algn="just">
              <a:lnSpc>
                <a:spcPct val="90000"/>
              </a:lnSpc>
              <a:buFont typeface="Wingdings" panose="05000000000000000000" pitchFamily="2" charset="2"/>
              <a:buNone/>
              <a:defRPr/>
            </a:pPr>
            <a:r>
              <a:rPr lang="ru-MO" dirty="0" smtClean="0">
                <a:solidFill>
                  <a:schemeClr val="tx1"/>
                </a:solidFill>
                <a:latin typeface="Times New Roman" pitchFamily="18" charset="0"/>
              </a:rPr>
              <a:t>a) единичный несчастный случай – при котором пострадал только один работник;</a:t>
            </a:r>
          </a:p>
          <a:p>
            <a:pPr algn="just">
              <a:lnSpc>
                <a:spcPct val="90000"/>
              </a:lnSpc>
              <a:buFont typeface="Wingdings" panose="05000000000000000000" pitchFamily="2" charset="2"/>
              <a:buNone/>
              <a:defRPr/>
            </a:pPr>
            <a:r>
              <a:rPr lang="ru-MO" dirty="0" smtClean="0">
                <a:solidFill>
                  <a:schemeClr val="tx1"/>
                </a:solidFill>
                <a:latin typeface="Times New Roman" pitchFamily="18" charset="0"/>
              </a:rPr>
              <a:t>b) групповой несчастный случай – при котором одновременно пострадали не менее двух работников в одном и том же месте и по одним и тем же причинам.</a:t>
            </a:r>
            <a:endParaRPr lang="ru-RU" dirty="0" smtClean="0">
              <a:solidFill>
                <a:schemeClr val="tx1"/>
              </a:solidFill>
              <a:latin typeface="Times New Roman" pitchFamily="18" charset="0"/>
            </a:endParaRPr>
          </a:p>
        </p:txBody>
      </p:sp>
    </p:spTree>
    <p:extLst>
      <p:ext uri="{BB962C8B-B14F-4D97-AF65-F5344CB8AC3E}">
        <p14:creationId xmlns:p14="http://schemas.microsoft.com/office/powerpoint/2010/main" val="388314866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Rot="1" noChangeArrowheads="1"/>
          </p:cNvSpPr>
          <p:nvPr>
            <p:ph type="body" idx="4294967295"/>
          </p:nvPr>
        </p:nvSpPr>
        <p:spPr>
          <a:xfrm>
            <a:off x="0" y="188913"/>
            <a:ext cx="9144000" cy="6408737"/>
          </a:xfrm>
        </p:spPr>
        <p:txBody>
          <a:bodyPr/>
          <a:lstStyle/>
          <a:p>
            <a:pPr algn="ctr">
              <a:lnSpc>
                <a:spcPct val="90000"/>
              </a:lnSpc>
              <a:buFont typeface="Wingdings" panose="05000000000000000000" pitchFamily="2" charset="2"/>
              <a:buNone/>
              <a:defRPr/>
            </a:pPr>
            <a:r>
              <a:rPr lang="ru-MO" sz="2800" b="1" dirty="0" smtClean="0">
                <a:solidFill>
                  <a:schemeClr val="tx1"/>
                </a:solidFill>
                <a:latin typeface="Times New Roman" pitchFamily="18" charset="0"/>
              </a:rPr>
              <a:t>II. Сообщение о несчастных случаях</a:t>
            </a:r>
            <a:endParaRPr lang="ro-RO" sz="2800" b="1" dirty="0" smtClean="0">
              <a:solidFill>
                <a:schemeClr val="tx1"/>
              </a:solidFill>
              <a:latin typeface="Times New Roman" pitchFamily="18" charset="0"/>
            </a:endParaRPr>
          </a:p>
          <a:p>
            <a:pPr algn="just">
              <a:lnSpc>
                <a:spcPct val="90000"/>
              </a:lnSpc>
              <a:buFont typeface="Wingdings" panose="05000000000000000000" pitchFamily="2" charset="2"/>
              <a:buNone/>
              <a:defRPr/>
            </a:pPr>
            <a:r>
              <a:rPr lang="ru-MO" sz="2800" dirty="0" smtClean="0">
                <a:solidFill>
                  <a:schemeClr val="tx1"/>
                </a:solidFill>
                <a:latin typeface="Times New Roman" pitchFamily="18" charset="0"/>
              </a:rPr>
              <a:t>7. Каждый пострадавший или очевидец обязан немедленно сообщить о несчастном случае своему непосредственному или другому вышестоящему руководителю и оказать, по необходимости, первую помощь. </a:t>
            </a:r>
          </a:p>
          <a:p>
            <a:pPr algn="just">
              <a:lnSpc>
                <a:spcPct val="90000"/>
              </a:lnSpc>
              <a:buFont typeface="Wingdings" panose="05000000000000000000" pitchFamily="2" charset="2"/>
              <a:buNone/>
              <a:defRPr/>
            </a:pPr>
            <a:r>
              <a:rPr lang="ru-MO" sz="2800" dirty="0" smtClean="0">
                <a:solidFill>
                  <a:schemeClr val="tx1"/>
                </a:solidFill>
                <a:latin typeface="Times New Roman" pitchFamily="18" charset="0"/>
              </a:rPr>
              <a:t>8. </a:t>
            </a:r>
            <a:r>
              <a:rPr lang="ru-RU" sz="2800" dirty="0" smtClean="0">
                <a:solidFill>
                  <a:schemeClr val="tx1"/>
                </a:solidFill>
                <a:latin typeface="Times New Roman" pitchFamily="18" charset="0"/>
              </a:rPr>
              <a:t>Руководитель</a:t>
            </a:r>
            <a:r>
              <a:rPr lang="ru-MO" sz="2800" dirty="0" smtClean="0">
                <a:solidFill>
                  <a:schemeClr val="tx1"/>
                </a:solidFill>
                <a:latin typeface="Times New Roman" pitchFamily="18" charset="0"/>
              </a:rPr>
              <a:t>, получив сообщение о несчастном случае:</a:t>
            </a:r>
          </a:p>
          <a:p>
            <a:pPr algn="just">
              <a:lnSpc>
                <a:spcPct val="90000"/>
              </a:lnSpc>
              <a:buFont typeface="Wingdings" panose="05000000000000000000" pitchFamily="2" charset="2"/>
              <a:buNone/>
              <a:defRPr/>
            </a:pPr>
            <a:r>
              <a:rPr lang="ru-MO" sz="2800" dirty="0" smtClean="0">
                <a:solidFill>
                  <a:schemeClr val="tx1"/>
                </a:solidFill>
                <a:latin typeface="Times New Roman" pitchFamily="18" charset="0"/>
              </a:rPr>
              <a:t>организует оказание первой помощи пострадавшему и, при необходимости, перевозит его в медицинское учреждение, у которого запрашивает медицинскую справку о характере насильственного повреждения его организма;</a:t>
            </a:r>
          </a:p>
          <a:p>
            <a:pPr algn="just">
              <a:lnSpc>
                <a:spcPct val="90000"/>
              </a:lnSpc>
              <a:buFont typeface="Wingdings" panose="05000000000000000000" pitchFamily="2" charset="2"/>
              <a:buNone/>
              <a:defRPr/>
            </a:pPr>
            <a:r>
              <a:rPr lang="ru-MO" sz="2800" dirty="0" smtClean="0">
                <a:solidFill>
                  <a:schemeClr val="tx1"/>
                </a:solidFill>
                <a:latin typeface="Times New Roman" pitchFamily="18" charset="0"/>
              </a:rPr>
              <a:t>эвакуирует, по необходимости, персонал с места происшествия;</a:t>
            </a:r>
          </a:p>
          <a:p>
            <a:pPr algn="just">
              <a:lnSpc>
                <a:spcPct val="90000"/>
              </a:lnSpc>
              <a:buFont typeface="Wingdings" panose="05000000000000000000" pitchFamily="2" charset="2"/>
              <a:buNone/>
              <a:defRPr/>
            </a:pPr>
            <a:r>
              <a:rPr lang="ru-MO" sz="2800" dirty="0" smtClean="0">
                <a:solidFill>
                  <a:schemeClr val="tx1"/>
                </a:solidFill>
                <a:latin typeface="Times New Roman" pitchFamily="18" charset="0"/>
              </a:rPr>
              <a:t>сообщает работодателю о несчастном случае;</a:t>
            </a:r>
            <a:r>
              <a:rPr lang="ru-MO" sz="2800" dirty="0" smtClean="0">
                <a:solidFill>
                  <a:schemeClr val="tx1"/>
                </a:solidFill>
                <a:effectLst/>
                <a:latin typeface="Times New Roman" pitchFamily="18" charset="0"/>
              </a:rPr>
              <a:t> </a:t>
            </a:r>
            <a:endParaRPr lang="ro-RO" sz="2800" dirty="0" smtClean="0">
              <a:solidFill>
                <a:schemeClr val="tx1"/>
              </a:solidFill>
              <a:effectLst/>
              <a:latin typeface="Times New Roman" pitchFamily="18" charset="0"/>
            </a:endParaRPr>
          </a:p>
        </p:txBody>
      </p:sp>
    </p:spTree>
    <p:extLst>
      <p:ext uri="{BB962C8B-B14F-4D97-AF65-F5344CB8AC3E}">
        <p14:creationId xmlns:p14="http://schemas.microsoft.com/office/powerpoint/2010/main" val="309903366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Rot="1" noChangeArrowheads="1"/>
          </p:cNvSpPr>
          <p:nvPr>
            <p:ph type="body" idx="4294967295"/>
          </p:nvPr>
        </p:nvSpPr>
        <p:spPr>
          <a:xfrm>
            <a:off x="301625" y="188913"/>
            <a:ext cx="8540750" cy="6408737"/>
          </a:xfrm>
        </p:spPr>
        <p:txBody>
          <a:bodyPr/>
          <a:lstStyle/>
          <a:p>
            <a:pPr algn="just" eaLnBrk="1" hangingPunct="1">
              <a:buFont typeface="Wingdings" panose="05000000000000000000" pitchFamily="2" charset="2"/>
              <a:buNone/>
              <a:defRPr/>
            </a:pPr>
            <a:r>
              <a:rPr lang="ru-MO" sz="2800" dirty="0" smtClean="0">
                <a:solidFill>
                  <a:schemeClr val="tx1"/>
                </a:solidFill>
                <a:latin typeface="Times New Roman" pitchFamily="18" charset="0"/>
              </a:rPr>
              <a:t>сохраняет неизменной реальную ситуацию, при которой произошёл несчастный случай, до получения согласия лиц, проводящих расследование, за исключением случаев, когда сохранение этой ситуации может привести к другим несчастным случаям или к угрозе жизни или здоровью других лиц. Если необходимо изменить реальную ситуацию, при которой произошёл несчастный случай, предварительно делаются фотографии и схемы места, где произошёл несчастный случай, собираются вещественные доказательства, содержащие сведения о происшедшем несчастном случае, для передачи лицам, проводящим расследование.</a:t>
            </a:r>
            <a:r>
              <a:rPr lang="ru-RU" sz="2800" dirty="0" smtClean="0">
                <a:solidFill>
                  <a:schemeClr val="tx1"/>
                </a:solidFill>
                <a:effectLst/>
                <a:latin typeface="Times New Roman" pitchFamily="18" charset="0"/>
              </a:rPr>
              <a:t> </a:t>
            </a:r>
          </a:p>
        </p:txBody>
      </p:sp>
    </p:spTree>
    <p:extLst>
      <p:ext uri="{BB962C8B-B14F-4D97-AF65-F5344CB8AC3E}">
        <p14:creationId xmlns:p14="http://schemas.microsoft.com/office/powerpoint/2010/main" val="201311869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Rot="1" noChangeArrowheads="1"/>
          </p:cNvSpPr>
          <p:nvPr>
            <p:ph type="body" idx="4294967295"/>
          </p:nvPr>
        </p:nvSpPr>
        <p:spPr>
          <a:xfrm>
            <a:off x="301625" y="333375"/>
            <a:ext cx="8540750" cy="6264275"/>
          </a:xfrm>
        </p:spPr>
        <p:txBody>
          <a:bodyPr/>
          <a:lstStyle/>
          <a:p>
            <a:pPr algn="just">
              <a:lnSpc>
                <a:spcPct val="80000"/>
              </a:lnSpc>
              <a:buFont typeface="Wingdings" panose="05000000000000000000" pitchFamily="2" charset="2"/>
              <a:buNone/>
              <a:defRPr/>
            </a:pPr>
            <a:r>
              <a:rPr lang="ru-MO" dirty="0" smtClean="0">
                <a:solidFill>
                  <a:schemeClr val="tx1"/>
                </a:solidFill>
                <a:latin typeface="Times New Roman" pitchFamily="18" charset="0"/>
              </a:rPr>
              <a:t>9. Работодатель немедленно сообщает о </a:t>
            </a:r>
            <a:r>
              <a:rPr lang="ru-RU" dirty="0" smtClean="0">
                <a:solidFill>
                  <a:schemeClr val="tx1"/>
                </a:solidFill>
                <a:latin typeface="Times New Roman" pitchFamily="18" charset="0"/>
              </a:rPr>
              <a:t>несчастных</a:t>
            </a:r>
            <a:r>
              <a:rPr lang="ru-MO" dirty="0" smtClean="0">
                <a:solidFill>
                  <a:schemeClr val="tx1"/>
                </a:solidFill>
                <a:latin typeface="Times New Roman" pitchFamily="18" charset="0"/>
              </a:rPr>
              <a:t> случаях на производстве (по телефону или через любые другие средства связи) Инспекции труда, Национальной кассе социального страхования и, по необходимости, вышестоящей организации, отраслевому или межотраслевому профсоюзному органу, органам технического или энергетического надзора, территориальному центру превентивной медицины (при остром отравлении).  </a:t>
            </a:r>
          </a:p>
          <a:p>
            <a:pPr algn="just">
              <a:lnSpc>
                <a:spcPct val="80000"/>
              </a:lnSpc>
              <a:buFont typeface="Wingdings" panose="05000000000000000000" pitchFamily="2" charset="2"/>
              <a:buNone/>
              <a:defRPr/>
            </a:pPr>
            <a:r>
              <a:rPr lang="ru-MO" dirty="0" smtClean="0">
                <a:solidFill>
                  <a:schemeClr val="tx1"/>
                </a:solidFill>
                <a:latin typeface="Times New Roman" pitchFamily="18" charset="0"/>
              </a:rPr>
              <a:t>При тяжёлых или смертельных несчастных случаях дополнительно сообщает в районный комиссариат полиции, в котором произошёл несчастный случай.</a:t>
            </a:r>
            <a:r>
              <a:rPr lang="ru-MO" dirty="0" smtClean="0">
                <a:solidFill>
                  <a:schemeClr val="tx1"/>
                </a:solidFill>
                <a:effectLst/>
                <a:latin typeface="Times New Roman" pitchFamily="18" charset="0"/>
              </a:rPr>
              <a:t> </a:t>
            </a:r>
            <a:endParaRPr lang="ru-RU" dirty="0" smtClean="0">
              <a:solidFill>
                <a:schemeClr val="tx1"/>
              </a:solidFill>
              <a:effectLst/>
              <a:latin typeface="Times New Roman" pitchFamily="18" charset="0"/>
            </a:endParaRPr>
          </a:p>
        </p:txBody>
      </p:sp>
    </p:spTree>
    <p:extLst>
      <p:ext uri="{BB962C8B-B14F-4D97-AF65-F5344CB8AC3E}">
        <p14:creationId xmlns:p14="http://schemas.microsoft.com/office/powerpoint/2010/main" val="306605177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Rot="1" noChangeArrowheads="1"/>
          </p:cNvSpPr>
          <p:nvPr>
            <p:ph type="body" idx="4294967295"/>
          </p:nvPr>
        </p:nvSpPr>
        <p:spPr>
          <a:xfrm>
            <a:off x="0" y="0"/>
            <a:ext cx="9144000" cy="6858000"/>
          </a:xfrm>
        </p:spPr>
        <p:txBody>
          <a:bodyPr/>
          <a:lstStyle/>
          <a:p>
            <a:pPr algn="just">
              <a:lnSpc>
                <a:spcPct val="90000"/>
              </a:lnSpc>
              <a:buFont typeface="Wingdings" panose="05000000000000000000" pitchFamily="2" charset="2"/>
              <a:buNone/>
              <a:defRPr/>
            </a:pPr>
            <a:r>
              <a:rPr lang="ru-MO" sz="2800" dirty="0" smtClean="0">
                <a:solidFill>
                  <a:schemeClr val="tx1"/>
                </a:solidFill>
                <a:latin typeface="Times New Roman" pitchFamily="18" charset="0"/>
              </a:rPr>
              <a:t>10. Если среди пострадавших находятся работники других отечественных или зарубежных предприятий, работодатель, у которого произошёл несчастный случай, немедленно сообщает об этом администрации соответствующего предприятия и дипломатическому представительству страны, гражданство которой имел пострадавший (при смертельном несчастном случае, произошедшем с работником зарубежного предприятия, командированным в служебных целях на предприятие Республики Молдова). </a:t>
            </a:r>
          </a:p>
          <a:p>
            <a:pPr algn="just">
              <a:lnSpc>
                <a:spcPct val="90000"/>
              </a:lnSpc>
              <a:buFont typeface="Wingdings" panose="05000000000000000000" pitchFamily="2" charset="2"/>
              <a:buNone/>
              <a:defRPr/>
            </a:pPr>
            <a:r>
              <a:rPr lang="ru-MO" sz="2800" dirty="0" smtClean="0">
                <a:solidFill>
                  <a:schemeClr val="tx1"/>
                </a:solidFill>
                <a:latin typeface="Times New Roman" pitchFamily="18" charset="0"/>
              </a:rPr>
              <a:t>11. Медицинское учреждение, оказывающее помощь пострадавшему на производстве, обязано сообщить Инспекции труда или территориальной инспекции труда, на территории которой оно находится, известные ему данные, касающиеся идентификации пострадавшего и предприятия, на котором произошёл несчастный случай</a:t>
            </a:r>
            <a:r>
              <a:rPr lang="en-US" sz="2800" dirty="0" smtClean="0">
                <a:solidFill>
                  <a:schemeClr val="tx1"/>
                </a:solidFill>
                <a:latin typeface="Times New Roman" pitchFamily="18" charset="0"/>
              </a:rPr>
              <a:t>.</a:t>
            </a:r>
            <a:r>
              <a:rPr lang="ru-RU" sz="2800" dirty="0" smtClean="0">
                <a:solidFill>
                  <a:schemeClr val="tx1"/>
                </a:solidFill>
                <a:effectLst/>
                <a:latin typeface="Times New Roman" pitchFamily="18" charset="0"/>
              </a:rPr>
              <a:t> </a:t>
            </a:r>
            <a:endParaRPr lang="ro-RO" sz="2800" u="sng" dirty="0" smtClean="0">
              <a:solidFill>
                <a:schemeClr val="tx1"/>
              </a:solidFill>
              <a:effectLst/>
              <a:latin typeface="Times New Roman" pitchFamily="18" charset="0"/>
            </a:endParaRPr>
          </a:p>
          <a:p>
            <a:pPr algn="just" eaLnBrk="1" hangingPunct="1">
              <a:lnSpc>
                <a:spcPct val="90000"/>
              </a:lnSpc>
              <a:buFont typeface="Wingdings" panose="05000000000000000000" pitchFamily="2" charset="2"/>
              <a:buNone/>
              <a:defRPr/>
            </a:pPr>
            <a:endParaRPr lang="ru-RU" sz="2800" dirty="0" smtClean="0">
              <a:solidFill>
                <a:schemeClr val="tx1"/>
              </a:solidFill>
              <a:latin typeface="Times New Roman" pitchFamily="18" charset="0"/>
            </a:endParaRPr>
          </a:p>
        </p:txBody>
      </p:sp>
    </p:spTree>
    <p:extLst>
      <p:ext uri="{BB962C8B-B14F-4D97-AF65-F5344CB8AC3E}">
        <p14:creationId xmlns:p14="http://schemas.microsoft.com/office/powerpoint/2010/main" val="169596465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Rot="1" noChangeArrowheads="1"/>
          </p:cNvSpPr>
          <p:nvPr>
            <p:ph type="body" idx="4294967295"/>
          </p:nvPr>
        </p:nvSpPr>
        <p:spPr>
          <a:xfrm>
            <a:off x="301625" y="188913"/>
            <a:ext cx="8540750" cy="6480175"/>
          </a:xfrm>
        </p:spPr>
        <p:txBody>
          <a:bodyPr/>
          <a:lstStyle/>
          <a:p>
            <a:pPr algn="just">
              <a:buFont typeface="Wingdings" panose="05000000000000000000" pitchFamily="2" charset="2"/>
              <a:buNone/>
              <a:defRPr/>
            </a:pPr>
            <a:r>
              <a:rPr lang="ru-MO" sz="2800" smtClean="0">
                <a:solidFill>
                  <a:schemeClr val="tx1"/>
                </a:solidFill>
                <a:latin typeface="Times New Roman" pitchFamily="18" charset="0"/>
              </a:rPr>
              <a:t>12. Сообщение о произошедших несчастных случаях содержит следующие данные:</a:t>
            </a:r>
          </a:p>
          <a:p>
            <a:pPr algn="just">
              <a:buFont typeface="Wingdings" panose="05000000000000000000" pitchFamily="2" charset="2"/>
              <a:buNone/>
              <a:defRPr/>
            </a:pPr>
            <a:r>
              <a:rPr lang="ru-MO" sz="2800" smtClean="0">
                <a:solidFill>
                  <a:schemeClr val="tx1"/>
                </a:solidFill>
                <a:latin typeface="Times New Roman" pitchFamily="18" charset="0"/>
              </a:rPr>
              <a:t>наименование, адрес предприятия или работодателя физического лица; </a:t>
            </a:r>
          </a:p>
          <a:p>
            <a:pPr algn="just">
              <a:buFont typeface="Wingdings" panose="05000000000000000000" pitchFamily="2" charset="2"/>
              <a:buNone/>
              <a:defRPr/>
            </a:pPr>
            <a:r>
              <a:rPr lang="ru-MO" sz="2800" smtClean="0">
                <a:solidFill>
                  <a:schemeClr val="tx1"/>
                </a:solidFill>
                <a:latin typeface="Times New Roman" pitchFamily="18" charset="0"/>
              </a:rPr>
              <a:t>фамилию, имя, </a:t>
            </a:r>
            <a:r>
              <a:rPr lang="ru-RU" sz="2800" smtClean="0">
                <a:solidFill>
                  <a:schemeClr val="tx1"/>
                </a:solidFill>
                <a:latin typeface="Times New Roman" pitchFamily="18" charset="0"/>
              </a:rPr>
              <a:t>семейное положение, возраст и профессию пострадавшего/пострадавших</a:t>
            </a:r>
            <a:r>
              <a:rPr lang="ru-MO" sz="2800" smtClean="0">
                <a:solidFill>
                  <a:schemeClr val="tx1"/>
                </a:solidFill>
                <a:latin typeface="Times New Roman" pitchFamily="18" charset="0"/>
              </a:rPr>
              <a:t>;</a:t>
            </a:r>
          </a:p>
          <a:p>
            <a:pPr algn="just">
              <a:buFont typeface="Wingdings" panose="05000000000000000000" pitchFamily="2" charset="2"/>
              <a:buNone/>
              <a:defRPr/>
            </a:pPr>
            <a:r>
              <a:rPr lang="ru-MO" sz="2800" smtClean="0">
                <a:solidFill>
                  <a:schemeClr val="tx1"/>
                </a:solidFill>
                <a:latin typeface="Times New Roman" pitchFamily="18" charset="0"/>
              </a:rPr>
              <a:t>дату и время, когда произошёл несчастный случай;</a:t>
            </a:r>
          </a:p>
          <a:p>
            <a:pPr algn="just">
              <a:buFont typeface="Wingdings" panose="05000000000000000000" pitchFamily="2" charset="2"/>
              <a:buNone/>
              <a:defRPr/>
            </a:pPr>
            <a:r>
              <a:rPr lang="ru-MO" sz="2800" smtClean="0">
                <a:solidFill>
                  <a:schemeClr val="tx1"/>
                </a:solidFill>
                <a:latin typeface="Times New Roman" pitchFamily="18" charset="0"/>
              </a:rPr>
              <a:t>место и обстоятельства, известные о происшедшем несчастном случае;</a:t>
            </a:r>
          </a:p>
          <a:p>
            <a:pPr algn="just">
              <a:buFont typeface="Wingdings" panose="05000000000000000000" pitchFamily="2" charset="2"/>
              <a:buNone/>
              <a:defRPr/>
            </a:pPr>
            <a:r>
              <a:rPr lang="ru-MO" sz="2800" smtClean="0">
                <a:solidFill>
                  <a:schemeClr val="tx1"/>
                </a:solidFill>
                <a:latin typeface="Times New Roman" pitchFamily="18" charset="0"/>
              </a:rPr>
              <a:t>характер насильственного повреждения организма пострадавшего;</a:t>
            </a:r>
          </a:p>
          <a:p>
            <a:pPr algn="just">
              <a:buFont typeface="Wingdings" panose="05000000000000000000" pitchFamily="2" charset="2"/>
              <a:buNone/>
              <a:defRPr/>
            </a:pPr>
            <a:r>
              <a:rPr lang="ru-MO" sz="2800" smtClean="0">
                <a:solidFill>
                  <a:schemeClr val="tx1"/>
                </a:solidFill>
                <a:latin typeface="Times New Roman" pitchFamily="18" charset="0"/>
              </a:rPr>
              <a:t>фамилию и должность лица, передавшего сообщение, номер телефона связи.</a:t>
            </a:r>
            <a:endParaRPr lang="ru-RU" sz="2800" smtClean="0">
              <a:solidFill>
                <a:schemeClr val="tx1"/>
              </a:solidFill>
              <a:latin typeface="Times New Roman" pitchFamily="18" charset="0"/>
            </a:endParaRPr>
          </a:p>
        </p:txBody>
      </p:sp>
    </p:spTree>
    <p:extLst>
      <p:ext uri="{BB962C8B-B14F-4D97-AF65-F5344CB8AC3E}">
        <p14:creationId xmlns:p14="http://schemas.microsoft.com/office/powerpoint/2010/main" val="404611593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Rot="1" noChangeArrowheads="1"/>
          </p:cNvSpPr>
          <p:nvPr>
            <p:ph type="body" idx="4294967295"/>
          </p:nvPr>
        </p:nvSpPr>
        <p:spPr>
          <a:xfrm>
            <a:off x="301625" y="188913"/>
            <a:ext cx="8540750" cy="648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buFont typeface="Wingdings" panose="05000000000000000000" pitchFamily="2" charset="2"/>
              <a:buNone/>
            </a:pPr>
            <a:r>
              <a:rPr lang="ru-MD" altLang="ro-RO" sz="2800" b="1" smtClean="0">
                <a:solidFill>
                  <a:schemeClr val="tx1"/>
                </a:solidFill>
                <a:effectLst/>
                <a:latin typeface="Times New Roman" panose="02020603050405020304" pitchFamily="18" charset="0"/>
              </a:rPr>
              <a:t>III. Расследование несчастных случаев</a:t>
            </a:r>
            <a:endParaRPr lang="ru-MD" altLang="ro-RO" sz="2800" smtClean="0">
              <a:solidFill>
                <a:schemeClr val="tx1"/>
              </a:solidFill>
              <a:effectLst/>
              <a:latin typeface="Times New Roman" panose="02020603050405020304" pitchFamily="18" charset="0"/>
            </a:endParaRPr>
          </a:p>
          <a:p>
            <a:pPr algn="just">
              <a:lnSpc>
                <a:spcPct val="90000"/>
              </a:lnSpc>
              <a:buFont typeface="Wingdings" panose="05000000000000000000" pitchFamily="2" charset="2"/>
              <a:buNone/>
            </a:pPr>
            <a:r>
              <a:rPr lang="ru-MD" altLang="ro-RO" sz="2800" smtClean="0">
                <a:solidFill>
                  <a:schemeClr val="tx1"/>
                </a:solidFill>
                <a:effectLst/>
                <a:latin typeface="Times New Roman" panose="02020603050405020304" pitchFamily="18" charset="0"/>
              </a:rPr>
              <a:t>13. Целью расследования несчастных случаев, произошедших на производстве, является их классификация, установление обстоятельств, причин и нарушений нормативных актов и других правил, приведших к травмированию работников, лиц, нарушивших положения нормативных актов, а также определение соответствующих мер по предупреждению подобных событий.</a:t>
            </a:r>
          </a:p>
          <a:p>
            <a:pPr algn="just">
              <a:lnSpc>
                <a:spcPct val="90000"/>
              </a:lnSpc>
              <a:buFont typeface="Wingdings" panose="05000000000000000000" pitchFamily="2" charset="2"/>
              <a:buNone/>
            </a:pPr>
            <a:r>
              <a:rPr lang="ru-MD" altLang="ro-RO" sz="2800" smtClean="0">
                <a:solidFill>
                  <a:schemeClr val="tx1"/>
                </a:solidFill>
                <a:effectLst/>
                <a:latin typeface="Times New Roman" panose="02020603050405020304" pitchFamily="18" charset="0"/>
              </a:rPr>
              <a:t>14. Тяжёлые и смертельные несчастные случаи, произошедшие на производстве, расследуются Инспекцией труда, а с временной потерей трудоспособности – комиссией работодателя, а в некоторых случаях – Инспекцией труда (когда работодател</a:t>
            </a:r>
            <a:r>
              <a:rPr lang="ru-RU" altLang="ro-RO" sz="2800" smtClean="0">
                <a:solidFill>
                  <a:schemeClr val="tx1"/>
                </a:solidFill>
                <a:effectLst/>
                <a:latin typeface="Times New Roman" panose="02020603050405020304" pitchFamily="18" charset="0"/>
              </a:rPr>
              <a:t>ь не имеет возможности</a:t>
            </a:r>
            <a:r>
              <a:rPr lang="ru-MD" altLang="ro-RO" sz="2800" smtClean="0">
                <a:solidFill>
                  <a:schemeClr val="tx1"/>
                </a:solidFill>
                <a:effectLst/>
                <a:latin typeface="Times New Roman" panose="02020603050405020304" pitchFamily="18" charset="0"/>
              </a:rPr>
              <a:t> создать комиссию по расследованию события).</a:t>
            </a:r>
            <a:r>
              <a:rPr lang="ru-RU" altLang="ro-RO" sz="2800" smtClean="0">
                <a:solidFill>
                  <a:schemeClr val="tx1"/>
                </a:solidFill>
                <a:effectLst/>
                <a:latin typeface="Times New Roman" panose="02020603050405020304" pitchFamily="18" charset="0"/>
              </a:rPr>
              <a:t> </a:t>
            </a:r>
            <a:endParaRPr lang="ro-RO" altLang="ro-RO" sz="2800" smtClean="0">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14843382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Rot="1" noChangeArrowheads="1"/>
          </p:cNvSpPr>
          <p:nvPr>
            <p:ph type="body" idx="4294967295"/>
          </p:nvPr>
        </p:nvSpPr>
        <p:spPr>
          <a:xfrm>
            <a:off x="179388" y="404813"/>
            <a:ext cx="8785225" cy="5976937"/>
          </a:xfrm>
        </p:spPr>
        <p:txBody>
          <a:bodyPr/>
          <a:lstStyle/>
          <a:p>
            <a:pPr algn="just" eaLnBrk="1" hangingPunct="1">
              <a:buFont typeface="Wingdings" panose="05000000000000000000" pitchFamily="2" charset="2"/>
              <a:buNone/>
              <a:defRPr/>
            </a:pPr>
            <a:r>
              <a:rPr lang="ru-MO" dirty="0" smtClean="0">
                <a:solidFill>
                  <a:schemeClr val="tx1"/>
                </a:solidFill>
                <a:latin typeface="Times New Roman" pitchFamily="18" charset="0"/>
              </a:rPr>
              <a:t>15. В расследовании несчастных случаев имеют право участвовать, по необходимости, представители, уполномоченные вышестоящей организацией, органами местного публичного управления (специалисты по охране труда), Национальной кассы социального страхования и профсоюзного органа, территориального центра превентивной медицины, и присутствовать лица, представляющие в установленном порядке интересы пострадавших или их семей.</a:t>
            </a:r>
            <a:r>
              <a:rPr lang="ru-RU" dirty="0" smtClean="0">
                <a:solidFill>
                  <a:schemeClr val="tx1"/>
                </a:solidFill>
                <a:effectLst/>
                <a:latin typeface="Times New Roman" pitchFamily="18" charset="0"/>
              </a:rPr>
              <a:t> </a:t>
            </a:r>
          </a:p>
        </p:txBody>
      </p:sp>
    </p:spTree>
    <p:extLst>
      <p:ext uri="{BB962C8B-B14F-4D97-AF65-F5344CB8AC3E}">
        <p14:creationId xmlns:p14="http://schemas.microsoft.com/office/powerpoint/2010/main" val="174779023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3"/>
          <p:cNvSpPr>
            <a:spLocks noGrp="1" noChangeArrowheads="1"/>
          </p:cNvSpPr>
          <p:nvPr>
            <p:ph sz="quarter" idx="1"/>
          </p:nvPr>
        </p:nvSpPr>
        <p:spPr>
          <a:xfrm>
            <a:off x="73025" y="1050933"/>
            <a:ext cx="9036050" cy="5805487"/>
          </a:xfrm>
        </p:spPr>
        <p:txBody>
          <a:bodyPr/>
          <a:lstStyle/>
          <a:p>
            <a:pPr algn="ctr" eaLnBrk="1" hangingPunct="1">
              <a:lnSpc>
                <a:spcPct val="80000"/>
              </a:lnSpc>
              <a:buFont typeface="Wingdings" pitchFamily="2" charset="2"/>
              <a:buNone/>
            </a:pPr>
            <a:r>
              <a:rPr lang="ru-RU" sz="2100" dirty="0" smtClean="0">
                <a:solidFill>
                  <a:schemeClr val="tx1"/>
                </a:solidFill>
                <a:latin typeface="Times New Roman" panose="02020603050405020304" pitchFamily="18" charset="0"/>
                <a:cs typeface="Times New Roman" panose="02020603050405020304" pitchFamily="18" charset="0"/>
              </a:rPr>
              <a:t>Конституция Республики Молдова</a:t>
            </a:r>
            <a:endParaRPr lang="ro-RO" sz="2100" dirty="0" smtClean="0">
              <a:solidFill>
                <a:schemeClr val="tx1"/>
              </a:solidFill>
              <a:latin typeface="Times New Roman" panose="02020603050405020304" pitchFamily="18" charset="0"/>
              <a:cs typeface="Times New Roman" panose="02020603050405020304" pitchFamily="18" charset="0"/>
            </a:endParaRPr>
          </a:p>
          <a:p>
            <a:pPr algn="just" eaLnBrk="1" hangingPunct="1">
              <a:lnSpc>
                <a:spcPct val="80000"/>
              </a:lnSpc>
              <a:buFont typeface="Wingdings" pitchFamily="2" charset="2"/>
              <a:buNone/>
            </a:pPr>
            <a:r>
              <a:rPr lang="ru-RU" sz="2100" dirty="0" err="1" smtClean="0">
                <a:solidFill>
                  <a:schemeClr val="tx1"/>
                </a:solidFill>
                <a:latin typeface="Times New Roman" panose="02020603050405020304" pitchFamily="18" charset="0"/>
                <a:cs typeface="Times New Roman" panose="02020603050405020304" pitchFamily="18" charset="0"/>
              </a:rPr>
              <a:t>Ст</a:t>
            </a:r>
            <a:r>
              <a:rPr lang="ro-RO" sz="2100" dirty="0" smtClean="0">
                <a:solidFill>
                  <a:schemeClr val="tx1"/>
                </a:solidFill>
                <a:latin typeface="Times New Roman" panose="02020603050405020304" pitchFamily="18" charset="0"/>
                <a:cs typeface="Times New Roman" panose="02020603050405020304" pitchFamily="18" charset="0"/>
              </a:rPr>
              <a:t>. 24 </a:t>
            </a:r>
          </a:p>
          <a:p>
            <a:pPr algn="just" eaLnBrk="1" hangingPunct="1">
              <a:lnSpc>
                <a:spcPct val="80000"/>
              </a:lnSpc>
              <a:buFont typeface="Wingdings" pitchFamily="2" charset="2"/>
              <a:buNone/>
            </a:pPr>
            <a:r>
              <a:rPr lang="en-US" sz="2100" dirty="0" smtClean="0">
                <a:solidFill>
                  <a:schemeClr val="tx1"/>
                </a:solidFill>
                <a:latin typeface="Times New Roman" panose="02020603050405020304" pitchFamily="18" charset="0"/>
                <a:cs typeface="Times New Roman" panose="02020603050405020304" pitchFamily="18" charset="0"/>
              </a:rPr>
              <a:t>(1) </a:t>
            </a:r>
            <a:r>
              <a:rPr lang="ru-RU" sz="2100" dirty="0">
                <a:solidFill>
                  <a:schemeClr val="tx1"/>
                </a:solidFill>
                <a:latin typeface="Times New Roman" panose="02020603050405020304" pitchFamily="18" charset="0"/>
                <a:cs typeface="Times New Roman" panose="02020603050405020304" pitchFamily="18" charset="0"/>
              </a:rPr>
              <a:t> Государство гарантирует каждому человеку право на жизнь и на физическую и психическую неприкосновенность.</a:t>
            </a:r>
            <a:endParaRPr lang="ro-RO" sz="2100" dirty="0" smtClean="0">
              <a:solidFill>
                <a:schemeClr val="tx1"/>
              </a:solidFill>
              <a:latin typeface="Times New Roman" panose="02020603050405020304" pitchFamily="18" charset="0"/>
              <a:cs typeface="Times New Roman" panose="02020603050405020304" pitchFamily="18" charset="0"/>
            </a:endParaRPr>
          </a:p>
          <a:p>
            <a:pPr algn="just" eaLnBrk="1" hangingPunct="1">
              <a:lnSpc>
                <a:spcPct val="80000"/>
              </a:lnSpc>
              <a:buFont typeface="Wingdings" pitchFamily="2" charset="2"/>
              <a:buNone/>
            </a:pPr>
            <a:r>
              <a:rPr lang="ru-RU" sz="2100" dirty="0" err="1" smtClean="0">
                <a:solidFill>
                  <a:schemeClr val="tx1"/>
                </a:solidFill>
                <a:latin typeface="Times New Roman" panose="02020603050405020304" pitchFamily="18" charset="0"/>
                <a:cs typeface="Times New Roman" panose="02020603050405020304" pitchFamily="18" charset="0"/>
              </a:rPr>
              <a:t>Ст</a:t>
            </a:r>
            <a:r>
              <a:rPr lang="ro-RO" sz="2100" dirty="0" smtClean="0">
                <a:solidFill>
                  <a:schemeClr val="tx1"/>
                </a:solidFill>
                <a:latin typeface="Times New Roman" panose="02020603050405020304" pitchFamily="18" charset="0"/>
                <a:cs typeface="Times New Roman" panose="02020603050405020304" pitchFamily="18" charset="0"/>
              </a:rPr>
              <a:t>. 43 </a:t>
            </a:r>
            <a:r>
              <a:rPr lang="ru-RU" sz="2100" dirty="0" smtClean="0">
                <a:solidFill>
                  <a:schemeClr val="tx1"/>
                </a:solidFill>
                <a:latin typeface="Times New Roman" panose="02020603050405020304" pitchFamily="18" charset="0"/>
                <a:cs typeface="Times New Roman" panose="02020603050405020304" pitchFamily="18" charset="0"/>
              </a:rPr>
              <a:t>Право на труд и на защиту труда</a:t>
            </a:r>
            <a:endParaRPr lang="en-US" sz="2100" dirty="0" smtClean="0">
              <a:solidFill>
                <a:schemeClr val="tx1"/>
              </a:solidFill>
              <a:latin typeface="Times New Roman" panose="02020603050405020304" pitchFamily="18" charset="0"/>
              <a:cs typeface="Times New Roman" panose="02020603050405020304" pitchFamily="18" charset="0"/>
            </a:endParaRPr>
          </a:p>
          <a:p>
            <a:pPr marL="0" indent="0" algn="just" eaLnBrk="1" hangingPunct="1">
              <a:lnSpc>
                <a:spcPct val="80000"/>
              </a:lnSpc>
              <a:buNone/>
            </a:pPr>
            <a:r>
              <a:rPr lang="ru-RU" sz="2100" dirty="0" smtClean="0">
                <a:solidFill>
                  <a:schemeClr val="tx1"/>
                </a:solidFill>
                <a:latin typeface="Times New Roman" panose="02020603050405020304" pitchFamily="18" charset="0"/>
                <a:cs typeface="Times New Roman" panose="02020603050405020304" pitchFamily="18" charset="0"/>
              </a:rPr>
              <a:t>(1) Каждый </a:t>
            </a:r>
            <a:r>
              <a:rPr lang="ru-RU" sz="2100" dirty="0">
                <a:solidFill>
                  <a:schemeClr val="tx1"/>
                </a:solidFill>
                <a:latin typeface="Times New Roman" panose="02020603050405020304" pitchFamily="18" charset="0"/>
                <a:cs typeface="Times New Roman" panose="02020603050405020304" pitchFamily="18" charset="0"/>
              </a:rPr>
              <a:t>человек имеет право на труд, свободный выбор работы, справедливые и удовлетворительные условия труда, а также право на защиту от </a:t>
            </a:r>
            <a:r>
              <a:rPr lang="ru-RU" sz="2100" dirty="0" smtClean="0">
                <a:solidFill>
                  <a:schemeClr val="tx1"/>
                </a:solidFill>
                <a:latin typeface="Times New Roman" panose="02020603050405020304" pitchFamily="18" charset="0"/>
                <a:cs typeface="Times New Roman" panose="02020603050405020304" pitchFamily="18" charset="0"/>
              </a:rPr>
              <a:t>безработицы.</a:t>
            </a:r>
          </a:p>
          <a:p>
            <a:pPr marL="0" indent="0" algn="just" eaLnBrk="1" hangingPunct="1">
              <a:lnSpc>
                <a:spcPct val="80000"/>
              </a:lnSpc>
              <a:buNone/>
            </a:pPr>
            <a:r>
              <a:rPr lang="ru-RU" sz="2100" dirty="0" smtClean="0">
                <a:solidFill>
                  <a:schemeClr val="tx1"/>
                </a:solidFill>
                <a:latin typeface="Times New Roman" panose="02020603050405020304" pitchFamily="18" charset="0"/>
                <a:cs typeface="Times New Roman" panose="02020603050405020304" pitchFamily="18" charset="0"/>
              </a:rPr>
              <a:t>(2</a:t>
            </a:r>
            <a:r>
              <a:rPr lang="ru-RU" sz="2100" dirty="0">
                <a:solidFill>
                  <a:schemeClr val="tx1"/>
                </a:solidFill>
                <a:latin typeface="Times New Roman" panose="02020603050405020304" pitchFamily="18" charset="0"/>
                <a:cs typeface="Times New Roman" panose="02020603050405020304" pitchFamily="18" charset="0"/>
              </a:rPr>
              <a:t>) Работники имеют право на защиту труда. Меры по защите касаются безопасности и гигиены труда, режима труда женщин и молодежи, установления минимальной заработной платы в сфере экономики, еженедельного отдыха, оплачиваемого отпуска, труда в тяжелых условиях, а также других специфических ситуаций</a:t>
            </a:r>
            <a:r>
              <a:rPr lang="ru-RU" sz="2100" dirty="0" smtClean="0">
                <a:solidFill>
                  <a:schemeClr val="tx1"/>
                </a:solidFill>
                <a:latin typeface="Times New Roman" panose="02020603050405020304" pitchFamily="18" charset="0"/>
                <a:cs typeface="Times New Roman" panose="02020603050405020304" pitchFamily="18" charset="0"/>
              </a:rPr>
              <a:t>.</a:t>
            </a:r>
          </a:p>
          <a:p>
            <a:pPr algn="just" eaLnBrk="1" hangingPunct="1">
              <a:lnSpc>
                <a:spcPct val="80000"/>
              </a:lnSpc>
              <a:buFont typeface="Wingdings" pitchFamily="2" charset="2"/>
              <a:buNone/>
            </a:pPr>
            <a:r>
              <a:rPr lang="ru-RU" sz="2100" dirty="0" smtClean="0">
                <a:solidFill>
                  <a:schemeClr val="tx1"/>
                </a:solidFill>
                <a:latin typeface="Times New Roman" panose="02020603050405020304" pitchFamily="18" charset="0"/>
                <a:cs typeface="Times New Roman" panose="02020603050405020304" pitchFamily="18" charset="0"/>
              </a:rPr>
              <a:t>(</a:t>
            </a:r>
            <a:r>
              <a:rPr lang="ru-RU" sz="2100" dirty="0">
                <a:solidFill>
                  <a:schemeClr val="tx1"/>
                </a:solidFill>
                <a:latin typeface="Times New Roman" panose="02020603050405020304" pitchFamily="18" charset="0"/>
                <a:cs typeface="Times New Roman" panose="02020603050405020304" pitchFamily="18" charset="0"/>
              </a:rPr>
              <a:t>3) Продолжительность рабочей недели не должна превышать 40 </a:t>
            </a:r>
            <a:r>
              <a:rPr lang="ru-RU" sz="2100" dirty="0" smtClean="0">
                <a:solidFill>
                  <a:schemeClr val="tx1"/>
                </a:solidFill>
                <a:latin typeface="Times New Roman" panose="02020603050405020304" pitchFamily="18" charset="0"/>
                <a:cs typeface="Times New Roman" panose="02020603050405020304" pitchFamily="18" charset="0"/>
              </a:rPr>
              <a:t>часов</a:t>
            </a:r>
            <a:endParaRPr lang="ru-RU" sz="2100" dirty="0">
              <a:solidFill>
                <a:schemeClr val="tx1"/>
              </a:solidFill>
              <a:latin typeface="Times New Roman" panose="02020603050405020304" pitchFamily="18" charset="0"/>
              <a:cs typeface="Times New Roman" panose="02020603050405020304" pitchFamily="18" charset="0"/>
            </a:endParaRPr>
          </a:p>
          <a:p>
            <a:pPr algn="just" eaLnBrk="1" hangingPunct="1">
              <a:lnSpc>
                <a:spcPct val="80000"/>
              </a:lnSpc>
              <a:buFont typeface="Wingdings" pitchFamily="2" charset="2"/>
              <a:buNone/>
            </a:pPr>
            <a:r>
              <a:rPr lang="ru-RU" sz="2100" dirty="0" smtClean="0">
                <a:solidFill>
                  <a:schemeClr val="tx1"/>
                </a:solidFill>
                <a:latin typeface="Times New Roman" panose="02020603050405020304" pitchFamily="18" charset="0"/>
                <a:cs typeface="Times New Roman" panose="02020603050405020304" pitchFamily="18" charset="0"/>
              </a:rPr>
              <a:t>(4</a:t>
            </a:r>
            <a:r>
              <a:rPr lang="ru-RU" sz="2100" dirty="0">
                <a:solidFill>
                  <a:schemeClr val="tx1"/>
                </a:solidFill>
                <a:latin typeface="Times New Roman" panose="02020603050405020304" pitchFamily="18" charset="0"/>
                <a:cs typeface="Times New Roman" panose="02020603050405020304" pitchFamily="18" charset="0"/>
              </a:rPr>
              <a:t>) Право на переговоры по вопросам труда и обязательность коллективных договоров гарантируются.</a:t>
            </a:r>
            <a:r>
              <a:rPr lang="ro-RO" sz="2100" dirty="0" smtClean="0">
                <a:solidFill>
                  <a:schemeClr val="tx1"/>
                </a:solidFill>
                <a:latin typeface="Times New Roman" panose="02020603050405020304" pitchFamily="18" charset="0"/>
                <a:cs typeface="Times New Roman" panose="02020603050405020304" pitchFamily="18" charset="0"/>
              </a:rPr>
              <a:t>.</a:t>
            </a:r>
          </a:p>
          <a:p>
            <a:pPr algn="just" eaLnBrk="1" hangingPunct="1">
              <a:lnSpc>
                <a:spcPct val="80000"/>
              </a:lnSpc>
              <a:buFont typeface="Wingdings 3" pitchFamily="18" charset="2"/>
              <a:buNone/>
            </a:pPr>
            <a:r>
              <a:rPr lang="ru-RU" sz="2100" dirty="0" err="1" smtClean="0">
                <a:solidFill>
                  <a:schemeClr val="tx1"/>
                </a:solidFill>
                <a:latin typeface="Times New Roman" panose="02020603050405020304" pitchFamily="18" charset="0"/>
                <a:cs typeface="Times New Roman" panose="02020603050405020304" pitchFamily="18" charset="0"/>
              </a:rPr>
              <a:t>Ст</a:t>
            </a:r>
            <a:r>
              <a:rPr lang="ro-RO" sz="2100" dirty="0" smtClean="0">
                <a:solidFill>
                  <a:schemeClr val="tx1"/>
                </a:solidFill>
                <a:latin typeface="Times New Roman" panose="02020603050405020304" pitchFamily="18" charset="0"/>
                <a:cs typeface="Times New Roman" panose="02020603050405020304" pitchFamily="18" charset="0"/>
              </a:rPr>
              <a:t>. 44. </a:t>
            </a:r>
            <a:r>
              <a:rPr lang="ru-RU" sz="2100" dirty="0" smtClean="0">
                <a:solidFill>
                  <a:schemeClr val="tx1"/>
                </a:solidFill>
                <a:latin typeface="Times New Roman" panose="02020603050405020304" pitchFamily="18" charset="0"/>
                <a:cs typeface="Times New Roman" panose="02020603050405020304" pitchFamily="18" charset="0"/>
              </a:rPr>
              <a:t>Принудительный труд запрещен</a:t>
            </a:r>
            <a:r>
              <a:rPr lang="ro-RO" sz="2100" dirty="0" smtClean="0">
                <a:solidFill>
                  <a:schemeClr val="tx1"/>
                </a:solidFill>
                <a:latin typeface="Times New Roman" panose="02020603050405020304" pitchFamily="18" charset="0"/>
                <a:cs typeface="Times New Roman" panose="02020603050405020304" pitchFamily="18" charset="0"/>
              </a:rPr>
              <a:t>.</a:t>
            </a:r>
            <a:endParaRPr lang="en-US" sz="2100" dirty="0" smtClean="0">
              <a:solidFill>
                <a:schemeClr val="tx1"/>
              </a:solidFill>
              <a:latin typeface="Times New Roman" panose="02020603050405020304" pitchFamily="18" charset="0"/>
              <a:cs typeface="Times New Roman" panose="02020603050405020304" pitchFamily="18" charset="0"/>
            </a:endParaRPr>
          </a:p>
          <a:p>
            <a:pPr algn="just" eaLnBrk="1" hangingPunct="1">
              <a:lnSpc>
                <a:spcPct val="80000"/>
              </a:lnSpc>
              <a:buFont typeface="Wingdings" pitchFamily="2" charset="2"/>
              <a:buNone/>
            </a:pPr>
            <a:endParaRPr lang="ru-RU" sz="2100"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Rot="1" noChangeArrowheads="1"/>
          </p:cNvSpPr>
          <p:nvPr>
            <p:ph type="body" idx="4294967295"/>
          </p:nvPr>
        </p:nvSpPr>
        <p:spPr>
          <a:xfrm>
            <a:off x="0" y="12192"/>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80000"/>
              </a:lnSpc>
              <a:buFont typeface="Wingdings" panose="05000000000000000000" pitchFamily="2" charset="2"/>
              <a:buNone/>
            </a:pPr>
            <a:r>
              <a:rPr lang="ru-MD" altLang="ro-RO" sz="2400" dirty="0" smtClean="0">
                <a:solidFill>
                  <a:schemeClr val="tx1"/>
                </a:solidFill>
                <a:effectLst/>
                <a:latin typeface="Times New Roman" panose="02020603050405020304" pitchFamily="18" charset="0"/>
              </a:rPr>
              <a:t>16. В расследовании несчастных случаев, произошедших на объектах, подконтрольных органам технического или энергетического надзора, имеют право участвовать и представители, уполномоченные этими органами.</a:t>
            </a:r>
          </a:p>
          <a:p>
            <a:pPr algn="just">
              <a:lnSpc>
                <a:spcPct val="80000"/>
              </a:lnSpc>
              <a:buFont typeface="Wingdings" panose="05000000000000000000" pitchFamily="2" charset="2"/>
              <a:buNone/>
            </a:pPr>
            <a:r>
              <a:rPr lang="ru-MD" altLang="ro-RO" sz="2400" dirty="0" smtClean="0">
                <a:solidFill>
                  <a:schemeClr val="tx1"/>
                </a:solidFill>
                <a:effectLst/>
                <a:latin typeface="Times New Roman" panose="02020603050405020304" pitchFamily="18" charset="0"/>
              </a:rPr>
              <a:t>17. Лица, назначенные проводить расследование несчастных случаев, имеют право задавать вопросы и принимать заявление от любого ответственного лица, работника, лица, обладающего сведениями относительно несчастного случая, изучать любые документы работодателя, необходимые для выяснения обстоятельств и причин несчастных случаев, и требовать, по необходимости, проведения технической экспертизы средств производства. </a:t>
            </a:r>
          </a:p>
          <a:p>
            <a:pPr algn="just">
              <a:lnSpc>
                <a:spcPct val="80000"/>
              </a:lnSpc>
              <a:buFont typeface="Wingdings" panose="05000000000000000000" pitchFamily="2" charset="2"/>
              <a:buNone/>
            </a:pPr>
            <a:r>
              <a:rPr lang="ru-MD" altLang="ro-RO" sz="2400" dirty="0" smtClean="0">
                <a:solidFill>
                  <a:schemeClr val="tx1"/>
                </a:solidFill>
                <a:effectLst/>
                <a:latin typeface="Times New Roman" panose="02020603050405020304" pitchFamily="18" charset="0"/>
              </a:rPr>
              <a:t>18. Каждый участник на всём протяжении расследования несчастного случая имеет право, в присутствии инспектора труда</a:t>
            </a:r>
            <a:r>
              <a:rPr lang="ro-RO" altLang="ro-RO" sz="2400" dirty="0" smtClean="0">
                <a:solidFill>
                  <a:schemeClr val="tx1"/>
                </a:solidFill>
                <a:effectLst/>
                <a:latin typeface="Times New Roman" panose="02020603050405020304" pitchFamily="18" charset="0"/>
              </a:rPr>
              <a:t>, </a:t>
            </a:r>
            <a:r>
              <a:rPr lang="ru-MD" altLang="ro-RO" sz="2400" dirty="0" smtClean="0">
                <a:solidFill>
                  <a:schemeClr val="tx1"/>
                </a:solidFill>
                <a:effectLst/>
                <a:latin typeface="Times New Roman" panose="02020603050405020304" pitchFamily="18" charset="0"/>
              </a:rPr>
              <a:t>задавать вопросы ответственным лицам, работникам, лицам, обладающим сведениями, касающимися несчастного случая, предлагать и, по необходимости, письменно излагать своё мнение об обстоятельствах, причинах несчастного случая и лицах, нарушивших нормативные акты и другие положения, что привело к несчастному случаю. Мнение направляется лицам, </a:t>
            </a:r>
            <a:r>
              <a:rPr lang="ru-RU" altLang="ro-RO" sz="2400" dirty="0" smtClean="0">
                <a:solidFill>
                  <a:schemeClr val="tx1"/>
                </a:solidFill>
                <a:effectLst/>
                <a:latin typeface="Times New Roman" panose="02020603050405020304" pitchFamily="18" charset="0"/>
              </a:rPr>
              <a:t>расследующим данное событие, для включения в дело о расследовании</a:t>
            </a:r>
            <a:r>
              <a:rPr lang="ru-MD" altLang="ro-RO" sz="2400" dirty="0" smtClean="0">
                <a:solidFill>
                  <a:schemeClr val="tx1"/>
                </a:solidFill>
                <a:effectLst/>
                <a:latin typeface="Times New Roman" panose="02020603050405020304" pitchFamily="18" charset="0"/>
              </a:rPr>
              <a:t>.</a:t>
            </a:r>
            <a:r>
              <a:rPr lang="ru-RU" altLang="ro-RO" sz="2400" dirty="0" smtClean="0">
                <a:solidFill>
                  <a:schemeClr val="tx1"/>
                </a:solidFill>
                <a:effectLst/>
                <a:latin typeface="Times New Roman" panose="02020603050405020304" pitchFamily="18" charset="0"/>
              </a:rPr>
              <a:t> </a:t>
            </a:r>
            <a:endParaRPr lang="ro-RO" altLang="ro-RO" sz="2400" dirty="0" smtClean="0">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424381317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Rot="1" noChangeArrowheads="1"/>
          </p:cNvSpPr>
          <p:nvPr>
            <p:ph type="body" idx="4294967295"/>
          </p:nvPr>
        </p:nvSpPr>
        <p:spPr>
          <a:xfrm>
            <a:off x="179388" y="188913"/>
            <a:ext cx="8685212" cy="6480175"/>
          </a:xfrm>
        </p:spPr>
        <p:txBody>
          <a:bodyPr/>
          <a:lstStyle/>
          <a:p>
            <a:pPr algn="just">
              <a:lnSpc>
                <a:spcPct val="80000"/>
              </a:lnSpc>
              <a:buFont typeface="Wingdings" panose="05000000000000000000" pitchFamily="2" charset="2"/>
              <a:buNone/>
              <a:defRPr/>
            </a:pPr>
            <a:r>
              <a:rPr lang="ru-MO" sz="2800" dirty="0" smtClean="0">
                <a:solidFill>
                  <a:schemeClr val="tx1"/>
                </a:solidFill>
                <a:latin typeface="Times New Roman" pitchFamily="18" charset="0"/>
              </a:rPr>
              <a:t>19. Расследование несчастных случаев вне производства осуществляется в порядке, установленном настоящим Положением. Комиссия предприятия, а при необходимости инспектор труда, заканчивает расследование составлением акта о расследовании несчастного случая вне производства в свободной форме, в котором излагаются только обстоятельства и причины данного события. Акт, составленный комиссией предприятия, утверждается руководителем соответствующего предприятия с применением печати предприятия. Инспектор труда </a:t>
            </a:r>
            <a:r>
              <a:rPr lang="ru-RU" sz="2800" dirty="0" smtClean="0">
                <a:solidFill>
                  <a:schemeClr val="tx1"/>
                </a:solidFill>
                <a:latin typeface="Times New Roman" pitchFamily="18" charset="0"/>
              </a:rPr>
              <a:t>составляет акт на фирменном бланке территориальной инспекции труда</a:t>
            </a:r>
            <a:r>
              <a:rPr lang="ru-MO" sz="2800" dirty="0" smtClean="0">
                <a:solidFill>
                  <a:schemeClr val="tx1"/>
                </a:solidFill>
                <a:latin typeface="Times New Roman" pitchFamily="18" charset="0"/>
              </a:rPr>
              <a:t>. </a:t>
            </a:r>
            <a:endParaRPr lang="ru-RU" sz="28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ru-RU" sz="2800" dirty="0" smtClean="0">
                <a:solidFill>
                  <a:schemeClr val="tx1"/>
                </a:solidFill>
                <a:latin typeface="Times New Roman" pitchFamily="18" charset="0"/>
              </a:rPr>
              <a:t>20. Если работодатель не сообщил о происшедшем несчастном случае, то данный несчастный случай может быть расследован и на основании заявления заинтересованных лиц.</a:t>
            </a:r>
            <a:endParaRPr lang="ru-RU" sz="2400" dirty="0" smtClean="0">
              <a:solidFill>
                <a:schemeClr val="tx1"/>
              </a:solidFill>
              <a:latin typeface="Times New Roman" pitchFamily="18" charset="0"/>
            </a:endParaRPr>
          </a:p>
          <a:p>
            <a:pPr algn="just" eaLnBrk="1" hangingPunct="1">
              <a:lnSpc>
                <a:spcPct val="80000"/>
              </a:lnSpc>
              <a:buFont typeface="Wingdings" panose="05000000000000000000" pitchFamily="2" charset="2"/>
              <a:buNone/>
              <a:defRPr/>
            </a:pPr>
            <a:endParaRPr lang="ru-RU" sz="2400" dirty="0" smtClean="0">
              <a:solidFill>
                <a:schemeClr val="tx1"/>
              </a:solidFill>
              <a:latin typeface="Times New Roman" pitchFamily="18" charset="0"/>
            </a:endParaRPr>
          </a:p>
        </p:txBody>
      </p:sp>
    </p:spTree>
    <p:extLst>
      <p:ext uri="{BB962C8B-B14F-4D97-AF65-F5344CB8AC3E}">
        <p14:creationId xmlns:p14="http://schemas.microsoft.com/office/powerpoint/2010/main" val="239888158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Rot="1" noChangeArrowheads="1"/>
          </p:cNvSpPr>
          <p:nvPr>
            <p:ph type="body" idx="4294967295"/>
          </p:nvPr>
        </p:nvSpPr>
        <p:spPr>
          <a:xfrm>
            <a:off x="0" y="73025"/>
            <a:ext cx="9144000" cy="6669088"/>
          </a:xfrm>
        </p:spPr>
        <p:txBody>
          <a:bodyPr/>
          <a:lstStyle/>
          <a:p>
            <a:pPr algn="just">
              <a:lnSpc>
                <a:spcPct val="80000"/>
              </a:lnSpc>
              <a:buFont typeface="Wingdings" panose="05000000000000000000" pitchFamily="2" charset="2"/>
              <a:buNone/>
              <a:defRPr/>
            </a:pPr>
            <a:r>
              <a:rPr lang="ru-MO" sz="2000" b="1" i="1" dirty="0" smtClean="0">
                <a:solidFill>
                  <a:schemeClr val="tx1"/>
                </a:solidFill>
                <a:latin typeface="Times New Roman" pitchFamily="18" charset="0"/>
              </a:rPr>
              <a:t>Расследование несчастных случаев с временной утратой трудоспособности</a:t>
            </a:r>
            <a:endParaRPr lang="ru-MO" sz="2000" dirty="0" smtClean="0">
              <a:solidFill>
                <a:schemeClr val="tx1"/>
              </a:solidFill>
              <a:latin typeface="Times New Roman" pitchFamily="18" charset="0"/>
            </a:endParaRPr>
          </a:p>
          <a:p>
            <a:pPr algn="just">
              <a:lnSpc>
                <a:spcPct val="80000"/>
              </a:lnSpc>
              <a:buFont typeface="Wingdings" panose="05000000000000000000" pitchFamily="2" charset="2"/>
              <a:buNone/>
              <a:defRPr/>
            </a:pPr>
            <a:endParaRPr lang="ru-MO" sz="20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21. Для расследования несчастного случая с временной утратой трудоспособности в срок не более 24 часов с момента получения сообщения об этом событии работодатель письменным распоряжением назначает комиссию по расследованию</a:t>
            </a:r>
            <a:r>
              <a:rPr lang="ro-RO" sz="2000" dirty="0" smtClean="0">
                <a:solidFill>
                  <a:schemeClr val="tx1"/>
                </a:solidFill>
                <a:latin typeface="Times New Roman" pitchFamily="18" charset="0"/>
              </a:rPr>
              <a:t>. </a:t>
            </a:r>
            <a:endParaRPr lang="ru-MO" sz="20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Комиссия формируется не менее</a:t>
            </a:r>
            <a:r>
              <a:rPr lang="ru-RU" sz="2000" dirty="0" smtClean="0">
                <a:solidFill>
                  <a:schemeClr val="tx1"/>
                </a:solidFill>
                <a:latin typeface="Times New Roman" pitchFamily="18" charset="0"/>
              </a:rPr>
              <a:t>, </a:t>
            </a:r>
            <a:r>
              <a:rPr lang="ru-MO" sz="2000" dirty="0" smtClean="0">
                <a:solidFill>
                  <a:schemeClr val="tx1"/>
                </a:solidFill>
                <a:latin typeface="Times New Roman" pitchFamily="18" charset="0"/>
              </a:rPr>
              <a:t>чем из трёх человек</a:t>
            </a:r>
            <a:r>
              <a:rPr lang="ru-RU" sz="2000" dirty="0" smtClean="0">
                <a:solidFill>
                  <a:schemeClr val="tx1"/>
                </a:solidFill>
                <a:latin typeface="Times New Roman" pitchFamily="18" charset="0"/>
              </a:rPr>
              <a:t>, </a:t>
            </a:r>
            <a:r>
              <a:rPr lang="ru-MO" sz="2000" dirty="0" smtClean="0">
                <a:solidFill>
                  <a:schemeClr val="tx1"/>
                </a:solidFill>
                <a:latin typeface="Times New Roman" pitchFamily="18" charset="0"/>
              </a:rPr>
              <a:t>в состав которой включается руководитель службы</a:t>
            </a:r>
            <a:r>
              <a:rPr lang="ru-RU" sz="2000" dirty="0" smtClean="0">
                <a:solidFill>
                  <a:schemeClr val="tx1"/>
                </a:solidFill>
                <a:latin typeface="Times New Roman" pitchFamily="18" charset="0"/>
              </a:rPr>
              <a:t> (специалист) охраны труда и по одному представителю от работодателя и от профсоюза (работников). </a:t>
            </a:r>
            <a:endParaRPr lang="ru-MO" sz="20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Лица</a:t>
            </a:r>
            <a:r>
              <a:rPr lang="ru-RU" sz="2000" dirty="0" smtClean="0">
                <a:solidFill>
                  <a:schemeClr val="tx1"/>
                </a:solidFill>
                <a:latin typeface="Times New Roman" pitchFamily="18" charset="0"/>
              </a:rPr>
              <a:t>, </a:t>
            </a:r>
            <a:r>
              <a:rPr lang="ru-MO" sz="2000" dirty="0" smtClean="0">
                <a:solidFill>
                  <a:schemeClr val="tx1"/>
                </a:solidFill>
                <a:latin typeface="Times New Roman" pitchFamily="18" charset="0"/>
              </a:rPr>
              <a:t>назначаемые в комиссию по расследованию, должны иметь соответствующую техническую подготовку и не назначаться из числа лиц, в обязанности которых входит организация, контроль или управление производственным процессом на месте, где произошёл несчастный случай</a:t>
            </a:r>
            <a:r>
              <a:rPr lang="ru-RU" sz="2000" dirty="0" smtClean="0">
                <a:solidFill>
                  <a:schemeClr val="tx1"/>
                </a:solidFill>
                <a:latin typeface="Times New Roman" pitchFamily="18" charset="0"/>
              </a:rPr>
              <a:t>. </a:t>
            </a:r>
          </a:p>
          <a:p>
            <a:pPr algn="just">
              <a:lnSpc>
                <a:spcPct val="80000"/>
              </a:lnSpc>
              <a:buFont typeface="Wingdings" panose="05000000000000000000" pitchFamily="2" charset="2"/>
              <a:buNone/>
              <a:defRPr/>
            </a:pPr>
            <a:r>
              <a:rPr lang="ru-RU" sz="2000" dirty="0" smtClean="0">
                <a:solidFill>
                  <a:schemeClr val="tx1"/>
                </a:solidFill>
                <a:latin typeface="Times New Roman" pitchFamily="18" charset="0"/>
              </a:rPr>
              <a:t>В некоторых случаях такие несчастные случаи расследуются Инспекцией труда в порядке, установленном настоящим Положением.</a:t>
            </a:r>
            <a:endParaRPr lang="ru-MO" sz="20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22. Несчастный случай, произошедший с работником одного предприятия во время выполнения трудового задания или служебных обязанностей на другом предприятии, расследуется комиссией предприятия, на котором произошёл несчастный случай, с участием представителя предприятия, работником которого является пострадавший. </a:t>
            </a: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Один экземпляр дела о расследовании направляется предприятию, работником которого является пострадавший.</a:t>
            </a:r>
            <a:r>
              <a:rPr lang="ru-RU" sz="2000" dirty="0" smtClean="0">
                <a:solidFill>
                  <a:schemeClr val="tx1"/>
                </a:solidFill>
                <a:effectLst/>
                <a:latin typeface="Times New Roman" pitchFamily="18" charset="0"/>
              </a:rPr>
              <a:t> </a:t>
            </a:r>
            <a:endParaRPr lang="ro-RO" sz="2000" dirty="0" smtClean="0">
              <a:solidFill>
                <a:schemeClr val="tx1"/>
              </a:solidFill>
              <a:effectLst/>
              <a:latin typeface="Times New Roman" pitchFamily="18" charset="0"/>
            </a:endParaRPr>
          </a:p>
        </p:txBody>
      </p:sp>
    </p:spTree>
    <p:extLst>
      <p:ext uri="{BB962C8B-B14F-4D97-AF65-F5344CB8AC3E}">
        <p14:creationId xmlns:p14="http://schemas.microsoft.com/office/powerpoint/2010/main" val="288327152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Rot="1" noChangeArrowheads="1"/>
          </p:cNvSpPr>
          <p:nvPr>
            <p:ph type="body" idx="4294967295"/>
          </p:nvPr>
        </p:nvSpPr>
        <p:spPr>
          <a:xfrm>
            <a:off x="301625" y="188913"/>
            <a:ext cx="8540750" cy="6335712"/>
          </a:xfrm>
        </p:spPr>
        <p:txBody>
          <a:bodyPr/>
          <a:lstStyle/>
          <a:p>
            <a:pPr algn="just">
              <a:lnSpc>
                <a:spcPct val="80000"/>
              </a:lnSpc>
              <a:buFont typeface="Wingdings" panose="05000000000000000000" pitchFamily="2" charset="2"/>
              <a:buNone/>
              <a:defRPr/>
            </a:pPr>
            <a:r>
              <a:rPr lang="ru-MO" sz="2400" dirty="0" smtClean="0">
                <a:solidFill>
                  <a:schemeClr val="tx1"/>
                </a:solidFill>
                <a:latin typeface="Times New Roman" pitchFamily="18" charset="0"/>
              </a:rPr>
              <a:t>23. Несчастный случай, произошедший с работником предприятия, которое выполняет работу на участке, выделенном ему другим предприятием, расследуется комиссией предприятия, выполняющего работы. </a:t>
            </a:r>
          </a:p>
          <a:p>
            <a:pPr algn="just">
              <a:lnSpc>
                <a:spcPct val="80000"/>
              </a:lnSpc>
              <a:buFont typeface="Wingdings" panose="05000000000000000000" pitchFamily="2" charset="2"/>
              <a:buNone/>
              <a:defRPr/>
            </a:pPr>
            <a:r>
              <a:rPr lang="ru-MO" sz="2400" dirty="0" smtClean="0">
                <a:solidFill>
                  <a:schemeClr val="tx1"/>
                </a:solidFill>
                <a:latin typeface="Times New Roman" pitchFamily="18" charset="0"/>
              </a:rPr>
              <a:t>24. Несчастные случаи, произошедшие с учениками и студентами во время работы или осуществления профессиональной практики на предприятиях, расследуются комиссией предприятия с участием представителя учебного заведения.</a:t>
            </a:r>
          </a:p>
          <a:p>
            <a:pPr algn="just">
              <a:lnSpc>
                <a:spcPct val="80000"/>
              </a:lnSpc>
              <a:buFont typeface="Wingdings" panose="05000000000000000000" pitchFamily="2" charset="2"/>
              <a:buNone/>
              <a:defRPr/>
            </a:pPr>
            <a:r>
              <a:rPr lang="ru-MO" sz="2400" dirty="0" smtClean="0">
                <a:solidFill>
                  <a:schemeClr val="tx1"/>
                </a:solidFill>
                <a:latin typeface="Times New Roman" pitchFamily="18" charset="0"/>
              </a:rPr>
              <a:t>25. Со дня издания соответствующего распоряжения комиссия предприятия расследует обстоятельства и причины несчастного случая, составляет и подписывает в срок не более 5 рабочих дней акт о расследовании (согласно приложению №1 </a:t>
            </a:r>
            <a:r>
              <a:rPr lang="ru-RU" sz="2400" dirty="0" smtClean="0">
                <a:solidFill>
                  <a:schemeClr val="tx1"/>
                </a:solidFill>
                <a:latin typeface="Times New Roman" pitchFamily="18" charset="0"/>
              </a:rPr>
              <a:t>к настоящему Положению</a:t>
            </a:r>
            <a:r>
              <a:rPr lang="ru-MO" sz="2400" dirty="0" smtClean="0">
                <a:solidFill>
                  <a:schemeClr val="tx1"/>
                </a:solidFill>
                <a:latin typeface="Times New Roman" pitchFamily="18" charset="0"/>
              </a:rPr>
              <a:t>)</a:t>
            </a:r>
            <a:r>
              <a:rPr lang="ru-RU" sz="2400" dirty="0" smtClean="0">
                <a:solidFill>
                  <a:schemeClr val="tx1"/>
                </a:solidFill>
                <a:latin typeface="Times New Roman" pitchFamily="18" charset="0"/>
              </a:rPr>
              <a:t>, который впоследствии утверждается и подписывается работодателем в течение 24 часов.</a:t>
            </a:r>
            <a:r>
              <a:rPr lang="ru-MO" sz="2400" dirty="0" smtClean="0">
                <a:solidFill>
                  <a:schemeClr val="tx1"/>
                </a:solidFill>
                <a:latin typeface="Times New Roman" pitchFamily="18" charset="0"/>
              </a:rPr>
              <a:t> Несчастные случаи, </a:t>
            </a:r>
            <a:r>
              <a:rPr lang="ru-RU" sz="2400" dirty="0" smtClean="0">
                <a:solidFill>
                  <a:schemeClr val="tx1"/>
                </a:solidFill>
                <a:latin typeface="Times New Roman" pitchFamily="18" charset="0"/>
              </a:rPr>
              <a:t>расследованные</a:t>
            </a:r>
            <a:r>
              <a:rPr lang="ru-MO" sz="2400" dirty="0" smtClean="0">
                <a:solidFill>
                  <a:schemeClr val="tx1"/>
                </a:solidFill>
                <a:latin typeface="Times New Roman" pitchFamily="18" charset="0"/>
              </a:rPr>
              <a:t> </a:t>
            </a:r>
            <a:r>
              <a:rPr lang="ru-RU" sz="2400" dirty="0" smtClean="0">
                <a:solidFill>
                  <a:schemeClr val="tx1"/>
                </a:solidFill>
                <a:latin typeface="Times New Roman" pitchFamily="18" charset="0"/>
              </a:rPr>
              <a:t>Инспекцией</a:t>
            </a:r>
            <a:r>
              <a:rPr lang="ru-MO" sz="2400" dirty="0" smtClean="0">
                <a:solidFill>
                  <a:schemeClr val="tx1"/>
                </a:solidFill>
                <a:latin typeface="Times New Roman" pitchFamily="18" charset="0"/>
              </a:rPr>
              <a:t> </a:t>
            </a:r>
            <a:r>
              <a:rPr lang="ru-RU" sz="2400" dirty="0" smtClean="0">
                <a:solidFill>
                  <a:schemeClr val="tx1"/>
                </a:solidFill>
                <a:latin typeface="Times New Roman" pitchFamily="18" charset="0"/>
              </a:rPr>
              <a:t>труда</a:t>
            </a:r>
            <a:r>
              <a:rPr lang="ru-MO" sz="2400" dirty="0" smtClean="0">
                <a:solidFill>
                  <a:schemeClr val="tx1"/>
                </a:solidFill>
                <a:latin typeface="Times New Roman" pitchFamily="18" charset="0"/>
              </a:rPr>
              <a:t>, </a:t>
            </a:r>
            <a:r>
              <a:rPr lang="ru-RU" sz="2400" dirty="0" smtClean="0">
                <a:solidFill>
                  <a:schemeClr val="tx1"/>
                </a:solidFill>
                <a:latin typeface="Times New Roman" pitchFamily="18" charset="0"/>
              </a:rPr>
              <a:t>завершаются составлением акта о расследовании</a:t>
            </a:r>
            <a:r>
              <a:rPr lang="ru-MO" sz="2400" dirty="0" smtClean="0">
                <a:solidFill>
                  <a:schemeClr val="tx1"/>
                </a:solidFill>
                <a:latin typeface="Times New Roman" pitchFamily="18" charset="0"/>
              </a:rPr>
              <a:t> (согласно приложению </a:t>
            </a:r>
            <a:r>
              <a:rPr lang="ru-RU" sz="2400" dirty="0" smtClean="0">
                <a:solidFill>
                  <a:schemeClr val="tx1"/>
                </a:solidFill>
                <a:latin typeface="Times New Roman" pitchFamily="18" charset="0"/>
              </a:rPr>
              <a:t>№ 2 к настоящему Положению) на фирменном бланке соответствующей территориальной инспекции труда.</a:t>
            </a:r>
            <a:r>
              <a:rPr lang="ru-RU" sz="2400" dirty="0" smtClean="0">
                <a:solidFill>
                  <a:schemeClr val="tx1"/>
                </a:solidFill>
                <a:effectLst/>
                <a:latin typeface="Times New Roman" pitchFamily="18" charset="0"/>
              </a:rPr>
              <a:t> </a:t>
            </a:r>
          </a:p>
        </p:txBody>
      </p:sp>
    </p:spTree>
    <p:extLst>
      <p:ext uri="{BB962C8B-B14F-4D97-AF65-F5344CB8AC3E}">
        <p14:creationId xmlns:p14="http://schemas.microsoft.com/office/powerpoint/2010/main" val="409645582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Rot="1" noChangeArrowheads="1"/>
          </p:cNvSpPr>
          <p:nvPr>
            <p:ph type="body" idx="4294967295"/>
          </p:nvPr>
        </p:nvSpPr>
        <p:spPr>
          <a:xfrm>
            <a:off x="193675" y="0"/>
            <a:ext cx="8842375" cy="6858000"/>
          </a:xfrm>
        </p:spPr>
        <p:txBody>
          <a:bodyPr/>
          <a:lstStyle/>
          <a:p>
            <a:pPr algn="ctr">
              <a:lnSpc>
                <a:spcPct val="90000"/>
              </a:lnSpc>
              <a:buFont typeface="Wingdings" panose="05000000000000000000" pitchFamily="2" charset="2"/>
              <a:buNone/>
              <a:defRPr/>
            </a:pPr>
            <a:r>
              <a:rPr lang="ru-MO" sz="2800" b="1" i="1" dirty="0" smtClean="0">
                <a:solidFill>
                  <a:schemeClr val="tx1"/>
                </a:solidFill>
                <a:latin typeface="Times New Roman" pitchFamily="18" charset="0"/>
              </a:rPr>
              <a:t>Расследование тяжёлых и смертельных несчастных случаев</a:t>
            </a:r>
            <a:endParaRPr lang="ru-MO" sz="2800" dirty="0" smtClean="0">
              <a:solidFill>
                <a:schemeClr val="tx1"/>
              </a:solidFill>
              <a:latin typeface="Times New Roman" pitchFamily="18" charset="0"/>
            </a:endParaRPr>
          </a:p>
          <a:p>
            <a:pPr algn="just">
              <a:lnSpc>
                <a:spcPct val="90000"/>
              </a:lnSpc>
              <a:buFont typeface="Wingdings" panose="05000000000000000000" pitchFamily="2" charset="2"/>
              <a:buNone/>
              <a:defRPr/>
            </a:pPr>
            <a:r>
              <a:rPr lang="ru-MO" sz="2800" dirty="0" smtClean="0">
                <a:solidFill>
                  <a:schemeClr val="tx1"/>
                </a:solidFill>
                <a:latin typeface="Times New Roman" pitchFamily="18" charset="0"/>
              </a:rPr>
              <a:t>26. Тяжёлые и смертельные несчастные случаи расследуются инспекторами  труда,  назначаемыми Инспекцией труда</a:t>
            </a:r>
            <a:r>
              <a:rPr lang="ro-RO" sz="2800" dirty="0" smtClean="0">
                <a:solidFill>
                  <a:schemeClr val="tx1"/>
                </a:solidFill>
                <a:latin typeface="Times New Roman" pitchFamily="18" charset="0"/>
              </a:rPr>
              <a:t>,</a:t>
            </a:r>
            <a:r>
              <a:rPr lang="ru-MO" sz="2800" dirty="0" smtClean="0">
                <a:solidFill>
                  <a:schemeClr val="tx1"/>
                </a:solidFill>
                <a:latin typeface="Times New Roman" pitchFamily="18" charset="0"/>
              </a:rPr>
              <a:t> которые должны проводить расследование этих событий, невзирая  на любое влияние</a:t>
            </a:r>
            <a:r>
              <a:rPr lang="ro-RO" sz="2800" dirty="0" smtClean="0">
                <a:solidFill>
                  <a:schemeClr val="tx1"/>
                </a:solidFill>
                <a:latin typeface="Times New Roman" pitchFamily="18" charset="0"/>
              </a:rPr>
              <a:t>.</a:t>
            </a:r>
            <a:r>
              <a:rPr lang="ru-MO" sz="2800" dirty="0" smtClean="0">
                <a:solidFill>
                  <a:schemeClr val="tx1"/>
                </a:solidFill>
                <a:latin typeface="Times New Roman" pitchFamily="18" charset="0"/>
              </a:rPr>
              <a:t>  </a:t>
            </a:r>
          </a:p>
          <a:p>
            <a:pPr algn="just">
              <a:lnSpc>
                <a:spcPct val="90000"/>
              </a:lnSpc>
              <a:buFont typeface="Wingdings" panose="05000000000000000000" pitchFamily="2" charset="2"/>
              <a:buNone/>
              <a:defRPr/>
            </a:pPr>
            <a:r>
              <a:rPr lang="ru-MO" sz="2800" dirty="0" smtClean="0">
                <a:solidFill>
                  <a:schemeClr val="tx1"/>
                </a:solidFill>
                <a:latin typeface="Times New Roman" pitchFamily="18" charset="0"/>
              </a:rPr>
              <a:t>27. По просьбе Инспекции труда или  предприятия медицинское учреждение, оказывающее помощь пострадавшему в 24-часовой срок выдаёт медицинскую справку о характере насильственного повреждения его организма, а учреждение судебно-медицинской экспертизы в 5-дневный срок после завершения экспертизы выдаёт бесплатно Инспекции труда заключение из акта судебно-медицинской экспертизы о причинах смерти пострадавшего.</a:t>
            </a:r>
            <a:r>
              <a:rPr lang="ru-RU" sz="2800" dirty="0" smtClean="0">
                <a:solidFill>
                  <a:schemeClr val="tx1"/>
                </a:solidFill>
                <a:effectLst/>
                <a:latin typeface="Times New Roman" pitchFamily="18" charset="0"/>
              </a:rPr>
              <a:t> </a:t>
            </a:r>
            <a:endParaRPr lang="ro-RO" sz="2400" u="sng" dirty="0" smtClean="0">
              <a:solidFill>
                <a:schemeClr val="tx1"/>
              </a:solidFill>
              <a:effectLst/>
              <a:latin typeface="Times New Roman" pitchFamily="18" charset="0"/>
            </a:endParaRPr>
          </a:p>
          <a:p>
            <a:pPr algn="just" eaLnBrk="1" hangingPunct="1">
              <a:lnSpc>
                <a:spcPct val="90000"/>
              </a:lnSpc>
              <a:buFont typeface="Wingdings" panose="05000000000000000000" pitchFamily="2" charset="2"/>
              <a:buNone/>
              <a:defRPr/>
            </a:pPr>
            <a:endParaRPr lang="ru-RU" sz="2400" dirty="0" smtClean="0">
              <a:solidFill>
                <a:schemeClr val="tx1"/>
              </a:solidFill>
              <a:latin typeface="Times New Roman" pitchFamily="18" charset="0"/>
            </a:endParaRPr>
          </a:p>
        </p:txBody>
      </p:sp>
    </p:spTree>
    <p:extLst>
      <p:ext uri="{BB962C8B-B14F-4D97-AF65-F5344CB8AC3E}">
        <p14:creationId xmlns:p14="http://schemas.microsoft.com/office/powerpoint/2010/main" val="367713301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Rot="1" noChangeArrowheads="1"/>
          </p:cNvSpPr>
          <p:nvPr>
            <p:ph type="body" idx="4294967295"/>
          </p:nvPr>
        </p:nvSpPr>
        <p:spPr>
          <a:xfrm>
            <a:off x="301625" y="188913"/>
            <a:ext cx="8540750" cy="6264275"/>
          </a:xfrm>
        </p:spPr>
        <p:txBody>
          <a:bodyPr/>
          <a:lstStyle/>
          <a:p>
            <a:pPr algn="just">
              <a:lnSpc>
                <a:spcPct val="80000"/>
              </a:lnSpc>
              <a:buFont typeface="Wingdings" panose="05000000000000000000" pitchFamily="2" charset="2"/>
              <a:buNone/>
              <a:defRPr/>
            </a:pPr>
            <a:r>
              <a:rPr lang="ru-MO" sz="2200" dirty="0" smtClean="0">
                <a:solidFill>
                  <a:schemeClr val="tx1"/>
                </a:solidFill>
                <a:latin typeface="Times New Roman" pitchFamily="18" charset="0"/>
              </a:rPr>
              <a:t>28. Событие, произошедшее во время осуществления служебных обязанностей на автомобильном, воздушном, речном, морском или железнодорожном транспорте, расследуется в соответствии с требованиями настоящего Положения с использованием, при необходимости, материалов расследования, составленных органами транспортного надзора. </a:t>
            </a:r>
          </a:p>
          <a:p>
            <a:pPr algn="just">
              <a:lnSpc>
                <a:spcPct val="80000"/>
              </a:lnSpc>
              <a:buFont typeface="Wingdings" panose="05000000000000000000" pitchFamily="2" charset="2"/>
              <a:buNone/>
              <a:defRPr/>
            </a:pPr>
            <a:r>
              <a:rPr lang="ru-MO" sz="2200" dirty="0" smtClean="0">
                <a:solidFill>
                  <a:schemeClr val="tx1"/>
                </a:solidFill>
                <a:latin typeface="Times New Roman" pitchFamily="18" charset="0"/>
              </a:rPr>
              <a:t>Органы транспортного надзора, на основании запроса</a:t>
            </a:r>
            <a:r>
              <a:rPr lang="ro-RO" sz="2200" dirty="0" smtClean="0">
                <a:solidFill>
                  <a:schemeClr val="tx1"/>
                </a:solidFill>
                <a:latin typeface="Times New Roman" pitchFamily="18" charset="0"/>
              </a:rPr>
              <a:t>, </a:t>
            </a:r>
            <a:r>
              <a:rPr lang="ru-MO" sz="2200" dirty="0" smtClean="0">
                <a:solidFill>
                  <a:schemeClr val="tx1"/>
                </a:solidFill>
                <a:latin typeface="Times New Roman" pitchFamily="18" charset="0"/>
              </a:rPr>
              <a:t>выдают работодателю или инспектору труда в 5-дневный срок с момента завершения расследования заключение о причинах происшедшего несчастного случая и лицах, нарушивших положения нормативных актов.  </a:t>
            </a:r>
          </a:p>
          <a:p>
            <a:pPr algn="just">
              <a:lnSpc>
                <a:spcPct val="80000"/>
              </a:lnSpc>
              <a:buFont typeface="Wingdings" panose="05000000000000000000" pitchFamily="2" charset="2"/>
              <a:buNone/>
              <a:defRPr/>
            </a:pPr>
            <a:r>
              <a:rPr lang="ru-MO" sz="2200" dirty="0" smtClean="0">
                <a:solidFill>
                  <a:schemeClr val="tx1"/>
                </a:solidFill>
                <a:latin typeface="Times New Roman" pitchFamily="18" charset="0"/>
              </a:rPr>
              <a:t>29. В срок не более 30 дней со дня издания распоряжения о расследовании несчастного случая </a:t>
            </a:r>
            <a:r>
              <a:rPr lang="ro-RO" sz="2200" dirty="0" smtClean="0">
                <a:solidFill>
                  <a:schemeClr val="tx1"/>
                </a:solidFill>
                <a:latin typeface="Times New Roman" pitchFamily="18" charset="0"/>
              </a:rPr>
              <a:t>(</a:t>
            </a:r>
            <a:r>
              <a:rPr lang="ru-MO" sz="2200" dirty="0" smtClean="0">
                <a:solidFill>
                  <a:schemeClr val="tx1"/>
                </a:solidFill>
                <a:latin typeface="Times New Roman" pitchFamily="18" charset="0"/>
              </a:rPr>
              <a:t>за исключением случаев, когда необходима техническая экспертиза, ситуаций, когда Инспекция труда может продлить срок до получения необходимых документов и результатов экспертизы</a:t>
            </a:r>
            <a:r>
              <a:rPr lang="ro-RO" sz="2200" dirty="0" smtClean="0">
                <a:solidFill>
                  <a:schemeClr val="tx1"/>
                </a:solidFill>
                <a:latin typeface="Times New Roman" pitchFamily="18" charset="0"/>
              </a:rPr>
              <a:t>) </a:t>
            </a:r>
            <a:r>
              <a:rPr lang="ru-MO" sz="2200" dirty="0" smtClean="0">
                <a:solidFill>
                  <a:schemeClr val="tx1"/>
                </a:solidFill>
                <a:latin typeface="Times New Roman" pitchFamily="18" charset="0"/>
              </a:rPr>
              <a:t>инспектор труда составляет и подписывает акт о расследовании (согласно приложению № 2 к настоящему Положению) на фирменном бланке соответствующей территориальной инспекции труда.  </a:t>
            </a:r>
          </a:p>
          <a:p>
            <a:pPr algn="just">
              <a:lnSpc>
                <a:spcPct val="80000"/>
              </a:lnSpc>
              <a:buFont typeface="Wingdings" panose="05000000000000000000" pitchFamily="2" charset="2"/>
              <a:buNone/>
              <a:defRPr/>
            </a:pPr>
            <a:r>
              <a:rPr lang="ru-MO" sz="2200" dirty="0" smtClean="0">
                <a:solidFill>
                  <a:schemeClr val="tx1"/>
                </a:solidFill>
                <a:latin typeface="Times New Roman" pitchFamily="18" charset="0"/>
              </a:rPr>
              <a:t>В случае участия представителей, указанных в пунктах 15 и 16 настоящего Положения  акт подписывается и ими.</a:t>
            </a:r>
            <a:endParaRPr lang="ru-RU" sz="2200" dirty="0" smtClean="0">
              <a:solidFill>
                <a:schemeClr val="tx1"/>
              </a:solidFill>
              <a:latin typeface="Times New Roman" pitchFamily="18" charset="0"/>
            </a:endParaRPr>
          </a:p>
        </p:txBody>
      </p:sp>
    </p:spTree>
    <p:extLst>
      <p:ext uri="{BB962C8B-B14F-4D97-AF65-F5344CB8AC3E}">
        <p14:creationId xmlns:p14="http://schemas.microsoft.com/office/powerpoint/2010/main" val="357387774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Rot="1" noChangeArrowheads="1"/>
          </p:cNvSpPr>
          <p:nvPr>
            <p:ph type="body" idx="4294967295"/>
          </p:nvPr>
        </p:nvSpPr>
        <p:spPr>
          <a:xfrm>
            <a:off x="179388" y="258763"/>
            <a:ext cx="8842375" cy="6049962"/>
          </a:xfrm>
        </p:spPr>
        <p:txBody>
          <a:bodyPr/>
          <a:lstStyle/>
          <a:p>
            <a:pPr algn="ctr">
              <a:lnSpc>
                <a:spcPct val="80000"/>
              </a:lnSpc>
              <a:buFont typeface="Wingdings" panose="05000000000000000000" pitchFamily="2" charset="2"/>
              <a:buNone/>
              <a:defRPr/>
            </a:pPr>
            <a:r>
              <a:rPr lang="ru-MO" sz="2000" b="1" i="1" dirty="0" smtClean="0">
                <a:solidFill>
                  <a:schemeClr val="tx1"/>
                </a:solidFill>
                <a:latin typeface="Times New Roman" pitchFamily="18" charset="0"/>
              </a:rPr>
              <a:t>Завершение расследования несчастных случаев </a:t>
            </a:r>
            <a:endParaRPr lang="ru-MO" sz="20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30. Расследование несчастных случаев завершается составлением дела о расследовании, которое содержит:</a:t>
            </a: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a) акт расследования несчастного случая на производстве (при групповых несчастных случаях акт составляется для каждого пострадавшего);</a:t>
            </a:r>
            <a:endParaRPr lang="en-GB" sz="20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en-GB" sz="2000" dirty="0" smtClean="0">
                <a:solidFill>
                  <a:schemeClr val="tx1"/>
                </a:solidFill>
                <a:latin typeface="Times New Roman" pitchFamily="18" charset="0"/>
              </a:rPr>
              <a:t>b</a:t>
            </a:r>
            <a:r>
              <a:rPr lang="ru-MO" sz="2000" dirty="0" smtClean="0">
                <a:solidFill>
                  <a:schemeClr val="tx1"/>
                </a:solidFill>
                <a:latin typeface="Times New Roman" pitchFamily="18" charset="0"/>
              </a:rPr>
              <a:t>) акт расследования несчастного случая вне производства;</a:t>
            </a:r>
            <a:endParaRPr lang="en-GB" sz="20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en-GB" sz="2000" dirty="0" smtClean="0">
                <a:solidFill>
                  <a:schemeClr val="tx1"/>
                </a:solidFill>
                <a:latin typeface="Times New Roman" pitchFamily="18" charset="0"/>
              </a:rPr>
              <a:t>c</a:t>
            </a:r>
            <a:r>
              <a:rPr lang="ru-MO" sz="2000" dirty="0" smtClean="0">
                <a:solidFill>
                  <a:schemeClr val="tx1"/>
                </a:solidFill>
                <a:latin typeface="Times New Roman" pitchFamily="18" charset="0"/>
              </a:rPr>
              <a:t>) </a:t>
            </a:r>
            <a:r>
              <a:rPr lang="ru-RU" sz="2000" dirty="0" smtClean="0">
                <a:solidFill>
                  <a:schemeClr val="tx1"/>
                </a:solidFill>
                <a:latin typeface="Times New Roman" pitchFamily="18" charset="0"/>
              </a:rPr>
              <a:t>мнения</a:t>
            </a:r>
            <a:r>
              <a:rPr lang="ru-MO" sz="2000" dirty="0" smtClean="0">
                <a:solidFill>
                  <a:schemeClr val="tx1"/>
                </a:solidFill>
                <a:latin typeface="Times New Roman" pitchFamily="18" charset="0"/>
              </a:rPr>
              <a:t> </a:t>
            </a:r>
            <a:r>
              <a:rPr lang="ru-RU" sz="2000" dirty="0" smtClean="0">
                <a:solidFill>
                  <a:schemeClr val="tx1"/>
                </a:solidFill>
                <a:latin typeface="Times New Roman" pitchFamily="18" charset="0"/>
              </a:rPr>
              <a:t>участников расследования несчастного случая</a:t>
            </a:r>
            <a:r>
              <a:rPr lang="ru-MO" sz="2000" dirty="0" smtClean="0">
                <a:solidFill>
                  <a:schemeClr val="tx1"/>
                </a:solidFill>
                <a:latin typeface="Times New Roman" pitchFamily="18" charset="0"/>
              </a:rPr>
              <a:t> (при необходимости);</a:t>
            </a:r>
            <a:endParaRPr lang="en-GB" sz="20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en-GB" sz="2000" dirty="0" smtClean="0">
                <a:solidFill>
                  <a:schemeClr val="tx1"/>
                </a:solidFill>
                <a:latin typeface="Times New Roman" pitchFamily="18" charset="0"/>
              </a:rPr>
              <a:t>d</a:t>
            </a:r>
            <a:r>
              <a:rPr lang="ru-RU" sz="2000" dirty="0" smtClean="0">
                <a:solidFill>
                  <a:schemeClr val="tx1"/>
                </a:solidFill>
                <a:latin typeface="Times New Roman" pitchFamily="18" charset="0"/>
              </a:rPr>
              <a:t>) заявления пострадавших (если это возможно);</a:t>
            </a:r>
            <a:endParaRPr lang="en-GB" sz="20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en-GB" sz="2000" dirty="0" smtClean="0">
                <a:solidFill>
                  <a:schemeClr val="tx1"/>
                </a:solidFill>
                <a:latin typeface="Times New Roman" pitchFamily="18" charset="0"/>
              </a:rPr>
              <a:t>e</a:t>
            </a:r>
            <a:r>
              <a:rPr lang="ru-RU" sz="2000" dirty="0" smtClean="0">
                <a:solidFill>
                  <a:schemeClr val="tx1"/>
                </a:solidFill>
                <a:latin typeface="Times New Roman" pitchFamily="18" charset="0"/>
              </a:rPr>
              <a:t>) </a:t>
            </a:r>
            <a:r>
              <a:rPr lang="ru-MO" sz="2000" dirty="0" smtClean="0">
                <a:solidFill>
                  <a:schemeClr val="tx1"/>
                </a:solidFill>
                <a:latin typeface="Times New Roman" pitchFamily="18" charset="0"/>
              </a:rPr>
              <a:t>заявления лиц</a:t>
            </a:r>
            <a:r>
              <a:rPr lang="ru-RU" sz="2000" dirty="0" smtClean="0">
                <a:solidFill>
                  <a:schemeClr val="tx1"/>
                </a:solidFill>
                <a:latin typeface="Times New Roman" pitchFamily="18" charset="0"/>
              </a:rPr>
              <a:t>, </a:t>
            </a:r>
            <a:r>
              <a:rPr lang="ru-MO" sz="2000" dirty="0" smtClean="0">
                <a:solidFill>
                  <a:schemeClr val="tx1"/>
                </a:solidFill>
                <a:latin typeface="Times New Roman" pitchFamily="18" charset="0"/>
              </a:rPr>
              <a:t>обязанных обеспечить меры по охране труда на рабочем месте, где произошёл несчастный случай</a:t>
            </a:r>
            <a:r>
              <a:rPr lang="ru-RU" sz="2000" dirty="0" smtClean="0">
                <a:solidFill>
                  <a:schemeClr val="tx1"/>
                </a:solidFill>
                <a:latin typeface="Times New Roman" pitchFamily="18" charset="0"/>
              </a:rPr>
              <a:t>;</a:t>
            </a:r>
            <a:endParaRPr lang="ru-MO" sz="20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f) заявления очевидцев;</a:t>
            </a: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g) фотоснимки и схемы места, где произошёл несчастный случай;</a:t>
            </a:r>
            <a:endParaRPr lang="en-GB" sz="20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en-GB" sz="2000" dirty="0" smtClean="0">
                <a:solidFill>
                  <a:schemeClr val="tx1"/>
                </a:solidFill>
                <a:latin typeface="Times New Roman" pitchFamily="18" charset="0"/>
              </a:rPr>
              <a:t>h</a:t>
            </a:r>
            <a:r>
              <a:rPr lang="ru-MO" sz="2000" dirty="0" smtClean="0">
                <a:solidFill>
                  <a:schemeClr val="tx1"/>
                </a:solidFill>
                <a:latin typeface="Times New Roman" pitchFamily="18" charset="0"/>
              </a:rPr>
              <a:t>) </a:t>
            </a:r>
            <a:r>
              <a:rPr lang="ru-RU" sz="2000" dirty="0" smtClean="0">
                <a:solidFill>
                  <a:schemeClr val="tx1"/>
                </a:solidFill>
                <a:latin typeface="Times New Roman" pitchFamily="18" charset="0"/>
              </a:rPr>
              <a:t>другие акты и документы, необходимые для выяснения обстоятельств и причин, приведших к несчастному случаю</a:t>
            </a:r>
            <a:r>
              <a:rPr lang="ru-MO" sz="2000" dirty="0" smtClean="0">
                <a:solidFill>
                  <a:schemeClr val="tx1"/>
                </a:solidFill>
                <a:latin typeface="Times New Roman" pitchFamily="18" charset="0"/>
              </a:rPr>
              <a:t>;</a:t>
            </a:r>
            <a:endParaRPr lang="en-GB" sz="20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en-GB" sz="2000" dirty="0" err="1" smtClean="0">
                <a:solidFill>
                  <a:schemeClr val="tx1"/>
                </a:solidFill>
                <a:latin typeface="Times New Roman" pitchFamily="18" charset="0"/>
              </a:rPr>
              <a:t>i</a:t>
            </a:r>
            <a:r>
              <a:rPr lang="ru-MO" sz="2000" dirty="0" smtClean="0">
                <a:solidFill>
                  <a:schemeClr val="tx1"/>
                </a:solidFill>
                <a:latin typeface="Times New Roman" pitchFamily="18" charset="0"/>
              </a:rPr>
              <a:t>) </a:t>
            </a:r>
            <a:r>
              <a:rPr lang="ru-RU" sz="2000" dirty="0" smtClean="0">
                <a:solidFill>
                  <a:schemeClr val="tx1"/>
                </a:solidFill>
                <a:latin typeface="Times New Roman" pitchFamily="18" charset="0"/>
              </a:rPr>
              <a:t>заключение технической экспертизы (если оно необходимо)</a:t>
            </a:r>
            <a:r>
              <a:rPr lang="ru-MO" sz="2000" dirty="0" smtClean="0">
                <a:solidFill>
                  <a:schemeClr val="tx1"/>
                </a:solidFill>
                <a:latin typeface="Times New Roman" pitchFamily="18" charset="0"/>
              </a:rPr>
              <a:t>;</a:t>
            </a: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j) медицинскую справку о характере насильственного повреждения организма пострадавшего;</a:t>
            </a: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k) заключение из </a:t>
            </a:r>
            <a:r>
              <a:rPr lang="ru-RU" sz="2000" dirty="0" smtClean="0">
                <a:solidFill>
                  <a:schemeClr val="tx1"/>
                </a:solidFill>
                <a:latin typeface="Times New Roman" pitchFamily="18" charset="0"/>
              </a:rPr>
              <a:t>акта </a:t>
            </a:r>
            <a:r>
              <a:rPr lang="ru-MO" sz="2000" dirty="0" smtClean="0">
                <a:solidFill>
                  <a:schemeClr val="tx1"/>
                </a:solidFill>
                <a:latin typeface="Times New Roman" pitchFamily="18" charset="0"/>
              </a:rPr>
              <a:t>судебно-медицинской экспертизы о причинах смерти пострадавшего (при смертельных несчастных случаях). </a:t>
            </a: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Все материалы дела должны быть пронумерованы и прошнурованы.</a:t>
            </a:r>
            <a:r>
              <a:rPr lang="ru-RU" sz="2000" dirty="0" smtClean="0">
                <a:solidFill>
                  <a:schemeClr val="tx1"/>
                </a:solidFill>
                <a:effectLst/>
                <a:latin typeface="Times New Roman" pitchFamily="18" charset="0"/>
              </a:rPr>
              <a:t> </a:t>
            </a:r>
          </a:p>
        </p:txBody>
      </p:sp>
    </p:spTree>
    <p:extLst>
      <p:ext uri="{BB962C8B-B14F-4D97-AF65-F5344CB8AC3E}">
        <p14:creationId xmlns:p14="http://schemas.microsoft.com/office/powerpoint/2010/main" val="416846898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Rot="1" noChangeArrowheads="1"/>
          </p:cNvSpPr>
          <p:nvPr>
            <p:ph type="body" idx="4294967295"/>
          </p:nvPr>
        </p:nvSpPr>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80000"/>
              </a:lnSpc>
              <a:buFont typeface="Wingdings" panose="05000000000000000000" pitchFamily="2" charset="2"/>
              <a:buNone/>
            </a:pPr>
            <a:r>
              <a:rPr lang="ru-MD" altLang="ro-RO" sz="1700" dirty="0" smtClean="0">
                <a:solidFill>
                  <a:schemeClr val="tx1"/>
                </a:solidFill>
                <a:effectLst/>
                <a:latin typeface="Times New Roman" panose="02020603050405020304" pitchFamily="18" charset="0"/>
              </a:rPr>
              <a:t>31. </a:t>
            </a:r>
            <a:r>
              <a:rPr lang="ru-RU" altLang="ro-RO" sz="1700" dirty="0" smtClean="0">
                <a:solidFill>
                  <a:schemeClr val="tx1"/>
                </a:solidFill>
                <a:effectLst/>
                <a:latin typeface="Times New Roman" panose="02020603050405020304" pitchFamily="18" charset="0"/>
              </a:rPr>
              <a:t>Инспектор труда направляет в срок не более 3 дней со дня подписания акта расследования по одному экземпляру дела о расследовании несчастного случая</a:t>
            </a:r>
            <a:r>
              <a:rPr lang="ru-MD" altLang="ro-RO" sz="1700" dirty="0" smtClean="0">
                <a:solidFill>
                  <a:schemeClr val="tx1"/>
                </a:solidFill>
                <a:effectLst/>
                <a:latin typeface="Times New Roman" panose="02020603050405020304" pitchFamily="18" charset="0"/>
              </a:rPr>
              <a:t>: Инспекции труда, органу полиции, территориальной инспекции труда, соответствующему предприятию, а при необходимости - органам и учреждениям, представители которых участвовали в расследовании</a:t>
            </a:r>
            <a:r>
              <a:rPr lang="en-GB" altLang="ro-RO" sz="1700" dirty="0" smtClean="0">
                <a:solidFill>
                  <a:schemeClr val="tx1"/>
                </a:solidFill>
                <a:effectLst/>
                <a:latin typeface="Times New Roman" panose="02020603050405020304" pitchFamily="18" charset="0"/>
              </a:rPr>
              <a:t>. </a:t>
            </a:r>
            <a:r>
              <a:rPr lang="ru-RU" altLang="ro-RO" sz="1700" dirty="0" smtClean="0">
                <a:solidFill>
                  <a:schemeClr val="tx1"/>
                </a:solidFill>
                <a:effectLst/>
                <a:latin typeface="Times New Roman" panose="02020603050405020304" pitchFamily="18" charset="0"/>
              </a:rPr>
              <a:t>Оригинал дела о расследовании несчастного случая направляется предприятию, а при необходимости - органу местного публичного управления, который регистрирует и учитывает несчастные случаи, произошедшие у работодателей - физических лиц.</a:t>
            </a:r>
          </a:p>
          <a:p>
            <a:pPr algn="just">
              <a:lnSpc>
                <a:spcPct val="80000"/>
              </a:lnSpc>
              <a:buFont typeface="Wingdings" panose="05000000000000000000" pitchFamily="2" charset="2"/>
              <a:buNone/>
            </a:pPr>
            <a:r>
              <a:rPr lang="ru-RU" altLang="ro-RO" sz="1700" dirty="0" smtClean="0">
                <a:solidFill>
                  <a:schemeClr val="tx1"/>
                </a:solidFill>
                <a:effectLst/>
                <a:latin typeface="Times New Roman" panose="02020603050405020304" pitchFamily="18" charset="0"/>
              </a:rPr>
              <a:t>Если Инспекция труда установит, что при расследовании несчастного случая были допущены ошибки или появились новые обстоятельства несчастного случая, Главный государственный инспектор труда вправе назначить новое или дополнительное расследование данного несчастного случая.</a:t>
            </a:r>
            <a:endParaRPr lang="ru-MD" altLang="ro-RO" sz="1700" b="1" dirty="0" smtClean="0">
              <a:solidFill>
                <a:schemeClr val="tx1"/>
              </a:solidFill>
              <a:effectLst/>
              <a:latin typeface="Times New Roman" panose="02020603050405020304" pitchFamily="18" charset="0"/>
            </a:endParaRPr>
          </a:p>
          <a:p>
            <a:pPr algn="ctr">
              <a:lnSpc>
                <a:spcPct val="80000"/>
              </a:lnSpc>
              <a:buFont typeface="Wingdings" panose="05000000000000000000" pitchFamily="2" charset="2"/>
              <a:buNone/>
            </a:pPr>
            <a:r>
              <a:rPr lang="ru-MD" altLang="ro-RO" sz="1700" b="1" dirty="0" smtClean="0">
                <a:solidFill>
                  <a:schemeClr val="tx1"/>
                </a:solidFill>
                <a:effectLst/>
                <a:latin typeface="Times New Roman" panose="02020603050405020304" pitchFamily="18" charset="0"/>
              </a:rPr>
              <a:t>IV. Регистрация </a:t>
            </a:r>
            <a:r>
              <a:rPr lang="ru-RU" altLang="ro-RO" sz="1700" b="1" dirty="0" smtClean="0">
                <a:solidFill>
                  <a:schemeClr val="tx1"/>
                </a:solidFill>
                <a:effectLst/>
                <a:latin typeface="Times New Roman" panose="02020603050405020304" pitchFamily="18" charset="0"/>
              </a:rPr>
              <a:t>и учет </a:t>
            </a:r>
            <a:r>
              <a:rPr lang="ru-MD" altLang="ro-RO" sz="1700" b="1" dirty="0" smtClean="0">
                <a:solidFill>
                  <a:schemeClr val="tx1"/>
                </a:solidFill>
                <a:effectLst/>
                <a:latin typeface="Times New Roman" panose="02020603050405020304" pitchFamily="18" charset="0"/>
              </a:rPr>
              <a:t>несчастных случаев</a:t>
            </a:r>
            <a:endParaRPr lang="ru-MD" altLang="ro-RO" sz="1700" dirty="0" smtClean="0">
              <a:solidFill>
                <a:schemeClr val="tx1"/>
              </a:solidFill>
              <a:effectLst/>
              <a:latin typeface="Times New Roman" panose="02020603050405020304" pitchFamily="18" charset="0"/>
            </a:endParaRPr>
          </a:p>
          <a:p>
            <a:pPr algn="just">
              <a:lnSpc>
                <a:spcPct val="80000"/>
              </a:lnSpc>
              <a:buFont typeface="Wingdings" panose="05000000000000000000" pitchFamily="2" charset="2"/>
              <a:buNone/>
            </a:pPr>
            <a:r>
              <a:rPr lang="ru-MD" altLang="ro-RO" sz="1700" dirty="0" smtClean="0">
                <a:solidFill>
                  <a:schemeClr val="tx1"/>
                </a:solidFill>
                <a:effectLst/>
                <a:latin typeface="Times New Roman" panose="02020603050405020304" pitchFamily="18" charset="0"/>
              </a:rPr>
              <a:t>32. </a:t>
            </a:r>
            <a:r>
              <a:rPr lang="ru-RU" altLang="ro-RO" sz="1700" dirty="0" smtClean="0">
                <a:solidFill>
                  <a:schemeClr val="tx1"/>
                </a:solidFill>
                <a:effectLst/>
                <a:latin typeface="Times New Roman" panose="02020603050405020304" pitchFamily="18" charset="0"/>
              </a:rPr>
              <a:t>Несчастные случаи регистрируются и учитываются предприятиями, работниками которых являются или были пострадавшие</a:t>
            </a:r>
            <a:r>
              <a:rPr lang="ru-MD" altLang="ro-RO" sz="1700" dirty="0" smtClean="0">
                <a:solidFill>
                  <a:schemeClr val="tx1"/>
                </a:solidFill>
                <a:effectLst/>
                <a:latin typeface="Times New Roman" panose="02020603050405020304" pitchFamily="18" charset="0"/>
              </a:rPr>
              <a:t>, а несчастные случаи, произошедшие у работодателей - физических лиц, регистрируются и учитываются органом местного публичного управления (</a:t>
            </a:r>
            <a:r>
              <a:rPr lang="ru-MD" altLang="ro-RO" sz="1700" dirty="0" err="1" smtClean="0">
                <a:solidFill>
                  <a:schemeClr val="tx1"/>
                </a:solidFill>
                <a:effectLst/>
                <a:latin typeface="Times New Roman" panose="02020603050405020304" pitchFamily="18" charset="0"/>
              </a:rPr>
              <a:t>примэрией</a:t>
            </a:r>
            <a:r>
              <a:rPr lang="ru-MD" altLang="ro-RO" sz="1700" dirty="0" smtClean="0">
                <a:solidFill>
                  <a:schemeClr val="tx1"/>
                </a:solidFill>
                <a:effectLst/>
                <a:latin typeface="Times New Roman" panose="02020603050405020304" pitchFamily="18" charset="0"/>
              </a:rPr>
              <a:t>), на территории которого зарегистрирован индивидуальный трудовой договор. </a:t>
            </a:r>
          </a:p>
          <a:p>
            <a:pPr algn="just">
              <a:lnSpc>
                <a:spcPct val="80000"/>
              </a:lnSpc>
              <a:buFont typeface="Wingdings" panose="05000000000000000000" pitchFamily="2" charset="2"/>
              <a:buNone/>
            </a:pPr>
            <a:r>
              <a:rPr lang="ru-MD" altLang="ro-RO" sz="1700" dirty="0" smtClean="0">
                <a:solidFill>
                  <a:schemeClr val="tx1"/>
                </a:solidFill>
                <a:effectLst/>
                <a:latin typeface="Times New Roman" panose="02020603050405020304" pitchFamily="18" charset="0"/>
              </a:rPr>
              <a:t>33. Несчастные случаи, произошедшие со школьниками и студентами во время работы или прохождения профессиональной практики на предприятиях, </a:t>
            </a:r>
            <a:r>
              <a:rPr lang="ru-RU" altLang="ro-RO" sz="1700" dirty="0" smtClean="0">
                <a:solidFill>
                  <a:schemeClr val="tx1"/>
                </a:solidFill>
                <a:effectLst/>
                <a:latin typeface="Times New Roman" panose="02020603050405020304" pitchFamily="18" charset="0"/>
              </a:rPr>
              <a:t>регистрируются предприятием</a:t>
            </a:r>
            <a:r>
              <a:rPr lang="ro-RO" altLang="ro-RO" sz="1700" dirty="0" smtClean="0">
                <a:solidFill>
                  <a:schemeClr val="tx1"/>
                </a:solidFill>
                <a:effectLst/>
                <a:latin typeface="Times New Roman" panose="02020603050405020304" pitchFamily="18" charset="0"/>
              </a:rPr>
              <a:t>.</a:t>
            </a:r>
            <a:endParaRPr lang="ru-MD" altLang="ro-RO" sz="1700" dirty="0" smtClean="0">
              <a:solidFill>
                <a:schemeClr val="tx1"/>
              </a:solidFill>
              <a:effectLst/>
              <a:latin typeface="Times New Roman" panose="02020603050405020304" pitchFamily="18" charset="0"/>
            </a:endParaRPr>
          </a:p>
          <a:p>
            <a:pPr algn="just">
              <a:lnSpc>
                <a:spcPct val="80000"/>
              </a:lnSpc>
              <a:buFont typeface="Wingdings" panose="05000000000000000000" pitchFamily="2" charset="2"/>
              <a:buNone/>
            </a:pPr>
            <a:r>
              <a:rPr lang="ru-MD" altLang="ro-RO" sz="1700" dirty="0" smtClean="0">
                <a:solidFill>
                  <a:schemeClr val="tx1"/>
                </a:solidFill>
                <a:effectLst/>
                <a:latin typeface="Times New Roman" panose="02020603050405020304" pitchFamily="18" charset="0"/>
              </a:rPr>
              <a:t>34. Несчастные случаи на производстве регистрируются и учитываются отдельно от несчастных случаев вне производства.</a:t>
            </a:r>
          </a:p>
          <a:p>
            <a:pPr algn="just">
              <a:lnSpc>
                <a:spcPct val="80000"/>
              </a:lnSpc>
              <a:buFont typeface="Wingdings" panose="05000000000000000000" pitchFamily="2" charset="2"/>
              <a:buNone/>
            </a:pPr>
            <a:r>
              <a:rPr lang="ru-MD" altLang="ro-RO" sz="1700" dirty="0" smtClean="0">
                <a:solidFill>
                  <a:schemeClr val="tx1"/>
                </a:solidFill>
                <a:effectLst/>
                <a:latin typeface="Times New Roman" panose="02020603050405020304" pitchFamily="18" charset="0"/>
              </a:rPr>
              <a:t>35. Дела о расследовании несчастных случаев</a:t>
            </a:r>
            <a:r>
              <a:rPr lang="ru-RU" altLang="ro-RO" sz="1700" dirty="0" smtClean="0">
                <a:solidFill>
                  <a:schemeClr val="tx1"/>
                </a:solidFill>
                <a:effectLst/>
                <a:latin typeface="Times New Roman" panose="02020603050405020304" pitchFamily="18" charset="0"/>
              </a:rPr>
              <a:t> учитываются и</a:t>
            </a:r>
            <a:r>
              <a:rPr lang="ru-MD" altLang="ro-RO" sz="1700" dirty="0" smtClean="0">
                <a:solidFill>
                  <a:schemeClr val="tx1"/>
                </a:solidFill>
                <a:effectLst/>
                <a:latin typeface="Times New Roman" panose="02020603050405020304" pitchFamily="18" charset="0"/>
              </a:rPr>
              <a:t> хранятся на предприятии (в </a:t>
            </a:r>
            <a:r>
              <a:rPr lang="ru-MD" altLang="ro-RO" sz="1700" dirty="0" err="1" smtClean="0">
                <a:solidFill>
                  <a:schemeClr val="tx1"/>
                </a:solidFill>
                <a:effectLst/>
                <a:latin typeface="Times New Roman" panose="02020603050405020304" pitchFamily="18" charset="0"/>
              </a:rPr>
              <a:t>примэрии</a:t>
            </a:r>
            <a:r>
              <a:rPr lang="ru-MD" altLang="ro-RO" sz="1700" dirty="0" smtClean="0">
                <a:solidFill>
                  <a:schemeClr val="tx1"/>
                </a:solidFill>
                <a:effectLst/>
                <a:latin typeface="Times New Roman" panose="02020603050405020304" pitchFamily="18" charset="0"/>
              </a:rPr>
              <a:t>) в течение 50 лет, а у заинтересованных органов – по необходимости.</a:t>
            </a:r>
          </a:p>
          <a:p>
            <a:pPr algn="just">
              <a:lnSpc>
                <a:spcPct val="80000"/>
              </a:lnSpc>
              <a:buFont typeface="Wingdings" panose="05000000000000000000" pitchFamily="2" charset="2"/>
              <a:buNone/>
            </a:pPr>
            <a:r>
              <a:rPr lang="ru-MD" altLang="ro-RO" sz="1700" dirty="0" smtClean="0">
                <a:solidFill>
                  <a:schemeClr val="tx1"/>
                </a:solidFill>
                <a:effectLst/>
                <a:latin typeface="Times New Roman" panose="02020603050405020304" pitchFamily="18" charset="0"/>
              </a:rPr>
              <a:t>В случае ликвидации предприятия (</a:t>
            </a:r>
            <a:r>
              <a:rPr lang="ru-MD" altLang="ro-RO" sz="1700" dirty="0" err="1" smtClean="0">
                <a:solidFill>
                  <a:schemeClr val="tx1"/>
                </a:solidFill>
                <a:effectLst/>
                <a:latin typeface="Times New Roman" panose="02020603050405020304" pitchFamily="18" charset="0"/>
              </a:rPr>
              <a:t>примэрии</a:t>
            </a:r>
            <a:r>
              <a:rPr lang="ru-MD" altLang="ro-RO" sz="1700" dirty="0" smtClean="0">
                <a:solidFill>
                  <a:schemeClr val="tx1"/>
                </a:solidFill>
                <a:effectLst/>
                <a:latin typeface="Times New Roman" panose="02020603050405020304" pitchFamily="18" charset="0"/>
              </a:rPr>
              <a:t>) или необеспечения целостности документов дела о расследовании несчастных случаев передаются на хранение в государственный архив.</a:t>
            </a:r>
          </a:p>
          <a:p>
            <a:pPr algn="just">
              <a:lnSpc>
                <a:spcPct val="80000"/>
              </a:lnSpc>
              <a:buFont typeface="Wingdings" panose="05000000000000000000" pitchFamily="2" charset="2"/>
              <a:buNone/>
            </a:pPr>
            <a:r>
              <a:rPr lang="ru-MD" altLang="ro-RO" sz="1700" dirty="0" smtClean="0">
                <a:solidFill>
                  <a:schemeClr val="tx1"/>
                </a:solidFill>
                <a:effectLst/>
                <a:latin typeface="Times New Roman" panose="02020603050405020304" pitchFamily="18" charset="0"/>
              </a:rPr>
              <a:t>36. Предприятия (</a:t>
            </a:r>
            <a:r>
              <a:rPr lang="ru-MD" altLang="ro-RO" sz="1700" dirty="0" err="1" smtClean="0">
                <a:solidFill>
                  <a:schemeClr val="tx1"/>
                </a:solidFill>
                <a:effectLst/>
                <a:latin typeface="Times New Roman" panose="02020603050405020304" pitchFamily="18" charset="0"/>
              </a:rPr>
              <a:t>примэрии</a:t>
            </a:r>
            <a:r>
              <a:rPr lang="ru-MD" altLang="ro-RO" sz="1700" dirty="0" smtClean="0">
                <a:solidFill>
                  <a:schemeClr val="tx1"/>
                </a:solidFill>
                <a:effectLst/>
                <a:latin typeface="Times New Roman" panose="02020603050405020304" pitchFamily="18" charset="0"/>
              </a:rPr>
              <a:t>) направляют статистическим органам годовой отчет в установленном порядке о статистической ситуации несчастных случаев на производстве, зарегистрированных за отчетный период.</a:t>
            </a:r>
            <a:endParaRPr lang="ru-RU" altLang="ro-RO" sz="1700" dirty="0" smtClean="0">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87611173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Rot="1" noChangeArrowheads="1"/>
          </p:cNvSpPr>
          <p:nvPr>
            <p:ph type="body" idx="4294967295"/>
          </p:nvPr>
        </p:nvSpPr>
        <p:spPr>
          <a:xfrm>
            <a:off x="0" y="188913"/>
            <a:ext cx="9144000" cy="6858000"/>
          </a:xfrm>
        </p:spPr>
        <p:txBody>
          <a:bodyPr/>
          <a:lstStyle/>
          <a:p>
            <a:pPr algn="ctr">
              <a:lnSpc>
                <a:spcPct val="80000"/>
              </a:lnSpc>
              <a:buFont typeface="Wingdings" panose="05000000000000000000" pitchFamily="2" charset="2"/>
              <a:buNone/>
              <a:defRPr/>
            </a:pPr>
            <a:r>
              <a:rPr lang="ro-RO" sz="2000" b="1" dirty="0" smtClean="0">
                <a:solidFill>
                  <a:schemeClr val="tx1"/>
                </a:solidFill>
                <a:latin typeface="Times New Roman" pitchFamily="18" charset="0"/>
              </a:rPr>
              <a:t>V</a:t>
            </a:r>
            <a:r>
              <a:rPr lang="ru-RU" sz="2000" b="1" dirty="0" smtClean="0">
                <a:solidFill>
                  <a:schemeClr val="tx1"/>
                </a:solidFill>
                <a:latin typeface="Times New Roman" pitchFamily="18" charset="0"/>
              </a:rPr>
              <a:t>. </a:t>
            </a:r>
            <a:r>
              <a:rPr lang="ru-MO" sz="2000" b="1" dirty="0" smtClean="0">
                <a:solidFill>
                  <a:schemeClr val="tx1"/>
                </a:solidFill>
                <a:latin typeface="Times New Roman" pitchFamily="18" charset="0"/>
              </a:rPr>
              <a:t>Заключительные положения</a:t>
            </a:r>
            <a:endParaRPr lang="ru-MO" sz="2000" dirty="0" smtClean="0">
              <a:solidFill>
                <a:schemeClr val="tx1"/>
              </a:solidFill>
              <a:latin typeface="Times New Roman" pitchFamily="18" charset="0"/>
            </a:endParaRP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37. По требованию пострадавшего или лица, представляющего интересы его семьи, и заинтересованных органов, работодатель или Инспекция труда в срок не более 3 дней со дня обращения направляет ему заверенную копию акта расследования несчастного случая на производстве или копию акта расследования несчастного случая вне производства.  </a:t>
            </a: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38. Если предприятие отказывается составлять акт расследования несчастного случая на производстве или акт расследования несчастного случая вне производства, а также если пострадавший или лицо, представляющее его интересы, не согласно с содержанием акта, то спор разрешается в соответствии с законодательством о разрешении индивидуальных трудовых споров.</a:t>
            </a: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39. Ответственность за правильность и своевременность сообщения, расследования, отчетности и учета несчастных случаев, произошедших на производстве за составление актов и за выполнение мероприятий по устранению причин несчастных случаев на производстве несет руководитель предприятия.</a:t>
            </a:r>
          </a:p>
          <a:p>
            <a:pPr algn="just">
              <a:lnSpc>
                <a:spcPct val="80000"/>
              </a:lnSpc>
              <a:buFont typeface="Wingdings" panose="05000000000000000000" pitchFamily="2" charset="2"/>
              <a:buNone/>
              <a:defRPr/>
            </a:pPr>
            <a:r>
              <a:rPr lang="ru-MO" sz="2000" dirty="0" smtClean="0">
                <a:solidFill>
                  <a:schemeClr val="tx1"/>
                </a:solidFill>
                <a:latin typeface="Times New Roman" pitchFamily="18" charset="0"/>
              </a:rPr>
              <a:t>40. Контроль за сообщением, расследованием, отчетностью и учетом несчастных случаев, произошедших на производстве, а также за выполнением мероприятий по устранению причин несчастных случаев на производстве  осуществляют территориальные инспекции труда.</a:t>
            </a:r>
            <a:r>
              <a:rPr lang="ru-RU" sz="2000" dirty="0" smtClean="0">
                <a:solidFill>
                  <a:schemeClr val="tx1"/>
                </a:solidFill>
                <a:effectLst/>
                <a:latin typeface="Times New Roman" pitchFamily="18" charset="0"/>
              </a:rPr>
              <a:t> </a:t>
            </a:r>
          </a:p>
        </p:txBody>
      </p:sp>
    </p:spTree>
    <p:extLst>
      <p:ext uri="{BB962C8B-B14F-4D97-AF65-F5344CB8AC3E}">
        <p14:creationId xmlns:p14="http://schemas.microsoft.com/office/powerpoint/2010/main" val="243489553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Rot="1" noChangeArrowheads="1"/>
          </p:cNvSpPr>
          <p:nvPr>
            <p:ph type="subTitle" idx="1"/>
          </p:nvPr>
        </p:nvSpPr>
        <p:spPr>
          <a:xfrm>
            <a:off x="1371600" y="1557338"/>
            <a:ext cx="6400800" cy="3673030"/>
          </a:xfrm>
        </p:spPr>
        <p:txBody>
          <a:bodyPr/>
          <a:lstStyle/>
          <a:p>
            <a:pPr marR="0" algn="ctr"/>
            <a:r>
              <a:rPr lang="ru-RU" sz="4400" b="1" dirty="0">
                <a:solidFill>
                  <a:schemeClr val="tx1"/>
                </a:solidFill>
                <a:latin typeface="Times New Roman" pitchFamily="18" charset="0"/>
              </a:rPr>
              <a:t>Изображения, отражающие обстоятельства и причины несчастных случаев на производстве</a:t>
            </a:r>
            <a:endParaRPr lang="ru-RU" sz="4400" b="1" dirty="0" smtClean="0">
              <a:solidFill>
                <a:schemeClr val="tx1"/>
              </a:solidFill>
              <a:latin typeface="Times New Roman" pitchFamily="18" charset="0"/>
            </a:endParaRPr>
          </a:p>
        </p:txBody>
      </p:sp>
      <p:pic>
        <p:nvPicPr>
          <p:cNvPr id="3"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sz="quarter" idx="1"/>
          </p:nvPr>
        </p:nvSpPr>
        <p:spPr>
          <a:xfrm>
            <a:off x="170688" y="1292352"/>
            <a:ext cx="8778240" cy="5548192"/>
          </a:xfrm>
        </p:spPr>
        <p:txBody>
          <a:bodyPr/>
          <a:lstStyle/>
          <a:p>
            <a:pPr algn="ctr" eaLnBrk="1" hangingPunct="1">
              <a:lnSpc>
                <a:spcPct val="80000"/>
              </a:lnSpc>
              <a:buClr>
                <a:schemeClr val="tx1"/>
              </a:buClr>
              <a:buFont typeface="Wingdings" pitchFamily="2" charset="2"/>
              <a:buNone/>
            </a:pPr>
            <a:r>
              <a:rPr lang="ru-RU" sz="2400" b="1" dirty="0" smtClean="0">
                <a:solidFill>
                  <a:schemeClr val="tx1"/>
                </a:solidFill>
                <a:latin typeface="Times New Roman" panose="02020603050405020304" pitchFamily="18" charset="0"/>
                <a:cs typeface="Times New Roman" panose="02020603050405020304" pitchFamily="18" charset="0"/>
              </a:rPr>
              <a:t>Трудовой кодекс</a:t>
            </a:r>
          </a:p>
          <a:p>
            <a:pPr algn="ctr" eaLnBrk="1" hangingPunct="1">
              <a:lnSpc>
                <a:spcPct val="80000"/>
              </a:lnSpc>
              <a:buClr>
                <a:schemeClr val="tx1"/>
              </a:buClr>
              <a:buFont typeface="Wingdings" pitchFamily="2" charset="2"/>
              <a:buNone/>
            </a:pPr>
            <a:endParaRPr lang="ro-RO" sz="2400" b="1" dirty="0" smtClean="0">
              <a:solidFill>
                <a:schemeClr val="tx1"/>
              </a:solidFill>
              <a:latin typeface="Times New Roman" panose="02020603050405020304" pitchFamily="18" charset="0"/>
              <a:cs typeface="Times New Roman" panose="02020603050405020304" pitchFamily="18" charset="0"/>
            </a:endParaRPr>
          </a:p>
          <a:p>
            <a:pPr algn="just" eaLnBrk="1" hangingPunct="1">
              <a:lnSpc>
                <a:spcPct val="80000"/>
              </a:lnSpc>
              <a:buClr>
                <a:schemeClr val="tx1"/>
              </a:buClr>
              <a:buFont typeface="Wingdings" pitchFamily="2" charset="2"/>
              <a:buNone/>
            </a:pP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smtClean="0">
                <a:solidFill>
                  <a:schemeClr val="tx1"/>
                </a:solidFill>
                <a:latin typeface="Times New Roman" panose="02020603050405020304" pitchFamily="18" charset="0"/>
                <a:cs typeface="Times New Roman" panose="02020603050405020304" pitchFamily="18" charset="0"/>
              </a:rPr>
              <a:t>Статья </a:t>
            </a:r>
            <a:r>
              <a:rPr lang="ru-RU" sz="2400" b="1" dirty="0">
                <a:solidFill>
                  <a:schemeClr val="tx1"/>
                </a:solidFill>
                <a:latin typeface="Times New Roman" panose="02020603050405020304" pitchFamily="18" charset="0"/>
                <a:cs typeface="Times New Roman" panose="02020603050405020304" pitchFamily="18" charset="0"/>
              </a:rPr>
              <a:t>5. </a:t>
            </a:r>
            <a:r>
              <a:rPr lang="ru-RU" sz="2400" dirty="0">
                <a:solidFill>
                  <a:schemeClr val="tx1"/>
                </a:solidFill>
                <a:latin typeface="Times New Roman" panose="02020603050405020304" pitchFamily="18" charset="0"/>
                <a:cs typeface="Times New Roman" panose="02020603050405020304" pitchFamily="18" charset="0"/>
              </a:rPr>
              <a:t>Основные принципы </a:t>
            </a:r>
            <a:r>
              <a:rPr lang="ru-RU" sz="2400" dirty="0" smtClean="0">
                <a:solidFill>
                  <a:schemeClr val="tx1"/>
                </a:solidFill>
                <a:latin typeface="Times New Roman" panose="02020603050405020304" pitchFamily="18" charset="0"/>
                <a:cs typeface="Times New Roman" panose="02020603050405020304" pitchFamily="18" charset="0"/>
              </a:rPr>
              <a:t>регулирования трудовых </a:t>
            </a:r>
            <a:r>
              <a:rPr lang="ru-RU" sz="2400" dirty="0">
                <a:solidFill>
                  <a:schemeClr val="tx1"/>
                </a:solidFill>
                <a:latin typeface="Times New Roman" panose="02020603050405020304" pitchFamily="18" charset="0"/>
                <a:cs typeface="Times New Roman" panose="02020603050405020304" pitchFamily="18" charset="0"/>
              </a:rPr>
              <a:t>отношений и </a:t>
            </a:r>
            <a:r>
              <a:rPr lang="ru-RU" sz="2400" dirty="0" smtClean="0">
                <a:solidFill>
                  <a:schemeClr val="tx1"/>
                </a:solidFill>
                <a:latin typeface="Times New Roman" panose="02020603050405020304" pitchFamily="18" charset="0"/>
                <a:cs typeface="Times New Roman" panose="02020603050405020304" pitchFamily="18" charset="0"/>
              </a:rPr>
              <a:t>иных непосредственно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связанных </a:t>
            </a:r>
            <a:r>
              <a:rPr lang="ru-RU" sz="2400" dirty="0">
                <a:solidFill>
                  <a:schemeClr val="tx1"/>
                </a:solidFill>
                <a:latin typeface="Times New Roman" panose="02020603050405020304" pitchFamily="18" charset="0"/>
                <a:cs typeface="Times New Roman" panose="02020603050405020304" pitchFamily="18" charset="0"/>
              </a:rPr>
              <a:t>с ними отношений</a:t>
            </a:r>
            <a:endParaRPr lang="ro-RO" sz="2400" dirty="0" smtClean="0">
              <a:solidFill>
                <a:schemeClr val="tx1"/>
              </a:solidFill>
              <a:latin typeface="Times New Roman" panose="02020603050405020304" pitchFamily="18" charset="0"/>
              <a:cs typeface="Times New Roman" panose="02020603050405020304" pitchFamily="18" charset="0"/>
            </a:endParaRPr>
          </a:p>
          <a:p>
            <a:pPr algn="just" eaLnBrk="1" hangingPunct="1">
              <a:lnSpc>
                <a:spcPct val="80000"/>
              </a:lnSpc>
              <a:buClr>
                <a:schemeClr val="tx1"/>
              </a:buClr>
              <a:buFont typeface="Wingdings" pitchFamily="2" charset="2"/>
              <a:buNone/>
            </a:pPr>
            <a:r>
              <a:rPr lang="ro-RO" sz="2400" dirty="0" smtClean="0">
                <a:solidFill>
                  <a:schemeClr val="tx1"/>
                </a:solidFill>
                <a:latin typeface="Times New Roman" panose="02020603050405020304" pitchFamily="18" charset="0"/>
                <a:cs typeface="Times New Roman" panose="02020603050405020304" pitchFamily="18" charset="0"/>
              </a:rPr>
              <a:t>	...</a:t>
            </a:r>
          </a:p>
          <a:p>
            <a:pPr algn="just" eaLnBrk="1" hangingPunct="1">
              <a:buClr>
                <a:schemeClr val="tx1"/>
              </a:buClr>
              <a:buFont typeface="Wingdings" pitchFamily="2" charset="2"/>
              <a:buNone/>
            </a:pPr>
            <a:r>
              <a:rPr lang="ro-RO" sz="2400" dirty="0" smtClean="0">
                <a:solidFill>
                  <a:schemeClr val="tx1"/>
                </a:solidFill>
                <a:latin typeface="Times New Roman" panose="02020603050405020304" pitchFamily="18" charset="0"/>
                <a:cs typeface="Times New Roman" panose="02020603050405020304" pitchFamily="18" charset="0"/>
              </a:rPr>
              <a:t>	</a:t>
            </a:r>
            <a:r>
              <a:rPr lang="ro-RO" sz="2400" b="1" dirty="0" smtClean="0">
                <a:solidFill>
                  <a:schemeClr val="tx1"/>
                </a:solidFill>
                <a:latin typeface="Times New Roman" panose="02020603050405020304" pitchFamily="18" charset="0"/>
                <a:cs typeface="Times New Roman" panose="02020603050405020304" pitchFamily="18" charset="0"/>
              </a:rPr>
              <a:t>d) </a:t>
            </a:r>
            <a:r>
              <a:rPr lang="ru-RU" sz="2400" b="1" dirty="0">
                <a:solidFill>
                  <a:schemeClr val="tx1"/>
                </a:solidFill>
                <a:latin typeface="Times New Roman" panose="02020603050405020304" pitchFamily="18" charset="0"/>
                <a:cs typeface="Times New Roman" panose="02020603050405020304" pitchFamily="18" charset="0"/>
              </a:rPr>
              <a:t>обеспечение права каждого работника на справедливые условия труда, в том числе отвечающие требованиям охраны здоровья и безопасности труда, и права на отдых, включая регулирование продолжительности рабочего времени, предоставление ежегодного оплачиваемого отпуска, ежедневного отдыха, выходных и нерабочих праздничных дней</a:t>
            </a:r>
            <a:r>
              <a:rPr lang="ru-RU" sz="2400" b="1" dirty="0" smtClean="0">
                <a:solidFill>
                  <a:schemeClr val="tx1"/>
                </a:solidFill>
                <a:latin typeface="Times New Roman" panose="02020603050405020304" pitchFamily="18" charset="0"/>
                <a:cs typeface="Times New Roman" panose="02020603050405020304" pitchFamily="18" charset="0"/>
              </a:rPr>
              <a:t>;</a:t>
            </a:r>
            <a:endParaRPr lang="ro-RO" sz="2400" b="1" dirty="0" smtClean="0">
              <a:solidFill>
                <a:schemeClr val="tx1"/>
              </a:solidFill>
              <a:latin typeface="Times New Roman" panose="02020603050405020304" pitchFamily="18" charset="0"/>
              <a:cs typeface="Times New Roman" panose="02020603050405020304" pitchFamily="18" charset="0"/>
            </a:endParaRPr>
          </a:p>
          <a:p>
            <a:pPr algn="just" eaLnBrk="1" hangingPunct="1">
              <a:lnSpc>
                <a:spcPct val="80000"/>
              </a:lnSpc>
              <a:buClr>
                <a:schemeClr val="tx1"/>
              </a:buClr>
              <a:buFont typeface="Wingdings" pitchFamily="2" charset="2"/>
              <a:buNone/>
            </a:pPr>
            <a:r>
              <a:rPr lang="ro-RO" sz="2400" dirty="0" smtClean="0">
                <a:solidFill>
                  <a:schemeClr val="tx1"/>
                </a:solidFill>
                <a:latin typeface="Times New Roman" panose="02020603050405020304" pitchFamily="18" charset="0"/>
                <a:cs typeface="Times New Roman" panose="02020603050405020304" pitchFamily="18" charset="0"/>
              </a:rPr>
              <a:t>	....</a:t>
            </a:r>
            <a:endParaRPr lang="ru-RU" sz="2400" dirty="0" smtClean="0">
              <a:solidFill>
                <a:schemeClr val="tx1"/>
              </a:solidFill>
              <a:latin typeface="Times New Roman" panose="02020603050405020304" pitchFamily="18" charset="0"/>
              <a:cs typeface="Times New Roman" panose="02020603050405020304" pitchFamily="18" charset="0"/>
            </a:endParaRPr>
          </a:p>
        </p:txBody>
      </p:sp>
      <p:pic>
        <p:nvPicPr>
          <p:cNvPr id="5"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Содержимое 3" descr="accident-curtea-domneasca.jpg"/>
          <p:cNvPicPr>
            <a:picLocks noGrp="1" noChangeAspect="1"/>
          </p:cNvPicPr>
          <p:nvPr>
            <p:ph idx="1"/>
          </p:nvPr>
        </p:nvPicPr>
        <p:blipFill>
          <a:blip r:embed="rId2"/>
          <a:srcRect/>
          <a:stretch>
            <a:fillRect/>
          </a:stretch>
        </p:blipFill>
        <p:spPr>
          <a:xfrm>
            <a:off x="-57150" y="0"/>
            <a:ext cx="9201150" cy="68580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Содержимое 3" descr="accident-de-munca-scara.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Содержимое 3" descr="Accidente-de-munca.jpg"/>
          <p:cNvPicPr>
            <a:picLocks noGrp="1" noChangeAspect="1"/>
          </p:cNvPicPr>
          <p:nvPr>
            <p:ph idx="1"/>
          </p:nvPr>
        </p:nvPicPr>
        <p:blipFill>
          <a:blip r:embed="rId2"/>
          <a:srcRect/>
          <a:stretch>
            <a:fillRect/>
          </a:stretch>
        </p:blipFill>
        <p:spPr>
          <a:xfrm>
            <a:off x="-26988" y="0"/>
            <a:ext cx="9170988" cy="5643563"/>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Содержимое 3" descr="Accident-munca-padure-Zabra.jpg"/>
          <p:cNvPicPr>
            <a:picLocks noGrp="1" noChangeAspect="1"/>
          </p:cNvPicPr>
          <p:nvPr>
            <p:ph idx="1"/>
          </p:nvPr>
        </p:nvPicPr>
        <p:blipFill>
          <a:blip r:embed="rId2"/>
          <a:srcRect/>
          <a:stretch>
            <a:fillRect/>
          </a:stretch>
        </p:blipFill>
        <p:spPr>
          <a:xfrm>
            <a:off x="0" y="71438"/>
            <a:ext cx="9080500" cy="62865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Содержимое 3" descr="images.jpg"/>
          <p:cNvPicPr>
            <a:picLocks noGrp="1" noChangeAspect="1"/>
          </p:cNvPicPr>
          <p:nvPr>
            <p:ph idx="1"/>
          </p:nvPr>
        </p:nvPicPr>
        <p:blipFill>
          <a:blip r:embed="rId2"/>
          <a:srcRect/>
          <a:stretch>
            <a:fillRect/>
          </a:stretch>
        </p:blipFill>
        <p:spPr>
          <a:xfrm>
            <a:off x="-57150" y="0"/>
            <a:ext cx="9201150" cy="657225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prezentări\foto accidente demunca\accident la locul de munca 4 (Small).jpg"/>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prezentări\foto accidente demunca\ACCIDENT DE MUNCA 2011 (Small).jpg"/>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prezentări\foto accidente demunca\accidentele-de-munca-in-moldova-prejudiciile-materiale-raman-doar-pe-hartie-1398427604.jpg"/>
          <p:cNvPicPr>
            <a:picLocks noGrp="1" noChangeAspect="1" noChangeArrowheads="1"/>
          </p:cNvPicPr>
          <p:nvPr>
            <p:ph idx="1"/>
          </p:nvPr>
        </p:nvPicPr>
        <p:blipFill>
          <a:blip r:embed="rId2"/>
          <a:srcRect/>
          <a:stretch>
            <a:fillRect/>
          </a:stretch>
        </p:blipFill>
        <p:spPr>
          <a:xfrm>
            <a:off x="0" y="0"/>
            <a:ext cx="9190038" cy="6858000"/>
          </a:xfr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prezentări\foto accidente demunca\images (1).jpg"/>
          <p:cNvPicPr>
            <a:picLocks noChangeAspect="1" noChangeArrowheads="1"/>
          </p:cNvPicPr>
          <p:nvPr/>
        </p:nvPicPr>
        <p:blipFill>
          <a:blip r:embed="rId2"/>
          <a:srcRect/>
          <a:stretch>
            <a:fillRect/>
          </a:stretch>
        </p:blipFill>
        <p:spPr bwMode="auto">
          <a:xfrm>
            <a:off x="0" y="0"/>
            <a:ext cx="9144000"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Картинки по запросу accidente de munca"/>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ro-RO"/>
          </a:p>
        </p:txBody>
      </p:sp>
      <p:sp>
        <p:nvSpPr>
          <p:cNvPr id="51203" name="AutoShape 4" descr="Картинки по запросу accidente de munca"/>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ro-RO"/>
          </a:p>
        </p:txBody>
      </p:sp>
      <p:sp>
        <p:nvSpPr>
          <p:cNvPr id="51204" name="AutoShape 6" descr="Картинки по запросу accidente de munca"/>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ro-RO"/>
          </a:p>
        </p:txBody>
      </p:sp>
      <p:pic>
        <p:nvPicPr>
          <p:cNvPr id="51205" name="Picture 8" descr="http://alba24.ro/wp-content/uploads/2013/02/accident-de-munca.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bwMode="auto">
          <a:xfrm>
            <a:off x="107950" y="1555646"/>
            <a:ext cx="8856663" cy="4845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609600" indent="-609600" algn="just">
              <a:buClr>
                <a:schemeClr val="tx1"/>
              </a:buClr>
              <a:buFont typeface="Wingdings" panose="05000000000000000000" pitchFamily="2" charset="2"/>
              <a:buNone/>
              <a:defRPr/>
            </a:pPr>
            <a:r>
              <a:rPr lang="ru-RU" sz="2800" b="1" kern="0" dirty="0" smtClean="0">
                <a:solidFill>
                  <a:schemeClr val="tx1"/>
                </a:solidFill>
                <a:latin typeface="Times New Roman" pitchFamily="18" charset="0"/>
              </a:rPr>
              <a:t>Статья 9. </a:t>
            </a:r>
            <a:r>
              <a:rPr lang="ru-RU" sz="2800" b="0" kern="0" dirty="0" smtClean="0">
                <a:solidFill>
                  <a:schemeClr val="tx1"/>
                </a:solidFill>
                <a:latin typeface="Times New Roman" pitchFamily="18" charset="0"/>
              </a:rPr>
              <a:t>Основные права и обязанности работника</a:t>
            </a:r>
            <a:endParaRPr lang="ru-RU" sz="2800" b="1" kern="0" dirty="0" smtClean="0">
              <a:solidFill>
                <a:schemeClr val="tx1"/>
              </a:solidFill>
              <a:latin typeface="Times New Roman" pitchFamily="18" charset="0"/>
            </a:endParaRPr>
          </a:p>
          <a:p>
            <a:pPr marL="609600" indent="-609600" algn="just">
              <a:buClr>
                <a:schemeClr val="tx1"/>
              </a:buClr>
              <a:buFont typeface="Wingdings" panose="05000000000000000000" pitchFamily="2" charset="2"/>
              <a:buAutoNum type="arabicParenBoth"/>
              <a:defRPr/>
            </a:pPr>
            <a:r>
              <a:rPr lang="ru-RU" sz="2800" b="0" kern="0" dirty="0" smtClean="0">
                <a:solidFill>
                  <a:schemeClr val="tx1"/>
                </a:solidFill>
                <a:latin typeface="Times New Roman" pitchFamily="18" charset="0"/>
              </a:rPr>
              <a:t>Работник имеет право на:</a:t>
            </a:r>
          </a:p>
          <a:p>
            <a:pPr marL="609600" indent="-609600" algn="just">
              <a:buClr>
                <a:schemeClr val="tx1"/>
              </a:buClr>
              <a:buFont typeface="Wingdings" panose="05000000000000000000" pitchFamily="2" charset="2"/>
              <a:buNone/>
              <a:defRPr/>
            </a:pPr>
            <a:r>
              <a:rPr lang="ru-RU" sz="2800" b="1" kern="0" dirty="0" smtClean="0">
                <a:solidFill>
                  <a:schemeClr val="tx1"/>
                </a:solidFill>
                <a:latin typeface="Times New Roman" pitchFamily="18" charset="0"/>
              </a:rPr>
              <a:t>....</a:t>
            </a:r>
          </a:p>
          <a:p>
            <a:pPr marL="609600" indent="-609600" algn="just">
              <a:buClr>
                <a:schemeClr val="tx1"/>
              </a:buClr>
              <a:buFont typeface="Wingdings" panose="05000000000000000000" pitchFamily="2" charset="2"/>
              <a:buNone/>
              <a:defRPr/>
            </a:pPr>
            <a:r>
              <a:rPr lang="ru-RU" sz="2800" b="0" kern="0" dirty="0" smtClean="0">
                <a:solidFill>
                  <a:schemeClr val="tx1"/>
                </a:solidFill>
                <a:latin typeface="Times New Roman" pitchFamily="18" charset="0"/>
              </a:rPr>
              <a:t>c) рабочее место, соответствующее условиям, предусмотренным государственными стандартами организации, охраны здоровья и безопасности труда, коллективным трудовым договором и коллективными соглашениями;</a:t>
            </a:r>
            <a:endParaRPr lang="ru-RU" sz="2800" b="1" kern="0" dirty="0" smtClean="0">
              <a:solidFill>
                <a:schemeClr val="tx1"/>
              </a:solidFill>
              <a:latin typeface="Times New Roman" pitchFamily="18" charset="0"/>
            </a:endParaRPr>
          </a:p>
          <a:p>
            <a:pPr marL="609600" indent="-609600" algn="just">
              <a:buClr>
                <a:schemeClr val="tx1"/>
              </a:buClr>
              <a:buFont typeface="Wingdings" panose="05000000000000000000" pitchFamily="2" charset="2"/>
              <a:buNone/>
              <a:defRPr/>
            </a:pPr>
            <a:r>
              <a:rPr lang="ru-RU" sz="2800" b="1" kern="0" dirty="0" smtClean="0">
                <a:solidFill>
                  <a:schemeClr val="tx1"/>
                </a:solidFill>
                <a:latin typeface="Times New Roman" pitchFamily="18" charset="0"/>
              </a:rPr>
              <a:t>....</a:t>
            </a:r>
            <a:r>
              <a:rPr lang="ru-RU" sz="2800" b="0" kern="0" dirty="0" smtClean="0">
                <a:solidFill>
                  <a:schemeClr val="tx1"/>
                </a:solidFill>
                <a:latin typeface="Times New Roman" pitchFamily="18" charset="0"/>
              </a:rPr>
              <a:t>   </a:t>
            </a:r>
            <a:endParaRPr lang="ro-RO" sz="2800" b="0" kern="0" dirty="0" smtClean="0">
              <a:solidFill>
                <a:schemeClr val="tx1"/>
              </a:solidFill>
              <a:latin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sansanews.ro/media/components/news/news/original/758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1768527"/>
            <a:ext cx="7818555" cy="782328"/>
          </a:xfrm>
        </p:spPr>
        <p:txBody>
          <a:bodyPr/>
          <a:lstStyle/>
          <a:p>
            <a:pPr algn="ctr"/>
            <a:r>
              <a:rPr lang="ru-RU" sz="3200" b="1" dirty="0" smtClean="0">
                <a:solidFill>
                  <a:srgbClr val="002060"/>
                </a:solidFill>
                <a:latin typeface="Times New Roman" pitchFamily="18" charset="0"/>
                <a:cs typeface="Times New Roman" pitchFamily="18" charset="0"/>
              </a:rPr>
              <a:t>Охрана здоровья и безопасность труда</a:t>
            </a:r>
            <a:endParaRPr lang="en-US" dirty="0"/>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06/11/2018</a:t>
            </a:fld>
            <a:endParaRPr lang="en-GB" noProof="0" dirty="0"/>
          </a:p>
        </p:txBody>
      </p:sp>
      <p:sp>
        <p:nvSpPr>
          <p:cNvPr id="5" name="Content Placeholder 4"/>
          <p:cNvSpPr>
            <a:spLocks noGrp="1"/>
          </p:cNvSpPr>
          <p:nvPr>
            <p:ph idx="1"/>
          </p:nvPr>
        </p:nvSpPr>
        <p:spPr>
          <a:xfrm>
            <a:off x="684000" y="3124020"/>
            <a:ext cx="8255284" cy="2886003"/>
          </a:xfrm>
        </p:spPr>
        <p:txBody>
          <a:bodyPr/>
          <a:lstStyle/>
          <a:p>
            <a:pPr algn="ctr" fontAlgn="auto">
              <a:spcAft>
                <a:spcPts val="0"/>
              </a:spcAft>
              <a:defRPr/>
            </a:pPr>
            <a:r>
              <a:rPr lang="ru-RU" sz="2800" b="1" dirty="0" smtClean="0">
                <a:solidFill>
                  <a:schemeClr val="tx1"/>
                </a:solidFill>
                <a:latin typeface="Times New Roman" pitchFamily="18" charset="0"/>
                <a:cs typeface="Times New Roman" pitchFamily="18" charset="0"/>
              </a:rPr>
              <a:t>ОТВЕТСТВЕННОСТЬ</a:t>
            </a:r>
            <a:endParaRPr lang="ro-RO" sz="2800" b="1" dirty="0" smtClean="0">
              <a:solidFill>
                <a:schemeClr val="tx1"/>
              </a:solidFill>
              <a:latin typeface="Times New Roman" pitchFamily="18" charset="0"/>
              <a:cs typeface="Times New Roman" pitchFamily="18" charset="0"/>
            </a:endParaRPr>
          </a:p>
          <a:p>
            <a:pPr lvl="1" fontAlgn="auto">
              <a:spcAft>
                <a:spcPts val="0"/>
              </a:spcAft>
              <a:defRPr/>
            </a:pPr>
            <a:r>
              <a:rPr lang="ru-RU" sz="2400" dirty="0">
                <a:solidFill>
                  <a:schemeClr val="tx1"/>
                </a:solidFill>
                <a:latin typeface="Times New Roman" pitchFamily="18" charset="0"/>
                <a:cs typeface="Times New Roman" pitchFamily="18" charset="0"/>
              </a:rPr>
              <a:t>Дисциплинарная</a:t>
            </a:r>
            <a:r>
              <a:rPr lang="ro-RO" sz="2400" dirty="0">
                <a:solidFill>
                  <a:schemeClr val="tx1"/>
                </a:solidFill>
                <a:latin typeface="Times New Roman" pitchFamily="18" charset="0"/>
                <a:cs typeface="Times New Roman" pitchFamily="18" charset="0"/>
              </a:rPr>
              <a:t>.</a:t>
            </a:r>
          </a:p>
          <a:p>
            <a:pPr lvl="1" fontAlgn="auto">
              <a:spcAft>
                <a:spcPts val="0"/>
              </a:spcAft>
              <a:defRPr/>
            </a:pPr>
            <a:r>
              <a:rPr lang="ru-RU" sz="2400" dirty="0" smtClean="0">
                <a:solidFill>
                  <a:schemeClr val="tx1"/>
                </a:solidFill>
                <a:latin typeface="Times New Roman" pitchFamily="18" charset="0"/>
                <a:cs typeface="Times New Roman" pitchFamily="18" charset="0"/>
              </a:rPr>
              <a:t>Административная</a:t>
            </a:r>
            <a:r>
              <a:rPr lang="ro-RO" sz="2400" dirty="0" smtClean="0">
                <a:solidFill>
                  <a:schemeClr val="tx1"/>
                </a:solidFill>
                <a:latin typeface="Times New Roman" pitchFamily="18" charset="0"/>
                <a:cs typeface="Times New Roman" pitchFamily="18" charset="0"/>
              </a:rPr>
              <a:t>;</a:t>
            </a:r>
          </a:p>
          <a:p>
            <a:pPr lvl="1" fontAlgn="auto">
              <a:spcAft>
                <a:spcPts val="0"/>
              </a:spcAft>
              <a:defRPr/>
            </a:pPr>
            <a:r>
              <a:rPr lang="ru-RU" sz="2400" dirty="0" smtClean="0">
                <a:solidFill>
                  <a:schemeClr val="tx1"/>
                </a:solidFill>
                <a:latin typeface="Times New Roman" pitchFamily="18" charset="0"/>
                <a:cs typeface="Times New Roman" pitchFamily="18" charset="0"/>
              </a:rPr>
              <a:t>Уголовная</a:t>
            </a:r>
            <a:r>
              <a:rPr lang="ro-RO" sz="2400" dirty="0" smtClean="0">
                <a:solidFill>
                  <a:schemeClr val="tx1"/>
                </a:solidFill>
                <a:latin typeface="Times New Roman" pitchFamily="18" charset="0"/>
                <a:cs typeface="Times New Roman" pitchFamily="18" charset="0"/>
              </a:rPr>
              <a:t>;</a:t>
            </a:r>
          </a:p>
          <a:p>
            <a:pPr lvl="1" fontAlgn="auto">
              <a:spcAft>
                <a:spcPts val="0"/>
              </a:spcAft>
              <a:defRPr/>
            </a:pPr>
            <a:r>
              <a:rPr lang="ru-RU" sz="2400" dirty="0" smtClean="0">
                <a:solidFill>
                  <a:schemeClr val="tx1"/>
                </a:solidFill>
                <a:latin typeface="Times New Roman" pitchFamily="18" charset="0"/>
                <a:cs typeface="Times New Roman" pitchFamily="18" charset="0"/>
              </a:rPr>
              <a:t>Гражданская</a:t>
            </a:r>
            <a:r>
              <a:rPr lang="ro-RO" sz="2400" dirty="0" smtClean="0">
                <a:solidFill>
                  <a:schemeClr val="tx1"/>
                </a:solidFill>
                <a:latin typeface="Times New Roman" pitchFamily="18" charset="0"/>
                <a:cs typeface="Times New Roman" pitchFamily="18" charset="0"/>
              </a:rPr>
              <a:t>;</a:t>
            </a:r>
            <a:endParaRPr lang="ru-RU" sz="2400" dirty="0" smtClean="0">
              <a:solidFill>
                <a:schemeClr val="tx1"/>
              </a:solidFill>
              <a:latin typeface="Times New Roman" pitchFamily="18" charset="0"/>
              <a:cs typeface="Times New Roman" pitchFamily="18" charset="0"/>
            </a:endParaRPr>
          </a:p>
          <a:p>
            <a:pPr lvl="1" fontAlgn="auto">
              <a:spcAft>
                <a:spcPts val="0"/>
              </a:spcAft>
              <a:defRPr/>
            </a:pPr>
            <a:r>
              <a:rPr lang="ru-RU" sz="2400" dirty="0" smtClean="0">
                <a:solidFill>
                  <a:schemeClr val="tx1"/>
                </a:solidFill>
                <a:latin typeface="Times New Roman" pitchFamily="18" charset="0"/>
                <a:cs typeface="Times New Roman" pitchFamily="18" charset="0"/>
              </a:rPr>
              <a:t>Материальная</a:t>
            </a:r>
            <a:r>
              <a:rPr lang="ro-RO" sz="2400" dirty="0">
                <a:solidFill>
                  <a:schemeClr val="tx1"/>
                </a:solidFill>
                <a:latin typeface="Times New Roman" pitchFamily="18" charset="0"/>
                <a:cs typeface="Times New Roman" pitchFamily="18" charset="0"/>
              </a:rPr>
              <a:t>;</a:t>
            </a:r>
          </a:p>
          <a:p>
            <a:pPr lvl="1" fontAlgn="auto">
              <a:spcAft>
                <a:spcPts val="0"/>
              </a:spcAft>
              <a:defRPr/>
            </a:pPr>
            <a:endParaRPr lang="ro-RO" sz="2400" dirty="0" smtClean="0">
              <a:solidFill>
                <a:schemeClr val="tx1"/>
              </a:solidFill>
              <a:latin typeface="Times New Roman" pitchFamily="18" charset="0"/>
              <a:cs typeface="Times New Roman" pitchFamily="18" charset="0"/>
            </a:endParaRPr>
          </a:p>
          <a:p>
            <a:pPr lvl="1" fontAlgn="auto">
              <a:spcAft>
                <a:spcPts val="0"/>
              </a:spcAft>
              <a:defRPr/>
            </a:pPr>
            <a:endParaRPr lang="ro-RO" sz="2400" b="1" dirty="0" smtClean="0">
              <a:solidFill>
                <a:schemeClr val="tx1"/>
              </a:solidFill>
              <a:latin typeface="Times New Roman" pitchFamily="18" charset="0"/>
              <a:cs typeface="Times New Roman" pitchFamily="18" charset="0"/>
            </a:endParaRPr>
          </a:p>
          <a:p>
            <a:pPr algn="ctr" fontAlgn="auto">
              <a:spcAft>
                <a:spcPts val="0"/>
              </a:spcAft>
              <a:defRPr/>
            </a:pPr>
            <a:endParaRPr lang="en-US" sz="2400" dirty="0">
              <a:solidFill>
                <a:schemeClr val="tx1"/>
              </a:solidFill>
              <a:latin typeface="Times New Roman" pitchFamily="18" charset="0"/>
              <a:cs typeface="Times New Roman" pitchFamily="18" charset="0"/>
            </a:endParaRPr>
          </a:p>
        </p:txBody>
      </p:sp>
      <p:grpSp>
        <p:nvGrpSpPr>
          <p:cNvPr id="6" name="Grupare 5"/>
          <p:cNvGrpSpPr/>
          <p:nvPr/>
        </p:nvGrpSpPr>
        <p:grpSpPr>
          <a:xfrm>
            <a:off x="265333" y="215461"/>
            <a:ext cx="8548391" cy="1247775"/>
            <a:chOff x="192181" y="215461"/>
            <a:chExt cx="8548391" cy="1247775"/>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741377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8"/>
          <p:cNvSpPr txBox="1">
            <a:spLocks/>
          </p:cNvSpPr>
          <p:nvPr/>
        </p:nvSpPr>
        <p:spPr>
          <a:xfrm>
            <a:off x="1471613" y="1648986"/>
            <a:ext cx="6262254" cy="2074863"/>
          </a:xfrm>
          <a:prstGeom prst="rect">
            <a:avLst/>
          </a:prstGeom>
        </p:spPr>
        <p:txBody>
          <a:bodyPr/>
          <a:lstStyle/>
          <a:p>
            <a:pPr algn="ctr">
              <a:spcAft>
                <a:spcPts val="300"/>
              </a:spcAft>
            </a:pPr>
            <a:r>
              <a:rPr lang="ru-RU" sz="2800" dirty="0" smtClean="0">
                <a:solidFill>
                  <a:schemeClr val="tx1"/>
                </a:solidFill>
                <a:latin typeface="Times New Roman" pitchFamily="18" charset="0"/>
                <a:cs typeface="Times New Roman" pitchFamily="18" charset="0"/>
              </a:rPr>
              <a:t>Спасибо за внимание</a:t>
            </a:r>
            <a:endParaRPr lang="ro-RO" sz="2800" dirty="0" smtClean="0">
              <a:solidFill>
                <a:schemeClr val="tx1"/>
              </a:solidFill>
              <a:latin typeface="Times New Roman" pitchFamily="18" charset="0"/>
              <a:cs typeface="Times New Roman" pitchFamily="18" charset="0"/>
            </a:endParaRPr>
          </a:p>
          <a:p>
            <a:pPr algn="ctr" eaLnBrk="1" hangingPunct="1">
              <a:buFontTx/>
              <a:buNone/>
            </a:pPr>
            <a:r>
              <a:rPr lang="ro-RO" sz="2800" dirty="0" smtClean="0">
                <a:solidFill>
                  <a:schemeClr val="tx1"/>
                </a:solidFill>
                <a:latin typeface="Times New Roman" pitchFamily="18" charset="0"/>
                <a:cs typeface="Times New Roman" pitchFamily="18" charset="0"/>
              </a:rPr>
              <a:t>CILOCI Igor</a:t>
            </a:r>
          </a:p>
          <a:p>
            <a:pPr algn="ctr" eaLnBrk="1" hangingPunct="1">
              <a:buFontTx/>
              <a:buNone/>
            </a:pPr>
            <a:r>
              <a:rPr lang="ro-RO" sz="2800" dirty="0" smtClean="0">
                <a:solidFill>
                  <a:schemeClr val="tx1"/>
                </a:solidFill>
                <a:latin typeface="Times New Roman" pitchFamily="18" charset="0"/>
                <a:cs typeface="Times New Roman" pitchFamily="18" charset="0"/>
              </a:rPr>
              <a:t>Tel: 069281850</a:t>
            </a:r>
          </a:p>
          <a:p>
            <a:pPr algn="ctr" eaLnBrk="1" hangingPunct="1">
              <a:buFontTx/>
              <a:buNone/>
            </a:pPr>
            <a:r>
              <a:rPr lang="ro-RO" sz="2800" dirty="0" smtClean="0">
                <a:solidFill>
                  <a:schemeClr val="tx1"/>
                </a:solidFill>
                <a:latin typeface="Times New Roman" pitchFamily="18" charset="0"/>
                <a:cs typeface="Times New Roman" pitchFamily="18" charset="0"/>
              </a:rPr>
              <a:t>E-mail: </a:t>
            </a:r>
            <a:r>
              <a:rPr lang="ro-RO" sz="2800" dirty="0" err="1" smtClean="0">
                <a:solidFill>
                  <a:schemeClr val="tx1"/>
                </a:solidFill>
                <a:latin typeface="Times New Roman" pitchFamily="18" charset="0"/>
                <a:cs typeface="Times New Roman" pitchFamily="18" charset="0"/>
              </a:rPr>
              <a:t>iciloci</a:t>
            </a:r>
            <a:r>
              <a:rPr lang="en-US" sz="2800" dirty="0" smtClean="0">
                <a:solidFill>
                  <a:schemeClr val="tx1"/>
                </a:solidFill>
                <a:latin typeface="Times New Roman" pitchFamily="18" charset="0"/>
                <a:cs typeface="Times New Roman" pitchFamily="18" charset="0"/>
              </a:rPr>
              <a:t>@</a:t>
            </a:r>
            <a:r>
              <a:rPr lang="ro-RO" sz="2800" dirty="0" err="1" smtClean="0">
                <a:solidFill>
                  <a:schemeClr val="tx1"/>
                </a:solidFill>
                <a:latin typeface="Times New Roman" pitchFamily="18" charset="0"/>
                <a:cs typeface="Times New Roman" pitchFamily="18" charset="0"/>
              </a:rPr>
              <a:t>yahoo</a:t>
            </a:r>
            <a:r>
              <a:rPr lang="en-US" sz="2800" dirty="0" smtClean="0">
                <a:solidFill>
                  <a:schemeClr val="tx1"/>
                </a:solidFill>
                <a:latin typeface="Times New Roman" pitchFamily="18" charset="0"/>
                <a:cs typeface="Times New Roman" pitchFamily="18" charset="0"/>
              </a:rPr>
              <a:t>.</a:t>
            </a:r>
            <a:r>
              <a:rPr lang="ro-RO" sz="2800" dirty="0" err="1" smtClean="0">
                <a:solidFill>
                  <a:schemeClr val="tx1"/>
                </a:solidFill>
                <a:latin typeface="Times New Roman" pitchFamily="18" charset="0"/>
                <a:cs typeface="Times New Roman" pitchFamily="18" charset="0"/>
              </a:rPr>
              <a:t>com</a:t>
            </a:r>
            <a:endParaRPr lang="en-US" sz="2800" dirty="0" smtClean="0">
              <a:solidFill>
                <a:schemeClr val="tx1"/>
              </a:solidFill>
              <a:latin typeface="Times New Roman" pitchFamily="18" charset="0"/>
              <a:cs typeface="Times New Roman" pitchFamily="18" charset="0"/>
            </a:endParaRPr>
          </a:p>
          <a:p>
            <a:pPr algn="ctr">
              <a:spcAft>
                <a:spcPts val="300"/>
              </a:spcAft>
            </a:pPr>
            <a:endParaRPr lang="en-GB" sz="2800" dirty="0">
              <a:solidFill>
                <a:schemeClr val="tx1"/>
              </a:solidFill>
              <a:latin typeface="Times New Roman" pitchFamily="18" charset="0"/>
              <a:cs typeface="Times New Roman" pitchFamily="18" charset="0"/>
            </a:endParaRPr>
          </a:p>
          <a:p>
            <a:pPr algn="ctr"/>
            <a:endParaRPr lang="en-GB" sz="2800" dirty="0">
              <a:solidFill>
                <a:schemeClr val="tx1"/>
              </a:solidFill>
              <a:latin typeface="Times New Roman" pitchFamily="18" charset="0"/>
              <a:cs typeface="Times New Roman" pitchFamily="18" charset="0"/>
            </a:endParaRPr>
          </a:p>
        </p:txBody>
      </p:sp>
      <p:sp>
        <p:nvSpPr>
          <p:cNvPr id="22"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15" name="CasetăText 1"/>
          <p:cNvSpPr txBox="1"/>
          <p:nvPr/>
        </p:nvSpPr>
        <p:spPr>
          <a:xfrm>
            <a:off x="1770581" y="3674613"/>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7"/>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dirty="0">
                <a:solidFill>
                  <a:srgbClr val="7030A0"/>
                </a:solidFill>
                <a:latin typeface="+mn-lt"/>
              </a:rPr>
              <a:t>www.amac.md</a:t>
            </a:r>
            <a:r>
              <a:rPr lang="ro-RO" sz="1400" b="0" dirty="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0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fcaac_logo0200p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smtClean="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1163782" y="978625"/>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Номер слайда 5"/>
          <p:cNvSpPr>
            <a:spLocks noGrp="1"/>
          </p:cNvSpPr>
          <p:nvPr>
            <p:ph type="sldNum" sz="quarter" idx="4294967295"/>
          </p:nvPr>
        </p:nvSpPr>
        <p:spPr bwMode="auto">
          <a:xfrm>
            <a:off x="8129016" y="5734050"/>
            <a:ext cx="609600" cy="521208"/>
          </a:xfrm>
          <a:prstGeom prst="rect">
            <a:avLst/>
          </a:prstGeom>
          <a:noFill/>
          <a:ln>
            <a:miter lim="800000"/>
            <a:headEnd/>
            <a:tailEnd/>
          </a:ln>
        </p:spPr>
        <p:txBody>
          <a:bodyPr wrap="square" lIns="91440" tIns="45720" rIns="91440" bIns="45720" numCol="1" anchorCtr="0" compatLnSpc="1">
            <a:prstTxWarp prst="textNoShape">
              <a:avLst/>
            </a:prstTxWarp>
          </a:bodyPr>
          <a:lstStyle/>
          <a:p>
            <a:fld id="{726757CD-9156-4896-AB66-1FFF95B4C724}" type="slidenum">
              <a:rPr lang="ru-RU" smtClean="0"/>
              <a:pPr/>
              <a:t>7</a:t>
            </a:fld>
            <a:endParaRPr lang="ru-RU" smtClean="0"/>
          </a:p>
        </p:txBody>
      </p:sp>
      <p:pic>
        <p:nvPicPr>
          <p:cNvPr id="4"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bwMode="auto">
          <a:xfrm>
            <a:off x="250825" y="1793936"/>
            <a:ext cx="8785225" cy="4803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algn="just">
              <a:buClr>
                <a:schemeClr val="tx1"/>
              </a:buClr>
              <a:buFont typeface="Wingdings" panose="05000000000000000000" pitchFamily="2" charset="2"/>
              <a:buNone/>
              <a:defRPr/>
            </a:pPr>
            <a:r>
              <a:rPr lang="ru-RU" sz="2800" b="1" kern="0" dirty="0" smtClean="0">
                <a:solidFill>
                  <a:schemeClr val="tx1"/>
                </a:solidFill>
                <a:latin typeface="Times New Roman" pitchFamily="18" charset="0"/>
              </a:rPr>
              <a:t>Статья 9. Основные права и обязанности работника</a:t>
            </a:r>
            <a:endParaRPr lang="ro-RO" sz="2800" b="1" kern="0" dirty="0" smtClean="0">
              <a:solidFill>
                <a:schemeClr val="tx1"/>
              </a:solidFill>
              <a:latin typeface="Times New Roman" pitchFamily="18" charset="0"/>
            </a:endParaRPr>
          </a:p>
          <a:p>
            <a:pPr algn="just">
              <a:buClr>
                <a:schemeClr val="tx1"/>
              </a:buClr>
              <a:buFont typeface="Wingdings" panose="05000000000000000000" pitchFamily="2" charset="2"/>
              <a:buNone/>
              <a:defRPr/>
            </a:pPr>
            <a:endParaRPr lang="ru-RU" sz="2800" b="0" kern="0" dirty="0" smtClean="0">
              <a:solidFill>
                <a:schemeClr val="tx1"/>
              </a:solidFill>
              <a:latin typeface="Times New Roman" pitchFamily="18" charset="0"/>
            </a:endParaRPr>
          </a:p>
          <a:p>
            <a:pPr algn="just">
              <a:buClr>
                <a:schemeClr val="tx1"/>
              </a:buClr>
              <a:buFont typeface="Wingdings" panose="05000000000000000000" pitchFamily="2" charset="2"/>
              <a:buNone/>
              <a:defRPr/>
            </a:pPr>
            <a:r>
              <a:rPr lang="ru-RU" sz="2800" b="0" kern="0" dirty="0" smtClean="0">
                <a:solidFill>
                  <a:schemeClr val="tx1"/>
                </a:solidFill>
                <a:latin typeface="Times New Roman" pitchFamily="18" charset="0"/>
              </a:rPr>
              <a:t>(2) Работник обязан:</a:t>
            </a:r>
            <a:endParaRPr lang="ru-RU" sz="2800" b="1" kern="0" dirty="0" smtClean="0">
              <a:solidFill>
                <a:schemeClr val="tx1"/>
              </a:solidFill>
              <a:latin typeface="Times New Roman" pitchFamily="18" charset="0"/>
            </a:endParaRPr>
          </a:p>
          <a:p>
            <a:pPr algn="just">
              <a:buClr>
                <a:schemeClr val="tx1"/>
              </a:buClr>
              <a:buFont typeface="Wingdings" panose="05000000000000000000" pitchFamily="2" charset="2"/>
              <a:buNone/>
              <a:defRPr/>
            </a:pPr>
            <a:r>
              <a:rPr lang="ru-RU" sz="2800" b="1" kern="0" dirty="0" smtClean="0">
                <a:solidFill>
                  <a:schemeClr val="tx1"/>
                </a:solidFill>
                <a:latin typeface="Times New Roman" pitchFamily="18" charset="0"/>
              </a:rPr>
              <a:t>...</a:t>
            </a:r>
          </a:p>
          <a:p>
            <a:pPr algn="just">
              <a:buClr>
                <a:schemeClr val="tx1"/>
              </a:buClr>
              <a:buFont typeface="Wingdings" panose="05000000000000000000" pitchFamily="2" charset="2"/>
              <a:buNone/>
              <a:defRPr/>
            </a:pPr>
            <a:r>
              <a:rPr lang="ru-RU" sz="2800" b="0" kern="0" dirty="0" smtClean="0">
                <a:solidFill>
                  <a:schemeClr val="tx1"/>
                </a:solidFill>
                <a:latin typeface="Times New Roman" pitchFamily="18" charset="0"/>
              </a:rPr>
              <a:t>e) соблюдать требования по охране здоровья и безопасности труда;</a:t>
            </a:r>
            <a:endParaRPr lang="ru-RU" sz="2800" b="1" kern="0" dirty="0" smtClean="0">
              <a:solidFill>
                <a:schemeClr val="tx1"/>
              </a:solidFill>
              <a:latin typeface="Times New Roman" pitchFamily="18" charset="0"/>
            </a:endParaRPr>
          </a:p>
          <a:p>
            <a:pPr algn="just">
              <a:buClr>
                <a:schemeClr val="tx1"/>
              </a:buClr>
              <a:buFont typeface="Wingdings" panose="05000000000000000000" pitchFamily="2" charset="2"/>
              <a:buNone/>
              <a:defRPr/>
            </a:pPr>
            <a:r>
              <a:rPr lang="ru-RU" sz="2800" b="1" kern="0" dirty="0" smtClean="0">
                <a:solidFill>
                  <a:schemeClr val="tx1"/>
                </a:solidFill>
                <a:latin typeface="Times New Roman" pitchFamily="18" charset="0"/>
              </a:rPr>
              <a:t>...</a:t>
            </a:r>
            <a:r>
              <a:rPr lang="ru-RU" sz="2800" b="0" kern="0" dirty="0" smtClean="0">
                <a:solidFill>
                  <a:schemeClr val="tx1"/>
                </a:solidFill>
                <a:latin typeface="Times New Roman" pitchFamily="18" charset="0"/>
              </a:rPr>
              <a:t> </a:t>
            </a: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bwMode="auto">
          <a:xfrm>
            <a:off x="250825" y="1793936"/>
            <a:ext cx="8785225" cy="4448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algn="just">
              <a:buClr>
                <a:schemeClr val="tx1"/>
              </a:buClr>
              <a:buFont typeface="Wingdings" panose="05000000000000000000" pitchFamily="2" charset="2"/>
              <a:buNone/>
              <a:defRPr/>
            </a:pPr>
            <a:r>
              <a:rPr lang="ru-RU" sz="2800" b="1" kern="0" dirty="0" smtClean="0">
                <a:latin typeface="Times New Roman" pitchFamily="18" charset="0"/>
              </a:rPr>
              <a:t>Статья 9. Основные права и обязанности работника</a:t>
            </a:r>
            <a:endParaRPr lang="ro-RO" sz="2800" b="1" kern="0" dirty="0" smtClean="0">
              <a:latin typeface="Times New Roman" pitchFamily="18" charset="0"/>
            </a:endParaRPr>
          </a:p>
          <a:p>
            <a:pPr algn="just">
              <a:buClr>
                <a:schemeClr val="tx1"/>
              </a:buClr>
              <a:buFont typeface="Wingdings" panose="05000000000000000000" pitchFamily="2" charset="2"/>
              <a:buNone/>
              <a:defRPr/>
            </a:pPr>
            <a:endParaRPr lang="ru-RU" sz="2800" b="0" kern="0" dirty="0" smtClean="0">
              <a:latin typeface="Times New Roman" pitchFamily="18" charset="0"/>
            </a:endParaRPr>
          </a:p>
          <a:p>
            <a:pPr algn="just">
              <a:buClr>
                <a:schemeClr val="tx1"/>
              </a:buClr>
              <a:buFont typeface="Wingdings" panose="05000000000000000000" pitchFamily="2" charset="2"/>
              <a:buNone/>
              <a:defRPr/>
            </a:pPr>
            <a:r>
              <a:rPr lang="ru-RU" sz="2800" b="0" kern="0" dirty="0" smtClean="0">
                <a:latin typeface="Times New Roman" pitchFamily="18" charset="0"/>
              </a:rPr>
              <a:t>(2) Работник обязан:</a:t>
            </a:r>
            <a:endParaRPr lang="ru-RU" sz="2800" b="1" kern="0" dirty="0" smtClean="0">
              <a:latin typeface="Times New Roman" pitchFamily="18" charset="0"/>
            </a:endParaRPr>
          </a:p>
          <a:p>
            <a:pPr algn="just">
              <a:buClr>
                <a:schemeClr val="tx1"/>
              </a:buClr>
              <a:buFont typeface="Wingdings" panose="05000000000000000000" pitchFamily="2" charset="2"/>
              <a:buNone/>
              <a:defRPr/>
            </a:pPr>
            <a:r>
              <a:rPr lang="ru-RU" sz="2800" b="1" kern="0" dirty="0" smtClean="0">
                <a:latin typeface="Times New Roman" pitchFamily="18" charset="0"/>
              </a:rPr>
              <a:t>...</a:t>
            </a:r>
          </a:p>
          <a:p>
            <a:pPr algn="just">
              <a:buClr>
                <a:schemeClr val="tx1"/>
              </a:buClr>
              <a:buFont typeface="Wingdings" panose="05000000000000000000" pitchFamily="2" charset="2"/>
              <a:buNone/>
              <a:defRPr/>
            </a:pPr>
            <a:r>
              <a:rPr lang="ru-RU" sz="2800" b="0" kern="0" dirty="0" smtClean="0">
                <a:latin typeface="Times New Roman" pitchFamily="18" charset="0"/>
              </a:rPr>
              <a:t>e) соблюдать требования по охране здоровья и безопасности труда;</a:t>
            </a:r>
            <a:endParaRPr lang="ru-RU" sz="2800" b="1" kern="0" dirty="0" smtClean="0">
              <a:latin typeface="Times New Roman" pitchFamily="18" charset="0"/>
            </a:endParaRPr>
          </a:p>
          <a:p>
            <a:pPr algn="just">
              <a:buClr>
                <a:schemeClr val="tx1"/>
              </a:buClr>
              <a:buFont typeface="Wingdings" panose="05000000000000000000" pitchFamily="2" charset="2"/>
              <a:buNone/>
              <a:defRPr/>
            </a:pPr>
            <a:r>
              <a:rPr lang="ru-RU" sz="2800" b="1" kern="0" dirty="0" smtClean="0">
                <a:latin typeface="Times New Roman" pitchFamily="18" charset="0"/>
              </a:rPr>
              <a:t>...</a:t>
            </a:r>
            <a:r>
              <a:rPr lang="ru-RU" sz="2800" b="0" kern="0" dirty="0" smtClean="0">
                <a:latin typeface="Times New Roman" pitchFamily="18" charset="0"/>
              </a:rPr>
              <a:t> </a:t>
            </a: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219456" y="1141070"/>
            <a:ext cx="8729472" cy="5491378"/>
          </a:xfrm>
        </p:spPr>
        <p:txBody>
          <a:bodyPr/>
          <a:lstStyle/>
          <a:p>
            <a:pPr lvl="0" algn="ctr">
              <a:spcBef>
                <a:spcPts val="0"/>
              </a:spcBef>
              <a:spcAft>
                <a:spcPts val="0"/>
              </a:spcAft>
            </a:pPr>
            <a:r>
              <a:rPr lang="ru-RU" sz="2000" b="1" dirty="0" smtClean="0">
                <a:solidFill>
                  <a:schemeClr val="tx1"/>
                </a:solidFill>
                <a:latin typeface="Times New Roman" pitchFamily="18" charset="0"/>
                <a:cs typeface="Times New Roman" pitchFamily="18" charset="0"/>
              </a:rPr>
              <a:t>Минимальные требования по охране здоровья и безопасности труда</a:t>
            </a:r>
            <a:r>
              <a:rPr lang="ro-RO" sz="2000" b="1" dirty="0" smtClean="0">
                <a:solidFill>
                  <a:schemeClr val="tx1"/>
                </a:solidFill>
                <a:latin typeface="Times New Roman" pitchFamily="18" charset="0"/>
                <a:cs typeface="Times New Roman" pitchFamily="18" charset="0"/>
              </a:rPr>
              <a:t>:</a:t>
            </a:r>
          </a:p>
          <a:p>
            <a:pPr marL="457200" lvl="1" indent="-457200" algn="just">
              <a:spcBef>
                <a:spcPts val="0"/>
              </a:spcBef>
              <a:spcAft>
                <a:spcPts val="0"/>
              </a:spcAft>
              <a:buFont typeface="+mj-lt"/>
              <a:buAutoNum type="arabicPeriod"/>
            </a:pPr>
            <a:endParaRPr lang="ru-RU" sz="2000" dirty="0" smtClean="0">
              <a:solidFill>
                <a:schemeClr val="tx1"/>
              </a:solidFill>
              <a:latin typeface="Times New Roman" pitchFamily="18" charset="0"/>
              <a:cs typeface="Times New Roman" pitchFamily="18" charset="0"/>
            </a:endParaRPr>
          </a:p>
          <a:p>
            <a:pPr marL="457200" lvl="1" indent="-457200" algn="just">
              <a:spcBef>
                <a:spcPts val="0"/>
              </a:spcBef>
              <a:spcAft>
                <a:spcPts val="0"/>
              </a:spcAft>
              <a:buFont typeface="+mj-lt"/>
              <a:buAutoNum type="arabicPeriod"/>
            </a:pPr>
            <a:r>
              <a:rPr lang="ru-RU" sz="2000" dirty="0" smtClean="0">
                <a:solidFill>
                  <a:schemeClr val="tx1"/>
                </a:solidFill>
                <a:latin typeface="Times New Roman" pitchFamily="18" charset="0"/>
                <a:cs typeface="Times New Roman" pitchFamily="18" charset="0"/>
              </a:rPr>
              <a:t>Постановление Правительства №</a:t>
            </a:r>
            <a:r>
              <a:rPr lang="ro-RO" sz="2000" dirty="0" smtClean="0">
                <a:solidFill>
                  <a:schemeClr val="tx1"/>
                </a:solidFill>
                <a:latin typeface="Times New Roman" pitchFamily="18" charset="0"/>
                <a:cs typeface="Times New Roman" pitchFamily="18" charset="0"/>
              </a:rPr>
              <a:t> 353 </a:t>
            </a:r>
            <a:r>
              <a:rPr lang="ru-RU" sz="2000" dirty="0" smtClean="0">
                <a:solidFill>
                  <a:schemeClr val="tx1"/>
                </a:solidFill>
                <a:latin typeface="Times New Roman" pitchFamily="18" charset="0"/>
                <a:cs typeface="Times New Roman" pitchFamily="18" charset="0"/>
              </a:rPr>
              <a:t>от</a:t>
            </a:r>
            <a:r>
              <a:rPr lang="ro-RO" sz="2000" dirty="0" smtClean="0">
                <a:solidFill>
                  <a:schemeClr val="tx1"/>
                </a:solidFill>
                <a:latin typeface="Times New Roman" pitchFamily="18" charset="0"/>
                <a:cs typeface="Times New Roman" pitchFamily="18" charset="0"/>
              </a:rPr>
              <a:t> 05.05.2010;</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anose="02020603050405020304" pitchFamily="18" charset="0"/>
                <a:cs typeface="Times New Roman" panose="02020603050405020304" pitchFamily="18" charset="0"/>
              </a:rPr>
              <a:t>Минимальные требования по охране здоровья и безопасности труда на рабочем </a:t>
            </a:r>
            <a:r>
              <a:rPr lang="ru-RU" sz="2000" dirty="0" smtClean="0">
                <a:solidFill>
                  <a:schemeClr val="tx1"/>
                </a:solidFill>
                <a:latin typeface="Times New Roman" panose="02020603050405020304" pitchFamily="18" charset="0"/>
                <a:cs typeface="Times New Roman" panose="02020603050405020304" pitchFamily="18" charset="0"/>
              </a:rPr>
              <a:t>месте. Опубликовано 08.06.2010 </a:t>
            </a:r>
            <a:r>
              <a:rPr lang="ru-RU" sz="2000" dirty="0">
                <a:solidFill>
                  <a:schemeClr val="tx1"/>
                </a:solidFill>
                <a:latin typeface="Times New Roman" panose="02020603050405020304" pitchFamily="18" charset="0"/>
                <a:cs typeface="Times New Roman" panose="02020603050405020304" pitchFamily="18" charset="0"/>
              </a:rPr>
              <a:t>в </a:t>
            </a:r>
            <a:r>
              <a:rPr lang="ru-RU" sz="2000" dirty="0" err="1">
                <a:solidFill>
                  <a:schemeClr val="tx1"/>
                </a:solidFill>
                <a:latin typeface="Times New Roman" panose="02020603050405020304" pitchFamily="18" charset="0"/>
                <a:cs typeface="Times New Roman" panose="02020603050405020304" pitchFamily="18" charset="0"/>
              </a:rPr>
              <a:t>Monitorul</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Oficial</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Nr</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91-93 </a:t>
            </a:r>
            <a:r>
              <a:rPr lang="ru-RU" sz="2000" dirty="0">
                <a:solidFill>
                  <a:schemeClr val="tx1"/>
                </a:solidFill>
                <a:latin typeface="Times New Roman" panose="02020603050405020304" pitchFamily="18" charset="0"/>
                <a:cs typeface="Times New Roman" panose="02020603050405020304" pitchFamily="18" charset="0"/>
              </a:rPr>
              <a:t>статья № </a:t>
            </a:r>
            <a:r>
              <a:rPr lang="ru-RU" sz="2000" dirty="0" smtClean="0">
                <a:solidFill>
                  <a:schemeClr val="tx1"/>
                </a:solidFill>
                <a:latin typeface="Times New Roman" panose="02020603050405020304" pitchFamily="18" charset="0"/>
                <a:cs typeface="Times New Roman" panose="02020603050405020304" pitchFamily="18" charset="0"/>
              </a:rPr>
              <a:t>525.</a:t>
            </a:r>
            <a:endParaRPr lang="ro-RO" sz="2000" dirty="0" smtClean="0">
              <a:solidFill>
                <a:schemeClr val="tx1"/>
              </a:solidFill>
              <a:latin typeface="Times New Roman" pitchFamily="18" charset="0"/>
              <a:cs typeface="Times New Roman" pitchFamily="18" charset="0"/>
            </a:endParaRPr>
          </a:p>
          <a:p>
            <a:pPr marL="457200" lvl="1" indent="-457200" algn="just">
              <a:spcBef>
                <a:spcPts val="0"/>
              </a:spcBef>
              <a:spcAft>
                <a:spcPts val="0"/>
              </a:spcAft>
              <a:buFont typeface="+mj-lt"/>
              <a:buAutoNum type="arabicPeriod"/>
            </a:pPr>
            <a:r>
              <a:rPr lang="ru-RU" sz="2000" dirty="0" smtClean="0">
                <a:solidFill>
                  <a:schemeClr val="tx1"/>
                </a:solidFill>
                <a:latin typeface="Times New Roman" pitchFamily="18" charset="0"/>
                <a:cs typeface="Times New Roman" pitchFamily="18" charset="0"/>
              </a:rPr>
              <a:t>Постановление </a:t>
            </a:r>
            <a:r>
              <a:rPr lang="ru-RU" sz="2000" dirty="0">
                <a:solidFill>
                  <a:schemeClr val="tx1"/>
                </a:solidFill>
                <a:latin typeface="Times New Roman" pitchFamily="18" charset="0"/>
                <a:cs typeface="Times New Roman" pitchFamily="18" charset="0"/>
              </a:rPr>
              <a:t>Правительства № </a:t>
            </a:r>
            <a:r>
              <a:rPr lang="ro-RO" sz="2000" dirty="0" smtClean="0">
                <a:solidFill>
                  <a:schemeClr val="tx1"/>
                </a:solidFill>
                <a:latin typeface="Times New Roman" pitchFamily="18" charset="0"/>
                <a:cs typeface="Times New Roman" pitchFamily="18" charset="0"/>
              </a:rPr>
              <a:t>603 </a:t>
            </a:r>
            <a:r>
              <a:rPr lang="ru-RU" sz="2000" dirty="0">
                <a:solidFill>
                  <a:schemeClr val="tx1"/>
                </a:solidFill>
                <a:latin typeface="Times New Roman" pitchFamily="18" charset="0"/>
                <a:cs typeface="Times New Roman" pitchFamily="18" charset="0"/>
              </a:rPr>
              <a:t>от</a:t>
            </a:r>
            <a:r>
              <a:rPr lang="ro-RO" sz="2000" dirty="0" smtClean="0">
                <a:solidFill>
                  <a:schemeClr val="tx1"/>
                </a:solidFill>
                <a:latin typeface="Times New Roman" pitchFamily="18" charset="0"/>
                <a:cs typeface="Times New Roman" pitchFamily="18" charset="0"/>
              </a:rPr>
              <a:t> 11.08.2011;</a:t>
            </a:r>
            <a:r>
              <a:rPr lang="ru-RU" sz="2000" dirty="0" smtClean="0">
                <a:solidFill>
                  <a:schemeClr val="tx1"/>
                </a:solidFill>
                <a:latin typeface="Times New Roman" pitchFamily="18" charset="0"/>
                <a:cs typeface="Times New Roman" pitchFamily="18" charset="0"/>
              </a:rPr>
              <a:t> Минимальные требованиях </a:t>
            </a:r>
            <a:r>
              <a:rPr lang="ru-RU" sz="2000" dirty="0">
                <a:solidFill>
                  <a:schemeClr val="tx1"/>
                </a:solidFill>
                <a:latin typeface="Times New Roman" panose="02020603050405020304" pitchFamily="18" charset="0"/>
                <a:cs typeface="Times New Roman" panose="02020603050405020304" pitchFamily="18" charset="0"/>
              </a:rPr>
              <a:t>по охране здоровья </a:t>
            </a:r>
            <a:r>
              <a:rPr lang="ru-RU" sz="2000" dirty="0" smtClean="0">
                <a:solidFill>
                  <a:schemeClr val="tx1"/>
                </a:solidFill>
                <a:latin typeface="Times New Roman" pitchFamily="18" charset="0"/>
                <a:cs typeface="Times New Roman" pitchFamily="18" charset="0"/>
              </a:rPr>
              <a:t>и </a:t>
            </a:r>
            <a:r>
              <a:rPr lang="ru-RU" sz="2000" dirty="0">
                <a:solidFill>
                  <a:schemeClr val="tx1"/>
                </a:solidFill>
                <a:latin typeface="Times New Roman" panose="02020603050405020304" pitchFamily="18" charset="0"/>
                <a:cs typeface="Times New Roman" panose="02020603050405020304" pitchFamily="18" charset="0"/>
              </a:rPr>
              <a:t>безопасности </a:t>
            </a:r>
            <a:r>
              <a:rPr lang="ru-RU" sz="2000" dirty="0" smtClean="0">
                <a:solidFill>
                  <a:schemeClr val="tx1"/>
                </a:solidFill>
                <a:latin typeface="Times New Roman" pitchFamily="18" charset="0"/>
                <a:cs typeface="Times New Roman" pitchFamily="18" charset="0"/>
              </a:rPr>
              <a:t>при использовании работниками рабочего </a:t>
            </a:r>
            <a:r>
              <a:rPr lang="ru-RU" sz="2000" dirty="0">
                <a:solidFill>
                  <a:schemeClr val="tx1"/>
                </a:solidFill>
                <a:latin typeface="Times New Roman" panose="02020603050405020304" pitchFamily="18" charset="0"/>
                <a:cs typeface="Times New Roman" panose="02020603050405020304" pitchFamily="18" charset="0"/>
              </a:rPr>
              <a:t>оборудования на рабочем </a:t>
            </a:r>
            <a:r>
              <a:rPr lang="ru-RU" sz="2000" dirty="0" smtClean="0">
                <a:solidFill>
                  <a:schemeClr val="tx1"/>
                </a:solidFill>
                <a:latin typeface="Times New Roman" pitchFamily="18" charset="0"/>
                <a:cs typeface="Times New Roman" pitchFamily="18" charset="0"/>
              </a:rPr>
              <a:t>месте. Опубликовано 19.08.2011 </a:t>
            </a:r>
            <a:r>
              <a:rPr lang="ru-RU" sz="2000" dirty="0">
                <a:solidFill>
                  <a:schemeClr val="tx1"/>
                </a:solidFill>
                <a:latin typeface="Times New Roman" panose="02020603050405020304" pitchFamily="18" charset="0"/>
                <a:cs typeface="Times New Roman" panose="02020603050405020304" pitchFamily="18" charset="0"/>
              </a:rPr>
              <a:t>в </a:t>
            </a:r>
            <a:r>
              <a:rPr lang="ru-RU" sz="2000" dirty="0" err="1">
                <a:solidFill>
                  <a:schemeClr val="tx1"/>
                </a:solidFill>
                <a:latin typeface="Times New Roman" panose="02020603050405020304" pitchFamily="18" charset="0"/>
                <a:cs typeface="Times New Roman" panose="02020603050405020304" pitchFamily="18" charset="0"/>
              </a:rPr>
              <a:t>Monitorul</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Oficial</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Nr</a:t>
            </a:r>
            <a:r>
              <a:rPr lang="ru-RU" sz="2000" dirty="0">
                <a:solidFill>
                  <a:schemeClr val="tx1"/>
                </a:solidFill>
                <a:latin typeface="Times New Roman" panose="02020603050405020304" pitchFamily="18" charset="0"/>
                <a:cs typeface="Times New Roman" panose="02020603050405020304" pitchFamily="18" charset="0"/>
              </a:rPr>
              <a:t>. 135-138 </a:t>
            </a:r>
            <a:r>
              <a:rPr lang="ru-RU" sz="2000" dirty="0" smtClean="0">
                <a:solidFill>
                  <a:schemeClr val="tx1"/>
                </a:solidFill>
                <a:latin typeface="Times New Roman" pitchFamily="18" charset="0"/>
                <a:cs typeface="Times New Roman" pitchFamily="18" charset="0"/>
              </a:rPr>
              <a:t>статья № 676.</a:t>
            </a:r>
            <a:endParaRPr lang="ru-RU" sz="2000" dirty="0">
              <a:solidFill>
                <a:schemeClr val="tx1"/>
              </a:solidFill>
              <a:latin typeface="Times New Roman" panose="02020603050405020304" pitchFamily="18" charset="0"/>
              <a:cs typeface="Times New Roman" panose="02020603050405020304" pitchFamily="18" charset="0"/>
            </a:endParaRPr>
          </a:p>
          <a:p>
            <a:pPr marL="457200" lvl="1" indent="-457200" algn="just">
              <a:spcBef>
                <a:spcPts val="0"/>
              </a:spcBef>
              <a:spcAft>
                <a:spcPts val="0"/>
              </a:spcAft>
              <a:buFont typeface="+mj-lt"/>
              <a:buAutoNum type="arabicPeriod"/>
            </a:pPr>
            <a:r>
              <a:rPr lang="ru-RU" sz="2000" dirty="0" smtClean="0">
                <a:solidFill>
                  <a:schemeClr val="tx1"/>
                </a:solidFill>
                <a:latin typeface="Times New Roman" pitchFamily="18" charset="0"/>
                <a:cs typeface="Times New Roman" pitchFamily="18" charset="0"/>
              </a:rPr>
              <a:t>Постановление </a:t>
            </a:r>
            <a:r>
              <a:rPr lang="ru-RU" sz="2000" dirty="0">
                <a:solidFill>
                  <a:schemeClr val="tx1"/>
                </a:solidFill>
                <a:latin typeface="Times New Roman" pitchFamily="18" charset="0"/>
                <a:cs typeface="Times New Roman" pitchFamily="18" charset="0"/>
              </a:rPr>
              <a:t>Правительства № </a:t>
            </a:r>
            <a:r>
              <a:rPr lang="ro-RO" sz="2000" dirty="0" smtClean="0">
                <a:solidFill>
                  <a:schemeClr val="tx1"/>
                </a:solidFill>
                <a:latin typeface="Times New Roman" pitchFamily="18" charset="0"/>
                <a:cs typeface="Times New Roman" pitchFamily="18" charset="0"/>
              </a:rPr>
              <a:t>80 </a:t>
            </a:r>
            <a:r>
              <a:rPr lang="ru-RU" sz="2000" dirty="0">
                <a:solidFill>
                  <a:schemeClr val="tx1"/>
                </a:solidFill>
                <a:latin typeface="Times New Roman" pitchFamily="18" charset="0"/>
                <a:cs typeface="Times New Roman" pitchFamily="18" charset="0"/>
              </a:rPr>
              <a:t>от</a:t>
            </a:r>
            <a:r>
              <a:rPr lang="ro-RO" sz="2000" dirty="0" smtClean="0">
                <a:solidFill>
                  <a:schemeClr val="tx1"/>
                </a:solidFill>
                <a:latin typeface="Times New Roman" pitchFamily="18" charset="0"/>
                <a:cs typeface="Times New Roman" pitchFamily="18" charset="0"/>
              </a:rPr>
              <a:t> 09.02.2012;</a:t>
            </a:r>
            <a:r>
              <a:rPr lang="ru-RU" sz="2000" dirty="0" smtClean="0">
                <a:solidFill>
                  <a:schemeClr val="tx1"/>
                </a:solidFill>
                <a:latin typeface="Times New Roman" pitchFamily="18" charset="0"/>
                <a:cs typeface="Times New Roman" pitchFamily="18" charset="0"/>
              </a:rPr>
              <a:t> Минимальные </a:t>
            </a:r>
            <a:r>
              <a:rPr lang="ru-RU" sz="2000" dirty="0">
                <a:solidFill>
                  <a:schemeClr val="tx1"/>
                </a:solidFill>
                <a:latin typeface="Times New Roman" panose="02020603050405020304" pitchFamily="18" charset="0"/>
                <a:cs typeface="Times New Roman" panose="02020603050405020304" pitchFamily="18" charset="0"/>
              </a:rPr>
              <a:t>требования по охране здоровья и безопасности труда на временных или подвижных строительных </a:t>
            </a:r>
            <a:r>
              <a:rPr lang="ru-RU" sz="2000" dirty="0" smtClean="0">
                <a:solidFill>
                  <a:schemeClr val="tx1"/>
                </a:solidFill>
                <a:latin typeface="Times New Roman" pitchFamily="18" charset="0"/>
                <a:cs typeface="Times New Roman" pitchFamily="18" charset="0"/>
              </a:rPr>
              <a:t>площадках. Опубликовано 17.02.2012 </a:t>
            </a:r>
            <a:r>
              <a:rPr lang="ru-RU" sz="2000" dirty="0">
                <a:solidFill>
                  <a:schemeClr val="tx1"/>
                </a:solidFill>
                <a:latin typeface="Times New Roman" panose="02020603050405020304" pitchFamily="18" charset="0"/>
                <a:cs typeface="Times New Roman" panose="02020603050405020304" pitchFamily="18" charset="0"/>
              </a:rPr>
              <a:t>в </a:t>
            </a:r>
            <a:r>
              <a:rPr lang="ru-RU" sz="2000" dirty="0" err="1">
                <a:solidFill>
                  <a:schemeClr val="tx1"/>
                </a:solidFill>
                <a:latin typeface="Times New Roman" panose="02020603050405020304" pitchFamily="18" charset="0"/>
                <a:cs typeface="Times New Roman" panose="02020603050405020304" pitchFamily="18" charset="0"/>
              </a:rPr>
              <a:t>Monitorul</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Oficial</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Nr</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itchFamily="18" charset="0"/>
                <a:cs typeface="Times New Roman" pitchFamily="18" charset="0"/>
              </a:rPr>
              <a:t>34-37 </a:t>
            </a:r>
            <a:r>
              <a:rPr lang="ru-RU" sz="2000" dirty="0">
                <a:solidFill>
                  <a:schemeClr val="tx1"/>
                </a:solidFill>
                <a:latin typeface="Times New Roman" panose="02020603050405020304" pitchFamily="18" charset="0"/>
                <a:cs typeface="Times New Roman" panose="02020603050405020304" pitchFamily="18" charset="0"/>
              </a:rPr>
              <a:t>статья № </a:t>
            </a:r>
            <a:r>
              <a:rPr lang="ru-RU" sz="2000" dirty="0" smtClean="0">
                <a:solidFill>
                  <a:schemeClr val="tx1"/>
                </a:solidFill>
                <a:latin typeface="Times New Roman" pitchFamily="18" charset="0"/>
                <a:cs typeface="Times New Roman" pitchFamily="18" charset="0"/>
              </a:rPr>
              <a:t>105.</a:t>
            </a:r>
            <a:endParaRPr lang="ro-RO" sz="2000" dirty="0" smtClean="0">
              <a:solidFill>
                <a:schemeClr val="tx1"/>
              </a:solidFill>
              <a:latin typeface="Times New Roman" pitchFamily="18" charset="0"/>
              <a:cs typeface="Times New Roman" pitchFamily="18" charset="0"/>
            </a:endParaRPr>
          </a:p>
          <a:p>
            <a:pPr marL="457200" lvl="1" indent="-457200" algn="just">
              <a:spcBef>
                <a:spcPts val="0"/>
              </a:spcBef>
              <a:spcAft>
                <a:spcPts val="0"/>
              </a:spcAft>
              <a:buFont typeface="+mj-lt"/>
              <a:buAutoNum type="arabicPeriod"/>
            </a:pPr>
            <a:r>
              <a:rPr lang="ru-RU" sz="2000" dirty="0" smtClean="0">
                <a:solidFill>
                  <a:schemeClr val="tx1"/>
                </a:solidFill>
                <a:latin typeface="Times New Roman" pitchFamily="18" charset="0"/>
                <a:cs typeface="Times New Roman" pitchFamily="18" charset="0"/>
              </a:rPr>
              <a:t>Постановление </a:t>
            </a:r>
            <a:r>
              <a:rPr lang="ru-RU" sz="2000" dirty="0">
                <a:solidFill>
                  <a:schemeClr val="tx1"/>
                </a:solidFill>
                <a:latin typeface="Times New Roman" pitchFamily="18" charset="0"/>
                <a:cs typeface="Times New Roman" pitchFamily="18" charset="0"/>
              </a:rPr>
              <a:t>Правительства №</a:t>
            </a:r>
            <a:r>
              <a:rPr lang="ro-RO" sz="2000" dirty="0" smtClean="0">
                <a:solidFill>
                  <a:schemeClr val="tx1"/>
                </a:solidFill>
                <a:latin typeface="Times New Roman" pitchFamily="18" charset="0"/>
                <a:cs typeface="Times New Roman" pitchFamily="18" charset="0"/>
              </a:rPr>
              <a:t> 244 </a:t>
            </a:r>
            <a:r>
              <a:rPr lang="ru-RU" sz="2000" dirty="0">
                <a:solidFill>
                  <a:schemeClr val="tx1"/>
                </a:solidFill>
                <a:latin typeface="Times New Roman" pitchFamily="18" charset="0"/>
                <a:cs typeface="Times New Roman" pitchFamily="18" charset="0"/>
              </a:rPr>
              <a:t>от</a:t>
            </a:r>
            <a:r>
              <a:rPr lang="ro-RO" sz="2000" dirty="0" smtClean="0">
                <a:solidFill>
                  <a:schemeClr val="tx1"/>
                </a:solidFill>
                <a:latin typeface="Times New Roman" pitchFamily="18" charset="0"/>
                <a:cs typeface="Times New Roman" pitchFamily="18" charset="0"/>
              </a:rPr>
              <a:t> 08.04.2013;</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anose="02020603050405020304" pitchFamily="18" charset="0"/>
                <a:cs typeface="Times New Roman" panose="02020603050405020304" pitchFamily="18" charset="0"/>
              </a:rPr>
              <a:t>Минимальные требования по защите работников от рисков, связанных с воздействием асбеста на рабочем </a:t>
            </a:r>
            <a:r>
              <a:rPr lang="ru-RU" sz="2000" dirty="0" smtClean="0">
                <a:solidFill>
                  <a:schemeClr val="tx1"/>
                </a:solidFill>
                <a:latin typeface="Times New Roman" pitchFamily="18" charset="0"/>
                <a:cs typeface="Times New Roman" pitchFamily="18" charset="0"/>
              </a:rPr>
              <a:t>месте. Опубликовано 12.04.2013 </a:t>
            </a:r>
            <a:r>
              <a:rPr lang="ru-RU" sz="2000" dirty="0">
                <a:solidFill>
                  <a:schemeClr val="tx1"/>
                </a:solidFill>
                <a:latin typeface="Times New Roman" panose="02020603050405020304" pitchFamily="18" charset="0"/>
                <a:cs typeface="Times New Roman" panose="02020603050405020304" pitchFamily="18" charset="0"/>
              </a:rPr>
              <a:t>в </a:t>
            </a:r>
            <a:r>
              <a:rPr lang="ru-RU" sz="2000" dirty="0" err="1">
                <a:solidFill>
                  <a:schemeClr val="tx1"/>
                </a:solidFill>
                <a:latin typeface="Times New Roman" panose="02020603050405020304" pitchFamily="18" charset="0"/>
                <a:cs typeface="Times New Roman" panose="02020603050405020304" pitchFamily="18" charset="0"/>
              </a:rPr>
              <a:t>Monitorul</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Oficial</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Nr</a:t>
            </a:r>
            <a:r>
              <a:rPr lang="ru-RU" sz="2000" dirty="0">
                <a:solidFill>
                  <a:schemeClr val="tx1"/>
                </a:solidFill>
                <a:latin typeface="Times New Roman" panose="02020603050405020304" pitchFamily="18" charset="0"/>
                <a:cs typeface="Times New Roman" panose="02020603050405020304" pitchFamily="18" charset="0"/>
              </a:rPr>
              <a:t>. 75-81 </a:t>
            </a:r>
            <a:r>
              <a:rPr lang="ru-RU" sz="2000" dirty="0" smtClean="0">
                <a:solidFill>
                  <a:schemeClr val="tx1"/>
                </a:solidFill>
                <a:latin typeface="Times New Roman" pitchFamily="18" charset="0"/>
                <a:cs typeface="Times New Roman" pitchFamily="18" charset="0"/>
              </a:rPr>
              <a:t>статья </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itchFamily="18" charset="0"/>
                <a:cs typeface="Times New Roman" pitchFamily="18" charset="0"/>
              </a:rPr>
              <a:t>298. Дата </a:t>
            </a:r>
            <a:r>
              <a:rPr lang="ru-RU" sz="2000" dirty="0">
                <a:solidFill>
                  <a:schemeClr val="tx1"/>
                </a:solidFill>
                <a:latin typeface="Times New Roman" panose="02020603050405020304" pitchFamily="18" charset="0"/>
                <a:cs typeface="Times New Roman" panose="02020603050405020304" pitchFamily="18" charset="0"/>
              </a:rPr>
              <a:t>вступления в силу </a:t>
            </a:r>
            <a:r>
              <a:rPr lang="ru-RU" sz="2000" dirty="0" smtClean="0">
                <a:solidFill>
                  <a:schemeClr val="tx1"/>
                </a:solidFill>
                <a:latin typeface="Times New Roman" pitchFamily="18" charset="0"/>
                <a:cs typeface="Times New Roman" pitchFamily="18" charset="0"/>
              </a:rPr>
              <a:t>01.01.2014.</a:t>
            </a:r>
            <a:endParaRPr lang="ro-RO" sz="20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6741377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712</TotalTime>
  <Words>3862</Words>
  <Application>Microsoft Office PowerPoint</Application>
  <PresentationFormat>On-screen Show (4:3)</PresentationFormat>
  <Paragraphs>290</Paragraphs>
  <Slides>62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Arial Narrow</vt:lpstr>
      <vt:lpstr>Calibri</vt:lpstr>
      <vt:lpstr>Cambria</vt:lpstr>
      <vt:lpstr>Times New Roman</vt:lpstr>
      <vt:lpstr>Wingdings</vt:lpstr>
      <vt:lpstr>Wingdings 3</vt:lpstr>
      <vt:lpstr>GIZ_Banner_Kopfzeile-Ausland (3)</vt:lpstr>
      <vt:lpstr>Курс обучения для работников предприятий „Apă-Canal”   МОДУЛЬ 15: Охрана здоровья и безопасность труда на предприятиях водоснабжения и канализации  Занятие 3:  Управление охраной здоровья и безопасностью труда     6 – 7 ноября 2018,  Кишинэу</vt:lpstr>
      <vt:lpstr>Цели занятия </vt:lpstr>
      <vt:lpstr>Охрана здоровья и безопасность труда.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Охрана здоровья и безопасность труда </vt:lpstr>
      <vt:lpstr>Охрана здоровья и безопасность труда. </vt:lpstr>
      <vt:lpstr>Охрана здоровья и безопасность труда </vt:lpstr>
      <vt:lpstr>PowerPoint Presentation</vt:lpstr>
      <vt:lpstr>PowerPoint Presentation</vt:lpstr>
      <vt:lpstr>PowerPoint Presentation</vt:lpstr>
      <vt:lpstr>Охрана здоровья и безопасность труда</vt:lpstr>
      <vt:lpstr>Обучение работников в области охраны здоровья и безопасности труда  </vt:lpstr>
      <vt:lpstr>Обучение работников в области охраны здоровья и безопасности труда  </vt:lpstr>
      <vt:lpstr>Общее вводное обучение </vt:lpstr>
      <vt:lpstr>Обучение на рабочем месте</vt:lpstr>
      <vt:lpstr>Периодическое обучение </vt:lpstr>
      <vt:lpstr>Разработка инструкций по охране здоровья и безопасности труда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Охрана здоровья и безопасность труда</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334</cp:revision>
  <cp:lastPrinted>2017-07-11T13:18:46Z</cp:lastPrinted>
  <dcterms:created xsi:type="dcterms:W3CDTF">2013-09-05T11:54:56Z</dcterms:created>
  <dcterms:modified xsi:type="dcterms:W3CDTF">2018-11-06T07:15:15Z</dcterms:modified>
</cp:coreProperties>
</file>