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168"/>
  </p:notesMasterIdLst>
  <p:handoutMasterIdLst>
    <p:handoutMasterId r:id="rId169"/>
  </p:handoutMasterIdLst>
  <p:sldIdLst>
    <p:sldId id="407" r:id="rId2"/>
    <p:sldId id="422" r:id="rId3"/>
    <p:sldId id="424" r:id="rId4"/>
    <p:sldId id="534" r:id="rId5"/>
    <p:sldId id="480" r:id="rId6"/>
    <p:sldId id="481" r:id="rId7"/>
    <p:sldId id="482" r:id="rId8"/>
    <p:sldId id="423" r:id="rId9"/>
    <p:sldId id="543" r:id="rId10"/>
    <p:sldId id="427" r:id="rId11"/>
    <p:sldId id="548" r:id="rId12"/>
    <p:sldId id="549" r:id="rId13"/>
    <p:sldId id="545" r:id="rId14"/>
    <p:sldId id="552" r:id="rId15"/>
    <p:sldId id="554" r:id="rId16"/>
    <p:sldId id="550" r:id="rId17"/>
    <p:sldId id="555" r:id="rId18"/>
    <p:sldId id="556" r:id="rId19"/>
    <p:sldId id="557" r:id="rId20"/>
    <p:sldId id="558" r:id="rId21"/>
    <p:sldId id="559" r:id="rId22"/>
    <p:sldId id="563" r:id="rId23"/>
    <p:sldId id="562" r:id="rId24"/>
    <p:sldId id="568" r:id="rId25"/>
    <p:sldId id="567" r:id="rId26"/>
    <p:sldId id="570" r:id="rId27"/>
    <p:sldId id="569" r:id="rId28"/>
    <p:sldId id="566" r:id="rId29"/>
    <p:sldId id="574" r:id="rId30"/>
    <p:sldId id="573" r:id="rId31"/>
    <p:sldId id="575" r:id="rId32"/>
    <p:sldId id="572" r:id="rId33"/>
    <p:sldId id="576" r:id="rId34"/>
    <p:sldId id="571" r:id="rId35"/>
    <p:sldId id="579" r:id="rId36"/>
    <p:sldId id="577" r:id="rId37"/>
    <p:sldId id="583" r:id="rId38"/>
    <p:sldId id="544" r:id="rId39"/>
    <p:sldId id="535" r:id="rId40"/>
    <p:sldId id="426" r:id="rId41"/>
    <p:sldId id="425" r:id="rId42"/>
    <p:sldId id="420" r:id="rId43"/>
    <p:sldId id="434" r:id="rId44"/>
    <p:sldId id="433" r:id="rId45"/>
    <p:sldId id="431" r:id="rId46"/>
    <p:sldId id="430" r:id="rId47"/>
    <p:sldId id="536" r:id="rId48"/>
    <p:sldId id="429" r:id="rId49"/>
    <p:sldId id="428" r:id="rId50"/>
    <p:sldId id="537" r:id="rId51"/>
    <p:sldId id="414" r:id="rId52"/>
    <p:sldId id="411" r:id="rId53"/>
    <p:sldId id="438" r:id="rId54"/>
    <p:sldId id="437" r:id="rId55"/>
    <p:sldId id="436" r:id="rId56"/>
    <p:sldId id="538" r:id="rId57"/>
    <p:sldId id="446" r:id="rId58"/>
    <p:sldId id="445" r:id="rId59"/>
    <p:sldId id="539" r:id="rId60"/>
    <p:sldId id="447" r:id="rId61"/>
    <p:sldId id="444" r:id="rId62"/>
    <p:sldId id="540" r:id="rId63"/>
    <p:sldId id="443" r:id="rId64"/>
    <p:sldId id="442" r:id="rId65"/>
    <p:sldId id="441" r:id="rId66"/>
    <p:sldId id="440" r:id="rId67"/>
    <p:sldId id="449" r:id="rId68"/>
    <p:sldId id="448" r:id="rId69"/>
    <p:sldId id="450" r:id="rId70"/>
    <p:sldId id="412" r:id="rId71"/>
    <p:sldId id="410" r:id="rId72"/>
    <p:sldId id="460" r:id="rId73"/>
    <p:sldId id="598" r:id="rId74"/>
    <p:sldId id="459" r:id="rId75"/>
    <p:sldId id="463" r:id="rId76"/>
    <p:sldId id="462" r:id="rId77"/>
    <p:sldId id="464" r:id="rId78"/>
    <p:sldId id="599" r:id="rId79"/>
    <p:sldId id="461" r:id="rId80"/>
    <p:sldId id="458" r:id="rId81"/>
    <p:sldId id="467" r:id="rId82"/>
    <p:sldId id="600" r:id="rId83"/>
    <p:sldId id="466" r:id="rId84"/>
    <p:sldId id="468" r:id="rId85"/>
    <p:sldId id="586" r:id="rId86"/>
    <p:sldId id="588" r:id="rId87"/>
    <p:sldId id="587" r:id="rId88"/>
    <p:sldId id="589" r:id="rId89"/>
    <p:sldId id="590" r:id="rId90"/>
    <p:sldId id="465" r:id="rId91"/>
    <p:sldId id="454" r:id="rId92"/>
    <p:sldId id="469" r:id="rId93"/>
    <p:sldId id="453" r:id="rId94"/>
    <p:sldId id="592" r:id="rId95"/>
    <p:sldId id="451" r:id="rId96"/>
    <p:sldId id="473" r:id="rId97"/>
    <p:sldId id="472" r:id="rId98"/>
    <p:sldId id="471" r:id="rId99"/>
    <p:sldId id="593" r:id="rId100"/>
    <p:sldId id="470" r:id="rId101"/>
    <p:sldId id="594" r:id="rId102"/>
    <p:sldId id="479" r:id="rId103"/>
    <p:sldId id="595" r:id="rId104"/>
    <p:sldId id="487" r:id="rId105"/>
    <p:sldId id="596" r:id="rId106"/>
    <p:sldId id="485" r:id="rId107"/>
    <p:sldId id="484" r:id="rId108"/>
    <p:sldId id="597" r:id="rId109"/>
    <p:sldId id="483" r:id="rId110"/>
    <p:sldId id="477" r:id="rId111"/>
    <p:sldId id="476" r:id="rId112"/>
    <p:sldId id="585" r:id="rId113"/>
    <p:sldId id="591" r:id="rId114"/>
    <p:sldId id="475" r:id="rId115"/>
    <p:sldId id="474" r:id="rId116"/>
    <p:sldId id="497" r:id="rId117"/>
    <p:sldId id="495" r:id="rId118"/>
    <p:sldId id="498" r:id="rId119"/>
    <p:sldId id="494" r:id="rId120"/>
    <p:sldId id="499" r:id="rId121"/>
    <p:sldId id="502" r:id="rId122"/>
    <p:sldId id="501" r:id="rId123"/>
    <p:sldId id="504" r:id="rId124"/>
    <p:sldId id="503" r:id="rId125"/>
    <p:sldId id="493" r:id="rId126"/>
    <p:sldId id="505" r:id="rId127"/>
    <p:sldId id="490" r:id="rId128"/>
    <p:sldId id="601" r:id="rId129"/>
    <p:sldId id="488" r:id="rId130"/>
    <p:sldId id="409" r:id="rId131"/>
    <p:sldId id="602" r:id="rId132"/>
    <p:sldId id="513" r:id="rId133"/>
    <p:sldId id="512" r:id="rId134"/>
    <p:sldId id="603" r:id="rId135"/>
    <p:sldId id="511" r:id="rId136"/>
    <p:sldId id="510" r:id="rId137"/>
    <p:sldId id="509" r:id="rId138"/>
    <p:sldId id="508" r:id="rId139"/>
    <p:sldId id="507" r:id="rId140"/>
    <p:sldId id="604" r:id="rId141"/>
    <p:sldId id="515" r:id="rId142"/>
    <p:sldId id="514" r:id="rId143"/>
    <p:sldId id="523" r:id="rId144"/>
    <p:sldId id="522" r:id="rId145"/>
    <p:sldId id="524" r:id="rId146"/>
    <p:sldId id="605" r:id="rId147"/>
    <p:sldId id="521" r:id="rId148"/>
    <p:sldId id="520" r:id="rId149"/>
    <p:sldId id="606" r:id="rId150"/>
    <p:sldId id="519" r:id="rId151"/>
    <p:sldId id="518" r:id="rId152"/>
    <p:sldId id="528" r:id="rId153"/>
    <p:sldId id="607" r:id="rId154"/>
    <p:sldId id="527" r:id="rId155"/>
    <p:sldId id="529" r:id="rId156"/>
    <p:sldId id="526" r:id="rId157"/>
    <p:sldId id="608" r:id="rId158"/>
    <p:sldId id="525" r:id="rId159"/>
    <p:sldId id="516" r:id="rId160"/>
    <p:sldId id="609" r:id="rId161"/>
    <p:sldId id="533" r:id="rId162"/>
    <p:sldId id="532" r:id="rId163"/>
    <p:sldId id="531" r:id="rId164"/>
    <p:sldId id="530" r:id="rId165"/>
    <p:sldId id="489" r:id="rId166"/>
    <p:sldId id="406" r:id="rId167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2385" autoAdjust="0"/>
  </p:normalViewPr>
  <p:slideViewPr>
    <p:cSldViewPr snapToGrid="0">
      <p:cViewPr varScale="1">
        <p:scale>
          <a:sx n="82" d="100"/>
          <a:sy n="82" d="100"/>
        </p:scale>
        <p:origin x="-1212" y="-90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layer</a:t>
            </a:r>
          </a:p>
          <a:p>
            <a:pPr lvl="1"/>
            <a:r>
              <a:rPr lang="en-GB" smtClean="0"/>
              <a:t>Second layer</a:t>
            </a:r>
          </a:p>
          <a:p>
            <a:pPr lvl="2"/>
            <a:r>
              <a:rPr lang="en-GB" smtClean="0"/>
              <a:t>Third layer</a:t>
            </a:r>
          </a:p>
          <a:p>
            <a:pPr lvl="3"/>
            <a:r>
              <a:rPr lang="en-GB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06/11/2018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add title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45.jpeg"/><Relationship Id="rId7" Type="http://schemas.openxmlformats.org/officeDocument/2006/relationships/hyperlink" Target="http://www.ifcaac.amac.md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.png"/><Relationship Id="rId5" Type="http://schemas.openxmlformats.org/officeDocument/2006/relationships/image" Target="../media/image47.jpeg"/><Relationship Id="rId10" Type="http://schemas.openxmlformats.org/officeDocument/2006/relationships/image" Target="../media/image5.png"/><Relationship Id="rId4" Type="http://schemas.openxmlformats.org/officeDocument/2006/relationships/image" Target="../media/image46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itel 15"/>
          <p:cNvSpPr>
            <a:spLocks noGrp="1"/>
          </p:cNvSpPr>
          <p:nvPr>
            <p:ph type="title"/>
          </p:nvPr>
        </p:nvSpPr>
        <p:spPr>
          <a:xfrm>
            <a:off x="192180" y="1845308"/>
            <a:ext cx="8697177" cy="4416167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002060"/>
                </a:solidFill>
              </a:rPr>
              <a:t>Curs de instruire pentru angajații operatorilor „Apă-Canal”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C00000"/>
                </a:solidFill>
              </a:rPr>
              <a:t>Modulul 15:  </a:t>
            </a:r>
            <a:r>
              <a:rPr lang="ro-RO" b="1" dirty="0" smtClean="0">
                <a:solidFill>
                  <a:srgbClr val="002060"/>
                </a:solidFill>
              </a:rPr>
              <a:t>Protecția </a:t>
            </a:r>
            <a:r>
              <a:rPr lang="ro-RO" b="1" dirty="0">
                <a:solidFill>
                  <a:srgbClr val="002060"/>
                </a:solidFill>
              </a:rPr>
              <a:t>muncii în cadrul operatorilor de </a:t>
            </a:r>
            <a:r>
              <a:rPr lang="ro-RO" b="1" dirty="0" smtClean="0">
                <a:solidFill>
                  <a:srgbClr val="002060"/>
                </a:solidFill>
              </a:rPr>
              <a:t>  alimentare </a:t>
            </a:r>
            <a:r>
              <a:rPr lang="ro-RO" b="1" dirty="0">
                <a:solidFill>
                  <a:srgbClr val="002060"/>
                </a:solidFill>
              </a:rPr>
              <a:t>cu apă și de </a:t>
            </a:r>
            <a:r>
              <a:rPr lang="ro-RO" b="1" dirty="0" smtClean="0">
                <a:solidFill>
                  <a:srgbClr val="002060"/>
                </a:solidFill>
              </a:rPr>
              <a:t>canalizare</a:t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002060"/>
                </a:solidFill>
              </a:rPr>
              <a:t/>
            </a:r>
            <a:br>
              <a:rPr lang="ro-RO" b="1" dirty="0" smtClean="0">
                <a:solidFill>
                  <a:srgbClr val="002060"/>
                </a:solidFill>
              </a:rPr>
            </a:br>
            <a:r>
              <a:rPr lang="ro-RO" altLang="en-US" sz="2000" b="1" dirty="0">
                <a:solidFill>
                  <a:srgbClr val="FF0000"/>
                </a:solidFill>
              </a:rPr>
              <a:t>Sesiunea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2</a:t>
            </a:r>
            <a:r>
              <a:rPr lang="en-US" altLang="en-US" sz="20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o-RO" altLang="en-US" sz="20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ru-RU" altLang="en-US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Производственная санитария </a:t>
            </a:r>
            <a:r>
              <a:rPr lang="ro-RO" altLang="en-US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o-RO" altLang="en-US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en-US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 гигиена труда</a:t>
            </a:r>
            <a:r>
              <a:rPr lang="ro-RO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o-RO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Expert conf. univ., dr. Olaru Efim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Universitatea Tehnică a Moldovei</a:t>
            </a:r>
            <a:r>
              <a:rPr lang="ro-RO" sz="1800" b="1" dirty="0" smtClean="0">
                <a:solidFill>
                  <a:srgbClr val="002060"/>
                </a:solidFill>
              </a:rPr>
              <a:t/>
            </a:r>
            <a:br>
              <a:rPr lang="ro-RO" sz="1800" b="1" dirty="0" smtClean="0">
                <a:solidFill>
                  <a:srgbClr val="002060"/>
                </a:solidFill>
              </a:rPr>
            </a:br>
            <a:r>
              <a:rPr lang="ro-RO" sz="1600" b="1" dirty="0" smtClean="0">
                <a:solidFill>
                  <a:srgbClr val="002060"/>
                </a:solidFill>
              </a:rPr>
              <a:t/>
            </a:r>
            <a:br>
              <a:rPr lang="ro-RO" sz="1600" b="1" dirty="0" smtClean="0">
                <a:solidFill>
                  <a:srgbClr val="002060"/>
                </a:solidFill>
              </a:rPr>
            </a:br>
            <a:r>
              <a:rPr lang="de-DE" sz="1600" b="1" dirty="0">
                <a:solidFill>
                  <a:srgbClr val="002060"/>
                </a:solidFill>
              </a:rPr>
              <a:t>6 – 7 – 8 </a:t>
            </a:r>
            <a:r>
              <a:rPr lang="ro-RO" sz="1600" b="1" dirty="0">
                <a:solidFill>
                  <a:srgbClr val="002060"/>
                </a:solidFill>
              </a:rPr>
              <a:t>noie</a:t>
            </a:r>
            <a:r>
              <a:rPr lang="de-DE" sz="1600" b="1" dirty="0" err="1">
                <a:solidFill>
                  <a:srgbClr val="002060"/>
                </a:solidFill>
              </a:rPr>
              <a:t>mbrie</a:t>
            </a:r>
            <a:r>
              <a:rPr lang="de-DE" sz="1600" b="1" dirty="0">
                <a:solidFill>
                  <a:srgbClr val="002060"/>
                </a:solidFill>
              </a:rPr>
              <a:t> 2018,  </a:t>
            </a:r>
            <a:r>
              <a:rPr lang="de-DE" sz="1600" b="1" dirty="0" err="1">
                <a:solidFill>
                  <a:srgbClr val="002060"/>
                </a:solidFill>
              </a:rPr>
              <a:t>Chișinău</a:t>
            </a:r>
            <a:endParaRPr lang="ro-RO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16" y="1998663"/>
            <a:ext cx="6629399" cy="403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06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24" y="1598927"/>
            <a:ext cx="797356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В </a:t>
            </a:r>
            <a:r>
              <a:rPr lang="ru-RU" sz="2800" b="0" dirty="0">
                <a:solidFill>
                  <a:schemeClr val="tx1"/>
                </a:solidFill>
              </a:rPr>
              <a:t>случае если ПН ≤ КПН, условия труда считаются допустимыми. При ПН &gt; КПН </a:t>
            </a:r>
            <a:r>
              <a:rPr lang="ru-RU" sz="2800" b="0" dirty="0" smtClean="0">
                <a:solidFill>
                  <a:schemeClr val="tx1"/>
                </a:solidFill>
              </a:rPr>
              <a:t>рекомендуется </a:t>
            </a:r>
            <a:r>
              <a:rPr lang="ru-RU" sz="2800" b="0" dirty="0">
                <a:solidFill>
                  <a:schemeClr val="tx1"/>
                </a:solidFill>
              </a:rPr>
              <a:t>использовать принцип защиты временем. Кратность превышения </a:t>
            </a:r>
            <a:r>
              <a:rPr lang="ru-RU" sz="2800" b="0" dirty="0" smtClean="0">
                <a:solidFill>
                  <a:schemeClr val="tx1"/>
                </a:solidFill>
              </a:rPr>
              <a:t>контроль</a:t>
            </a:r>
            <a:r>
              <a:rPr lang="en-US" sz="2800" b="0" dirty="0" smtClean="0">
                <a:solidFill>
                  <a:schemeClr val="tx1"/>
                </a:solidFill>
              </a:rPr>
              <a:t>-</a:t>
            </a:r>
            <a:r>
              <a:rPr lang="ru-RU" sz="2800" b="0" dirty="0" smtClean="0">
                <a:solidFill>
                  <a:schemeClr val="tx1"/>
                </a:solidFill>
              </a:rPr>
              <a:t>ной </a:t>
            </a:r>
            <a:r>
              <a:rPr lang="ru-RU" sz="2800" b="0" dirty="0">
                <a:solidFill>
                  <a:schemeClr val="tx1"/>
                </a:solidFill>
              </a:rPr>
              <a:t>пылевой нагрузки предопределяет класс вредности условий труда по данному </a:t>
            </a:r>
            <a:r>
              <a:rPr lang="ru-RU" sz="2800" b="0" dirty="0" smtClean="0">
                <a:solidFill>
                  <a:schemeClr val="tx1"/>
                </a:solidFill>
              </a:rPr>
              <a:t>фактору. 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74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25" y="1598927"/>
            <a:ext cx="76773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Защита </a:t>
            </a:r>
            <a:r>
              <a:rPr lang="ru-RU" sz="2800" b="0" dirty="0">
                <a:solidFill>
                  <a:schemeClr val="tx1"/>
                </a:solidFill>
              </a:rPr>
              <a:t>временем – снижение вредного воздействия неблагоприятных факторов </a:t>
            </a:r>
            <a:r>
              <a:rPr lang="ru-RU" sz="2800" b="0" dirty="0" err="1" smtClean="0">
                <a:solidFill>
                  <a:schemeClr val="tx1"/>
                </a:solidFill>
              </a:rPr>
              <a:t>произ-водственной</a:t>
            </a:r>
            <a:r>
              <a:rPr lang="ru-RU" sz="2800" b="0" dirty="0" smtClean="0">
                <a:solidFill>
                  <a:schemeClr val="tx1"/>
                </a:solidFill>
              </a:rPr>
              <a:t> </a:t>
            </a:r>
            <a:r>
              <a:rPr lang="ru-RU" sz="2800" b="0" dirty="0">
                <a:solidFill>
                  <a:schemeClr val="tx1"/>
                </a:solidFill>
              </a:rPr>
              <a:t>среды и трудового процесса на работающих за счёт уменьшения времени их действия: введение внутрисменных перерывов, сокращение рабочего дня, увеличение </a:t>
            </a:r>
            <a:r>
              <a:rPr lang="ru-RU" sz="2800" b="0" dirty="0" smtClean="0">
                <a:solidFill>
                  <a:schemeClr val="tx1"/>
                </a:solidFill>
              </a:rPr>
              <a:t>продолжи</a:t>
            </a:r>
            <a:r>
              <a:rPr lang="en-US" sz="2800" b="0" dirty="0" smtClean="0">
                <a:solidFill>
                  <a:schemeClr val="tx1"/>
                </a:solidFill>
              </a:rPr>
              <a:t>-</a:t>
            </a:r>
            <a:r>
              <a:rPr lang="ru-RU" sz="2800" b="0" dirty="0" err="1" smtClean="0">
                <a:solidFill>
                  <a:schemeClr val="tx1"/>
                </a:solidFill>
              </a:rPr>
              <a:t>тельности</a:t>
            </a:r>
            <a:r>
              <a:rPr lang="ru-RU" sz="2800" b="0" dirty="0" smtClean="0">
                <a:solidFill>
                  <a:schemeClr val="tx1"/>
                </a:solidFill>
              </a:rPr>
              <a:t> </a:t>
            </a:r>
            <a:r>
              <a:rPr lang="ru-RU" sz="2800" b="0" dirty="0">
                <a:solidFill>
                  <a:schemeClr val="tx1"/>
                </a:solidFill>
              </a:rPr>
              <a:t>отпуска, ограничение стажа работы в данных условиях</a:t>
            </a:r>
            <a:r>
              <a:rPr lang="ru-RU" sz="2800" b="0" dirty="0" smtClean="0">
                <a:solidFill>
                  <a:schemeClr val="tx1"/>
                </a:solidFill>
              </a:rPr>
              <a:t>.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51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497" y="1598927"/>
            <a:ext cx="8201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solidFill>
                  <a:schemeClr val="tx1"/>
                </a:solidFill>
              </a:rPr>
              <a:t>	</a:t>
            </a:r>
            <a:endParaRPr lang="en-US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800" b="0" dirty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Для </a:t>
            </a:r>
            <a:r>
              <a:rPr lang="ru-RU" sz="2800" b="0" dirty="0">
                <a:solidFill>
                  <a:schemeClr val="tx1"/>
                </a:solidFill>
              </a:rPr>
              <a:t>очистки запылённых воздушных потоков перед выбросом их в атмосферу применяют следующие основные способы: 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800" b="0" dirty="0" smtClean="0">
                <a:solidFill>
                  <a:schemeClr val="tx1"/>
                </a:solidFill>
              </a:rPr>
              <a:t>	– </a:t>
            </a:r>
            <a:r>
              <a:rPr lang="ru-RU" sz="2800" b="0" dirty="0">
                <a:solidFill>
                  <a:schemeClr val="tx1"/>
                </a:solidFill>
              </a:rPr>
              <a:t>осаждение под действием сил тяжести; 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800" b="0" dirty="0" smtClean="0">
                <a:solidFill>
                  <a:schemeClr val="tx1"/>
                </a:solidFill>
              </a:rPr>
              <a:t>	– </a:t>
            </a:r>
            <a:r>
              <a:rPr lang="ru-RU" sz="2800" b="0" dirty="0">
                <a:solidFill>
                  <a:schemeClr val="tx1"/>
                </a:solidFill>
              </a:rPr>
              <a:t>осаждение под действием инерционных сил, возникающих при резком изменении направления газового потока; 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ru-RU" b="0" dirty="0" smtClean="0">
                <a:solidFill>
                  <a:schemeClr val="tx1"/>
                </a:solidFill>
              </a:rPr>
              <a:t>	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0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648" y="1598927"/>
            <a:ext cx="79735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– </a:t>
            </a:r>
            <a:r>
              <a:rPr lang="ru-RU" sz="2600" b="0" dirty="0">
                <a:solidFill>
                  <a:schemeClr val="tx1"/>
                </a:solidFill>
              </a:rPr>
              <a:t>осаждение под действием центробежной силы, возникающей при </a:t>
            </a:r>
            <a:r>
              <a:rPr lang="ru-RU" sz="2600" b="0" dirty="0" smtClean="0">
                <a:solidFill>
                  <a:schemeClr val="tx1"/>
                </a:solidFill>
              </a:rPr>
              <a:t>вращательном </a:t>
            </a:r>
            <a:r>
              <a:rPr lang="ru-RU" sz="2600" b="0" dirty="0">
                <a:solidFill>
                  <a:schemeClr val="tx1"/>
                </a:solidFill>
              </a:rPr>
              <a:t>движении потока газа; </a:t>
            </a:r>
            <a:r>
              <a:rPr lang="ru-RU" sz="2600" b="0" dirty="0" smtClean="0">
                <a:solidFill>
                  <a:schemeClr val="tx1"/>
                </a:solidFill>
              </a:rPr>
              <a:t>	</a:t>
            </a:r>
            <a:endParaRPr lang="en-US" sz="2600" b="0" dirty="0" smtClean="0">
              <a:solidFill>
                <a:schemeClr val="tx1"/>
              </a:solidFill>
            </a:endParaRPr>
          </a:p>
          <a:p>
            <a:r>
              <a:rPr lang="en-US" sz="26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– </a:t>
            </a:r>
            <a:r>
              <a:rPr lang="ru-RU" sz="2600" b="0" dirty="0">
                <a:solidFill>
                  <a:schemeClr val="tx1"/>
                </a:solidFill>
              </a:rPr>
              <a:t>осаждение под действием </a:t>
            </a:r>
            <a:r>
              <a:rPr lang="ru-RU" sz="2600" b="0" dirty="0" smtClean="0">
                <a:solidFill>
                  <a:schemeClr val="tx1"/>
                </a:solidFill>
              </a:rPr>
              <a:t>электрического </a:t>
            </a:r>
            <a:r>
              <a:rPr lang="ru-RU" sz="2600" b="0" dirty="0">
                <a:solidFill>
                  <a:schemeClr val="tx1"/>
                </a:solidFill>
              </a:rPr>
              <a:t>поля; </a:t>
            </a:r>
            <a:r>
              <a:rPr lang="ru-RU" sz="2600" b="0" dirty="0" smtClean="0">
                <a:solidFill>
                  <a:schemeClr val="tx1"/>
                </a:solidFill>
              </a:rPr>
              <a:t>	</a:t>
            </a:r>
            <a:endParaRPr lang="en-US" sz="2600" b="0" dirty="0" smtClean="0">
              <a:solidFill>
                <a:schemeClr val="tx1"/>
              </a:solidFill>
            </a:endParaRPr>
          </a:p>
          <a:p>
            <a:r>
              <a:rPr lang="en-US" sz="26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– </a:t>
            </a:r>
            <a:r>
              <a:rPr lang="ru-RU" sz="2600" b="0" dirty="0">
                <a:solidFill>
                  <a:schemeClr val="tx1"/>
                </a:solidFill>
              </a:rPr>
              <a:t>фильтрация; </a:t>
            </a:r>
            <a:endParaRPr lang="ru-RU" sz="2600" b="0" dirty="0" smtClean="0">
              <a:solidFill>
                <a:schemeClr val="tx1"/>
              </a:solidFill>
            </a:endParaRPr>
          </a:p>
          <a:p>
            <a:r>
              <a:rPr lang="ru-RU" sz="26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– </a:t>
            </a:r>
            <a:r>
              <a:rPr lang="ru-RU" sz="2600" b="0" dirty="0">
                <a:solidFill>
                  <a:schemeClr val="tx1"/>
                </a:solidFill>
              </a:rPr>
              <a:t>мокрая очистка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8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В </a:t>
            </a:r>
            <a:r>
              <a:rPr lang="ru-RU" sz="2600" b="0" dirty="0">
                <a:solidFill>
                  <a:schemeClr val="tx1"/>
                </a:solidFill>
              </a:rPr>
              <a:t>зависимости от принципа оценки существует несколько классификаций </a:t>
            </a:r>
            <a:r>
              <a:rPr lang="ru-RU" sz="2600" b="0" dirty="0" err="1" smtClean="0">
                <a:solidFill>
                  <a:schemeClr val="tx1"/>
                </a:solidFill>
              </a:rPr>
              <a:t>производ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err="1" smtClean="0">
                <a:solidFill>
                  <a:schemeClr val="tx1"/>
                </a:solidFill>
              </a:rPr>
              <a:t>ственной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пыли</a:t>
            </a:r>
            <a:r>
              <a:rPr lang="ru-RU" sz="2600" b="0" dirty="0" smtClean="0">
                <a:solidFill>
                  <a:schemeClr val="tx1"/>
                </a:solidFill>
              </a:rPr>
              <a:t>. 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5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792" y="1598927"/>
            <a:ext cx="79644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По</a:t>
            </a:r>
            <a:r>
              <a:rPr lang="ru-RU" sz="2600" b="0" dirty="0">
                <a:solidFill>
                  <a:schemeClr val="tx1"/>
                </a:solidFill>
              </a:rPr>
              <a:t> </a:t>
            </a:r>
            <a:r>
              <a:rPr lang="ru-RU" sz="2600" b="0" i="1" dirty="0">
                <a:solidFill>
                  <a:schemeClr val="tx1"/>
                </a:solidFill>
              </a:rPr>
              <a:t>происхождению </a:t>
            </a:r>
            <a:r>
              <a:rPr lang="ru-RU" sz="2600" b="0" dirty="0">
                <a:solidFill>
                  <a:schemeClr val="tx1"/>
                </a:solidFill>
              </a:rPr>
              <a:t>пыль подразделяется на органическую (растительную, животную, полимерную), неорганическую (минеральную, металлическую) и смешанную.</a:t>
            </a: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По</a:t>
            </a:r>
            <a:r>
              <a:rPr lang="ru-RU" sz="2600" b="0" dirty="0">
                <a:solidFill>
                  <a:schemeClr val="tx1"/>
                </a:solidFill>
              </a:rPr>
              <a:t> </a:t>
            </a:r>
            <a:r>
              <a:rPr lang="ru-RU" sz="2600" b="0" i="1" dirty="0">
                <a:solidFill>
                  <a:schemeClr val="tx1"/>
                </a:solidFill>
              </a:rPr>
              <a:t>месту образования </a:t>
            </a:r>
            <a:r>
              <a:rPr lang="ru-RU" sz="2600" b="0" dirty="0">
                <a:solidFill>
                  <a:schemeClr val="tx1"/>
                </a:solidFill>
              </a:rPr>
              <a:t>пыль делится на аэрозоли дезинтеграции, образующиеся при размоле и обработке твердых тел, и аэрозоли конденсации, получающиеся в результате конденсации паров металлов и неметаллов (шлаки).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368" y="1598927"/>
            <a:ext cx="79187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По</a:t>
            </a:r>
            <a:r>
              <a:rPr lang="ru-RU" sz="2600" b="0" dirty="0">
                <a:solidFill>
                  <a:schemeClr val="tx1"/>
                </a:solidFill>
              </a:rPr>
              <a:t> </a:t>
            </a:r>
            <a:r>
              <a:rPr lang="ru-RU" sz="2600" b="0" i="1" dirty="0">
                <a:solidFill>
                  <a:schemeClr val="tx1"/>
                </a:solidFill>
              </a:rPr>
              <a:t>дисперсности </a:t>
            </a:r>
            <a:r>
              <a:rPr lang="ru-RU" sz="2600" b="0" dirty="0">
                <a:solidFill>
                  <a:schemeClr val="tx1"/>
                </a:solidFill>
              </a:rPr>
              <a:t>пыль делят на видимую (частицы более 10 мкм), микроскопическую (от 0,25 до 10 мкм) и ультрамикроскопическую (менее 0,25 мкм</a:t>
            </a:r>
            <a:r>
              <a:rPr lang="ru-RU" sz="2600" b="0" dirty="0" smtClean="0">
                <a:solidFill>
                  <a:schemeClr val="tx1"/>
                </a:solidFill>
              </a:rPr>
              <a:t>).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6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Опасность </a:t>
            </a:r>
            <a:r>
              <a:rPr lang="ru-RU" sz="2600" b="0" dirty="0">
                <a:solidFill>
                  <a:schemeClr val="tx1"/>
                </a:solidFill>
              </a:rPr>
              <a:t>производственной пыли определяется ее физико-химическими свойствами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6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Пыль </a:t>
            </a:r>
            <a:r>
              <a:rPr lang="ru-RU" sz="2600" b="0" dirty="0">
                <a:solidFill>
                  <a:schemeClr val="tx1"/>
                </a:solidFill>
              </a:rPr>
              <a:t>с частицами менее 5 мкм наиболее опасна, поскольку может проникать в глубокие отделы легких, вплоть до альвеол, и задерживаться там.</a:t>
            </a:r>
            <a:endParaRPr lang="ro-RO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6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929" y="1598927"/>
            <a:ext cx="81736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Подсчитано</a:t>
            </a:r>
            <a:r>
              <a:rPr lang="ru-RU" sz="2600" b="0" dirty="0">
                <a:solidFill>
                  <a:schemeClr val="tx1"/>
                </a:solidFill>
              </a:rPr>
              <a:t>, что альвеол достигает около 10% вдыхаемых пылинок, а 15% заглатывается со слюной.</a:t>
            </a:r>
          </a:p>
          <a:p>
            <a:pPr algn="just"/>
            <a:r>
              <a:rPr lang="en-US" sz="26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Считается</a:t>
            </a:r>
            <a:r>
              <a:rPr lang="ru-RU" sz="2600" b="0" dirty="0">
                <a:solidFill>
                  <a:schemeClr val="tx1"/>
                </a:solidFill>
              </a:rPr>
              <a:t>, что заряженные частицы в 2-8 раз более активно задерживаются в дыхательных путях и интенсивнее </a:t>
            </a:r>
            <a:r>
              <a:rPr lang="ru-RU" sz="2600" b="0" dirty="0" err="1">
                <a:solidFill>
                  <a:schemeClr val="tx1"/>
                </a:solidFill>
              </a:rPr>
              <a:t>фагоцитируются</a:t>
            </a:r>
            <a:r>
              <a:rPr lang="ru-RU" sz="2600" b="0" dirty="0">
                <a:solidFill>
                  <a:schemeClr val="tx1"/>
                </a:solidFill>
              </a:rPr>
              <a:t>. Кроме того, одноименно заряженные частицы дольше находятся в воздухе рабочей зоны, чем разноименно заряженные, которые быстрее агломерируются и оседают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83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Скорость </a:t>
            </a:r>
            <a:r>
              <a:rPr lang="ru-RU" sz="2800" b="0" dirty="0">
                <a:solidFill>
                  <a:schemeClr val="tx1"/>
                </a:solidFill>
              </a:rPr>
              <a:t>осаждения пыли зависит также от формы и пористости частиц. Округлые плотные частицы оседают быстрее. Плотные, крупные частицы с острыми гранями (чаще аэрозоли дезинтеграции) больше травмируют слизистую оболочку дыхательных путей, чем частицы с гладкой поверхностью. 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1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Однако </a:t>
            </a:r>
            <a:r>
              <a:rPr lang="ru-RU" sz="2600" b="0" dirty="0">
                <a:solidFill>
                  <a:schemeClr val="tx1"/>
                </a:solidFill>
              </a:rPr>
              <a:t>легкие пористые частицы хорошо адсорбируют токсичные пары и газы, а также микроорганизмы и продукты их </a:t>
            </a:r>
            <a:r>
              <a:rPr lang="ru-RU" sz="2600" b="0" dirty="0" err="1" smtClean="0">
                <a:solidFill>
                  <a:schemeClr val="tx1"/>
                </a:solidFill>
              </a:rPr>
              <a:t>жизне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smtClean="0">
                <a:solidFill>
                  <a:schemeClr val="tx1"/>
                </a:solidFill>
              </a:rPr>
              <a:t>деятельности</a:t>
            </a:r>
            <a:r>
              <a:rPr lang="ru-RU" sz="2600" b="0" dirty="0">
                <a:solidFill>
                  <a:schemeClr val="tx1"/>
                </a:solidFill>
              </a:rPr>
              <a:t>. Такая пыль приобретает токсические, аллергенные и инфекционные свойства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r>
              <a:rPr lang="en-US" sz="2600" b="0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26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Большое </a:t>
            </a:r>
            <a:r>
              <a:rPr lang="ru-RU" sz="2600" b="0" dirty="0">
                <a:solidFill>
                  <a:schemeClr val="tx1"/>
                </a:solidFill>
              </a:rPr>
              <a:t>значение в профилактике пневмокониозов имеет проведение </a:t>
            </a:r>
            <a:r>
              <a:rPr lang="ru-RU" sz="2600" b="0" dirty="0" smtClean="0">
                <a:solidFill>
                  <a:schemeClr val="tx1"/>
                </a:solidFill>
              </a:rPr>
              <a:t>пред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err="1" smtClean="0">
                <a:solidFill>
                  <a:schemeClr val="tx1"/>
                </a:solidFill>
              </a:rPr>
              <a:t>варительных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и периодических (во время работы) медицинских осмотров. 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0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793" y="1598927"/>
            <a:ext cx="797356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Целесообразны </a:t>
            </a:r>
            <a:r>
              <a:rPr lang="ru-RU" sz="2600" b="0" dirty="0">
                <a:solidFill>
                  <a:schemeClr val="tx1"/>
                </a:solidFill>
              </a:rPr>
              <a:t>ингаляции, облучение ультрафиолетовыми лучами в субэритемной дозе, использование средств индивидуальной защиты, в частности </a:t>
            </a:r>
            <a:r>
              <a:rPr lang="ru-RU" sz="2600" b="0" dirty="0" err="1">
                <a:solidFill>
                  <a:schemeClr val="tx1"/>
                </a:solidFill>
              </a:rPr>
              <a:t>противопылевых</a:t>
            </a:r>
            <a:r>
              <a:rPr lang="ru-RU" sz="2600" b="0" dirty="0">
                <a:solidFill>
                  <a:schemeClr val="tx1"/>
                </a:solidFill>
              </a:rPr>
              <a:t> </a:t>
            </a:r>
            <a:r>
              <a:rPr lang="ru-RU" sz="2600" b="0" dirty="0" smtClean="0">
                <a:solidFill>
                  <a:schemeClr val="tx1"/>
                </a:solidFill>
              </a:rPr>
              <a:t>респираторов.</a:t>
            </a: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Вторичная </a:t>
            </a:r>
            <a:r>
              <a:rPr lang="ru-RU" sz="2600" b="0" dirty="0">
                <a:solidFill>
                  <a:schemeClr val="tx1"/>
                </a:solidFill>
              </a:rPr>
              <a:t>профилактика у больных на ранних стадиях пневмокониоза или в состоянии предболезни состоит в исключении воздействия пыли, токсичных, раздражающих и </a:t>
            </a:r>
            <a:r>
              <a:rPr lang="ru-RU" sz="2600" b="0" dirty="0" smtClean="0">
                <a:solidFill>
                  <a:schemeClr val="tx1"/>
                </a:solidFill>
              </a:rPr>
              <a:t>аллергенных </a:t>
            </a:r>
            <a:r>
              <a:rPr lang="ru-RU" sz="2600" b="0" dirty="0">
                <a:solidFill>
                  <a:schemeClr val="tx1"/>
                </a:solidFill>
              </a:rPr>
              <a:t>веществ, неблагоприятных метеорологических условий, больших физических нагрузок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2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76" y="1604963"/>
            <a:ext cx="6427521" cy="45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87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598926"/>
            <a:ext cx="6812279" cy="457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072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657" y="1751327"/>
            <a:ext cx="79022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17904"/>
            <a:ext cx="7011132" cy="455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949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191" y="1751327"/>
            <a:ext cx="7638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598926"/>
            <a:ext cx="6828074" cy="47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61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6"/>
            <a:ext cx="7638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664208"/>
            <a:ext cx="6946945" cy="444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079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776" y="1598927"/>
            <a:ext cx="814730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ПРОИЗВОДСТВЕННОЕ  ОСВЕЩЕНИЕ</a:t>
            </a:r>
          </a:p>
          <a:p>
            <a:pPr algn="ctr"/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Производственное </a:t>
            </a:r>
            <a:r>
              <a:rPr lang="ru-RU" sz="2400" dirty="0">
                <a:solidFill>
                  <a:schemeClr val="tx1"/>
                </a:solidFill>
              </a:rPr>
              <a:t>освещение </a:t>
            </a:r>
            <a:r>
              <a:rPr lang="ru-RU" sz="2400" b="0" dirty="0">
                <a:solidFill>
                  <a:schemeClr val="tx1"/>
                </a:solidFill>
              </a:rPr>
              <a:t>должно обеспечивать наилучшие условия для работы органов зрения и самочувствия работающих и способствовать повышению производительности труда.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рациональном и </a:t>
            </a:r>
            <a:r>
              <a:rPr lang="ru-RU" sz="2400" b="0" dirty="0">
                <a:solidFill>
                  <a:schemeClr val="tx1"/>
                </a:solidFill>
              </a:rPr>
              <a:t>оптимальном освещении обеспечивается психологический комфорт, меньше выражено зрительное и общее утомление, предупреждается развитие профессиональных заболеваний глаз </a:t>
            </a:r>
            <a:r>
              <a:rPr lang="ru-RU" sz="2400" b="0" dirty="0" smtClean="0">
                <a:solidFill>
                  <a:schemeClr val="tx1"/>
                </a:solidFill>
              </a:rPr>
              <a:t>(миопия</a:t>
            </a:r>
            <a:r>
              <a:rPr lang="ru-RU" sz="2400" b="0" dirty="0">
                <a:solidFill>
                  <a:schemeClr val="tx1"/>
                </a:solidFill>
              </a:rPr>
              <a:t>, спазм аккомодации и др.).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96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598927"/>
            <a:ext cx="7943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Освещенность </a:t>
            </a:r>
            <a:r>
              <a:rPr lang="ru-RU" sz="2400" b="0" dirty="0">
                <a:solidFill>
                  <a:schemeClr val="tx1"/>
                </a:solidFill>
              </a:rPr>
              <a:t>зависит от размеров деталей, коэффициента отражения рабочей поверхности и рассматриваемых на ней деталей, характера </a:t>
            </a:r>
            <a:r>
              <a:rPr lang="ru-RU" sz="2400" b="0" dirty="0" smtClean="0">
                <a:solidFill>
                  <a:schemeClr val="tx1"/>
                </a:solidFill>
              </a:rPr>
              <a:t>трудового </a:t>
            </a:r>
            <a:r>
              <a:rPr lang="ru-RU" sz="2400" b="0" dirty="0">
                <a:solidFill>
                  <a:schemeClr val="tx1"/>
                </a:solidFill>
              </a:rPr>
              <a:t>процесса и т.д.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Необходимая освещенность может быть обеспечена различными источниками света. Уровни освещенности нормируются и предполагают наиболее выгодное соотношение яркости рабочих и окружающих поверхностей, отсутствие резких теней и чрезмерной яркости (блескости), устойчивый режим осветительной </a:t>
            </a:r>
            <a:r>
              <a:rPr lang="ru-RU" sz="2400" b="0" dirty="0" smtClean="0">
                <a:solidFill>
                  <a:schemeClr val="tx1"/>
                </a:solidFill>
              </a:rPr>
              <a:t>установки.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48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1" y="1598927"/>
            <a:ext cx="797356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Производственные </a:t>
            </a:r>
            <a:r>
              <a:rPr lang="ru-RU" sz="2300" b="0" dirty="0">
                <a:solidFill>
                  <a:schemeClr val="tx1"/>
                </a:solidFill>
              </a:rPr>
              <a:t>помещения и рабочие поверхности освещают естественным и искусственным светом.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Естественное </a:t>
            </a:r>
            <a:r>
              <a:rPr lang="ru-RU" sz="2300" b="0" dirty="0">
                <a:solidFill>
                  <a:schemeClr val="tx1"/>
                </a:solidFill>
              </a:rPr>
              <a:t>освещение наиболее привычно для глаз человека и оказывает положительное </a:t>
            </a:r>
            <a:r>
              <a:rPr lang="ru-RU" sz="2300" b="0" dirty="0" err="1" smtClean="0">
                <a:solidFill>
                  <a:schemeClr val="tx1"/>
                </a:solidFill>
              </a:rPr>
              <a:t>психо</a:t>
            </a:r>
            <a:r>
              <a:rPr lang="ru-RU" sz="2300" b="0" dirty="0" smtClean="0">
                <a:solidFill>
                  <a:schemeClr val="tx1"/>
                </a:solidFill>
              </a:rPr>
              <a:t>-логическое </a:t>
            </a:r>
            <a:r>
              <a:rPr lang="ru-RU" sz="2300" b="0" dirty="0">
                <a:solidFill>
                  <a:schemeClr val="tx1"/>
                </a:solidFill>
              </a:rPr>
              <a:t>влияние. </a:t>
            </a:r>
            <a:r>
              <a:rPr lang="ru-RU" sz="2300" b="0" dirty="0" smtClean="0">
                <a:solidFill>
                  <a:schemeClr val="tx1"/>
                </a:solidFill>
              </a:rPr>
              <a:t>Естественный </a:t>
            </a:r>
            <a:r>
              <a:rPr lang="ru-RU" sz="2300" b="0" dirty="0">
                <a:solidFill>
                  <a:schemeClr val="tx1"/>
                </a:solidFill>
              </a:rPr>
              <a:t>свет проникает через окна в наружных стенах (боковое освещение), застекленные световые фонари в перекрытии (верхнее освещение) или создает комбинированное освещение (одновременно боковое и верхнее</a:t>
            </a:r>
            <a:r>
              <a:rPr lang="ru-RU" sz="2300" b="0" dirty="0" smtClean="0">
                <a:solidFill>
                  <a:schemeClr val="tx1"/>
                </a:solidFill>
              </a:rPr>
              <a:t>).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8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575" y="1598927"/>
            <a:ext cx="8330997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Большинство </a:t>
            </a:r>
            <a:r>
              <a:rPr lang="ru-RU" sz="2400" b="0" dirty="0">
                <a:solidFill>
                  <a:schemeClr val="tx1"/>
                </a:solidFill>
              </a:rPr>
              <a:t>видов производственной работы требует искусственного освещения. Если естественным светом обеспечивается в основном общее освещение, то искусственным - общее, местное </a:t>
            </a:r>
            <a:r>
              <a:rPr lang="ru-RU" sz="2400" b="0" dirty="0" smtClean="0">
                <a:solidFill>
                  <a:schemeClr val="tx1"/>
                </a:solidFill>
              </a:rPr>
              <a:t>и </a:t>
            </a:r>
            <a:r>
              <a:rPr lang="ru-RU" sz="2400" b="0" dirty="0">
                <a:solidFill>
                  <a:schemeClr val="tx1"/>
                </a:solidFill>
              </a:rPr>
              <a:t>комбинированное.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Общее </a:t>
            </a:r>
            <a:r>
              <a:rPr lang="ru-RU" sz="2400" b="0" dirty="0">
                <a:solidFill>
                  <a:schemeClr val="tx1"/>
                </a:solidFill>
              </a:rPr>
              <a:t>искусственное освещение достигается равномерным размещением светильников одинаковой мощности по всему </a:t>
            </a:r>
            <a:r>
              <a:rPr lang="ru-RU" sz="2400" b="0" dirty="0" smtClean="0">
                <a:solidFill>
                  <a:schemeClr val="tx1"/>
                </a:solidFill>
              </a:rPr>
              <a:t>помещению. </a:t>
            </a:r>
            <a:r>
              <a:rPr lang="ru-RU" sz="2400" b="0" dirty="0">
                <a:solidFill>
                  <a:schemeClr val="tx1"/>
                </a:solidFill>
              </a:rPr>
              <a:t>Местное освещение обеспечивается светильниками </a:t>
            </a:r>
            <a:r>
              <a:rPr lang="ru-RU" sz="2400" b="0" dirty="0" smtClean="0">
                <a:solidFill>
                  <a:schemeClr val="tx1"/>
                </a:solidFill>
              </a:rPr>
              <a:t>непосредственно </a:t>
            </a:r>
            <a:r>
              <a:rPr lang="ru-RU" sz="2400" b="0" dirty="0">
                <a:solidFill>
                  <a:schemeClr val="tx1"/>
                </a:solidFill>
              </a:rPr>
              <a:t>над рабочими поверхностями. </a:t>
            </a:r>
            <a:r>
              <a:rPr lang="ru-RU" sz="2400" b="0" dirty="0" smtClean="0">
                <a:solidFill>
                  <a:schemeClr val="tx1"/>
                </a:solidFill>
              </a:rPr>
              <a:t>Общее и местное освещение создает систему комбинированного освещения.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5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1" y="1598927"/>
            <a:ext cx="8245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При </a:t>
            </a:r>
            <a:r>
              <a:rPr lang="ru-RU" sz="2400" b="0" dirty="0">
                <a:solidFill>
                  <a:schemeClr val="tx1"/>
                </a:solidFill>
              </a:rPr>
              <a:t>обычных лампах накаливания достаточная и равномерная освещенность достигается правильным выбором числа и порядка размещения светильников.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зависимости от распределения светового потока они разделяются на светильники прямого, рассеянного и отраженного света, а по конструктивному исполнению - на открытые, закрытые, </a:t>
            </a:r>
            <a:r>
              <a:rPr lang="ru-RU" sz="2400" b="0" dirty="0" err="1" smtClean="0">
                <a:solidFill>
                  <a:schemeClr val="tx1"/>
                </a:solidFill>
              </a:rPr>
              <a:t>влагоза-щищенные</a:t>
            </a:r>
            <a:r>
              <a:rPr lang="ru-RU" sz="2400" b="0" dirty="0">
                <a:solidFill>
                  <a:schemeClr val="tx1"/>
                </a:solidFill>
              </a:rPr>
              <a:t>, пыленепроницаемые, </a:t>
            </a:r>
            <a:r>
              <a:rPr lang="ru-RU" sz="2400" b="0" dirty="0" smtClean="0">
                <a:solidFill>
                  <a:schemeClr val="tx1"/>
                </a:solidFill>
              </a:rPr>
              <a:t>взрывозащищенные </a:t>
            </a:r>
            <a:r>
              <a:rPr lang="ru-RU" sz="2400" b="0" dirty="0">
                <a:solidFill>
                  <a:schemeClr val="tx1"/>
                </a:solidFill>
              </a:rPr>
              <a:t>и светильники для химически активной среды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9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" y="1598927"/>
            <a:ext cx="83881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Можно </a:t>
            </a:r>
            <a:r>
              <a:rPr lang="ru-RU" sz="2400" b="0" dirty="0">
                <a:solidFill>
                  <a:schemeClr val="tx1"/>
                </a:solidFill>
              </a:rPr>
              <a:t>использовать как обычные лампы накаливания, так и газоразрядные </a:t>
            </a:r>
            <a:r>
              <a:rPr lang="ru-RU" sz="2400" b="0" dirty="0" smtClean="0">
                <a:solidFill>
                  <a:schemeClr val="tx1"/>
                </a:solidFill>
              </a:rPr>
              <a:t>лампы. 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Лампы </a:t>
            </a:r>
            <a:r>
              <a:rPr lang="ru-RU" sz="2400" b="0" dirty="0">
                <a:solidFill>
                  <a:schemeClr val="tx1"/>
                </a:solidFill>
              </a:rPr>
              <a:t>накаливания надежны, долговечны и могут работать в разных метеорологических условиях. Газоразрядные лампы более экономичные, со значительной светоотдачей, хорошей </a:t>
            </a:r>
            <a:r>
              <a:rPr lang="ru-RU" sz="2400" b="0" dirty="0" err="1" smtClean="0">
                <a:solidFill>
                  <a:schemeClr val="tx1"/>
                </a:solidFill>
              </a:rPr>
              <a:t>цветопе-редачей</a:t>
            </a:r>
            <a:r>
              <a:rPr lang="ru-RU" sz="2400" b="0" dirty="0">
                <a:solidFill>
                  <a:schemeClr val="tx1"/>
                </a:solidFill>
              </a:rPr>
              <a:t>, не дают тепловых излучений, спектр их излучения близок к естественному. Однако к их недостаткам следует отнести стробоскопический эффект, </a:t>
            </a:r>
            <a:r>
              <a:rPr lang="ru-RU" sz="2400" b="0" dirty="0" smtClean="0">
                <a:solidFill>
                  <a:schemeClr val="tx1"/>
                </a:solidFill>
              </a:rPr>
              <a:t>ограничение </a:t>
            </a:r>
            <a:r>
              <a:rPr lang="ru-RU" sz="2400" b="0" dirty="0">
                <a:solidFill>
                  <a:schemeClr val="tx1"/>
                </a:solidFill>
              </a:rPr>
              <a:t>их использования в </a:t>
            </a:r>
            <a:r>
              <a:rPr lang="ru-RU" sz="2400" b="0" dirty="0" err="1">
                <a:solidFill>
                  <a:schemeClr val="tx1"/>
                </a:solidFill>
              </a:rPr>
              <a:t>пожаро</a:t>
            </a:r>
            <a:r>
              <a:rPr lang="ru-RU" sz="2400" b="0" dirty="0">
                <a:solidFill>
                  <a:schemeClr val="tx1"/>
                </a:solidFill>
              </a:rPr>
              <a:t>- и взрывоопасных помещениях, а также при </a:t>
            </a:r>
            <a:r>
              <a:rPr lang="ru-RU" sz="2400" b="0" dirty="0" smtClean="0">
                <a:solidFill>
                  <a:schemeClr val="tx1"/>
                </a:solidFill>
              </a:rPr>
              <a:t>темпе-</a:t>
            </a:r>
            <a:r>
              <a:rPr lang="ru-RU" sz="2400" b="0" dirty="0" err="1" smtClean="0">
                <a:solidFill>
                  <a:schemeClr val="tx1"/>
                </a:solidFill>
              </a:rPr>
              <a:t>ратурах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ниже 15 и выше 25 °С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6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1" y="1752600"/>
            <a:ext cx="6418376" cy="45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574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1" y="1598927"/>
            <a:ext cx="83214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  ШУМ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i="1" dirty="0" smtClean="0">
                <a:solidFill>
                  <a:schemeClr val="tx1"/>
                </a:solidFill>
              </a:rPr>
              <a:t>Производственный </a:t>
            </a:r>
            <a:r>
              <a:rPr lang="ru-RU" sz="2400" b="0" i="1" dirty="0">
                <a:solidFill>
                  <a:schemeClr val="tx1"/>
                </a:solidFill>
              </a:rPr>
              <a:t>шум</a:t>
            </a:r>
            <a:r>
              <a:rPr lang="ru-RU" sz="2400" b="0" dirty="0">
                <a:solidFill>
                  <a:schemeClr val="tx1"/>
                </a:solidFill>
              </a:rPr>
              <a:t> - это совокупность звуков различной интенсивности и высоты, беспорядочно изменяющихся во времени, возникающих в условиях производства и неблагоприятно воздействующих на организм.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</a:t>
            </a:r>
            <a:r>
              <a:rPr lang="ru-RU" sz="2400" b="0" dirty="0">
                <a:solidFill>
                  <a:schemeClr val="tx1"/>
                </a:solidFill>
              </a:rPr>
              <a:t>работе различного оборудования на промышленных предприятиях, при клепке, чеканке, работе на станках, на транспорте и т.п. возникают колебания, которые передаются воздушной среде и распространяются в ней.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8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1" y="1598927"/>
            <a:ext cx="8321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Механические </a:t>
            </a:r>
            <a:r>
              <a:rPr lang="ru-RU" sz="2400" b="0" dirty="0">
                <a:solidFill>
                  <a:schemeClr val="tx1"/>
                </a:solidFill>
              </a:rPr>
              <a:t>колебания характеризуются амплитудой и частотой. Амплитуда определяется размахом колебаний, частота - числом полных колебаний в 1 с. Единицей измерения частоты является герц (Гц) - 1 колебание в секунду. </a:t>
            </a:r>
            <a:r>
              <a:rPr lang="ru-RU" sz="2400" b="0" dirty="0" smtClean="0">
                <a:solidFill>
                  <a:schemeClr val="tx1"/>
                </a:solidFill>
              </a:rPr>
              <a:t>Амплитуда колебаний </a:t>
            </a:r>
            <a:r>
              <a:rPr lang="ru-RU" sz="2400" b="0" dirty="0">
                <a:solidFill>
                  <a:schemeClr val="tx1"/>
                </a:solidFill>
              </a:rPr>
              <a:t>определяет величину звукового давления. В связи с этим звуковая волна несет определенную механическую энергию, измеряемую в ваттах на 1 см</a:t>
            </a:r>
            <a:r>
              <a:rPr lang="ru-RU" sz="2400" b="0" baseline="30000" dirty="0">
                <a:solidFill>
                  <a:schemeClr val="tx1"/>
                </a:solidFill>
              </a:rPr>
              <a:t>2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Частота </a:t>
            </a:r>
            <a:r>
              <a:rPr lang="ru-RU" sz="2400" b="0" dirty="0">
                <a:solidFill>
                  <a:schemeClr val="tx1"/>
                </a:solidFill>
              </a:rPr>
              <a:t>колебаний определяет высоту звучания: чем больше частота колебаний, тем выше звук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97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" y="1598927"/>
            <a:ext cx="8496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Человек </a:t>
            </a:r>
            <a:r>
              <a:rPr lang="ru-RU" sz="2400" b="0" dirty="0">
                <a:solidFill>
                  <a:schemeClr val="tx1"/>
                </a:solidFill>
              </a:rPr>
              <a:t>воспринимает лишь звуки, имеющие частоту от 20 до 20 000 Гц. Ниже 20 Гц находится область инфразвука, выше 20 000 Гц - ультразвука. </a:t>
            </a:r>
            <a:r>
              <a:rPr lang="ru-RU" sz="2400" b="0" dirty="0" smtClean="0">
                <a:solidFill>
                  <a:schemeClr val="tx1"/>
                </a:solidFill>
              </a:rPr>
              <a:t>	Однако </a:t>
            </a:r>
            <a:r>
              <a:rPr lang="ru-RU" sz="2400" b="0" dirty="0">
                <a:solidFill>
                  <a:schemeClr val="tx1"/>
                </a:solidFill>
              </a:rPr>
              <a:t>в реальной жизни, в том числе и в условиях производства, мы встречаемся со звуками частотой от 50 до 5000 Гц. </a:t>
            </a:r>
            <a:r>
              <a:rPr lang="ru-RU" sz="2400" b="0" dirty="0" smtClean="0">
                <a:solidFill>
                  <a:schemeClr val="tx1"/>
                </a:solidFill>
              </a:rPr>
              <a:t>	Орган </a:t>
            </a:r>
            <a:r>
              <a:rPr lang="ru-RU" sz="2400" b="0" dirty="0">
                <a:solidFill>
                  <a:schemeClr val="tx1"/>
                </a:solidFill>
              </a:rPr>
              <a:t>слуха человека реагирует не на абсолютный, а на относительный прирост частот: возрастание частоты колебаний вдвое воспринимается как повышение тона на определенную величину, называемую октавой. Таким образом, октава - диапазон частот, в которой верхняя граница частоты вдвое больше нижней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0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598927"/>
            <a:ext cx="848677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Весь </a:t>
            </a:r>
            <a:r>
              <a:rPr lang="ru-RU" sz="2300" b="0" dirty="0">
                <a:solidFill>
                  <a:schemeClr val="tx1"/>
                </a:solidFill>
              </a:rPr>
              <a:t>диапазон частот разбит на октавы со среднегеометрическими частотами </a:t>
            </a:r>
            <a:r>
              <a:rPr lang="ru-RU" sz="2300" b="0" dirty="0" smtClean="0">
                <a:solidFill>
                  <a:schemeClr val="tx1"/>
                </a:solidFill>
              </a:rPr>
              <a:t>63</a:t>
            </a:r>
            <a:r>
              <a:rPr lang="ru-RU" sz="2300" b="0" dirty="0">
                <a:solidFill>
                  <a:schemeClr val="tx1"/>
                </a:solidFill>
              </a:rPr>
              <a:t>; 125; 250; 500; 1000; 2000; 4000; 8000 </a:t>
            </a:r>
            <a:r>
              <a:rPr lang="ru-RU" sz="2300" b="0" dirty="0" smtClean="0">
                <a:solidFill>
                  <a:schemeClr val="tx1"/>
                </a:solidFill>
              </a:rPr>
              <a:t>Гц</a:t>
            </a:r>
            <a:r>
              <a:rPr lang="ru-RU" sz="2300" b="0" dirty="0">
                <a:solidFill>
                  <a:schemeClr val="tx1"/>
                </a:solidFill>
              </a:rPr>
              <a:t>. Практическая оценка шума проводится в диапазоне от </a:t>
            </a:r>
            <a:r>
              <a:rPr lang="ru-RU" sz="2300" b="0" dirty="0" smtClean="0">
                <a:solidFill>
                  <a:schemeClr val="tx1"/>
                </a:solidFill>
              </a:rPr>
              <a:t>45 </a:t>
            </a:r>
            <a:r>
              <a:rPr lang="ru-RU" sz="2300" b="0" dirty="0">
                <a:solidFill>
                  <a:schemeClr val="tx1"/>
                </a:solidFill>
              </a:rPr>
              <a:t>до </a:t>
            </a:r>
            <a:r>
              <a:rPr lang="ru-RU" sz="2300" b="0" dirty="0" smtClean="0">
                <a:solidFill>
                  <a:schemeClr val="tx1"/>
                </a:solidFill>
              </a:rPr>
              <a:t>11200 </a:t>
            </a:r>
            <a:r>
              <a:rPr lang="ru-RU" sz="2300" b="0" dirty="0">
                <a:solidFill>
                  <a:schemeClr val="tx1"/>
                </a:solidFill>
              </a:rPr>
              <a:t>Гц.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Распределение </a:t>
            </a:r>
            <a:r>
              <a:rPr lang="ru-RU" sz="2300" b="0" dirty="0">
                <a:solidFill>
                  <a:schemeClr val="tx1"/>
                </a:solidFill>
              </a:rPr>
              <a:t>энергии по частотам шума представляет собой его спектральный состав. При гигиенической оценке шума измеряют как его интенсивность (силу), так и спектральный состав по частотам.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В </a:t>
            </a:r>
            <a:r>
              <a:rPr lang="ru-RU" sz="2300" b="0" dirty="0">
                <a:solidFill>
                  <a:schemeClr val="tx1"/>
                </a:solidFill>
              </a:rPr>
              <a:t>связи с большой широтой воспринимаемых энергий для измерения интенсивности звуков или шума используют логарифмическую шкалу - так называемую шкалу Бел, или децибел (дБ</a:t>
            </a:r>
            <a:r>
              <a:rPr lang="ru-RU" sz="2300" b="0" dirty="0" smtClean="0">
                <a:solidFill>
                  <a:schemeClr val="tx1"/>
                </a:solidFill>
              </a:rPr>
              <a:t>).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305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" y="1598927"/>
            <a:ext cx="8388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За </a:t>
            </a:r>
            <a:r>
              <a:rPr lang="ru-RU" sz="2400" b="0" dirty="0">
                <a:solidFill>
                  <a:schemeClr val="tx1"/>
                </a:solidFill>
              </a:rPr>
              <a:t>исходную цифру 0 Бел принята пороговая для слуха величина энергии 10</a:t>
            </a:r>
            <a:r>
              <a:rPr lang="ru-RU" sz="2400" b="0" baseline="30000" dirty="0">
                <a:solidFill>
                  <a:schemeClr val="tx1"/>
                </a:solidFill>
              </a:rPr>
              <a:t>-16</a:t>
            </a:r>
            <a:r>
              <a:rPr lang="ru-RU" sz="2400" b="0" dirty="0">
                <a:solidFill>
                  <a:schemeClr val="tx1"/>
                </a:solidFill>
              </a:rPr>
              <a:t> Вт/см</a:t>
            </a:r>
            <a:r>
              <a:rPr lang="ru-RU" sz="2400" b="0" baseline="30000" dirty="0">
                <a:solidFill>
                  <a:schemeClr val="tx1"/>
                </a:solidFill>
              </a:rPr>
              <a:t>2 </a:t>
            </a:r>
            <a:r>
              <a:rPr lang="ru-RU" sz="2400" b="0" dirty="0">
                <a:solidFill>
                  <a:schemeClr val="tx1"/>
                </a:solidFill>
              </a:rPr>
              <a:t>(порог слышимости или восприятия). При возрастании ее в 10 раз (т.е. до 10</a:t>
            </a:r>
            <a:r>
              <a:rPr lang="ru-RU" sz="2400" b="0" baseline="30000" dirty="0">
                <a:solidFill>
                  <a:schemeClr val="tx1"/>
                </a:solidFill>
              </a:rPr>
              <a:t>-15</a:t>
            </a:r>
            <a:r>
              <a:rPr lang="ru-RU" sz="2400" b="0" dirty="0">
                <a:solidFill>
                  <a:schemeClr val="tx1"/>
                </a:solidFill>
              </a:rPr>
              <a:t> Вт/см</a:t>
            </a:r>
            <a:r>
              <a:rPr lang="ru-RU" sz="2400" b="0" baseline="30000" dirty="0">
                <a:solidFill>
                  <a:schemeClr val="tx1"/>
                </a:solidFill>
              </a:rPr>
              <a:t>2</a:t>
            </a:r>
            <a:r>
              <a:rPr lang="ru-RU" sz="2400" b="0" dirty="0">
                <a:solidFill>
                  <a:schemeClr val="tx1"/>
                </a:solidFill>
              </a:rPr>
              <a:t>) звук субъективно воспринимается как вдвое более громкий, и его интенсивность составляет 1 Бел, или 10 дБ. При возрастании интенсивности в 100 раз в сравнении с пороговой, т.е. до 10</a:t>
            </a:r>
            <a:r>
              <a:rPr lang="ru-RU" sz="2400" b="0" baseline="30000" dirty="0">
                <a:solidFill>
                  <a:schemeClr val="tx1"/>
                </a:solidFill>
              </a:rPr>
              <a:t>-14</a:t>
            </a:r>
            <a:r>
              <a:rPr lang="ru-RU" sz="2400" b="0" dirty="0">
                <a:solidFill>
                  <a:schemeClr val="tx1"/>
                </a:solidFill>
              </a:rPr>
              <a:t> Вт/см</a:t>
            </a:r>
            <a:r>
              <a:rPr lang="ru-RU" sz="2400" b="0" baseline="30000" dirty="0">
                <a:solidFill>
                  <a:schemeClr val="tx1"/>
                </a:solidFill>
              </a:rPr>
              <a:t>2</a:t>
            </a:r>
            <a:r>
              <a:rPr lang="ru-RU" sz="2400" b="0" dirty="0">
                <a:solidFill>
                  <a:schemeClr val="tx1"/>
                </a:solidFill>
              </a:rPr>
              <a:t>, звук оказывается вдвое громче предыдущего, и его интенсивность равна 2 Бел, или 20 дБ, и т.д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66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" y="1598927"/>
            <a:ext cx="83881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Весь </a:t>
            </a:r>
            <a:r>
              <a:rPr lang="ru-RU" sz="2400" b="0" dirty="0">
                <a:solidFill>
                  <a:schemeClr val="tx1"/>
                </a:solidFill>
              </a:rPr>
              <a:t>диапазон громкостей, воспринимаемых как звук, укладывается в 140 дБ. Звуки, по громкости превышающие эту величину, вызывают у человека неприятные и болевые ощущения, поэтому громкость 140 дБ обозначается как болевой порог. Следовательно, при измерении интенсивности звуков пользуются не абсолютными величинами энергии или давления, а относительными, выражая отношение величины энергии или давления данного звука к величинам энергии или звукового давления, являющимися пороговыми для слуха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36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950" y="1598927"/>
            <a:ext cx="8378621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С </a:t>
            </a:r>
            <a:r>
              <a:rPr lang="ru-RU" sz="2300" b="0" dirty="0">
                <a:solidFill>
                  <a:schemeClr val="tx1"/>
                </a:solidFill>
              </a:rPr>
              <a:t>учетом рассмотренных физико-гигиенических характеристик производственный шум можно классифицировать по различным признакам.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По</a:t>
            </a:r>
            <a:r>
              <a:rPr lang="ru-RU" sz="2300" b="0" dirty="0">
                <a:solidFill>
                  <a:schemeClr val="tx1"/>
                </a:solidFill>
              </a:rPr>
              <a:t> </a:t>
            </a:r>
            <a:r>
              <a:rPr lang="ru-RU" sz="2300" b="0" i="1" dirty="0">
                <a:solidFill>
                  <a:schemeClr val="tx1"/>
                </a:solidFill>
              </a:rPr>
              <a:t>этиологии </a:t>
            </a:r>
            <a:r>
              <a:rPr lang="ru-RU" sz="2300" b="0" dirty="0">
                <a:solidFill>
                  <a:schemeClr val="tx1"/>
                </a:solidFill>
              </a:rPr>
              <a:t>- аэродинамический, </a:t>
            </a:r>
            <a:r>
              <a:rPr lang="ru-RU" sz="2300" b="0" dirty="0" err="1" smtClean="0">
                <a:solidFill>
                  <a:schemeClr val="tx1"/>
                </a:solidFill>
              </a:rPr>
              <a:t>гидро</a:t>
            </a:r>
            <a:r>
              <a:rPr lang="ru-RU" sz="2300" b="0" dirty="0" smtClean="0">
                <a:solidFill>
                  <a:schemeClr val="tx1"/>
                </a:solidFill>
              </a:rPr>
              <a:t>-динамический</a:t>
            </a:r>
            <a:r>
              <a:rPr lang="ru-RU" sz="2300" b="0" dirty="0">
                <a:solidFill>
                  <a:schemeClr val="tx1"/>
                </a:solidFill>
              </a:rPr>
              <a:t>, металлический и т</a:t>
            </a:r>
            <a:r>
              <a:rPr lang="ru-RU" sz="2300" b="0" dirty="0" smtClean="0">
                <a:solidFill>
                  <a:schemeClr val="tx1"/>
                </a:solidFill>
              </a:rPr>
              <a:t>. д</a:t>
            </a:r>
            <a:r>
              <a:rPr lang="ru-RU" sz="2300" b="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По</a:t>
            </a:r>
            <a:r>
              <a:rPr lang="ru-RU" sz="2300" b="0" dirty="0">
                <a:solidFill>
                  <a:schemeClr val="tx1"/>
                </a:solidFill>
              </a:rPr>
              <a:t> </a:t>
            </a:r>
            <a:r>
              <a:rPr lang="ru-RU" sz="2300" b="0" i="1" dirty="0">
                <a:solidFill>
                  <a:schemeClr val="tx1"/>
                </a:solidFill>
              </a:rPr>
              <a:t>частотной характеристике </a:t>
            </a:r>
            <a:r>
              <a:rPr lang="ru-RU" sz="2300" b="0" dirty="0">
                <a:solidFill>
                  <a:schemeClr val="tx1"/>
                </a:solidFill>
              </a:rPr>
              <a:t>- </a:t>
            </a:r>
            <a:r>
              <a:rPr lang="ru-RU" sz="2300" b="0" dirty="0" smtClean="0">
                <a:solidFill>
                  <a:schemeClr val="tx1"/>
                </a:solidFill>
              </a:rPr>
              <a:t>низкочастотный </a:t>
            </a:r>
            <a:r>
              <a:rPr lang="ru-RU" sz="2300" b="0" dirty="0">
                <a:solidFill>
                  <a:schemeClr val="tx1"/>
                </a:solidFill>
              </a:rPr>
              <a:t>(1-350 Гц), среднечастотный (350-800 Гц), высокочастотный (более 800 Гц).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По</a:t>
            </a:r>
            <a:r>
              <a:rPr lang="ru-RU" sz="2300" b="0" dirty="0">
                <a:solidFill>
                  <a:schemeClr val="tx1"/>
                </a:solidFill>
              </a:rPr>
              <a:t> </a:t>
            </a:r>
            <a:r>
              <a:rPr lang="ru-RU" sz="2300" b="0" i="1" dirty="0">
                <a:solidFill>
                  <a:schemeClr val="tx1"/>
                </a:solidFill>
              </a:rPr>
              <a:t>спектру </a:t>
            </a:r>
            <a:r>
              <a:rPr lang="ru-RU" sz="2300" b="0" dirty="0">
                <a:solidFill>
                  <a:schemeClr val="tx1"/>
                </a:solidFill>
              </a:rPr>
              <a:t>- широкополосный (шум с непрерывным спектром шириной более 1 октавы), тональный (шум, в спектре которого имеются выраженные тоны). 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69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75" y="1598927"/>
            <a:ext cx="7574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По</a:t>
            </a:r>
            <a:r>
              <a:rPr lang="ru-RU" sz="2400" b="0" dirty="0">
                <a:solidFill>
                  <a:schemeClr val="tx1"/>
                </a:solidFill>
              </a:rPr>
              <a:t> </a:t>
            </a:r>
            <a:r>
              <a:rPr lang="ru-RU" sz="2400" b="0" i="1" dirty="0">
                <a:solidFill>
                  <a:schemeClr val="tx1"/>
                </a:solidFill>
              </a:rPr>
              <a:t>распределению энергии во времени </a:t>
            </a:r>
            <a:r>
              <a:rPr lang="ru-RU" sz="2400" b="0" dirty="0">
                <a:solidFill>
                  <a:schemeClr val="tx1"/>
                </a:solidFill>
              </a:rPr>
              <a:t>- постоянный или </a:t>
            </a:r>
            <a:r>
              <a:rPr lang="ru-RU" sz="2400" b="0" dirty="0" smtClean="0">
                <a:solidFill>
                  <a:schemeClr val="tx1"/>
                </a:solidFill>
              </a:rPr>
              <a:t>стабильный и непостоянный шум. </a:t>
            </a:r>
            <a:r>
              <a:rPr lang="ru-RU" sz="2400" b="0" dirty="0">
                <a:solidFill>
                  <a:schemeClr val="tx1"/>
                </a:solidFill>
              </a:rPr>
              <a:t>Непостоянный шум может </a:t>
            </a:r>
            <a:r>
              <a:rPr lang="ru-RU" sz="2400" b="0" dirty="0" smtClean="0">
                <a:solidFill>
                  <a:schemeClr val="tx1"/>
                </a:solidFill>
              </a:rPr>
              <a:t>быть: </a:t>
            </a:r>
            <a:r>
              <a:rPr lang="ru-RU" sz="2400" b="0" dirty="0">
                <a:solidFill>
                  <a:schemeClr val="tx1"/>
                </a:solidFill>
              </a:rPr>
              <a:t>колеблющимся, прерывистым и импульсным. Для 2 последних видов шума характерно резкое изменение звуковой энергии во времени (свистки, гудки, удары кузнечного молота, выстрелы и пр.).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последние годы трудно найти отрасль промышленности, не создающую </a:t>
            </a:r>
            <a:r>
              <a:rPr lang="ru-RU" sz="2400" b="0" dirty="0" smtClean="0">
                <a:solidFill>
                  <a:schemeClr val="tx1"/>
                </a:solidFill>
              </a:rPr>
              <a:t>шума.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0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175" y="1598927"/>
            <a:ext cx="78962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Интенсивный </a:t>
            </a:r>
            <a:r>
              <a:rPr lang="ru-RU" sz="2400" b="0" dirty="0">
                <a:solidFill>
                  <a:schemeClr val="tx1"/>
                </a:solidFill>
              </a:rPr>
              <a:t>шум возникает при штамповке, испытании моторов, работе отбойных молотков, прокатных станов, компрессорных установок, центрифуг, </a:t>
            </a:r>
            <a:r>
              <a:rPr lang="ru-RU" sz="2400" b="0" dirty="0" err="1">
                <a:solidFill>
                  <a:schemeClr val="tx1"/>
                </a:solidFill>
              </a:rPr>
              <a:t>виброплощадок</a:t>
            </a:r>
            <a:r>
              <a:rPr lang="ru-RU" sz="2400" b="0" dirty="0">
                <a:solidFill>
                  <a:schemeClr val="tx1"/>
                </a:solidFill>
              </a:rPr>
              <a:t> и т</a:t>
            </a:r>
            <a:r>
              <a:rPr lang="ru-RU" sz="2400" b="0" dirty="0" smtClean="0">
                <a:solidFill>
                  <a:schemeClr val="tx1"/>
                </a:solidFill>
              </a:rPr>
              <a:t>. д.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dirty="0">
                <a:solidFill>
                  <a:schemeClr val="tx1"/>
                </a:solidFill>
              </a:rPr>
              <a:t>Влияние шума на организм весьма часто сочетается с другими производственными вредностями </a:t>
            </a:r>
            <a:r>
              <a:rPr lang="ru-RU" sz="2400" b="0" dirty="0" smtClean="0">
                <a:solidFill>
                  <a:schemeClr val="tx1"/>
                </a:solidFill>
              </a:rPr>
              <a:t>	- </a:t>
            </a:r>
            <a:r>
              <a:rPr lang="ru-RU" sz="2400" b="0" dirty="0">
                <a:solidFill>
                  <a:schemeClr val="tx1"/>
                </a:solidFill>
              </a:rPr>
              <a:t>неблагоприятными </a:t>
            </a:r>
            <a:r>
              <a:rPr lang="ru-RU" sz="2400" b="0" dirty="0" err="1" smtClean="0">
                <a:solidFill>
                  <a:schemeClr val="tx1"/>
                </a:solidFill>
              </a:rPr>
              <a:t>микроклима-тическими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условиями, токсичными веществами, ультразвуком, вибрацией.</a:t>
            </a: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3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endParaRPr lang="ru-RU" sz="23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Производственный </a:t>
            </a:r>
            <a:r>
              <a:rPr lang="ru-RU" sz="2400" b="0" dirty="0">
                <a:solidFill>
                  <a:schemeClr val="tx1"/>
                </a:solidFill>
              </a:rPr>
              <a:t>шум вызывает </a:t>
            </a:r>
            <a:r>
              <a:rPr lang="ru-RU" sz="2400" b="0" dirty="0" smtClean="0">
                <a:solidFill>
                  <a:schemeClr val="tx1"/>
                </a:solidFill>
              </a:rPr>
              <a:t>профессиональную </a:t>
            </a:r>
            <a:r>
              <a:rPr lang="ru-RU" sz="2400" b="0" dirty="0">
                <a:solidFill>
                  <a:schemeClr val="tx1"/>
                </a:solidFill>
              </a:rPr>
              <a:t>тугоухость, а иногда и глухоту. Чаще слух изменяется под действием высокочастотного шума. Однако и низко- и среднечастотный шум большой интенсивности также ведет к нарушению слуха. Механизм нарушения слуха заключается в развитии атрофических процессов в нервных окончаниях </a:t>
            </a:r>
            <a:r>
              <a:rPr lang="ru-RU" sz="2400" b="0" dirty="0" err="1">
                <a:solidFill>
                  <a:schemeClr val="tx1"/>
                </a:solidFill>
              </a:rPr>
              <a:t>кортиева</a:t>
            </a:r>
            <a:r>
              <a:rPr lang="ru-RU" sz="2400" b="0" dirty="0">
                <a:solidFill>
                  <a:schemeClr val="tx1"/>
                </a:solidFill>
              </a:rPr>
              <a:t> органа.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22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5" y="1664208"/>
            <a:ext cx="3438144" cy="46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8" y="1664208"/>
            <a:ext cx="3513613" cy="459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433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025" y="1598927"/>
            <a:ext cx="79724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Профессиональная </a:t>
            </a:r>
            <a:r>
              <a:rPr lang="ru-RU" sz="2400" b="0" dirty="0">
                <a:solidFill>
                  <a:schemeClr val="tx1"/>
                </a:solidFill>
              </a:rPr>
              <a:t>потеря слуха развивается медленно и постепенно прогрессирует с возрастом и стажем.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Показательно</a:t>
            </a:r>
            <a:r>
              <a:rPr lang="ru-RU" sz="2400" b="0" dirty="0">
                <a:solidFill>
                  <a:schemeClr val="tx1"/>
                </a:solidFill>
              </a:rPr>
              <a:t>, что в первое время у рабочих шумных профессий снижение слуха является адаптационным, временным. Однако постепенно в связи с атрофическими процессами в </a:t>
            </a:r>
            <a:r>
              <a:rPr lang="ru-RU" sz="2400" b="0" dirty="0" err="1">
                <a:solidFill>
                  <a:schemeClr val="tx1"/>
                </a:solidFill>
              </a:rPr>
              <a:t>кортиевом</a:t>
            </a:r>
            <a:r>
              <a:rPr lang="ru-RU" sz="2400" b="0" dirty="0">
                <a:solidFill>
                  <a:schemeClr val="tx1"/>
                </a:solidFill>
              </a:rPr>
              <a:t> органе снижается слух сначала на высокие частоты, а затем и на средние, и низкие (</a:t>
            </a:r>
            <a:r>
              <a:rPr lang="ru-RU" sz="2400" b="0" dirty="0" err="1">
                <a:solidFill>
                  <a:schemeClr val="tx1"/>
                </a:solidFill>
              </a:rPr>
              <a:t>кохлеарный</a:t>
            </a:r>
            <a:r>
              <a:rPr lang="ru-RU" sz="2400" b="0" dirty="0">
                <a:solidFill>
                  <a:schemeClr val="tx1"/>
                </a:solidFill>
              </a:rPr>
              <a:t> неврит). </a:t>
            </a:r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8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1" y="1598927"/>
            <a:ext cx="809287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Рабочие </a:t>
            </a:r>
            <a:r>
              <a:rPr lang="ru-RU" sz="2400" b="0" dirty="0">
                <a:solidFill>
                  <a:schemeClr val="tx1"/>
                </a:solidFill>
              </a:rPr>
              <a:t>шумных профессий в первые годы работы часто субъективно не ощущают нарушения слуха и лишь когда процесс становится разлитым, начинают жаловаться на снижение слуха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dirty="0">
                <a:solidFill>
                  <a:schemeClr val="tx1"/>
                </a:solidFill>
              </a:rPr>
              <a:t>В связи с этим главным методом ранней диагностики нарушения слуховой </a:t>
            </a:r>
            <a:r>
              <a:rPr lang="ru-RU" sz="2400" b="0" dirty="0" smtClean="0">
                <a:solidFill>
                  <a:schemeClr val="tx1"/>
                </a:solidFill>
              </a:rPr>
              <a:t>чувствительности </a:t>
            </a:r>
            <a:r>
              <a:rPr lang="ru-RU" sz="2400" b="0" dirty="0">
                <a:solidFill>
                  <a:schemeClr val="tx1"/>
                </a:solidFill>
              </a:rPr>
              <a:t>у рабочих шумных профессий является аудиометрия.</a:t>
            </a:r>
          </a:p>
          <a:p>
            <a:pPr algn="just"/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3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" y="1598927"/>
            <a:ext cx="838814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Еще </a:t>
            </a:r>
            <a:r>
              <a:rPr lang="ru-RU" sz="2400" b="0" dirty="0">
                <a:solidFill>
                  <a:schemeClr val="tx1"/>
                </a:solidFill>
              </a:rPr>
              <a:t>одной профессиональной патологией органа слуха может быть звуковая травма. Она чаще обусловлена воздействием интенсивного импульсного шума и заключается в механическом повреждении барабанной перепонки и среднего уха.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Наряду </a:t>
            </a:r>
            <a:r>
              <a:rPr lang="ru-RU" sz="2400" b="0" dirty="0">
                <a:solidFill>
                  <a:schemeClr val="tx1"/>
                </a:solidFill>
              </a:rPr>
              <a:t>с воздействием на орган слуха происходит и общее воздействие шума на организм, в первую очередь на нервную и сердечно-сосудистую системы с преобладанием астеновегетативных нарушений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3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424" y="1598927"/>
            <a:ext cx="771525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Отмечаются </a:t>
            </a:r>
            <a:r>
              <a:rPr lang="ru-RU" sz="2800" b="0" dirty="0">
                <a:solidFill>
                  <a:schemeClr val="tx1"/>
                </a:solidFill>
              </a:rPr>
              <a:t>жалобы на головную боль, повышенную утомляемость, нарушение сна, снижение памяти, раздражительность, сердцебиение. Объективно наблюдаются удлинение латентного периода рефлексов, изменение дермографизма, лабильность пульса, повышение артериального давления и т.д. 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12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175" y="1598927"/>
            <a:ext cx="7886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Отмечаются </a:t>
            </a:r>
            <a:r>
              <a:rPr lang="ru-RU" sz="2400" b="0" dirty="0">
                <a:solidFill>
                  <a:schemeClr val="tx1"/>
                </a:solidFill>
              </a:rPr>
              <a:t>нарушения функции органов дыхания (угнетение дыхания), зрительного анализатора (снижение чувствительности роговицы, уменьшение времени ясного видения и критической частоты слияния мельканий, ухудшение цветового зрения), вестибулярного аппарата (головокружения и др.), желудочно-кишечного тракта (нарушение моторной и секреторной функций), системы крови, мышечной и эндокринной систем и т.д.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31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1" y="1598927"/>
            <a:ext cx="826432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Подобный </a:t>
            </a:r>
            <a:r>
              <a:rPr lang="ru-RU" sz="2400" b="0" dirty="0" err="1">
                <a:solidFill>
                  <a:schemeClr val="tx1"/>
                </a:solidFill>
              </a:rPr>
              <a:t>симптомокомплекс</a:t>
            </a:r>
            <a:r>
              <a:rPr lang="ru-RU" sz="2400" b="0" dirty="0">
                <a:solidFill>
                  <a:schemeClr val="tx1"/>
                </a:solidFill>
              </a:rPr>
              <a:t>, развивающийся в организме под действием производственного шума, обозначают как «шумовую болезнь</a:t>
            </a:r>
            <a:r>
              <a:rPr lang="ru-RU" sz="2400" b="0" dirty="0" smtClean="0">
                <a:solidFill>
                  <a:schemeClr val="tx1"/>
                </a:solidFill>
              </a:rPr>
              <a:t>». Профилактика </a:t>
            </a:r>
            <a:r>
              <a:rPr lang="ru-RU" sz="2400" b="0" dirty="0">
                <a:solidFill>
                  <a:schemeClr val="tx1"/>
                </a:solidFill>
              </a:rPr>
              <a:t>воздействия шума осуществляется в нескольких направлениях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 </a:t>
            </a:r>
            <a:r>
              <a:rPr lang="ru-RU" sz="2400" b="0" dirty="0">
                <a:solidFill>
                  <a:schemeClr val="tx1"/>
                </a:solidFill>
              </a:rPr>
              <a:t>производстве необходимо соблюдать ПДУ шума и ограничивать время работы в шумных условиях (соблюдение допустимой дозы шума), заменять шумные технологические операции на бесшумные.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7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550" y="1598927"/>
            <a:ext cx="786765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Установка </a:t>
            </a:r>
            <a:r>
              <a:rPr lang="ru-RU" sz="2300" b="0" dirty="0">
                <a:solidFill>
                  <a:schemeClr val="tx1"/>
                </a:solidFill>
              </a:rPr>
              <a:t>на оборудовании и конструкциях </a:t>
            </a:r>
            <a:r>
              <a:rPr lang="ru-RU" sz="2300" b="0" dirty="0" err="1">
                <a:solidFill>
                  <a:schemeClr val="tx1"/>
                </a:solidFill>
              </a:rPr>
              <a:t>шумопоглощающих</a:t>
            </a:r>
            <a:r>
              <a:rPr lang="ru-RU" sz="2300" b="0" dirty="0">
                <a:solidFill>
                  <a:schemeClr val="tx1"/>
                </a:solidFill>
              </a:rPr>
              <a:t> экранов и покрытий позволяет снизить уровень шума на 5-12 дБ. Предлагается вынесение шумных операций и производств в отдельные помещения или цеха. Наушники, вкладыши-«</a:t>
            </a:r>
            <a:r>
              <a:rPr lang="ru-RU" sz="2300" b="0" dirty="0" err="1">
                <a:solidFill>
                  <a:schemeClr val="tx1"/>
                </a:solidFill>
              </a:rPr>
              <a:t>беруши</a:t>
            </a:r>
            <a:r>
              <a:rPr lang="ru-RU" sz="2300" b="0" dirty="0">
                <a:solidFill>
                  <a:schemeClr val="tx1"/>
                </a:solidFill>
              </a:rPr>
              <a:t>», антифоны, шлемофоны снижают проникновение шума в ухо на 10-50 дБ.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Немаловажно рациональное сочетание труда и отдыха. 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64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" y="1598927"/>
            <a:ext cx="81819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Необходимы </a:t>
            </a:r>
            <a:r>
              <a:rPr lang="ru-RU" sz="2400" b="0" dirty="0">
                <a:solidFill>
                  <a:schemeClr val="tx1"/>
                </a:solidFill>
              </a:rPr>
              <a:t>предварительные и периодические медицинские осмотры с привлечением терапевта и отоларинголога, а по показаниям - невропатолога.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Обязательны </a:t>
            </a:r>
            <a:r>
              <a:rPr lang="ru-RU" sz="2400" b="0" dirty="0">
                <a:solidFill>
                  <a:schemeClr val="tx1"/>
                </a:solidFill>
              </a:rPr>
              <a:t>аудиометрические исследования и контроль за артериальным давлением. К работе в шумных условиях не допускаются лица с заболеваниями органа слуха и нервной системы. По результатам периодических осмотров работающих направляют в профилактории и на санаторно-курортное лечение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1" y="1598927"/>
            <a:ext cx="8134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 Л Ь Т Р А З В У К</a:t>
            </a: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i="1" dirty="0" smtClean="0">
                <a:solidFill>
                  <a:schemeClr val="tx1"/>
                </a:solidFill>
              </a:rPr>
              <a:t>Ультразвук</a:t>
            </a:r>
            <a:r>
              <a:rPr lang="ru-RU" sz="2400" b="0" dirty="0">
                <a:solidFill>
                  <a:schemeClr val="tx1"/>
                </a:solidFill>
              </a:rPr>
              <a:t> - механические колебания упругой среды, имеющие одинаковую со звуком физическую природу, но превышающие верхний порог слышимости (свыше 20 000 Гц, или 20 кГц). Как и для звука, интенсивность ультразвука измеряется в ваттах на квадратный сантиметр, а по логарифмической шкале - в белах (децибелах).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Ультразвук </a:t>
            </a:r>
            <a:r>
              <a:rPr lang="ru-RU" sz="2400" b="0" dirty="0">
                <a:solidFill>
                  <a:schemeClr val="tx1"/>
                </a:solidFill>
              </a:rPr>
              <a:t>широко используется в </a:t>
            </a:r>
            <a:r>
              <a:rPr lang="ru-RU" sz="2400" b="0" dirty="0" err="1" smtClean="0">
                <a:solidFill>
                  <a:schemeClr val="tx1"/>
                </a:solidFill>
              </a:rPr>
              <a:t>промыш-ленности</a:t>
            </a:r>
            <a:r>
              <a:rPr lang="ru-RU" sz="2400" b="0" dirty="0">
                <a:solidFill>
                  <a:schemeClr val="tx1"/>
                </a:solidFill>
              </a:rPr>
              <a:t>, сельском хозяйстве, медицине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1" y="1598927"/>
            <a:ext cx="824865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Низкочастотный </a:t>
            </a:r>
            <a:r>
              <a:rPr lang="ru-RU" sz="2400" b="0" dirty="0">
                <a:solidFill>
                  <a:schemeClr val="tx1"/>
                </a:solidFill>
              </a:rPr>
              <a:t>ультразвук (11-100 кГц) применяется для очистки деталей, котлов, стирки тканей, коагуляции взвешенных веществ в воздухе, обработки сверхтвердых материалов (например, алмазов), в сельском хозяйстве для борьбы с насекомыми, гусеницами, грызунами, в пищевой промышленности при замораживании сухого молока и эмульгировании жиров, в медицине для стерилизации инструментов. 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56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862263" y="6581775"/>
            <a:ext cx="3419475" cy="246064"/>
          </a:xfrm>
        </p:spPr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" y="1829760"/>
            <a:ext cx="7221444" cy="379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7078" y="1351508"/>
            <a:ext cx="75395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Периодический инструктаж на рабочем месте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95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649" y="1598927"/>
            <a:ext cx="786383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Высокочастотный </a:t>
            </a:r>
            <a:r>
              <a:rPr lang="ru-RU" sz="2400" b="0" dirty="0">
                <a:solidFill>
                  <a:schemeClr val="tx1"/>
                </a:solidFill>
              </a:rPr>
              <a:t>ультразвук (100 кГц-1000 МГц) нашел применение в дефектоскопии, связи, в медицине применяется для диагностики (УЗИ), сращения костей, при операциях на глазу, для разрушения </a:t>
            </a:r>
            <a:r>
              <a:rPr lang="ru-RU" sz="2400" b="0" dirty="0" smtClean="0">
                <a:solidFill>
                  <a:schemeClr val="tx1"/>
                </a:solidFill>
              </a:rPr>
              <a:t>опухолей и др.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физиотерапии ультразвук применяют как болеутоляющее, общестимулирующее и </a:t>
            </a:r>
            <a:r>
              <a:rPr lang="ru-RU" sz="2400" b="0" dirty="0" smtClean="0">
                <a:solidFill>
                  <a:schemeClr val="tx1"/>
                </a:solidFill>
              </a:rPr>
              <a:t>снижающее </a:t>
            </a:r>
            <a:r>
              <a:rPr lang="ru-RU" sz="2400" b="0" dirty="0">
                <a:solidFill>
                  <a:schemeClr val="tx1"/>
                </a:solidFill>
              </a:rPr>
              <a:t>артериальное давление средство.</a:t>
            </a:r>
          </a:p>
          <a:p>
            <a:pPr algn="just"/>
            <a:endParaRPr lang="ru-RU" sz="23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47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Механизм </a:t>
            </a:r>
            <a:r>
              <a:rPr lang="ru-RU" sz="2600" b="0" dirty="0">
                <a:solidFill>
                  <a:schemeClr val="tx1"/>
                </a:solidFill>
              </a:rPr>
              <a:t>повреждающего действия </a:t>
            </a:r>
            <a:r>
              <a:rPr lang="ru-RU" sz="2600" b="0" dirty="0" smtClean="0">
                <a:solidFill>
                  <a:schemeClr val="tx1"/>
                </a:solidFill>
              </a:rPr>
              <a:t>ультразвука </a:t>
            </a:r>
            <a:r>
              <a:rPr lang="ru-RU" sz="2600" b="0" dirty="0">
                <a:solidFill>
                  <a:schemeClr val="tx1"/>
                </a:solidFill>
              </a:rPr>
              <a:t>на границе сред жидкость - газ основан на эффекте кавитации - образовании пузырьков газа и пара на границе сред, выделении энергии и разрушении тканей. В твердых средах разрушающее действие ультразвука обусловлено возникновением высокочастотной вибрации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55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4" y="1598927"/>
            <a:ext cx="8410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производственных условиях возможно как контактное действие ультразвука, так и его влияние через воздух. При работе с инструментами преобладает контактное локальное действие ультразвука на руки. </a:t>
            </a:r>
            <a:r>
              <a:rPr lang="ru-RU" sz="2400" b="0" dirty="0" smtClean="0">
                <a:solidFill>
                  <a:schemeClr val="tx1"/>
                </a:solidFill>
              </a:rPr>
              <a:t>	Патологические </a:t>
            </a:r>
            <a:r>
              <a:rPr lang="ru-RU" sz="2400" b="0" dirty="0">
                <a:solidFill>
                  <a:schemeClr val="tx1"/>
                </a:solidFill>
              </a:rPr>
              <a:t>проявления заключаются в основном в развитии вегетативного полиневрита рук, парезе кистей и предплечий, </a:t>
            </a:r>
            <a:r>
              <a:rPr lang="ru-RU" sz="2400" b="0" dirty="0" err="1">
                <a:solidFill>
                  <a:schemeClr val="tx1"/>
                </a:solidFill>
              </a:rPr>
              <a:t>фасцикулите</a:t>
            </a:r>
            <a:r>
              <a:rPr lang="ru-RU" sz="2400" b="0" dirty="0">
                <a:solidFill>
                  <a:schemeClr val="tx1"/>
                </a:solidFill>
              </a:rPr>
              <a:t> рук. Однако как общие проявления возможны </a:t>
            </a:r>
            <a:r>
              <a:rPr lang="ru-RU" sz="2400" b="0" dirty="0" err="1">
                <a:solidFill>
                  <a:schemeClr val="tx1"/>
                </a:solidFill>
              </a:rPr>
              <a:t>общецеребральные</a:t>
            </a:r>
            <a:r>
              <a:rPr lang="ru-RU" sz="2400" b="0" dirty="0">
                <a:solidFill>
                  <a:schemeClr val="tx1"/>
                </a:solidFill>
              </a:rPr>
              <a:t> нарушения и вегетососудистая дисфункция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47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" y="1598927"/>
            <a:ext cx="8254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</a:t>
            </a:r>
            <a:r>
              <a:rPr lang="ru-RU" sz="2400" b="0" dirty="0">
                <a:solidFill>
                  <a:schemeClr val="tx1"/>
                </a:solidFill>
              </a:rPr>
              <a:t>длительном воздействии ультразвука, распространяющегося через воздух, у работающих отмечаются нарушения деятельности нервной, сердечно-сосудистой и эндокринной систем, поражение слухового и вестибулярного анализаторов, гуморальные сдвиги и в первую очередь </a:t>
            </a:r>
            <a:r>
              <a:rPr lang="ru-RU" sz="2400" b="0" dirty="0" err="1">
                <a:solidFill>
                  <a:schemeClr val="tx1"/>
                </a:solidFill>
              </a:rPr>
              <a:t>вегетодистония</a:t>
            </a:r>
            <a:r>
              <a:rPr lang="ru-RU" sz="2400" b="0" dirty="0">
                <a:solidFill>
                  <a:schemeClr val="tx1"/>
                </a:solidFill>
              </a:rPr>
              <a:t> и астенический синдром. </a:t>
            </a:r>
            <a:r>
              <a:rPr lang="ru-RU" sz="2400" b="0" dirty="0" smtClean="0">
                <a:solidFill>
                  <a:schemeClr val="tx1"/>
                </a:solidFill>
              </a:rPr>
              <a:t>	Работающие </a:t>
            </a:r>
            <a:r>
              <a:rPr lang="ru-RU" sz="2400" b="0" dirty="0">
                <a:solidFill>
                  <a:schemeClr val="tx1"/>
                </a:solidFill>
              </a:rPr>
              <a:t>предъявляют жалобы на головную боль, расстройство сна, </a:t>
            </a:r>
            <a:r>
              <a:rPr lang="ru-RU" sz="2400" b="0" dirty="0" smtClean="0">
                <a:solidFill>
                  <a:schemeClr val="tx1"/>
                </a:solidFill>
              </a:rPr>
              <a:t>раздражительность</a:t>
            </a:r>
            <a:r>
              <a:rPr lang="ru-RU" sz="2400" b="0" dirty="0">
                <a:solidFill>
                  <a:schemeClr val="tx1"/>
                </a:solidFill>
              </a:rPr>
              <a:t>, утомляемость, снижение слуха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67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1" y="1598927"/>
            <a:ext cx="8172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Низкие </a:t>
            </a:r>
            <a:r>
              <a:rPr lang="ru-RU" sz="2400" b="0" dirty="0">
                <a:solidFill>
                  <a:schemeClr val="tx1"/>
                </a:solidFill>
              </a:rPr>
              <a:t>уровни ультразвука (80-90 дБ) оказывают стимулирующее действие на организм, в связи с чем используются как лечебное и профилактическое средство. Ультразвуковой массаж способствует ускорению обменных процессов, стимулированию рецепторов, нормализации сосудистых реакций и расширению сосудов, снижению артериального давления.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Уровни </a:t>
            </a:r>
            <a:r>
              <a:rPr lang="ru-RU" sz="2400" b="0" dirty="0">
                <a:solidFill>
                  <a:schemeClr val="tx1"/>
                </a:solidFill>
              </a:rPr>
              <a:t>ультразвука свыше 120 дБ оказывают выраженное повреждающее действие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39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1598927"/>
            <a:ext cx="81152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Профилактические </a:t>
            </a:r>
            <a:r>
              <a:rPr lang="ru-RU" sz="2400" b="0" dirty="0">
                <a:solidFill>
                  <a:schemeClr val="tx1"/>
                </a:solidFill>
              </a:rPr>
              <a:t>мероприятия при работе с ультразвуковыми установками должны быть направлены на предупреждение контактного </a:t>
            </a:r>
            <a:r>
              <a:rPr lang="ru-RU" sz="2400" b="0" dirty="0" err="1" smtClean="0">
                <a:solidFill>
                  <a:schemeClr val="tx1"/>
                </a:solidFill>
              </a:rPr>
              <a:t>озвучи-вания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через твердые и жидкие среды, на борьбу с распространением ультразвука в воздухе рабочей зоны и соблюдение гигиенических нормативов.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При </a:t>
            </a:r>
            <a:r>
              <a:rPr lang="ru-RU" sz="2400" b="0" dirty="0">
                <a:solidFill>
                  <a:schemeClr val="tx1"/>
                </a:solidFill>
              </a:rPr>
              <a:t>работе необходимо использовать средства индивидуальной защиты, через каждые 1,5-2 ч работы с установками делать </a:t>
            </a:r>
            <a:r>
              <a:rPr lang="ru-RU" sz="2400" b="0" dirty="0" smtClean="0">
                <a:solidFill>
                  <a:schemeClr val="tx1"/>
                </a:solidFill>
              </a:rPr>
              <a:t>15-минутный </a:t>
            </a:r>
            <a:r>
              <a:rPr lang="ru-RU" sz="2400" b="0" dirty="0">
                <a:solidFill>
                  <a:schemeClr val="tx1"/>
                </a:solidFill>
              </a:rPr>
              <a:t>перерыв. </a:t>
            </a:r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19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657" y="1598927"/>
            <a:ext cx="78638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Работающим </a:t>
            </a:r>
            <a:r>
              <a:rPr lang="ru-RU" sz="2400" b="0" dirty="0">
                <a:solidFill>
                  <a:schemeClr val="tx1"/>
                </a:solidFill>
              </a:rPr>
              <a:t>с ультразвуком назначают массаж, водные процедуры, ультрафиолетовое облучение эритемно-</a:t>
            </a:r>
            <a:r>
              <a:rPr lang="ru-RU" sz="2400" b="0" dirty="0" err="1">
                <a:solidFill>
                  <a:schemeClr val="tx1"/>
                </a:solidFill>
              </a:rPr>
              <a:t>загарного</a:t>
            </a:r>
            <a:r>
              <a:rPr lang="ru-RU" sz="2400" b="0" dirty="0">
                <a:solidFill>
                  <a:schemeClr val="tx1"/>
                </a:solidFill>
              </a:rPr>
              <a:t> спектра, </a:t>
            </a:r>
            <a:r>
              <a:rPr lang="ru-RU" sz="2400" b="0" dirty="0" err="1" smtClean="0">
                <a:solidFill>
                  <a:schemeClr val="tx1"/>
                </a:solidFill>
              </a:rPr>
              <a:t>витамино</a:t>
            </a:r>
            <a:r>
              <a:rPr lang="ru-RU" sz="2400" b="0" dirty="0" smtClean="0">
                <a:solidFill>
                  <a:schemeClr val="tx1"/>
                </a:solidFill>
              </a:rPr>
              <a:t>-профилактику </a:t>
            </a:r>
            <a:r>
              <a:rPr lang="ru-RU" sz="2400" b="0" dirty="0">
                <a:solidFill>
                  <a:schemeClr val="tx1"/>
                </a:solidFill>
              </a:rPr>
              <a:t>(витамины С и группы В</a:t>
            </a:r>
            <a:r>
              <a:rPr lang="ru-RU" sz="2400" b="0" dirty="0" smtClean="0">
                <a:solidFill>
                  <a:schemeClr val="tx1"/>
                </a:solidFill>
              </a:rPr>
              <a:t>).</a:t>
            </a:r>
          </a:p>
          <a:p>
            <a:pPr algn="ctr"/>
            <a:endParaRPr lang="ru-RU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ИНФРАЗВУК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Инфразвуком</a:t>
            </a:r>
            <a:r>
              <a:rPr lang="ru-RU" sz="2400" b="0" dirty="0">
                <a:solidFill>
                  <a:schemeClr val="tx1"/>
                </a:solidFill>
              </a:rPr>
              <a:t> называются звуковые колебания и волны с частотами ниже слышимых (акустических) частот - 20 Гц.</a:t>
            </a:r>
          </a:p>
          <a:p>
            <a:pPr algn="just"/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67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875" y="1598927"/>
            <a:ext cx="82166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Частотный </a:t>
            </a:r>
            <a:r>
              <a:rPr lang="ru-RU" sz="2400" b="0" dirty="0">
                <a:solidFill>
                  <a:schemeClr val="tx1"/>
                </a:solidFill>
              </a:rPr>
              <a:t>диапазон инфразвука находится ниже порога слышимости, но в производственных условиях инфразвук, как правило, сопровождается </a:t>
            </a:r>
            <a:r>
              <a:rPr lang="ru-RU" sz="2400" b="0" dirty="0" smtClean="0">
                <a:solidFill>
                  <a:schemeClr val="tx1"/>
                </a:solidFill>
              </a:rPr>
              <a:t>низко-частотным </a:t>
            </a:r>
            <a:r>
              <a:rPr lang="ru-RU" sz="2400" b="0" dirty="0">
                <a:solidFill>
                  <a:schemeClr val="tx1"/>
                </a:solidFill>
              </a:rPr>
              <a:t>шумом.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производстве источниками инфразвука являются мощные крупногабаритные машины и механизмы, турбулентные потоки газов и жидкостей, вентиляционные системы и др. Инфразвук возникает в конверторных цехах, при работе портовых кранов, компрессорных станций, </a:t>
            </a:r>
            <a:r>
              <a:rPr lang="ru-RU" sz="2400" b="0" dirty="0" smtClean="0">
                <a:solidFill>
                  <a:schemeClr val="tx1"/>
                </a:solidFill>
              </a:rPr>
              <a:t>при </a:t>
            </a:r>
            <a:r>
              <a:rPr lang="ru-RU" sz="2400" b="0" dirty="0">
                <a:solidFill>
                  <a:schemeClr val="tx1"/>
                </a:solidFill>
              </a:rPr>
              <a:t>взлете </a:t>
            </a:r>
            <a:r>
              <a:rPr lang="ru-RU" sz="2400" b="0" dirty="0" smtClean="0">
                <a:solidFill>
                  <a:schemeClr val="tx1"/>
                </a:solidFill>
              </a:rPr>
              <a:t>самолетов и др.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0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598927"/>
            <a:ext cx="82452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Инфразвук </a:t>
            </a:r>
            <a:r>
              <a:rPr lang="ru-RU" sz="2400" b="0" dirty="0">
                <a:solidFill>
                  <a:schemeClr val="tx1"/>
                </a:solidFill>
              </a:rPr>
              <a:t>генерируют железнодорожные локомотивы и составы, тяжелый грузовой транспорт. В условиях производства часто встречаются уровни инфразвука, достигающие 110 дБ, что на 10 дБ превышает ПДУ.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отличие от шумов звукового диапазона инфразвук обладает большой длиной волны, которая в результате дифракции легко обходит преграды, не задерживается экранами, проникает в помещения и почти не гасится с расстоянием. </a:t>
            </a:r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65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" y="1598927"/>
            <a:ext cx="80581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Слабое поглощение </a:t>
            </a:r>
            <a:r>
              <a:rPr lang="ru-RU" sz="2400" b="0" dirty="0">
                <a:solidFill>
                  <a:schemeClr val="tx1"/>
                </a:solidFill>
              </a:rPr>
              <a:t>атмосферой </a:t>
            </a:r>
            <a:r>
              <a:rPr lang="ru-RU" sz="2400" b="0" dirty="0" smtClean="0">
                <a:solidFill>
                  <a:schemeClr val="tx1"/>
                </a:solidFill>
              </a:rPr>
              <a:t>способствует </a:t>
            </a:r>
            <a:r>
              <a:rPr lang="ru-RU" sz="2400" b="0" dirty="0">
                <a:solidFill>
                  <a:schemeClr val="tx1"/>
                </a:solidFill>
              </a:rPr>
              <a:t>распространению инфразвука на многие километры. </a:t>
            </a:r>
            <a:r>
              <a:rPr lang="ru-RU" sz="2400" b="0" dirty="0" smtClean="0">
                <a:solidFill>
                  <a:schemeClr val="tx1"/>
                </a:solidFill>
              </a:rPr>
              <a:t>	Биологическое </a:t>
            </a:r>
            <a:r>
              <a:rPr lang="ru-RU" sz="2400" b="0" dirty="0">
                <a:solidFill>
                  <a:schemeClr val="tx1"/>
                </a:solidFill>
              </a:rPr>
              <a:t>действие инфразвука, превышающего 100 дБ, проявляется в нарушениях деятельности центральной нервной и сердечно-сосудистой систем, органов дыхания, вестибулярного аппарата. Одновременно у работающих выявляется снижение слуха, преимущественно на низких и средних частотах.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52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err="1" smtClean="0">
                <a:solidFill>
                  <a:schemeClr val="tx1"/>
                </a:solidFill>
              </a:rPr>
              <a:t>Искуственное</a:t>
            </a:r>
            <a:r>
              <a:rPr lang="ru-RU" sz="2400" dirty="0" smtClean="0">
                <a:solidFill>
                  <a:schemeClr val="tx1"/>
                </a:solidFill>
              </a:rPr>
              <a:t> дыхание «рот в рот»</a:t>
            </a:r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93" y="1911096"/>
            <a:ext cx="6995160" cy="3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96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25" y="1598927"/>
            <a:ext cx="8086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Угнетающее </a:t>
            </a:r>
            <a:r>
              <a:rPr lang="ru-RU" sz="2400" b="0" dirty="0">
                <a:solidFill>
                  <a:schemeClr val="tx1"/>
                </a:solidFill>
              </a:rPr>
              <a:t>действие инфразвука на психоэмоциональное состояние в конечном итоге ведет к снижению работоспособности и повышенной утомляемости рабочих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Профилактика </a:t>
            </a:r>
            <a:r>
              <a:rPr lang="ru-RU" sz="2400" b="0" dirty="0">
                <a:solidFill>
                  <a:schemeClr val="tx1"/>
                </a:solidFill>
              </a:rPr>
              <a:t>неблагоприятного действия инфразвука направлена прежде всего на соблюдение гигиенических нормативов на рабочих местах.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90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1598927"/>
            <a:ext cx="79724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Единственной </a:t>
            </a:r>
            <a:r>
              <a:rPr lang="ru-RU" sz="2400" b="0" dirty="0">
                <a:solidFill>
                  <a:schemeClr val="tx1"/>
                </a:solidFill>
              </a:rPr>
              <a:t>радикальной мерой борьбы с инфразвуком является его гашение в источнике возникновения, поскольку защита экранами и поглощение на пути распространения </a:t>
            </a:r>
            <a:r>
              <a:rPr lang="ru-RU" sz="2400" b="0" dirty="0" err="1" smtClean="0">
                <a:solidFill>
                  <a:schemeClr val="tx1"/>
                </a:solidFill>
              </a:rPr>
              <a:t>малоэф-фективны</a:t>
            </a:r>
            <a:r>
              <a:rPr lang="ru-RU" sz="2400" b="0" dirty="0">
                <a:solidFill>
                  <a:schemeClr val="tx1"/>
                </a:solidFill>
              </a:rPr>
              <a:t>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При </a:t>
            </a:r>
            <a:r>
              <a:rPr lang="ru-RU" sz="2400" b="0" dirty="0">
                <a:solidFill>
                  <a:schemeClr val="tx1"/>
                </a:solidFill>
              </a:rPr>
              <a:t>гармонических инфразвуковых колебаниях предлагаются глушители </a:t>
            </a:r>
            <a:r>
              <a:rPr lang="ru-RU" sz="2400" b="0" dirty="0" err="1">
                <a:solidFill>
                  <a:schemeClr val="tx1"/>
                </a:solidFill>
              </a:rPr>
              <a:t>интерферентного</a:t>
            </a:r>
            <a:r>
              <a:rPr lang="ru-RU" sz="2400" b="0" dirty="0">
                <a:solidFill>
                  <a:schemeClr val="tx1"/>
                </a:solidFill>
              </a:rPr>
              <a:t> типа. Личная профилактика и лечебно-профилактические мероприятия аналогичны </a:t>
            </a:r>
            <a:r>
              <a:rPr lang="ru-RU" sz="2400" b="0" dirty="0" smtClean="0">
                <a:solidFill>
                  <a:schemeClr val="tx1"/>
                </a:solidFill>
              </a:rPr>
              <a:t>таковым, как при </a:t>
            </a:r>
            <a:r>
              <a:rPr lang="ru-RU" sz="2400" b="0" dirty="0">
                <a:solidFill>
                  <a:schemeClr val="tx1"/>
                </a:solidFill>
              </a:rPr>
              <a:t>работе в условиях шума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37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solidFill>
                  <a:schemeClr val="tx1"/>
                </a:solidFill>
              </a:rPr>
              <a:t>ПРОИЗВОДСТВЕННАЯ ВИБРАЦИЯ</a:t>
            </a:r>
            <a:r>
              <a:rPr lang="ru-RU" sz="2300" b="0" dirty="0">
                <a:solidFill>
                  <a:schemeClr val="tx1"/>
                </a:solidFill>
              </a:rPr>
              <a:t> </a:t>
            </a:r>
            <a:endParaRPr lang="ro-RO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sz="23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300" b="0" i="1" dirty="0" smtClean="0">
                <a:solidFill>
                  <a:schemeClr val="tx1"/>
                </a:solidFill>
              </a:rPr>
              <a:t>Производственная </a:t>
            </a:r>
            <a:r>
              <a:rPr lang="ru-RU" sz="2300" b="0" i="1" dirty="0">
                <a:solidFill>
                  <a:schemeClr val="tx1"/>
                </a:solidFill>
              </a:rPr>
              <a:t>вибрация</a:t>
            </a:r>
            <a:r>
              <a:rPr lang="ru-RU" sz="2300" b="0" dirty="0">
                <a:solidFill>
                  <a:schemeClr val="tx1"/>
                </a:solidFill>
              </a:rPr>
              <a:t> - это </a:t>
            </a:r>
            <a:r>
              <a:rPr lang="ru-RU" sz="2300" b="0" dirty="0" err="1" smtClean="0">
                <a:solidFill>
                  <a:schemeClr val="tx1"/>
                </a:solidFill>
              </a:rPr>
              <a:t>механи-ческие</a:t>
            </a:r>
            <a:r>
              <a:rPr lang="ru-RU" sz="2300" b="0" dirty="0" smtClean="0">
                <a:solidFill>
                  <a:schemeClr val="tx1"/>
                </a:solidFill>
              </a:rPr>
              <a:t> </a:t>
            </a:r>
            <a:r>
              <a:rPr lang="ru-RU" sz="2300" b="0" dirty="0">
                <a:solidFill>
                  <a:schemeClr val="tx1"/>
                </a:solidFill>
              </a:rPr>
              <a:t>колебательные движения упругих тел в условиях производства, передающиеся </a:t>
            </a:r>
            <a:r>
              <a:rPr lang="ru-RU" sz="2300" b="0" dirty="0" err="1" smtClean="0">
                <a:solidFill>
                  <a:schemeClr val="tx1"/>
                </a:solidFill>
              </a:rPr>
              <a:t>непосред-ственно</a:t>
            </a:r>
            <a:r>
              <a:rPr lang="ru-RU" sz="2300" b="0" dirty="0" smtClean="0">
                <a:solidFill>
                  <a:schemeClr val="tx1"/>
                </a:solidFill>
              </a:rPr>
              <a:t> </a:t>
            </a:r>
            <a:r>
              <a:rPr lang="ru-RU" sz="2300" b="0" dirty="0">
                <a:solidFill>
                  <a:schemeClr val="tx1"/>
                </a:solidFill>
              </a:rPr>
              <a:t>телу человека или отдельным его частям и оказывающие неблагоприятное воздействие на организм.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Вибрация </a:t>
            </a:r>
            <a:r>
              <a:rPr lang="ru-RU" sz="2300" b="0" dirty="0">
                <a:solidFill>
                  <a:schemeClr val="tx1"/>
                </a:solidFill>
              </a:rPr>
              <a:t>по способу передачи человеку подразделяется на общую (вибрацию рабочих мест) и локальную. 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03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825" y="1598927"/>
            <a:ext cx="823574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Общая </a:t>
            </a:r>
            <a:r>
              <a:rPr lang="ru-RU" sz="2400" b="0" dirty="0">
                <a:solidFill>
                  <a:schemeClr val="tx1"/>
                </a:solidFill>
              </a:rPr>
              <a:t>вибрация передается через опорные поверхности тела и распространяется по всему организму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Локальная </a:t>
            </a:r>
            <a:r>
              <a:rPr lang="ru-RU" sz="2400" b="0" dirty="0">
                <a:solidFill>
                  <a:schemeClr val="tx1"/>
                </a:solidFill>
              </a:rPr>
              <a:t>вибрация чаще передается через руки, реже - через другие ограниченные участки тела. 	Вибрация характеризуется частотой, т. е. числом колебаний в 1 с (герц), а ее энергетическую характеристику отражают </a:t>
            </a:r>
            <a:r>
              <a:rPr lang="ru-RU" sz="2400" b="0" dirty="0" err="1">
                <a:solidFill>
                  <a:schemeClr val="tx1"/>
                </a:solidFill>
              </a:rPr>
              <a:t>виброскорость</a:t>
            </a:r>
            <a:r>
              <a:rPr lang="ru-RU" sz="2400" b="0" dirty="0">
                <a:solidFill>
                  <a:schemeClr val="tx1"/>
                </a:solidFill>
              </a:rPr>
              <a:t> и </a:t>
            </a:r>
            <a:r>
              <a:rPr lang="ru-RU" sz="2400" b="0" dirty="0" err="1" smtClean="0">
                <a:solidFill>
                  <a:schemeClr val="tx1"/>
                </a:solidFill>
              </a:rPr>
              <a:t>вибро</a:t>
            </a:r>
            <a:r>
              <a:rPr lang="ru-RU" sz="2400" b="0" dirty="0" smtClean="0">
                <a:solidFill>
                  <a:schemeClr val="tx1"/>
                </a:solidFill>
              </a:rPr>
              <a:t>-ускорение </a:t>
            </a:r>
            <a:r>
              <a:rPr lang="ru-RU" sz="2400" b="0" dirty="0">
                <a:solidFill>
                  <a:schemeClr val="tx1"/>
                </a:solidFill>
              </a:rPr>
              <a:t>или их логарифмические уровни (децибел).</a:t>
            </a:r>
          </a:p>
          <a:p>
            <a:pPr algn="just"/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06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Гигиеническая </a:t>
            </a:r>
            <a:r>
              <a:rPr lang="ru-RU" sz="2300" b="0" dirty="0">
                <a:solidFill>
                  <a:schemeClr val="tx1"/>
                </a:solidFill>
              </a:rPr>
              <a:t>оценка общей вибрации проводится в диапазоне частот от 1 до 63 Гц, локальной - от 8 до 1000 Гц (в октавных полосах со среднегеометрическими частотами соответственно 1; 2; 4; 8; 16; 31,5; 63 Гц и 8; 16; 31,5; 63; 125; 250; 500; 1000 Гц). </a:t>
            </a:r>
            <a:r>
              <a:rPr lang="ru-RU" sz="2300" b="0" dirty="0" smtClean="0">
                <a:solidFill>
                  <a:schemeClr val="tx1"/>
                </a:solidFill>
              </a:rPr>
              <a:t>По </a:t>
            </a:r>
            <a:r>
              <a:rPr lang="ru-RU" sz="2300" b="0" dirty="0">
                <a:solidFill>
                  <a:schemeClr val="tx1"/>
                </a:solidFill>
              </a:rPr>
              <a:t>частотному спектру вибрации подразделяются на: </a:t>
            </a:r>
            <a:endParaRPr lang="ru-RU" sz="2300" b="0" dirty="0" smtClean="0">
              <a:solidFill>
                <a:schemeClr val="tx1"/>
              </a:solidFill>
            </a:endParaRPr>
          </a:p>
          <a:p>
            <a:r>
              <a:rPr lang="ru-RU" sz="2300" b="0" dirty="0" smtClean="0">
                <a:solidFill>
                  <a:schemeClr val="tx1"/>
                </a:solidFill>
              </a:rPr>
              <a:t>а</a:t>
            </a:r>
            <a:r>
              <a:rPr lang="ru-RU" sz="2300" b="0" dirty="0">
                <a:solidFill>
                  <a:schemeClr val="tx1"/>
                </a:solidFill>
              </a:rPr>
              <a:t>) низкочастотные - 8 и 16 Гц; </a:t>
            </a:r>
            <a:endParaRPr lang="ru-RU" sz="2300" b="0" dirty="0" smtClean="0">
              <a:solidFill>
                <a:schemeClr val="tx1"/>
              </a:solidFill>
            </a:endParaRPr>
          </a:p>
          <a:p>
            <a:r>
              <a:rPr lang="ru-RU" sz="2300" b="0" dirty="0" smtClean="0">
                <a:solidFill>
                  <a:schemeClr val="tx1"/>
                </a:solidFill>
              </a:rPr>
              <a:t>б</a:t>
            </a:r>
            <a:r>
              <a:rPr lang="ru-RU" sz="2300" b="0" dirty="0">
                <a:solidFill>
                  <a:schemeClr val="tx1"/>
                </a:solidFill>
              </a:rPr>
              <a:t>) среднечастотные - 31,5 и 63 Гц;                                            в) высокочастотные - 125, 250, 500, 1000 Гц - для локальных вибраций. 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3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Для </a:t>
            </a:r>
            <a:r>
              <a:rPr lang="ru-RU" sz="2300" b="0" dirty="0">
                <a:solidFill>
                  <a:schemeClr val="tx1"/>
                </a:solidFill>
              </a:rPr>
              <a:t>вибрации рабочих мест - соответственно 1, 2 и 4 </a:t>
            </a:r>
            <a:r>
              <a:rPr lang="ru-RU" sz="2300" b="0" dirty="0" smtClean="0">
                <a:solidFill>
                  <a:schemeClr val="tx1"/>
                </a:solidFill>
              </a:rPr>
              <a:t>Гц; </a:t>
            </a:r>
            <a:r>
              <a:rPr lang="ru-RU" sz="2300" b="0" dirty="0">
                <a:solidFill>
                  <a:schemeClr val="tx1"/>
                </a:solidFill>
              </a:rPr>
              <a:t>8 и 16 </a:t>
            </a:r>
            <a:r>
              <a:rPr lang="ru-RU" sz="2300" b="0" dirty="0" smtClean="0">
                <a:solidFill>
                  <a:schemeClr val="tx1"/>
                </a:solidFill>
              </a:rPr>
              <a:t>Гц; </a:t>
            </a:r>
            <a:r>
              <a:rPr lang="ru-RU" sz="2300" b="0" dirty="0">
                <a:solidFill>
                  <a:schemeClr val="tx1"/>
                </a:solidFill>
              </a:rPr>
              <a:t>31,5 и 63 Гц.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Вибрации </a:t>
            </a:r>
            <a:r>
              <a:rPr lang="ru-RU" sz="2300" b="0" dirty="0">
                <a:solidFill>
                  <a:schemeClr val="tx1"/>
                </a:solidFill>
              </a:rPr>
              <a:t>свойствен эффект резонанса, который проявляется в резком усилении собственных колебательных движений тела при совпадении их кратности с частотой вибрации, воздействующей извне. Собственные резонансные колебательные частоты </a:t>
            </a:r>
            <a:r>
              <a:rPr lang="ru-RU" sz="2300" b="0" dirty="0" smtClean="0">
                <a:solidFill>
                  <a:schemeClr val="tx1"/>
                </a:solidFill>
              </a:rPr>
              <a:t>печени </a:t>
            </a:r>
            <a:r>
              <a:rPr lang="ru-RU" sz="2300" b="0" dirty="0">
                <a:solidFill>
                  <a:schemeClr val="tx1"/>
                </a:solidFill>
              </a:rPr>
              <a:t>составляют 5 Гц, почек - 7 Гц, сердца - 6 Гц, головы - 20 Гц и т.д</a:t>
            </a:r>
            <a:r>
              <a:rPr lang="ru-RU" sz="2300" b="0" dirty="0" smtClean="0">
                <a:solidFill>
                  <a:schemeClr val="tx1"/>
                </a:solidFill>
              </a:rPr>
              <a:t>.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86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Для </a:t>
            </a:r>
            <a:r>
              <a:rPr lang="ru-RU" sz="2400" b="0" dirty="0">
                <a:solidFill>
                  <a:schemeClr val="tx1"/>
                </a:solidFill>
              </a:rPr>
              <a:t>всего тела в положении сидя резонанс проявляется на частотах 4-6 Гц. При совпадении частот вибрации источника и собственной резонансной частоты органов опасность неблагоприятного действия на организм значительно возрастает.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Существует </a:t>
            </a:r>
            <a:r>
              <a:rPr lang="ru-RU" sz="2400" b="0" dirty="0">
                <a:solidFill>
                  <a:schemeClr val="tx1"/>
                </a:solidFill>
              </a:rPr>
              <a:t>классификация общей вибрации по частотному спектру, учитывающая резонанс биологических тканей и органов </a:t>
            </a:r>
            <a:r>
              <a:rPr lang="ru-RU" sz="2400" b="0" dirty="0" smtClean="0">
                <a:solidFill>
                  <a:schemeClr val="tx1"/>
                </a:solidFill>
              </a:rPr>
              <a:t>человека: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95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51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b="0" dirty="0" smtClean="0">
                <a:solidFill>
                  <a:schemeClr val="tx1"/>
                </a:solidFill>
              </a:rPr>
              <a:t>	а) </a:t>
            </a:r>
            <a:r>
              <a:rPr lang="ru-RU" sz="2400" b="0" dirty="0" smtClean="0">
                <a:solidFill>
                  <a:schemeClr val="tx1"/>
                </a:solidFill>
              </a:rPr>
              <a:t>низкочастотная нерезонансная - 0,1-5 Гц; 	б) низкочастотная резонансная - 6-10 Гц; 	в) среднечастотная резонансная - 11-30 Гц; 	г) среднечастотная нерезонансная - 31-50 Гц; 	д) высокочастотная - свыше 50 Гц.</a:t>
            </a:r>
          </a:p>
          <a:p>
            <a:pPr>
              <a:lnSpc>
                <a:spcPct val="150000"/>
              </a:lnSpc>
            </a:pPr>
            <a:endParaRPr lang="ru-RU" sz="2400" b="0" dirty="0" smtClean="0">
              <a:solidFill>
                <a:schemeClr val="tx1"/>
              </a:solidFill>
            </a:endParaRPr>
          </a:p>
          <a:p>
            <a:r>
              <a:rPr lang="ru-RU" sz="2400" b="0" dirty="0" smtClean="0">
                <a:solidFill>
                  <a:schemeClr val="tx1"/>
                </a:solidFill>
              </a:rPr>
              <a:t>	Вибрация </a:t>
            </a:r>
            <a:r>
              <a:rPr lang="ru-RU" sz="2400" b="0" dirty="0">
                <a:solidFill>
                  <a:schemeClr val="tx1"/>
                </a:solidFill>
              </a:rPr>
              <a:t>оказывает сильное биологическое действие на организм человека.</a:t>
            </a:r>
            <a:endParaRPr lang="ru-RU" sz="2400" b="0" dirty="0" smtClean="0">
              <a:solidFill>
                <a:schemeClr val="tx1"/>
              </a:solidFill>
            </a:endParaRPr>
          </a:p>
          <a:p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5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Несмотря </a:t>
            </a:r>
            <a:r>
              <a:rPr lang="ru-RU" sz="2400" b="0" dirty="0">
                <a:solidFill>
                  <a:schemeClr val="tx1"/>
                </a:solidFill>
              </a:rPr>
              <a:t>на неуклонное снижение профессиональной заболеваемости, вибрационная болезнь продолжает занимать одно из ведущих мест в структуре </a:t>
            </a:r>
            <a:r>
              <a:rPr lang="ru-RU" sz="2400" b="0" dirty="0" err="1">
                <a:solidFill>
                  <a:schemeClr val="tx1"/>
                </a:solidFill>
              </a:rPr>
              <a:t>профпатологий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Выделяют </a:t>
            </a:r>
            <a:r>
              <a:rPr lang="ru-RU" sz="2400" b="0" dirty="0">
                <a:solidFill>
                  <a:schemeClr val="tx1"/>
                </a:solidFill>
              </a:rPr>
              <a:t>следующие стадии вибрационной болезни, вызванной локальной вибрацией. </a:t>
            </a:r>
            <a:r>
              <a:rPr lang="ru-RU" sz="2400" b="0" dirty="0" smtClean="0">
                <a:solidFill>
                  <a:schemeClr val="tx1"/>
                </a:solidFill>
              </a:rPr>
              <a:t>                 	</a:t>
            </a:r>
            <a:r>
              <a:rPr lang="ru-RU" sz="2400" b="0" dirty="0" smtClean="0">
                <a:solidFill>
                  <a:srgbClr val="C00000"/>
                </a:solidFill>
              </a:rPr>
              <a:t>I</a:t>
            </a:r>
            <a:r>
              <a:rPr lang="ru-RU" sz="2400" b="0" dirty="0">
                <a:solidFill>
                  <a:srgbClr val="C00000"/>
                </a:solidFill>
              </a:rPr>
              <a:t> стадия - начальная. </a:t>
            </a:r>
            <a:endParaRPr lang="ru-RU" sz="2400" b="0" dirty="0" smtClean="0">
              <a:solidFill>
                <a:srgbClr val="C00000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Выраженных </a:t>
            </a:r>
            <a:r>
              <a:rPr lang="ru-RU" sz="2400" b="0" dirty="0">
                <a:solidFill>
                  <a:schemeClr val="tx1"/>
                </a:solidFill>
              </a:rPr>
              <a:t>симптомов нет. Периодически могут возникать боли и парестезии в руках, снижается чувствительность кончиков пальцев.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4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II</a:t>
            </a:r>
            <a:r>
              <a:rPr lang="ru-RU" sz="2400" b="0" dirty="0">
                <a:solidFill>
                  <a:srgbClr val="C00000"/>
                </a:solidFill>
              </a:rPr>
              <a:t> стадия - умеренно выраженная</a:t>
            </a:r>
            <a:r>
              <a:rPr lang="ru-RU" sz="2400" b="0" dirty="0" smtClean="0">
                <a:solidFill>
                  <a:srgbClr val="C00000"/>
                </a:solidFill>
              </a:rPr>
              <a:t>. </a:t>
            </a:r>
            <a:endParaRPr lang="en-US" sz="24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Боли </a:t>
            </a:r>
            <a:r>
              <a:rPr lang="ru-RU" sz="2400" b="0" dirty="0">
                <a:solidFill>
                  <a:schemeClr val="tx1"/>
                </a:solidFill>
              </a:rPr>
              <a:t>и чувство онемения более выражены, снижение чувствительности распространяется на все пальцы и даже на предплечье, снижается температура кожи на пальцах, выражены </a:t>
            </a:r>
            <a:r>
              <a:rPr lang="ru-RU" sz="2400" b="0" dirty="0" err="1">
                <a:solidFill>
                  <a:schemeClr val="tx1"/>
                </a:solidFill>
              </a:rPr>
              <a:t>гипергидроз</a:t>
            </a:r>
            <a:r>
              <a:rPr lang="ru-RU" sz="2400" b="0" dirty="0">
                <a:solidFill>
                  <a:schemeClr val="tx1"/>
                </a:solidFill>
              </a:rPr>
              <a:t> и цианоз кистей рук.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III</a:t>
            </a:r>
            <a:r>
              <a:rPr lang="ru-RU" sz="2400" b="0" dirty="0">
                <a:solidFill>
                  <a:srgbClr val="C00000"/>
                </a:solidFill>
              </a:rPr>
              <a:t> стадия - выраженная. </a:t>
            </a:r>
            <a:endParaRPr lang="ru-RU" sz="2400" b="0" dirty="0" smtClean="0">
              <a:solidFill>
                <a:srgbClr val="C00000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Значительные </a:t>
            </a:r>
            <a:r>
              <a:rPr lang="ru-RU" sz="2400" b="0" dirty="0">
                <a:solidFill>
                  <a:schemeClr val="tx1"/>
                </a:solidFill>
              </a:rPr>
              <a:t>боли в пальцах рук, кисти </a:t>
            </a:r>
            <a:r>
              <a:rPr lang="ru-RU" sz="2400" b="0" dirty="0" smtClean="0">
                <a:solidFill>
                  <a:schemeClr val="tx1"/>
                </a:solidFill>
              </a:rPr>
              <a:t>рук обычно </a:t>
            </a:r>
            <a:r>
              <a:rPr lang="ru-RU" sz="2400" b="0" dirty="0">
                <a:solidFill>
                  <a:schemeClr val="tx1"/>
                </a:solidFill>
              </a:rPr>
              <a:t>холодные и влажные.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4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  Непрямой (наружный) массаж сердца</a:t>
            </a:r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737360"/>
            <a:ext cx="6800641" cy="38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890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625" y="1598927"/>
            <a:ext cx="75169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IV</a:t>
            </a:r>
            <a:r>
              <a:rPr lang="ru-RU" sz="2400" b="0" dirty="0">
                <a:solidFill>
                  <a:srgbClr val="C00000"/>
                </a:solidFill>
              </a:rPr>
              <a:t> стадия - стадия </a:t>
            </a:r>
            <a:r>
              <a:rPr lang="ru-RU" sz="2400" b="0" dirty="0" smtClean="0">
                <a:solidFill>
                  <a:srgbClr val="C00000"/>
                </a:solidFill>
              </a:rPr>
              <a:t>общих </a:t>
            </a:r>
            <a:r>
              <a:rPr lang="ru-RU" sz="2400" b="0" dirty="0">
                <a:solidFill>
                  <a:srgbClr val="C00000"/>
                </a:solidFill>
              </a:rPr>
              <a:t>расстройств. </a:t>
            </a:r>
            <a:endParaRPr lang="ru-RU" sz="2400" b="0" dirty="0" smtClean="0">
              <a:solidFill>
                <a:srgbClr val="C00000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Встречается </a:t>
            </a:r>
            <a:r>
              <a:rPr lang="ru-RU" sz="2400" b="0" dirty="0">
                <a:solidFill>
                  <a:schemeClr val="tx1"/>
                </a:solidFill>
              </a:rPr>
              <a:t>редко и </a:t>
            </a:r>
            <a:r>
              <a:rPr lang="ru-RU" sz="2400" b="0" dirty="0" smtClean="0">
                <a:solidFill>
                  <a:schemeClr val="tx1"/>
                </a:solidFill>
              </a:rPr>
              <a:t>преимущественно </a:t>
            </a:r>
            <a:r>
              <a:rPr lang="ru-RU" sz="2400" b="0" dirty="0">
                <a:solidFill>
                  <a:schemeClr val="tx1"/>
                </a:solidFill>
              </a:rPr>
              <a:t>у рабочих с большим стажем. Отмечаются сосудистые расстройства на руках и ногах, спазмы сердечных и мозговых сосудов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Вибрационная </a:t>
            </a:r>
            <a:r>
              <a:rPr lang="ru-RU" sz="2400" b="0" dirty="0">
                <a:solidFill>
                  <a:schemeClr val="tx1"/>
                </a:solidFill>
              </a:rPr>
              <a:t>болезнь может долго оставаться компенсированной, и больные сохраняют трудоспособность.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4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" y="1598927"/>
            <a:ext cx="81819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 </a:t>
            </a:r>
            <a:r>
              <a:rPr lang="ru-RU" sz="2400" b="0" dirty="0">
                <a:solidFill>
                  <a:schemeClr val="tx1"/>
                </a:solidFill>
              </a:rPr>
              <a:t>числу основных проявлений вибрационной болезни относятся </a:t>
            </a:r>
            <a:r>
              <a:rPr lang="ru-RU" sz="2400" b="0" dirty="0" err="1">
                <a:solidFill>
                  <a:schemeClr val="tx1"/>
                </a:solidFill>
              </a:rPr>
              <a:t>нейрососудистые</a:t>
            </a:r>
            <a:r>
              <a:rPr lang="ru-RU" sz="2400" b="0" dirty="0">
                <a:solidFill>
                  <a:schemeClr val="tx1"/>
                </a:solidFill>
              </a:rPr>
              <a:t> расстройства. Они проявляются раньше всего на руках и сопровождаются интенсивными болями после работы и по ночам.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Нередко </a:t>
            </a:r>
            <a:r>
              <a:rPr lang="ru-RU" sz="2400" b="0" dirty="0">
                <a:solidFill>
                  <a:schemeClr val="tx1"/>
                </a:solidFill>
              </a:rPr>
              <a:t>наблюдается так называемый феномен мертвого пальца. Параллельно развиваются мышечные и костные изменения (атрофические изменения кисти по типу «птичьей лапы»), а также расстройства нервной системы по типу неврозов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Dgdgfghfghfg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70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Dgdgfghfghfg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19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Dgdgfghfghfg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68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Dgdgfghfghfg</a:t>
            </a: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80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XXX</a:t>
            </a:r>
          </a:p>
        </p:txBody>
      </p:sp>
      <p:sp>
        <p:nvSpPr>
          <p:cNvPr id="109570" name="Datumsplatzhalter 3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sp>
        <p:nvSpPr>
          <p:cNvPr id="7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 smtClean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22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Picture 11" descr="F:\Branding\EU\jau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 descr="H:\b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17" name="Picture 16" descr="D:\Users\Desktop\logotyp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7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509167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407106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462357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315231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fcaac_logo0200px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269324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21546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63782" y="-2449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163782" y="21228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endParaRPr kumimoji="0" lang="ro-RO" altLang="zh-CN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163782" y="978625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Средства индивидуальной защиты</a:t>
            </a:r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598927"/>
            <a:ext cx="6555537" cy="44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787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endParaRPr lang="ru-RU" sz="2400" b="0" dirty="0">
              <a:solidFill>
                <a:schemeClr val="tx1"/>
              </a:solidFill>
            </a:endParaRPr>
          </a:p>
          <a:p>
            <a:pPr algn="ctr"/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0" dirty="0">
                <a:solidFill>
                  <a:schemeClr val="tx1"/>
                </a:solidFill>
              </a:rPr>
              <a:t> </a:t>
            </a:r>
            <a:r>
              <a:rPr lang="ru-RU" sz="2400" b="0" dirty="0" smtClean="0">
                <a:solidFill>
                  <a:schemeClr val="tx1"/>
                </a:solidFill>
              </a:rPr>
              <a:t>  </a:t>
            </a:r>
            <a:r>
              <a:rPr lang="ru-RU" sz="2400" dirty="0" smtClean="0">
                <a:solidFill>
                  <a:schemeClr val="tx1"/>
                </a:solidFill>
              </a:rPr>
              <a:t>Средства индивидуальной защиты</a:t>
            </a:r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7"/>
            <a:ext cx="6992844" cy="402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640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1541463"/>
            <a:ext cx="6766560" cy="46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693863"/>
            <a:ext cx="7172676" cy="46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719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25" y="1598927"/>
            <a:ext cx="78821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FF0000"/>
                </a:solidFill>
              </a:rPr>
              <a:t>Гигиена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(от греч. </a:t>
            </a:r>
            <a:r>
              <a:rPr lang="ru-RU" sz="2400" b="0" dirty="0" err="1">
                <a:solidFill>
                  <a:schemeClr val="tx1"/>
                </a:solidFill>
              </a:rPr>
              <a:t>hygienios</a:t>
            </a:r>
            <a:r>
              <a:rPr lang="ru-RU" sz="2400" b="0" dirty="0">
                <a:solidFill>
                  <a:schemeClr val="tx1"/>
                </a:solidFill>
              </a:rPr>
              <a:t> – здоровье) – наука о здоровье, изучающая взаимосвязи и взаимодействия человека и человеческого коллектива с внешней средой (понимая под ней природные, бытовые условия и производственно-общественные отношения) и разрабатывающая гигиенические нормативы жизни и труда, а также формы их применения. </a:t>
            </a:r>
            <a:endParaRPr lang="ro-RO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o-RO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FF0000"/>
                </a:solidFill>
              </a:rPr>
              <a:t>Гигиена </a:t>
            </a:r>
            <a:r>
              <a:rPr lang="ru-RU" sz="2400" b="0" dirty="0">
                <a:solidFill>
                  <a:srgbClr val="FF0000"/>
                </a:solidFill>
              </a:rPr>
              <a:t>труда </a:t>
            </a:r>
            <a:r>
              <a:rPr lang="ru-RU" sz="2400" b="0" dirty="0">
                <a:solidFill>
                  <a:schemeClr val="tx1"/>
                </a:solidFill>
              </a:rPr>
              <a:t>– раздел гигиены, изучающий трудовые процессы и производственную среду, их воздействие на организм </a:t>
            </a:r>
            <a:r>
              <a:rPr lang="ru-RU" sz="2400" b="0" dirty="0" smtClean="0">
                <a:solidFill>
                  <a:schemeClr val="tx1"/>
                </a:solidFill>
              </a:rPr>
              <a:t>человека</a:t>
            </a:r>
            <a:r>
              <a:rPr lang="en-US" sz="2400" b="0" dirty="0" smtClean="0">
                <a:solidFill>
                  <a:schemeClr val="tx1"/>
                </a:solidFill>
              </a:rPr>
              <a:t>.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06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240280"/>
            <a:ext cx="5611913" cy="363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721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524000"/>
            <a:ext cx="7780138" cy="469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627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673352"/>
            <a:ext cx="7175724" cy="443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35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598927"/>
            <a:ext cx="7538791" cy="471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112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598926"/>
            <a:ext cx="7538792" cy="476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58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598926"/>
            <a:ext cx="7065817" cy="46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206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1719072"/>
            <a:ext cx="7324344" cy="45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5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6965411" cy="46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368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598926"/>
            <a:ext cx="7423521" cy="478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41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7157435" cy="46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167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5" y="1598927"/>
            <a:ext cx="7964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r>
              <a:rPr lang="ru-RU" sz="2600" dirty="0" smtClean="0">
                <a:solidFill>
                  <a:srgbClr val="FF0000"/>
                </a:solidFill>
              </a:rPr>
              <a:t>Гигиена </a:t>
            </a:r>
            <a:r>
              <a:rPr lang="ru-RU" sz="2600" dirty="0">
                <a:solidFill>
                  <a:srgbClr val="FF0000"/>
                </a:solidFill>
              </a:rPr>
              <a:t>труда изучает:</a:t>
            </a: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формы и методы организации труда и отдыха; состояние организма в процессе трудовой деятельности; характер и особенности рабочих движений, положений тела при работе; инструменты и орудия труда; применяемое сырьё; технологию процессов; техническое оборудование; готовые и промежуточные продукты; отходы производства с точки зрения их воздействия на работающих и окружающее население</a:t>
            </a:r>
            <a:r>
              <a:rPr lang="ru-RU" sz="2600" b="0" dirty="0" smtClean="0">
                <a:solidFill>
                  <a:schemeClr val="tx1"/>
                </a:solidFill>
              </a:rPr>
              <a:t>;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52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" y="1598926"/>
            <a:ext cx="7430470" cy="45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4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7157435" cy="456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916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" y="1598926"/>
            <a:ext cx="7260335" cy="461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61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7093427" cy="447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803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84" y="1673352"/>
            <a:ext cx="6693407" cy="456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375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508760"/>
            <a:ext cx="6901225" cy="48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193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7111715" cy="46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533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7"/>
            <a:ext cx="7166580" cy="448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372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0" y="1598927"/>
            <a:ext cx="763875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Основные термины и определения производственной </a:t>
            </a:r>
            <a:r>
              <a:rPr lang="ru-RU" sz="2400" dirty="0">
                <a:solidFill>
                  <a:schemeClr val="tx1"/>
                </a:solidFill>
              </a:rPr>
              <a:t>санитарии и гигиены труда: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r>
              <a:rPr lang="ro-RO" b="0" dirty="0">
                <a:solidFill>
                  <a:schemeClr val="tx1"/>
                </a:solidFill>
              </a:rPr>
              <a:t>	</a:t>
            </a:r>
            <a:endParaRPr lang="ru-RU" b="0" dirty="0" smtClean="0">
              <a:solidFill>
                <a:schemeClr val="tx1"/>
              </a:solidFill>
            </a:endParaRPr>
          </a:p>
          <a:p>
            <a:pPr algn="just"/>
            <a:r>
              <a:rPr lang="ru-RU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среда </a:t>
            </a:r>
            <a:r>
              <a:rPr lang="ru-RU" sz="2400" b="0" dirty="0">
                <a:solidFill>
                  <a:srgbClr val="C00000"/>
                </a:solidFill>
              </a:rPr>
              <a:t>обитания человека </a:t>
            </a:r>
            <a:r>
              <a:rPr lang="ru-RU" sz="2400" b="0" dirty="0">
                <a:solidFill>
                  <a:schemeClr val="tx1"/>
                </a:solidFill>
              </a:rPr>
              <a:t>(далее – среда обитания) – совокупность объектов, явлений и факторов окружающей (природной и искусственной) среды, определяющей условия жизнедеятельности человека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2400" b="0" dirty="0" smtClean="0">
                <a:solidFill>
                  <a:srgbClr val="C00000"/>
                </a:solidFill>
              </a:rPr>
              <a:t>	условия </a:t>
            </a:r>
            <a:r>
              <a:rPr lang="ru-RU" sz="2400" b="0" dirty="0">
                <a:solidFill>
                  <a:srgbClr val="C00000"/>
                </a:solidFill>
              </a:rPr>
              <a:t>труда </a:t>
            </a:r>
            <a:r>
              <a:rPr lang="ru-RU" sz="2400" b="0" dirty="0">
                <a:solidFill>
                  <a:schemeClr val="tx1"/>
                </a:solidFill>
              </a:rPr>
              <a:t>– совокупность факторов производственной среды и трудового процесса, оказывающих влияние на здоровье и работоспособность и здоровье работающего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3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b="0" dirty="0">
                <a:solidFill>
                  <a:schemeClr val="tx1"/>
                </a:solidFill>
              </a:rPr>
              <a:t>	</a:t>
            </a:r>
            <a:endParaRPr lang="ro-RO" b="0" dirty="0" smtClean="0">
              <a:solidFill>
                <a:schemeClr val="tx1"/>
              </a:solidFill>
            </a:endParaRPr>
          </a:p>
          <a:p>
            <a:pPr algn="just"/>
            <a:r>
              <a:rPr lang="ro-RO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факторы </a:t>
            </a:r>
            <a:r>
              <a:rPr lang="ru-RU" sz="2400" b="0" dirty="0">
                <a:solidFill>
                  <a:srgbClr val="C00000"/>
                </a:solidFill>
              </a:rPr>
              <a:t>среды обитания </a:t>
            </a:r>
            <a:r>
              <a:rPr lang="ru-RU" sz="2400" b="0" dirty="0">
                <a:solidFill>
                  <a:schemeClr val="tx1"/>
                </a:solidFill>
              </a:rPr>
              <a:t>− биологические (вирусные, бактериальные, паразитарные и др.), химические, физические (шум, вибрация, ультразвук, инфразвук, тепловые, ионизирующие, неионизирующие и иные излучения), социальные (питание, водоснабжение, условия быта, труда, отдыха) и иные факторы среды обитания, которые оказывают или могут оказывать воздействие на человека и (или) на состояние здоровья будущих поколений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9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5" y="1598927"/>
            <a:ext cx="7964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физические</a:t>
            </a:r>
            <a:r>
              <a:rPr lang="ru-RU" sz="2400" b="0" dirty="0">
                <a:solidFill>
                  <a:schemeClr val="tx1"/>
                </a:solidFill>
              </a:rPr>
              <a:t>, химические и биологические факторы производственной среды и физиологические изменения у работающих под влиянием этих факторов и трудовых процессов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rgbClr val="FF0000"/>
                </a:solidFill>
              </a:rPr>
              <a:t>Гигиена </a:t>
            </a:r>
            <a:r>
              <a:rPr lang="ru-RU" sz="2400" dirty="0">
                <a:solidFill>
                  <a:srgbClr val="FF0000"/>
                </a:solidFill>
              </a:rPr>
              <a:t>труда </a:t>
            </a:r>
            <a:r>
              <a:rPr lang="ru-RU" sz="2400" b="0" dirty="0">
                <a:solidFill>
                  <a:schemeClr val="tx1"/>
                </a:solidFill>
              </a:rPr>
              <a:t>- профилактическая дисциплина, изучающая условия и характер труда, их влияние на здоровье и функциональное состояние человека и разрабатывающая научные основы и практические меры, направленные на профилактику вредного и опасного действия факторов производственной среды и трудового процесса на работающих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0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217" y="1598927"/>
            <a:ext cx="79827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вредное </a:t>
            </a:r>
            <a:r>
              <a:rPr lang="ru-RU" sz="2400" b="0" dirty="0">
                <a:solidFill>
                  <a:srgbClr val="C00000"/>
                </a:solidFill>
              </a:rPr>
              <a:t>воздействие на человека </a:t>
            </a:r>
            <a:r>
              <a:rPr lang="ru-RU" sz="2400" b="0" dirty="0">
                <a:solidFill>
                  <a:schemeClr val="tx1"/>
                </a:solidFill>
              </a:rPr>
              <a:t>− это определённое влияние факторов внешней среды, создающее угрозу жизни, здоровью человека или последующих поколений; </a:t>
            </a:r>
            <a:endParaRPr lang="ro-RO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безопасные </a:t>
            </a:r>
            <a:r>
              <a:rPr lang="ru-RU" sz="2400" b="0" dirty="0">
                <a:solidFill>
                  <a:srgbClr val="C00000"/>
                </a:solidFill>
              </a:rPr>
              <a:t>условия труда </a:t>
            </a:r>
            <a:r>
              <a:rPr lang="ru-RU" sz="2400" b="0" dirty="0">
                <a:solidFill>
                  <a:schemeClr val="tx1"/>
                </a:solidFill>
              </a:rPr>
              <a:t>– это такие условия труда, при которых определённое воздействие на сотрудников вредных и опасных производственных воздействий отсутствует, либо степени их воздействия не превышают заданные нормативы; </a:t>
            </a:r>
            <a:endParaRPr lang="ro-RO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40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624" y="1598927"/>
            <a:ext cx="8319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dirty="0"/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вредный </a:t>
            </a:r>
            <a:r>
              <a:rPr lang="ru-RU" sz="2400" b="0" dirty="0">
                <a:solidFill>
                  <a:srgbClr val="C00000"/>
                </a:solidFill>
              </a:rPr>
              <a:t>производственный фактор </a:t>
            </a:r>
            <a:r>
              <a:rPr lang="ru-RU" sz="2400" b="0" dirty="0">
                <a:solidFill>
                  <a:schemeClr val="tx1"/>
                </a:solidFill>
              </a:rPr>
              <a:t>– это такой производственный фактор, при воздействии которого на работника приводит, как правило, к его заболеваниям; </a:t>
            </a:r>
            <a:endParaRPr lang="ro-RO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опасный </a:t>
            </a:r>
            <a:r>
              <a:rPr lang="ru-RU" sz="2400" b="0" dirty="0">
                <a:solidFill>
                  <a:srgbClr val="C00000"/>
                </a:solidFill>
              </a:rPr>
              <a:t>производственный фактор </a:t>
            </a:r>
            <a:r>
              <a:rPr lang="ru-RU" sz="2400" b="0" dirty="0">
                <a:solidFill>
                  <a:schemeClr val="tx1"/>
                </a:solidFill>
              </a:rPr>
              <a:t>– это такой производственный фактор, который воздействует на работника и может привести к его травме; 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гигиенический </a:t>
            </a:r>
            <a:r>
              <a:rPr lang="ru-RU" sz="2400" b="0" dirty="0">
                <a:solidFill>
                  <a:srgbClr val="C00000"/>
                </a:solidFill>
              </a:rPr>
              <a:t>норматив </a:t>
            </a:r>
            <a:r>
              <a:rPr lang="ru-RU" sz="2400" b="0" dirty="0">
                <a:solidFill>
                  <a:schemeClr val="tx1"/>
                </a:solidFill>
              </a:rPr>
              <a:t>– установленное исследованием допустимое максимальное или минимальное количественное и (или) качественное значение показателя, характеризирующего тот или иной фактор среды обитания с позиций его безопасности и (или) безвредности для человека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61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368" y="1598927"/>
            <a:ext cx="783640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государственные</a:t>
            </a:r>
            <a:r>
              <a:rPr lang="ro-RO" sz="2400" b="0" dirty="0" smtClean="0">
                <a:solidFill>
                  <a:srgbClr val="C00000"/>
                </a:solidFill>
              </a:rPr>
              <a:t> c</a:t>
            </a:r>
            <a:r>
              <a:rPr lang="ru-RU" sz="2400" b="0" dirty="0" err="1" smtClean="0">
                <a:solidFill>
                  <a:srgbClr val="C00000"/>
                </a:solidFill>
              </a:rPr>
              <a:t>анит</a:t>
            </a:r>
            <a:r>
              <a:rPr lang="ru-RU" sz="2400" b="0" dirty="0" smtClean="0">
                <a:solidFill>
                  <a:srgbClr val="C00000"/>
                </a:solidFill>
              </a:rPr>
              <a:t>.-эпидемиологические </a:t>
            </a:r>
            <a:r>
              <a:rPr lang="ru-RU" sz="2400" b="0" dirty="0">
                <a:solidFill>
                  <a:srgbClr val="C00000"/>
                </a:solidFill>
              </a:rPr>
              <a:t>правила и нормативы </a:t>
            </a:r>
            <a:r>
              <a:rPr lang="ru-RU" sz="2400" b="0" dirty="0">
                <a:solidFill>
                  <a:schemeClr val="tx1"/>
                </a:solidFill>
              </a:rPr>
              <a:t>− нормативные правовые акты, </a:t>
            </a:r>
            <a:r>
              <a:rPr lang="ru-RU" sz="2400" b="0" dirty="0" smtClean="0">
                <a:solidFill>
                  <a:schemeClr val="tx1"/>
                </a:solidFill>
              </a:rPr>
              <a:t>устанавливающие </a:t>
            </a:r>
            <a:r>
              <a:rPr lang="ru-RU" sz="2400" b="0" dirty="0" err="1" smtClean="0">
                <a:solidFill>
                  <a:schemeClr val="tx1"/>
                </a:solidFill>
              </a:rPr>
              <a:t>санитарно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o-RO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smtClean="0">
                <a:solidFill>
                  <a:schemeClr val="tx1"/>
                </a:solidFill>
              </a:rPr>
              <a:t> эпидемиологические </a:t>
            </a:r>
            <a:r>
              <a:rPr lang="ru-RU" sz="2400" b="0" dirty="0">
                <a:solidFill>
                  <a:schemeClr val="tx1"/>
                </a:solidFill>
              </a:rPr>
              <a:t>требования, несоблюдение которых создаёт угрозу жизни и здоровью </a:t>
            </a:r>
            <a:r>
              <a:rPr lang="ru-RU" sz="2400" b="0" dirty="0" smtClean="0">
                <a:solidFill>
                  <a:schemeClr val="tx1"/>
                </a:solidFill>
              </a:rPr>
              <a:t>человека;</a:t>
            </a:r>
            <a:endParaRPr lang="ro-RO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o-RO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рабочая </a:t>
            </a:r>
            <a:r>
              <a:rPr lang="ru-RU" sz="2400" b="0" dirty="0">
                <a:solidFill>
                  <a:srgbClr val="C00000"/>
                </a:solidFill>
              </a:rPr>
              <a:t>зона </a:t>
            </a:r>
            <a:r>
              <a:rPr lang="ru-RU" sz="2400" b="0" dirty="0">
                <a:solidFill>
                  <a:schemeClr val="tx1"/>
                </a:solidFill>
              </a:rPr>
              <a:t>– пространство определённой высоты (до 2 м над уровнем пола), на котором находятся рабочие места; </a:t>
            </a:r>
            <a:endParaRPr lang="ro-RO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o-RO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рабочее </a:t>
            </a:r>
            <a:r>
              <a:rPr lang="ru-RU" sz="2400" b="0" dirty="0">
                <a:solidFill>
                  <a:srgbClr val="C00000"/>
                </a:solidFill>
              </a:rPr>
              <a:t>место </a:t>
            </a:r>
            <a:r>
              <a:rPr lang="ru-RU" sz="2400" b="0" dirty="0">
                <a:solidFill>
                  <a:schemeClr val="tx1"/>
                </a:solidFill>
              </a:rPr>
              <a:t>– место, на котором работающий должен работать и находиться под контролем </a:t>
            </a:r>
            <a:r>
              <a:rPr lang="ru-RU" sz="2400" b="0" dirty="0" smtClean="0">
                <a:solidFill>
                  <a:schemeClr val="tx1"/>
                </a:solidFill>
              </a:rPr>
              <a:t>работодателя</a:t>
            </a:r>
            <a:r>
              <a:rPr lang="ro-RO" sz="2400" b="0" dirty="0" smtClean="0">
                <a:solidFill>
                  <a:schemeClr val="tx1"/>
                </a:solidFill>
              </a:rPr>
              <a:t>.</a:t>
            </a:r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7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064" y="1598927"/>
            <a:ext cx="822850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МИКРОКЛИМАТ ПРОИЗВОДСТВЕННОГО ПОМЕЩЕНИЯ</a:t>
            </a:r>
            <a:endParaRPr lang="ro-R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Производственные </a:t>
            </a:r>
            <a:r>
              <a:rPr lang="ru-RU" sz="2400" b="0" dirty="0">
                <a:solidFill>
                  <a:schemeClr val="tx1"/>
                </a:solidFill>
              </a:rPr>
              <a:t>помещения – замкнутые пространства в специально предназначенных зданиях и сооружениях, в которых постоянно (по сменам) или периодически (в течение рабочего дня) осуществляется трудовая деятельность людей. Микроклимат производственных помещений – климат внутренней среды этих помещений, который определяется действующими на организм человека сочетаниями температуры, влажности и скорости движения воздуха, а также температуры окружающих поверхностей и теплового (инфракрасного) облучения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196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1" y="1598927"/>
            <a:ext cx="8055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Температура </a:t>
            </a:r>
            <a:r>
              <a:rPr lang="ru-RU" sz="2400" b="0" dirty="0">
                <a:solidFill>
                  <a:srgbClr val="C00000"/>
                </a:solidFill>
              </a:rPr>
              <a:t>воздуха </a:t>
            </a:r>
            <a:r>
              <a:rPr lang="ru-RU" sz="2400" b="0" dirty="0">
                <a:solidFill>
                  <a:schemeClr val="tx1"/>
                </a:solidFill>
              </a:rPr>
              <a:t>– степень его </a:t>
            </a:r>
            <a:r>
              <a:rPr lang="ru-RU" sz="2400" b="0" dirty="0" err="1">
                <a:solidFill>
                  <a:schemeClr val="tx1"/>
                </a:solidFill>
              </a:rPr>
              <a:t>нагретости</a:t>
            </a:r>
            <a:r>
              <a:rPr lang="ru-RU" sz="2400" b="0" dirty="0">
                <a:solidFill>
                  <a:schemeClr val="tx1"/>
                </a:solidFill>
              </a:rPr>
              <a:t>, выражаемая в градусах. Высокая температура воздуха наблюдается в помещениях, где технологические процессы сопровождаются значительными тепловыделениями.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Низкая </a:t>
            </a:r>
            <a:r>
              <a:rPr lang="ru-RU" sz="2400" b="0" dirty="0">
                <a:solidFill>
                  <a:schemeClr val="tx1"/>
                </a:solidFill>
              </a:rPr>
              <a:t>температура воздуха имеет место при работах зимой и в переходные периоды года в неотапливаемых помещениях (строительные работы, складские помещения и др.), при обслуживании искусственно охлаждаемых помещений (например, холодильные камеры).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89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5" y="1598927"/>
            <a:ext cx="7991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600" b="0" dirty="0" smtClean="0">
                <a:solidFill>
                  <a:srgbClr val="C00000"/>
                </a:solidFill>
              </a:rPr>
              <a:t>Влажность </a:t>
            </a:r>
            <a:r>
              <a:rPr lang="ru-RU" sz="2600" b="0" dirty="0">
                <a:solidFill>
                  <a:srgbClr val="C00000"/>
                </a:solidFill>
              </a:rPr>
              <a:t>воздуха </a:t>
            </a:r>
            <a:r>
              <a:rPr lang="ru-RU" sz="2600" b="0" dirty="0">
                <a:solidFill>
                  <a:schemeClr val="tx1"/>
                </a:solidFill>
              </a:rPr>
              <a:t>– содержание в нём водяных паров – характеризуется следующими понятиями: </a:t>
            </a:r>
            <a:r>
              <a:rPr lang="ru-RU" sz="2600" i="1" dirty="0">
                <a:solidFill>
                  <a:schemeClr val="tx1"/>
                </a:solidFill>
              </a:rPr>
              <a:t>абсолютная </a:t>
            </a:r>
            <a:r>
              <a:rPr lang="ru-RU" sz="2600" i="1" dirty="0" smtClean="0">
                <a:solidFill>
                  <a:schemeClr val="tx1"/>
                </a:solidFill>
              </a:rPr>
              <a:t>влажность</a:t>
            </a:r>
            <a:r>
              <a:rPr lang="ru-RU" sz="2600" b="0" dirty="0">
                <a:solidFill>
                  <a:schemeClr val="tx1"/>
                </a:solidFill>
              </a:rPr>
              <a:t> </a:t>
            </a:r>
            <a:r>
              <a:rPr lang="ru-RU" sz="2600" b="0" dirty="0" smtClean="0">
                <a:solidFill>
                  <a:schemeClr val="tx1"/>
                </a:solidFill>
              </a:rPr>
              <a:t>-  </a:t>
            </a:r>
            <a:r>
              <a:rPr lang="ru-RU" sz="2600" b="0" dirty="0" err="1" smtClean="0">
                <a:solidFill>
                  <a:schemeClr val="tx1"/>
                </a:solidFill>
              </a:rPr>
              <a:t>выража-ется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парциальным давлением водяных паров (Па) или в весовых единицах в определённом объёме воздуха (</a:t>
            </a:r>
            <a:r>
              <a:rPr lang="ru-RU" sz="2600" b="0" dirty="0" smtClean="0">
                <a:solidFill>
                  <a:schemeClr val="tx1"/>
                </a:solidFill>
              </a:rPr>
              <a:t>г/</a:t>
            </a:r>
            <a:r>
              <a:rPr lang="ru-RU" sz="2600" b="0" dirty="0" err="1" smtClean="0">
                <a:solidFill>
                  <a:schemeClr val="tx1"/>
                </a:solidFill>
              </a:rPr>
              <a:t>м.к</a:t>
            </a:r>
            <a:r>
              <a:rPr lang="ru-RU" sz="2600" b="0" dirty="0" smtClean="0">
                <a:solidFill>
                  <a:schemeClr val="tx1"/>
                </a:solidFill>
              </a:rPr>
              <a:t>.); </a:t>
            </a:r>
            <a:r>
              <a:rPr lang="ru-RU" sz="2600" i="1" dirty="0">
                <a:solidFill>
                  <a:schemeClr val="tx1"/>
                </a:solidFill>
              </a:rPr>
              <a:t>максимальная влажность </a:t>
            </a:r>
            <a:r>
              <a:rPr lang="ru-RU" sz="2600" b="0" dirty="0">
                <a:solidFill>
                  <a:schemeClr val="tx1"/>
                </a:solidFill>
              </a:rPr>
              <a:t>– количество влаги при полном насыщении воздуха при данной </a:t>
            </a:r>
            <a:r>
              <a:rPr lang="ru-RU" sz="2600" b="0" dirty="0" smtClean="0">
                <a:solidFill>
                  <a:schemeClr val="tx1"/>
                </a:solidFill>
              </a:rPr>
              <a:t>температуре; </a:t>
            </a:r>
            <a:r>
              <a:rPr lang="ru-RU" sz="2600" i="1" dirty="0">
                <a:solidFill>
                  <a:schemeClr val="tx1"/>
                </a:solidFill>
              </a:rPr>
              <a:t>относительная влажность </a:t>
            </a:r>
            <a:r>
              <a:rPr lang="ru-RU" sz="2600" b="0" dirty="0">
                <a:solidFill>
                  <a:schemeClr val="tx1"/>
                </a:solidFill>
              </a:rPr>
              <a:t>– отношение абсолютной влажности к максимальной, выраженное в </a:t>
            </a:r>
            <a:r>
              <a:rPr lang="ru-RU" sz="2600" b="0" dirty="0" smtClean="0">
                <a:solidFill>
                  <a:schemeClr val="tx1"/>
                </a:solidFill>
              </a:rPr>
              <a:t>процентах.</a:t>
            </a:r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7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576" y="1598927"/>
            <a:ext cx="83309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600" b="0" dirty="0" smtClean="0">
                <a:solidFill>
                  <a:srgbClr val="C00000"/>
                </a:solidFill>
              </a:rPr>
              <a:t>Инфракрасная </a:t>
            </a:r>
            <a:r>
              <a:rPr lang="ru-RU" sz="2600" b="0" dirty="0">
                <a:solidFill>
                  <a:srgbClr val="C00000"/>
                </a:solidFill>
              </a:rPr>
              <a:t>радиация </a:t>
            </a:r>
            <a:r>
              <a:rPr lang="ru-RU" sz="2600" b="0" dirty="0">
                <a:solidFill>
                  <a:schemeClr val="tx1"/>
                </a:solidFill>
              </a:rPr>
              <a:t>– электромагнитное излучение с длиной волны от 0,76 до 400 мкм. Интенсивность тепловой радиации выражается в Дж/(</a:t>
            </a:r>
            <a:r>
              <a:rPr lang="ru-RU" sz="2600" b="0" dirty="0" smtClean="0">
                <a:solidFill>
                  <a:schemeClr val="tx1"/>
                </a:solidFill>
              </a:rPr>
              <a:t>см2⋅</a:t>
            </a:r>
            <a:r>
              <a:rPr lang="ru-RU" sz="2600" b="0" dirty="0">
                <a:solidFill>
                  <a:schemeClr val="tx1"/>
                </a:solidFill>
              </a:rPr>
              <a:t>мин). Чем выше температура нагретой поверхности, тем больше теплоты она отдаёт окружающей среде посредством излучения. </a:t>
            </a:r>
            <a:endParaRPr lang="ru-RU" sz="26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Жизнедеятельность </a:t>
            </a:r>
            <a:r>
              <a:rPr lang="ru-RU" sz="2600" b="0" dirty="0">
                <a:solidFill>
                  <a:schemeClr val="tx1"/>
                </a:solidFill>
              </a:rPr>
              <a:t>организма человека сопровождается непрерывным выделением теплоты в окружающую среду.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89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6" y="1598927"/>
            <a:ext cx="8486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Величина </a:t>
            </a:r>
            <a:r>
              <a:rPr lang="ru-RU" sz="2400" b="0" dirty="0">
                <a:solidFill>
                  <a:schemeClr val="tx1"/>
                </a:solidFill>
              </a:rPr>
              <a:t>тепловыделения организмом человека зависит от степени физического напряжения в определённых климатических условиях и составляет от 85 (в состоянии покоя) до 500 Дж/с </a:t>
            </a:r>
            <a:r>
              <a:rPr lang="ru-RU" sz="2400" b="0" dirty="0" smtClean="0">
                <a:solidFill>
                  <a:schemeClr val="tx1"/>
                </a:solidFill>
              </a:rPr>
              <a:t>(при тяжёлой работе).</a:t>
            </a:r>
          </a:p>
          <a:p>
            <a:pPr algn="just"/>
            <a:r>
              <a:rPr lang="ru-RU" sz="2000" b="0" dirty="0" smtClean="0">
                <a:solidFill>
                  <a:schemeClr val="tx1"/>
                </a:solidFill>
              </a:rPr>
              <a:t>	</a:t>
            </a:r>
            <a:r>
              <a:rPr lang="ru-RU" sz="2400" i="1" dirty="0" smtClean="0">
                <a:solidFill>
                  <a:schemeClr val="tx1"/>
                </a:solidFill>
              </a:rPr>
              <a:t>Терморегуляция</a:t>
            </a:r>
            <a:r>
              <a:rPr lang="ru-RU" sz="2400" b="0" dirty="0">
                <a:solidFill>
                  <a:schemeClr val="tx1"/>
                </a:solidFill>
              </a:rPr>
              <a:t>, т.е. свойство человеческого организма поддерживать свою температуру постоянной, возможна лишь тогда, когда количество подводимой к человеку теплоты </a:t>
            </a:r>
            <a:r>
              <a:rPr lang="ru-RU" sz="2400" b="0" dirty="0" smtClean="0">
                <a:solidFill>
                  <a:schemeClr val="tx1"/>
                </a:solidFill>
              </a:rPr>
              <a:t>(</a:t>
            </a:r>
            <a:r>
              <a:rPr lang="ru-RU" sz="2400" b="0" dirty="0" err="1" smtClean="0">
                <a:solidFill>
                  <a:schemeClr val="tx1"/>
                </a:solidFill>
              </a:rPr>
              <a:t>Qподв</a:t>
            </a:r>
            <a:r>
              <a:rPr lang="ru-RU" sz="2400" b="0" dirty="0" smtClean="0">
                <a:solidFill>
                  <a:schemeClr val="tx1"/>
                </a:solidFill>
              </a:rPr>
              <a:t>) </a:t>
            </a:r>
            <a:r>
              <a:rPr lang="ru-RU" sz="2400" b="0" dirty="0" err="1">
                <a:solidFill>
                  <a:schemeClr val="tx1"/>
                </a:solidFill>
              </a:rPr>
              <a:t>cоответствует</a:t>
            </a:r>
            <a:r>
              <a:rPr lang="ru-RU" sz="2400" b="0" dirty="0">
                <a:solidFill>
                  <a:schemeClr val="tx1"/>
                </a:solidFill>
              </a:rPr>
              <a:t> количеству отводимой от него теплоты </a:t>
            </a:r>
            <a:r>
              <a:rPr lang="ru-RU" sz="2400" b="0" dirty="0" smtClean="0">
                <a:solidFill>
                  <a:schemeClr val="tx1"/>
                </a:solidFill>
              </a:rPr>
              <a:t>(</a:t>
            </a:r>
            <a:r>
              <a:rPr lang="ru-RU" sz="2400" b="0" dirty="0" err="1" smtClean="0">
                <a:solidFill>
                  <a:schemeClr val="tx1"/>
                </a:solidFill>
              </a:rPr>
              <a:t>Qотв</a:t>
            </a:r>
            <a:r>
              <a:rPr lang="ru-RU" sz="2400" b="0" dirty="0" smtClean="0">
                <a:solidFill>
                  <a:schemeClr val="tx1"/>
                </a:solidFill>
              </a:rPr>
              <a:t>), </a:t>
            </a:r>
            <a:r>
              <a:rPr lang="ru-RU" sz="2400" b="0" dirty="0">
                <a:solidFill>
                  <a:schemeClr val="tx1"/>
                </a:solidFill>
              </a:rPr>
              <a:t>т.е. </a:t>
            </a:r>
            <a:r>
              <a:rPr lang="ru-RU" sz="2400" b="0" dirty="0" err="1">
                <a:solidFill>
                  <a:schemeClr val="tx1"/>
                </a:solidFill>
              </a:rPr>
              <a:t>Qподв</a:t>
            </a:r>
            <a:r>
              <a:rPr lang="ru-RU" sz="2400" b="0" dirty="0">
                <a:solidFill>
                  <a:schemeClr val="tx1"/>
                </a:solidFill>
              </a:rPr>
              <a:t> = </a:t>
            </a:r>
            <a:r>
              <a:rPr lang="ru-RU" sz="2400" b="0" dirty="0" err="1">
                <a:solidFill>
                  <a:schemeClr val="tx1"/>
                </a:solidFill>
              </a:rPr>
              <a:t>Qотв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13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649" y="1598927"/>
            <a:ext cx="799185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</a:p>
          <a:p>
            <a:pPr algn="just"/>
            <a:r>
              <a:rPr lang="ru-RU" sz="20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этом случае температура внутренних органов остаётся постоянно на уровне </a:t>
            </a:r>
            <a:r>
              <a:rPr lang="ru-RU" sz="2400" b="0" dirty="0" smtClean="0">
                <a:solidFill>
                  <a:schemeClr val="tx1"/>
                </a:solidFill>
              </a:rPr>
              <a:t>36,6°С. </a:t>
            </a:r>
            <a:r>
              <a:rPr lang="ru-RU" sz="2400" b="0" dirty="0">
                <a:solidFill>
                  <a:schemeClr val="tx1"/>
                </a:solidFill>
              </a:rPr>
              <a:t>Величина </a:t>
            </a:r>
            <a:r>
              <a:rPr lang="ru-RU" sz="2400" b="0" dirty="0" err="1">
                <a:solidFill>
                  <a:schemeClr val="tx1"/>
                </a:solidFill>
              </a:rPr>
              <a:t>теплоподвода</a:t>
            </a:r>
            <a:r>
              <a:rPr lang="ru-RU" sz="2400" b="0" dirty="0">
                <a:solidFill>
                  <a:schemeClr val="tx1"/>
                </a:solidFill>
              </a:rPr>
              <a:t> </a:t>
            </a:r>
            <a:r>
              <a:rPr lang="ru-RU" sz="2400" b="0" dirty="0" err="1">
                <a:solidFill>
                  <a:schemeClr val="tx1"/>
                </a:solidFill>
              </a:rPr>
              <a:t>Qподв</a:t>
            </a:r>
            <a:r>
              <a:rPr lang="ru-RU" sz="2400" b="0" dirty="0">
                <a:solidFill>
                  <a:schemeClr val="tx1"/>
                </a:solidFill>
              </a:rPr>
              <a:t> определяется внутренним выделением теплоты за счёт окисления пищи </a:t>
            </a:r>
            <a:r>
              <a:rPr lang="ru-RU" sz="2400" b="0" dirty="0" err="1">
                <a:solidFill>
                  <a:schemeClr val="tx1"/>
                </a:solidFill>
              </a:rPr>
              <a:t>Qвнутр</a:t>
            </a:r>
            <a:r>
              <a:rPr lang="ru-RU" sz="2400" b="0" dirty="0">
                <a:solidFill>
                  <a:schemeClr val="tx1"/>
                </a:solidFill>
              </a:rPr>
              <a:t>, а также внешними тепловыми потоками </a:t>
            </a:r>
            <a:r>
              <a:rPr lang="ru-RU" sz="2400" b="0" dirty="0" err="1">
                <a:solidFill>
                  <a:schemeClr val="tx1"/>
                </a:solidFill>
              </a:rPr>
              <a:t>Qвнешн</a:t>
            </a:r>
            <a:r>
              <a:rPr lang="ru-RU" sz="2400" b="0" dirty="0">
                <a:solidFill>
                  <a:schemeClr val="tx1"/>
                </a:solidFill>
              </a:rPr>
              <a:t> от технологического оборудования – источника тепловыделения (если таковые имеются):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0" dirty="0" err="1" smtClean="0">
                <a:solidFill>
                  <a:schemeClr val="tx1"/>
                </a:solidFill>
              </a:rPr>
              <a:t>Qподв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= </a:t>
            </a:r>
            <a:r>
              <a:rPr lang="ru-RU" sz="2400" b="0" dirty="0" err="1">
                <a:solidFill>
                  <a:schemeClr val="tx1"/>
                </a:solidFill>
              </a:rPr>
              <a:t>Qвнутр</a:t>
            </a:r>
            <a:r>
              <a:rPr lang="ru-RU" sz="2400" b="0" dirty="0">
                <a:solidFill>
                  <a:schemeClr val="tx1"/>
                </a:solidFill>
              </a:rPr>
              <a:t> + </a:t>
            </a:r>
            <a:r>
              <a:rPr lang="ru-RU" sz="2400" b="0" dirty="0" err="1">
                <a:solidFill>
                  <a:schemeClr val="tx1"/>
                </a:solidFill>
              </a:rPr>
              <a:t>Qвнешн</a:t>
            </a:r>
            <a:r>
              <a:rPr lang="ru-RU" sz="2400" b="0" dirty="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06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598927"/>
            <a:ext cx="85629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Теплоотвод </a:t>
            </a:r>
            <a:r>
              <a:rPr lang="ru-RU" sz="2400" b="0" dirty="0">
                <a:solidFill>
                  <a:schemeClr val="tx1"/>
                </a:solidFill>
              </a:rPr>
              <a:t>осуществляется конвекцией в результате </a:t>
            </a:r>
            <a:r>
              <a:rPr lang="ru-RU" sz="2400" b="0" dirty="0" err="1">
                <a:solidFill>
                  <a:schemeClr val="tx1"/>
                </a:solidFill>
              </a:rPr>
              <a:t>омывания</a:t>
            </a:r>
            <a:r>
              <a:rPr lang="ru-RU" sz="2400" b="0" dirty="0">
                <a:solidFill>
                  <a:schemeClr val="tx1"/>
                </a:solidFill>
              </a:rPr>
              <a:t> тела воздухом </a:t>
            </a:r>
            <a:r>
              <a:rPr lang="ru-RU" sz="2400" b="0" dirty="0" err="1">
                <a:solidFill>
                  <a:schemeClr val="tx1"/>
                </a:solidFill>
              </a:rPr>
              <a:t>Qк</a:t>
            </a:r>
            <a:r>
              <a:rPr lang="ru-RU" sz="2400" b="0" dirty="0">
                <a:solidFill>
                  <a:schemeClr val="tx1"/>
                </a:solidFill>
              </a:rPr>
              <a:t>, лучеиспусканием </a:t>
            </a:r>
            <a:r>
              <a:rPr lang="ru-RU" sz="2400" b="0" dirty="0" err="1">
                <a:solidFill>
                  <a:schemeClr val="tx1"/>
                </a:solidFill>
              </a:rPr>
              <a:t>Qл</a:t>
            </a:r>
            <a:r>
              <a:rPr lang="ru-RU" sz="2400" b="0" dirty="0">
                <a:solidFill>
                  <a:schemeClr val="tx1"/>
                </a:solidFill>
              </a:rPr>
              <a:t>, испарением пота </a:t>
            </a:r>
            <a:r>
              <a:rPr lang="ru-RU" sz="2400" b="0" dirty="0" err="1">
                <a:solidFill>
                  <a:schemeClr val="tx1"/>
                </a:solidFill>
              </a:rPr>
              <a:t>Qп</a:t>
            </a:r>
            <a:r>
              <a:rPr lang="ru-RU" sz="2400" b="0" dirty="0">
                <a:solidFill>
                  <a:schemeClr val="tx1"/>
                </a:solidFill>
              </a:rPr>
              <a:t>, прямой теплопередачей от человека рабочему месту, орудиям труда и (или) объектам труда </a:t>
            </a:r>
            <a:r>
              <a:rPr lang="ru-RU" sz="2400" b="0" dirty="0" err="1">
                <a:solidFill>
                  <a:schemeClr val="tx1"/>
                </a:solidFill>
              </a:rPr>
              <a:t>Qт</a:t>
            </a:r>
            <a:r>
              <a:rPr lang="ru-RU" sz="2400" b="0" dirty="0">
                <a:solidFill>
                  <a:schemeClr val="tx1"/>
                </a:solidFill>
              </a:rPr>
              <a:t>, а также нагревом вдыхаемого воздуха </a:t>
            </a:r>
            <a:r>
              <a:rPr lang="ru-RU" sz="2400" b="0" dirty="0" err="1">
                <a:solidFill>
                  <a:schemeClr val="tx1"/>
                </a:solidFill>
              </a:rPr>
              <a:t>Qв</a:t>
            </a:r>
            <a:r>
              <a:rPr lang="ru-RU" sz="2400" b="0" dirty="0">
                <a:solidFill>
                  <a:schemeClr val="tx1"/>
                </a:solidFill>
              </a:rPr>
              <a:t>: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0" dirty="0" err="1" smtClean="0">
                <a:solidFill>
                  <a:schemeClr val="tx1"/>
                </a:solidFill>
              </a:rPr>
              <a:t>Qотв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= </a:t>
            </a:r>
            <a:r>
              <a:rPr lang="ru-RU" sz="2400" b="0" dirty="0" err="1">
                <a:solidFill>
                  <a:schemeClr val="tx1"/>
                </a:solidFill>
              </a:rPr>
              <a:t>Qк</a:t>
            </a:r>
            <a:r>
              <a:rPr lang="ru-RU" sz="2400" b="0" dirty="0">
                <a:solidFill>
                  <a:schemeClr val="tx1"/>
                </a:solidFill>
              </a:rPr>
              <a:t> + </a:t>
            </a:r>
            <a:r>
              <a:rPr lang="ru-RU" sz="2400" b="0" dirty="0" err="1">
                <a:solidFill>
                  <a:schemeClr val="tx1"/>
                </a:solidFill>
              </a:rPr>
              <a:t>Qл</a:t>
            </a:r>
            <a:r>
              <a:rPr lang="ru-RU" sz="2400" b="0" dirty="0">
                <a:solidFill>
                  <a:schemeClr val="tx1"/>
                </a:solidFill>
              </a:rPr>
              <a:t> + </a:t>
            </a:r>
            <a:r>
              <a:rPr lang="ru-RU" sz="2400" b="0" dirty="0" err="1">
                <a:solidFill>
                  <a:schemeClr val="tx1"/>
                </a:solidFill>
              </a:rPr>
              <a:t>Qп</a:t>
            </a:r>
            <a:r>
              <a:rPr lang="ru-RU" sz="2400" b="0" dirty="0">
                <a:solidFill>
                  <a:schemeClr val="tx1"/>
                </a:solidFill>
              </a:rPr>
              <a:t> + </a:t>
            </a:r>
            <a:r>
              <a:rPr lang="ru-RU" sz="2400" b="0" dirty="0" err="1">
                <a:solidFill>
                  <a:schemeClr val="tx1"/>
                </a:solidFill>
              </a:rPr>
              <a:t>Qт</a:t>
            </a:r>
            <a:r>
              <a:rPr lang="ru-RU" sz="2400" b="0" dirty="0">
                <a:solidFill>
                  <a:schemeClr val="tx1"/>
                </a:solidFill>
              </a:rPr>
              <a:t> + </a:t>
            </a:r>
            <a:r>
              <a:rPr lang="ru-RU" sz="2400" b="0" dirty="0" err="1">
                <a:solidFill>
                  <a:schemeClr val="tx1"/>
                </a:solidFill>
              </a:rPr>
              <a:t>Qв</a:t>
            </a:r>
            <a:r>
              <a:rPr lang="ru-RU" sz="2400" b="0" dirty="0">
                <a:solidFill>
                  <a:schemeClr val="tx1"/>
                </a:solidFill>
              </a:rPr>
              <a:t>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Величина </a:t>
            </a:r>
            <a:r>
              <a:rPr lang="ru-RU" sz="2400" b="0" dirty="0">
                <a:solidFill>
                  <a:schemeClr val="tx1"/>
                </a:solidFill>
              </a:rPr>
              <a:t>конвективного теплового потока </a:t>
            </a:r>
            <a:r>
              <a:rPr lang="ru-RU" sz="2400" b="0" dirty="0" err="1">
                <a:solidFill>
                  <a:schemeClr val="tx1"/>
                </a:solidFill>
              </a:rPr>
              <a:t>Qк</a:t>
            </a:r>
            <a:r>
              <a:rPr lang="ru-RU" sz="2400" b="0" dirty="0">
                <a:solidFill>
                  <a:schemeClr val="tx1"/>
                </a:solidFill>
              </a:rPr>
              <a:t> от тела работающего в окружающую его воздушную среду зависит от температуры и скорости движения воздуха в рабочей зоне.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5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5" y="1598927"/>
            <a:ext cx="7964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	</a:t>
            </a:r>
            <a:r>
              <a:rPr lang="ru-RU" sz="2600" dirty="0" smtClean="0">
                <a:solidFill>
                  <a:srgbClr val="FF0000"/>
                </a:solidFill>
              </a:rPr>
              <a:t>Гигиена </a:t>
            </a:r>
            <a:r>
              <a:rPr lang="ru-RU" sz="2600" dirty="0">
                <a:solidFill>
                  <a:srgbClr val="FF0000"/>
                </a:solidFill>
              </a:rPr>
              <a:t>труда </a:t>
            </a:r>
            <a:r>
              <a:rPr lang="ru-RU" sz="2600" b="0" dirty="0">
                <a:solidFill>
                  <a:schemeClr val="tx1"/>
                </a:solidFill>
              </a:rPr>
              <a:t>предусматривает всемерное оздоровление и облегчение условий труда, проведение мероприятий по устранению профессиональных заболеваний и </a:t>
            </a:r>
            <a:r>
              <a:rPr lang="ru-RU" sz="2600" b="0" dirty="0" err="1" smtClean="0">
                <a:solidFill>
                  <a:schemeClr val="tx1"/>
                </a:solidFill>
              </a:rPr>
              <a:t>производ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err="1" smtClean="0">
                <a:solidFill>
                  <a:schemeClr val="tx1"/>
                </a:solidFill>
              </a:rPr>
              <a:t>ственного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травматизма, снижение общей заболеваемости, повышение работоспособности. 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6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Этот </a:t>
            </a:r>
            <a:r>
              <a:rPr lang="ru-RU" sz="2600" b="0" dirty="0">
                <a:solidFill>
                  <a:schemeClr val="tx1"/>
                </a:solidFill>
              </a:rPr>
              <a:t>раздел гигиенической науки занимается изучением трудового процесса и производственной среды с позиций их влияния на организм работающих.</a:t>
            </a:r>
            <a:endParaRPr lang="en-US" sz="26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35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182" y="1598927"/>
            <a:ext cx="86470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Если </a:t>
            </a:r>
            <a:r>
              <a:rPr lang="ru-RU" sz="2400" b="0" dirty="0">
                <a:solidFill>
                  <a:schemeClr val="tx1"/>
                </a:solidFill>
              </a:rPr>
              <a:t>температура воздуха равна температуре тела, то этот поток отсутствует, а если превышает, то вместо конвективного теплоотвода существует </a:t>
            </a:r>
            <a:r>
              <a:rPr lang="ru-RU" sz="2400" b="0" dirty="0" err="1">
                <a:solidFill>
                  <a:schemeClr val="tx1"/>
                </a:solidFill>
              </a:rPr>
              <a:t>теплоподвод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 </a:t>
            </a:r>
            <a:r>
              <a:rPr lang="ru-RU" sz="2400" b="0" dirty="0">
                <a:solidFill>
                  <a:schemeClr val="tx1"/>
                </a:solidFill>
              </a:rPr>
              <a:t>основании вышеизложенного можно сделать вывод, что величина и направление конвективного теплообмена человека с окружающей средой определяется температурой окружающей среды (</a:t>
            </a:r>
            <a:r>
              <a:rPr lang="ru-RU" sz="2400" b="0" dirty="0" err="1">
                <a:solidFill>
                  <a:schemeClr val="tx1"/>
                </a:solidFill>
              </a:rPr>
              <a:t>toc</a:t>
            </a:r>
            <a:r>
              <a:rPr lang="ru-RU" sz="2400" b="0" dirty="0">
                <a:solidFill>
                  <a:schemeClr val="tx1"/>
                </a:solidFill>
              </a:rPr>
              <a:t>), барометрическим давлением (B), подвижностью (W) и влагосодержанием воздуха (ϕ) в производственном помещении, т.е. 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 err="1" smtClean="0">
                <a:solidFill>
                  <a:schemeClr val="tx1"/>
                </a:solidFill>
              </a:rPr>
              <a:t>Qк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= f(</a:t>
            </a:r>
            <a:r>
              <a:rPr lang="ru-RU" sz="2400" b="0" dirty="0" err="1">
                <a:solidFill>
                  <a:schemeClr val="tx1"/>
                </a:solidFill>
              </a:rPr>
              <a:t>tос</a:t>
            </a:r>
            <a:r>
              <a:rPr lang="ru-RU" sz="2400" b="0" dirty="0">
                <a:solidFill>
                  <a:schemeClr val="tx1"/>
                </a:solidFill>
              </a:rPr>
              <a:t>, В, W, ϕ).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86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1" y="1598927"/>
            <a:ext cx="826432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Лучистый </a:t>
            </a:r>
            <a:r>
              <a:rPr lang="ru-RU" sz="2600" b="0" dirty="0">
                <a:solidFill>
                  <a:schemeClr val="tx1"/>
                </a:solidFill>
              </a:rPr>
              <a:t>поток при теплообмене излучением </a:t>
            </a:r>
            <a:r>
              <a:rPr lang="ru-RU" sz="2600" b="0" dirty="0" err="1">
                <a:solidFill>
                  <a:schemeClr val="tx1"/>
                </a:solidFill>
              </a:rPr>
              <a:t>Qл</a:t>
            </a:r>
            <a:r>
              <a:rPr lang="ru-RU" sz="2600" b="0" dirty="0">
                <a:solidFill>
                  <a:schemeClr val="tx1"/>
                </a:solidFill>
              </a:rPr>
              <a:t> тем больше, чем ниже температура окружающих человека поверхностей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Доказано</a:t>
            </a:r>
            <a:r>
              <a:rPr lang="ru-RU" sz="2600" b="0" dirty="0">
                <a:solidFill>
                  <a:schemeClr val="tx1"/>
                </a:solidFill>
              </a:rPr>
              <a:t>, что в диапазоне температур окружающих человека предметов 10…60 °С значение лучистого потока зависит в основном от степени черноты </a:t>
            </a:r>
            <a:r>
              <a:rPr lang="ru-RU" sz="2600" dirty="0">
                <a:solidFill>
                  <a:schemeClr val="tx1"/>
                </a:solidFill>
              </a:rPr>
              <a:t>ε</a:t>
            </a:r>
            <a:r>
              <a:rPr lang="ru-RU" sz="2600" b="0" dirty="0">
                <a:solidFill>
                  <a:schemeClr val="tx1"/>
                </a:solidFill>
              </a:rPr>
              <a:t> и температуры окружающих предметов </a:t>
            </a:r>
            <a:r>
              <a:rPr lang="ru-RU" sz="2600" b="0" dirty="0" err="1">
                <a:solidFill>
                  <a:schemeClr val="tx1"/>
                </a:solidFill>
              </a:rPr>
              <a:t>toп</a:t>
            </a:r>
            <a:r>
              <a:rPr lang="ru-RU" sz="2600" b="0" dirty="0">
                <a:solidFill>
                  <a:schemeClr val="tx1"/>
                </a:solidFill>
              </a:rPr>
              <a:t> , т.е. </a:t>
            </a:r>
          </a:p>
          <a:p>
            <a:pPr algn="just"/>
            <a:r>
              <a:rPr lang="ru-RU" sz="2600" b="0" dirty="0">
                <a:solidFill>
                  <a:schemeClr val="tx1"/>
                </a:solidFill>
              </a:rPr>
              <a:t>			</a:t>
            </a:r>
            <a:r>
              <a:rPr lang="ru-RU" sz="2600" b="0" dirty="0" err="1">
                <a:solidFill>
                  <a:schemeClr val="tx1"/>
                </a:solidFill>
              </a:rPr>
              <a:t>Qл</a:t>
            </a:r>
            <a:r>
              <a:rPr lang="ru-RU" sz="2600" b="0" dirty="0">
                <a:solidFill>
                  <a:schemeClr val="tx1"/>
                </a:solidFill>
              </a:rPr>
              <a:t> = f(</a:t>
            </a:r>
            <a:r>
              <a:rPr lang="ru-RU" sz="2600" b="0" dirty="0" err="1">
                <a:solidFill>
                  <a:schemeClr val="tx1"/>
                </a:solidFill>
              </a:rPr>
              <a:t>tоп</a:t>
            </a:r>
            <a:r>
              <a:rPr lang="ru-RU" sz="2600" b="0" dirty="0">
                <a:solidFill>
                  <a:schemeClr val="tx1"/>
                </a:solidFill>
              </a:rPr>
              <a:t>, ε). 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48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" y="1598927"/>
            <a:ext cx="82547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Количество </a:t>
            </a:r>
            <a:r>
              <a:rPr lang="ru-RU" sz="2400" b="0" dirty="0">
                <a:solidFill>
                  <a:schemeClr val="tx1"/>
                </a:solidFill>
              </a:rPr>
              <a:t>теплоты, отводимое человеком в окружающую среду при испарении влаги, выводимой на поверхность потовыми железами,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		</a:t>
            </a:r>
            <a:r>
              <a:rPr lang="ru-RU" sz="2400" b="0" dirty="0" err="1" smtClean="0">
                <a:solidFill>
                  <a:schemeClr val="tx1"/>
                </a:solidFill>
              </a:rPr>
              <a:t>Qп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= </a:t>
            </a:r>
            <a:r>
              <a:rPr lang="ru-RU" sz="2400" b="0" dirty="0" err="1" smtClean="0">
                <a:solidFill>
                  <a:schemeClr val="tx1"/>
                </a:solidFill>
              </a:rPr>
              <a:t>Gп</a:t>
            </a:r>
            <a:r>
              <a:rPr lang="ru-RU" sz="2400" b="0" dirty="0" smtClean="0">
                <a:solidFill>
                  <a:schemeClr val="tx1"/>
                </a:solidFill>
              </a:rPr>
              <a:t> • </a:t>
            </a:r>
            <a:r>
              <a:rPr lang="ru-RU" sz="2400" b="0" dirty="0">
                <a:solidFill>
                  <a:schemeClr val="tx1"/>
                </a:solidFill>
              </a:rPr>
              <a:t>r,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где: </a:t>
            </a:r>
            <a:r>
              <a:rPr lang="ru-RU" sz="2400" b="0" dirty="0" err="1">
                <a:solidFill>
                  <a:schemeClr val="tx1"/>
                </a:solidFill>
              </a:rPr>
              <a:t>Gп</a:t>
            </a:r>
            <a:r>
              <a:rPr lang="ru-RU" sz="2400" b="0" dirty="0">
                <a:solidFill>
                  <a:schemeClr val="tx1"/>
                </a:solidFill>
              </a:rPr>
              <a:t> – масса испаряющейся влаги, кг/с; </a:t>
            </a:r>
            <a:r>
              <a:rPr lang="ru-RU" sz="2400" b="0" dirty="0" smtClean="0">
                <a:solidFill>
                  <a:schemeClr val="tx1"/>
                </a:solidFill>
              </a:rPr>
              <a:t>                                	r </a:t>
            </a:r>
            <a:r>
              <a:rPr lang="ru-RU" sz="2400" b="0" dirty="0">
                <a:solidFill>
                  <a:schemeClr val="tx1"/>
                </a:solidFill>
              </a:rPr>
              <a:t>– скрытая теплота испарения выделяющейся влаги, </a:t>
            </a:r>
            <a:r>
              <a:rPr lang="ru-RU" sz="2400" b="0" dirty="0" smtClean="0">
                <a:solidFill>
                  <a:schemeClr val="tx1"/>
                </a:solidFill>
              </a:rPr>
              <a:t>Дж/кг (примерно 600 ккал/кг). 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Величина </a:t>
            </a:r>
            <a:r>
              <a:rPr lang="ru-RU" sz="2400" b="0" dirty="0" err="1">
                <a:solidFill>
                  <a:schemeClr val="tx1"/>
                </a:solidFill>
              </a:rPr>
              <a:t>Gп</a:t>
            </a:r>
            <a:r>
              <a:rPr lang="ru-RU" sz="2400" b="0" dirty="0">
                <a:solidFill>
                  <a:schemeClr val="tx1"/>
                </a:solidFill>
              </a:rPr>
              <a:t> зависит от температуры окружающего воздуха и физической нагрузки человека, меняясь в широких пределах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6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50" y="1598927"/>
            <a:ext cx="86010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Например</a:t>
            </a:r>
            <a:r>
              <a:rPr lang="ru-RU" sz="2400" b="0" dirty="0">
                <a:solidFill>
                  <a:schemeClr val="tx1"/>
                </a:solidFill>
              </a:rPr>
              <a:t>, при </a:t>
            </a:r>
            <a:r>
              <a:rPr lang="ru-RU" sz="2400" b="0" dirty="0" err="1">
                <a:solidFill>
                  <a:schemeClr val="tx1"/>
                </a:solidFill>
              </a:rPr>
              <a:t>toc</a:t>
            </a:r>
            <a:r>
              <a:rPr lang="ru-RU" sz="2400" b="0" dirty="0">
                <a:solidFill>
                  <a:schemeClr val="tx1"/>
                </a:solidFill>
              </a:rPr>
              <a:t> = 30 °С у человека, 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состоянии </a:t>
            </a:r>
            <a:r>
              <a:rPr lang="ru-RU" sz="2400" b="0" dirty="0" smtClean="0">
                <a:solidFill>
                  <a:schemeClr val="tx1"/>
                </a:solidFill>
              </a:rPr>
              <a:t>покоя, </a:t>
            </a:r>
            <a:r>
              <a:rPr lang="ru-RU" sz="2400" b="0" dirty="0" err="1">
                <a:solidFill>
                  <a:schemeClr val="tx1"/>
                </a:solidFill>
              </a:rPr>
              <a:t>влаговыделение</a:t>
            </a:r>
            <a:r>
              <a:rPr lang="ru-RU" sz="2400" b="0" dirty="0">
                <a:solidFill>
                  <a:schemeClr val="tx1"/>
                </a:solidFill>
              </a:rPr>
              <a:t> составляет </a:t>
            </a:r>
            <a:r>
              <a:rPr lang="ru-RU" sz="2400" b="0" dirty="0" smtClean="0">
                <a:solidFill>
                  <a:schemeClr val="tx1"/>
                </a:solidFill>
              </a:rPr>
              <a:t>примерно 2 </a:t>
            </a:r>
            <a:r>
              <a:rPr lang="ru-RU" sz="2400" b="0" dirty="0">
                <a:solidFill>
                  <a:schemeClr val="tx1"/>
                </a:solidFill>
              </a:rPr>
              <a:t>г/мин, а при выполнении тяжёлой работы увеличивается до 9,5 г/мин.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Количество </a:t>
            </a:r>
            <a:r>
              <a:rPr lang="ru-RU" sz="2400" b="0" dirty="0">
                <a:solidFill>
                  <a:schemeClr val="tx1"/>
                </a:solidFill>
              </a:rPr>
              <a:t>теплоты, отдаваемой человеком при испарении пота зависит не только от температуры воздуха и интенсивности выполняемой работы, но и от скорости движения окружающего воздуха W и его относительной влажности, т.е.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0" dirty="0" err="1" smtClean="0">
                <a:solidFill>
                  <a:schemeClr val="tx1"/>
                </a:solidFill>
              </a:rPr>
              <a:t>Gп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= f(</a:t>
            </a:r>
            <a:r>
              <a:rPr lang="ru-RU" sz="2400" b="0" dirty="0" err="1">
                <a:solidFill>
                  <a:schemeClr val="tx1"/>
                </a:solidFill>
              </a:rPr>
              <a:t>tоc</a:t>
            </a:r>
            <a:r>
              <a:rPr lang="ru-RU" sz="2400" b="0" dirty="0">
                <a:solidFill>
                  <a:schemeClr val="tx1"/>
                </a:solidFill>
              </a:rPr>
              <a:t>, В, W, ϕ, I),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где: </a:t>
            </a:r>
            <a:r>
              <a:rPr lang="ru-RU" sz="2400" b="0" dirty="0">
                <a:solidFill>
                  <a:schemeClr val="tx1"/>
                </a:solidFill>
              </a:rPr>
              <a:t>I – интенсивность выполняемой работы, Вт.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38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1" y="1598927"/>
            <a:ext cx="82452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Количество </a:t>
            </a:r>
            <a:r>
              <a:rPr lang="ru-RU" sz="2400" b="0" dirty="0">
                <a:solidFill>
                  <a:schemeClr val="tx1"/>
                </a:solidFill>
              </a:rPr>
              <a:t>теплоты, выделяемое человеком с выдыхаемым воздухом, также зависит от физической нагрузки, влажности и температуры окружающего (вдыхаемого) воздуха: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		</a:t>
            </a:r>
            <a:r>
              <a:rPr lang="ru-RU" sz="2400" b="0" dirty="0" err="1" smtClean="0">
                <a:solidFill>
                  <a:schemeClr val="tx1"/>
                </a:solidFill>
              </a:rPr>
              <a:t>Qв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= f(I, ϕ, </a:t>
            </a:r>
            <a:r>
              <a:rPr lang="ru-RU" sz="2400" b="0" dirty="0" err="1" smtClean="0">
                <a:solidFill>
                  <a:schemeClr val="tx1"/>
                </a:solidFill>
              </a:rPr>
              <a:t>tос</a:t>
            </a:r>
            <a:r>
              <a:rPr lang="ru-RU" sz="2400" b="0" dirty="0" smtClean="0">
                <a:solidFill>
                  <a:schemeClr val="tx1"/>
                </a:solidFill>
              </a:rPr>
              <a:t>) 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Чем </a:t>
            </a:r>
            <a:r>
              <a:rPr lang="ru-RU" sz="2400" b="0" dirty="0">
                <a:solidFill>
                  <a:schemeClr val="tx1"/>
                </a:solidFill>
              </a:rPr>
              <a:t>больше физическая нагрузка и ниже температура окружающей среды, тем больше </a:t>
            </a:r>
            <a:r>
              <a:rPr lang="ru-RU" sz="2400" b="0" dirty="0" err="1">
                <a:solidFill>
                  <a:schemeClr val="tx1"/>
                </a:solidFill>
              </a:rPr>
              <a:t>Qв</a:t>
            </a:r>
            <a:r>
              <a:rPr lang="ru-RU" sz="2400" b="0" dirty="0">
                <a:solidFill>
                  <a:schemeClr val="tx1"/>
                </a:solidFill>
              </a:rPr>
              <a:t>. С увеличением </a:t>
            </a:r>
            <a:r>
              <a:rPr lang="ru-RU" sz="2400" b="0" dirty="0" err="1">
                <a:solidFill>
                  <a:schemeClr val="tx1"/>
                </a:solidFill>
              </a:rPr>
              <a:t>toc</a:t>
            </a:r>
            <a:r>
              <a:rPr lang="ru-RU" sz="2400" b="0" dirty="0">
                <a:solidFill>
                  <a:schemeClr val="tx1"/>
                </a:solidFill>
              </a:rPr>
              <a:t> и ϕ количество теплоты, отводимой через дыхание, уменьшается. </a:t>
            </a:r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02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1" y="1598927"/>
            <a:ext cx="826432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Проведённый </a:t>
            </a:r>
            <a:r>
              <a:rPr lang="ru-RU" sz="2600" b="0" dirty="0">
                <a:solidFill>
                  <a:schemeClr val="tx1"/>
                </a:solidFill>
              </a:rPr>
              <a:t>анализ показывает, что тепловое самочувствие человека, или тепловой баланс в системе «человек – окружающая среда», зависит от температуры среды, подвижности и относительной влажности воздуха, атмосферного давления, температуры окружающих предметов (поверхностей) и интенсивности физической нагрузки организма: </a:t>
            </a:r>
            <a:endParaRPr lang="ru-RU" sz="26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	</a:t>
            </a:r>
            <a:r>
              <a:rPr lang="ru-RU" sz="2600" b="0" dirty="0" err="1" smtClean="0">
                <a:solidFill>
                  <a:schemeClr val="tx1"/>
                </a:solidFill>
              </a:rPr>
              <a:t>Qотв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= f(</a:t>
            </a:r>
            <a:r>
              <a:rPr lang="ru-RU" sz="2600" b="0" dirty="0" err="1">
                <a:solidFill>
                  <a:schemeClr val="tx1"/>
                </a:solidFill>
              </a:rPr>
              <a:t>toc</a:t>
            </a:r>
            <a:r>
              <a:rPr lang="ru-RU" sz="2600" b="0" dirty="0">
                <a:solidFill>
                  <a:schemeClr val="tx1"/>
                </a:solidFill>
              </a:rPr>
              <a:t>, W, ϕ, B, </a:t>
            </a:r>
            <a:r>
              <a:rPr lang="ru-RU" sz="2600" b="0" dirty="0" err="1">
                <a:solidFill>
                  <a:schemeClr val="tx1"/>
                </a:solidFill>
              </a:rPr>
              <a:t>toп</a:t>
            </a:r>
            <a:r>
              <a:rPr lang="ru-RU" sz="2600" b="0" dirty="0">
                <a:solidFill>
                  <a:schemeClr val="tx1"/>
                </a:solidFill>
              </a:rPr>
              <a:t>, I). </a:t>
            </a:r>
            <a:endParaRPr lang="ru-RU" sz="26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02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937" y="1598927"/>
            <a:ext cx="79369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Условия</a:t>
            </a:r>
            <a:r>
              <a:rPr lang="ru-RU" sz="2600" b="0" dirty="0">
                <a:solidFill>
                  <a:schemeClr val="tx1"/>
                </a:solidFill>
              </a:rPr>
              <a:t>, нарушающие тепловой баланс, вызывают в организме человека реакции, способствующие его восстановлению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Процессы </a:t>
            </a:r>
            <a:r>
              <a:rPr lang="ru-RU" sz="2600" b="0" dirty="0">
                <a:solidFill>
                  <a:schemeClr val="tx1"/>
                </a:solidFill>
              </a:rPr>
              <a:t>регулирования </a:t>
            </a:r>
            <a:r>
              <a:rPr lang="ru-RU" sz="2600" b="0" dirty="0" smtClean="0">
                <a:solidFill>
                  <a:schemeClr val="tx1"/>
                </a:solidFill>
              </a:rPr>
              <a:t>тепловыделений </a:t>
            </a:r>
            <a:r>
              <a:rPr lang="ru-RU" sz="2600" b="0" dirty="0">
                <a:solidFill>
                  <a:schemeClr val="tx1"/>
                </a:solidFill>
              </a:rPr>
              <a:t>для поддержания постоянной температуры тела человека называются </a:t>
            </a:r>
            <a:r>
              <a:rPr lang="ru-RU" sz="2600" b="0" dirty="0">
                <a:solidFill>
                  <a:srgbClr val="C00000"/>
                </a:solidFill>
              </a:rPr>
              <a:t>терморегуляцией.</a:t>
            </a:r>
            <a:r>
              <a:rPr lang="ru-RU" sz="2600" b="0" dirty="0">
                <a:solidFill>
                  <a:schemeClr val="tx1"/>
                </a:solidFill>
              </a:rPr>
              <a:t> Она позволяет сохранять температуру внутренних органов постоянной, близкой к </a:t>
            </a:r>
            <a:r>
              <a:rPr lang="ru-RU" sz="2600" b="0" dirty="0" smtClean="0">
                <a:solidFill>
                  <a:schemeClr val="tx1"/>
                </a:solidFill>
              </a:rPr>
              <a:t>36,6 </a:t>
            </a:r>
            <a:r>
              <a:rPr lang="ru-RU" sz="2600" b="0" dirty="0">
                <a:solidFill>
                  <a:schemeClr val="tx1"/>
                </a:solidFill>
              </a:rPr>
              <a:t>°С.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64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Процессы </a:t>
            </a:r>
            <a:r>
              <a:rPr lang="ru-RU" sz="2600" b="0" dirty="0">
                <a:solidFill>
                  <a:schemeClr val="tx1"/>
                </a:solidFill>
              </a:rPr>
              <a:t>терморегуляции находятся под контролем центральной нервной системы, которая обеспечивает равновесие между количеством тепла, непрерывно образующимся в организме в процессе обмена веществ, и излишками тепла, непрерывно отдаваемыми в окружающую среду, т.е. поддерживает тепловой баланс организма человека.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7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1598927"/>
            <a:ext cx="83214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Процессы </a:t>
            </a:r>
            <a:r>
              <a:rPr lang="ru-RU" sz="2600" b="0" dirty="0">
                <a:solidFill>
                  <a:schemeClr val="tx1"/>
                </a:solidFill>
              </a:rPr>
              <a:t>регулирования тепловыделений осуществляются в основном биохимическими изменениями интенсивности кровообращения и изменениями интенсивности </a:t>
            </a:r>
            <a:r>
              <a:rPr lang="ru-RU" sz="2600" b="0" dirty="0" err="1" smtClean="0">
                <a:solidFill>
                  <a:schemeClr val="tx1"/>
                </a:solidFill>
              </a:rPr>
              <a:t>потовыделения</a:t>
            </a:r>
            <a:r>
              <a:rPr lang="ru-RU" sz="2600" b="0" dirty="0" smtClean="0">
                <a:solidFill>
                  <a:schemeClr val="tx1"/>
                </a:solidFill>
              </a:rPr>
              <a:t>. 	Терморегуляция </a:t>
            </a:r>
            <a:r>
              <a:rPr lang="ru-RU" sz="2600" b="0" dirty="0">
                <a:solidFill>
                  <a:schemeClr val="tx1"/>
                </a:solidFill>
              </a:rPr>
              <a:t>биохимическим методом заключается в изменении интенсивности происходящих в организме окислительных процессов</a:t>
            </a:r>
            <a:r>
              <a:rPr lang="ru-RU" sz="2600" b="0" dirty="0" smtClean="0">
                <a:solidFill>
                  <a:schemeClr val="tx1"/>
                </a:solidFill>
              </a:rPr>
              <a:t>. Мышечная </a:t>
            </a:r>
            <a:r>
              <a:rPr lang="ru-RU" sz="2600" b="0" dirty="0">
                <a:solidFill>
                  <a:schemeClr val="tx1"/>
                </a:solidFill>
              </a:rPr>
              <a:t>дрожь, </a:t>
            </a:r>
            <a:r>
              <a:rPr lang="ru-RU" sz="2600" b="0" dirty="0" smtClean="0">
                <a:solidFill>
                  <a:schemeClr val="tx1"/>
                </a:solidFill>
              </a:rPr>
              <a:t>повышает </a:t>
            </a:r>
            <a:r>
              <a:rPr lang="ru-RU" sz="2600" b="0" dirty="0">
                <a:solidFill>
                  <a:schemeClr val="tx1"/>
                </a:solidFill>
              </a:rPr>
              <a:t>выделение теплоты до 125…200 Дж/с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b="0" dirty="0" smtClean="0">
                <a:solidFill>
                  <a:schemeClr val="tx1"/>
                </a:solidFill>
              </a:rPr>
              <a:t>	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95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632" y="1598927"/>
            <a:ext cx="818387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Терморегуляция </a:t>
            </a:r>
            <a:r>
              <a:rPr lang="ru-RU" sz="2600" b="0" dirty="0">
                <a:solidFill>
                  <a:schemeClr val="tx1"/>
                </a:solidFill>
              </a:rPr>
              <a:t>посредством изменения интенсивности кровообращения заключается в способности организма регулировать подачу крови, которая в данном случае является теплоносителем, от внутренних органов к поверхности тела, сужая или расширяя кровеносные </a:t>
            </a:r>
            <a:r>
              <a:rPr lang="ru-RU" sz="2600" b="0" dirty="0" smtClean="0">
                <a:solidFill>
                  <a:schemeClr val="tx1"/>
                </a:solidFill>
              </a:rPr>
              <a:t>сосуды.</a:t>
            </a: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Показателями</a:t>
            </a:r>
            <a:r>
              <a:rPr lang="ru-RU" sz="2600" b="0" dirty="0">
                <a:solidFill>
                  <a:schemeClr val="tx1"/>
                </a:solidFill>
              </a:rPr>
              <a:t>, характеризующими </a:t>
            </a:r>
            <a:r>
              <a:rPr lang="ru-RU" sz="2600" b="0" dirty="0" smtClean="0">
                <a:solidFill>
                  <a:schemeClr val="tx1"/>
                </a:solidFill>
              </a:rPr>
              <a:t>микро-климат </a:t>
            </a:r>
            <a:r>
              <a:rPr lang="ru-RU" sz="2600" b="0" dirty="0">
                <a:solidFill>
                  <a:schemeClr val="tx1"/>
                </a:solidFill>
              </a:rPr>
              <a:t>в производственных помещениях являются: </a:t>
            </a:r>
          </a:p>
          <a:p>
            <a:pPr algn="just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61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5" y="1598927"/>
            <a:ext cx="7964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Гигиена </a:t>
            </a:r>
            <a:r>
              <a:rPr lang="ru-RU" sz="2400" b="0" dirty="0">
                <a:solidFill>
                  <a:schemeClr val="tx1"/>
                </a:solidFill>
              </a:rPr>
              <a:t>труда разрабатывает гигиенические нормативы и профилактические мероприятия, направленные на создание оптимальных условий труда и сохранение здоровья и трудоспособности как отдельных рабочих, так и целых коллективов. Для этого необходимо иметь ясное представление о социальной и биологической сущности труда, хорошо знать характер трудового процесса и его влияние на </a:t>
            </a:r>
            <a:r>
              <a:rPr lang="ru-RU" sz="2400" b="0" dirty="0" smtClean="0">
                <a:solidFill>
                  <a:schemeClr val="tx1"/>
                </a:solidFill>
              </a:rPr>
              <a:t>работающих</a:t>
            </a:r>
            <a:r>
              <a:rPr lang="en-US" sz="2400" b="0" dirty="0" smtClean="0">
                <a:solidFill>
                  <a:schemeClr val="tx1"/>
                </a:solidFill>
              </a:rPr>
              <a:t>. </a:t>
            </a:r>
            <a:r>
              <a:rPr lang="ru-RU" sz="2400" b="0" dirty="0">
                <a:solidFill>
                  <a:schemeClr val="tx1"/>
                </a:solidFill>
              </a:rPr>
              <a:t>Самостоятельное значение некоторых задач позволяет выделить в гигиене труда ряд </a:t>
            </a:r>
            <a:r>
              <a:rPr lang="ru-RU" sz="2400" b="0" dirty="0" smtClean="0">
                <a:solidFill>
                  <a:schemeClr val="tx1"/>
                </a:solidFill>
              </a:rPr>
              <a:t>фундаментальных </a:t>
            </a:r>
            <a:r>
              <a:rPr lang="ru-RU" sz="2400" b="0" dirty="0">
                <a:solidFill>
                  <a:schemeClr val="tx1"/>
                </a:solidFill>
              </a:rPr>
              <a:t>разделов. </a:t>
            </a:r>
            <a:endParaRPr lang="en-US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1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1</a:t>
            </a:r>
            <a:r>
              <a:rPr lang="ru-RU" sz="2400" b="0" dirty="0">
                <a:solidFill>
                  <a:schemeClr val="tx1"/>
                </a:solidFill>
              </a:rPr>
              <a:t>) температура воздуха;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2</a:t>
            </a:r>
            <a:r>
              <a:rPr lang="ru-RU" sz="2400" b="0" dirty="0">
                <a:solidFill>
                  <a:schemeClr val="tx1"/>
                </a:solidFill>
              </a:rPr>
              <a:t>) температура поверхностей, учитывается температура поверхностей ограждающих конструкций (стены, потолок, пол), устройств (экраны и т</a:t>
            </a:r>
            <a:r>
              <a:rPr lang="ru-RU" sz="2400" b="0" dirty="0" smtClean="0">
                <a:solidFill>
                  <a:schemeClr val="tx1"/>
                </a:solidFill>
              </a:rPr>
              <a:t>. п</a:t>
            </a:r>
            <a:r>
              <a:rPr lang="ru-RU" sz="2400" b="0" dirty="0">
                <a:solidFill>
                  <a:schemeClr val="tx1"/>
                </a:solidFill>
              </a:rPr>
              <a:t>.), а также технологического </a:t>
            </a:r>
            <a:r>
              <a:rPr lang="ru-RU" sz="2400" b="0" dirty="0" smtClean="0">
                <a:solidFill>
                  <a:schemeClr val="tx1"/>
                </a:solidFill>
              </a:rPr>
              <a:t>обору-</a:t>
            </a:r>
            <a:r>
              <a:rPr lang="ru-RU" sz="2400" b="0" dirty="0" err="1" smtClean="0">
                <a:solidFill>
                  <a:schemeClr val="tx1"/>
                </a:solidFill>
              </a:rPr>
              <a:t>дования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или ограждающих его устройств;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3</a:t>
            </a:r>
            <a:r>
              <a:rPr lang="ru-RU" sz="2400" b="0" dirty="0">
                <a:solidFill>
                  <a:schemeClr val="tx1"/>
                </a:solidFill>
              </a:rPr>
              <a:t>) относительная влажность воздуха;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4</a:t>
            </a:r>
            <a:r>
              <a:rPr lang="ru-RU" sz="2400" b="0" dirty="0">
                <a:solidFill>
                  <a:schemeClr val="tx1"/>
                </a:solidFill>
              </a:rPr>
              <a:t>) скорость движения воздуха;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5</a:t>
            </a:r>
            <a:r>
              <a:rPr lang="ru-RU" sz="2400" b="0" dirty="0">
                <a:solidFill>
                  <a:schemeClr val="tx1"/>
                </a:solidFill>
              </a:rPr>
              <a:t>) интенсивность теплового облучения.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630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513" y="1598927"/>
            <a:ext cx="78638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Параметры </a:t>
            </a:r>
            <a:r>
              <a:rPr lang="ru-RU" sz="2600" b="0" dirty="0">
                <a:solidFill>
                  <a:schemeClr val="tx1"/>
                </a:solidFill>
              </a:rPr>
              <a:t>микроклимата задаются в зависимости от периода года и категории выполняемых работ. Различают тёплый и холодный периоды года. Холодный период года характеризуется среднесуточной температурой наружного воздуха не выше +10 °</a:t>
            </a:r>
            <a:r>
              <a:rPr lang="ru-RU" sz="2600" b="0" dirty="0" smtClean="0">
                <a:solidFill>
                  <a:schemeClr val="tx1"/>
                </a:solidFill>
              </a:rPr>
              <a:t>С. </a:t>
            </a:r>
            <a:r>
              <a:rPr lang="ru-RU" sz="2600" b="0" dirty="0">
                <a:solidFill>
                  <a:schemeClr val="tx1"/>
                </a:solidFill>
              </a:rPr>
              <a:t>Тёплый период характеризуется среднесуточной температурой наружного воздуха выше +10 °С.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57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513" y="1598927"/>
            <a:ext cx="78638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Среднесуточная </a:t>
            </a:r>
            <a:r>
              <a:rPr lang="ru-RU" sz="2600" b="0" dirty="0">
                <a:solidFill>
                  <a:schemeClr val="tx1"/>
                </a:solidFill>
              </a:rPr>
              <a:t>температура наружного воздуха – средняя величина температуры, измеренная в определённые часы суток через одинаковые интервалы времени. Она принимается по данным метеорологической </a:t>
            </a:r>
            <a:r>
              <a:rPr lang="ru-RU" sz="2600" b="0" dirty="0" smtClean="0">
                <a:solidFill>
                  <a:schemeClr val="tx1"/>
                </a:solidFill>
              </a:rPr>
              <a:t>службы.</a:t>
            </a:r>
          </a:p>
          <a:p>
            <a:pPr algn="just"/>
            <a:r>
              <a:rPr lang="ru-RU" sz="2600" b="0" dirty="0" smtClean="0">
                <a:solidFill>
                  <a:schemeClr val="tx1"/>
                </a:solidFill>
              </a:rPr>
              <a:t>	Измерения </a:t>
            </a:r>
            <a:r>
              <a:rPr lang="ru-RU" sz="2600" b="0" dirty="0">
                <a:solidFill>
                  <a:schemeClr val="tx1"/>
                </a:solidFill>
              </a:rPr>
              <a:t>показателей микроклимата в целях контроля их соответствия гигиеническим требованиям должны проводиться: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46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598927"/>
            <a:ext cx="83595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холодный период года </a:t>
            </a:r>
            <a:r>
              <a:rPr lang="ru-RU" sz="2400" b="0" dirty="0">
                <a:solidFill>
                  <a:schemeClr val="tx1"/>
                </a:solidFill>
              </a:rPr>
              <a:t>– в дни с температурой наружного воздуха, отличающейся от средней температуры наиболее холодного месяца зимы не более чем на –5 °</a:t>
            </a:r>
            <a:r>
              <a:rPr lang="ru-RU" sz="2400" b="0" dirty="0" smtClean="0">
                <a:solidFill>
                  <a:schemeClr val="tx1"/>
                </a:solidFill>
              </a:rPr>
              <a:t>С;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тёплый период года </a:t>
            </a:r>
            <a:r>
              <a:rPr lang="ru-RU" sz="2400" b="0" dirty="0">
                <a:solidFill>
                  <a:schemeClr val="tx1"/>
                </a:solidFill>
              </a:rPr>
              <a:t>– в дни с температурой наружного воздуха, отличающейся от средней температуры наиболее жаркого месяца не более чем на 5 °С. Частота измерений в оба периода года определяется стабильностью производственного процесса, функционированием технологического и санитарно-технического </a:t>
            </a:r>
            <a:r>
              <a:rPr lang="ru-RU" sz="2400" b="0" dirty="0" smtClean="0">
                <a:solidFill>
                  <a:schemeClr val="tx1"/>
                </a:solidFill>
              </a:rPr>
              <a:t>оборудования.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6" y="1598927"/>
            <a:ext cx="84677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ВРЕДНЫЕ ВЕЩЕСТВА И ИХ </a:t>
            </a:r>
            <a:r>
              <a:rPr lang="ru-RU" sz="2000" dirty="0" smtClean="0">
                <a:solidFill>
                  <a:schemeClr val="tx1"/>
                </a:solidFill>
              </a:rPr>
              <a:t>КЛАССИФИКАЦИЯ</a:t>
            </a:r>
          </a:p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400" dirty="0" smtClean="0">
                <a:solidFill>
                  <a:schemeClr val="tx1"/>
                </a:solidFill>
              </a:rPr>
              <a:t>Вредным </a:t>
            </a:r>
            <a:r>
              <a:rPr lang="ru-RU" sz="2400" dirty="0">
                <a:solidFill>
                  <a:schemeClr val="tx1"/>
                </a:solidFill>
              </a:rPr>
              <a:t>веществом </a:t>
            </a:r>
            <a:r>
              <a:rPr lang="ru-RU" sz="2400" b="0" dirty="0">
                <a:solidFill>
                  <a:schemeClr val="tx1"/>
                </a:solidFill>
              </a:rPr>
              <a:t>называется такое вещество, которое при контакте с человеком, при нарушении требований безопасности, может вызывать производственные травмы, </a:t>
            </a:r>
            <a:r>
              <a:rPr lang="ru-RU" sz="2400" b="0" dirty="0" smtClean="0">
                <a:solidFill>
                  <a:schemeClr val="tx1"/>
                </a:solidFill>
              </a:rPr>
              <a:t>профессиональные </a:t>
            </a:r>
            <a:r>
              <a:rPr lang="ru-RU" sz="2400" b="0" dirty="0">
                <a:solidFill>
                  <a:schemeClr val="tx1"/>
                </a:solidFill>
              </a:rPr>
              <a:t>заболевания, обнаруживаемые современными методами в процессе работы и в отдалённые сроки жизни настоящего и последующих </a:t>
            </a:r>
            <a:r>
              <a:rPr lang="ru-RU" sz="2400" b="0" dirty="0" smtClean="0">
                <a:solidFill>
                  <a:schemeClr val="tx1"/>
                </a:solidFill>
              </a:rPr>
              <a:t>поколений. </a:t>
            </a:r>
            <a:r>
              <a:rPr lang="ru-RU" sz="2400" b="0" dirty="0">
                <a:solidFill>
                  <a:schemeClr val="tx1"/>
                </a:solidFill>
              </a:rPr>
              <a:t>В результате воздействия вредных веществ на организм человека происходят острые и хронические отравления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02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1598927"/>
            <a:ext cx="8505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Острые </a:t>
            </a:r>
            <a:r>
              <a:rPr lang="ru-RU" sz="2400" b="0" dirty="0">
                <a:solidFill>
                  <a:schemeClr val="tx1"/>
                </a:solidFill>
              </a:rPr>
              <a:t>отравления возникают при кратковременном действии больших концентраций веществ. При острых отравлениях, как правило, сразу появляются симптомы отравления, и это позволяет оказать первую помощь пострадавшим. </a:t>
            </a:r>
            <a:r>
              <a:rPr lang="ru-RU" sz="2400" b="0" dirty="0" smtClean="0">
                <a:solidFill>
                  <a:schemeClr val="tx1"/>
                </a:solidFill>
              </a:rPr>
              <a:t>	Но </a:t>
            </a:r>
            <a:r>
              <a:rPr lang="ru-RU" sz="2400" b="0" dirty="0">
                <a:solidFill>
                  <a:schemeClr val="tx1"/>
                </a:solidFill>
              </a:rPr>
              <a:t>для некоторых ядов характерен скрытый период отравления, когда между поступлением яда в организм и появлением первых признаков отравления проходит определённое время.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Так</a:t>
            </a:r>
            <a:r>
              <a:rPr lang="ru-RU" sz="2400" b="0" dirty="0">
                <a:solidFill>
                  <a:schemeClr val="tx1"/>
                </a:solidFill>
              </a:rPr>
              <a:t>, для окислов азота этот период составляет 2−8 часов, для мышьяковистого </a:t>
            </a:r>
            <a:r>
              <a:rPr lang="ru-RU" sz="2400" b="0" dirty="0" smtClean="0">
                <a:solidFill>
                  <a:schemeClr val="tx1"/>
                </a:solidFill>
              </a:rPr>
              <a:t>водорода, 2</a:t>
            </a:r>
            <a:r>
              <a:rPr lang="ru-RU" sz="2400" b="0" dirty="0">
                <a:solidFill>
                  <a:schemeClr val="tx1"/>
                </a:solidFill>
              </a:rPr>
              <a:t>−3 часа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74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1598927"/>
            <a:ext cx="85439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Хронические </a:t>
            </a:r>
            <a:r>
              <a:rPr lang="ru-RU" sz="2400" b="0" dirty="0">
                <a:solidFill>
                  <a:schemeClr val="tx1"/>
                </a:solidFill>
              </a:rPr>
              <a:t>отравления происходят в результате длительного действия относительно малых концентраций вредных веществ. Существуют яды, вызывающие только хронические отравления, так как концентрации, при которых происходит острое отравление, практически недостижимы. К таким веществам </a:t>
            </a:r>
            <a:r>
              <a:rPr lang="ru-RU" sz="2400" b="0" dirty="0" smtClean="0">
                <a:solidFill>
                  <a:schemeClr val="tx1"/>
                </a:solidFill>
              </a:rPr>
              <a:t>относятся: </a:t>
            </a:r>
            <a:r>
              <a:rPr lang="ru-RU" sz="2400" b="0" dirty="0">
                <a:solidFill>
                  <a:schemeClr val="tx1"/>
                </a:solidFill>
              </a:rPr>
              <a:t>ртуть, свинец, марганец, тринитротолуол. </a:t>
            </a:r>
            <a:r>
              <a:rPr lang="ru-RU" sz="2400" b="0" dirty="0" smtClean="0">
                <a:solidFill>
                  <a:schemeClr val="tx1"/>
                </a:solidFill>
              </a:rPr>
              <a:t>Возникают </a:t>
            </a:r>
            <a:r>
              <a:rPr lang="ru-RU" sz="2400" b="0" dirty="0">
                <a:solidFill>
                  <a:schemeClr val="tx1"/>
                </a:solidFill>
              </a:rPr>
              <a:t>хронические отравления вследствие материальной или функциональной кумуляции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algn="just"/>
            <a:r>
              <a:rPr lang="ru-RU" sz="2000" dirty="0" smtClean="0"/>
              <a:t>	</a:t>
            </a:r>
            <a:r>
              <a:rPr lang="ru-RU" sz="2400" b="0" dirty="0" smtClean="0">
                <a:solidFill>
                  <a:srgbClr val="C00000"/>
                </a:solidFill>
              </a:rPr>
              <a:t>Материальная </a:t>
            </a:r>
            <a:r>
              <a:rPr lang="ru-RU" sz="2400" b="0" dirty="0">
                <a:solidFill>
                  <a:srgbClr val="C00000"/>
                </a:solidFill>
              </a:rPr>
              <a:t>кумуляция </a:t>
            </a:r>
            <a:r>
              <a:rPr lang="ru-RU" sz="2400" b="0" dirty="0">
                <a:solidFill>
                  <a:schemeClr val="tx1"/>
                </a:solidFill>
              </a:rPr>
              <a:t>– это накопление в организме самого яда (ртуть, марганец, свинец</a:t>
            </a:r>
            <a:r>
              <a:rPr lang="ru-RU" sz="2400" b="0" dirty="0" smtClean="0">
                <a:solidFill>
                  <a:schemeClr val="tx1"/>
                </a:solidFill>
              </a:rPr>
              <a:t>).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79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5" y="1598927"/>
            <a:ext cx="8572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rgbClr val="C00000"/>
                </a:solidFill>
              </a:rPr>
              <a:t>	Функциональная </a:t>
            </a:r>
            <a:r>
              <a:rPr lang="ru-RU" sz="2300" b="0" dirty="0">
                <a:solidFill>
                  <a:srgbClr val="C00000"/>
                </a:solidFill>
              </a:rPr>
              <a:t>кумуляция </a:t>
            </a:r>
            <a:r>
              <a:rPr lang="ru-RU" sz="2300" b="0" dirty="0">
                <a:solidFill>
                  <a:schemeClr val="tx1"/>
                </a:solidFill>
              </a:rPr>
              <a:t>– суммирование изменений, вызванных действием яда, например алкоголизм. </a:t>
            </a:r>
            <a:endParaRPr lang="ru-RU" sz="23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Показателями </a:t>
            </a:r>
            <a:r>
              <a:rPr lang="ru-RU" sz="2300" b="0" dirty="0">
                <a:solidFill>
                  <a:schemeClr val="tx1"/>
                </a:solidFill>
              </a:rPr>
              <a:t>абсолютной токсичности, широко используемыми в </a:t>
            </a:r>
            <a:r>
              <a:rPr lang="ru-RU" sz="2300" b="0" dirty="0" err="1">
                <a:solidFill>
                  <a:schemeClr val="tx1"/>
                </a:solidFill>
              </a:rPr>
              <a:t>токсикометрии</a:t>
            </a:r>
            <a:r>
              <a:rPr lang="ru-RU" sz="2300" b="0" dirty="0">
                <a:solidFill>
                  <a:schemeClr val="tx1"/>
                </a:solidFill>
              </a:rPr>
              <a:t>, являются средняя смертельная концентрация вещества CL50 (мг/м3 ), средняя смертельная доза при введении в желудок DL50ж (мг/кг) и средняя смертельная доза при нанесении на кожу DL50к (мг/кг). Средняя смертельная концентрация вещества в воздухе (CL50) – это концентрация вещества, вызывающая гибель 50% испытуемых животных при двух–четырёхчасовом ингаляционном воздействии</a:t>
            </a:r>
            <a:r>
              <a:rPr lang="ru-RU" sz="2300" b="0" dirty="0" smtClean="0">
                <a:solidFill>
                  <a:schemeClr val="tx1"/>
                </a:solidFill>
              </a:rPr>
              <a:t>.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74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25" y="1598927"/>
            <a:ext cx="8401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Средняя </a:t>
            </a:r>
            <a:r>
              <a:rPr lang="ru-RU" sz="2400" b="0" dirty="0">
                <a:solidFill>
                  <a:schemeClr val="tx1"/>
                </a:solidFill>
              </a:rPr>
              <a:t>смертельная доза при введении в желудок (DL50ж) – доза вещества, вызывающая гибель 50% животных при однократном введении в желудок.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Средняя </a:t>
            </a:r>
            <a:r>
              <a:rPr lang="ru-RU" sz="2400" b="0" dirty="0">
                <a:solidFill>
                  <a:schemeClr val="tx1"/>
                </a:solidFill>
              </a:rPr>
              <a:t>смертельная доза при нанесении на кожу (DL50к) − доза вещества, вызывающая гибель 50% животных при однократном нанесении на </a:t>
            </a:r>
            <a:r>
              <a:rPr lang="ru-RU" sz="2400" b="0" dirty="0" smtClean="0">
                <a:solidFill>
                  <a:schemeClr val="tx1"/>
                </a:solidFill>
              </a:rPr>
              <a:t>кожу.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Основные </a:t>
            </a:r>
            <a:r>
              <a:rPr lang="ru-RU" sz="2400" b="0" dirty="0">
                <a:solidFill>
                  <a:schemeClr val="tx1"/>
                </a:solidFill>
              </a:rPr>
              <a:t>параметры токсичности позволяют рекомендовать величину безопасного санитарного норматива – предельно допустимую </a:t>
            </a:r>
            <a:r>
              <a:rPr lang="ru-RU" sz="2400" b="0" dirty="0" smtClean="0">
                <a:solidFill>
                  <a:schemeClr val="tx1"/>
                </a:solidFill>
              </a:rPr>
              <a:t>концентрацию </a:t>
            </a:r>
            <a:r>
              <a:rPr lang="ru-RU" sz="2400" b="0" dirty="0">
                <a:solidFill>
                  <a:schemeClr val="tx1"/>
                </a:solidFill>
              </a:rPr>
              <a:t>(ПДК</a:t>
            </a:r>
            <a:r>
              <a:rPr lang="ru-RU" sz="2400" b="0" dirty="0" smtClean="0">
                <a:solidFill>
                  <a:schemeClr val="tx1"/>
                </a:solidFill>
              </a:rPr>
              <a:t>) </a:t>
            </a:r>
            <a:r>
              <a:rPr lang="ru-RU" sz="2400" b="0" dirty="0">
                <a:solidFill>
                  <a:schemeClr val="tx1"/>
                </a:solidFill>
              </a:rPr>
              <a:t>химического вещества для воздуха рабочей </a:t>
            </a:r>
            <a:r>
              <a:rPr lang="ru-RU" sz="2400" b="0" dirty="0" smtClean="0">
                <a:solidFill>
                  <a:schemeClr val="tx1"/>
                </a:solidFill>
              </a:rPr>
              <a:t>зоны.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92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275" y="1598927"/>
            <a:ext cx="85629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Основными </a:t>
            </a:r>
            <a:r>
              <a:rPr lang="ru-RU" sz="2400" b="0" dirty="0">
                <a:solidFill>
                  <a:schemeClr val="tx1"/>
                </a:solidFill>
              </a:rPr>
              <a:t>факторами, которые определяют токсический эффект химических веществ, являются: </a:t>
            </a:r>
            <a:r>
              <a:rPr lang="ru-RU" sz="2400" b="0" dirty="0" smtClean="0">
                <a:solidFill>
                  <a:schemeClr val="tx1"/>
                </a:solidFill>
              </a:rPr>
              <a:t>1) химическое </a:t>
            </a:r>
            <a:r>
              <a:rPr lang="ru-RU" sz="2400" b="0" dirty="0">
                <a:solidFill>
                  <a:schemeClr val="tx1"/>
                </a:solidFill>
              </a:rPr>
              <a:t>строение; </a:t>
            </a:r>
            <a:r>
              <a:rPr lang="ru-RU" sz="2400" b="0" dirty="0" smtClean="0">
                <a:solidFill>
                  <a:schemeClr val="tx1"/>
                </a:solidFill>
              </a:rPr>
              <a:t>2) физико-химические </a:t>
            </a:r>
            <a:r>
              <a:rPr lang="ru-RU" sz="2400" b="0" dirty="0">
                <a:solidFill>
                  <a:schemeClr val="tx1"/>
                </a:solidFill>
              </a:rPr>
              <a:t>свойства; </a:t>
            </a:r>
            <a:r>
              <a:rPr lang="ru-RU" sz="2400" b="0" dirty="0" smtClean="0">
                <a:solidFill>
                  <a:schemeClr val="tx1"/>
                </a:solidFill>
              </a:rPr>
              <a:t>3) условия </a:t>
            </a:r>
            <a:r>
              <a:rPr lang="ru-RU" sz="2400" b="0" dirty="0">
                <a:solidFill>
                  <a:schemeClr val="tx1"/>
                </a:solidFill>
              </a:rPr>
              <a:t>воздействия на организм; </a:t>
            </a:r>
            <a:r>
              <a:rPr lang="ru-RU" sz="2400" b="0" dirty="0" smtClean="0">
                <a:solidFill>
                  <a:schemeClr val="tx1"/>
                </a:solidFill>
              </a:rPr>
              <a:t>4) </a:t>
            </a:r>
            <a:r>
              <a:rPr lang="ru-RU" sz="2400" b="0" dirty="0">
                <a:solidFill>
                  <a:schemeClr val="tx1"/>
                </a:solidFill>
              </a:rPr>
              <a:t>концентрация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Чем </a:t>
            </a:r>
            <a:r>
              <a:rPr lang="ru-RU" sz="2400" b="0" dirty="0">
                <a:solidFill>
                  <a:schemeClr val="tx1"/>
                </a:solidFill>
              </a:rPr>
              <a:t>выше летучесть вещества, тем значительнее опасность отравления им, поэтому в производственных условиях стремятся использовать менее летучие соединения. Так, например, стараются бензол заменить толуолом, а лучше – ксилолом, так как он обладает меньшей летучестью в сравнении с бензолом и толуолом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46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5" y="1598927"/>
            <a:ext cx="7964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 </a:t>
            </a:r>
            <a:r>
              <a:rPr lang="ru-RU" sz="2400" b="0" dirty="0">
                <a:solidFill>
                  <a:schemeClr val="tx1"/>
                </a:solidFill>
              </a:rPr>
              <a:t>ним относятся </a:t>
            </a:r>
            <a:r>
              <a:rPr lang="ru-RU" sz="2400" b="0" i="1" dirty="0">
                <a:solidFill>
                  <a:srgbClr val="FF0000"/>
                </a:solidFill>
              </a:rPr>
              <a:t>физиология труда</a:t>
            </a:r>
            <a:r>
              <a:rPr lang="ru-RU" sz="2400" b="0" dirty="0">
                <a:solidFill>
                  <a:srgbClr val="FF0000"/>
                </a:solidFill>
              </a:rPr>
              <a:t>, </a:t>
            </a:r>
            <a:r>
              <a:rPr lang="ru-RU" sz="2400" b="0" dirty="0">
                <a:solidFill>
                  <a:schemeClr val="tx1"/>
                </a:solidFill>
              </a:rPr>
              <a:t>изучающая изменения </a:t>
            </a:r>
            <a:r>
              <a:rPr lang="ru-RU" sz="2400" b="0" dirty="0" smtClean="0">
                <a:solidFill>
                  <a:schemeClr val="tx1"/>
                </a:solidFill>
              </a:rPr>
              <a:t>функционального </a:t>
            </a:r>
            <a:r>
              <a:rPr lang="ru-RU" sz="2400" b="0" dirty="0">
                <a:solidFill>
                  <a:schemeClr val="tx1"/>
                </a:solidFill>
              </a:rPr>
              <a:t>состояния организма человека в связи с трудовым процессом и условиями труда; </a:t>
            </a:r>
            <a:r>
              <a:rPr lang="ru-RU" sz="2400" b="0" i="1" dirty="0">
                <a:solidFill>
                  <a:srgbClr val="FF0000"/>
                </a:solidFill>
              </a:rPr>
              <a:t>психология труда</a:t>
            </a:r>
            <a:r>
              <a:rPr lang="ru-RU" sz="2400" b="0" dirty="0">
                <a:solidFill>
                  <a:srgbClr val="FF0000"/>
                </a:solidFill>
              </a:rPr>
              <a:t>, </a:t>
            </a:r>
            <a:r>
              <a:rPr lang="ru-RU" sz="2400" b="0" dirty="0">
                <a:solidFill>
                  <a:schemeClr val="tx1"/>
                </a:solidFill>
              </a:rPr>
              <a:t>рассматривающая психологические особенности различных видов трудовой деятельности в связи с психологическими качествами работающих; </a:t>
            </a:r>
            <a:r>
              <a:rPr lang="ru-RU" sz="2400" b="0" i="1" dirty="0">
                <a:solidFill>
                  <a:srgbClr val="FF0000"/>
                </a:solidFill>
              </a:rPr>
              <a:t>токсикология труда </a:t>
            </a:r>
            <a:r>
              <a:rPr lang="ru-RU" sz="2400" b="0" dirty="0">
                <a:solidFill>
                  <a:schemeClr val="tx1"/>
                </a:solidFill>
              </a:rPr>
              <a:t>(промышленная токсикология), которая изучает действие токсичных веществ на организм человека с целью профилактики их вредного влияния в условиях производства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99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850" y="1598927"/>
            <a:ext cx="85915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С </a:t>
            </a:r>
            <a:r>
              <a:rPr lang="ru-RU" sz="2300" b="0" dirty="0">
                <a:solidFill>
                  <a:schemeClr val="tx1"/>
                </a:solidFill>
              </a:rPr>
              <a:t>летучестью веществ связана и опасность образования взрывоопасных паровоздушных смесей. </a:t>
            </a:r>
            <a:r>
              <a:rPr lang="ru-RU" sz="2300" b="0" dirty="0" smtClean="0">
                <a:solidFill>
                  <a:schemeClr val="tx1"/>
                </a:solidFill>
              </a:rPr>
              <a:t>	Легколетучие </a:t>
            </a:r>
            <a:r>
              <a:rPr lang="ru-RU" sz="2300" b="0" dirty="0">
                <a:solidFill>
                  <a:schemeClr val="tx1"/>
                </a:solidFill>
              </a:rPr>
              <a:t>вещества очень быстро образуют в воздухе взрывоопасные паровоздушные смеси, например при аварийных разливах веществ. </a:t>
            </a:r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Токсичность </a:t>
            </a:r>
            <a:r>
              <a:rPr lang="ru-RU" sz="2300" b="0" dirty="0">
                <a:solidFill>
                  <a:schemeClr val="tx1"/>
                </a:solidFill>
              </a:rPr>
              <a:t>веществ в значительной мере зависит также от растворимости в воде, жирах, различных средах организма (крови, желудочном соке, лимфатической жидкости). Хорошая растворимость вещества в жирах в сочетании с высокой растворимостью в воде обусловливает опасность всасывания яда в организм через кожу при контакте с ним</a:t>
            </a:r>
            <a:r>
              <a:rPr lang="ru-RU" sz="2300" b="0" dirty="0" smtClean="0">
                <a:solidFill>
                  <a:schemeClr val="tx1"/>
                </a:solidFill>
              </a:rPr>
              <a:t>.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76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475" y="1598927"/>
            <a:ext cx="8439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Основой </a:t>
            </a:r>
            <a:r>
              <a:rPr lang="ru-RU" sz="2400" b="0" dirty="0">
                <a:solidFill>
                  <a:schemeClr val="tx1"/>
                </a:solidFill>
              </a:rPr>
              <a:t>гигиенического регламентирования качества окружающей среды является изучение влияния на теплокровный организм факторов окружающей среды с целью определения недействующих уровней доз и концентраций и установления гигиенических нормативов. </a:t>
            </a:r>
            <a:r>
              <a:rPr lang="ru-RU" sz="2400" b="0" dirty="0" smtClean="0">
                <a:solidFill>
                  <a:schemeClr val="tx1"/>
                </a:solidFill>
              </a:rPr>
              <a:t>	В </a:t>
            </a:r>
            <a:r>
              <a:rPr lang="ru-RU" sz="2400" b="0" dirty="0">
                <a:solidFill>
                  <a:schemeClr val="tx1"/>
                </a:solidFill>
              </a:rPr>
              <a:t>отношении химических факторов среды обитания задачей гигиенического регламентирования является установление предельно допустимой концентрации (ПДК) химических загрязнителей в различных объектах (в атмосферном воздухе, в воздухе рабочей зоны, воде водоёмов и т.д</a:t>
            </a:r>
            <a:r>
              <a:rPr lang="ru-RU" sz="2400" b="0" dirty="0" smtClean="0">
                <a:solidFill>
                  <a:schemeClr val="tx1"/>
                </a:solidFill>
              </a:rPr>
              <a:t>.).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48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598927"/>
            <a:ext cx="853439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Наиболее </a:t>
            </a:r>
            <a:r>
              <a:rPr lang="ru-RU" sz="2600" b="0" dirty="0">
                <a:solidFill>
                  <a:schemeClr val="tx1"/>
                </a:solidFill>
              </a:rPr>
              <a:t>актуальным и потому более разработанным является нормирование химических веществ в производственной среде, так как именно в этой среде человек наиболее подвержен воздействию химических факторов. Установление ПДК вещества в воздухе рабочей зоны производственных помещений осуществляется в несколько этапов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54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250" y="1598927"/>
            <a:ext cx="8162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Все </a:t>
            </a:r>
            <a:r>
              <a:rPr lang="ru-RU" sz="2400" b="0" dirty="0">
                <a:solidFill>
                  <a:schemeClr val="tx1"/>
                </a:solidFill>
              </a:rPr>
              <a:t>химические факторы среды обитания по характеру действия на организм человека подразделяются на следующие группы: </a:t>
            </a:r>
            <a:r>
              <a:rPr lang="ru-RU" sz="2400" b="0" dirty="0" smtClean="0">
                <a:solidFill>
                  <a:schemeClr val="tx1"/>
                </a:solidFill>
              </a:rPr>
              <a:t>токсические</a:t>
            </a:r>
            <a:r>
              <a:rPr lang="ru-RU" sz="2400" b="0" dirty="0">
                <a:solidFill>
                  <a:schemeClr val="tx1"/>
                </a:solidFill>
              </a:rPr>
              <a:t>; </a:t>
            </a:r>
            <a:r>
              <a:rPr lang="ru-RU" sz="2400" b="0" dirty="0" smtClean="0">
                <a:solidFill>
                  <a:schemeClr val="tx1"/>
                </a:solidFill>
              </a:rPr>
              <a:t> раздражающие; удушающие;  </a:t>
            </a:r>
            <a:r>
              <a:rPr lang="ru-RU" sz="2400" b="0" dirty="0">
                <a:solidFill>
                  <a:schemeClr val="tx1"/>
                </a:solidFill>
              </a:rPr>
              <a:t>канцерогенные; </a:t>
            </a:r>
            <a:r>
              <a:rPr lang="ru-RU" sz="2400" b="0" dirty="0" smtClean="0">
                <a:solidFill>
                  <a:schemeClr val="tx1"/>
                </a:solidFill>
              </a:rPr>
              <a:t>мутагенные</a:t>
            </a:r>
            <a:r>
              <a:rPr lang="ru-RU" sz="2400" b="0" dirty="0">
                <a:solidFill>
                  <a:schemeClr val="tx1"/>
                </a:solidFill>
              </a:rPr>
              <a:t>; </a:t>
            </a:r>
            <a:r>
              <a:rPr lang="ru-RU" sz="2400" b="0" dirty="0" smtClean="0">
                <a:solidFill>
                  <a:schemeClr val="tx1"/>
                </a:solidFill>
              </a:rPr>
              <a:t>тератогенные; влияющие </a:t>
            </a:r>
            <a:r>
              <a:rPr lang="ru-RU" sz="2400" b="0" dirty="0">
                <a:solidFill>
                  <a:schemeClr val="tx1"/>
                </a:solidFill>
              </a:rPr>
              <a:t>на репродуктивную </a:t>
            </a:r>
            <a:r>
              <a:rPr lang="ru-RU" sz="2400" b="0" dirty="0" smtClean="0">
                <a:solidFill>
                  <a:schemeClr val="tx1"/>
                </a:solidFill>
              </a:rPr>
              <a:t>функцию и др. 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Вещества </a:t>
            </a:r>
            <a:r>
              <a:rPr lang="ru-RU" sz="2400" b="0" dirty="0">
                <a:solidFill>
                  <a:schemeClr val="tx1"/>
                </a:solidFill>
              </a:rPr>
              <a:t>первой группы можно, в свою очередь, подразделить на следующие типы: 1) яды нервной системы (</a:t>
            </a:r>
            <a:r>
              <a:rPr lang="ru-RU" sz="2400" b="0" dirty="0" err="1">
                <a:solidFill>
                  <a:schemeClr val="tx1"/>
                </a:solidFill>
              </a:rPr>
              <a:t>нейротропные</a:t>
            </a:r>
            <a:r>
              <a:rPr lang="ru-RU" sz="2400" b="0" dirty="0">
                <a:solidFill>
                  <a:schemeClr val="tx1"/>
                </a:solidFill>
              </a:rPr>
              <a:t>); 2) яды внутренних органов; 3) яды крови.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85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Комбинированное </a:t>
            </a:r>
            <a:r>
              <a:rPr lang="ru-RU" sz="2400" b="0" dirty="0">
                <a:solidFill>
                  <a:schemeClr val="tx1"/>
                </a:solidFill>
              </a:rPr>
              <a:t>действие ядов – действие на организм нескольких ядов при одном и том же пути поступления. Такое воздействие токсичных веществ в производственных условиях встречается довольно часто. Например, в производстве нитробензола работающие подвергаются одновременному действию паров бензола, нитробензола и окислов </a:t>
            </a:r>
            <a:r>
              <a:rPr lang="ru-RU" sz="2400" b="0" dirty="0" smtClean="0">
                <a:solidFill>
                  <a:schemeClr val="tx1"/>
                </a:solidFill>
              </a:rPr>
              <a:t>азота.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63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350" y="1598927"/>
            <a:ext cx="8153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300" b="0" dirty="0" smtClean="0">
                <a:solidFill>
                  <a:schemeClr val="tx1"/>
                </a:solidFill>
              </a:rPr>
              <a:t>Согласно </a:t>
            </a:r>
            <a:r>
              <a:rPr lang="ru-RU" sz="2300" b="0" dirty="0">
                <a:solidFill>
                  <a:schemeClr val="tx1"/>
                </a:solidFill>
              </a:rPr>
              <a:t>классификации, признанной Всемирной организацией здравоохранения (ВОЗ), различают следующие типы комбинированного действия ядов: </a:t>
            </a:r>
            <a:endParaRPr lang="ru-RU" sz="23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300" b="0" i="1" dirty="0" smtClean="0">
                <a:solidFill>
                  <a:srgbClr val="C00000"/>
                </a:solidFill>
              </a:rPr>
              <a:t>аддитивный </a:t>
            </a:r>
            <a:r>
              <a:rPr lang="ru-RU" sz="2300" b="0" i="1" dirty="0">
                <a:solidFill>
                  <a:srgbClr val="C00000"/>
                </a:solidFill>
              </a:rPr>
              <a:t>тип</a:t>
            </a:r>
            <a:r>
              <a:rPr lang="ru-RU" sz="2300" b="0" dirty="0">
                <a:solidFill>
                  <a:srgbClr val="C00000"/>
                </a:solidFill>
              </a:rPr>
              <a:t>, </a:t>
            </a:r>
            <a:r>
              <a:rPr lang="ru-RU" sz="2300" b="0" dirty="0">
                <a:solidFill>
                  <a:schemeClr val="tx1"/>
                </a:solidFill>
              </a:rPr>
              <a:t>когда суммарное воздействие ядов равен сумме воздействий, возникающих при изолированном действии веществ; </a:t>
            </a:r>
            <a:r>
              <a:rPr lang="ru-RU" sz="2300" b="0" dirty="0" smtClean="0">
                <a:solidFill>
                  <a:schemeClr val="tx1"/>
                </a:solidFill>
              </a:rPr>
              <a:t>	 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i="1" dirty="0" smtClean="0">
                <a:solidFill>
                  <a:srgbClr val="C00000"/>
                </a:solidFill>
              </a:rPr>
              <a:t>синергизм</a:t>
            </a:r>
            <a:r>
              <a:rPr lang="ru-RU" sz="2300" b="0" i="1" dirty="0">
                <a:solidFill>
                  <a:srgbClr val="C00000"/>
                </a:solidFill>
              </a:rPr>
              <a:t>,</a:t>
            </a:r>
            <a:r>
              <a:rPr lang="ru-RU" sz="2300" b="0" dirty="0">
                <a:solidFill>
                  <a:schemeClr val="tx1"/>
                </a:solidFill>
              </a:rPr>
              <a:t> когда действие одного яда усиливается в присутствии другого; </a:t>
            </a:r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300" b="0" i="1" dirty="0" smtClean="0">
                <a:solidFill>
                  <a:srgbClr val="C00000"/>
                </a:solidFill>
              </a:rPr>
              <a:t>антагонизм</a:t>
            </a:r>
            <a:r>
              <a:rPr lang="ru-RU" sz="2300" b="0" i="1" dirty="0">
                <a:solidFill>
                  <a:srgbClr val="C00000"/>
                </a:solidFill>
              </a:rPr>
              <a:t>,</a:t>
            </a:r>
            <a:r>
              <a:rPr lang="ru-RU" sz="2300" b="0" dirty="0">
                <a:solidFill>
                  <a:schemeClr val="tx1"/>
                </a:solidFill>
              </a:rPr>
              <a:t> когда действие одного яда ослабляется действием другого; </a:t>
            </a:r>
            <a:endParaRPr lang="ru-RU" sz="23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300" b="0" i="1" dirty="0" smtClean="0">
                <a:solidFill>
                  <a:srgbClr val="C00000"/>
                </a:solidFill>
              </a:rPr>
              <a:t>независимое </a:t>
            </a:r>
            <a:r>
              <a:rPr lang="ru-RU" sz="2300" b="0" i="1" dirty="0">
                <a:solidFill>
                  <a:srgbClr val="C00000"/>
                </a:solidFill>
              </a:rPr>
              <a:t>действие, </a:t>
            </a:r>
            <a:r>
              <a:rPr lang="ru-RU" sz="2300" b="0" dirty="0">
                <a:solidFill>
                  <a:schemeClr val="tx1"/>
                </a:solidFill>
              </a:rPr>
              <a:t>когда совместное действие ядов не отличается от изолированного действия каждого из </a:t>
            </a:r>
            <a:r>
              <a:rPr lang="ru-RU" sz="2300" b="0" dirty="0" smtClean="0">
                <a:solidFill>
                  <a:schemeClr val="tx1"/>
                </a:solidFill>
              </a:rPr>
              <a:t>них.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5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75" y="1598927"/>
            <a:ext cx="82928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Аддитивный </a:t>
            </a:r>
            <a:r>
              <a:rPr lang="ru-RU" sz="2400" b="0" dirty="0">
                <a:solidFill>
                  <a:schemeClr val="tx1"/>
                </a:solidFill>
              </a:rPr>
              <a:t>эффект характерен для веществ, обладающих однонаправленным действием. Например, для углеводородов, вызывающих наркотический эффект, или для таких раздражающих газов, как окислы азота и сернистый газ, хлор и окислы азота.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Для </a:t>
            </a:r>
            <a:r>
              <a:rPr lang="ru-RU" sz="2400" b="0" dirty="0">
                <a:solidFill>
                  <a:schemeClr val="tx1"/>
                </a:solidFill>
              </a:rPr>
              <a:t>гигиенической оценки воздушной среды при аддитивном типе комбинированного действия ядов предложено такое соотношение (условие безопасности):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0" dirty="0" smtClean="0">
                <a:solidFill>
                  <a:schemeClr val="tx1"/>
                </a:solidFill>
              </a:rPr>
              <a:t>С1/ПДК1 + С2/ПДК2 + С3/ПДК3 </a:t>
            </a:r>
            <a:r>
              <a:rPr lang="en-US" sz="2400" b="0" dirty="0" smtClean="0">
                <a:solidFill>
                  <a:schemeClr val="tx1"/>
                </a:solidFill>
              </a:rPr>
              <a:t>&lt; 1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53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657" y="1598927"/>
            <a:ext cx="78272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Яды </a:t>
            </a:r>
            <a:r>
              <a:rPr lang="ru-RU" sz="2600" b="0" dirty="0">
                <a:solidFill>
                  <a:schemeClr val="tx1"/>
                </a:solidFill>
              </a:rPr>
              <a:t>могут проникать в организм тремя путями: ингаляционным, т.е. через органы дыхания, через кожу и желудочно-кишечный тракт. 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6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Основным </a:t>
            </a:r>
            <a:r>
              <a:rPr lang="ru-RU" sz="2600" b="0" dirty="0">
                <a:solidFill>
                  <a:schemeClr val="tx1"/>
                </a:solidFill>
              </a:rPr>
              <a:t>и наиболее опасным является ингаляционный путь, так как слизистые оболочки верхних дыхательных путей и лёгкие обладают высокой всасывающей способностью. 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00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657" y="1598927"/>
            <a:ext cx="782726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Установлено</a:t>
            </a:r>
            <a:r>
              <a:rPr lang="ru-RU" sz="2600" b="0" dirty="0">
                <a:solidFill>
                  <a:schemeClr val="tx1"/>
                </a:solidFill>
              </a:rPr>
              <a:t>, что поверхность лёгочных альвеол при их среднем растяжении составляет 90…100 </a:t>
            </a:r>
            <a:r>
              <a:rPr lang="ru-RU" sz="2600" b="0" dirty="0" smtClean="0">
                <a:solidFill>
                  <a:schemeClr val="tx1"/>
                </a:solidFill>
              </a:rPr>
              <a:t>м2, </a:t>
            </a:r>
            <a:r>
              <a:rPr lang="ru-RU" sz="2600" b="0" dirty="0">
                <a:solidFill>
                  <a:schemeClr val="tx1"/>
                </a:solidFill>
              </a:rPr>
              <a:t>толщина же альвеолярных мембран колеблется в интервале 0,001…0,004 мм, поэтому в лёгких создаются благоприятные условия для насыщения крови токсичными веществами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77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endParaRPr lang="en-US" sz="2400" b="0" dirty="0">
              <a:solidFill>
                <a:schemeClr val="tx1"/>
              </a:solidFill>
            </a:endParaRPr>
          </a:p>
          <a:p>
            <a:pPr algn="just"/>
            <a:r>
              <a:rPr lang="en-US" sz="24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По </a:t>
            </a:r>
            <a:r>
              <a:rPr lang="ru-RU" sz="2400" b="0" dirty="0">
                <a:solidFill>
                  <a:schemeClr val="tx1"/>
                </a:solidFill>
              </a:rPr>
              <a:t>опасности воздействия на организм </a:t>
            </a:r>
            <a:r>
              <a:rPr lang="ru-RU" sz="2400" b="0" dirty="0" smtClean="0">
                <a:solidFill>
                  <a:schemeClr val="tx1"/>
                </a:solidFill>
              </a:rPr>
              <a:t>человека все </a:t>
            </a:r>
            <a:r>
              <a:rPr lang="ru-RU" sz="2400" b="0" dirty="0">
                <a:solidFill>
                  <a:schemeClr val="tx1"/>
                </a:solidFill>
              </a:rPr>
              <a:t>промышленные яды делятся на четыре класса: 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• </a:t>
            </a:r>
            <a:r>
              <a:rPr lang="ru-RU" sz="2400" b="0" dirty="0">
                <a:solidFill>
                  <a:schemeClr val="tx1"/>
                </a:solidFill>
              </a:rPr>
              <a:t>чрезвычайно опасные – 1 класс; 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• </a:t>
            </a:r>
            <a:r>
              <a:rPr lang="ru-RU" sz="2400" b="0" dirty="0" err="1">
                <a:solidFill>
                  <a:schemeClr val="tx1"/>
                </a:solidFill>
              </a:rPr>
              <a:t>высокоопасные</a:t>
            </a:r>
            <a:r>
              <a:rPr lang="ru-RU" sz="2400" b="0" dirty="0">
                <a:solidFill>
                  <a:schemeClr val="tx1"/>
                </a:solidFill>
              </a:rPr>
              <a:t> – 2 класс; 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• </a:t>
            </a:r>
            <a:r>
              <a:rPr lang="ru-RU" sz="2400" b="0" dirty="0" err="1">
                <a:solidFill>
                  <a:schemeClr val="tx1"/>
                </a:solidFill>
              </a:rPr>
              <a:t>умеренноопасные</a:t>
            </a:r>
            <a:r>
              <a:rPr lang="ru-RU" sz="2400" b="0" dirty="0">
                <a:solidFill>
                  <a:schemeClr val="tx1"/>
                </a:solidFill>
              </a:rPr>
              <a:t> – 3 класс; 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• </a:t>
            </a:r>
            <a:r>
              <a:rPr lang="ru-RU" sz="2400" b="0" dirty="0">
                <a:solidFill>
                  <a:schemeClr val="tx1"/>
                </a:solidFill>
              </a:rPr>
              <a:t>малоопасные – 4 класс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ro-RO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sz="24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73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488" y="1598927"/>
            <a:ext cx="82650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600" b="0" dirty="0" smtClean="0"/>
              <a:t>	</a:t>
            </a:r>
            <a:r>
              <a:rPr lang="ru-RU" sz="2600" dirty="0" smtClean="0">
                <a:solidFill>
                  <a:srgbClr val="FF0000"/>
                </a:solidFill>
              </a:rPr>
              <a:t>Санитария</a:t>
            </a:r>
            <a:r>
              <a:rPr lang="ru-RU" sz="2600" b="0" dirty="0" smtClean="0">
                <a:solidFill>
                  <a:srgbClr val="FF0000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(от лат. </a:t>
            </a:r>
            <a:r>
              <a:rPr lang="ru-RU" sz="2600" b="0" dirty="0" err="1">
                <a:solidFill>
                  <a:schemeClr val="tx1"/>
                </a:solidFill>
              </a:rPr>
              <a:t>sanitas</a:t>
            </a:r>
            <a:r>
              <a:rPr lang="ru-RU" sz="2600" b="0" dirty="0">
                <a:solidFill>
                  <a:schemeClr val="tx1"/>
                </a:solidFill>
              </a:rPr>
              <a:t> – здоровье) – совокупность практических мероприятий, основанных на научных гигиенических выводах и требованиях и направленных на улучшение условий труда и быта населения. Содержанием санитарной деятельности является плановое и систематическое изучение санитарного состояния населения, проведение мероприятий по санитарному надзору и борьбе с заразными болезнями, организация санитарного просвещения.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718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Нормы показателей для классов </a:t>
            </a:r>
            <a:r>
              <a:rPr lang="ru-RU" sz="2000" dirty="0" smtClean="0">
                <a:solidFill>
                  <a:schemeClr val="tx1"/>
                </a:solidFill>
              </a:rPr>
              <a:t>опасности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Класс опасности устанавливается в зависимости от значения показателей токсичности</a:t>
            </a:r>
            <a:endParaRPr lang="ro-RO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645250"/>
              </p:ext>
            </p:extLst>
          </p:nvPr>
        </p:nvGraphicFramePr>
        <p:xfrm>
          <a:off x="612649" y="2267712"/>
          <a:ext cx="7882128" cy="402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548"/>
                <a:gridCol w="1324344"/>
                <a:gridCol w="1278677"/>
                <a:gridCol w="1607479"/>
                <a:gridCol w="1854080"/>
              </a:tblGrid>
              <a:tr h="386438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Показатель </a:t>
                      </a:r>
                      <a:endParaRPr lang="ru-RU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Норма для класса опасности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18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</a:tr>
              <a:tr h="106270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Предельно допустимая концентрация вредных веществ в воздухе рабочей зоны, мг/м3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менее 0,1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0,1...1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1,1...10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10 </a:t>
                      </a:r>
                      <a:endParaRPr lang="ru-RU" dirty="0"/>
                    </a:p>
                  </a:txBody>
                  <a:tcPr anchor="ctr"/>
                </a:tc>
              </a:tr>
              <a:tr h="67626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Средняя смертельная доза при введении в желудок, мг/кг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менее 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15...150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151...5000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5000 </a:t>
                      </a:r>
                      <a:endParaRPr lang="ru-RU" dirty="0"/>
                    </a:p>
                  </a:txBody>
                  <a:tcPr anchor="ctr"/>
                </a:tc>
              </a:tr>
              <a:tr h="8319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Средняя смертельная доза при нанесении на кожу, мг/кг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менее 100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100...500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501...2500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2500</a:t>
                      </a:r>
                      <a:endParaRPr lang="ru-RU" dirty="0"/>
                    </a:p>
                  </a:txBody>
                  <a:tcPr anchor="ctr"/>
                </a:tc>
              </a:tr>
              <a:tr h="67626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Средняя смертельная концентрация в воздухе, мг/м3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менее 500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500...5000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5001...50 000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50 000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554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525" y="1598927"/>
            <a:ext cx="83500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 </a:t>
            </a:r>
            <a:r>
              <a:rPr lang="ru-RU" sz="2400" b="0" dirty="0">
                <a:solidFill>
                  <a:schemeClr val="tx1"/>
                </a:solidFill>
              </a:rPr>
              <a:t>соответствии с правилами производственной санитарии в каждом производственном помещении должен проводиться систематический контроль воздушной среды. Для контроля используют различные методы: лабораторные, экспрессные, индикационные и др. Лабораторные методы определения вредных веществ в воздухе (титрование, </a:t>
            </a:r>
            <a:r>
              <a:rPr lang="ru-RU" sz="2400" b="0" dirty="0" smtClean="0">
                <a:solidFill>
                  <a:schemeClr val="tx1"/>
                </a:solidFill>
              </a:rPr>
              <a:t>колориметрический и </a:t>
            </a:r>
            <a:r>
              <a:rPr lang="ru-RU" sz="2400" b="0" dirty="0">
                <a:solidFill>
                  <a:schemeClr val="tx1"/>
                </a:solidFill>
              </a:rPr>
              <a:t>др.) складываются из отбора пробы воздуха на рабочих местах и анализа этой пробы в лабораторных условиях. 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61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026" y="1598927"/>
            <a:ext cx="802005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Эти </a:t>
            </a:r>
            <a:r>
              <a:rPr lang="ru-RU" sz="2400" b="0" dirty="0">
                <a:solidFill>
                  <a:schemeClr val="tx1"/>
                </a:solidFill>
              </a:rPr>
              <a:t>методы дают точные результаты, но определения </a:t>
            </a:r>
            <a:r>
              <a:rPr lang="ru-RU" sz="2400" b="0" dirty="0" smtClean="0">
                <a:solidFill>
                  <a:schemeClr val="tx1"/>
                </a:solidFill>
              </a:rPr>
              <a:t>должны вестись </a:t>
            </a:r>
            <a:r>
              <a:rPr lang="ru-RU" sz="2400" b="0" dirty="0">
                <a:solidFill>
                  <a:schemeClr val="tx1"/>
                </a:solidFill>
              </a:rPr>
              <a:t>квалифицированным персоналом и занимают достаточно много </a:t>
            </a:r>
            <a:r>
              <a:rPr lang="ru-RU" sz="2400" b="0" dirty="0" smtClean="0">
                <a:solidFill>
                  <a:schemeClr val="tx1"/>
                </a:solidFill>
              </a:rPr>
              <a:t>времени.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dirty="0">
                <a:solidFill>
                  <a:schemeClr val="tx1"/>
                </a:solidFill>
              </a:rPr>
              <a:t>Основными мерами защиты работающих от воздействия вредных веществ являются: 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- замена токсичных веществ на менее токсичные или нетоксичные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 - внедрение технологических процессов с дистанционным управлением;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endParaRPr lang="ru-RU" sz="2400" b="0" dirty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088" y="1598927"/>
            <a:ext cx="776325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</a:t>
            </a:r>
            <a:r>
              <a:rPr lang="ru-RU" sz="2400" b="0" dirty="0">
                <a:solidFill>
                  <a:schemeClr val="tx1"/>
                </a:solidFill>
              </a:rPr>
              <a:t>внедрение технологических процессов с дистанционным управлением; </a:t>
            </a:r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- замена </a:t>
            </a:r>
            <a:r>
              <a:rPr lang="ru-RU" sz="2400" b="0" dirty="0">
                <a:solidFill>
                  <a:schemeClr val="tx1"/>
                </a:solidFill>
              </a:rPr>
              <a:t>сухих способов переработки пылящих материалов мокрыми;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герметизация </a:t>
            </a:r>
            <a:r>
              <a:rPr lang="ru-RU" sz="2400" b="0" dirty="0">
                <a:solidFill>
                  <a:schemeClr val="tx1"/>
                </a:solidFill>
              </a:rPr>
              <a:t>оборудования и аппаратуры;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</a:t>
            </a:r>
            <a:r>
              <a:rPr lang="ru-RU" sz="2400" b="0" dirty="0">
                <a:solidFill>
                  <a:schemeClr val="tx1"/>
                </a:solidFill>
              </a:rPr>
              <a:t>локализация выделений вредных веществ с помощью местной вентиляции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- совершенствование технологического оборудования;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endParaRPr lang="en-US" sz="23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05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096" y="1598927"/>
            <a:ext cx="7763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очистка </a:t>
            </a:r>
            <a:r>
              <a:rPr lang="ru-RU" sz="2400" b="0" dirty="0">
                <a:solidFill>
                  <a:schemeClr val="tx1"/>
                </a:solidFill>
              </a:rPr>
              <a:t>технологических и вентиляционных выбросов от вредных </a:t>
            </a:r>
            <a:r>
              <a:rPr lang="ru-RU" sz="2400" b="0" dirty="0" smtClean="0">
                <a:solidFill>
                  <a:schemeClr val="tx1"/>
                </a:solidFill>
              </a:rPr>
              <a:t>веществ, контроль </a:t>
            </a:r>
            <a:r>
              <a:rPr lang="ru-RU" sz="2400" b="0" dirty="0">
                <a:solidFill>
                  <a:schemeClr val="tx1"/>
                </a:solidFill>
              </a:rPr>
              <a:t>воздушной среды на содержание вредных веществ;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- лечебно-профилактические </a:t>
            </a:r>
            <a:r>
              <a:rPr lang="ru-RU" sz="2400" b="0" dirty="0">
                <a:solidFill>
                  <a:schemeClr val="tx1"/>
                </a:solidFill>
              </a:rPr>
              <a:t>мероприятия, предусматривающие проведение предварительных и периодических медицинских осмотров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индивидуальные средства защиты (</a:t>
            </a:r>
            <a:r>
              <a:rPr lang="ru-RU" sz="2400" b="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противо</a:t>
            </a:r>
            <a:r>
              <a:rPr lang="ru-RU" sz="2400" b="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-газы, защитная одежда, перчатки, мази, медицинские СИЗ).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77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968" y="1598927"/>
            <a:ext cx="753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8" y="1829758"/>
            <a:ext cx="7439613" cy="446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480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968" y="1598927"/>
            <a:ext cx="753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" y="1598927"/>
            <a:ext cx="7175724" cy="449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974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968" y="1598927"/>
            <a:ext cx="753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7148291" cy="46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234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968" y="1598927"/>
            <a:ext cx="753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6" y="1598926"/>
            <a:ext cx="7013447" cy="463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01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968" y="1598927"/>
            <a:ext cx="7539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6" y="1598926"/>
            <a:ext cx="7065995" cy="45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23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600" b="0" dirty="0" smtClean="0"/>
              <a:t>	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84" y="1828800"/>
            <a:ext cx="6245351" cy="399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353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Производственная </a:t>
            </a:r>
            <a:r>
              <a:rPr lang="ru-RU" sz="2800" dirty="0" smtClean="0">
                <a:solidFill>
                  <a:schemeClr val="tx1"/>
                </a:solidFill>
              </a:rPr>
              <a:t>пыль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Пыль </a:t>
            </a:r>
            <a:r>
              <a:rPr lang="ru-RU" sz="2400" b="0" dirty="0">
                <a:solidFill>
                  <a:schemeClr val="tx1"/>
                </a:solidFill>
              </a:rPr>
              <a:t>– одна из наиболее распространённых профессиональных вредностей − может вызывать пылевые </a:t>
            </a:r>
            <a:r>
              <a:rPr lang="ru-RU" sz="2400" b="0" dirty="0" smtClean="0">
                <a:solidFill>
                  <a:schemeClr val="tx1"/>
                </a:solidFill>
              </a:rPr>
              <a:t>заболевания (пневмокониозы), занимаю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err="1" smtClean="0">
                <a:solidFill>
                  <a:schemeClr val="tx1"/>
                </a:solidFill>
              </a:rPr>
              <a:t>щие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первое место среди </a:t>
            </a:r>
            <a:r>
              <a:rPr lang="ru-RU" sz="2400" b="0" dirty="0" smtClean="0">
                <a:solidFill>
                  <a:schemeClr val="tx1"/>
                </a:solidFill>
              </a:rPr>
              <a:t>профессиональных </a:t>
            </a:r>
            <a:r>
              <a:rPr lang="ru-RU" sz="2400" b="0" dirty="0">
                <a:solidFill>
                  <a:schemeClr val="tx1"/>
                </a:solidFill>
              </a:rPr>
              <a:t>заболеваний. Образование пыли и её выделение в воздух рабочей зоны имеет место во многих отраслях </a:t>
            </a:r>
            <a:r>
              <a:rPr lang="ru-RU" sz="2400" b="0" dirty="0" smtClean="0">
                <a:solidFill>
                  <a:schemeClr val="tx1"/>
                </a:solidFill>
              </a:rPr>
              <a:t>промышленности</a:t>
            </a:r>
            <a:r>
              <a:rPr lang="en-US" sz="2400" b="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82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945" y="1598927"/>
            <a:ext cx="782726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endParaRPr lang="en-US" sz="24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b="0" dirty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Производственная </a:t>
            </a:r>
            <a:r>
              <a:rPr lang="ru-RU" sz="2600" b="0" dirty="0">
                <a:solidFill>
                  <a:schemeClr val="tx1"/>
                </a:solidFill>
              </a:rPr>
              <a:t>пыль представляет собой мелкораздробленные твёрдые частицы, </a:t>
            </a:r>
            <a:r>
              <a:rPr lang="ru-RU" sz="2600" b="0" dirty="0" smtClean="0">
                <a:solidFill>
                  <a:schemeClr val="tx1"/>
                </a:solidFill>
              </a:rPr>
              <a:t>находящиеся </a:t>
            </a:r>
            <a:r>
              <a:rPr lang="ru-RU" sz="2600" b="0" dirty="0">
                <a:solidFill>
                  <a:schemeClr val="tx1"/>
                </a:solidFill>
              </a:rPr>
              <a:t>в воздухе рабочих помещений во взвешенном состоянии, т.е. в виде аэрозоля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6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Под </a:t>
            </a:r>
            <a:r>
              <a:rPr lang="ru-RU" sz="2600" b="0" dirty="0">
                <a:solidFill>
                  <a:schemeClr val="tx1"/>
                </a:solidFill>
              </a:rPr>
              <a:t>влиянием пыли могут развиваться как специфические, так и неспецифические </a:t>
            </a:r>
            <a:r>
              <a:rPr lang="ru-RU" sz="2600" b="0" dirty="0" smtClean="0">
                <a:solidFill>
                  <a:schemeClr val="tx1"/>
                </a:solidFill>
              </a:rPr>
              <a:t>заболевания</a:t>
            </a:r>
            <a:r>
              <a:rPr lang="ru-RU" sz="2600" b="0" dirty="0">
                <a:solidFill>
                  <a:schemeClr val="tx1"/>
                </a:solidFill>
              </a:rPr>
              <a:t>. 	Специфическая патология может проявляться в виде пневмокониозов – фиброза лёгочной ткани.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29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056" y="1598927"/>
            <a:ext cx="83576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Пневмокониозы </a:t>
            </a:r>
            <a:r>
              <a:rPr lang="ru-RU" sz="2600" b="0" dirty="0">
                <a:solidFill>
                  <a:schemeClr val="tx1"/>
                </a:solidFill>
              </a:rPr>
              <a:t>классифицируют следующим образом: силикоз − характерная форма </a:t>
            </a:r>
            <a:r>
              <a:rPr lang="ru-RU" sz="2600" b="0" dirty="0" err="1" smtClean="0">
                <a:solidFill>
                  <a:schemeClr val="tx1"/>
                </a:solidFill>
              </a:rPr>
              <a:t>пневмо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err="1" smtClean="0">
                <a:solidFill>
                  <a:schemeClr val="tx1"/>
                </a:solidFill>
              </a:rPr>
              <a:t>кониоза</a:t>
            </a:r>
            <a:r>
              <a:rPr lang="ru-RU" sz="2600" b="0" dirty="0">
                <a:solidFill>
                  <a:schemeClr val="tx1"/>
                </a:solidFill>
              </a:rPr>
              <a:t>, возникающая под действием пыли свободного диоксида кремния; </a:t>
            </a:r>
            <a:r>
              <a:rPr lang="ru-RU" sz="2600" b="0" dirty="0" err="1">
                <a:solidFill>
                  <a:schemeClr val="tx1"/>
                </a:solidFill>
              </a:rPr>
              <a:t>силикатоз</a:t>
            </a:r>
            <a:r>
              <a:rPr lang="ru-RU" sz="2600" b="0" dirty="0">
                <a:solidFill>
                  <a:schemeClr val="tx1"/>
                </a:solidFill>
              </a:rPr>
              <a:t> – пневмокониоз, возникающий при вдыхании пыли солей кремниевой кислоты (наиболее часто встречающийся вид </a:t>
            </a:r>
            <a:r>
              <a:rPr lang="ru-RU" sz="2600" b="0" dirty="0" err="1">
                <a:solidFill>
                  <a:schemeClr val="tx1"/>
                </a:solidFill>
              </a:rPr>
              <a:t>силикатоза</a:t>
            </a:r>
            <a:r>
              <a:rPr lang="ru-RU" sz="2600" b="0" dirty="0">
                <a:solidFill>
                  <a:schemeClr val="tx1"/>
                </a:solidFill>
              </a:rPr>
              <a:t> – </a:t>
            </a:r>
            <a:r>
              <a:rPr lang="ru-RU" sz="2600" b="0" dirty="0" err="1">
                <a:solidFill>
                  <a:schemeClr val="tx1"/>
                </a:solidFill>
              </a:rPr>
              <a:t>асбестоз</a:t>
            </a:r>
            <a:r>
              <a:rPr lang="ru-RU" sz="2600" b="0" dirty="0">
                <a:solidFill>
                  <a:schemeClr val="tx1"/>
                </a:solidFill>
              </a:rPr>
              <a:t>, </a:t>
            </a:r>
            <a:r>
              <a:rPr lang="ru-RU" sz="2600" b="0" dirty="0" err="1">
                <a:solidFill>
                  <a:schemeClr val="tx1"/>
                </a:solidFill>
              </a:rPr>
              <a:t>цементоз</a:t>
            </a:r>
            <a:r>
              <a:rPr lang="ru-RU" sz="2600" b="0" dirty="0">
                <a:solidFill>
                  <a:schemeClr val="tx1"/>
                </a:solidFill>
              </a:rPr>
              <a:t>, </a:t>
            </a:r>
            <a:r>
              <a:rPr lang="ru-RU" sz="2600" b="0" dirty="0" err="1">
                <a:solidFill>
                  <a:schemeClr val="tx1"/>
                </a:solidFill>
              </a:rPr>
              <a:t>талькоз</a:t>
            </a:r>
            <a:r>
              <a:rPr lang="ru-RU" sz="2600" b="0" dirty="0">
                <a:solidFill>
                  <a:schemeClr val="tx1"/>
                </a:solidFill>
              </a:rPr>
              <a:t> и др.); </a:t>
            </a:r>
            <a:r>
              <a:rPr lang="ru-RU" sz="2600" b="0" dirty="0" err="1">
                <a:solidFill>
                  <a:schemeClr val="tx1"/>
                </a:solidFill>
              </a:rPr>
              <a:t>металлокониоз</a:t>
            </a:r>
            <a:r>
              <a:rPr lang="ru-RU" sz="2600" b="0" dirty="0">
                <a:solidFill>
                  <a:schemeClr val="tx1"/>
                </a:solidFill>
              </a:rPr>
              <a:t> (</a:t>
            </a:r>
            <a:r>
              <a:rPr lang="ru-RU" sz="2600" b="0" dirty="0" err="1">
                <a:solidFill>
                  <a:schemeClr val="tx1"/>
                </a:solidFill>
              </a:rPr>
              <a:t>бериллиоз</a:t>
            </a:r>
            <a:r>
              <a:rPr lang="ru-RU" sz="2600" b="0" dirty="0">
                <a:solidFill>
                  <a:schemeClr val="tx1"/>
                </a:solidFill>
              </a:rPr>
              <a:t> и др.) </a:t>
            </a:r>
            <a:r>
              <a:rPr lang="ru-RU" sz="2600" b="0" dirty="0" err="1">
                <a:solidFill>
                  <a:schemeClr val="tx1"/>
                </a:solidFill>
              </a:rPr>
              <a:t>карбокониоз</a:t>
            </a:r>
            <a:r>
              <a:rPr lang="ru-RU" sz="2600" b="0" dirty="0">
                <a:solidFill>
                  <a:schemeClr val="tx1"/>
                </a:solidFill>
              </a:rPr>
              <a:t> (</a:t>
            </a:r>
            <a:r>
              <a:rPr lang="ru-RU" sz="2600" b="0" dirty="0" err="1">
                <a:solidFill>
                  <a:schemeClr val="tx1"/>
                </a:solidFill>
              </a:rPr>
              <a:t>анитракоз</a:t>
            </a:r>
            <a:r>
              <a:rPr lang="ru-RU" sz="2600" b="0" dirty="0">
                <a:solidFill>
                  <a:schemeClr val="tx1"/>
                </a:solidFill>
              </a:rPr>
              <a:t> и др.), пневмокониоз от смешанной пыли, от органической пыли 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и др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endParaRPr lang="en-US" sz="2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9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673" y="1598927"/>
            <a:ext cx="752191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Наиболее </a:t>
            </a:r>
            <a:r>
              <a:rPr lang="ru-RU" sz="2800" b="0" dirty="0">
                <a:solidFill>
                  <a:schemeClr val="tx1"/>
                </a:solidFill>
              </a:rPr>
              <a:t>опасным заболеванием является силикоз. Он может развиваться у рабочих горнорудной, угольной, </a:t>
            </a:r>
            <a:r>
              <a:rPr lang="ru-RU" sz="2800" b="0" dirty="0" err="1" smtClean="0">
                <a:solidFill>
                  <a:schemeClr val="tx1"/>
                </a:solidFill>
              </a:rPr>
              <a:t>машино</a:t>
            </a:r>
            <a:r>
              <a:rPr lang="en-US" sz="2800" b="0" dirty="0" smtClean="0">
                <a:solidFill>
                  <a:schemeClr val="tx1"/>
                </a:solidFill>
              </a:rPr>
              <a:t>-</a:t>
            </a:r>
            <a:r>
              <a:rPr lang="ru-RU" sz="2800" b="0" dirty="0" smtClean="0">
                <a:solidFill>
                  <a:schemeClr val="tx1"/>
                </a:solidFill>
              </a:rPr>
              <a:t>строительной </a:t>
            </a:r>
            <a:r>
              <a:rPr lang="ru-RU" sz="2800" b="0" dirty="0">
                <a:solidFill>
                  <a:schemeClr val="tx1"/>
                </a:solidFill>
              </a:rPr>
              <a:t>и других отраслей промышленности. При силикозе тяжёлые склеротические изменения наблюдаются в органах дыхания с одновременными </a:t>
            </a:r>
            <a:r>
              <a:rPr lang="ru-RU" sz="2800" b="0" dirty="0" smtClean="0">
                <a:solidFill>
                  <a:schemeClr val="tx1"/>
                </a:solidFill>
              </a:rPr>
              <a:t>значительными </a:t>
            </a:r>
            <a:r>
              <a:rPr lang="ru-RU" sz="2800" b="0" dirty="0">
                <a:solidFill>
                  <a:schemeClr val="tx1"/>
                </a:solidFill>
              </a:rPr>
              <a:t>нарушениями в нервной, сердечно-сосудистой, пищеварительной, лимфатической системах. 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0" dirty="0">
                <a:solidFill>
                  <a:schemeClr val="tx1"/>
                </a:solidFill>
              </a:rPr>
              <a:t>	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52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513" y="1598927"/>
            <a:ext cx="79278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600" b="0" dirty="0" smtClean="0">
                <a:solidFill>
                  <a:schemeClr val="tx1"/>
                </a:solidFill>
              </a:rPr>
              <a:t>Склеротические </a:t>
            </a:r>
            <a:r>
              <a:rPr lang="ru-RU" sz="2600" b="0" dirty="0">
                <a:solidFill>
                  <a:schemeClr val="tx1"/>
                </a:solidFill>
              </a:rPr>
              <a:t>изменения лёгочной ткани при силикозе приводят к развитию эмфиземы лёгких, лёгочной недостаточности, наблюдаются поражения бронхов, потеря их эластичности, бронхит, в ряде случаев </a:t>
            </a:r>
            <a:r>
              <a:rPr lang="ru-RU" sz="2600" b="0" dirty="0" err="1">
                <a:solidFill>
                  <a:schemeClr val="tx1"/>
                </a:solidFill>
              </a:rPr>
              <a:t>бронхоэктаз</a:t>
            </a:r>
            <a:r>
              <a:rPr lang="ru-RU" sz="2600" b="0" dirty="0">
                <a:solidFill>
                  <a:schemeClr val="tx1"/>
                </a:solidFill>
              </a:rPr>
              <a:t> и др</a:t>
            </a:r>
            <a:r>
              <a:rPr lang="ru-RU" sz="2600" b="0" dirty="0" smtClean="0">
                <a:solidFill>
                  <a:schemeClr val="tx1"/>
                </a:solidFill>
              </a:rPr>
              <a:t>.</a:t>
            </a:r>
            <a:r>
              <a:rPr lang="en-US" sz="2600" b="0" dirty="0" smtClean="0">
                <a:solidFill>
                  <a:schemeClr val="tx1"/>
                </a:solidFill>
              </a:rPr>
              <a:t> 	</a:t>
            </a:r>
            <a:r>
              <a:rPr lang="ru-RU" sz="2600" b="0" dirty="0" smtClean="0">
                <a:solidFill>
                  <a:schemeClr val="tx1"/>
                </a:solidFill>
              </a:rPr>
              <a:t>Мероприятия </a:t>
            </a:r>
            <a:r>
              <a:rPr lang="ru-RU" sz="2600" b="0" dirty="0">
                <a:solidFill>
                  <a:schemeClr val="tx1"/>
                </a:solidFill>
              </a:rPr>
              <a:t>по ограничению </a:t>
            </a:r>
            <a:r>
              <a:rPr lang="ru-RU" sz="2600" b="0" dirty="0" err="1" smtClean="0">
                <a:solidFill>
                  <a:schemeClr val="tx1"/>
                </a:solidFill>
              </a:rPr>
              <a:t>неблаго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smtClean="0">
                <a:solidFill>
                  <a:schemeClr val="tx1"/>
                </a:solidFill>
              </a:rPr>
              <a:t>приятного </a:t>
            </a:r>
            <a:r>
              <a:rPr lang="ru-RU" sz="2600" b="0" dirty="0">
                <a:solidFill>
                  <a:schemeClr val="tx1"/>
                </a:solidFill>
              </a:rPr>
              <a:t>воздействия пыли на работающих должны быть комплексными и включать меры </a:t>
            </a:r>
            <a:r>
              <a:rPr lang="ru-RU" sz="2600" b="0" dirty="0" smtClean="0">
                <a:solidFill>
                  <a:schemeClr val="tx1"/>
                </a:solidFill>
              </a:rPr>
              <a:t>технологического,</a:t>
            </a:r>
            <a:r>
              <a:rPr lang="en-US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 smtClean="0">
                <a:solidFill>
                  <a:schemeClr val="tx1"/>
                </a:solidFill>
              </a:rPr>
              <a:t>санитарно-технического</a:t>
            </a:r>
            <a:r>
              <a:rPr lang="ru-RU" sz="2600" b="0" dirty="0">
                <a:solidFill>
                  <a:schemeClr val="tx1"/>
                </a:solidFill>
              </a:rPr>
              <a:t>, </a:t>
            </a:r>
            <a:r>
              <a:rPr lang="ru-RU" sz="2600" b="0" dirty="0" smtClean="0">
                <a:solidFill>
                  <a:schemeClr val="tx1"/>
                </a:solidFill>
              </a:rPr>
              <a:t>про</a:t>
            </a:r>
            <a:r>
              <a:rPr lang="en-US" sz="2600" b="0" dirty="0" smtClean="0">
                <a:solidFill>
                  <a:schemeClr val="tx1"/>
                </a:solidFill>
              </a:rPr>
              <a:t>-</a:t>
            </a:r>
            <a:r>
              <a:rPr lang="ru-RU" sz="2600" b="0" dirty="0" err="1" smtClean="0">
                <a:solidFill>
                  <a:schemeClr val="tx1"/>
                </a:solidFill>
              </a:rPr>
              <a:t>филактического</a:t>
            </a:r>
            <a:r>
              <a:rPr lang="ru-RU" sz="2600" b="0" dirty="0" smtClean="0">
                <a:solidFill>
                  <a:schemeClr val="tx1"/>
                </a:solidFill>
              </a:rPr>
              <a:t> </a:t>
            </a:r>
            <a:r>
              <a:rPr lang="ru-RU" sz="2600" b="0" dirty="0">
                <a:solidFill>
                  <a:schemeClr val="tx1"/>
                </a:solidFill>
              </a:rPr>
              <a:t>и организационного характера. </a:t>
            </a:r>
          </a:p>
          <a:p>
            <a:pPr algn="just"/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0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В </a:t>
            </a:r>
            <a:r>
              <a:rPr lang="ru-RU" sz="2800" b="0" dirty="0">
                <a:solidFill>
                  <a:schemeClr val="tx1"/>
                </a:solidFill>
              </a:rPr>
              <a:t>ряде случаев необходимо наряду с концентрацией пыли знать также размер частиц (дисперсность) пыли, а иногда и количество пылинок, содержащихся в единице объёма воздуха. С этой целью может быть использован метод непосредственного наблюдения и подсчёта с применением микроскопа. 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2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Пылевая </a:t>
            </a:r>
            <a:r>
              <a:rPr lang="ru-RU" sz="2400" b="0" dirty="0">
                <a:solidFill>
                  <a:schemeClr val="tx1"/>
                </a:solidFill>
              </a:rPr>
              <a:t>нагрузка (ПН) среды на органы дыхания работающего – это реальная или прогностическая величина суммарной дозы пыли, вдыхаемой работающим за весь период фактического или предполагаемого </a:t>
            </a:r>
            <a:r>
              <a:rPr lang="ru-RU" sz="2400" b="0" dirty="0" err="1" smtClean="0">
                <a:solidFill>
                  <a:schemeClr val="tx1"/>
                </a:solidFill>
              </a:rPr>
              <a:t>профес-сионального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контакта с вредным фактором. Величина пылевой нагрузки на органы дыхания работающего определяется исходя из </a:t>
            </a:r>
            <a:r>
              <a:rPr lang="ru-RU" sz="2400" b="0" dirty="0" smtClean="0">
                <a:solidFill>
                  <a:schemeClr val="tx1"/>
                </a:solidFill>
              </a:rPr>
              <a:t>средне-сменных </a:t>
            </a:r>
            <a:r>
              <a:rPr lang="ru-RU" sz="2400" b="0" dirty="0">
                <a:solidFill>
                  <a:schemeClr val="tx1"/>
                </a:solidFill>
              </a:rPr>
              <a:t>концентраций пыли в воздухе рабочей зоны, объёма лёгочной вентиляции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			ПН </a:t>
            </a:r>
            <a:r>
              <a:rPr lang="ru-RU" sz="2400" b="0" dirty="0">
                <a:solidFill>
                  <a:schemeClr val="tx1"/>
                </a:solidFill>
              </a:rPr>
              <a:t>= С N T Q,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94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489" y="1598927"/>
            <a:ext cx="8183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0" dirty="0" smtClean="0">
                <a:solidFill>
                  <a:schemeClr val="tx1"/>
                </a:solidFill>
              </a:rPr>
              <a:t>где: </a:t>
            </a:r>
            <a:r>
              <a:rPr lang="ru-RU" sz="2400" b="0" dirty="0">
                <a:solidFill>
                  <a:schemeClr val="tx1"/>
                </a:solidFill>
              </a:rPr>
              <a:t>С – среднесменная концентрация пыли в зоне дыхания работающего, мг/м3 ; N – количество рабочих смен в календарном году; Т – продолжительность контакта с пылью, </a:t>
            </a:r>
            <a:r>
              <a:rPr lang="ru-RU" sz="2400" b="0" dirty="0" smtClean="0">
                <a:solidFill>
                  <a:schemeClr val="tx1"/>
                </a:solidFill>
              </a:rPr>
              <a:t>годы;</a:t>
            </a:r>
            <a:r>
              <a:rPr lang="en-US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 smtClean="0">
                <a:solidFill>
                  <a:schemeClr val="tx1"/>
                </a:solidFill>
              </a:rPr>
              <a:t>Q </a:t>
            </a:r>
            <a:r>
              <a:rPr lang="ru-RU" sz="2400" b="0" dirty="0">
                <a:solidFill>
                  <a:schemeClr val="tx1"/>
                </a:solidFill>
              </a:rPr>
              <a:t>– объём лёгочной </a:t>
            </a:r>
            <a:r>
              <a:rPr lang="ru-RU" sz="2400" b="0" dirty="0" err="1" smtClean="0">
                <a:solidFill>
                  <a:schemeClr val="tx1"/>
                </a:solidFill>
              </a:rPr>
              <a:t>венти</a:t>
            </a:r>
            <a:r>
              <a:rPr lang="en-US" sz="2400" b="0" dirty="0" smtClean="0">
                <a:solidFill>
                  <a:schemeClr val="tx1"/>
                </a:solidFill>
              </a:rPr>
              <a:t>-</a:t>
            </a:r>
            <a:r>
              <a:rPr lang="ru-RU" sz="2400" b="0" dirty="0" err="1" smtClean="0">
                <a:solidFill>
                  <a:schemeClr val="tx1"/>
                </a:solidFill>
              </a:rPr>
              <a:t>ляции</a:t>
            </a:r>
            <a:r>
              <a:rPr lang="ru-RU" sz="2400" b="0" dirty="0" smtClean="0">
                <a:solidFill>
                  <a:schemeClr val="tx1"/>
                </a:solidFill>
              </a:rPr>
              <a:t> </a:t>
            </a:r>
            <a:r>
              <a:rPr lang="ru-RU" sz="2400" b="0" dirty="0">
                <a:solidFill>
                  <a:schemeClr val="tx1"/>
                </a:solidFill>
              </a:rPr>
              <a:t>за смену, </a:t>
            </a:r>
            <a:r>
              <a:rPr lang="ru-RU" sz="2400" b="0" dirty="0" smtClean="0">
                <a:solidFill>
                  <a:schemeClr val="tx1"/>
                </a:solidFill>
              </a:rPr>
              <a:t>м3.</a:t>
            </a:r>
          </a:p>
          <a:p>
            <a:pPr algn="just"/>
            <a:r>
              <a:rPr lang="ru-RU" sz="2400" b="0" dirty="0">
                <a:solidFill>
                  <a:schemeClr val="tx1"/>
                </a:solidFill>
              </a:rPr>
              <a:t>	</a:t>
            </a:r>
            <a:r>
              <a:rPr lang="ru-RU" sz="2400" b="0" dirty="0" smtClean="0">
                <a:solidFill>
                  <a:schemeClr val="tx1"/>
                </a:solidFill>
              </a:rPr>
              <a:t>Величина </a:t>
            </a:r>
            <a:r>
              <a:rPr lang="ru-RU" sz="2400" b="0" dirty="0">
                <a:solidFill>
                  <a:schemeClr val="tx1"/>
                </a:solidFill>
              </a:rPr>
              <a:t>Q принимается в зависимости от категории тяжести выполняемых работ (согласно СанПиН 2.2.4.548–96 «Гигиенические требования к микроклимату производственных помещений</a:t>
            </a:r>
            <a:r>
              <a:rPr lang="ru-RU" sz="2400" b="0" dirty="0" smtClean="0">
                <a:solidFill>
                  <a:schemeClr val="tx1"/>
                </a:solidFill>
              </a:rPr>
              <a:t>»): - для </a:t>
            </a:r>
            <a:r>
              <a:rPr lang="ru-RU" sz="2400" b="0" dirty="0">
                <a:solidFill>
                  <a:schemeClr val="tx1"/>
                </a:solidFill>
              </a:rPr>
              <a:t>работ категории </a:t>
            </a:r>
            <a:r>
              <a:rPr lang="ru-RU" sz="2400" b="0" dirty="0" err="1" smtClean="0">
                <a:solidFill>
                  <a:schemeClr val="tx1"/>
                </a:solidFill>
              </a:rPr>
              <a:t>Iа</a:t>
            </a:r>
            <a:r>
              <a:rPr lang="ru-RU" sz="2400" b="0" dirty="0" smtClean="0">
                <a:solidFill>
                  <a:schemeClr val="tx1"/>
                </a:solidFill>
              </a:rPr>
              <a:t>–</a:t>
            </a:r>
            <a:r>
              <a:rPr lang="ru-RU" sz="2400" b="0" dirty="0" err="1" smtClean="0">
                <a:solidFill>
                  <a:schemeClr val="tx1"/>
                </a:solidFill>
              </a:rPr>
              <a:t>Iб</a:t>
            </a:r>
            <a:r>
              <a:rPr lang="ru-RU" sz="2400" b="0" dirty="0" smtClean="0">
                <a:solidFill>
                  <a:schemeClr val="tx1"/>
                </a:solidFill>
              </a:rPr>
              <a:t>, </a:t>
            </a:r>
            <a:r>
              <a:rPr lang="ru-RU" sz="2400" b="0" dirty="0">
                <a:solidFill>
                  <a:schemeClr val="tx1"/>
                </a:solidFill>
              </a:rPr>
              <a:t>Q = 4 </a:t>
            </a:r>
            <a:r>
              <a:rPr lang="ru-RU" sz="2400" b="0" dirty="0" smtClean="0">
                <a:solidFill>
                  <a:schemeClr val="tx1"/>
                </a:solidFill>
              </a:rPr>
              <a:t>м3; - для </a:t>
            </a:r>
            <a:r>
              <a:rPr lang="ru-RU" sz="2400" b="0" dirty="0">
                <a:solidFill>
                  <a:schemeClr val="tx1"/>
                </a:solidFill>
              </a:rPr>
              <a:t>работ категории </a:t>
            </a:r>
            <a:r>
              <a:rPr lang="ru-RU" sz="2400" b="0" dirty="0" err="1" smtClean="0">
                <a:solidFill>
                  <a:schemeClr val="tx1"/>
                </a:solidFill>
              </a:rPr>
              <a:t>IIа</a:t>
            </a:r>
            <a:r>
              <a:rPr lang="ru-RU" sz="2400" b="0" dirty="0" smtClean="0">
                <a:solidFill>
                  <a:schemeClr val="tx1"/>
                </a:solidFill>
              </a:rPr>
              <a:t>–I</a:t>
            </a:r>
            <a:r>
              <a:rPr lang="en-US" sz="2400" b="0" dirty="0" smtClean="0">
                <a:solidFill>
                  <a:schemeClr val="tx1"/>
                </a:solidFill>
              </a:rPr>
              <a:t>I</a:t>
            </a:r>
            <a:r>
              <a:rPr lang="ru-RU" sz="2400" b="0" dirty="0" smtClean="0">
                <a:solidFill>
                  <a:schemeClr val="tx1"/>
                </a:solidFill>
              </a:rPr>
              <a:t>б, </a:t>
            </a:r>
            <a:r>
              <a:rPr lang="ru-RU" sz="2400" b="0" dirty="0">
                <a:solidFill>
                  <a:schemeClr val="tx1"/>
                </a:solidFill>
              </a:rPr>
              <a:t>Q = 7 </a:t>
            </a:r>
            <a:r>
              <a:rPr lang="ru-RU" sz="2400" b="0" dirty="0" smtClean="0">
                <a:solidFill>
                  <a:schemeClr val="tx1"/>
                </a:solidFill>
              </a:rPr>
              <a:t>м3; - для </a:t>
            </a:r>
            <a:r>
              <a:rPr lang="ru-RU" sz="2400" b="0" dirty="0">
                <a:solidFill>
                  <a:schemeClr val="tx1"/>
                </a:solidFill>
              </a:rPr>
              <a:t>работ категории </a:t>
            </a:r>
            <a:r>
              <a:rPr lang="ru-RU" sz="2400" b="0" dirty="0" smtClean="0">
                <a:solidFill>
                  <a:schemeClr val="tx1"/>
                </a:solidFill>
              </a:rPr>
              <a:t>III, </a:t>
            </a:r>
            <a:r>
              <a:rPr lang="ru-RU" sz="2400" b="0" dirty="0">
                <a:solidFill>
                  <a:schemeClr val="tx1"/>
                </a:solidFill>
              </a:rPr>
              <a:t>Q = 10 </a:t>
            </a:r>
            <a:r>
              <a:rPr lang="ru-RU" sz="2400" b="0" dirty="0" smtClean="0">
                <a:solidFill>
                  <a:schemeClr val="tx1"/>
                </a:solidFill>
              </a:rPr>
              <a:t>м3. 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15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Полученные </a:t>
            </a:r>
            <a:r>
              <a:rPr lang="ru-RU" sz="2800" b="0" dirty="0">
                <a:solidFill>
                  <a:schemeClr val="tx1"/>
                </a:solidFill>
              </a:rPr>
              <a:t>значения пылевой нагрузки среды сравниваются с величиной контрольной пылевой нагрузки среды, рассчитываемой в зависимости от фактической или предполагаемой </a:t>
            </a:r>
            <a:r>
              <a:rPr lang="ru-RU" sz="2800" b="0" dirty="0" err="1" smtClean="0">
                <a:solidFill>
                  <a:schemeClr val="tx1"/>
                </a:solidFill>
              </a:rPr>
              <a:t>продол</a:t>
            </a:r>
            <a:r>
              <a:rPr lang="en-US" sz="2800" b="0" dirty="0" smtClean="0">
                <a:solidFill>
                  <a:schemeClr val="tx1"/>
                </a:solidFill>
              </a:rPr>
              <a:t>-</a:t>
            </a:r>
            <a:r>
              <a:rPr lang="ru-RU" sz="2800" b="0" dirty="0" err="1" smtClean="0">
                <a:solidFill>
                  <a:schemeClr val="tx1"/>
                </a:solidFill>
              </a:rPr>
              <a:t>жительности</a:t>
            </a:r>
            <a:r>
              <a:rPr lang="ru-RU" sz="2800" b="0" dirty="0" smtClean="0">
                <a:solidFill>
                  <a:schemeClr val="tx1"/>
                </a:solidFill>
              </a:rPr>
              <a:t> </a:t>
            </a:r>
            <a:r>
              <a:rPr lang="ru-RU" sz="2800" b="0" dirty="0">
                <a:solidFill>
                  <a:schemeClr val="tx1"/>
                </a:solidFill>
              </a:rPr>
              <a:t>контакта с пылью, предельно допустимой концентрации пыли и категории тяжести выполняемых работ. </a:t>
            </a:r>
            <a:r>
              <a:rPr lang="ru-RU" sz="2800" b="0" dirty="0" smtClean="0">
                <a:solidFill>
                  <a:schemeClr val="tx1"/>
                </a:solidFill>
              </a:rPr>
              <a:t>	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86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o-RO" b="0" dirty="0" smtClean="0"/>
              <a:t>Natalia Ciobanu</a:t>
            </a:r>
            <a:endParaRPr lang="de-DE" b="0" dirty="0"/>
          </a:p>
        </p:txBody>
      </p:sp>
      <p:sp>
        <p:nvSpPr>
          <p:cNvPr id="109570" name="Datumsplatzhalter 3"/>
          <p:cNvSpPr>
            <a:spLocks noGrp="1"/>
          </p:cNvSpPr>
          <p:nvPr>
            <p:ph type="dt" sz="half" idx="11"/>
          </p:nvPr>
        </p:nvSpPr>
        <p:spPr>
          <a:noFill/>
        </p:spPr>
        <p:txBody>
          <a:bodyPr/>
          <a:lstStyle/>
          <a:p>
            <a:fld id="{1A768533-9F5A-4A96-B8F6-9A95114E0856}" type="datetime1">
              <a:rPr lang="en-GB">
                <a:cs typeface="Arial" charset="0"/>
              </a:rPr>
              <a:pPr/>
              <a:t>06/11/2018</a:t>
            </a:fld>
            <a:endParaRPr lang="de-DE"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791" y="1598927"/>
            <a:ext cx="7638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Контрольная </a:t>
            </a:r>
            <a:r>
              <a:rPr lang="ru-RU" sz="2800" b="0" dirty="0">
                <a:solidFill>
                  <a:schemeClr val="tx1"/>
                </a:solidFill>
              </a:rPr>
              <a:t>пылевая нагрузка (КПН) среды – это пылевая нагрузка, возникающая при условии соблюдения среднесменной ПДК пыли в течение всего периода взаимодействия с вредным фактором 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ru-RU" sz="2800" b="0" dirty="0" smtClean="0">
                <a:solidFill>
                  <a:schemeClr val="tx1"/>
                </a:solidFill>
              </a:rPr>
              <a:t>			КПН </a:t>
            </a:r>
            <a:r>
              <a:rPr lang="ru-RU" sz="2800" b="0" dirty="0">
                <a:solidFill>
                  <a:schemeClr val="tx1"/>
                </a:solidFill>
              </a:rPr>
              <a:t>= ПДК N T Q, </a:t>
            </a:r>
            <a:endParaRPr lang="ru-RU" sz="2800" b="0" dirty="0" smtClean="0">
              <a:solidFill>
                <a:schemeClr val="tx1"/>
              </a:solidFill>
            </a:endParaRPr>
          </a:p>
          <a:p>
            <a:pPr algn="just"/>
            <a:r>
              <a:rPr lang="en-US" sz="2800" b="0" dirty="0" smtClean="0">
                <a:solidFill>
                  <a:schemeClr val="tx1"/>
                </a:solidFill>
              </a:rPr>
              <a:t>	</a:t>
            </a:r>
            <a:r>
              <a:rPr lang="ru-RU" sz="2800" b="0" dirty="0" smtClean="0">
                <a:solidFill>
                  <a:schemeClr val="tx1"/>
                </a:solidFill>
              </a:rPr>
              <a:t>где: </a:t>
            </a:r>
            <a:r>
              <a:rPr lang="ru-RU" sz="2800" b="0" dirty="0">
                <a:solidFill>
                  <a:schemeClr val="tx1"/>
                </a:solidFill>
              </a:rPr>
              <a:t>ПДК – среднесменная предельно допустимая </a:t>
            </a:r>
            <a:r>
              <a:rPr lang="ru-RU" sz="2800" b="0" dirty="0" smtClean="0">
                <a:solidFill>
                  <a:schemeClr val="tx1"/>
                </a:solidFill>
              </a:rPr>
              <a:t>концентрация </a:t>
            </a:r>
            <a:r>
              <a:rPr lang="ru-RU" sz="2800" b="0" dirty="0">
                <a:solidFill>
                  <a:schemeClr val="tx1"/>
                </a:solidFill>
              </a:rPr>
              <a:t>пыли в зоне дыхания работника, мг/м3 . 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82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804</TotalTime>
  <Words>757</Words>
  <Application>Microsoft Office PowerPoint</Application>
  <PresentationFormat>Экран (4:3)</PresentationFormat>
  <Paragraphs>1321</Paragraphs>
  <Slides>166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166</vt:i4>
      </vt:variant>
    </vt:vector>
  </HeadingPairs>
  <TitlesOfParts>
    <vt:vector size="167" baseType="lpstr">
      <vt:lpstr>GIZ_Banner_Kopfzeile-Ausland (3)</vt:lpstr>
      <vt:lpstr>Curs de instruire pentru angajații operatorilor „Apă-Canal”  Modulul 15:  Protecția muncii în cadrul operatorilor de   alimentare cu apă și de canalizare  Sesiunea 2:  Производственная санитария  и гигиена труда  Expert conf. univ., dr. Olaru Efim Universitatea Tehnică a Moldovei  6 – 7 – 8 noiembrie 2018,  Chișinău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PC</cp:lastModifiedBy>
  <cp:revision>349</cp:revision>
  <cp:lastPrinted>2017-07-11T13:18:46Z</cp:lastPrinted>
  <dcterms:created xsi:type="dcterms:W3CDTF">2013-09-05T11:54:56Z</dcterms:created>
  <dcterms:modified xsi:type="dcterms:W3CDTF">2018-11-06T11:08:18Z</dcterms:modified>
</cp:coreProperties>
</file>