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3" autoAdjust="0"/>
    <p:restoredTop sz="94624" autoAdjust="0"/>
  </p:normalViewPr>
  <p:slideViewPr>
    <p:cSldViewPr snapToGrid="0">
      <p:cViewPr>
        <p:scale>
          <a:sx n="75" d="100"/>
          <a:sy n="75" d="100"/>
        </p:scale>
        <p:origin x="-480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A8D202-07D7-417C-B1EA-D807DC73AD35}" type="datetimeFigureOut">
              <a:rPr lang="ru-RU" smtClean="0"/>
              <a:pPr/>
              <a:t>ср 12.06.19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3E29C1-B443-4659-923F-7AEAED013A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3E29C1-B443-4659-923F-7AEAED013A0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F3B0-0F42-423A-9C20-B00DF10E4DD8}" type="datetimeFigureOut">
              <a:rPr lang="ro-RO" smtClean="0"/>
              <a:pPr/>
              <a:t>12.06.2019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F0990-E44F-4EB7-87DF-F844CFCEB91C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2155317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F3B0-0F42-423A-9C20-B00DF10E4DD8}" type="datetimeFigureOut">
              <a:rPr lang="ro-RO" smtClean="0"/>
              <a:pPr/>
              <a:t>12.06.2019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F0990-E44F-4EB7-87DF-F844CFCEB91C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2553910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F3B0-0F42-423A-9C20-B00DF10E4DD8}" type="datetimeFigureOut">
              <a:rPr lang="ro-RO" smtClean="0"/>
              <a:pPr/>
              <a:t>12.06.2019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F0990-E44F-4EB7-87DF-F844CFCEB91C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2005247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F3B0-0F42-423A-9C20-B00DF10E4DD8}" type="datetimeFigureOut">
              <a:rPr lang="ro-RO" smtClean="0"/>
              <a:pPr/>
              <a:t>12.06.2019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F0990-E44F-4EB7-87DF-F844CFCEB91C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989452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F3B0-0F42-423A-9C20-B00DF10E4DD8}" type="datetimeFigureOut">
              <a:rPr lang="ro-RO" smtClean="0"/>
              <a:pPr/>
              <a:t>12.06.2019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F0990-E44F-4EB7-87DF-F844CFCEB91C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923332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F3B0-0F42-423A-9C20-B00DF10E4DD8}" type="datetimeFigureOut">
              <a:rPr lang="ro-RO" smtClean="0"/>
              <a:pPr/>
              <a:t>12.06.2019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F0990-E44F-4EB7-87DF-F844CFCEB91C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2686754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F3B0-0F42-423A-9C20-B00DF10E4DD8}" type="datetimeFigureOut">
              <a:rPr lang="ro-RO" smtClean="0"/>
              <a:pPr/>
              <a:t>12.06.2019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F0990-E44F-4EB7-87DF-F844CFCEB91C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1277312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F3B0-0F42-423A-9C20-B00DF10E4DD8}" type="datetimeFigureOut">
              <a:rPr lang="ro-RO" smtClean="0"/>
              <a:pPr/>
              <a:t>12.06.2019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F0990-E44F-4EB7-87DF-F844CFCEB91C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418430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F3B0-0F42-423A-9C20-B00DF10E4DD8}" type="datetimeFigureOut">
              <a:rPr lang="ro-RO" smtClean="0"/>
              <a:pPr/>
              <a:t>12.06.2019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F0990-E44F-4EB7-87DF-F844CFCEB91C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2151720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F3B0-0F42-423A-9C20-B00DF10E4DD8}" type="datetimeFigureOut">
              <a:rPr lang="ro-RO" smtClean="0"/>
              <a:pPr/>
              <a:t>12.06.2019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F0990-E44F-4EB7-87DF-F844CFCEB91C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3721798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F3B0-0F42-423A-9C20-B00DF10E4DD8}" type="datetimeFigureOut">
              <a:rPr lang="ro-RO" smtClean="0"/>
              <a:pPr/>
              <a:t>12.06.2019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F0990-E44F-4EB7-87DF-F844CFCEB91C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734105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0F3B0-0F42-423A-9C20-B00DF10E4DD8}" type="datetimeFigureOut">
              <a:rPr lang="ro-RO" smtClean="0"/>
              <a:pPr/>
              <a:t>12.06.2019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F0990-E44F-4EB7-87DF-F844CFCEB91C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1062205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9819" y="1674056"/>
            <a:ext cx="10141526" cy="1716258"/>
          </a:xfrm>
        </p:spPr>
        <p:txBody>
          <a:bodyPr/>
          <a:lstStyle/>
          <a:p>
            <a:r>
              <a:rPr kumimoji="0" lang="ro-RO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Curs de instruire pentru angajații operatorilor „Apă-Canal”</a:t>
            </a:r>
            <a:r>
              <a:rPr kumimoji="0" lang="ro-RO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/>
            </a:r>
            <a:br>
              <a:rPr kumimoji="0" lang="ro-RO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</a:br>
            <a:r>
              <a:rPr kumimoji="0" lang="ro-RO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/>
            </a:r>
            <a:br>
              <a:rPr kumimoji="0" lang="ro-RO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</a:br>
            <a:endParaRPr lang="ro-R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475915"/>
            <a:ext cx="9144000" cy="3860230"/>
          </a:xfrm>
        </p:spPr>
        <p:txBody>
          <a:bodyPr>
            <a:normAutofit fontScale="92500" lnSpcReduction="20000"/>
          </a:bodyPr>
          <a:lstStyle/>
          <a:p>
            <a:r>
              <a:rPr lang="ro-RO" b="1" dirty="0" smtClean="0">
                <a:solidFill>
                  <a:srgbClr val="FF0000"/>
                </a:solidFill>
              </a:rPr>
              <a:t>Modulul 16</a:t>
            </a:r>
            <a:r>
              <a:rPr lang="ro-RO" b="1" dirty="0" smtClean="0"/>
              <a:t>:  „Managementul electroenergetic și automatizarea proceselor în sistemele de alimentare cu apă și de canalizare”.</a:t>
            </a:r>
            <a:r>
              <a:rPr lang="ro-RO" dirty="0" smtClean="0"/>
              <a:t/>
            </a:r>
            <a:br>
              <a:rPr lang="ro-RO" dirty="0" smtClean="0"/>
            </a:br>
            <a:r>
              <a:rPr lang="ro-RO" dirty="0" smtClean="0"/>
              <a:t/>
            </a:r>
            <a:br>
              <a:rPr lang="ro-RO" dirty="0" smtClean="0"/>
            </a:br>
            <a:r>
              <a:rPr lang="ro-RO" b="1" dirty="0" smtClean="0">
                <a:solidFill>
                  <a:srgbClr val="FF0000"/>
                </a:solidFill>
              </a:rPr>
              <a:t>Cec</a:t>
            </a:r>
            <a:r>
              <a:rPr lang="ru-RU" b="1" dirty="0" smtClean="0">
                <a:solidFill>
                  <a:srgbClr val="FF0000"/>
                </a:solidFill>
              </a:rPr>
              <a:t>сия</a:t>
            </a:r>
            <a:r>
              <a:rPr lang="ro-RO" b="1" dirty="0" smtClean="0">
                <a:solidFill>
                  <a:srgbClr val="FF0000"/>
                </a:solidFill>
              </a:rPr>
              <a:t> </a:t>
            </a:r>
            <a:r>
              <a:rPr lang="ro-RO" b="1" dirty="0" smtClean="0">
                <a:solidFill>
                  <a:srgbClr val="FF0000"/>
                </a:solidFill>
              </a:rPr>
              <a:t>7</a:t>
            </a:r>
            <a:r>
              <a:rPr lang="ro-RO" b="1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Обслуживание и эксплуатация электрооборудования</a:t>
            </a:r>
            <a:endParaRPr lang="ro-RO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ru-RU" sz="1800" b="1" i="1" dirty="0" smtClean="0">
                <a:solidFill>
                  <a:srgbClr val="0070C0"/>
                </a:solidFill>
              </a:rPr>
              <a:t>Цель</a:t>
            </a:r>
            <a:r>
              <a:rPr lang="ru-RU" sz="1800" dirty="0" smtClean="0"/>
              <a:t> </a:t>
            </a:r>
            <a:r>
              <a:rPr lang="ru-RU" sz="1800" dirty="0" smtClean="0"/>
              <a:t> обеспечение надежного, безопасного </a:t>
            </a:r>
            <a:r>
              <a:rPr lang="ru-RU" sz="1800" dirty="0" smtClean="0"/>
              <a:t>и рациональную эксплуатацию электроустановок и содержание их в исправном </a:t>
            </a:r>
            <a:r>
              <a:rPr lang="ru-RU" sz="1800" dirty="0" smtClean="0"/>
              <a:t>состоянии  </a:t>
            </a:r>
            <a:r>
              <a:rPr lang="ru-RU" sz="1800" dirty="0" smtClean="0"/>
              <a:t>в соответствии с «Правилами технической </a:t>
            </a:r>
            <a:r>
              <a:rPr lang="ru-RU" sz="1800" dirty="0" smtClean="0"/>
              <a:t>эксплуатации электроустановок потребителей  и других технических –нормативных документов, </a:t>
            </a:r>
            <a:r>
              <a:rPr lang="ru-RU" sz="1800" dirty="0" err="1" smtClean="0"/>
              <a:t>инстукций</a:t>
            </a:r>
            <a:r>
              <a:rPr lang="ru-RU" sz="1800" dirty="0" smtClean="0"/>
              <a:t> действующих на территории РМ .</a:t>
            </a:r>
            <a:endParaRPr lang="ru-RU" sz="1800" dirty="0" smtClean="0"/>
          </a:p>
          <a:p>
            <a:pPr algn="l"/>
            <a:r>
              <a:rPr lang="ru-RU" sz="1800" dirty="0" smtClean="0"/>
              <a:t>Обеспечить надежную и безопасную работу электроустановок </a:t>
            </a:r>
            <a:r>
              <a:rPr lang="ru-RU" sz="1800" dirty="0" smtClean="0"/>
              <a:t> содержание их в </a:t>
            </a:r>
            <a:r>
              <a:rPr lang="ru-RU" sz="1800" dirty="0" smtClean="0"/>
              <a:t>исправном состоянии в соответствии с действующими на территории Республики Молдова нормативно-техническими актами (Правила, </a:t>
            </a:r>
            <a:r>
              <a:rPr lang="ru-RU" sz="1800" dirty="0" smtClean="0"/>
              <a:t>инструкции </a:t>
            </a:r>
            <a:r>
              <a:rPr lang="ru-RU" sz="1800" dirty="0" smtClean="0"/>
              <a:t>и т. д</a:t>
            </a:r>
            <a:r>
              <a:rPr lang="ru-RU" sz="1800" dirty="0" smtClean="0"/>
              <a:t>.).</a:t>
            </a:r>
            <a:endParaRPr lang="ro-RO" sz="1800" b="1" i="1" dirty="0" smtClean="0"/>
          </a:p>
          <a:p>
            <a:pPr algn="l"/>
            <a:r>
              <a:rPr lang="ru-RU" sz="2200" b="1" i="1" dirty="0" smtClean="0">
                <a:solidFill>
                  <a:schemeClr val="accent1">
                    <a:lumMod val="50000"/>
                  </a:schemeClr>
                </a:solidFill>
              </a:rPr>
              <a:t>Назначение и </a:t>
            </a:r>
            <a:r>
              <a:rPr lang="ru-RU" sz="2200" b="1" i="1" dirty="0" smtClean="0">
                <a:solidFill>
                  <a:schemeClr val="accent1">
                    <a:lumMod val="50000"/>
                  </a:schemeClr>
                </a:solidFill>
              </a:rPr>
              <a:t>о</a:t>
            </a:r>
            <a:r>
              <a:rPr lang="ru-RU" sz="2200" b="1" i="1" dirty="0" smtClean="0">
                <a:solidFill>
                  <a:schemeClr val="accent1">
                    <a:lumMod val="50000"/>
                  </a:schemeClr>
                </a:solidFill>
              </a:rPr>
              <a:t>бязанности </a:t>
            </a:r>
            <a:r>
              <a:rPr lang="ru-RU" sz="2200" b="1" i="1" dirty="0" smtClean="0">
                <a:solidFill>
                  <a:schemeClr val="accent1">
                    <a:lumMod val="50000"/>
                  </a:schemeClr>
                </a:solidFill>
              </a:rPr>
              <a:t>ответственного за </a:t>
            </a:r>
            <a:r>
              <a:rPr lang="ru-RU" sz="2200" b="1" i="1" dirty="0" smtClean="0">
                <a:solidFill>
                  <a:schemeClr val="accent1">
                    <a:lumMod val="50000"/>
                  </a:schemeClr>
                </a:solidFill>
              </a:rPr>
              <a:t>электрохозяйство предприятия и структурных подразделений.</a:t>
            </a:r>
          </a:p>
          <a:p>
            <a:r>
              <a:rPr lang="ro-RO" dirty="0" smtClean="0"/>
              <a:t/>
            </a:r>
            <a:br>
              <a:rPr lang="ro-RO" dirty="0" smtClean="0"/>
            </a:br>
            <a:r>
              <a:rPr lang="ru-RU" sz="1900" b="1" dirty="0" err="1" smtClean="0"/>
              <a:t>Преподователь</a:t>
            </a:r>
            <a:r>
              <a:rPr lang="ro-RO" sz="1900" b="1" dirty="0" smtClean="0"/>
              <a:t>: </a:t>
            </a:r>
            <a:r>
              <a:rPr lang="ru-RU" sz="1900" b="1" dirty="0" err="1" smtClean="0"/>
              <a:t>Мереуца</a:t>
            </a:r>
            <a:r>
              <a:rPr lang="ru-RU" sz="1900" b="1" dirty="0" smtClean="0"/>
              <a:t> Виктор</a:t>
            </a:r>
            <a:r>
              <a:rPr lang="ro-RO" sz="1900" b="1" dirty="0" smtClean="0"/>
              <a:t/>
            </a:r>
            <a:br>
              <a:rPr lang="ro-RO" sz="1900" b="1" dirty="0" smtClean="0"/>
            </a:br>
            <a:r>
              <a:rPr lang="ru-RU" sz="1900" b="1" dirty="0" smtClean="0"/>
              <a:t>13 июня</a:t>
            </a:r>
            <a:r>
              <a:rPr lang="ro-RO" sz="1900" b="1" dirty="0" smtClean="0"/>
              <a:t> </a:t>
            </a:r>
            <a:r>
              <a:rPr lang="ro-RO" sz="1900" b="1" dirty="0" smtClean="0"/>
              <a:t>2019,  </a:t>
            </a:r>
            <a:r>
              <a:rPr lang="ru-RU" sz="1900" b="1" dirty="0" smtClean="0"/>
              <a:t>Кишинёв</a:t>
            </a:r>
            <a:endParaRPr lang="ro-RO" sz="1900" b="1" dirty="0" smtClean="0"/>
          </a:p>
          <a:p>
            <a:endParaRPr lang="ro-RO" dirty="0"/>
          </a:p>
        </p:txBody>
      </p:sp>
      <p:pic>
        <p:nvPicPr>
          <p:cNvPr id="4" name="Picture 6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1433" y="80160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9107" y="244805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cf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4869" y="108292"/>
            <a:ext cx="756366" cy="7563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fcaac_logo0200px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0253" y="80160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964872" y="809809"/>
            <a:ext cx="671483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     </a:t>
            </a:r>
            <a:endParaRPr kumimoji="0" lang="ro-RO" altLang="ro-RO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351" y="0"/>
            <a:ext cx="1586064" cy="12477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5992" y="255226"/>
            <a:ext cx="1809750" cy="5492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9107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ro-RO" sz="1700" dirty="0" smtClean="0"/>
          </a:p>
          <a:p>
            <a:pPr>
              <a:buNone/>
            </a:pPr>
            <a:r>
              <a:rPr lang="ru-RU" dirty="0" smtClean="0"/>
              <a:t>На рабочих местах оперативного персонала (на подстанциях, в распределительных устройствах или в </a:t>
            </a:r>
            <a:r>
              <a:rPr lang="ru-RU" dirty="0" smtClean="0"/>
              <a:t>помещениях, отведенных </a:t>
            </a:r>
            <a:r>
              <a:rPr lang="ru-RU" dirty="0" smtClean="0"/>
              <a:t>для обслуживающего электроустановки персонала) должна вестись следующая документация:</a:t>
            </a:r>
          </a:p>
          <a:p>
            <a:r>
              <a:rPr lang="ru-RU" dirty="0" smtClean="0"/>
              <a:t>оперативная схема или схема-макет;</a:t>
            </a:r>
          </a:p>
          <a:p>
            <a:r>
              <a:rPr lang="ru-RU" dirty="0" smtClean="0"/>
              <a:t>оперативный журнал;</a:t>
            </a:r>
          </a:p>
          <a:p>
            <a:r>
              <a:rPr lang="ru-RU" dirty="0" smtClean="0"/>
              <a:t>бланки нарядов-допусков на производство работ в электроустановках;</a:t>
            </a:r>
          </a:p>
          <a:p>
            <a:r>
              <a:rPr lang="ru-RU" dirty="0" smtClean="0"/>
              <a:t>бланки переключений;</a:t>
            </a:r>
          </a:p>
          <a:p>
            <a:r>
              <a:rPr lang="ru-RU" dirty="0" smtClean="0"/>
              <a:t>журнал или картотека дефектов и неполадок на электрооборудовании;</a:t>
            </a:r>
          </a:p>
          <a:p>
            <a:r>
              <a:rPr lang="ru-RU" dirty="0" smtClean="0"/>
              <a:t>ведомости показаний контрольно-измерительных приборов и электросчетчиков;</a:t>
            </a:r>
          </a:p>
          <a:p>
            <a:r>
              <a:rPr lang="ru-RU" dirty="0" smtClean="0"/>
              <a:t>перечень работ, выполняемых самостоятельно по оперативному обслуживанию на закрепленном участке;</a:t>
            </a:r>
          </a:p>
          <a:p>
            <a:r>
              <a:rPr lang="ru-RU" dirty="0" smtClean="0"/>
              <a:t>журнал учета производственного инструктажа;</a:t>
            </a:r>
          </a:p>
          <a:p>
            <a:r>
              <a:rPr lang="ru-RU" dirty="0" smtClean="0"/>
              <a:t>журнал учета противоаварийных тренировок;</a:t>
            </a:r>
          </a:p>
          <a:p>
            <a:r>
              <a:rPr lang="ru-RU" dirty="0" smtClean="0"/>
              <a:t>списки лиц, имеющих право единоличного осмотра электроустановок; лиц, имеющих право отдавать оперативные распоряжения</a:t>
            </a:r>
            <a:r>
              <a:rPr lang="ru-RU" dirty="0" smtClean="0"/>
              <a:t>;</a:t>
            </a:r>
            <a:endParaRPr lang="ru-RU" dirty="0" smtClean="0"/>
          </a:p>
          <a:p>
            <a:r>
              <a:rPr lang="ru-RU" dirty="0" smtClean="0"/>
              <a:t>журнал релейной защиты, автоматики и телемеханики и карты установок релейной защиты и автоматики;</a:t>
            </a:r>
          </a:p>
          <a:p>
            <a:r>
              <a:rPr lang="ru-RU" dirty="0" smtClean="0"/>
              <a:t>журнал распоряжений.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161" y="45915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9107" y="55909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8266" y="421343"/>
            <a:ext cx="756366" cy="7563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7538" y="340987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74108" y="1149859"/>
            <a:ext cx="671483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     </a:t>
            </a:r>
            <a:endParaRPr kumimoji="0" lang="ro-RO" altLang="ro-RO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060" y="265284"/>
            <a:ext cx="1586064" cy="12477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3733" y="519483"/>
            <a:ext cx="1809750" cy="5492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o-RO" dirty="0" smtClean="0"/>
              <a:t>  </a:t>
            </a:r>
            <a:r>
              <a:rPr lang="ro-RO" sz="2400" b="1" i="1" dirty="0" smtClean="0">
                <a:solidFill>
                  <a:schemeClr val="accent5">
                    <a:lumMod val="75000"/>
                  </a:schemeClr>
                </a:solidFill>
              </a:rPr>
              <a:t>Periodicitatea efectuării  încercărilor ale echipamentelor și aparatelor instalațiilor electrice</a:t>
            </a:r>
            <a:r>
              <a:rPr lang="ro-RO" sz="24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ru-RU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000" dirty="0" smtClean="0"/>
              <a:t>В Нормах приняты следующие условные обозначения вида испытаний и измерений: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К</a:t>
            </a:r>
            <a:r>
              <a:rPr lang="ru-RU" sz="2000" dirty="0" smtClean="0"/>
              <a:t> - испытания и измерения параметров при капитальном ремонте электрооборудования;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Т</a:t>
            </a:r>
            <a:r>
              <a:rPr lang="ru-RU" sz="2000" dirty="0" smtClean="0"/>
              <a:t>- испытания и измерения параметров при текущем ремонте электрооборудования;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М</a:t>
            </a:r>
            <a:r>
              <a:rPr lang="ru-RU" sz="2000" dirty="0" smtClean="0"/>
              <a:t> - межремонтные испытания и измерения, т.е. профилактические испытания, не связанные с выводом электрооборудования в ремонт.</a:t>
            </a:r>
          </a:p>
          <a:p>
            <a:pPr>
              <a:buNone/>
            </a:pPr>
            <a:endParaRPr lang="ru-RU" sz="2000" dirty="0"/>
          </a:p>
        </p:txBody>
      </p:sp>
      <p:pic>
        <p:nvPicPr>
          <p:cNvPr id="4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161" y="45915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9107" y="55909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8266" y="421343"/>
            <a:ext cx="756366" cy="7563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7538" y="340987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974108" y="1149859"/>
            <a:ext cx="671483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     </a:t>
            </a:r>
            <a:endParaRPr kumimoji="0" lang="ro-RO" altLang="ro-RO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3733" y="519483"/>
            <a:ext cx="1809750" cy="5492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060" y="265284"/>
            <a:ext cx="1586064" cy="12477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o-RO" sz="2000" b="1" dirty="0" smtClean="0"/>
          </a:p>
          <a:p>
            <a:endParaRPr lang="ro-RO" sz="2000" b="1" dirty="0" smtClean="0"/>
          </a:p>
          <a:p>
            <a:r>
              <a:rPr lang="ru-RU" sz="2000" b="1" dirty="0" smtClean="0"/>
              <a:t>СИЛОВЫЕ ТРАНСФОРМАТОРЫ </a:t>
            </a:r>
            <a:endParaRPr lang="ru-RU" sz="2000" dirty="0" smtClean="0"/>
          </a:p>
          <a:p>
            <a:r>
              <a:rPr lang="ru-RU" sz="2000" b="1" dirty="0" smtClean="0"/>
              <a:t>СИЛОВЫЕ КАБЕЛЬНЫЕ  ЛИНИИ</a:t>
            </a:r>
          </a:p>
          <a:p>
            <a:r>
              <a:rPr lang="ru-RU" sz="2000" b="1" dirty="0" smtClean="0"/>
              <a:t>СБОРНЫЕ И СОЕДИНИТЕЛЬНЫЕ ШИНЫ</a:t>
            </a:r>
          </a:p>
          <a:p>
            <a:r>
              <a:rPr lang="ru-RU" sz="2000" b="1" dirty="0" smtClean="0"/>
              <a:t>МАСЛЕННЫЕ  И ЭЛЕКТРОМАГНИТНЫЕ ВЫКЛЮЧАТЕЛИ </a:t>
            </a:r>
            <a:endParaRPr lang="ru-RU" sz="2000" dirty="0" smtClean="0"/>
          </a:p>
          <a:p>
            <a:r>
              <a:rPr lang="ru-RU" sz="2000" b="1" dirty="0" smtClean="0"/>
              <a:t>ЭЛЕКТРОДВИГАТЕЛИ ПОСТОЯННОГО И ПЕРЕМЕННОГО ТОКА</a:t>
            </a:r>
          </a:p>
          <a:p>
            <a:r>
              <a:rPr lang="ru-RU" sz="2000" b="1" dirty="0" smtClean="0"/>
              <a:t>КОМПЛЕКТНЫЕ РАСПРЕДЕЛИТЕЛЬНЫЕ УСТРОЙСТВА ВНУТРЕННЕЙ И НАРУЖНОЙ УСТАНОВКИ</a:t>
            </a:r>
            <a:endParaRPr lang="ru-RU" sz="2000" dirty="0" smtClean="0"/>
          </a:p>
          <a:p>
            <a:r>
              <a:rPr lang="ru-RU" sz="2000" b="1" smtClean="0"/>
              <a:t>ЗАЗЕМЛЯЮЩИЕ УСТРОЙСТВА</a:t>
            </a:r>
            <a:endParaRPr lang="ru-RU" dirty="0"/>
          </a:p>
        </p:txBody>
      </p:sp>
      <p:pic>
        <p:nvPicPr>
          <p:cNvPr id="4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161" y="45915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9107" y="55909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8266" y="421343"/>
            <a:ext cx="756366" cy="7563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7538" y="340987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974108" y="1149859"/>
            <a:ext cx="671483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     </a:t>
            </a:r>
            <a:endParaRPr kumimoji="0" lang="ro-RO" altLang="ro-RO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060" y="265284"/>
            <a:ext cx="1586064" cy="12477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3733" y="519483"/>
            <a:ext cx="1809750" cy="5492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582" y="1906224"/>
            <a:ext cx="10141526" cy="504467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ОПЕРАТИВНО-ДИСПЕЧЕРСКОЕ УПРАВЛЕНИЕ</a:t>
            </a:r>
            <a:endParaRPr lang="ro-RO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2327" y="2396836"/>
            <a:ext cx="9144000" cy="3652981"/>
          </a:xfrm>
        </p:spPr>
        <p:txBody>
          <a:bodyPr>
            <a:normAutofit/>
          </a:bodyPr>
          <a:lstStyle/>
          <a:p>
            <a:pPr algn="l"/>
            <a:r>
              <a:rPr lang="ru-RU" sz="1800" dirty="0" smtClean="0"/>
              <a:t>На предприятиях, имеющих в составе систем электроснабжения </a:t>
            </a:r>
            <a:r>
              <a:rPr lang="ru-RU" sz="1800" b="1" dirty="0" smtClean="0"/>
              <a:t>собственные источники электроэнергии, </a:t>
            </a:r>
            <a:r>
              <a:rPr lang="ru-RU" sz="1800" dirty="0" smtClean="0"/>
              <a:t>электрические сети и приемники электрической энергии, должно быть организовано круглосуточное диспетчерское управление их работой, задачами которого являются:</a:t>
            </a:r>
          </a:p>
          <a:p>
            <a:pPr algn="l">
              <a:buFontTx/>
              <a:buChar char="-"/>
            </a:pPr>
            <a:r>
              <a:rPr lang="ru-RU" sz="1800" dirty="0" smtClean="0"/>
              <a:t>разработка</a:t>
            </a:r>
            <a:r>
              <a:rPr lang="ru-RU" sz="1800" dirty="0" smtClean="0"/>
              <a:t>, согласование с питающей энергосистемой и ведение режимов работы </a:t>
            </a:r>
            <a:r>
              <a:rPr lang="ru-RU" sz="1800" b="1" dirty="0" smtClean="0"/>
              <a:t>собственных электростанций </a:t>
            </a:r>
            <a:r>
              <a:rPr lang="ru-RU" sz="1800" dirty="0" smtClean="0"/>
              <a:t>и сетей, обусловливающих бесперебойность электроснабжения</a:t>
            </a:r>
            <a:r>
              <a:rPr lang="ru-RU" sz="1800" dirty="0" smtClean="0"/>
              <a:t>;</a:t>
            </a:r>
          </a:p>
          <a:p>
            <a:pPr algn="l">
              <a:buFontTx/>
              <a:buChar char="-"/>
            </a:pPr>
            <a:r>
              <a:rPr lang="ru-RU" sz="1800" dirty="0" smtClean="0"/>
              <a:t>выполнение требований к качеству электрической </a:t>
            </a:r>
            <a:r>
              <a:rPr lang="ru-RU" sz="1800" dirty="0" smtClean="0"/>
              <a:t>энергии;</a:t>
            </a:r>
          </a:p>
          <a:p>
            <a:pPr algn="l">
              <a:buFontTx/>
              <a:buChar char="-"/>
            </a:pPr>
            <a:r>
              <a:rPr lang="ru-RU" sz="1800" dirty="0" smtClean="0"/>
              <a:t>обеспечение </a:t>
            </a:r>
            <a:r>
              <a:rPr lang="ru-RU" sz="1800" dirty="0" smtClean="0"/>
              <a:t>экономичности работы системы электроснабжения и рационального использования энергоресурсов при соблюдении режимов </a:t>
            </a:r>
            <a:r>
              <a:rPr lang="ru-RU" sz="1800" dirty="0" smtClean="0"/>
              <a:t>потребления;</a:t>
            </a:r>
          </a:p>
          <a:p>
            <a:pPr algn="l">
              <a:buFontTx/>
              <a:buChar char="-"/>
            </a:pPr>
            <a:r>
              <a:rPr lang="ru-RU" sz="1800" dirty="0" smtClean="0"/>
              <a:t>предотвращение и ликвидация аварий и других технологических нарушений при </a:t>
            </a:r>
            <a:r>
              <a:rPr lang="ru-RU" sz="1800" b="1" dirty="0" smtClean="0"/>
              <a:t>производстве, преобразовании, передаче и распределении электрической энергии.</a:t>
            </a:r>
          </a:p>
          <a:p>
            <a:pPr algn="l">
              <a:buFontTx/>
              <a:buChar char="-"/>
            </a:pPr>
            <a:endParaRPr lang="ru-RU" sz="1800" b="1" dirty="0" smtClean="0"/>
          </a:p>
          <a:p>
            <a:pPr algn="l">
              <a:buFontTx/>
              <a:buChar char="-"/>
            </a:pPr>
            <a:endParaRPr lang="ru-RU" sz="1800" dirty="0" smtClean="0"/>
          </a:p>
          <a:p>
            <a:pPr algn="l">
              <a:buFontTx/>
              <a:buChar char="-"/>
            </a:pPr>
            <a:endParaRPr lang="ru-RU" sz="1800" dirty="0" smtClean="0"/>
          </a:p>
          <a:p>
            <a:pPr algn="l">
              <a:buFontTx/>
              <a:buChar char="-"/>
            </a:pPr>
            <a:endParaRPr lang="vi-VN" sz="1800" dirty="0" smtClean="0">
              <a:latin typeface="Calibri" pitchFamily="34" charset="0"/>
            </a:endParaRPr>
          </a:p>
          <a:p>
            <a:endParaRPr lang="ro-RO" b="1" i="1" dirty="0" smtClean="0"/>
          </a:p>
          <a:p>
            <a:endParaRPr lang="ru-RU" dirty="0" smtClean="0"/>
          </a:p>
        </p:txBody>
      </p:sp>
      <p:pic>
        <p:nvPicPr>
          <p:cNvPr id="4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161" y="45915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9107" y="55909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8266" y="421343"/>
            <a:ext cx="756366" cy="7563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7538" y="340987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974108" y="1149859"/>
            <a:ext cx="671483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     </a:t>
            </a:r>
            <a:endParaRPr kumimoji="0" lang="ro-RO" altLang="ro-RO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060" y="265284"/>
            <a:ext cx="1586064" cy="12477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3733" y="519483"/>
            <a:ext cx="1809750" cy="5492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288355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202872"/>
            <a:ext cx="10515600" cy="417021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dirty="0" smtClean="0"/>
              <a:t>- Организация </a:t>
            </a:r>
            <a:r>
              <a:rPr lang="ru-RU" sz="1800" dirty="0" smtClean="0"/>
              <a:t>диспетчерского управления на таких предприятиях по согласованию с местными органами </a:t>
            </a:r>
            <a:r>
              <a:rPr lang="ru-RU" sz="1800" dirty="0" err="1" smtClean="0"/>
              <a:t>энергонадзора</a:t>
            </a:r>
            <a:r>
              <a:rPr lang="ru-RU" sz="1800" dirty="0" smtClean="0"/>
              <a:t> должна осуществляться в соответствии с требованиями действующих </a:t>
            </a:r>
            <a:r>
              <a:rPr lang="ru-RU" sz="1800" b="1" dirty="0" smtClean="0"/>
              <a:t>«Правил технической эксплуатации электрических станций и сетей».</a:t>
            </a:r>
          </a:p>
          <a:p>
            <a:pPr>
              <a:buNone/>
            </a:pPr>
            <a:r>
              <a:rPr lang="ru-RU" sz="1800" dirty="0" smtClean="0"/>
              <a:t>- Аналогичное </a:t>
            </a:r>
            <a:r>
              <a:rPr lang="ru-RU" sz="1800" dirty="0" smtClean="0"/>
              <a:t>диспетчерское управление должно быть организовано и на предприятиях, не обладающих собственными источниками электроэнергии, но имеющих в своей системе электроснабжения самостоятельные предприятия электрических сетей.</a:t>
            </a:r>
          </a:p>
          <a:p>
            <a:r>
              <a:rPr lang="ru-RU" sz="1800" dirty="0" smtClean="0"/>
              <a:t>Основными задачами оперативно-диспетчерского управления при ликвидации аварийных нарушений являются:</a:t>
            </a:r>
          </a:p>
          <a:p>
            <a:r>
              <a:rPr lang="ru-RU" sz="1800" dirty="0" smtClean="0"/>
              <a:t>предотвращение развития нарушений, исключение поражения персонала электрическим током и повреждения оборудования, не затронутого аварией;</a:t>
            </a:r>
          </a:p>
          <a:p>
            <a:r>
              <a:rPr lang="ru-RU" sz="1800" dirty="0" smtClean="0"/>
              <a:t>срочное восстановление электроснабжения потребителей и нормальных параметров электроэнергии;</a:t>
            </a:r>
          </a:p>
          <a:p>
            <a:r>
              <a:rPr lang="ru-RU" sz="1800" dirty="0" smtClean="0"/>
              <a:t>создание наиболее надежной послеаварийной схемы системы электроснабжения предприятия в целом и отдельных его подразделений;</a:t>
            </a:r>
          </a:p>
          <a:p>
            <a:r>
              <a:rPr lang="ru-RU" sz="1800" dirty="0" smtClean="0"/>
              <a:t>выяснение состояния отключившегося и отключенного оборудования и по возможности включение его в работу.</a:t>
            </a:r>
          </a:p>
          <a:p>
            <a:pPr>
              <a:buNone/>
            </a:pPr>
            <a:endParaRPr lang="ru-RU" sz="1800" b="1" i="1" dirty="0"/>
          </a:p>
        </p:txBody>
      </p:sp>
      <p:pic>
        <p:nvPicPr>
          <p:cNvPr id="12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161" y="45915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9107" y="55909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8266" y="421343"/>
            <a:ext cx="756366" cy="7563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7538" y="340987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2974108" y="1149859"/>
            <a:ext cx="671483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     </a:t>
            </a:r>
            <a:endParaRPr kumimoji="0" lang="ro-RO" altLang="ro-RO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060" y="265284"/>
            <a:ext cx="1586064" cy="12477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3733" y="519483"/>
            <a:ext cx="1809750" cy="5492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789709" y="2161309"/>
            <a:ext cx="1065414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o-RO" b="1" i="1" dirty="0" smtClean="0"/>
          </a:p>
          <a:p>
            <a:pPr algn="ctr"/>
            <a:endParaRPr lang="ro-RO" b="1" i="1" dirty="0" smtClean="0"/>
          </a:p>
          <a:p>
            <a:pPr algn="ctr"/>
            <a:endParaRPr lang="ro-RO" b="1" i="1" dirty="0" smtClean="0"/>
          </a:p>
          <a:p>
            <a:pPr algn="ctr"/>
            <a:endParaRPr lang="ro-RO" b="1" i="1" dirty="0" smtClean="0"/>
          </a:p>
          <a:p>
            <a:pPr algn="ctr"/>
            <a:endParaRPr lang="ro-RO" b="1" i="1" dirty="0" smtClean="0"/>
          </a:p>
          <a:p>
            <a:pPr algn="ctr"/>
            <a:endParaRPr lang="ro-RO" b="1" i="1" dirty="0" smtClean="0"/>
          </a:p>
          <a:p>
            <a:pPr algn="ctr"/>
            <a:endParaRPr lang="ro-RO" b="1" i="1" dirty="0" smtClean="0"/>
          </a:p>
          <a:p>
            <a:pPr algn="ctr"/>
            <a:endParaRPr lang="ro-RO" b="1" i="1" dirty="0" smtClean="0"/>
          </a:p>
          <a:p>
            <a:pPr algn="ctr"/>
            <a:endParaRPr lang="ro-RO" b="1" i="1" dirty="0" smtClean="0"/>
          </a:p>
          <a:p>
            <a:pPr algn="ctr"/>
            <a:endParaRPr lang="ro-RO" b="1" i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65909" y="1784062"/>
            <a:ext cx="10515600" cy="4351338"/>
          </a:xfrm>
        </p:spPr>
        <p:txBody>
          <a:bodyPr>
            <a:normAutofit fontScale="92500" lnSpcReduction="20000"/>
          </a:bodyPr>
          <a:lstStyle/>
          <a:p>
            <a:endParaRPr lang="ro-RO" sz="2400" dirty="0" smtClean="0"/>
          </a:p>
          <a:p>
            <a:pPr algn="ctr">
              <a:buNone/>
            </a:pPr>
            <a:r>
              <a:rPr lang="ru-RU" sz="2100" b="1" dirty="0" smtClean="0">
                <a:solidFill>
                  <a:srgbClr val="FF0000"/>
                </a:solidFill>
              </a:rPr>
              <a:t>Организация планового технического обслуживания и ремонта системы и обслуживания электрооборудования в </a:t>
            </a:r>
            <a:r>
              <a:rPr lang="ru-RU" sz="2100" b="1" dirty="0" smtClean="0">
                <a:solidFill>
                  <a:srgbClr val="FF0000"/>
                </a:solidFill>
              </a:rPr>
              <a:t>управлении.</a:t>
            </a:r>
            <a:endParaRPr lang="ru-RU" sz="21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100" b="1" i="1" dirty="0" smtClean="0">
                <a:solidFill>
                  <a:srgbClr val="FF0000"/>
                </a:solidFill>
              </a:rPr>
              <a:t>     Цель - </a:t>
            </a:r>
            <a:r>
              <a:rPr lang="ru-RU" sz="2100" dirty="0" smtClean="0"/>
              <a:t>Повышение </a:t>
            </a:r>
            <a:r>
              <a:rPr lang="ru-RU" sz="2100" dirty="0" smtClean="0"/>
              <a:t>эффективности и увеличения времени работы </a:t>
            </a:r>
            <a:r>
              <a:rPr lang="ru-RU" sz="2100" dirty="0" smtClean="0"/>
              <a:t>оборудования  </a:t>
            </a:r>
            <a:r>
              <a:rPr lang="ru-RU" sz="2100" dirty="0" smtClean="0"/>
              <a:t>за счет </a:t>
            </a:r>
            <a:r>
              <a:rPr lang="ru-RU" sz="2100" dirty="0" smtClean="0"/>
              <a:t>проведения </a:t>
            </a:r>
            <a:r>
              <a:rPr lang="ru-RU" sz="2100" dirty="0" smtClean="0"/>
              <a:t>технического обслуживания и </a:t>
            </a:r>
            <a:r>
              <a:rPr lang="ru-RU" sz="2100" dirty="0" smtClean="0"/>
              <a:t>ремонта и как следствие  снижение </a:t>
            </a:r>
            <a:r>
              <a:rPr lang="ru-RU" sz="2100" dirty="0" smtClean="0"/>
              <a:t>производственных затрат </a:t>
            </a:r>
            <a:r>
              <a:rPr lang="ru-RU" sz="2100" dirty="0" smtClean="0"/>
              <a:t>и косвенно повышение качества  конечного продукта  на производстве. </a:t>
            </a:r>
          </a:p>
          <a:p>
            <a:pPr>
              <a:buNone/>
            </a:pPr>
            <a:r>
              <a:rPr lang="ru-RU" sz="2100" b="1" i="1" dirty="0" smtClean="0"/>
              <a:t>     </a:t>
            </a:r>
            <a:r>
              <a:rPr lang="ru-RU" sz="2100" b="1" i="1" u="sng" dirty="0" smtClean="0"/>
              <a:t>Плановый </a:t>
            </a:r>
            <a:r>
              <a:rPr lang="ru-RU" sz="2100" b="1" i="1" u="sng" dirty="0" smtClean="0"/>
              <a:t>профилактический ремонт </a:t>
            </a:r>
            <a:r>
              <a:rPr lang="ru-RU" sz="2100" dirty="0" smtClean="0"/>
              <a:t>- комплекс технических и организационных мероприятий по техническому обслуживанию, контролю и ремонту машины, выполняемых периодически при определенном количестве часов эксплуатации с целью предотвращения чрезмерного износа и технического обслуживания машины в рабочем состоянии</a:t>
            </a:r>
            <a:r>
              <a:rPr lang="ru-RU" sz="2100" dirty="0" smtClean="0"/>
              <a:t>.</a:t>
            </a:r>
            <a:endParaRPr lang="ru-RU" sz="2100" b="1" i="1" dirty="0" smtClean="0"/>
          </a:p>
          <a:p>
            <a:pPr>
              <a:buNone/>
            </a:pPr>
            <a:r>
              <a:rPr lang="ru-RU" sz="2100" b="1" i="1" dirty="0" smtClean="0"/>
              <a:t> Определения</a:t>
            </a:r>
            <a:r>
              <a:rPr lang="ro-RO" sz="2100" b="1" i="1" dirty="0" smtClean="0"/>
              <a:t>:</a:t>
            </a:r>
            <a:endParaRPr lang="ro-RO" sz="2100" b="1" i="1" dirty="0" smtClean="0"/>
          </a:p>
          <a:p>
            <a:pPr>
              <a:buNone/>
            </a:pPr>
            <a:r>
              <a:rPr lang="ro-RO" sz="2100" b="1" dirty="0" smtClean="0"/>
              <a:t> </a:t>
            </a:r>
            <a:r>
              <a:rPr lang="ru-RU" sz="2100" b="1" dirty="0" smtClean="0"/>
              <a:t>    </a:t>
            </a:r>
            <a:r>
              <a:rPr lang="ru-RU" sz="2100" b="1" i="1" u="sng" dirty="0" smtClean="0"/>
              <a:t>Техническое обслуживание </a:t>
            </a:r>
            <a:r>
              <a:rPr lang="ru-RU" sz="2100" dirty="0" smtClean="0"/>
              <a:t>- Все операции по техническому обслуживанию и ремонту  направленные на устранение дефектов деталей, узлов и возврата  оборудования в рабочее состояние.</a:t>
            </a:r>
            <a:endParaRPr lang="ru-RU" sz="2100" dirty="0" smtClean="0"/>
          </a:p>
          <a:p>
            <a:pPr>
              <a:buNone/>
            </a:pPr>
            <a:r>
              <a:rPr lang="ru-RU" sz="2100" dirty="0" smtClean="0"/>
              <a:t>    </a:t>
            </a:r>
            <a:endParaRPr lang="ru-RU" sz="2100" b="1" i="1" dirty="0" smtClean="0"/>
          </a:p>
          <a:p>
            <a:endParaRPr lang="ru-RU" sz="2600" dirty="0" smtClean="0"/>
          </a:p>
        </p:txBody>
      </p:sp>
      <p:pic>
        <p:nvPicPr>
          <p:cNvPr id="11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161" y="45915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9107" y="55909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8266" y="421343"/>
            <a:ext cx="756366" cy="7563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7538" y="340987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2974108" y="1149859"/>
            <a:ext cx="671483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     </a:t>
            </a:r>
            <a:endParaRPr kumimoji="0" lang="ro-RO" altLang="ro-RO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060" y="265284"/>
            <a:ext cx="1586064" cy="12477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3733" y="519483"/>
            <a:ext cx="1809750" cy="5492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o-RO" sz="2000" b="1" dirty="0" smtClean="0"/>
          </a:p>
          <a:p>
            <a:endParaRPr lang="ru-RU" dirty="0"/>
          </a:p>
        </p:txBody>
      </p:sp>
      <p:pic>
        <p:nvPicPr>
          <p:cNvPr id="4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161" y="45915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9107" y="55909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8266" y="421343"/>
            <a:ext cx="756366" cy="7563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7538" y="340987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974108" y="1149859"/>
            <a:ext cx="671483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     </a:t>
            </a:r>
            <a:endParaRPr kumimoji="0" lang="ro-RO" altLang="ro-RO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060" y="265284"/>
            <a:ext cx="1586064" cy="12477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3733" y="519483"/>
            <a:ext cx="1809750" cy="5492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565564" y="2011970"/>
            <a:ext cx="9642762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b="1" i="1" u="sng" dirty="0" smtClean="0"/>
              <a:t>Технический осмотр </a:t>
            </a:r>
            <a:r>
              <a:rPr lang="ru-RU" sz="1700" dirty="0" smtClean="0"/>
              <a:t>- операции, выполняемые для определения технического состояния и основных мер, которые должны быть выполнены при первом плановом ремонте с целью дальнейшего обеспечения его нормальной работы выполняя некоторые регулировки и уплотнения деталей и узлов, обеспечивая нормальную работу машины до первого планового ремонта. </a:t>
            </a:r>
            <a:endParaRPr lang="ru-RU" sz="1700" dirty="0" smtClean="0"/>
          </a:p>
          <a:p>
            <a:r>
              <a:rPr lang="ru-RU" sz="1700" b="1" i="1" u="sng" dirty="0" smtClean="0"/>
              <a:t>Ремонт </a:t>
            </a:r>
            <a:r>
              <a:rPr lang="ru-RU" sz="1700" dirty="0" smtClean="0"/>
              <a:t>- комплекс мер, принятых для ремонта или замены использованных деталей </a:t>
            </a:r>
            <a:r>
              <a:rPr lang="ru-RU" sz="1700" dirty="0" smtClean="0"/>
              <a:t>оборудования.</a:t>
            </a:r>
          </a:p>
          <a:p>
            <a:r>
              <a:rPr lang="ru-RU" sz="1700" b="1" i="1" u="sng" dirty="0" smtClean="0"/>
              <a:t>Текущий ремонт </a:t>
            </a:r>
            <a:r>
              <a:rPr lang="ru-RU" sz="1700" dirty="0" smtClean="0"/>
              <a:t>- мероприятия, которые регулярно выполняются в плановом порядке для устранения износа </a:t>
            </a:r>
            <a:r>
              <a:rPr lang="ru-RU" sz="1700" dirty="0" smtClean="0"/>
              <a:t>оборудования </a:t>
            </a:r>
            <a:r>
              <a:rPr lang="ru-RU" sz="1700" dirty="0" smtClean="0"/>
              <a:t>или </a:t>
            </a:r>
            <a:r>
              <a:rPr lang="ru-RU" sz="1700" dirty="0" smtClean="0"/>
              <a:t>локальных повреждений </a:t>
            </a:r>
            <a:r>
              <a:rPr lang="ru-RU" sz="1700" dirty="0" smtClean="0"/>
              <a:t>путем ремонта или замены использованных деталей</a:t>
            </a:r>
            <a:r>
              <a:rPr lang="ru-RU" sz="1700" dirty="0" smtClean="0"/>
              <a:t>.</a:t>
            </a:r>
          </a:p>
          <a:p>
            <a:r>
              <a:rPr lang="ru-RU" sz="1700" b="1" i="1" u="sng" dirty="0" smtClean="0"/>
              <a:t>Капитальный ремонт </a:t>
            </a:r>
            <a:r>
              <a:rPr lang="ru-RU" sz="1700" dirty="0" smtClean="0"/>
              <a:t>- </a:t>
            </a:r>
            <a:r>
              <a:rPr lang="ru-RU" sz="1700" dirty="0" smtClean="0"/>
              <a:t>мероприятия которые выполняется </a:t>
            </a:r>
            <a:r>
              <a:rPr lang="ru-RU" sz="1700" dirty="0" smtClean="0"/>
              <a:t>в плановом порядке после окончания рабочего цикла, чтобы восстановить первоначальные технические характеристики и предотвратить преждевременный </a:t>
            </a:r>
            <a:r>
              <a:rPr lang="ru-RU" sz="1700" dirty="0" smtClean="0"/>
              <a:t>выход из строя </a:t>
            </a:r>
            <a:r>
              <a:rPr lang="ru-RU" sz="1700" dirty="0" smtClean="0"/>
              <a:t>оборудования. </a:t>
            </a:r>
            <a:endParaRPr lang="ru-RU" sz="1700" dirty="0" smtClean="0"/>
          </a:p>
          <a:p>
            <a:r>
              <a:rPr lang="ru-RU" sz="1700" b="1" i="1" u="sng" dirty="0" smtClean="0"/>
              <a:t>В</a:t>
            </a:r>
            <a:r>
              <a:rPr lang="ru-RU" sz="1700" b="1" i="1" u="sng" dirty="0" smtClean="0"/>
              <a:t>неплановый ремонт- </a:t>
            </a:r>
            <a:r>
              <a:rPr lang="ru-RU" sz="1700" dirty="0" smtClean="0"/>
              <a:t>который может быть вызван несоблюдением правил технической эксплуатации </a:t>
            </a:r>
            <a:r>
              <a:rPr lang="ru-RU" sz="1700" dirty="0" smtClean="0"/>
              <a:t>оборудования или </a:t>
            </a:r>
            <a:r>
              <a:rPr lang="ru-RU" sz="1700" dirty="0" smtClean="0"/>
              <a:t>скрытым браком в деталях оборудования, недостаточной квалификацией рабочих, несоблюдением технических требований, отсутствием или не надлежаще проведенном техническом </a:t>
            </a:r>
            <a:r>
              <a:rPr lang="ru-RU" sz="1700" dirty="0" smtClean="0"/>
              <a:t>обслуживании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</a:t>
            </a:r>
          </a:p>
          <a:p>
            <a:pPr>
              <a:buNone/>
            </a:pPr>
            <a:r>
              <a:rPr lang="ru-RU" sz="2000" b="1" i="1" dirty="0" smtClean="0"/>
              <a:t> </a:t>
            </a:r>
            <a:r>
              <a:rPr lang="ru-RU" sz="2000" b="1" i="1" dirty="0" smtClean="0"/>
              <a:t>   </a:t>
            </a:r>
            <a:r>
              <a:rPr lang="ru-RU" sz="1800" b="1" i="1" u="sng" dirty="0" smtClean="0"/>
              <a:t>Работы по модернизации </a:t>
            </a:r>
            <a:r>
              <a:rPr lang="ru-RU" sz="1800" dirty="0" smtClean="0"/>
              <a:t>- выполняется на </a:t>
            </a:r>
            <a:r>
              <a:rPr lang="ru-RU" sz="1800" dirty="0" smtClean="0"/>
              <a:t>оборудовании, которое прошло </a:t>
            </a:r>
            <a:r>
              <a:rPr lang="ru-RU" sz="1800" dirty="0" smtClean="0"/>
              <a:t>несколько капитальных ремонтов и имеют повышенную степень физического износа. </a:t>
            </a:r>
            <a:endParaRPr lang="ru-RU" sz="1800" dirty="0" smtClean="0"/>
          </a:p>
          <a:p>
            <a:pPr>
              <a:buNone/>
            </a:pPr>
            <a:r>
              <a:rPr lang="ru-RU" sz="1800" b="1" i="1" dirty="0" smtClean="0"/>
              <a:t>    </a:t>
            </a:r>
            <a:r>
              <a:rPr lang="ru-RU" sz="1800" b="1" i="1" u="sng" dirty="0" smtClean="0"/>
              <a:t>Непредвиденный ремонт  (аварийные)</a:t>
            </a:r>
            <a:r>
              <a:rPr lang="ru-RU" sz="1800" dirty="0" smtClean="0"/>
              <a:t>- </a:t>
            </a:r>
            <a:r>
              <a:rPr lang="ru-RU" sz="1800" dirty="0" smtClean="0"/>
              <a:t>это комплекс действий, которые выполняются для устранения нарушений, инцидентов и аварий, которые происходят случайно в установках при нормальной эксплуатации или из-за дефектов, вызванных особыми природными явлениями (землетрясения, пожары, наводнения, оползни и т.д.) </a:t>
            </a:r>
            <a:r>
              <a:rPr lang="ru-RU" sz="1800" dirty="0" smtClean="0"/>
              <a:t>,</a:t>
            </a:r>
          </a:p>
          <a:p>
            <a:pPr>
              <a:buNone/>
            </a:pPr>
            <a:endParaRPr lang="ru-RU" sz="2000" dirty="0"/>
          </a:p>
        </p:txBody>
      </p:sp>
      <p:pic>
        <p:nvPicPr>
          <p:cNvPr id="5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161" y="45915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9107" y="55909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8266" y="421343"/>
            <a:ext cx="756366" cy="7563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7538" y="340987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74108" y="1149859"/>
            <a:ext cx="671483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     </a:t>
            </a:r>
            <a:endParaRPr kumimoji="0" lang="ro-RO" altLang="ro-RO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060" y="265284"/>
            <a:ext cx="1586064" cy="12477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3733" y="519483"/>
            <a:ext cx="1809750" cy="5492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200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pic>
        <p:nvPicPr>
          <p:cNvPr id="4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161" y="45915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9107" y="55909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8266" y="421343"/>
            <a:ext cx="756366" cy="7563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7538" y="340987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974108" y="1149859"/>
            <a:ext cx="671483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     </a:t>
            </a:r>
            <a:endParaRPr kumimoji="0" lang="ro-RO" altLang="ro-RO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060" y="265284"/>
            <a:ext cx="1586064" cy="12477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3733" y="519483"/>
            <a:ext cx="1809750" cy="5492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551708" y="2022764"/>
            <a:ext cx="957349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Мониторинг работы машин и электроустановок</a:t>
            </a:r>
            <a:br>
              <a:rPr lang="ru-RU" sz="2400" dirty="0" smtClean="0"/>
            </a:br>
            <a:r>
              <a:rPr lang="ru-RU" sz="2400" dirty="0" smtClean="0"/>
              <a:t>Анализ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Установить потребность </a:t>
            </a:r>
            <a:r>
              <a:rPr lang="ru-RU" sz="2400" dirty="0" smtClean="0"/>
              <a:t> выполнения  содержания и ремонтов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Планирование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Организация технического обслуживания и ремонта</a:t>
            </a:r>
            <a:br>
              <a:rPr lang="ru-RU" sz="2400" dirty="0" smtClean="0"/>
            </a:br>
            <a:r>
              <a:rPr lang="ru-RU" sz="2400" dirty="0" smtClean="0"/>
              <a:t>Выполнение технического обслуживания </a:t>
            </a:r>
            <a:r>
              <a:rPr lang="ru-RU" sz="2400" dirty="0" smtClean="0"/>
              <a:t>и </a:t>
            </a:r>
            <a:r>
              <a:rPr lang="ru-RU" sz="2400" dirty="0" smtClean="0"/>
              <a:t>ремонтов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Прием и сдача в эксплуатацию машин, </a:t>
            </a:r>
            <a:r>
              <a:rPr lang="ru-RU" sz="2400" dirty="0" smtClean="0"/>
              <a:t>оборудования </a:t>
            </a:r>
            <a:r>
              <a:rPr lang="ru-RU" sz="2400" dirty="0" smtClean="0"/>
              <a:t>и установок после </a:t>
            </a:r>
            <a:r>
              <a:rPr lang="ru-RU" sz="2400" dirty="0" smtClean="0"/>
              <a:t>ремонта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None/>
            </a:pPr>
            <a:endParaRPr lang="ro-RO" b="1" dirty="0" smtClean="0">
              <a:solidFill>
                <a:srgbClr val="FF0000"/>
              </a:solidFill>
            </a:endParaRPr>
          </a:p>
          <a:p>
            <a:pPr lvl="2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lvl="2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Показатели эффективности</a:t>
            </a:r>
          </a:p>
          <a:p>
            <a:pPr lvl="2">
              <a:buNone/>
            </a:pPr>
            <a:r>
              <a:rPr lang="ru-RU" dirty="0" smtClean="0"/>
              <a:t>1. Время эксплуатации оборудования увеличилось</a:t>
            </a:r>
          </a:p>
          <a:p>
            <a:pPr lvl="2">
              <a:buNone/>
            </a:pPr>
            <a:r>
              <a:rPr lang="ru-RU" dirty="0" smtClean="0"/>
              <a:t>2. Увеличилось  </a:t>
            </a:r>
            <a:r>
              <a:rPr lang="ru-RU" dirty="0" smtClean="0"/>
              <a:t>продолжительность между двумя техническими </a:t>
            </a:r>
            <a:r>
              <a:rPr lang="ru-RU" dirty="0" smtClean="0"/>
              <a:t>ремонтами</a:t>
            </a:r>
          </a:p>
          <a:p>
            <a:pPr lvl="2">
              <a:buNone/>
            </a:pPr>
            <a:r>
              <a:rPr lang="ru-RU" dirty="0" smtClean="0"/>
              <a:t>3. Сократилось </a:t>
            </a:r>
            <a:r>
              <a:rPr lang="ru-RU" dirty="0" smtClean="0"/>
              <a:t>период обслуживания </a:t>
            </a:r>
            <a:r>
              <a:rPr lang="ru-RU" dirty="0" smtClean="0"/>
              <a:t>или ремонт</a:t>
            </a:r>
          </a:p>
          <a:p>
            <a:pPr lvl="2">
              <a:buNone/>
            </a:pPr>
            <a:r>
              <a:rPr lang="ru-RU" dirty="0" smtClean="0"/>
              <a:t>4. Уменьшение затрат  при выполнение </a:t>
            </a:r>
            <a:r>
              <a:rPr lang="ru-RU" dirty="0" smtClean="0"/>
              <a:t>работ по техническому обслуживанию </a:t>
            </a:r>
            <a:r>
              <a:rPr lang="ru-RU" dirty="0" smtClean="0"/>
              <a:t>и</a:t>
            </a:r>
          </a:p>
          <a:p>
            <a:pPr lvl="2">
              <a:buNone/>
            </a:pPr>
            <a:r>
              <a:rPr lang="ru-RU" dirty="0" smtClean="0"/>
              <a:t>ремонту за </a:t>
            </a:r>
            <a:r>
              <a:rPr lang="ru-RU" dirty="0" smtClean="0"/>
              <a:t>счет повышения производительности труда работников, выполняющих </a:t>
            </a:r>
            <a:r>
              <a:rPr lang="ru-RU" dirty="0" smtClean="0"/>
              <a:t>эти</a:t>
            </a:r>
          </a:p>
          <a:p>
            <a:pPr lvl="2">
              <a:buNone/>
            </a:pPr>
            <a:r>
              <a:rPr lang="ru-RU" dirty="0" smtClean="0"/>
              <a:t>работы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      </a:t>
            </a:r>
            <a:endParaRPr lang="ro-RO" b="1" dirty="0" smtClean="0">
              <a:solidFill>
                <a:srgbClr val="FF0000"/>
              </a:solidFill>
            </a:endParaRPr>
          </a:p>
        </p:txBody>
      </p:sp>
      <p:pic>
        <p:nvPicPr>
          <p:cNvPr id="5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161" y="45915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9107" y="55909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8266" y="421343"/>
            <a:ext cx="756366" cy="7563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7538" y="340987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74108" y="1149859"/>
            <a:ext cx="671483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     </a:t>
            </a:r>
            <a:endParaRPr kumimoji="0" lang="ro-RO" altLang="ro-RO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060" y="265284"/>
            <a:ext cx="1586064" cy="12477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3733" y="519483"/>
            <a:ext cx="1809750" cy="5492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o-RO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Перечень  необходимой  </a:t>
            </a:r>
            <a:r>
              <a:rPr lang="ro-RO" sz="2400" dirty="0" smtClean="0">
                <a:solidFill>
                  <a:srgbClr val="FF0000"/>
                </a:solidFill>
              </a:rPr>
              <a:t>документаци</a:t>
            </a:r>
            <a:r>
              <a:rPr lang="ru-RU" sz="2400" dirty="0" smtClean="0">
                <a:solidFill>
                  <a:srgbClr val="FF0000"/>
                </a:solidFill>
              </a:rPr>
              <a:t>и </a:t>
            </a:r>
            <a:r>
              <a:rPr lang="ru-RU" sz="2400" dirty="0" err="1" smtClean="0">
                <a:solidFill>
                  <a:srgbClr val="FF0000"/>
                </a:solidFill>
              </a:rPr>
              <a:t>и</a:t>
            </a:r>
            <a:r>
              <a:rPr lang="ru-RU" sz="2400" dirty="0" smtClean="0">
                <a:solidFill>
                  <a:srgbClr val="FF0000"/>
                </a:solidFill>
              </a:rPr>
              <a:t> ведение </a:t>
            </a:r>
            <a:r>
              <a:rPr lang="ro-RO" sz="2400" dirty="0" smtClean="0">
                <a:solidFill>
                  <a:srgbClr val="FF0000"/>
                </a:solidFill>
              </a:rPr>
              <a:t>техническ</a:t>
            </a:r>
            <a:r>
              <a:rPr lang="ru-RU" sz="2400" dirty="0" smtClean="0">
                <a:solidFill>
                  <a:srgbClr val="FF0000"/>
                </a:solidFill>
              </a:rPr>
              <a:t>ой документации</a:t>
            </a:r>
            <a:r>
              <a:rPr lang="ru-RU" sz="24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sz="1900" dirty="0" smtClean="0"/>
              <a:t>На каждом предприятии должна быть следующая техническая документация, в соответствии с которой его электроустановки допущены к эксплуатации:</a:t>
            </a:r>
          </a:p>
          <a:p>
            <a:r>
              <a:rPr lang="ru-RU" sz="1900" dirty="0" smtClean="0"/>
              <a:t>генеральный план с нанесенными зданиями, сооружениями и подземными электротехническими коммуникациями;</a:t>
            </a:r>
          </a:p>
          <a:p>
            <a:r>
              <a:rPr lang="ru-RU" sz="1900" dirty="0" smtClean="0"/>
              <a:t>утвержденная проектная документация (чертежи, пояснительные записки и др.) со всеми последующими изменениями;</a:t>
            </a:r>
          </a:p>
          <a:p>
            <a:r>
              <a:rPr lang="ru-RU" sz="1900" dirty="0" smtClean="0"/>
              <a:t>акта приемки скрытых работ, испытаний и наладки электрооборудования, приемки электроустановок в эксплуатацию;</a:t>
            </a:r>
          </a:p>
          <a:p>
            <a:r>
              <a:rPr lang="ru-RU" sz="1900" dirty="0" smtClean="0"/>
              <a:t>исполнительные рабочие схемы первичных и вторичных электрических соединений;</a:t>
            </a:r>
          </a:p>
          <a:p>
            <a:r>
              <a:rPr lang="ru-RU" sz="1900" dirty="0" smtClean="0"/>
              <a:t>технические паспорта основного электрооборудования;</a:t>
            </a:r>
          </a:p>
          <a:p>
            <a:r>
              <a:rPr lang="ru-RU" sz="1900" dirty="0" smtClean="0"/>
              <a:t>инструкции по обслуживанию электроустановок, а также должностные инструкции по каждому рабочему месту и инструкции по охране труда</a:t>
            </a:r>
            <a:r>
              <a:rPr lang="ru-RU" sz="1900" dirty="0" smtClean="0"/>
              <a:t>.</a:t>
            </a:r>
            <a:r>
              <a:rPr lang="ru-RU" sz="1900" dirty="0" smtClean="0"/>
              <a:t> паспортные карты или журналы с перечислением электрооборудования и средств защиты с указанием их технических данных, а также присвоенных им инвентарных номеров (к паспортным данным или журналам прилагаются протоколы и акты испытаний, ремонта и ревизии оборудования);</a:t>
            </a:r>
          </a:p>
          <a:p>
            <a:r>
              <a:rPr lang="ru-RU" sz="1900" dirty="0" smtClean="0"/>
              <a:t>чертежи электрооборудования, электроустановок и сооружений, комплекты чертежей запасных частей, исполнительные чертежи воздушных и кабельных трасс и кабельные журналы;</a:t>
            </a:r>
          </a:p>
          <a:p>
            <a:r>
              <a:rPr lang="ru-RU" sz="1900" dirty="0" smtClean="0"/>
              <a:t>чертежи подземных кабельных трасс и заземляющих устройств с привязками к зданиям и постоянным сооружениям, а также с указанием мест установки соединительных муфт и пересечений с другими коммуникациями;</a:t>
            </a:r>
          </a:p>
          <a:p>
            <a:r>
              <a:rPr lang="ru-RU" sz="1900" dirty="0" smtClean="0"/>
              <a:t>общие схемы электроснабжения, составленные по предприятию в целом и по отдельным цехам и участкам (подразделениям);</a:t>
            </a:r>
          </a:p>
          <a:p>
            <a:r>
              <a:rPr lang="ru-RU" sz="1900" dirty="0" smtClean="0"/>
              <a:t>комплект эксплуатационных инструкций по обслуживанию электроустановок цеха, участка (подразделения) и комплект должностных инструкций по каждому рабочему месту и инструкций по охране труда.</a:t>
            </a:r>
          </a:p>
          <a:p>
            <a:endParaRPr lang="ru-RU" sz="1600" dirty="0" smtClean="0"/>
          </a:p>
          <a:p>
            <a:pPr algn="ctr">
              <a:buNone/>
            </a:pPr>
            <a:endParaRPr lang="ro-RO" sz="2400" b="1" i="1" dirty="0" smtClean="0">
              <a:solidFill>
                <a:srgbClr val="FF0000"/>
              </a:solidFill>
            </a:endParaRPr>
          </a:p>
        </p:txBody>
      </p:sp>
      <p:pic>
        <p:nvPicPr>
          <p:cNvPr id="4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161" y="45915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9107" y="55909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8266" y="421343"/>
            <a:ext cx="756366" cy="7563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7538" y="340987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974108" y="1149859"/>
            <a:ext cx="671483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INSTITUTUL DE FORMARE CONTINUĂ ÎN DOMENIUL ALIMENTĂRII CU APĂ ŞI CANALIZĂRII</a:t>
            </a:r>
            <a:endParaRPr kumimoji="0" lang="ro-RO" altLang="ro-RO" sz="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9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PENTRU MEMBRII ASOCIAȚIEI „MOLDOVA APĂ-CANAL”     </a:t>
            </a:r>
            <a:endParaRPr kumimoji="0" lang="ro-RO" altLang="ro-RO" sz="1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060" y="265284"/>
            <a:ext cx="1586064" cy="12477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3733" y="519483"/>
            <a:ext cx="1809750" cy="5492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1073</Words>
  <Application>Microsoft Office PowerPoint</Application>
  <PresentationFormat>Произвольный</PresentationFormat>
  <Paragraphs>133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Curs de instruire pentru angajații operatorilor „Apă-Canal”  </vt:lpstr>
      <vt:lpstr>ОПЕРАТИВНО-ДИСПЕЧЕРСКОЕ УПРАВЛЕНИЕ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Пользователь</cp:lastModifiedBy>
  <cp:revision>94</cp:revision>
  <dcterms:created xsi:type="dcterms:W3CDTF">2019-05-17T08:20:22Z</dcterms:created>
  <dcterms:modified xsi:type="dcterms:W3CDTF">2019-06-12T13:52:44Z</dcterms:modified>
</cp:coreProperties>
</file>