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3"/>
  </p:notesMasterIdLst>
  <p:handoutMasterIdLst>
    <p:handoutMasterId r:id="rId14"/>
  </p:handoutMasterIdLst>
  <p:sldIdLst>
    <p:sldId id="407" r:id="rId2"/>
    <p:sldId id="419" r:id="rId3"/>
    <p:sldId id="422" r:id="rId4"/>
    <p:sldId id="421" r:id="rId5"/>
    <p:sldId id="420" r:id="rId6"/>
    <p:sldId id="408" r:id="rId7"/>
    <p:sldId id="417" r:id="rId8"/>
    <p:sldId id="418" r:id="rId9"/>
    <p:sldId id="416" r:id="rId10"/>
    <p:sldId id="410" r:id="rId11"/>
    <p:sldId id="406" r:id="rId12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61" d="100"/>
          <a:sy n="61" d="100"/>
        </p:scale>
        <p:origin x="78" y="108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50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26/05/2019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3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5.png"/><Relationship Id="rId4" Type="http://schemas.openxmlformats.org/officeDocument/2006/relationships/image" Target="../media/image14.jpe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92181" y="181068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FF0000"/>
                </a:solidFill>
              </a:rPr>
              <a:t>Modulul 1</a:t>
            </a:r>
            <a:r>
              <a:rPr lang="en-US" b="1" dirty="0">
                <a:solidFill>
                  <a:srgbClr val="FF0000"/>
                </a:solidFill>
              </a:rPr>
              <a:t>6</a:t>
            </a:r>
            <a:r>
              <a:rPr lang="ro-RO" b="1" dirty="0" smtClean="0">
                <a:solidFill>
                  <a:srgbClr val="FF0000"/>
                </a:solidFill>
              </a:rPr>
              <a:t>: </a:t>
            </a:r>
            <a:r>
              <a:rPr lang="ro-RO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Managementul</a:t>
            </a:r>
            <a:r>
              <a:rPr lang="en-US" b="1" dirty="0" smtClean="0">
                <a:solidFill>
                  <a:srgbClr val="002060"/>
                </a:solidFill>
              </a:rPr>
              <a:t> energetic </a:t>
            </a:r>
            <a:r>
              <a:rPr lang="ro-RO" b="1" dirty="0" smtClean="0">
                <a:solidFill>
                  <a:srgbClr val="002060"/>
                </a:solidFill>
              </a:rPr>
              <a:t>și automatizarea proceselor în sistemele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 smtClean="0">
                <a:solidFill>
                  <a:srgbClr val="FF0000"/>
                </a:solidFill>
              </a:rPr>
              <a:t>Sesiunea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9</a:t>
            </a:r>
            <a:r>
              <a:rPr lang="en-US" altLang="en-US" b="1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o-RO" sz="2000" dirty="0" smtClean="0">
                <a:solidFill>
                  <a:srgbClr val="002060"/>
                </a:solidFill>
              </a:rPr>
              <a:t>Controlul și stabilirea regimului de funcționare a sistemului de apă/canalizare. Sistemul SCADA pentru domeniul apă/canalizare</a:t>
            </a:r>
            <a: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dirty="0" smtClean="0">
                <a:solidFill>
                  <a:srgbClr val="000F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Moldovan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Artiom</a:t>
            </a:r>
            <a:r>
              <a:rPr lang="ro-RO" sz="1800" b="1" i="1" dirty="0" smtClean="0">
                <a:solidFill>
                  <a:srgbClr val="002060"/>
                </a:solidFill>
              </a:rPr>
              <a:t/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Director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Salonix</a:t>
            </a:r>
            <a:r>
              <a:rPr lang="ro-RO" sz="1800" b="1" i="1" dirty="0" smtClean="0">
                <a:solidFill>
                  <a:srgbClr val="002060"/>
                </a:solidFill>
              </a:rPr>
              <a:t> Engineering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strike="sngStrike" dirty="0" smtClean="0">
                <a:solidFill>
                  <a:srgbClr val="002060"/>
                </a:solidFill>
              </a:rPr>
              <a:t>28 – 29 – 30 mai  2019</a:t>
            </a:r>
            <a:r>
              <a:rPr lang="ro-RO" sz="1600" b="1" dirty="0" smtClean="0">
                <a:solidFill>
                  <a:srgbClr val="002060"/>
                </a:solidFill>
              </a:rPr>
              <a:t>,  Chișinău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802" y="3595367"/>
            <a:ext cx="836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онлайн</a:t>
            </a:r>
            <a:endParaRPr lang="ro-RO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u-RU" sz="2800" dirty="0">
                <a:solidFill>
                  <a:srgbClr val="534B3E"/>
                </a:solidFill>
              </a:rPr>
              <a:t>Спасибо за внимание</a:t>
            </a:r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 dirty="0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 dirty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40" y="2188526"/>
            <a:ext cx="8030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(Supervisory Control and Data Acquisition)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технология, которая предоставляет оператору возможность получать информацию от удаленного оборудования и передавать ему ограниченный набор инструкций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двунаправленная система, которая позволяет не только следить за установкой, но и выполнять над ней действия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система имеет возможности, которые позволяют реализовать такие приложения, как: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запускать на системах от нескольких поставщиков;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-может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с другими приложениями на открытых системах (в том числе удаленно);</a:t>
            </a:r>
          </a:p>
          <a:p>
            <a:pPr algn="just"/>
            <a:r>
              <a:rPr lang="en-US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последовательный стиль взаимодействия с пользователем.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5653" t="15676" r="62250" b="7764"/>
          <a:stretch/>
        </p:blipFill>
        <p:spPr>
          <a:xfrm>
            <a:off x="690582" y="1473115"/>
            <a:ext cx="4327157" cy="42166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7739" y="1473115"/>
            <a:ext cx="37855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RTU устанавливают двойную связь с MTU: ретранслируют информацию, собранную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установок,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выполняют входящие заказы.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736" y="5689724"/>
            <a:ext cx="8030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MTU: генерация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централизация данных, хранение информации, связь с другими системами, интерфейс оператора.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</a:t>
            </a:r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0288" y="1861438"/>
            <a:ext cx="803028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передача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используется, чтобы обеспечить предполагаемый интерфейс информационной системы</a:t>
            </a:r>
          </a:p>
          <a:p>
            <a:pPr algn="just"/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оперативное управление объектами с использованием оборудования для сбора данных и других внешних информационных систем. Выполняются следующие функции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-сбор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передача информации с установок;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-концепция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обмена информацией и данными с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компьютерными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системами.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040" y="4476595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Последовательная запись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событий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последовательной регистрации может быть выбран ряд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оборудования: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изменение их статуса, рассматриваемое как событие, будет записано.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</a:t>
            </a:r>
          </a:p>
          <a:p>
            <a:pPr algn="just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функция включает в себя следующие действия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аналоговых данных: осуществляет их преобразование в технические единицы и проверку их подгонки в заданных пределах;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о состоянии: выделение изменений в состоянии определенного оборудования (автоматические выключатели, выключатели</a:t>
            </a:r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о типе накопления (энергии): преобразование количества импульсов со счетчиков в единицы энергии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расчеты в режиме реального времени: суммарные значения, средние значения, максимумы и минимальные значения в определенные промежутки времени, энергетические балансы (включая потребляемую потребителями мощность и проверку их соответствия согласованным значениям)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2174" y="1419048"/>
            <a:ext cx="412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системы </a:t>
            </a:r>
            <a:r>
              <a:rPr lang="ro-RO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288" y="2300977"/>
            <a:ext cx="80302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и управление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тревогами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Аварийные сигналы, обнаруженные системой SCADA, обрабатываются таким образом, что важные аварийные состояния передаются в ясной и краткой форме только на консоли, которые нуждаются в этой информации.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040" y="4097562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пароля</a:t>
            </a:r>
            <a:r>
              <a:rPr lang="ro-RO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обеспечивает управление доступом потенциальных пользователей к компьютерным системам, на которых развернуты системы SCADA, или к определенным их функциям.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6468" y="2003721"/>
            <a:ext cx="80302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диспетчерское управление (DCO) включает 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себя: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SCADA-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сервер с резервированием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станция для первичных операторов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станция для инженера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оборудование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обеспечение SCADA для серверов и рабочих станций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DCO,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(4) рабочих станции для операторов с мониторами и аксессуарами для мониторинга соответствующих </a:t>
            </a: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установок</a:t>
            </a:r>
          </a:p>
          <a:p>
            <a:pPr algn="just"/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Локальное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сбора и контроля данных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("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DACE"),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указанное измерительное оборудование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PLC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комуникацией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Ethernet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TCP / IP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GPRS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o-RO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o-RO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восемь (28) насосных станций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(2) водоочистные станции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WTP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тридцать три (33) насосные станции сточных вод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(WWPS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пятьдесят восемь (58) </a:t>
            </a:r>
            <a:r>
              <a:rPr lang="ru-RU" sz="18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бустерные</a:t>
            </a: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станции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o-RO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BPS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o-RO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926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SCADA ACC</a:t>
            </a: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59" y="1810688"/>
            <a:ext cx="8656322" cy="4621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68148" y="1412026"/>
            <a:ext cx="4343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системы </a:t>
            </a:r>
            <a:r>
              <a:rPr lang="pt-B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 </a:t>
            </a:r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7" y="2134663"/>
            <a:ext cx="5937885" cy="220853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724739" y="4665720"/>
            <a:ext cx="80302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обработанные с разных датчиков и устройств через разные каналы связи, обрабатываются системой SCADA и архивируются в промежуточную базу данных SQL, из которой программное обеспечение </a:t>
            </a:r>
            <a:r>
              <a:rPr lang="ru-RU" sz="2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ArcGIS</a:t>
            </a:r>
            <a:r>
              <a:rPr lang="ru-RU" sz="2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собирать все необходимые данные.</a:t>
            </a:r>
            <a:endParaRPr lang="ro-RO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215</TotalTime>
  <Words>462</Words>
  <Application>Microsoft Office PowerPoint</Application>
  <PresentationFormat>On-screen Show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Times New Roman</vt:lpstr>
      <vt:lpstr>GIZ_Banner_Kopfzeile-Ausland (3)</vt:lpstr>
      <vt:lpstr>Curs de instruire pentru angajații operatorilor „Apă-Canal”  Modulul 16:  Managementul energetic și automatizarea proceselor în sistemele de alimentare cu apă și de canalizare Sesiunea 9:  Controlul și stabilirea regimului de funcționare a sistemului de apă/canalizare. Sistemul SCADA pentru domeniul apă/canalizare  Moldovan Artiom Director Salonix Engineering  28 – 29 – 30 mai  2019,  Chișinău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300</cp:revision>
  <cp:lastPrinted>2017-07-11T13:18:46Z</cp:lastPrinted>
  <dcterms:created xsi:type="dcterms:W3CDTF">2013-09-05T11:54:56Z</dcterms:created>
  <dcterms:modified xsi:type="dcterms:W3CDTF">2019-05-26T16:41:22Z</dcterms:modified>
</cp:coreProperties>
</file>