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1" r:id="rId1"/>
  </p:sldMasterIdLst>
  <p:notesMasterIdLst>
    <p:notesMasterId r:id="rId35"/>
  </p:notesMasterIdLst>
  <p:handoutMasterIdLst>
    <p:handoutMasterId r:id="rId36"/>
  </p:handoutMasterIdLst>
  <p:sldIdLst>
    <p:sldId id="280" r:id="rId2"/>
    <p:sldId id="319" r:id="rId3"/>
    <p:sldId id="295" r:id="rId4"/>
    <p:sldId id="325" r:id="rId5"/>
    <p:sldId id="326" r:id="rId6"/>
    <p:sldId id="327" r:id="rId7"/>
    <p:sldId id="320" r:id="rId8"/>
    <p:sldId id="328" r:id="rId9"/>
    <p:sldId id="329" r:id="rId10"/>
    <p:sldId id="321" r:id="rId11"/>
    <p:sldId id="322" r:id="rId12"/>
    <p:sldId id="323" r:id="rId13"/>
    <p:sldId id="324" r:id="rId14"/>
    <p:sldId id="305" r:id="rId15"/>
    <p:sldId id="306" r:id="rId16"/>
    <p:sldId id="297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45" r:id="rId33"/>
    <p:sldId id="299" r:id="rId34"/>
  </p:sldIdLst>
  <p:sldSz cx="9144000" cy="6858000" type="screen4x3"/>
  <p:notesSz cx="6735763" cy="98663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8">
          <p15:clr>
            <a:srgbClr val="A4A3A4"/>
          </p15:clr>
        </p15:guide>
        <p15:guide id="2" orient="horz" pos="388">
          <p15:clr>
            <a:srgbClr val="A4A3A4"/>
          </p15:clr>
        </p15:guide>
        <p15:guide id="3" pos="288">
          <p15:clr>
            <a:srgbClr val="A4A3A4"/>
          </p15:clr>
        </p15:guide>
        <p15:guide id="4" pos="10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Bohantova" initials="LB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F2E"/>
    <a:srgbClr val="6E6452"/>
    <a:srgbClr val="E5DBA1"/>
    <a:srgbClr val="BABA93"/>
    <a:srgbClr val="BABB93"/>
    <a:srgbClr val="DEDEAF"/>
    <a:srgbClr val="999999"/>
    <a:srgbClr val="D9D9D9"/>
    <a:srgbClr val="CCCCCC"/>
    <a:srgbClr val="C8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5730" autoAdjust="0"/>
  </p:normalViewPr>
  <p:slideViewPr>
    <p:cSldViewPr snapToGrid="0">
      <p:cViewPr varScale="1">
        <p:scale>
          <a:sx n="57" d="100"/>
          <a:sy n="57" d="100"/>
        </p:scale>
        <p:origin x="72" y="222"/>
      </p:cViewPr>
      <p:guideLst>
        <p:guide orient="horz" pos="658"/>
        <p:guide orient="horz" pos="388"/>
        <p:guide pos="288"/>
        <p:guide pos="10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8" d="100"/>
          <a:sy n="108" d="100"/>
        </p:scale>
        <p:origin x="-4140" y="-102"/>
      </p:cViewPr>
      <p:guideLst>
        <p:guide orient="horz" pos="3107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de-DE" dirty="0">
              <a:latin typeface="Arial Narrow" pitchFamily="34" charset="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933" y="0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de-DE" dirty="0">
              <a:latin typeface="Arial Narrow" pitchFamily="34" charset="0"/>
            </a:endParaRP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3391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de-DE" dirty="0">
              <a:latin typeface="Arial Narrow" pitchFamily="34" charset="0"/>
            </a:endParaRP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933" y="9373391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fld id="{47F930EC-4FD0-431B-BB9B-47DE359CDF6F}" type="slidenum">
              <a:rPr lang="de-DE">
                <a:latin typeface="Arial Narrow" pitchFamily="34" charset="0"/>
              </a:rPr>
              <a:pPr/>
              <a:t>‹#›</a:t>
            </a:fld>
            <a:endParaRPr lang="de-DE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27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933" y="0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102" y="4686696"/>
            <a:ext cx="4939560" cy="4439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die Formate des Vorlagentextes zu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3391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933" y="9373391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fld id="{276F4F92-661F-4424-ADED-7D3829A4203F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16004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XXX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 smtClean="0"/>
              <a:t>First layer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  <a:p>
            <a:pPr lvl="3"/>
            <a:r>
              <a:rPr lang="en-GB" noProof="0" dirty="0" smtClean="0"/>
              <a:t>Fourth layer</a:t>
            </a:r>
          </a:p>
        </p:txBody>
      </p:sp>
    </p:spTree>
    <p:extLst>
      <p:ext uri="{BB962C8B-B14F-4D97-AF65-F5344CB8AC3E}">
        <p14:creationId xmlns:p14="http://schemas.microsoft.com/office/powerpoint/2010/main" val="2453010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XXX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 smtClean="0"/>
              <a:t>Click here to add text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  <a:p>
            <a:pPr lvl="3"/>
            <a:r>
              <a:rPr lang="en-GB" noProof="0" dirty="0" smtClean="0"/>
              <a:t>Fourth layer</a:t>
            </a:r>
          </a:p>
        </p:txBody>
      </p:sp>
    </p:spTree>
    <p:extLst>
      <p:ext uri="{BB962C8B-B14F-4D97-AF65-F5344CB8AC3E}">
        <p14:creationId xmlns:p14="http://schemas.microsoft.com/office/powerpoint/2010/main" val="1335835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XXX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 smtClean="0"/>
              <a:t>Click here to add text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  <a:p>
            <a:pPr lvl="3"/>
            <a:r>
              <a:rPr lang="en-GB" noProof="0" dirty="0" smtClean="0"/>
              <a:t>Fourth layer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2" hasCustomPrompt="1"/>
          </p:nvPr>
        </p:nvSpPr>
        <p:spPr>
          <a:xfrm>
            <a:off x="6786000" y="2448001"/>
            <a:ext cx="2358000" cy="2052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on symbol </a:t>
            </a:r>
            <a:br>
              <a:rPr lang="en-GB" noProof="0" dirty="0" smtClean="0"/>
            </a:br>
            <a:r>
              <a:rPr lang="en-GB" noProof="0" dirty="0" smtClean="0"/>
              <a:t>to add image</a:t>
            </a:r>
          </a:p>
        </p:txBody>
      </p:sp>
    </p:spTree>
    <p:extLst>
      <p:ext uri="{BB962C8B-B14F-4D97-AF65-F5344CB8AC3E}">
        <p14:creationId xmlns:p14="http://schemas.microsoft.com/office/powerpoint/2010/main" val="581427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, großes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XXX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 smtClean="0"/>
              <a:t>Click here to add text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  <a:p>
            <a:pPr lvl="3"/>
            <a:r>
              <a:rPr lang="en-GB" noProof="0" dirty="0" smtClean="0"/>
              <a:t>Fourth layer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2" hasCustomPrompt="1"/>
          </p:nvPr>
        </p:nvSpPr>
        <p:spPr>
          <a:xfrm>
            <a:off x="6786000" y="2448001"/>
            <a:ext cx="2358000" cy="3348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 smtClean="0"/>
              <a:t>Click on symbol </a:t>
            </a:r>
            <a:br>
              <a:rPr lang="en-GB" noProof="0" dirty="0" smtClean="0"/>
            </a:br>
            <a:r>
              <a:rPr lang="en-GB" noProof="0" dirty="0" smtClean="0"/>
              <a:t>to add image</a:t>
            </a:r>
          </a:p>
        </p:txBody>
      </p:sp>
    </p:spTree>
    <p:extLst>
      <p:ext uri="{BB962C8B-B14F-4D97-AF65-F5344CB8AC3E}">
        <p14:creationId xmlns:p14="http://schemas.microsoft.com/office/powerpoint/2010/main" val="1801626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2 Spalten, Sub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en-GB" noProof="0" dirty="0" smtClean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XXX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679155" y="6581001"/>
            <a:ext cx="1295400" cy="246221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0F9A5078-6F60-49E2-B50D-11C30D454C38}" type="datetime1">
              <a:rPr lang="en-GB" smtClean="0"/>
              <a:pPr/>
              <a:t>07/07/2019</a:t>
            </a:fld>
            <a:endParaRPr lang="en-GB" dirty="0" smtClean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 smtClean="0"/>
              <a:t>Click here to add text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  <a:p>
            <a:pPr lvl="3"/>
            <a:r>
              <a:rPr lang="en-GB" noProof="0" dirty="0" smtClean="0"/>
              <a:t>Fourth layer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2" hasCustomPrompt="1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 smtClean="0"/>
              <a:t>Click here to add text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  <a:p>
            <a:pPr lvl="3"/>
            <a:r>
              <a:rPr lang="en-GB" noProof="0" dirty="0" smtClean="0"/>
              <a:t>Fourth layer</a:t>
            </a:r>
          </a:p>
        </p:txBody>
      </p:sp>
    </p:spTree>
    <p:extLst>
      <p:ext uri="{BB962C8B-B14F-4D97-AF65-F5344CB8AC3E}">
        <p14:creationId xmlns:p14="http://schemas.microsoft.com/office/powerpoint/2010/main" val="4241795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2 Spalten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en-GB" noProof="0" dirty="0" smtClean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XXX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679155" y="6581001"/>
            <a:ext cx="1295400" cy="246221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0F9A5078-6F60-49E2-B50D-11C30D454C38}" type="datetime1">
              <a:rPr lang="en-GB" smtClean="0"/>
              <a:pPr/>
              <a:t>07/07/2019</a:t>
            </a:fld>
            <a:endParaRPr lang="en-GB" dirty="0" smtClean="0"/>
          </a:p>
        </p:txBody>
      </p:sp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683999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 smtClean="0"/>
              <a:t>First layer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2" hasCustomPrompt="1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 smtClean="0"/>
              <a:t>First layer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</p:txBody>
      </p:sp>
    </p:spTree>
    <p:extLst>
      <p:ext uri="{BB962C8B-B14F-4D97-AF65-F5344CB8AC3E}">
        <p14:creationId xmlns:p14="http://schemas.microsoft.com/office/powerpoint/2010/main" val="9934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810"/>
            <a:ext cx="9144000" cy="111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Grafik 8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851525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9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000" y="2447999"/>
            <a:ext cx="7776000" cy="38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First layer</a:t>
            </a:r>
          </a:p>
          <a:p>
            <a:pPr lvl="1"/>
            <a:r>
              <a:rPr lang="en-GB" noProof="0" dirty="0" smtClean="0"/>
              <a:t>Second layer</a:t>
            </a:r>
          </a:p>
          <a:p>
            <a:pPr lvl="2"/>
            <a:r>
              <a:rPr lang="en-GB" noProof="0" dirty="0" smtClean="0"/>
              <a:t>Third layer</a:t>
            </a:r>
          </a:p>
          <a:p>
            <a:pPr lvl="3"/>
            <a:r>
              <a:rPr lang="en-GB" noProof="0" dirty="0" smtClean="0"/>
              <a:t>Fourth layer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7703687" y="6581001"/>
            <a:ext cx="9271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1000" b="0" noProof="0" dirty="0" smtClean="0">
                <a:solidFill>
                  <a:srgbClr val="6E6452"/>
                </a:solidFill>
                <a:latin typeface="Arial Narrow" pitchFamily="34" charset="0"/>
              </a:rPr>
              <a:t>Page </a:t>
            </a:r>
            <a:fld id="{327115CA-E6A4-425F-BB4F-A64D48743A27}" type="slidenum">
              <a:rPr lang="en-GB" sz="1000" b="0" noProof="0" smtClean="0">
                <a:solidFill>
                  <a:srgbClr val="6E6452"/>
                </a:solidFill>
                <a:latin typeface="Arial Narrow" pitchFamily="34" charset="0"/>
              </a:rPr>
              <a:pPr/>
              <a:t>‹#›</a:t>
            </a:fld>
            <a:endParaRPr lang="en-GB" sz="1000" b="0" noProof="0" dirty="0">
              <a:solidFill>
                <a:srgbClr val="6E6452"/>
              </a:solidFill>
              <a:latin typeface="Arial Narrow" pitchFamily="34" charset="0"/>
            </a:endParaRPr>
          </a:p>
        </p:txBody>
      </p:sp>
      <p:sp>
        <p:nvSpPr>
          <p:cNvPr id="1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62776" y="6581001"/>
            <a:ext cx="34184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1000" b="1" spc="70" baseline="0">
                <a:solidFill>
                  <a:srgbClr val="6E6452"/>
                </a:solidFill>
                <a:latin typeface="Arial Narrow" pitchFamily="34" charset="0"/>
              </a:defRPr>
            </a:lvl1pPr>
          </a:lstStyle>
          <a:p>
            <a:r>
              <a:rPr lang="de-DE" dirty="0" smtClean="0"/>
              <a:t>XXX</a:t>
            </a:r>
            <a:endParaRPr lang="de-DE" dirty="0"/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155" y="6581001"/>
            <a:ext cx="1295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b="0">
                <a:solidFill>
                  <a:srgbClr val="6E6452"/>
                </a:solidFill>
                <a:latin typeface="Arial Narrow" pitchFamily="34" charset="0"/>
              </a:defRPr>
            </a:lvl1pPr>
          </a:lstStyle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sp>
        <p:nvSpPr>
          <p:cNvPr id="7579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84000" y="1483200"/>
            <a:ext cx="7776000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add title</a:t>
            </a:r>
            <a:endParaRPr lang="de-DE" noProof="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8" r:id="rId2"/>
    <p:sldLayoutId id="2147483709" r:id="rId3"/>
    <p:sldLayoutId id="2147483714" r:id="rId4"/>
    <p:sldLayoutId id="2147483710" r:id="rId5"/>
    <p:sldLayoutId id="2147483711" r:id="rId6"/>
  </p:sldLayoutIdLst>
  <p:transition/>
  <p:timing>
    <p:tnLst>
      <p:par>
        <p:cTn id="1" dur="indefinite" restart="never" nodeType="tmRoot"/>
      </p:par>
    </p:tnLst>
  </p:timing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60000" indent="-360000" algn="l" rtl="0" eaLnBrk="1" fontAlgn="base" hangingPunct="1">
        <a:spcBef>
          <a:spcPts val="400"/>
        </a:spcBef>
        <a:spcAft>
          <a:spcPts val="800"/>
        </a:spcAft>
        <a:buClr>
          <a:srgbClr val="C80F0F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  <a:ea typeface="+mn-ea"/>
          <a:cs typeface="+mn-cs"/>
        </a:defRPr>
      </a:lvl1pPr>
      <a:lvl2pPr marL="7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</a:defRPr>
      </a:lvl2pPr>
      <a:lvl3pPr marL="10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</a:defRPr>
      </a:lvl3pPr>
      <a:lvl4pPr marL="14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4pPr>
      <a:lvl5pPr marL="180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5pPr>
      <a:lvl6pPr marL="216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6pPr>
      <a:lvl7pPr marL="25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7pPr>
      <a:lvl8pPr marL="28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8pPr>
      <a:lvl9pPr marL="32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pn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4.png"/><Relationship Id="rId7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4.png"/><Relationship Id="rId7" Type="http://schemas.openxmlformats.org/officeDocument/2006/relationships/image" Target="../media/image3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.png"/><Relationship Id="rId7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.png"/><Relationship Id="rId7" Type="http://schemas.openxmlformats.org/officeDocument/2006/relationships/image" Target="../media/image44.jpeg"/><Relationship Id="rId12" Type="http://schemas.openxmlformats.org/officeDocument/2006/relationships/hyperlink" Target="http://www.ifcaac.amac.md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48.png"/><Relationship Id="rId5" Type="http://schemas.openxmlformats.org/officeDocument/2006/relationships/image" Target="../media/image6.png"/><Relationship Id="rId10" Type="http://schemas.openxmlformats.org/officeDocument/2006/relationships/image" Target="../media/image47.jpeg"/><Relationship Id="rId4" Type="http://schemas.openxmlformats.org/officeDocument/2006/relationships/image" Target="../media/image5.png"/><Relationship Id="rId9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08/07/2019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r>
              <a:rPr lang="ro-RO" b="1" dirty="0" smtClean="0">
                <a:solidFill>
                  <a:srgbClr val="002060"/>
                </a:solidFill>
              </a:rPr>
              <a:t>Curs de instruire pentru angajații operatorilor „Apă-Canal”</a:t>
            </a:r>
            <a:r>
              <a:rPr lang="ro-RO" dirty="0" smtClean="0">
                <a:solidFill>
                  <a:srgbClr val="002060"/>
                </a:solidFill>
              </a:rPr>
              <a:t/>
            </a:r>
            <a:br>
              <a:rPr lang="ro-RO" dirty="0" smtClean="0">
                <a:solidFill>
                  <a:srgbClr val="002060"/>
                </a:solidFill>
              </a:rPr>
            </a:br>
            <a:r>
              <a:rPr lang="ro-RO" dirty="0" smtClean="0">
                <a:solidFill>
                  <a:srgbClr val="002060"/>
                </a:solidFill>
              </a:rPr>
              <a:t/>
            </a:r>
            <a:br>
              <a:rPr lang="ro-RO" dirty="0" smtClean="0">
                <a:solidFill>
                  <a:srgbClr val="002060"/>
                </a:solidFill>
              </a:rPr>
            </a:br>
            <a:r>
              <a:rPr lang="ro-RO" b="1" dirty="0" smtClean="0">
                <a:solidFill>
                  <a:srgbClr val="FF0000"/>
                </a:solidFill>
              </a:rPr>
              <a:t>M</a:t>
            </a:r>
            <a:r>
              <a:rPr lang="ru-RU" b="1" dirty="0" err="1" smtClean="0">
                <a:solidFill>
                  <a:srgbClr val="FF0000"/>
                </a:solidFill>
              </a:rPr>
              <a:t>одуль</a:t>
            </a:r>
            <a:r>
              <a:rPr lang="ro-RO" b="1" dirty="0" smtClean="0">
                <a:solidFill>
                  <a:srgbClr val="FF0000"/>
                </a:solidFill>
              </a:rPr>
              <a:t> </a:t>
            </a:r>
            <a:r>
              <a:rPr lang="ro-RO" b="1" dirty="0" smtClean="0">
                <a:solidFill>
                  <a:srgbClr val="FF0000"/>
                </a:solidFill>
              </a:rPr>
              <a:t>1</a:t>
            </a:r>
            <a:r>
              <a:rPr lang="ro-RO" b="1" dirty="0">
                <a:solidFill>
                  <a:srgbClr val="FF0000"/>
                </a:solidFill>
              </a:rPr>
              <a:t>7</a:t>
            </a:r>
            <a:r>
              <a:rPr lang="ro-RO" b="1" dirty="0" smtClean="0">
                <a:solidFill>
                  <a:srgbClr val="FF0000"/>
                </a:solidFill>
              </a:rPr>
              <a:t>: </a:t>
            </a:r>
            <a:r>
              <a:rPr lang="ru-RU" b="1" dirty="0">
                <a:solidFill>
                  <a:srgbClr val="002060"/>
                </a:solidFill>
              </a:rPr>
              <a:t>Управление и эксплуатация станций очистки сточных вод и станций очистки природной воды</a:t>
            </a:r>
            <a:r>
              <a:rPr lang="ro-MD" b="1" dirty="0" smtClean="0">
                <a:solidFill>
                  <a:srgbClr val="002060"/>
                </a:solidFill>
              </a:rPr>
              <a:t/>
            </a:r>
            <a:br>
              <a:rPr lang="ro-MD" b="1" dirty="0" smtClean="0">
                <a:solidFill>
                  <a:srgbClr val="002060"/>
                </a:solidFill>
              </a:rPr>
            </a:br>
            <a:r>
              <a:rPr lang="ro-MD" b="1" dirty="0"/>
              <a:t/>
            </a:r>
            <a:br>
              <a:rPr lang="ro-MD" b="1" dirty="0"/>
            </a:br>
            <a:r>
              <a:rPr lang="ru-RU" sz="2000" b="1" dirty="0" smtClean="0">
                <a:solidFill>
                  <a:srgbClr val="FF0000"/>
                </a:solidFill>
              </a:rPr>
              <a:t>Сессия</a:t>
            </a:r>
            <a:r>
              <a:rPr lang="ro-RO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</a:rPr>
              <a:t>7</a:t>
            </a:r>
            <a:r>
              <a:rPr lang="en-US" altLang="en-US" b="1" dirty="0" smtClean="0">
                <a:solidFill>
                  <a:srgbClr val="000F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solidFill>
                  <a:srgbClr val="002060"/>
                </a:solidFill>
              </a:rPr>
              <a:t>О</a:t>
            </a:r>
            <a:r>
              <a:rPr lang="ro-RO" dirty="0" err="1">
                <a:solidFill>
                  <a:srgbClr val="002060"/>
                </a:solidFill>
              </a:rPr>
              <a:t>бразование</a:t>
            </a:r>
            <a:r>
              <a:rPr lang="ro-RO" b="1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о</a:t>
            </a:r>
            <a:r>
              <a:rPr lang="ru-RU" dirty="0">
                <a:solidFill>
                  <a:srgbClr val="002060"/>
                </a:solidFill>
              </a:rPr>
              <a:t>садков на станциях очистки сточных вод. Обработка осадков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o-RO" dirty="0">
                <a:solidFill>
                  <a:srgbClr val="000F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o-RO" dirty="0">
                <a:solidFill>
                  <a:srgbClr val="000F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800" b="1" i="1" dirty="0" smtClean="0">
                <a:solidFill>
                  <a:srgbClr val="002060"/>
                </a:solidFill>
              </a:rPr>
              <a:t>prof. univ.,  Ungureanu Dumitru</a:t>
            </a:r>
            <a:br>
              <a:rPr lang="ro-RO" sz="1800" b="1" i="1" dirty="0" smtClean="0">
                <a:solidFill>
                  <a:srgbClr val="002060"/>
                </a:solidFill>
              </a:rPr>
            </a:br>
            <a:r>
              <a:rPr lang="ro-RO" sz="1800" b="1" i="1" dirty="0" smtClean="0">
                <a:solidFill>
                  <a:srgbClr val="002060"/>
                </a:solidFill>
              </a:rPr>
              <a:t>Universitatea Tehnică a Moldovei</a:t>
            </a:r>
            <a:br>
              <a:rPr lang="ro-RO" sz="1800" b="1" i="1" dirty="0" smtClean="0">
                <a:solidFill>
                  <a:srgbClr val="002060"/>
                </a:solidFill>
              </a:rPr>
            </a:br>
            <a:r>
              <a:rPr lang="ro-RO" sz="1800" b="1" i="1" dirty="0">
                <a:solidFill>
                  <a:srgbClr val="002060"/>
                </a:solidFill>
              </a:rPr>
              <a:t/>
            </a:r>
            <a:br>
              <a:rPr lang="ro-RO" sz="1800" b="1" i="1" dirty="0">
                <a:solidFill>
                  <a:srgbClr val="002060"/>
                </a:solidFill>
              </a:rPr>
            </a:br>
            <a:r>
              <a:rPr lang="ru-RU" sz="1600" b="1" dirty="0">
                <a:solidFill>
                  <a:srgbClr val="002060"/>
                </a:solidFill>
              </a:rPr>
              <a:t>9</a:t>
            </a:r>
            <a:r>
              <a:rPr lang="ro-RO" sz="1600" b="1" dirty="0" smtClean="0">
                <a:solidFill>
                  <a:srgbClr val="002060"/>
                </a:solidFill>
              </a:rPr>
              <a:t> </a:t>
            </a:r>
            <a:r>
              <a:rPr lang="ro-RO" sz="1600" b="1" dirty="0" smtClean="0">
                <a:solidFill>
                  <a:srgbClr val="002060"/>
                </a:solidFill>
              </a:rPr>
              <a:t>– </a:t>
            </a:r>
            <a:r>
              <a:rPr lang="ru-RU" sz="1600" b="1" dirty="0" smtClean="0">
                <a:solidFill>
                  <a:srgbClr val="002060"/>
                </a:solidFill>
              </a:rPr>
              <a:t>10</a:t>
            </a:r>
            <a:r>
              <a:rPr lang="ro-RO" sz="1600" b="1" dirty="0" smtClean="0">
                <a:solidFill>
                  <a:srgbClr val="002060"/>
                </a:solidFill>
              </a:rPr>
              <a:t> </a:t>
            </a:r>
            <a:r>
              <a:rPr lang="ro-RO" sz="1600" b="1" dirty="0" smtClean="0">
                <a:solidFill>
                  <a:srgbClr val="002060"/>
                </a:solidFill>
              </a:rPr>
              <a:t>– </a:t>
            </a:r>
            <a:r>
              <a:rPr lang="ru-RU" sz="1600" b="1" dirty="0" smtClean="0">
                <a:solidFill>
                  <a:srgbClr val="002060"/>
                </a:solidFill>
              </a:rPr>
              <a:t>11</a:t>
            </a:r>
            <a:r>
              <a:rPr lang="ro-RO" sz="1600" b="1" dirty="0" smtClean="0">
                <a:solidFill>
                  <a:srgbClr val="002060"/>
                </a:solidFill>
              </a:rPr>
              <a:t> </a:t>
            </a:r>
            <a:r>
              <a:rPr lang="ro-RO" sz="1600" b="1" dirty="0" smtClean="0">
                <a:solidFill>
                  <a:srgbClr val="002060"/>
                </a:solidFill>
              </a:rPr>
              <a:t>iunie 2019,  Chișinău</a:t>
            </a:r>
            <a:endParaRPr lang="ro-RO" sz="1600" b="1" dirty="0">
              <a:solidFill>
                <a:srgbClr val="002060"/>
              </a:solidFill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84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6629" y="5908003"/>
            <a:ext cx="8237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Последовательность анаэробного сбраживания осадков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t="14166" r="18779" b="13611"/>
          <a:stretch/>
        </p:blipFill>
        <p:spPr>
          <a:xfrm rot="16200000">
            <a:off x="2015042" y="266824"/>
            <a:ext cx="4851049" cy="643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13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109" y="5501859"/>
            <a:ext cx="8963891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Комплесная</a:t>
            </a:r>
            <a:r>
              <a:rPr lang="ru-RU" sz="16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схема установки сбраживания осадков и получения </a:t>
            </a:r>
            <a:r>
              <a:rPr lang="ru-RU" sz="16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бтогаза</a:t>
            </a:r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16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– </a:t>
            </a:r>
            <a:r>
              <a:rPr lang="ru-RU" sz="16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насосная станция </a:t>
            </a:r>
            <a:r>
              <a:rPr lang="ru-RU" sz="1600" b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отстоенного</a:t>
            </a:r>
            <a:r>
              <a:rPr lang="ru-RU" sz="16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осадка</a:t>
            </a:r>
            <a:r>
              <a:rPr lang="ro-RO" sz="16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6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– </a:t>
            </a:r>
            <a:r>
              <a:rPr lang="ru-RU" sz="1600" b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мещалка</a:t>
            </a:r>
            <a:r>
              <a:rPr lang="ro-RO" sz="16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6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– </a:t>
            </a:r>
            <a:r>
              <a:rPr lang="ru-RU" sz="16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злишек</a:t>
            </a:r>
            <a:r>
              <a:rPr lang="ro-RO" sz="16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6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– </a:t>
            </a:r>
            <a:r>
              <a:rPr lang="ru-RU" sz="16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спиральный </a:t>
            </a:r>
            <a:r>
              <a:rPr lang="ru-RU" sz="1600" b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теплообменик</a:t>
            </a:r>
            <a:r>
              <a:rPr lang="ro-RO" sz="16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6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– </a:t>
            </a:r>
            <a:r>
              <a:rPr lang="ru-RU" sz="16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утилизатор тепла</a:t>
            </a:r>
            <a:r>
              <a:rPr lang="ro-RO" sz="16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6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– </a:t>
            </a:r>
            <a:r>
              <a:rPr lang="ru-RU" sz="16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буферный резервуар</a:t>
            </a:r>
            <a:r>
              <a:rPr lang="ro-RO" sz="16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6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– </a:t>
            </a:r>
            <a:r>
              <a:rPr lang="ru-RU" sz="16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тепловой насос</a:t>
            </a:r>
            <a:r>
              <a:rPr lang="ro-RO" sz="16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6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– </a:t>
            </a:r>
            <a:r>
              <a:rPr lang="ru-RU" sz="16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подключение теплоносителя</a:t>
            </a:r>
            <a:r>
              <a:rPr lang="ro-RO" sz="16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6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– </a:t>
            </a:r>
            <a:r>
              <a:rPr lang="ru-RU" sz="16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насос удаления</a:t>
            </a:r>
            <a:r>
              <a:rPr lang="ro-RO" sz="16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10 </a:t>
            </a:r>
            <a:r>
              <a:rPr lang="ro-RO" sz="16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питательный насос</a:t>
            </a:r>
            <a:r>
              <a:rPr lang="ro-RO" sz="16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6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 – </a:t>
            </a:r>
            <a:r>
              <a:rPr lang="ru-RU" sz="16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газгольдер</a:t>
            </a:r>
            <a:r>
              <a:rPr lang="ro-RO" sz="16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b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5" t="1313" r="19023" b="4546"/>
          <a:stretch/>
        </p:blipFill>
        <p:spPr>
          <a:xfrm rot="16200000">
            <a:off x="2654805" y="-907273"/>
            <a:ext cx="3685470" cy="791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37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290" name="Picture 2" descr="f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9521" r="5539" b="13449"/>
          <a:stretch>
            <a:fillRect/>
          </a:stretch>
        </p:blipFill>
        <p:spPr bwMode="auto">
          <a:xfrm>
            <a:off x="1120390" y="1138396"/>
            <a:ext cx="7072260" cy="429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8544" y="5431396"/>
            <a:ext cx="9005456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8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Мокрый газгольдер</a:t>
            </a:r>
            <a:r>
              <a:rPr lang="ro-RO" sz="18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колокол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направляющие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направляющие ролики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ограничитель верхний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                    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ограничитель нижний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аварийный газопровод с громоотводом</a:t>
            </a:r>
            <a:endParaRPr lang="en-US" sz="1800" b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9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3" descr="img06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t="27989" r="3413" b="22275"/>
          <a:stretch>
            <a:fillRect/>
          </a:stretch>
        </p:blipFill>
        <p:spPr bwMode="auto">
          <a:xfrm>
            <a:off x="34284" y="1513355"/>
            <a:ext cx="4759389" cy="428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foto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8" t="74210" r="2922" b="12764"/>
          <a:stretch>
            <a:fillRect/>
          </a:stretch>
        </p:blipFill>
        <p:spPr bwMode="auto">
          <a:xfrm>
            <a:off x="4793673" y="3104077"/>
            <a:ext cx="4472439" cy="375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305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338" name="Picture 2" descr="fi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6" t="29414" r="23808" b="43724"/>
          <a:stretch>
            <a:fillRect/>
          </a:stretch>
        </p:blipFill>
        <p:spPr bwMode="auto">
          <a:xfrm>
            <a:off x="829827" y="1207202"/>
            <a:ext cx="7635300" cy="485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566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362" name="Picture 2" descr="Principiul-de-cogenera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52" y="1650562"/>
            <a:ext cx="7937066" cy="372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9382" y="5570515"/>
            <a:ext cx="86452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Принципиальная схема </a:t>
            </a:r>
            <a:r>
              <a:rPr lang="ru-RU" sz="18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когенерационной</a:t>
            </a:r>
            <a:r>
              <a:rPr lang="ru-RU" sz="1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установки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94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5719376"/>
            <a:ext cx="8825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Технологическая схема промывки и уплотнения анаэробно – сбреженного осадка</a:t>
            </a:r>
            <a:endParaRPr lang="en-US" sz="18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t="35960" r="2905" b="40202"/>
          <a:stretch/>
        </p:blipFill>
        <p:spPr>
          <a:xfrm>
            <a:off x="512618" y="1845308"/>
            <a:ext cx="8113131" cy="284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86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9491" y="5586896"/>
            <a:ext cx="82433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Технологическая схема термического кондиционирования осадков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 t="34546" r="2344" b="31919"/>
          <a:stretch/>
        </p:blipFill>
        <p:spPr>
          <a:xfrm>
            <a:off x="1163782" y="1618719"/>
            <a:ext cx="6971948" cy="337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31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434" name="Picture 2" descr="f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" t="16515" b="2528"/>
          <a:stretch>
            <a:fillRect/>
          </a:stretch>
        </p:blipFill>
        <p:spPr bwMode="auto">
          <a:xfrm>
            <a:off x="321959" y="7245"/>
            <a:ext cx="6821146" cy="685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33308" y="2314463"/>
            <a:ext cx="18703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Иловые площадки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816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77693" y="2010503"/>
            <a:ext cx="28401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Схематическое изображения иловых площадок засаженных тростником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06" b="3457"/>
          <a:stretch/>
        </p:blipFill>
        <p:spPr>
          <a:xfrm>
            <a:off x="265047" y="108574"/>
            <a:ext cx="5775538" cy="2540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 b="2469"/>
          <a:stretch/>
        </p:blipFill>
        <p:spPr>
          <a:xfrm>
            <a:off x="333601" y="3073699"/>
            <a:ext cx="5775538" cy="303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13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782" y="5887114"/>
            <a:ext cx="85279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Схема образования и обработки осадков СВ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2406" r="16594" b="6111"/>
          <a:stretch/>
        </p:blipFill>
        <p:spPr>
          <a:xfrm rot="16200000">
            <a:off x="2195398" y="-1031463"/>
            <a:ext cx="4659517" cy="885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10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82" name="Рисунок 10"/>
          <p:cNvPicPr>
            <a:picLocks noChangeAspect="1" noChangeArrowheads="1"/>
          </p:cNvPicPr>
          <p:nvPr/>
        </p:nvPicPr>
        <p:blipFill>
          <a:blip r:embed="rId7"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21964" r="27760" b="14714"/>
          <a:stretch>
            <a:fillRect/>
          </a:stretch>
        </p:blipFill>
        <p:spPr bwMode="auto">
          <a:xfrm>
            <a:off x="305705" y="1955239"/>
            <a:ext cx="3724275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3182" y="453294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o-RO" sz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Schema </a:t>
            </a:r>
            <a:r>
              <a:rPr lang="ro-RO" sz="1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construcţiei</a:t>
            </a:r>
            <a:r>
              <a:rPr lang="ro-RO" sz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unei centrifuge decantoare orizontale cu </a:t>
            </a:r>
            <a:r>
              <a:rPr lang="ro-RO" sz="1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şnec</a:t>
            </a:r>
            <a:endParaRPr lang="en-US" sz="1800" dirty="0">
              <a:solidFill>
                <a:srgbClr val="C00000"/>
              </a:solidFill>
            </a:endParaRPr>
          </a:p>
        </p:txBody>
      </p:sp>
      <p:pic>
        <p:nvPicPr>
          <p:cNvPr id="20483" name="Picture 3" descr="img06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t="55986" r="27068" b="8951"/>
          <a:stretch>
            <a:fillRect/>
          </a:stretch>
        </p:blipFill>
        <p:spPr bwMode="auto">
          <a:xfrm>
            <a:off x="5181768" y="1721082"/>
            <a:ext cx="3567112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57105" y="4844286"/>
            <a:ext cx="405136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o-RO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Vedere generală asupra centrifugei</a:t>
            </a:r>
            <a:endParaRPr lang="en-US" sz="2000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903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506" name="Picture 2" descr="f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34325" r="3474" b="17888"/>
          <a:stretch>
            <a:fillRect/>
          </a:stretch>
        </p:blipFill>
        <p:spPr bwMode="auto">
          <a:xfrm>
            <a:off x="46975" y="189824"/>
            <a:ext cx="4868994" cy="329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57105" y="1649368"/>
            <a:ext cx="4286895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3950970" algn="l"/>
              </a:tabLst>
            </a:pP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Схематическое изображение ленточного горизонтального фильтр-пресса</a:t>
            </a:r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3950970" algn="l"/>
              </a:tabLst>
            </a:pP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питание осадков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o-RO" sz="16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3950970" algn="l"/>
              </a:tabLst>
            </a:pP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лента прессовая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резервуар обезвоженного осадка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питания промывной водой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трубопровод отвода фильтрата и промывной воды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o-RO" sz="16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3950970" algn="l"/>
              </a:tabLst>
            </a:pP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фильтрующая лента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7" name="Picture 3" descr="img06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4" t="73534" r="13818" b="4222"/>
          <a:stretch>
            <a:fillRect/>
          </a:stretch>
        </p:blipFill>
        <p:spPr bwMode="auto">
          <a:xfrm>
            <a:off x="184197" y="3664928"/>
            <a:ext cx="5178425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81768" y="4654605"/>
            <a:ext cx="3865250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3950970" algn="l"/>
              </a:tabLst>
            </a:pP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Ленточный фильтр-пресс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3950970" algn="l"/>
              </a:tabLst>
            </a:pPr>
            <a:r>
              <a:rPr lang="ro-RO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SNF </a:t>
            </a:r>
            <a:r>
              <a:rPr lang="ro-RO" sz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FLOERGER.</a:t>
            </a:r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3950970" algn="l"/>
              </a:tabLst>
            </a:pP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камера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флокуляции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ограничительная стенка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вход ленты с верхней части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зона прогрессивной прессования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3950970" algn="l"/>
              </a:tabLst>
            </a:pP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направляющий цилиндр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– rampă de spălare</a:t>
            </a:r>
            <a:endParaRPr lang="en-US" sz="1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849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11276" y="2068574"/>
            <a:ext cx="21779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Камерный</a:t>
            </a:r>
          </a:p>
          <a:p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фильтр-пресс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50370" r="3163"/>
          <a:stretch/>
        </p:blipFill>
        <p:spPr>
          <a:xfrm>
            <a:off x="361939" y="1532623"/>
            <a:ext cx="6191261" cy="443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33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45802" y="5715957"/>
            <a:ext cx="6833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Боковой вид камерного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фильтрпресса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t="65370" r="2283" b="1296"/>
          <a:stretch/>
        </p:blipFill>
        <p:spPr>
          <a:xfrm>
            <a:off x="1032274" y="1995453"/>
            <a:ext cx="7294308" cy="311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4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9827" y="5622896"/>
            <a:ext cx="83141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Технологическая схема вращательного обезвоживающего цилиндра </a:t>
            </a:r>
            <a:r>
              <a:rPr lang="ro-RO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RoS3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фирмы </a:t>
            </a:r>
            <a:r>
              <a:rPr lang="ro-RO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Huber-</a:t>
            </a:r>
            <a:r>
              <a:rPr lang="ro-RO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Edelstahl</a:t>
            </a:r>
            <a:r>
              <a:rPr lang="ro-RO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t="39629" r="4262" b="3333"/>
          <a:stretch/>
        </p:blipFill>
        <p:spPr>
          <a:xfrm>
            <a:off x="1778550" y="1126106"/>
            <a:ext cx="5776991" cy="424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59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5602" name="Picture 2" descr="img06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3" t="14275" r="27063" b="23322"/>
          <a:stretch>
            <a:fillRect/>
          </a:stretch>
        </p:blipFill>
        <p:spPr bwMode="auto">
          <a:xfrm>
            <a:off x="280234" y="1173133"/>
            <a:ext cx="4493776" cy="52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0" y="1453396"/>
            <a:ext cx="4378036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4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4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хема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конструкции </a:t>
            </a:r>
            <a:r>
              <a:rPr lang="ru-RU" sz="14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вращаюжещегося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вакуум-фильтр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схема работы фильтр-вакуума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схема дисков управления в/ф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перфорированный вращающийся цилиндр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резервуар с исходным осадком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3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отсеки цилиндра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выход труб к управляющим диском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нож для отделения осадка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осадок подлежащий обезвоживанию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штуцер удаление фильтрата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штуцер ввода сжатого воздуха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соответственно неподвижного и подвижного дисков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отверстие для соединения с линией вакуума и сжатого воздуха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отверстия соединяющие трубы соединения</a:t>
            </a:r>
            <a:endParaRPr lang="ro-RO" sz="1400" b="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зона вакуума общая для 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зона образования слой осадка</a:t>
            </a:r>
            <a:endParaRPr lang="ro-RO" sz="1400" b="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зона обезвоживания осадка</a:t>
            </a:r>
            <a:endParaRPr lang="ro-RO" sz="1400" b="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нейтральная зона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зона отслоения обезвоженного осадка</a:t>
            </a:r>
            <a:endParaRPr lang="en-US" sz="1400" b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325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2" y="200049"/>
            <a:ext cx="6400779" cy="456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2900" y="4927397"/>
            <a:ext cx="880110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Схема установки вакуум-фильтрации осадков с оборудованием</a:t>
            </a:r>
            <a:endParaRPr lang="en-US" sz="1400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удаление насосами фильтрата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тоже, самотеком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резервуар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насос осадка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резервуар для дозирования осадка и растворов реагентов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введение </a:t>
            </a:r>
            <a:r>
              <a:rPr lang="en-US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FeCl3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  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введение извести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камера смешения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вакуум-фильтр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транспортная лента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ресивер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вакуум насос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удаление фильтрата в канализацию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  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насос для откачки фильтрата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воздуходувка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опорожнение резервуара с осадком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15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излишек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 – </a:t>
            </a:r>
            <a:r>
              <a:rPr lang="ru-RU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соединительный трубопровод с резервуаром исходного осадка</a:t>
            </a:r>
            <a:r>
              <a:rPr lang="ro-RO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4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 – </a:t>
            </a:r>
            <a:r>
              <a:rPr lang="ru-RU" sz="1400" b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каплиуловитель</a:t>
            </a:r>
            <a:endParaRPr lang="en-US" sz="1400" b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673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01" y="1577620"/>
            <a:ext cx="3784025" cy="340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0" y="1728052"/>
            <a:ext cx="4151315" cy="310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3182" y="5140816"/>
            <a:ext cx="40247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Схема установки для гравитационного обезвоживания в мешках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7105" y="5279840"/>
            <a:ext cx="40741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Установка обезвоживания в мешках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284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674" name="Picture 2" descr="saci nam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51" y="1693023"/>
            <a:ext cx="4463475" cy="334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saci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501" y="1649368"/>
            <a:ext cx="3720924" cy="338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40043" y="5345495"/>
            <a:ext cx="42204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Общий вид фильтрующих мешков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o-RO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Geotube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57105" y="5175755"/>
            <a:ext cx="40652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Раскрытие обезвоживающих мешков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34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9698" name="Picture 2" descr="img08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7" r="48595" b="71777"/>
          <a:stretch>
            <a:fillRect/>
          </a:stretch>
        </p:blipFill>
        <p:spPr bwMode="auto">
          <a:xfrm>
            <a:off x="1431780" y="1390249"/>
            <a:ext cx="6132801" cy="327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8655" y="4569870"/>
            <a:ext cx="850669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Схема вращающейся печи для термической сушки осадков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топка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канал для дымовых газов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ввод обезвоженного осадка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камера загрузки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бандажное кольцо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вращающийся цилиндр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опорные ролики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электродвигатель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редуктор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ведущее зубчатые колесо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ограничительные ролики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зубчатый венец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использованные газы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разгрузочная камера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шибер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удаление сухого осадка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b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696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3853" y="1090458"/>
            <a:ext cx="9029506" cy="5323520"/>
          </a:xfrm>
        </p:spPr>
        <p:txBody>
          <a:bodyPr/>
          <a:lstStyle/>
          <a:p>
            <a:r>
              <a:rPr lang="ro-RO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o-RO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осадков СВ</a:t>
            </a:r>
            <a:r>
              <a:rPr lang="ro-RO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o-RO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Осадки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образующается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очистке СВ классифицируется согласно следующим признаком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o-RO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o-RO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химическому составу</a:t>
            </a:r>
            <a:r>
              <a:rPr lang="ro-RO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минеральный (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сухому веществу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органический (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летучих веществ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принадлежность к ступенькам очистки СВ</a:t>
            </a:r>
            <a:r>
              <a:rPr lang="ro-RO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первичный/ сырой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вторичный/ биологический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принадлежность с разным ступеням обработки осадков</a:t>
            </a:r>
            <a:r>
              <a:rPr lang="ro-RO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исходной / необработанный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уплотненный, с предварительным снижением влажности на 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4%;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аэробно стабилизированный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сбреженный / анаэробно стабилизированный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обезвоженный, с удалением влажности на 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36%;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сухой, с удалением влажности на 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</a:t>
            </a: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85%;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обеззараженный</a:t>
            </a:r>
            <a:r>
              <a:rPr lang="ro-RO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o-RO" sz="1600" dirty="0"/>
              <a:t> </a:t>
            </a:r>
            <a:r>
              <a:rPr lang="en-US" dirty="0"/>
              <a:t/>
            </a:r>
            <a:br>
              <a:rPr lang="en-US" dirty="0"/>
            </a:br>
            <a:endParaRPr lang="ro-RO" b="1" dirty="0">
              <a:solidFill>
                <a:srgbClr val="000F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107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22" name="Рисунок 4"/>
          <p:cNvPicPr>
            <a:picLocks noChangeAspect="1" noChangeArrowheads="1"/>
          </p:cNvPicPr>
          <p:nvPr/>
        </p:nvPicPr>
        <p:blipFill>
          <a:blip r:embed="rId7"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0" t="24977" r="22350" b="41870"/>
          <a:stretch>
            <a:fillRect/>
          </a:stretch>
        </p:blipFill>
        <p:spPr bwMode="auto">
          <a:xfrm>
            <a:off x="1163782" y="1647897"/>
            <a:ext cx="7043736" cy="292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7777" y="4696161"/>
            <a:ext cx="8215746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Дегельнтизирующая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камера</a:t>
            </a:r>
            <a:r>
              <a:rPr lang="ro-RO" sz="1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AKX </a:t>
            </a:r>
            <a:r>
              <a:rPr lang="ro-RO" sz="1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(Moscova)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регулирующие валы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приемный бункер осадка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подвижные стенки бункера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металлическая лента транспортёра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горелки инфракрасного излучения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охранная крыша</a:t>
            </a:r>
            <a:r>
              <a:rPr lang="ro-RO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o-RO" sz="1800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–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транспортная лента для обеззараженного осадка</a:t>
            </a:r>
            <a:endParaRPr lang="en-US" sz="1800" b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18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52399" y="5929988"/>
            <a:ext cx="859423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Технологическая схема интенсивного компостирования осадков СВ</a:t>
            </a:r>
            <a:endParaRPr lang="en-US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" t="57222"/>
          <a:stretch/>
        </p:blipFill>
        <p:spPr>
          <a:xfrm>
            <a:off x="1301623" y="1649367"/>
            <a:ext cx="7231746" cy="378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8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24744" y="2237519"/>
            <a:ext cx="18561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Схема станции для компостирования под открытым воздухом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" t="5859" r="3463" b="21212"/>
          <a:stretch/>
        </p:blipFill>
        <p:spPr>
          <a:xfrm rot="16200000">
            <a:off x="-81902" y="255261"/>
            <a:ext cx="6834139" cy="630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11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o-RO" dirty="0" smtClean="0"/>
              <a:t>Margareta Vîrcolici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Datumsplatzhalter 3"/>
          <p:cNvSpPr txBox="1">
            <a:spLocks/>
          </p:cNvSpPr>
          <p:nvPr/>
        </p:nvSpPr>
        <p:spPr bwMode="auto">
          <a:xfrm>
            <a:off x="679450" y="6581775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rgbClr val="6E6452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1A768533-9F5A-4A96-B8F6-9A95114E0856}" type="datetime1">
              <a:rPr lang="en-GB" smtClean="0">
                <a:cs typeface="Arial" charset="0"/>
              </a:rPr>
              <a:pPr/>
              <a:t>07/07/2019</a:t>
            </a:fld>
            <a:endParaRPr lang="de-DE">
              <a:cs typeface="Arial" charset="0"/>
            </a:endParaRPr>
          </a:p>
        </p:txBody>
      </p:sp>
      <p:sp>
        <p:nvSpPr>
          <p:cNvPr id="16" name="Inhaltsplatzhalter 8"/>
          <p:cNvSpPr txBox="1">
            <a:spLocks/>
          </p:cNvSpPr>
          <p:nvPr/>
        </p:nvSpPr>
        <p:spPr>
          <a:xfrm>
            <a:off x="2433908" y="1620411"/>
            <a:ext cx="6262254" cy="2074863"/>
          </a:xfrm>
          <a:prstGeom prst="rect">
            <a:avLst/>
          </a:prstGeom>
        </p:spPr>
        <p:txBody>
          <a:bodyPr/>
          <a:lstStyle/>
          <a:p>
            <a:pPr algn="ctr">
              <a:spcAft>
                <a:spcPts val="600"/>
              </a:spcAft>
            </a:pPr>
            <a:endParaRPr lang="en-US" sz="2000" dirty="0">
              <a:solidFill>
                <a:srgbClr val="534B3E"/>
              </a:solidFill>
            </a:endParaRPr>
          </a:p>
          <a:p>
            <a:pPr algn="ctr">
              <a:spcAft>
                <a:spcPts val="600"/>
              </a:spcAft>
            </a:pPr>
            <a:endParaRPr lang="en-US" sz="2000" dirty="0">
              <a:solidFill>
                <a:srgbClr val="534B3E"/>
              </a:solidFill>
            </a:endParaRPr>
          </a:p>
          <a:p>
            <a:pPr>
              <a:spcAft>
                <a:spcPts val="300"/>
              </a:spcAft>
            </a:pPr>
            <a:r>
              <a:rPr lang="ro-RO" sz="2800" dirty="0" smtClean="0">
                <a:solidFill>
                  <a:srgbClr val="534B3E"/>
                </a:solidFill>
              </a:rPr>
              <a:t>Vă mulțumim pentru atenție</a:t>
            </a:r>
            <a:endParaRPr lang="en-GB" sz="2800" dirty="0">
              <a:solidFill>
                <a:srgbClr val="534B3E"/>
              </a:solidFill>
            </a:endParaRPr>
          </a:p>
          <a:p>
            <a:endParaRPr lang="en-GB" sz="1000" dirty="0">
              <a:solidFill>
                <a:srgbClr val="534B3E"/>
              </a:solidFill>
            </a:endParaRPr>
          </a:p>
        </p:txBody>
      </p:sp>
      <p:sp>
        <p:nvSpPr>
          <p:cNvPr id="17" name="Textfeld 9"/>
          <p:cNvSpPr txBox="1">
            <a:spLocks noChangeArrowheads="1"/>
          </p:cNvSpPr>
          <p:nvPr/>
        </p:nvSpPr>
        <p:spPr bwMode="auto">
          <a:xfrm>
            <a:off x="427153" y="5399463"/>
            <a:ext cx="1371600" cy="2159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o-RO" sz="800" b="0" dirty="0" smtClean="0">
                <a:solidFill>
                  <a:schemeClr val="tx2">
                    <a:lumMod val="75000"/>
                  </a:schemeClr>
                </a:solidFill>
              </a:rPr>
              <a:t>Proiect co-finanțat de</a:t>
            </a:r>
            <a:endParaRPr lang="en-GB" sz="8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8" name="Picture 11" descr="F:\Branding\EU\jaun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1056" y="5624205"/>
            <a:ext cx="13652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 descr="H:\bn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46511" y="5590073"/>
            <a:ext cx="101600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58991" y="5624205"/>
            <a:ext cx="1639887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feld 9"/>
          <p:cNvSpPr txBox="1">
            <a:spLocks noChangeArrowheads="1"/>
          </p:cNvSpPr>
          <p:nvPr/>
        </p:nvSpPr>
        <p:spPr bwMode="auto">
          <a:xfrm>
            <a:off x="6898878" y="5383151"/>
            <a:ext cx="1147762" cy="2143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o-RO" sz="800" b="0" dirty="0" smtClean="0">
                <a:solidFill>
                  <a:schemeClr val="tx2">
                    <a:lumMod val="75000"/>
                  </a:schemeClr>
                </a:solidFill>
              </a:rPr>
              <a:t>In cooperare cu</a:t>
            </a:r>
            <a:endParaRPr lang="ro-RO" sz="8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2" name="Picture 2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045" y="5540701"/>
            <a:ext cx="1071880" cy="1071880"/>
          </a:xfrm>
          <a:prstGeom prst="rect">
            <a:avLst/>
          </a:prstGeom>
        </p:spPr>
      </p:pic>
      <p:pic>
        <p:nvPicPr>
          <p:cNvPr id="23" name="Picture 22" descr="D:\Users\Desktop\logotype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16" y="5818037"/>
            <a:ext cx="1958975" cy="56959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asetăText 1"/>
          <p:cNvSpPr txBox="1"/>
          <p:nvPr/>
        </p:nvSpPr>
        <p:spPr>
          <a:xfrm>
            <a:off x="1856306" y="3145976"/>
            <a:ext cx="536191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0" u="sng" dirty="0" smtClean="0">
                <a:solidFill>
                  <a:schemeClr val="bg2">
                    <a:lumMod val="25000"/>
                  </a:schemeClr>
                </a:solidFill>
                <a:latin typeface="+mn-lt"/>
                <a:hlinkClick r:id="rId12"/>
              </a:rPr>
              <a:t>www.ifcaac.amac.md</a:t>
            </a:r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u="sng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ifcaac@fua.utm.md</a:t>
            </a:r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telefon</a:t>
            </a:r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 (022) 77-38 22</a:t>
            </a:r>
          </a:p>
          <a:p>
            <a:pPr algn="ctr"/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 </a:t>
            </a:r>
          </a:p>
          <a:p>
            <a:pPr algn="ctr"/>
            <a:r>
              <a:rPr lang="ro-RO" sz="1400" b="0" u="sng">
                <a:solidFill>
                  <a:srgbClr val="7030A0"/>
                </a:solidFill>
                <a:latin typeface="+mn-lt"/>
              </a:rPr>
              <a:t>www.amac.md</a:t>
            </a:r>
            <a:r>
              <a:rPr lang="ro-RO" sz="1400" b="0">
                <a:solidFill>
                  <a:srgbClr val="7030A0"/>
                </a:solidFill>
                <a:latin typeface="+mn-lt"/>
              </a:rPr>
              <a:t>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u="sng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apacanal@yandex.ru</a:t>
            </a:r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telefon</a:t>
            </a:r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 (022) 28-84-33</a:t>
            </a:r>
          </a:p>
          <a:p>
            <a:pPr algn="ctr"/>
            <a:endParaRPr lang="ro-RO" sz="8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7373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11176" y="3599279"/>
            <a:ext cx="31726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Процессы обработки осадков СВ</a:t>
            </a:r>
            <a:r>
              <a:rPr lang="ro-RO" sz="24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t="16852" r="4041" b="17778"/>
          <a:stretch/>
        </p:blipFill>
        <p:spPr>
          <a:xfrm>
            <a:off x="101600" y="697108"/>
            <a:ext cx="5461000" cy="540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4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63782" y="5953643"/>
            <a:ext cx="75507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Гравитационный уплотнитель (план)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r="12997"/>
          <a:stretch/>
        </p:blipFill>
        <p:spPr>
          <a:xfrm rot="16200000">
            <a:off x="2796955" y="-53755"/>
            <a:ext cx="4229100" cy="753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46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9155" y="5715794"/>
            <a:ext cx="76474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Гравитационный уплотнитель (сечение)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8" t="3535" r="15940" b="2525"/>
          <a:stretch/>
        </p:blipFill>
        <p:spPr>
          <a:xfrm rot="16200000">
            <a:off x="2989179" y="-621901"/>
            <a:ext cx="3748832" cy="799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32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1265" y="5680198"/>
            <a:ext cx="8437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Схема центрифуги для уплотнения осадков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t="5354" r="13976" b="2121"/>
          <a:stretch/>
        </p:blipFill>
        <p:spPr>
          <a:xfrm rot="16200000">
            <a:off x="2651574" y="-646649"/>
            <a:ext cx="3941526" cy="764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99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547176"/>
            <a:ext cx="908858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Уплотнитель – вращающийся фильтр </a:t>
            </a:r>
            <a:r>
              <a:rPr lang="ro-RO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RoS2 </a:t>
            </a:r>
            <a:endParaRPr lang="ro-RO" sz="18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4" t="3939" r="13698"/>
          <a:stretch/>
        </p:blipFill>
        <p:spPr>
          <a:xfrm rot="16200000">
            <a:off x="2522509" y="-911794"/>
            <a:ext cx="4174282" cy="830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85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07/07/2019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66771"/>
              </p:ext>
            </p:extLst>
          </p:nvPr>
        </p:nvGraphicFramePr>
        <p:xfrm>
          <a:off x="1415328" y="4882679"/>
          <a:ext cx="6257925" cy="1006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5045">
                  <a:extLst>
                    <a:ext uri="{9D8B030D-6E8A-4147-A177-3AD203B41FA5}">
                      <a16:colId xmlns:a16="http://schemas.microsoft.com/office/drawing/2014/main" val="412796199"/>
                    </a:ext>
                  </a:extLst>
                </a:gridCol>
                <a:gridCol w="659765">
                  <a:extLst>
                    <a:ext uri="{9D8B030D-6E8A-4147-A177-3AD203B41FA5}">
                      <a16:colId xmlns:a16="http://schemas.microsoft.com/office/drawing/2014/main" val="2729462490"/>
                    </a:ext>
                  </a:extLst>
                </a:gridCol>
                <a:gridCol w="659765">
                  <a:extLst>
                    <a:ext uri="{9D8B030D-6E8A-4147-A177-3AD203B41FA5}">
                      <a16:colId xmlns:a16="http://schemas.microsoft.com/office/drawing/2014/main" val="3266283792"/>
                    </a:ext>
                  </a:extLst>
                </a:gridCol>
                <a:gridCol w="659765">
                  <a:extLst>
                    <a:ext uri="{9D8B030D-6E8A-4147-A177-3AD203B41FA5}">
                      <a16:colId xmlns:a16="http://schemas.microsoft.com/office/drawing/2014/main" val="206210113"/>
                    </a:ext>
                  </a:extLst>
                </a:gridCol>
                <a:gridCol w="659765">
                  <a:extLst>
                    <a:ext uri="{9D8B030D-6E8A-4147-A177-3AD203B41FA5}">
                      <a16:colId xmlns:a16="http://schemas.microsoft.com/office/drawing/2014/main" val="42719450"/>
                    </a:ext>
                  </a:extLst>
                </a:gridCol>
                <a:gridCol w="652145">
                  <a:extLst>
                    <a:ext uri="{9D8B030D-6E8A-4147-A177-3AD203B41FA5}">
                      <a16:colId xmlns:a16="http://schemas.microsoft.com/office/drawing/2014/main" val="2630665752"/>
                    </a:ext>
                  </a:extLst>
                </a:gridCol>
                <a:gridCol w="652145">
                  <a:extLst>
                    <a:ext uri="{9D8B030D-6E8A-4147-A177-3AD203B41FA5}">
                      <a16:colId xmlns:a16="http://schemas.microsoft.com/office/drawing/2014/main" val="2534005774"/>
                    </a:ext>
                  </a:extLst>
                </a:gridCol>
                <a:gridCol w="659765">
                  <a:extLst>
                    <a:ext uri="{9D8B030D-6E8A-4147-A177-3AD203B41FA5}">
                      <a16:colId xmlns:a16="http://schemas.microsoft.com/office/drawing/2014/main" val="503863014"/>
                    </a:ext>
                  </a:extLst>
                </a:gridCol>
                <a:gridCol w="659765">
                  <a:extLst>
                    <a:ext uri="{9D8B030D-6E8A-4147-A177-3AD203B41FA5}">
                      <a16:colId xmlns:a16="http://schemas.microsoft.com/office/drawing/2014/main" val="28122289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Dimensiuni,mm/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Tipul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ØD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ØE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199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1814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1580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3700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1964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346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805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2115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2335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45704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2224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1666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4286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1964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496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805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2300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 dirty="0">
                          <a:effectLst/>
                        </a:rPr>
                        <a:t>2810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76676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2652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1695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4795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1964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696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805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2424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1000" dirty="0">
                          <a:effectLst/>
                        </a:rPr>
                        <a:t>3315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4622704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-1" y="6007003"/>
            <a:ext cx="908858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Схема вращающегося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цилинлра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непрерывного действия </a:t>
            </a:r>
            <a:r>
              <a:rPr lang="ro-RO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RoS2 </a:t>
            </a:r>
            <a:endParaRPr lang="ro-RO" sz="18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o-RO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firma Huber-</a:t>
            </a:r>
            <a:r>
              <a:rPr lang="ro-RO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Edelstahl</a:t>
            </a:r>
            <a:r>
              <a:rPr lang="ro-RO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" t="2122" r="7811" b="6969"/>
          <a:stretch/>
        </p:blipFill>
        <p:spPr>
          <a:xfrm rot="16200000">
            <a:off x="2452252" y="-529618"/>
            <a:ext cx="4184075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05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IZ_Banner_Kopfzeile-Ausland (3)">
  <a:themeElements>
    <a:clrScheme name="GIZ">
      <a:dk1>
        <a:srgbClr val="000000"/>
      </a:dk1>
      <a:lt1>
        <a:srgbClr val="FFFFFF"/>
      </a:lt1>
      <a:dk2>
        <a:srgbClr val="6E6452"/>
      </a:dk2>
      <a:lt2>
        <a:srgbClr val="D2CDC8"/>
      </a:lt2>
      <a:accent1>
        <a:srgbClr val="C80F0F"/>
      </a:accent1>
      <a:accent2>
        <a:srgbClr val="4B859F"/>
      </a:accent2>
      <a:accent3>
        <a:srgbClr val="B498BA"/>
      </a:accent3>
      <a:accent4>
        <a:srgbClr val="F3BF49"/>
      </a:accent4>
      <a:accent5>
        <a:srgbClr val="94B322"/>
      </a:accent5>
      <a:accent6>
        <a:srgbClr val="B4E3ED"/>
      </a:accent6>
      <a:hlink>
        <a:srgbClr val="0000FF"/>
      </a:hlink>
      <a:folHlink>
        <a:srgbClr val="800080"/>
      </a:folHlink>
    </a:clrScheme>
    <a:fontScheme name="GIZ 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T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GIZ_Banner_Kopfzeile-Ausland (3)</Template>
  <TotalTime>2991</TotalTime>
  <Words>796</Words>
  <Application>Microsoft Office PowerPoint</Application>
  <PresentationFormat>On-screen Show (4:3)</PresentationFormat>
  <Paragraphs>211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Arial Narrow</vt:lpstr>
      <vt:lpstr>Calibri</vt:lpstr>
      <vt:lpstr>Times New Roman</vt:lpstr>
      <vt:lpstr>GIZ_Banner_Kopfzeile-Ausland (3)</vt:lpstr>
      <vt:lpstr>Curs de instruire pentru angajații operatorilor „Apă-Canal”  Mодуль 17: Управление и эксплуатация станций очистки сточных вод и станций очистки природной воды  Сессия 7: Образование осадков на станциях очистки сточных вод. Обработка осадков.  prof. univ.,  Ungureanu Dumitru Universitatea Tehnică a Moldovei  9 – 10 – 11 iunie 2019,  Chișinău</vt:lpstr>
      <vt:lpstr>PowerPoint Presentation</vt:lpstr>
      <vt:lpstr>  Классификация осадков СВ Осадки образующается при очистке СВ классифицируется согласно следующим признаком: 1. по химическому составу: - минеральный (50% по сухому веществу); - органический (50% летучих веществ); 2. по принадлежность к ступенькам очистки СВ: - первичный/ сырой - вторичный/ биологический 3. по принадлежность с разным ступеням обработки осадков: - исходной / необработанный; - уплотненный, с предварительным снижением влажности на 2 ... 4%; - аэробно стабилизированный; - сбреженный / анаэробно стабилизированный; - обезвоженный, с удалением влажности на 18 ... 36%; - сухой, с удалением влажности на 70 ... 85%; - обеззараженный. 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GIZ-Design</dc:creator>
  <cp:keywords>GIZ-Leerfolie</cp:keywords>
  <cp:lastModifiedBy>Admin</cp:lastModifiedBy>
  <cp:revision>246</cp:revision>
  <cp:lastPrinted>2017-06-05T10:38:21Z</cp:lastPrinted>
  <dcterms:created xsi:type="dcterms:W3CDTF">2013-09-05T11:54:56Z</dcterms:created>
  <dcterms:modified xsi:type="dcterms:W3CDTF">2019-07-08T15:07:27Z</dcterms:modified>
</cp:coreProperties>
</file>