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1" r:id="rId1"/>
  </p:sldMasterIdLst>
  <p:notesMasterIdLst>
    <p:notesMasterId r:id="rId35"/>
  </p:notesMasterIdLst>
  <p:handoutMasterIdLst>
    <p:handoutMasterId r:id="rId36"/>
  </p:handoutMasterIdLst>
  <p:sldIdLst>
    <p:sldId id="280" r:id="rId2"/>
    <p:sldId id="319" r:id="rId3"/>
    <p:sldId id="295" r:id="rId4"/>
    <p:sldId id="325" r:id="rId5"/>
    <p:sldId id="326" r:id="rId6"/>
    <p:sldId id="327" r:id="rId7"/>
    <p:sldId id="320" r:id="rId8"/>
    <p:sldId id="328" r:id="rId9"/>
    <p:sldId id="329" r:id="rId10"/>
    <p:sldId id="321" r:id="rId11"/>
    <p:sldId id="322" r:id="rId12"/>
    <p:sldId id="323" r:id="rId13"/>
    <p:sldId id="324" r:id="rId14"/>
    <p:sldId id="305" r:id="rId15"/>
    <p:sldId id="306" r:id="rId16"/>
    <p:sldId id="297" r:id="rId17"/>
    <p:sldId id="330" r:id="rId18"/>
    <p:sldId id="331" r:id="rId19"/>
    <p:sldId id="332" r:id="rId20"/>
    <p:sldId id="333" r:id="rId21"/>
    <p:sldId id="334" r:id="rId22"/>
    <p:sldId id="335" r:id="rId23"/>
    <p:sldId id="336" r:id="rId24"/>
    <p:sldId id="337" r:id="rId25"/>
    <p:sldId id="338" r:id="rId26"/>
    <p:sldId id="339" r:id="rId27"/>
    <p:sldId id="340" r:id="rId28"/>
    <p:sldId id="341" r:id="rId29"/>
    <p:sldId id="342" r:id="rId30"/>
    <p:sldId id="343" r:id="rId31"/>
    <p:sldId id="344" r:id="rId32"/>
    <p:sldId id="345" r:id="rId33"/>
    <p:sldId id="299" r:id="rId34"/>
  </p:sldIdLst>
  <p:sldSz cx="9144000" cy="6858000" type="screen4x3"/>
  <p:notesSz cx="6735763" cy="986631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58">
          <p15:clr>
            <a:srgbClr val="A4A3A4"/>
          </p15:clr>
        </p15:guide>
        <p15:guide id="2" orient="horz" pos="388">
          <p15:clr>
            <a:srgbClr val="A4A3A4"/>
          </p15:clr>
        </p15:guide>
        <p15:guide id="3" pos="288">
          <p15:clr>
            <a:srgbClr val="A4A3A4"/>
          </p15:clr>
        </p15:guide>
        <p15:guide id="4" pos="102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7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a Bohantova" initials="LB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F2E"/>
    <a:srgbClr val="6E6452"/>
    <a:srgbClr val="E5DBA1"/>
    <a:srgbClr val="BABA93"/>
    <a:srgbClr val="BABB93"/>
    <a:srgbClr val="DEDEAF"/>
    <a:srgbClr val="999999"/>
    <a:srgbClr val="D9D9D9"/>
    <a:srgbClr val="CCCCCC"/>
    <a:srgbClr val="C80F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4" autoAdjust="0"/>
    <p:restoredTop sz="95730" autoAdjust="0"/>
  </p:normalViewPr>
  <p:slideViewPr>
    <p:cSldViewPr snapToGrid="0">
      <p:cViewPr varScale="1">
        <p:scale>
          <a:sx n="69" d="100"/>
          <a:sy n="69" d="100"/>
        </p:scale>
        <p:origin x="1386" y="66"/>
      </p:cViewPr>
      <p:guideLst>
        <p:guide orient="horz" pos="658"/>
        <p:guide orient="horz" pos="388"/>
        <p:guide pos="288"/>
        <p:guide pos="102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8" d="100"/>
          <a:sy n="108" d="100"/>
        </p:scale>
        <p:origin x="-4140" y="-102"/>
      </p:cViewPr>
      <p:guideLst>
        <p:guide orient="horz" pos="3107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8830" cy="49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8" tIns="45164" rIns="90328" bIns="45164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" charset="0"/>
              </a:defRPr>
            </a:lvl1pPr>
          </a:lstStyle>
          <a:p>
            <a:endParaRPr lang="de-DE" dirty="0">
              <a:latin typeface="Arial Narrow" pitchFamily="34" charset="0"/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6933" y="0"/>
            <a:ext cx="2918830" cy="49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8" tIns="45164" rIns="90328" bIns="45164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" charset="0"/>
              </a:defRPr>
            </a:lvl1pPr>
          </a:lstStyle>
          <a:p>
            <a:endParaRPr lang="de-DE" dirty="0">
              <a:latin typeface="Arial Narrow" pitchFamily="34" charset="0"/>
            </a:endParaRPr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373391"/>
            <a:ext cx="2918830" cy="49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8" tIns="45164" rIns="90328" bIns="45164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" charset="0"/>
              </a:defRPr>
            </a:lvl1pPr>
          </a:lstStyle>
          <a:p>
            <a:endParaRPr lang="de-DE" dirty="0">
              <a:latin typeface="Arial Narrow" pitchFamily="34" charset="0"/>
            </a:endParaRPr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6933" y="9373391"/>
            <a:ext cx="2918830" cy="49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8" tIns="45164" rIns="90328" bIns="45164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" charset="0"/>
              </a:defRPr>
            </a:lvl1pPr>
          </a:lstStyle>
          <a:p>
            <a:fld id="{47F930EC-4FD0-431B-BB9B-47DE359CDF6F}" type="slidenum">
              <a:rPr lang="de-DE">
                <a:latin typeface="Arial Narrow" pitchFamily="34" charset="0"/>
              </a:rPr>
              <a:pPr/>
              <a:t>‹#›</a:t>
            </a:fld>
            <a:endParaRPr lang="de-DE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2276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8830" cy="49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8" tIns="45164" rIns="90328" bIns="45164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6933" y="0"/>
            <a:ext cx="2918830" cy="49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8" tIns="45164" rIns="90328" bIns="45164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39775"/>
            <a:ext cx="4932363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102" y="4686696"/>
            <a:ext cx="4939560" cy="4439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8" tIns="45164" rIns="90328" bIns="4516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Klicken Sie, um die Formate des Vorlagentextes zu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73391"/>
            <a:ext cx="2918830" cy="49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8" tIns="45164" rIns="90328" bIns="45164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6933" y="9373391"/>
            <a:ext cx="2918830" cy="49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8" tIns="45164" rIns="90328" bIns="45164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fld id="{276F4F92-661F-4424-ADED-7D3829A4203F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16004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add title</a:t>
            </a:r>
            <a:endParaRPr lang="de-DE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XXX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02/07/2019</a:t>
            </a:fld>
            <a:endParaRPr lang="en-GB" noProof="0" dirty="0"/>
          </a:p>
        </p:txBody>
      </p:sp>
      <p:sp>
        <p:nvSpPr>
          <p:cNvPr id="5" name="Inhaltsplatzhalter 2"/>
          <p:cNvSpPr>
            <a:spLocks noGrp="1"/>
          </p:cNvSpPr>
          <p:nvPr>
            <p:ph idx="1" hasCustomPrompt="1"/>
          </p:nvPr>
        </p:nvSpPr>
        <p:spPr>
          <a:xfrm>
            <a:off x="684000" y="2448000"/>
            <a:ext cx="7776000" cy="381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 smtClean="0"/>
              <a:t>First layer</a:t>
            </a:r>
          </a:p>
          <a:p>
            <a:pPr lvl="1"/>
            <a:r>
              <a:rPr lang="en-GB" noProof="0" dirty="0" smtClean="0"/>
              <a:t>Second layer</a:t>
            </a:r>
          </a:p>
          <a:p>
            <a:pPr lvl="2"/>
            <a:r>
              <a:rPr lang="en-GB" noProof="0" dirty="0" smtClean="0"/>
              <a:t>Third layer</a:t>
            </a:r>
          </a:p>
          <a:p>
            <a:pPr lvl="3"/>
            <a:r>
              <a:rPr lang="en-GB" noProof="0" dirty="0" smtClean="0"/>
              <a:t>Fourth layer</a:t>
            </a:r>
          </a:p>
        </p:txBody>
      </p:sp>
    </p:spTree>
    <p:extLst>
      <p:ext uri="{BB962C8B-B14F-4D97-AF65-F5344CB8AC3E}">
        <p14:creationId xmlns:p14="http://schemas.microsoft.com/office/powerpoint/2010/main" val="24530102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add title</a:t>
            </a:r>
            <a:endParaRPr lang="de-DE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XXX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02/07/2019</a:t>
            </a:fld>
            <a:endParaRPr lang="en-GB" noProof="0" dirty="0"/>
          </a:p>
        </p:txBody>
      </p:sp>
      <p:sp>
        <p:nvSpPr>
          <p:cNvPr id="7" name="Inhaltsplatzhalter 2"/>
          <p:cNvSpPr>
            <a:spLocks noGrp="1"/>
          </p:cNvSpPr>
          <p:nvPr>
            <p:ph idx="1" hasCustomPrompt="1"/>
          </p:nvPr>
        </p:nvSpPr>
        <p:spPr>
          <a:xfrm>
            <a:off x="684000" y="2448000"/>
            <a:ext cx="7776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en-GB" noProof="0" dirty="0" smtClean="0"/>
              <a:t>Click here to add text</a:t>
            </a:r>
          </a:p>
          <a:p>
            <a:pPr lvl="1"/>
            <a:r>
              <a:rPr lang="en-GB" noProof="0" dirty="0" smtClean="0"/>
              <a:t>Second layer</a:t>
            </a:r>
          </a:p>
          <a:p>
            <a:pPr lvl="2"/>
            <a:r>
              <a:rPr lang="en-GB" noProof="0" dirty="0" smtClean="0"/>
              <a:t>Third layer</a:t>
            </a:r>
          </a:p>
          <a:p>
            <a:pPr lvl="3"/>
            <a:r>
              <a:rPr lang="en-GB" noProof="0" dirty="0" smtClean="0"/>
              <a:t>Fourth layer</a:t>
            </a:r>
          </a:p>
        </p:txBody>
      </p:sp>
    </p:spTree>
    <p:extLst>
      <p:ext uri="{BB962C8B-B14F-4D97-AF65-F5344CB8AC3E}">
        <p14:creationId xmlns:p14="http://schemas.microsoft.com/office/powerpoint/2010/main" val="13358358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, Bulletpoints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add title</a:t>
            </a:r>
            <a:endParaRPr lang="de-DE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XXX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02/07/2019</a:t>
            </a:fld>
            <a:endParaRPr lang="en-GB" noProof="0" dirty="0"/>
          </a:p>
        </p:txBody>
      </p:sp>
      <p:sp>
        <p:nvSpPr>
          <p:cNvPr id="7" name="Inhaltsplatzhalter 2"/>
          <p:cNvSpPr>
            <a:spLocks noGrp="1"/>
          </p:cNvSpPr>
          <p:nvPr>
            <p:ph idx="1" hasCustomPrompt="1"/>
          </p:nvPr>
        </p:nvSpPr>
        <p:spPr>
          <a:xfrm>
            <a:off x="684000" y="2448000"/>
            <a:ext cx="576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en-GB" noProof="0" dirty="0" smtClean="0"/>
              <a:t>Click here to add text</a:t>
            </a:r>
          </a:p>
          <a:p>
            <a:pPr lvl="1"/>
            <a:r>
              <a:rPr lang="en-GB" noProof="0" dirty="0" smtClean="0"/>
              <a:t>Second layer</a:t>
            </a:r>
          </a:p>
          <a:p>
            <a:pPr lvl="2"/>
            <a:r>
              <a:rPr lang="en-GB" noProof="0" dirty="0" smtClean="0"/>
              <a:t>Third layer</a:t>
            </a:r>
          </a:p>
          <a:p>
            <a:pPr lvl="3"/>
            <a:r>
              <a:rPr lang="en-GB" noProof="0" dirty="0" smtClean="0"/>
              <a:t>Fourth layer</a:t>
            </a:r>
          </a:p>
        </p:txBody>
      </p:sp>
      <p:sp>
        <p:nvSpPr>
          <p:cNvPr id="6" name="Bildplatzhalter 2"/>
          <p:cNvSpPr>
            <a:spLocks noGrp="1"/>
          </p:cNvSpPr>
          <p:nvPr>
            <p:ph type="pic" idx="12" hasCustomPrompt="1"/>
          </p:nvPr>
        </p:nvSpPr>
        <p:spPr>
          <a:xfrm>
            <a:off x="6786000" y="2448001"/>
            <a:ext cx="2358000" cy="20520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dirty="0" smtClean="0"/>
              <a:t>Click on symbol </a:t>
            </a:r>
            <a:br>
              <a:rPr lang="en-GB" noProof="0" dirty="0" smtClean="0"/>
            </a:br>
            <a:r>
              <a:rPr lang="en-GB" noProof="0" dirty="0" smtClean="0"/>
              <a:t>to add image</a:t>
            </a:r>
          </a:p>
        </p:txBody>
      </p:sp>
    </p:spTree>
    <p:extLst>
      <p:ext uri="{BB962C8B-B14F-4D97-AF65-F5344CB8AC3E}">
        <p14:creationId xmlns:p14="http://schemas.microsoft.com/office/powerpoint/2010/main" val="5814278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, Bulletpoints, großes Bi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add title</a:t>
            </a:r>
            <a:endParaRPr lang="de-DE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XXX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02/07/2019</a:t>
            </a:fld>
            <a:endParaRPr lang="en-GB" noProof="0" dirty="0"/>
          </a:p>
        </p:txBody>
      </p:sp>
      <p:sp>
        <p:nvSpPr>
          <p:cNvPr id="7" name="Inhaltsplatzhalter 2"/>
          <p:cNvSpPr>
            <a:spLocks noGrp="1"/>
          </p:cNvSpPr>
          <p:nvPr>
            <p:ph idx="1" hasCustomPrompt="1"/>
          </p:nvPr>
        </p:nvSpPr>
        <p:spPr>
          <a:xfrm>
            <a:off x="684000" y="2448000"/>
            <a:ext cx="576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en-GB" noProof="0" dirty="0" smtClean="0"/>
              <a:t>Click here to add text</a:t>
            </a:r>
          </a:p>
          <a:p>
            <a:pPr lvl="1"/>
            <a:r>
              <a:rPr lang="en-GB" noProof="0" dirty="0" smtClean="0"/>
              <a:t>Second layer</a:t>
            </a:r>
          </a:p>
          <a:p>
            <a:pPr lvl="2"/>
            <a:r>
              <a:rPr lang="en-GB" noProof="0" dirty="0" smtClean="0"/>
              <a:t>Third layer</a:t>
            </a:r>
          </a:p>
          <a:p>
            <a:pPr lvl="3"/>
            <a:r>
              <a:rPr lang="en-GB" noProof="0" dirty="0" smtClean="0"/>
              <a:t>Fourth layer</a:t>
            </a:r>
          </a:p>
        </p:txBody>
      </p:sp>
      <p:sp>
        <p:nvSpPr>
          <p:cNvPr id="8" name="Bildplatzhalter 2"/>
          <p:cNvSpPr>
            <a:spLocks noGrp="1"/>
          </p:cNvSpPr>
          <p:nvPr>
            <p:ph type="pic" idx="12" hasCustomPrompt="1"/>
          </p:nvPr>
        </p:nvSpPr>
        <p:spPr>
          <a:xfrm>
            <a:off x="6786000" y="2448001"/>
            <a:ext cx="2358000" cy="33480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dirty="0" smtClean="0"/>
              <a:t>Click on symbol </a:t>
            </a:r>
            <a:br>
              <a:rPr lang="en-GB" noProof="0" dirty="0" smtClean="0"/>
            </a:br>
            <a:r>
              <a:rPr lang="en-GB" noProof="0" dirty="0" smtClean="0"/>
              <a:t>to add image</a:t>
            </a:r>
          </a:p>
        </p:txBody>
      </p:sp>
    </p:spTree>
    <p:extLst>
      <p:ext uri="{BB962C8B-B14F-4D97-AF65-F5344CB8AC3E}">
        <p14:creationId xmlns:p14="http://schemas.microsoft.com/office/powerpoint/2010/main" val="18016267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2 Spalten, Subheadline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84000" y="1483200"/>
            <a:ext cx="7776000" cy="617928"/>
          </a:xfrm>
        </p:spPr>
        <p:txBody>
          <a:bodyPr/>
          <a:lstStyle/>
          <a:p>
            <a:r>
              <a:rPr lang="en-GB" noProof="0" dirty="0" smtClean="0"/>
              <a:t>Click here to add title</a:t>
            </a:r>
            <a:endParaRPr lang="de-DE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XXX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679155" y="6581001"/>
            <a:ext cx="1295400" cy="246221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fld id="{0F9A5078-6F60-49E2-B50D-11C30D454C38}" type="datetime1">
              <a:rPr lang="en-GB" smtClean="0"/>
              <a:pPr/>
              <a:t>02/07/2019</a:t>
            </a:fld>
            <a:endParaRPr lang="en-GB" dirty="0" smtClean="0"/>
          </a:p>
        </p:txBody>
      </p:sp>
      <p:sp>
        <p:nvSpPr>
          <p:cNvPr id="7" name="Inhaltsplatzhalter 2"/>
          <p:cNvSpPr>
            <a:spLocks noGrp="1"/>
          </p:cNvSpPr>
          <p:nvPr>
            <p:ph idx="1" hasCustomPrompt="1"/>
          </p:nvPr>
        </p:nvSpPr>
        <p:spPr>
          <a:xfrm>
            <a:off x="684000" y="2448000"/>
            <a:ext cx="378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en-GB" noProof="0" dirty="0" smtClean="0"/>
              <a:t>Click here to add text</a:t>
            </a:r>
          </a:p>
          <a:p>
            <a:pPr lvl="1"/>
            <a:r>
              <a:rPr lang="en-GB" noProof="0" dirty="0" smtClean="0"/>
              <a:t>Second layer</a:t>
            </a:r>
          </a:p>
          <a:p>
            <a:pPr lvl="2"/>
            <a:r>
              <a:rPr lang="en-GB" noProof="0" dirty="0" smtClean="0"/>
              <a:t>Third layer</a:t>
            </a:r>
          </a:p>
          <a:p>
            <a:pPr lvl="3"/>
            <a:r>
              <a:rPr lang="en-GB" noProof="0" dirty="0" smtClean="0"/>
              <a:t>Fourth layer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2" hasCustomPrompt="1"/>
          </p:nvPr>
        </p:nvSpPr>
        <p:spPr>
          <a:xfrm>
            <a:off x="4680000" y="2448000"/>
            <a:ext cx="378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en-GB" noProof="0" dirty="0" smtClean="0"/>
              <a:t>Click here to add text</a:t>
            </a:r>
          </a:p>
          <a:p>
            <a:pPr lvl="1"/>
            <a:r>
              <a:rPr lang="en-GB" noProof="0" dirty="0" smtClean="0"/>
              <a:t>Second layer</a:t>
            </a:r>
          </a:p>
          <a:p>
            <a:pPr lvl="2"/>
            <a:r>
              <a:rPr lang="en-GB" noProof="0" dirty="0" smtClean="0"/>
              <a:t>Third layer</a:t>
            </a:r>
          </a:p>
          <a:p>
            <a:pPr lvl="3"/>
            <a:r>
              <a:rPr lang="en-GB" noProof="0" dirty="0" smtClean="0"/>
              <a:t>Fourth layer</a:t>
            </a:r>
          </a:p>
        </p:txBody>
      </p:sp>
    </p:spTree>
    <p:extLst>
      <p:ext uri="{BB962C8B-B14F-4D97-AF65-F5344CB8AC3E}">
        <p14:creationId xmlns:p14="http://schemas.microsoft.com/office/powerpoint/2010/main" val="42417953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2 Spalten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84000" y="1483200"/>
            <a:ext cx="7776000" cy="617928"/>
          </a:xfrm>
        </p:spPr>
        <p:txBody>
          <a:bodyPr/>
          <a:lstStyle/>
          <a:p>
            <a:r>
              <a:rPr lang="en-GB" noProof="0" dirty="0" smtClean="0"/>
              <a:t>Click here to add title</a:t>
            </a:r>
            <a:endParaRPr lang="de-DE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XXX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679155" y="6581001"/>
            <a:ext cx="1295400" cy="246221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fld id="{0F9A5078-6F60-49E2-B50D-11C30D454C38}" type="datetime1">
              <a:rPr lang="en-GB" smtClean="0"/>
              <a:pPr/>
              <a:t>02/07/2019</a:t>
            </a:fld>
            <a:endParaRPr lang="en-GB" dirty="0" smtClean="0"/>
          </a:p>
        </p:txBody>
      </p:sp>
      <p:sp>
        <p:nvSpPr>
          <p:cNvPr id="9" name="Inhaltsplatzhalter 2"/>
          <p:cNvSpPr>
            <a:spLocks noGrp="1"/>
          </p:cNvSpPr>
          <p:nvPr>
            <p:ph idx="1" hasCustomPrompt="1"/>
          </p:nvPr>
        </p:nvSpPr>
        <p:spPr>
          <a:xfrm>
            <a:off x="683999" y="2448000"/>
            <a:ext cx="3780000" cy="381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 smtClean="0"/>
              <a:t>First layer</a:t>
            </a:r>
          </a:p>
          <a:p>
            <a:pPr lvl="1"/>
            <a:r>
              <a:rPr lang="en-GB" noProof="0" dirty="0" smtClean="0"/>
              <a:t>Second layer</a:t>
            </a:r>
          </a:p>
          <a:p>
            <a:pPr lvl="2"/>
            <a:r>
              <a:rPr lang="en-GB" noProof="0" dirty="0" smtClean="0"/>
              <a:t>Third layer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2" hasCustomPrompt="1"/>
          </p:nvPr>
        </p:nvSpPr>
        <p:spPr>
          <a:xfrm>
            <a:off x="4680000" y="2448000"/>
            <a:ext cx="3780000" cy="381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 smtClean="0"/>
              <a:t>First layer</a:t>
            </a:r>
          </a:p>
          <a:p>
            <a:pPr lvl="1"/>
            <a:r>
              <a:rPr lang="en-GB" noProof="0" dirty="0" smtClean="0"/>
              <a:t>Second layer</a:t>
            </a:r>
          </a:p>
          <a:p>
            <a:pPr lvl="2"/>
            <a:r>
              <a:rPr lang="en-GB" noProof="0" dirty="0" smtClean="0"/>
              <a:t>Third layer</a:t>
            </a:r>
          </a:p>
        </p:txBody>
      </p:sp>
    </p:spTree>
    <p:extLst>
      <p:ext uri="{BB962C8B-B14F-4D97-AF65-F5344CB8AC3E}">
        <p14:creationId xmlns:p14="http://schemas.microsoft.com/office/powerpoint/2010/main" val="99345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810"/>
            <a:ext cx="9144000" cy="1115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Grafik 8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851525"/>
            <a:ext cx="9144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92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000" y="2447999"/>
            <a:ext cx="7776000" cy="38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First layer</a:t>
            </a:r>
          </a:p>
          <a:p>
            <a:pPr lvl="1"/>
            <a:r>
              <a:rPr lang="en-GB" noProof="0" dirty="0" smtClean="0"/>
              <a:t>Second layer</a:t>
            </a:r>
          </a:p>
          <a:p>
            <a:pPr lvl="2"/>
            <a:r>
              <a:rPr lang="en-GB" noProof="0" dirty="0" smtClean="0"/>
              <a:t>Third layer</a:t>
            </a:r>
          </a:p>
          <a:p>
            <a:pPr lvl="3"/>
            <a:r>
              <a:rPr lang="en-GB" noProof="0" dirty="0" smtClean="0"/>
              <a:t>Fourth layer</a:t>
            </a: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7703687" y="6581001"/>
            <a:ext cx="9271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GB" sz="1000" b="0" noProof="0" dirty="0" smtClean="0">
                <a:solidFill>
                  <a:srgbClr val="6E6452"/>
                </a:solidFill>
                <a:latin typeface="Arial Narrow" pitchFamily="34" charset="0"/>
              </a:rPr>
              <a:t>Page </a:t>
            </a:r>
            <a:fld id="{327115CA-E6A4-425F-BB4F-A64D48743A27}" type="slidenum">
              <a:rPr lang="en-GB" sz="1000" b="0" noProof="0" smtClean="0">
                <a:solidFill>
                  <a:srgbClr val="6E6452"/>
                </a:solidFill>
                <a:latin typeface="Arial Narrow" pitchFamily="34" charset="0"/>
              </a:rPr>
              <a:pPr/>
              <a:t>‹#›</a:t>
            </a:fld>
            <a:endParaRPr lang="en-GB" sz="1000" b="0" noProof="0" dirty="0">
              <a:solidFill>
                <a:srgbClr val="6E6452"/>
              </a:solidFill>
              <a:latin typeface="Arial Narrow" pitchFamily="34" charset="0"/>
            </a:endParaRPr>
          </a:p>
        </p:txBody>
      </p:sp>
      <p:sp>
        <p:nvSpPr>
          <p:cNvPr id="15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62776" y="6581001"/>
            <a:ext cx="34184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1000" b="1" spc="70" baseline="0">
                <a:solidFill>
                  <a:srgbClr val="6E6452"/>
                </a:solidFill>
                <a:latin typeface="Arial Narrow" pitchFamily="34" charset="0"/>
              </a:defRPr>
            </a:lvl1pPr>
          </a:lstStyle>
          <a:p>
            <a:r>
              <a:rPr lang="de-DE" dirty="0" smtClean="0"/>
              <a:t>XXX</a:t>
            </a:r>
            <a:endParaRPr lang="de-DE" dirty="0"/>
          </a:p>
        </p:txBody>
      </p:sp>
      <p:sp>
        <p:nvSpPr>
          <p:cNvPr id="16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9155" y="6581001"/>
            <a:ext cx="1295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sz="1000" b="0">
                <a:solidFill>
                  <a:srgbClr val="6E6452"/>
                </a:solidFill>
                <a:latin typeface="Arial Narrow" pitchFamily="34" charset="0"/>
              </a:defRPr>
            </a:lvl1pPr>
          </a:lstStyle>
          <a:p>
            <a:fld id="{0F9A5078-6F60-49E2-B50D-11C30D454C38}" type="datetime1">
              <a:rPr lang="en-GB" noProof="0" smtClean="0"/>
              <a:pPr/>
              <a:t>02/07/2019</a:t>
            </a:fld>
            <a:endParaRPr lang="en-GB" noProof="0" dirty="0"/>
          </a:p>
        </p:txBody>
      </p:sp>
      <p:sp>
        <p:nvSpPr>
          <p:cNvPr id="75791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684000" y="1483200"/>
            <a:ext cx="7776000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here to add title</a:t>
            </a:r>
            <a:endParaRPr lang="de-DE" noProof="0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8" r:id="rId2"/>
    <p:sldLayoutId id="2147483709" r:id="rId3"/>
    <p:sldLayoutId id="2147483714" r:id="rId4"/>
    <p:sldLayoutId id="2147483710" r:id="rId5"/>
    <p:sldLayoutId id="2147483711" r:id="rId6"/>
  </p:sldLayoutIdLst>
  <p:transition/>
  <p:timing>
    <p:tnLst>
      <p:par>
        <p:cTn id="1" dur="indefinite" restart="never" nodeType="tmRoot"/>
      </p:par>
    </p:tnLst>
  </p:timing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6E645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9pPr>
    </p:titleStyle>
    <p:bodyStyle>
      <a:lvl1pPr marL="360000" indent="-360000" algn="l" rtl="0" eaLnBrk="1" fontAlgn="base" hangingPunct="1">
        <a:spcBef>
          <a:spcPts val="400"/>
        </a:spcBef>
        <a:spcAft>
          <a:spcPts val="800"/>
        </a:spcAft>
        <a:buClr>
          <a:srgbClr val="C80F0F"/>
        </a:buClr>
        <a:buFont typeface="Arial" pitchFamily="34" charset="0"/>
        <a:buChar char="•"/>
        <a:tabLst>
          <a:tab pos="2190750" algn="l"/>
        </a:tabLst>
        <a:defRPr sz="1800">
          <a:solidFill>
            <a:srgbClr val="6E6452"/>
          </a:solidFill>
          <a:latin typeface="+mn-lt"/>
          <a:ea typeface="+mn-ea"/>
          <a:cs typeface="+mn-cs"/>
        </a:defRPr>
      </a:lvl1pPr>
      <a:lvl2pPr marL="72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>
          <a:solidFill>
            <a:srgbClr val="6E6452"/>
          </a:solidFill>
          <a:latin typeface="+mn-lt"/>
        </a:defRPr>
      </a:lvl2pPr>
      <a:lvl3pPr marL="108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>
          <a:solidFill>
            <a:srgbClr val="6E6452"/>
          </a:solidFill>
          <a:latin typeface="+mn-lt"/>
        </a:defRPr>
      </a:lvl3pPr>
      <a:lvl4pPr marL="144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4pPr>
      <a:lvl5pPr marL="180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5pPr>
      <a:lvl6pPr marL="216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6pPr>
      <a:lvl7pPr marL="252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7pPr>
      <a:lvl8pPr marL="288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8pPr>
      <a:lvl9pPr marL="324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.png"/><Relationship Id="rId7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4.png"/><Relationship Id="rId7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4.png"/><Relationship Id="rId7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4.png"/><Relationship Id="rId7" Type="http://schemas.openxmlformats.org/officeDocument/2006/relationships/image" Target="../media/image36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4.png"/><Relationship Id="rId7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.png"/><Relationship Id="rId7" Type="http://schemas.openxmlformats.org/officeDocument/2006/relationships/image" Target="../media/image44.jpeg"/><Relationship Id="rId12" Type="http://schemas.openxmlformats.org/officeDocument/2006/relationships/hyperlink" Target="http://www.ifcaac.amac.md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48.png"/><Relationship Id="rId5" Type="http://schemas.openxmlformats.org/officeDocument/2006/relationships/image" Target="../media/image6.png"/><Relationship Id="rId10" Type="http://schemas.openxmlformats.org/officeDocument/2006/relationships/image" Target="../media/image47.jpeg"/><Relationship Id="rId4" Type="http://schemas.openxmlformats.org/officeDocument/2006/relationships/image" Target="../media/image5.png"/><Relationship Id="rId9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02/07/2019</a:t>
            </a:fld>
            <a:endParaRPr lang="en-GB" noProof="0" dirty="0"/>
          </a:p>
        </p:txBody>
      </p:sp>
      <p:sp>
        <p:nvSpPr>
          <p:cNvPr id="7" name="Titel 15"/>
          <p:cNvSpPr>
            <a:spLocks noGrp="1"/>
          </p:cNvSpPr>
          <p:nvPr>
            <p:ph type="title"/>
          </p:nvPr>
        </p:nvSpPr>
        <p:spPr>
          <a:xfrm>
            <a:off x="148741" y="1845308"/>
            <a:ext cx="8839199" cy="4416167"/>
          </a:xfrm>
        </p:spPr>
        <p:txBody>
          <a:bodyPr/>
          <a:lstStyle/>
          <a:p>
            <a:pPr algn="ctr"/>
            <a:r>
              <a:rPr lang="ro-RO" b="1" dirty="0" smtClean="0">
                <a:solidFill>
                  <a:srgbClr val="002060"/>
                </a:solidFill>
              </a:rPr>
              <a:t>Curs de instruire pentru angajații operatorilor „Apă-Canal”</a:t>
            </a:r>
            <a:r>
              <a:rPr lang="ro-RO" dirty="0" smtClean="0">
                <a:solidFill>
                  <a:srgbClr val="002060"/>
                </a:solidFill>
              </a:rPr>
              <a:t/>
            </a:r>
            <a:br>
              <a:rPr lang="ro-RO" dirty="0" smtClean="0">
                <a:solidFill>
                  <a:srgbClr val="002060"/>
                </a:solidFill>
              </a:rPr>
            </a:br>
            <a:r>
              <a:rPr lang="ro-RO" dirty="0" smtClean="0">
                <a:solidFill>
                  <a:srgbClr val="002060"/>
                </a:solidFill>
              </a:rPr>
              <a:t/>
            </a:r>
            <a:br>
              <a:rPr lang="ro-RO" dirty="0" smtClean="0">
                <a:solidFill>
                  <a:srgbClr val="002060"/>
                </a:solidFill>
              </a:rPr>
            </a:br>
            <a:r>
              <a:rPr lang="ro-RO" b="1" smtClean="0">
                <a:solidFill>
                  <a:srgbClr val="FF0000"/>
                </a:solidFill>
              </a:rPr>
              <a:t>Modulul </a:t>
            </a:r>
            <a:r>
              <a:rPr lang="ro-RO" b="1" smtClean="0">
                <a:solidFill>
                  <a:srgbClr val="FF0000"/>
                </a:solidFill>
              </a:rPr>
              <a:t>1</a:t>
            </a:r>
            <a:r>
              <a:rPr lang="ro-RO" b="1" dirty="0">
                <a:solidFill>
                  <a:srgbClr val="FF0000"/>
                </a:solidFill>
              </a:rPr>
              <a:t>7</a:t>
            </a:r>
            <a:r>
              <a:rPr lang="ro-RO" b="1" smtClean="0">
                <a:solidFill>
                  <a:srgbClr val="FF0000"/>
                </a:solidFill>
              </a:rPr>
              <a:t>: </a:t>
            </a:r>
            <a:r>
              <a:rPr lang="ro-RO" b="1" smtClean="0">
                <a:solidFill>
                  <a:srgbClr val="002060"/>
                </a:solidFill>
              </a:rPr>
              <a:t> </a:t>
            </a:r>
            <a:r>
              <a:rPr lang="ro-MD" b="1" dirty="0">
                <a:solidFill>
                  <a:srgbClr val="002060"/>
                </a:solidFill>
              </a:rPr>
              <a:t>Managementul și exploatarea stațiilor de epurare a apelor uzate și stațiilor de tratare a apei </a:t>
            </a:r>
            <a:r>
              <a:rPr lang="ro-MD" b="1" dirty="0" smtClean="0">
                <a:solidFill>
                  <a:srgbClr val="002060"/>
                </a:solidFill>
              </a:rPr>
              <a:t>naturale</a:t>
            </a:r>
            <a:r>
              <a:rPr lang="ro-MD" b="1" dirty="0" smtClean="0"/>
              <a:t/>
            </a:r>
            <a:br>
              <a:rPr lang="ro-MD" b="1" dirty="0" smtClean="0"/>
            </a:br>
            <a:r>
              <a:rPr lang="ro-MD" b="1" dirty="0"/>
              <a:t/>
            </a:r>
            <a:br>
              <a:rPr lang="ro-MD" b="1" dirty="0"/>
            </a:br>
            <a:r>
              <a:rPr lang="ro-RO" altLang="en-US" sz="2000" b="1" dirty="0" smtClean="0">
                <a:solidFill>
                  <a:srgbClr val="FF0000"/>
                </a:solidFill>
              </a:rPr>
              <a:t>Sesiunea </a:t>
            </a:r>
            <a:r>
              <a:rPr lang="en-US" altLang="en-US" sz="2000" b="1" dirty="0">
                <a:solidFill>
                  <a:srgbClr val="FF0000"/>
                </a:solidFill>
              </a:rPr>
              <a:t>7</a:t>
            </a:r>
            <a:r>
              <a:rPr lang="en-US" altLang="en-US" b="1" dirty="0" smtClean="0">
                <a:solidFill>
                  <a:srgbClr val="000F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ro-MD" dirty="0" smtClean="0">
                <a:solidFill>
                  <a:srgbClr val="002060"/>
                </a:solidFill>
              </a:rPr>
              <a:t>Nămolurile formate la stațiile de epurare a apelor uzate. Tratarea nămolurilor</a:t>
            </a:r>
            <a:r>
              <a:rPr lang="en-US" dirty="0"/>
              <a:t/>
            </a:r>
            <a:br>
              <a:rPr lang="en-US" dirty="0"/>
            </a:br>
            <a:r>
              <a:rPr lang="ro-RO" dirty="0">
                <a:solidFill>
                  <a:srgbClr val="000F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o-RO" dirty="0">
                <a:solidFill>
                  <a:srgbClr val="000F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1800" b="1" i="1" dirty="0" smtClean="0">
                <a:solidFill>
                  <a:srgbClr val="002060"/>
                </a:solidFill>
              </a:rPr>
              <a:t>prof. univ.,  Ungureanu Dumitru</a:t>
            </a:r>
            <a:br>
              <a:rPr lang="ro-RO" sz="1800" b="1" i="1" dirty="0" smtClean="0">
                <a:solidFill>
                  <a:srgbClr val="002060"/>
                </a:solidFill>
              </a:rPr>
            </a:br>
            <a:r>
              <a:rPr lang="ro-RO" sz="1800" b="1" i="1" dirty="0" smtClean="0">
                <a:solidFill>
                  <a:srgbClr val="002060"/>
                </a:solidFill>
              </a:rPr>
              <a:t>Universitatea Tehnică a Moldovei</a:t>
            </a:r>
            <a:br>
              <a:rPr lang="ro-RO" sz="1800" b="1" i="1" dirty="0" smtClean="0">
                <a:solidFill>
                  <a:srgbClr val="002060"/>
                </a:solidFill>
              </a:rPr>
            </a:br>
            <a:r>
              <a:rPr lang="ro-RO" sz="1800" b="1" i="1" dirty="0">
                <a:solidFill>
                  <a:srgbClr val="002060"/>
                </a:solidFill>
              </a:rPr>
              <a:t/>
            </a:r>
            <a:br>
              <a:rPr lang="ro-RO" sz="1800" b="1" i="1" dirty="0">
                <a:solidFill>
                  <a:srgbClr val="002060"/>
                </a:solidFill>
              </a:rPr>
            </a:br>
            <a:r>
              <a:rPr lang="ro-RO" sz="1600" b="1" dirty="0" smtClean="0">
                <a:solidFill>
                  <a:srgbClr val="002060"/>
                </a:solidFill>
              </a:rPr>
              <a:t>2 – 3 – 4 iunie 2019,  Chișinău</a:t>
            </a:r>
            <a:endParaRPr lang="ro-RO" sz="1600" b="1" dirty="0">
              <a:solidFill>
                <a:srgbClr val="002060"/>
              </a:solidFill>
            </a:endParaRPr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849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02/07/2019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42" name="Picture 2" descr="fi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7" t="18291" r="15247" b="7671"/>
          <a:stretch>
            <a:fillRect/>
          </a:stretch>
        </p:blipFill>
        <p:spPr bwMode="auto">
          <a:xfrm>
            <a:off x="1544204" y="1532623"/>
            <a:ext cx="5729432" cy="431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26629" y="5908003"/>
            <a:ext cx="82371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Consecutivitatea fermentării anaerobe a nămolurilor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2135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02/07/2019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266" name="Picture 2" descr="fi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" t="19044" r="3848" b="19794"/>
          <a:stretch>
            <a:fillRect/>
          </a:stretch>
        </p:blipFill>
        <p:spPr bwMode="auto">
          <a:xfrm>
            <a:off x="383705" y="1541658"/>
            <a:ext cx="8490917" cy="386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0109" y="5501859"/>
            <a:ext cx="8963891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o-RO" sz="16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Schema </a:t>
            </a:r>
            <a:r>
              <a:rPr lang="ro-RO" sz="16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funcţională</a:t>
            </a:r>
            <a:r>
              <a:rPr lang="ro-RO" sz="16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ro-RO" sz="16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staţiei</a:t>
            </a:r>
            <a:r>
              <a:rPr lang="ro-RO" sz="16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complexe de fermentare a nămolurilor </a:t>
            </a:r>
            <a:r>
              <a:rPr lang="ro-RO" sz="16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şi</a:t>
            </a:r>
            <a:r>
              <a:rPr lang="ro-RO" sz="16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producere a biogazului</a:t>
            </a:r>
            <a:endParaRPr lang="en-US" sz="16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o-RO" sz="16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– stație de pompare a nămolului decantat; 2 – agitator; 3 – preaplin; 4 – încălzitor spiral; 5 – recuperator de căldură; 6 – rezervor tampon; 7 – pompă de încălzire; 8 – racord termic; 9 – pompă de evacuare; </a:t>
            </a:r>
            <a:endParaRPr lang="ro-RO" sz="1600" b="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o-RO" sz="16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o-RO" sz="16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pompă de alimentare; 11 – </a:t>
            </a:r>
            <a:r>
              <a:rPr lang="ro-RO" sz="16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gazholder</a:t>
            </a:r>
            <a:r>
              <a:rPr lang="ro-RO" sz="16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b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4376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02/07/2019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290" name="Picture 2" descr="fi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1" t="9521" r="5539" b="13449"/>
          <a:stretch>
            <a:fillRect/>
          </a:stretch>
        </p:blipFill>
        <p:spPr bwMode="auto">
          <a:xfrm>
            <a:off x="1120390" y="1138396"/>
            <a:ext cx="7072260" cy="429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8544" y="5431396"/>
            <a:ext cx="9005456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o-RO" sz="18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Rezervor </a:t>
            </a:r>
            <a:r>
              <a:rPr lang="ro-RO" sz="18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gaz (</a:t>
            </a:r>
            <a:r>
              <a:rPr lang="ro-RO" sz="1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gazholder</a:t>
            </a:r>
            <a:r>
              <a:rPr lang="ro-RO" sz="18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umed:</a:t>
            </a:r>
            <a:endParaRPr lang="en-US" sz="18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o-RO" sz="18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– clopot; 2 – ghidaje; 3 – role de ghidare; 4 – limitator cursă superioară cu sită parascântei;                      5 – limitator cursă inferioară; 6 – conductă de </a:t>
            </a:r>
            <a:r>
              <a:rPr lang="ro-RO" sz="18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intervenţie</a:t>
            </a:r>
            <a:r>
              <a:rPr lang="ro-RO" sz="18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cu sită parascântei</a:t>
            </a:r>
            <a:endParaRPr lang="en-US" sz="1800" b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95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02/07/2019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Picture 3" descr="img06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8" t="27989" r="3413" b="22275"/>
          <a:stretch>
            <a:fillRect/>
          </a:stretch>
        </p:blipFill>
        <p:spPr bwMode="auto">
          <a:xfrm>
            <a:off x="34284" y="1513355"/>
            <a:ext cx="4759389" cy="428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 descr="foto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28" t="74210" r="2922" b="12764"/>
          <a:stretch>
            <a:fillRect/>
          </a:stretch>
        </p:blipFill>
        <p:spPr bwMode="auto">
          <a:xfrm>
            <a:off x="4793673" y="3104077"/>
            <a:ext cx="4472439" cy="375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3055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02/07/2019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338" name="Picture 2" descr="fi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6" t="29414" r="23808" b="43724"/>
          <a:stretch>
            <a:fillRect/>
          </a:stretch>
        </p:blipFill>
        <p:spPr bwMode="auto">
          <a:xfrm>
            <a:off x="829827" y="1207202"/>
            <a:ext cx="7635300" cy="4855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45667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02/07/2019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5362" name="Picture 2" descr="Principiul-de-cogenera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52" y="1650562"/>
            <a:ext cx="7937066" cy="372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9382" y="5570515"/>
            <a:ext cx="86452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18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Principiul </a:t>
            </a:r>
            <a:r>
              <a:rPr lang="ro-RO" sz="1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 producere a </a:t>
            </a:r>
            <a:r>
              <a:rPr lang="ro-RO" sz="18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energiei </a:t>
            </a:r>
            <a:r>
              <a:rPr lang="ro-RO" sz="1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electrice și încălzirii prin cogenerare</a:t>
            </a:r>
            <a:endParaRPr lang="en-US" sz="1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5942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02/07/2019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386" name="Picture 2" descr="fi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7" t="22539" r="4369" b="31563"/>
          <a:stretch>
            <a:fillRect/>
          </a:stretch>
        </p:blipFill>
        <p:spPr bwMode="auto">
          <a:xfrm>
            <a:off x="390204" y="2064689"/>
            <a:ext cx="8587541" cy="340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12618" y="5719376"/>
            <a:ext cx="84651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1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Schema tehnologică a </a:t>
            </a:r>
            <a:r>
              <a:rPr lang="ro-RO" sz="1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elutrierii</a:t>
            </a:r>
            <a:r>
              <a:rPr lang="ro-RO" sz="1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o-RO" sz="18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și îngroșării </a:t>
            </a:r>
            <a:r>
              <a:rPr lang="ro-RO" sz="1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nămolului fermentat anaerob</a:t>
            </a:r>
            <a:endParaRPr lang="en-US" sz="1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3863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02/07/2019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410" name="Picture 2" descr="fi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9" t="1743" r="5630" b="67160"/>
          <a:stretch>
            <a:fillRect/>
          </a:stretch>
        </p:blipFill>
        <p:spPr bwMode="auto">
          <a:xfrm>
            <a:off x="829827" y="1532623"/>
            <a:ext cx="7411536" cy="384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17559" y="5586896"/>
            <a:ext cx="78552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Schema tehnologică a </a:t>
            </a:r>
            <a:r>
              <a:rPr lang="ro-RO" sz="20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condiționării </a:t>
            </a:r>
            <a:r>
              <a:rPr lang="ro-RO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termice a nămolurilor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3313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02/07/2019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8434" name="Picture 2" descr="fi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8" t="16515" b="2528"/>
          <a:stretch>
            <a:fillRect/>
          </a:stretch>
        </p:blipFill>
        <p:spPr bwMode="auto">
          <a:xfrm>
            <a:off x="321959" y="7245"/>
            <a:ext cx="6821146" cy="685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733308" y="2314463"/>
            <a:ext cx="18703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Platforme pentru uscarea nămolului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8166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02/07/2019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9458" name="Picture 2" descr="fi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34" r="4005"/>
          <a:stretch>
            <a:fillRect/>
          </a:stretch>
        </p:blipFill>
        <p:spPr bwMode="auto">
          <a:xfrm>
            <a:off x="150960" y="231642"/>
            <a:ext cx="5889625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fi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38" r="3778"/>
          <a:stretch>
            <a:fillRect/>
          </a:stretch>
        </p:blipFill>
        <p:spPr bwMode="auto">
          <a:xfrm>
            <a:off x="378900" y="3475852"/>
            <a:ext cx="5902325" cy="331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77693" y="2010503"/>
            <a:ext cx="28401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Reprezentarea schematică a platformelor de nămol plantate cu </a:t>
            </a:r>
            <a:r>
              <a:rPr lang="ro-RO" sz="20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stuf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7139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02/07/2019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4" name="Picture 2" descr="fi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9" t="5432" r="13313" b="1607"/>
          <a:stretch>
            <a:fillRect/>
          </a:stretch>
        </p:blipFill>
        <p:spPr bwMode="auto">
          <a:xfrm rot="5400000">
            <a:off x="2182812" y="-814985"/>
            <a:ext cx="4778375" cy="871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01782" y="5887114"/>
            <a:ext cx="85279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18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Schema formării și tratării nămolurilor în cadrul epurării </a:t>
            </a:r>
            <a:r>
              <a:rPr lang="ro-RO" sz="18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convenţionale</a:t>
            </a:r>
            <a:r>
              <a:rPr lang="ro-RO" sz="18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 apei uzate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1102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02/07/2019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482" name="Рисунок 10"/>
          <p:cNvPicPr>
            <a:picLocks noChangeAspect="1" noChangeArrowheads="1"/>
          </p:cNvPicPr>
          <p:nvPr/>
        </p:nvPicPr>
        <p:blipFill>
          <a:blip r:embed="rId7">
            <a:lum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5" t="21964" r="27760" b="14714"/>
          <a:stretch>
            <a:fillRect/>
          </a:stretch>
        </p:blipFill>
        <p:spPr bwMode="auto">
          <a:xfrm>
            <a:off x="305705" y="1955239"/>
            <a:ext cx="3724275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3182" y="453294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o-RO" sz="1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Schema </a:t>
            </a:r>
            <a:r>
              <a:rPr lang="ro-RO" sz="1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construcţiei</a:t>
            </a:r>
            <a:r>
              <a:rPr lang="ro-RO" sz="1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unei centrifuge decantoare orizontale cu </a:t>
            </a:r>
            <a:r>
              <a:rPr lang="ro-RO" sz="1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şnec</a:t>
            </a:r>
            <a:endParaRPr lang="en-US" sz="1800" dirty="0">
              <a:solidFill>
                <a:srgbClr val="C00000"/>
              </a:solidFill>
            </a:endParaRPr>
          </a:p>
        </p:txBody>
      </p:sp>
      <p:pic>
        <p:nvPicPr>
          <p:cNvPr id="20483" name="Picture 3" descr="img06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1" t="55986" r="27068" b="8951"/>
          <a:stretch>
            <a:fillRect/>
          </a:stretch>
        </p:blipFill>
        <p:spPr bwMode="auto">
          <a:xfrm>
            <a:off x="5181768" y="1721082"/>
            <a:ext cx="3567112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857105" y="4844286"/>
            <a:ext cx="405136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o-RO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Vedere generală asupra centrifugei</a:t>
            </a:r>
            <a:endParaRPr lang="en-US" sz="2000" dirty="0"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9035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02/07/2019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506" name="Picture 2" descr="fi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t="34325" r="3474" b="17888"/>
          <a:stretch>
            <a:fillRect/>
          </a:stretch>
        </p:blipFill>
        <p:spPr bwMode="auto">
          <a:xfrm>
            <a:off x="46975" y="189824"/>
            <a:ext cx="4868994" cy="329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57105" y="1649368"/>
            <a:ext cx="4286895" cy="2334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3950970" algn="l"/>
              </a:tabLst>
            </a:pPr>
            <a:r>
              <a:rPr lang="ro-RO" sz="16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Prezentarea schematică a unui filtru cu bandă, orizontal.</a:t>
            </a:r>
            <a:endParaRPr lang="en-US" sz="16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3950970" algn="l"/>
              </a:tabLst>
            </a:pP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– alimentarea cu nămol de epurare; </a:t>
            </a:r>
            <a:endParaRPr lang="ro-RO" sz="16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3950970" algn="l"/>
              </a:tabLst>
            </a:pPr>
            <a:r>
              <a:rPr lang="ro-RO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bandă de presare; 3 – bazin de nămol deshidratat; 4 – conductă de alimentare cu apă de spălare; 5 – conductă de evacuare a filtratului și a apei de spălare; </a:t>
            </a:r>
            <a:endParaRPr lang="ro-RO" sz="16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3950970" algn="l"/>
              </a:tabLst>
            </a:pPr>
            <a:r>
              <a:rPr lang="ro-RO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bandă filtrantă.</a:t>
            </a:r>
            <a:endParaRPr lang="en-US" sz="16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7" name="Picture 3" descr="img06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4" t="73534" r="13818" b="4222"/>
          <a:stretch>
            <a:fillRect/>
          </a:stretch>
        </p:blipFill>
        <p:spPr bwMode="auto">
          <a:xfrm>
            <a:off x="184197" y="3664928"/>
            <a:ext cx="5178425" cy="292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181768" y="4654605"/>
            <a:ext cx="386525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3950970" algn="l"/>
              </a:tabLst>
            </a:pPr>
            <a:r>
              <a:rPr lang="ro-RO" sz="16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Filtru presă cu bandă SNF FLOERGER.</a:t>
            </a:r>
            <a:endParaRPr lang="en-US" sz="16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3950970" algn="l"/>
              </a:tabLst>
            </a:pP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– </a:t>
            </a:r>
            <a:r>
              <a:rPr lang="ro-RO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floculator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2 – parapet; 3 – sosirea pânzei din partea superioară; 4 – zona de compresie progresivă; 5 – cilindru de tracțiune; 6 – rampă de spălare</a:t>
            </a:r>
            <a:endParaRPr lang="en-US" sz="16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8496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02/07/2019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2530" name="Picture 2" descr="fi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" t="40736"/>
          <a:stretch>
            <a:fillRect/>
          </a:stretch>
        </p:blipFill>
        <p:spPr bwMode="auto">
          <a:xfrm>
            <a:off x="209083" y="1423083"/>
            <a:ext cx="6616195" cy="4825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611176" y="2004139"/>
            <a:ext cx="31341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Filtre presă cu panouri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8331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02/07/2019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3554" name="Picture 2" descr="fi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" t="55685" b="5608"/>
          <a:stretch>
            <a:fillRect/>
          </a:stretch>
        </p:blipFill>
        <p:spPr bwMode="auto">
          <a:xfrm>
            <a:off x="1163782" y="1845308"/>
            <a:ext cx="7538672" cy="3599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45802" y="5715957"/>
            <a:ext cx="68331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Vedere laterală a unui filtre presă cu panouri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741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02/07/2019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4578" name="Picture 2" descr="fi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" t="38785"/>
          <a:stretch>
            <a:fillRect/>
          </a:stretch>
        </p:blipFill>
        <p:spPr bwMode="auto">
          <a:xfrm>
            <a:off x="1639339" y="923435"/>
            <a:ext cx="6308980" cy="4699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29827" y="5622896"/>
            <a:ext cx="83141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Schema tehnologică a deshidratării nămolului cu ajutorul tamburului rotativ al firmei Huber-</a:t>
            </a:r>
            <a:r>
              <a:rPr lang="ro-RO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Edelstahl</a:t>
            </a:r>
            <a:r>
              <a:rPr lang="ro-RO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RoS3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9598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02/07/2019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5602" name="Picture 2" descr="img06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3" t="14275" r="27063" b="23322"/>
          <a:stretch>
            <a:fillRect/>
          </a:stretch>
        </p:blipFill>
        <p:spPr bwMode="auto">
          <a:xfrm>
            <a:off x="280234" y="1173133"/>
            <a:ext cx="4493776" cy="52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00" y="1453396"/>
            <a:ext cx="4378036" cy="4799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o-RO" sz="14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Schema </a:t>
            </a:r>
            <a:r>
              <a:rPr lang="ro-RO" sz="14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construcţiei</a:t>
            </a:r>
            <a:r>
              <a:rPr lang="ro-RO" sz="14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unui filtru vacuum rotativ</a:t>
            </a:r>
            <a:endParaRPr lang="en-US" sz="1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– schema de </a:t>
            </a:r>
            <a:r>
              <a:rPr lang="ro-RO" sz="1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funcţionare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filtrului vacuum; b – schema discurilor ale capului de comandă a filtrului vacuum: </a:t>
            </a:r>
            <a:endParaRPr lang="ro-RO" sz="1400" b="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o-RO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tambur rotativ perforat; 2 – cada filtrului; </a:t>
            </a:r>
            <a:endParaRPr lang="ro-RO" sz="1400" b="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o-RO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compartimentele (</a:t>
            </a:r>
            <a:r>
              <a:rPr lang="ro-RO" sz="1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secţiile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tamburului; 4 – extremitatea </a:t>
            </a:r>
            <a:r>
              <a:rPr lang="ro-RO" sz="1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ţevilor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compartimentelor la </a:t>
            </a:r>
            <a:r>
              <a:rPr lang="ro-RO" sz="1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ieşirea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spre capul de comandă; 5 – </a:t>
            </a:r>
            <a:r>
              <a:rPr lang="ro-RO" sz="1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cuţit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pentru desprinderea turtei de nămol; 8 – nămol supus deshidratării; 9 – </a:t>
            </a:r>
            <a:r>
              <a:rPr lang="ro-RO" sz="1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ştuţ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pentru evacuarea filtratului (amestecului apă - aer); 10 – </a:t>
            </a:r>
            <a:r>
              <a:rPr lang="ro-RO" sz="1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ştuţ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pentru introducerea aerului comprimat</a:t>
            </a:r>
            <a:r>
              <a:rPr lang="ro-RO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ro-RO" sz="1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şi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 – respectiv, discurile fix </a:t>
            </a:r>
            <a:r>
              <a:rPr lang="ro-RO" sz="1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şi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mobil ale capului de comandă; 13 </a:t>
            </a:r>
            <a:r>
              <a:rPr lang="ro-RO" sz="1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şi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14 – fanta </a:t>
            </a:r>
            <a:r>
              <a:rPr lang="ro-RO" sz="1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şi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orificiul pentru racordarea discului mobil (rotativ), respectiv, cu linia de vacuum </a:t>
            </a:r>
            <a:r>
              <a:rPr lang="ro-RO" sz="1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şi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aer comprimat;15 – orificiile pentru </a:t>
            </a:r>
            <a:r>
              <a:rPr lang="ro-RO" sz="1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ţevile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ro-RO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racordare/legătură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o-RO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zonă de vacuum comună pentru zonele II </a:t>
            </a:r>
            <a:r>
              <a:rPr lang="ro-RO" sz="1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şi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o-RO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zonă de formare a turtei de </a:t>
            </a:r>
            <a:r>
              <a:rPr lang="ro-RO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nămol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o-RO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zonă de deshidratare a turtei de </a:t>
            </a:r>
            <a:r>
              <a:rPr lang="ro-RO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nămol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o-RO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zone neutre; V – zonă de desprindere a turtei de nămol</a:t>
            </a:r>
            <a:endParaRPr lang="en-US" sz="1400" b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3254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7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782" y="200049"/>
            <a:ext cx="6400779" cy="4935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8710" y="5135838"/>
            <a:ext cx="8672944" cy="1806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o-RO" sz="1400" b="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Schema </a:t>
            </a:r>
            <a:r>
              <a:rPr lang="ro-RO" sz="14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instalaţiei</a:t>
            </a:r>
            <a:r>
              <a:rPr lang="ro-RO" sz="1400" b="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cu filtre vacuum cu utilajul din dotare</a:t>
            </a:r>
            <a:endParaRPr lang="en-US" sz="1400" b="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– evacuarea filtratului prin intermediul pompelor; b – idem, </a:t>
            </a:r>
            <a:r>
              <a:rPr lang="ro-RO" sz="1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gravitaţional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1 – rezervor; 2 – pompă </a:t>
            </a:r>
            <a:r>
              <a:rPr lang="ro-RO" sz="1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oentru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nămol; 3 – rezervor dozator de nămol </a:t>
            </a:r>
            <a:r>
              <a:rPr lang="ro-RO" sz="1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şi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1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soluţii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reactivi; 4 – introducerea clorurii de fier;    5 – introducerea suspensiei de var; 6 – cameră de amestec; 7 – filtru vacuum rotativ; 8 – bandă transportoare de nămol; 9 – </a:t>
            </a:r>
            <a:r>
              <a:rPr lang="ro-RO" sz="1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resiver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10 – pompă vacuum; 11 – evacuarea filtratului în canalizare;    12 – pompă de evacuare a filtratului; 13 – suflantă; 14 – conductă de golire a căzii filtrului;            15 – conductă de preaplin; 16 – conductă de legătură cu rezervorul de nămol </a:t>
            </a:r>
            <a:r>
              <a:rPr lang="ro-RO" sz="1400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iniţial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17 – captator de filtrat</a:t>
            </a:r>
            <a:endParaRPr lang="en-US" sz="1400" b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6736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02/07/2019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01" y="1577620"/>
            <a:ext cx="3784025" cy="3408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960" y="1728052"/>
            <a:ext cx="4151315" cy="310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3182" y="5140816"/>
            <a:ext cx="40247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Schema instalației de deshidratare prin filtrare </a:t>
            </a:r>
            <a:r>
              <a:rPr lang="ro-RO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cavitațională</a:t>
            </a:r>
            <a:r>
              <a:rPr lang="ro-RO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cu saci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57105" y="5279840"/>
            <a:ext cx="40741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Instalația de deshidratare cu saci filtranți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284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02/07/2019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8674" name="Picture 2" descr="saci namo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51" y="1693023"/>
            <a:ext cx="4463475" cy="3340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 descr="saci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501" y="1649368"/>
            <a:ext cx="3720924" cy="338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1651" y="5345495"/>
            <a:ext cx="37570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o-RO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Vederea sacilor filtranți </a:t>
            </a:r>
            <a:r>
              <a:rPr lang="ro-RO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Geotube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57105" y="5175755"/>
            <a:ext cx="40652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Desfacerea sacilor cu nămol </a:t>
            </a:r>
            <a:r>
              <a:rPr lang="ro-RO" sz="20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deshidratat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348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02/07/2019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9698" name="Picture 2" descr="img08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7" r="48595" b="71777"/>
          <a:stretch>
            <a:fillRect/>
          </a:stretch>
        </p:blipFill>
        <p:spPr bwMode="auto">
          <a:xfrm>
            <a:off x="1431780" y="1390249"/>
            <a:ext cx="6132801" cy="3277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8655" y="4569870"/>
            <a:ext cx="8506690" cy="1978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o-RO" sz="18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Schema uscătorului rotativ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o-RO" sz="18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– focar; 2 – canal pentru gaze de ardere; 3 – alimentare cu nămol deshidratat; 4 – camera de încărcare; 5 – centură-bandaj; 6 – tambur rotativ; 7 – role de sprijin; 8 – motor electric; 9 – reductor; 10 – roată dințată conducătoare; 11 – role limitatoare; 12 – coroană dințată; 13 – gaze utilizate; 14 – cameră de </a:t>
            </a:r>
            <a:r>
              <a:rPr lang="ro-RO" sz="1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descărcare</a:t>
            </a:r>
            <a:r>
              <a:rPr lang="ro-RO" sz="18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15 – vană de ecluză; 16 – evacuarea nămolului uscat. </a:t>
            </a:r>
            <a:endParaRPr lang="en-US" sz="1800" b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6967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xxxxxxxxxxxxxxxxxxxxxx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02/07/2019</a:t>
            </a:fld>
            <a:endParaRPr lang="en-GB" noProof="0" dirty="0"/>
          </a:p>
        </p:txBody>
      </p:sp>
      <p:sp>
        <p:nvSpPr>
          <p:cNvPr id="7" name="Titel 15"/>
          <p:cNvSpPr>
            <a:spLocks noGrp="1"/>
          </p:cNvSpPr>
          <p:nvPr>
            <p:ph type="title"/>
          </p:nvPr>
        </p:nvSpPr>
        <p:spPr>
          <a:xfrm>
            <a:off x="13853" y="1090458"/>
            <a:ext cx="9029506" cy="5323520"/>
          </a:xfrm>
        </p:spPr>
        <p:txBody>
          <a:bodyPr/>
          <a:lstStyle/>
          <a:p>
            <a:r>
              <a:rPr lang="ro-RO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o-RO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o-RO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Clasificarea nămolurilor de epurare</a:t>
            </a:r>
            <a:br>
              <a:rPr lang="ro-RO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Nămolurile provenite din epurarea apelor uzate se clasifică după mai multe criterii:</a:t>
            </a:r>
            <a:r>
              <a:rPr lang="ro-RO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o-RO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după </a:t>
            </a:r>
            <a:r>
              <a:rPr lang="ro-RO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compoziţia</a:t>
            </a:r>
            <a:r>
              <a:rPr lang="ro-RO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chimică nămolurile se împart în două grupe principale: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nămol 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mineral, care </a:t>
            </a:r>
            <a:r>
              <a:rPr lang="ro-RO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conţine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peste 50% </a:t>
            </a:r>
            <a:r>
              <a:rPr lang="ro-RO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substanţe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minerale (exprimat în </a:t>
            </a:r>
            <a:r>
              <a:rPr lang="ro-RO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substanţă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uscată), cum ar fi nămolul format în deznisipatoare;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nămol 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organic, care </a:t>
            </a:r>
            <a:r>
              <a:rPr lang="ro-RO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conţine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peste 50% </a:t>
            </a:r>
            <a:r>
              <a:rPr lang="ro-RO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substanţe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volatile (</a:t>
            </a:r>
            <a:r>
              <a:rPr lang="ro-RO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deasemenea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exprimat în </a:t>
            </a:r>
            <a:r>
              <a:rPr lang="ro-RO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substanţă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uscată), cum ar fi nămolul primar </a:t>
            </a:r>
            <a:r>
              <a:rPr lang="ro-RO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şi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nămolul biologic (secundar);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după </a:t>
            </a:r>
            <a:r>
              <a:rPr lang="ro-RO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apartenenţa</a:t>
            </a:r>
            <a:r>
              <a:rPr lang="ro-RO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treapta de epurare a </a:t>
            </a:r>
            <a:r>
              <a:rPr lang="ro-RO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staţiei</a:t>
            </a:r>
            <a:r>
              <a:rPr lang="ro-RO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din care provine, se pot diviza în: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nămol 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primar, rezultat din treapta de epurare mecanică (decantoare primare);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nămol 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secundar/biologic, rezultat din treapta de epurare biologică artificială a apei uzate (decantoare secundare); 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după </a:t>
            </a:r>
            <a:r>
              <a:rPr lang="ro-RO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apartenenţa</a:t>
            </a:r>
            <a:r>
              <a:rPr lang="ro-RO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diferite trepte ale fluxului tehnologic de tratare a nămolurilor se pot diviza în: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nămol 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brut/</a:t>
            </a:r>
            <a:r>
              <a:rPr lang="ro-RO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iniţial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care încă nu este supus nici unei tratări;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nămol </a:t>
            </a:r>
            <a:r>
              <a:rPr lang="ro-RO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îngroşat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/concentrat, după ce a fost supus unei </a:t>
            </a:r>
            <a:r>
              <a:rPr lang="ro-RO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îngroşări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cu reducerea preliminară a </a:t>
            </a:r>
            <a:r>
              <a:rPr lang="ro-RO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umidităţii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 2 ... 4%;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nămol 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stabilizat aerob, rezultat fie din procesul de e biologică cu oxidare totală/aerare prelungită, fie din stabilizatorul aerob, de pe fluxul nămolului;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nămol 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stabilizat anaerob (fermentat), rezultat din rezervoarele de fermentare a nămolului;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nămol 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deshidratat, cu reducerea </a:t>
            </a:r>
            <a:r>
              <a:rPr lang="ro-RO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umidităţii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 18 ... 36%;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nămol 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uscat, cu reducerea </a:t>
            </a:r>
            <a:r>
              <a:rPr lang="ro-RO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umidităţii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 70 ... 85%;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o-RO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nămol sterilizat/dezinfectat.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ro-RO" sz="1600" dirty="0"/>
              <a:t> </a:t>
            </a:r>
            <a:r>
              <a:rPr lang="en-US" dirty="0"/>
              <a:t/>
            </a:r>
            <a:br>
              <a:rPr lang="en-US" dirty="0"/>
            </a:br>
            <a:endParaRPr lang="ro-RO" b="1" dirty="0">
              <a:solidFill>
                <a:srgbClr val="000F2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1075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02/07/2019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22" name="Рисунок 4"/>
          <p:cNvPicPr>
            <a:picLocks noChangeAspect="1" noChangeArrowheads="1"/>
          </p:cNvPicPr>
          <p:nvPr/>
        </p:nvPicPr>
        <p:blipFill>
          <a:blip r:embed="rId7">
            <a:lum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0" t="24977" r="22350" b="41870"/>
          <a:stretch>
            <a:fillRect/>
          </a:stretch>
        </p:blipFill>
        <p:spPr bwMode="auto">
          <a:xfrm>
            <a:off x="1163782" y="1647897"/>
            <a:ext cx="7043736" cy="292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7777" y="4696161"/>
            <a:ext cx="8215746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o-RO" sz="18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Cameră </a:t>
            </a:r>
            <a:r>
              <a:rPr lang="ro-RO" sz="18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dehelmintizatoare</a:t>
            </a:r>
            <a:r>
              <a:rPr lang="ro-RO" sz="18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AKX (Moscova)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o-RO" sz="18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– arborii/sulurile reglatoare; 2 – buncăr de recepție nămol; 3 – pereții mobili ai buncărului; 4 – bandă metalică rulantă a transportorului; 5 – arzătoare/lămpi de radiație infraroșie; 6 – acoperiș/copertină de protecție; 7 – bandă rulantă a transportorului de nămol </a:t>
            </a:r>
            <a:r>
              <a:rPr lang="ro-RO" sz="1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dezinfectat</a:t>
            </a:r>
            <a:endParaRPr lang="en-US" sz="1800" b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184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02/07/2019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1746" name="Picture 2" descr="x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57"/>
          <a:stretch>
            <a:fillRect/>
          </a:stretch>
        </p:blipFill>
        <p:spPr bwMode="auto">
          <a:xfrm>
            <a:off x="378775" y="1510840"/>
            <a:ext cx="7795407" cy="438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8775" y="5929988"/>
            <a:ext cx="8063063" cy="42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0"/>
              </a:spcAft>
            </a:pPr>
            <a:r>
              <a:rPr lang="ro-RO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Schema tehnologică de compostare intensivă a nămolurilor</a:t>
            </a:r>
            <a:endParaRPr lang="en-US" sz="20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584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02/07/2019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2770" name="Picture 2" descr="x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3" r="20369"/>
          <a:stretch>
            <a:fillRect/>
          </a:stretch>
        </p:blipFill>
        <p:spPr bwMode="auto">
          <a:xfrm>
            <a:off x="3175" y="3175"/>
            <a:ext cx="6328736" cy="6577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724744" y="2237519"/>
            <a:ext cx="18561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Schema unei stații de compostare în aer liber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9119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o-RO" dirty="0" smtClean="0"/>
              <a:t>Margareta Vîrcolici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02/07/2019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Datumsplatzhalter 3"/>
          <p:cNvSpPr txBox="1">
            <a:spLocks/>
          </p:cNvSpPr>
          <p:nvPr/>
        </p:nvSpPr>
        <p:spPr bwMode="auto">
          <a:xfrm>
            <a:off x="679450" y="6581775"/>
            <a:ext cx="12954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rgbClr val="6E6452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1A768533-9F5A-4A96-B8F6-9A95114E0856}" type="datetime1">
              <a:rPr lang="en-GB" smtClean="0">
                <a:cs typeface="Arial" charset="0"/>
              </a:rPr>
              <a:pPr/>
              <a:t>02/07/2019</a:t>
            </a:fld>
            <a:endParaRPr lang="de-DE">
              <a:cs typeface="Arial" charset="0"/>
            </a:endParaRPr>
          </a:p>
        </p:txBody>
      </p:sp>
      <p:sp>
        <p:nvSpPr>
          <p:cNvPr id="16" name="Inhaltsplatzhalter 8"/>
          <p:cNvSpPr txBox="1">
            <a:spLocks/>
          </p:cNvSpPr>
          <p:nvPr/>
        </p:nvSpPr>
        <p:spPr>
          <a:xfrm>
            <a:off x="2433908" y="1620411"/>
            <a:ext cx="6262254" cy="2074863"/>
          </a:xfrm>
          <a:prstGeom prst="rect">
            <a:avLst/>
          </a:prstGeom>
        </p:spPr>
        <p:txBody>
          <a:bodyPr/>
          <a:lstStyle/>
          <a:p>
            <a:pPr algn="ctr">
              <a:spcAft>
                <a:spcPts val="600"/>
              </a:spcAft>
            </a:pPr>
            <a:endParaRPr lang="en-US" sz="2000" dirty="0">
              <a:solidFill>
                <a:srgbClr val="534B3E"/>
              </a:solidFill>
            </a:endParaRPr>
          </a:p>
          <a:p>
            <a:pPr algn="ctr">
              <a:spcAft>
                <a:spcPts val="600"/>
              </a:spcAft>
            </a:pPr>
            <a:endParaRPr lang="en-US" sz="2000" dirty="0">
              <a:solidFill>
                <a:srgbClr val="534B3E"/>
              </a:solidFill>
            </a:endParaRPr>
          </a:p>
          <a:p>
            <a:pPr>
              <a:spcAft>
                <a:spcPts val="300"/>
              </a:spcAft>
            </a:pPr>
            <a:r>
              <a:rPr lang="ro-RO" sz="2800" dirty="0" smtClean="0">
                <a:solidFill>
                  <a:srgbClr val="534B3E"/>
                </a:solidFill>
              </a:rPr>
              <a:t>Vă mulțumim pentru atenție</a:t>
            </a:r>
            <a:endParaRPr lang="en-GB" sz="2800" dirty="0">
              <a:solidFill>
                <a:srgbClr val="534B3E"/>
              </a:solidFill>
            </a:endParaRPr>
          </a:p>
          <a:p>
            <a:endParaRPr lang="en-GB" sz="1000" dirty="0">
              <a:solidFill>
                <a:srgbClr val="534B3E"/>
              </a:solidFill>
            </a:endParaRPr>
          </a:p>
        </p:txBody>
      </p:sp>
      <p:sp>
        <p:nvSpPr>
          <p:cNvPr id="17" name="Textfeld 9"/>
          <p:cNvSpPr txBox="1">
            <a:spLocks noChangeArrowheads="1"/>
          </p:cNvSpPr>
          <p:nvPr/>
        </p:nvSpPr>
        <p:spPr bwMode="auto">
          <a:xfrm>
            <a:off x="427153" y="5399463"/>
            <a:ext cx="1371600" cy="2159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o-RO" sz="800" b="0" dirty="0" smtClean="0">
                <a:solidFill>
                  <a:schemeClr val="tx2">
                    <a:lumMod val="75000"/>
                  </a:schemeClr>
                </a:solidFill>
              </a:rPr>
              <a:t>Proiect co-finanțat de</a:t>
            </a:r>
            <a:endParaRPr lang="en-GB" sz="800" b="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8" name="Picture 11" descr="F:\Branding\EU\jaune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1056" y="5624205"/>
            <a:ext cx="136525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1" descr="H:\bn4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46511" y="5590073"/>
            <a:ext cx="1016000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58991" y="5624205"/>
            <a:ext cx="1639887" cy="95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feld 9"/>
          <p:cNvSpPr txBox="1">
            <a:spLocks noChangeArrowheads="1"/>
          </p:cNvSpPr>
          <p:nvPr/>
        </p:nvSpPr>
        <p:spPr bwMode="auto">
          <a:xfrm>
            <a:off x="6898878" y="5383151"/>
            <a:ext cx="1147762" cy="2143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o-RO" sz="800" b="0" dirty="0" smtClean="0">
                <a:solidFill>
                  <a:schemeClr val="tx2">
                    <a:lumMod val="75000"/>
                  </a:schemeClr>
                </a:solidFill>
              </a:rPr>
              <a:t>In cooperare cu</a:t>
            </a:r>
            <a:endParaRPr lang="ro-RO" sz="800" b="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2" name="Picture 21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045" y="5540701"/>
            <a:ext cx="1071880" cy="1071880"/>
          </a:xfrm>
          <a:prstGeom prst="rect">
            <a:avLst/>
          </a:prstGeom>
        </p:spPr>
      </p:pic>
      <p:pic>
        <p:nvPicPr>
          <p:cNvPr id="23" name="Picture 22" descr="D:\Users\Desktop\logotype.pn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716" y="5818037"/>
            <a:ext cx="1958975" cy="56959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CasetăText 1"/>
          <p:cNvSpPr txBox="1"/>
          <p:nvPr/>
        </p:nvSpPr>
        <p:spPr>
          <a:xfrm>
            <a:off x="1856306" y="3145976"/>
            <a:ext cx="536191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400" b="0" u="sng" dirty="0" smtClean="0">
                <a:solidFill>
                  <a:schemeClr val="bg2">
                    <a:lumMod val="25000"/>
                  </a:schemeClr>
                </a:solidFill>
                <a:latin typeface="+mn-lt"/>
                <a:hlinkClick r:id="rId12"/>
              </a:rPr>
              <a:t>www.ifcaac.amac.md</a:t>
            </a:r>
            <a:r>
              <a:rPr lang="ro-RO" sz="1400" b="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endParaRPr lang="ro-RO" sz="1400" b="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/>
            <a:r>
              <a:rPr lang="ro-RO" sz="1400" b="0" u="sng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ifcaac@fua.utm.md</a:t>
            </a:r>
            <a:r>
              <a:rPr lang="ro-RO" sz="1400" b="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endParaRPr lang="ro-RO" sz="1400" b="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/>
            <a:r>
              <a:rPr lang="ro-RO" sz="1400" b="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telefon</a:t>
            </a:r>
            <a:r>
              <a:rPr lang="ro-RO" sz="1400" b="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: (022) 77-38 22</a:t>
            </a:r>
          </a:p>
          <a:p>
            <a:pPr algn="ctr"/>
            <a:r>
              <a:rPr lang="ro-RO" sz="1400" b="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 </a:t>
            </a:r>
          </a:p>
          <a:p>
            <a:pPr algn="ctr"/>
            <a:r>
              <a:rPr lang="ro-RO" sz="1400" b="0" u="sng">
                <a:solidFill>
                  <a:srgbClr val="7030A0"/>
                </a:solidFill>
                <a:latin typeface="+mn-lt"/>
              </a:rPr>
              <a:t>www.amac.md</a:t>
            </a:r>
            <a:r>
              <a:rPr lang="ro-RO" sz="1400" b="0">
                <a:solidFill>
                  <a:srgbClr val="7030A0"/>
                </a:solidFill>
                <a:latin typeface="+mn-lt"/>
              </a:rPr>
              <a:t> </a:t>
            </a:r>
            <a:endParaRPr lang="ro-RO" sz="1400" b="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/>
            <a:r>
              <a:rPr lang="ro-RO" sz="1400" b="0" u="sng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apacanal@yandex.ru</a:t>
            </a:r>
            <a:r>
              <a:rPr lang="ro-RO" sz="1400" b="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 </a:t>
            </a:r>
            <a:endParaRPr lang="ro-RO" sz="1400" b="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/>
            <a:r>
              <a:rPr lang="ro-RO" sz="1400" b="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telefon</a:t>
            </a:r>
            <a:r>
              <a:rPr lang="ro-RO" sz="1400" b="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: (022) 28-84-33</a:t>
            </a:r>
          </a:p>
          <a:p>
            <a:pPr algn="ctr"/>
            <a:endParaRPr lang="ro-RO" sz="800" b="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73734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xxxxxxxxxxxxxxxxxxxx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02/07/2019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098" name="Picture 2" descr="fi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2" t="7030" r="33710" b="41943"/>
          <a:stretch>
            <a:fillRect/>
          </a:stretch>
        </p:blipFill>
        <p:spPr bwMode="auto">
          <a:xfrm>
            <a:off x="50945" y="1173132"/>
            <a:ext cx="5837237" cy="569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611176" y="3599279"/>
            <a:ext cx="31726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24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Procedeele convenționale ale tratării nămolurilor din </a:t>
            </a:r>
            <a:r>
              <a:rPr lang="ro-RO" sz="24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stațiile </a:t>
            </a:r>
            <a:r>
              <a:rPr lang="ro-RO" sz="24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 epurare.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148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xxxxxxxxxxxxxxxxxxxx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02/07/2019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122" name="Picture 2" descr="fi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" t="13815" r="5573" b="9430"/>
          <a:stretch>
            <a:fillRect/>
          </a:stretch>
        </p:blipFill>
        <p:spPr bwMode="auto">
          <a:xfrm>
            <a:off x="1129146" y="1566283"/>
            <a:ext cx="6707046" cy="411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63782" y="5953643"/>
            <a:ext cx="75507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Concentrator </a:t>
            </a:r>
            <a:r>
              <a:rPr lang="ro-RO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gravitaţional</a:t>
            </a:r>
            <a:r>
              <a:rPr lang="ro-RO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/îngroșător de nămol. 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9463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xxxxxxxxxxxxxxxxxxxx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02/07/2019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146" name="Picture 2" descr="fi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" t="19142" r="2437" b="22992"/>
          <a:stretch>
            <a:fillRect/>
          </a:stretch>
        </p:blipFill>
        <p:spPr bwMode="auto">
          <a:xfrm>
            <a:off x="651449" y="1739119"/>
            <a:ext cx="7947878" cy="346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79155" y="5715794"/>
            <a:ext cx="76474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Concentrator </a:t>
            </a:r>
            <a:r>
              <a:rPr lang="ro-RO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gravitaţional</a:t>
            </a:r>
            <a:r>
              <a:rPr lang="ro-RO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/îngrășător de nămol. 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4324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02/07/2019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170" name="Picture 2" descr="fi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" t="12827" r="2127" b="17224"/>
          <a:stretch>
            <a:fillRect/>
          </a:stretch>
        </p:blipFill>
        <p:spPr bwMode="auto">
          <a:xfrm>
            <a:off x="953369" y="1625784"/>
            <a:ext cx="7373213" cy="391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21265" y="5680198"/>
            <a:ext cx="84374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Centrifugă utilizată pentru concentrarea/îngroșarea nămolurilor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5990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02/07/2019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194" name="Picture 2" descr="fi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" t="12309" r="5675" b="18617"/>
          <a:stretch>
            <a:fillRect/>
          </a:stretch>
        </p:blipFill>
        <p:spPr bwMode="auto">
          <a:xfrm>
            <a:off x="899393" y="1650704"/>
            <a:ext cx="7150097" cy="389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5547176"/>
            <a:ext cx="9088582" cy="709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o-RO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Instalaţie</a:t>
            </a:r>
            <a:r>
              <a:rPr lang="ro-RO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 tambur rotativ pentru </a:t>
            </a:r>
            <a:r>
              <a:rPr lang="ro-RO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îngroşarea</a:t>
            </a:r>
            <a:r>
              <a:rPr lang="ro-RO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continuă a nămolului RoS2 </a:t>
            </a:r>
            <a:endParaRPr lang="ro-RO" sz="18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o-RO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o-RO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firma Huber-</a:t>
            </a:r>
            <a:r>
              <a:rPr lang="ro-RO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Edelstahl</a:t>
            </a:r>
            <a:r>
              <a:rPr lang="ro-RO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4850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02/07/2019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218" name="Picture 2" descr="fi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2" t="6117" r="6712" b="9412"/>
          <a:stretch>
            <a:fillRect/>
          </a:stretch>
        </p:blipFill>
        <p:spPr bwMode="auto">
          <a:xfrm>
            <a:off x="1808565" y="1173132"/>
            <a:ext cx="5478926" cy="3709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566771"/>
              </p:ext>
            </p:extLst>
          </p:nvPr>
        </p:nvGraphicFramePr>
        <p:xfrm>
          <a:off x="1415328" y="4882679"/>
          <a:ext cx="6257925" cy="10063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5045">
                  <a:extLst>
                    <a:ext uri="{9D8B030D-6E8A-4147-A177-3AD203B41FA5}">
                      <a16:colId xmlns:a16="http://schemas.microsoft.com/office/drawing/2014/main" val="412796199"/>
                    </a:ext>
                  </a:extLst>
                </a:gridCol>
                <a:gridCol w="659765">
                  <a:extLst>
                    <a:ext uri="{9D8B030D-6E8A-4147-A177-3AD203B41FA5}">
                      <a16:colId xmlns:a16="http://schemas.microsoft.com/office/drawing/2014/main" val="2729462490"/>
                    </a:ext>
                  </a:extLst>
                </a:gridCol>
                <a:gridCol w="659765">
                  <a:extLst>
                    <a:ext uri="{9D8B030D-6E8A-4147-A177-3AD203B41FA5}">
                      <a16:colId xmlns:a16="http://schemas.microsoft.com/office/drawing/2014/main" val="3266283792"/>
                    </a:ext>
                  </a:extLst>
                </a:gridCol>
                <a:gridCol w="659765">
                  <a:extLst>
                    <a:ext uri="{9D8B030D-6E8A-4147-A177-3AD203B41FA5}">
                      <a16:colId xmlns:a16="http://schemas.microsoft.com/office/drawing/2014/main" val="206210113"/>
                    </a:ext>
                  </a:extLst>
                </a:gridCol>
                <a:gridCol w="659765">
                  <a:extLst>
                    <a:ext uri="{9D8B030D-6E8A-4147-A177-3AD203B41FA5}">
                      <a16:colId xmlns:a16="http://schemas.microsoft.com/office/drawing/2014/main" val="42719450"/>
                    </a:ext>
                  </a:extLst>
                </a:gridCol>
                <a:gridCol w="652145">
                  <a:extLst>
                    <a:ext uri="{9D8B030D-6E8A-4147-A177-3AD203B41FA5}">
                      <a16:colId xmlns:a16="http://schemas.microsoft.com/office/drawing/2014/main" val="2630665752"/>
                    </a:ext>
                  </a:extLst>
                </a:gridCol>
                <a:gridCol w="652145">
                  <a:extLst>
                    <a:ext uri="{9D8B030D-6E8A-4147-A177-3AD203B41FA5}">
                      <a16:colId xmlns:a16="http://schemas.microsoft.com/office/drawing/2014/main" val="2534005774"/>
                    </a:ext>
                  </a:extLst>
                </a:gridCol>
                <a:gridCol w="659765">
                  <a:extLst>
                    <a:ext uri="{9D8B030D-6E8A-4147-A177-3AD203B41FA5}">
                      <a16:colId xmlns:a16="http://schemas.microsoft.com/office/drawing/2014/main" val="503863014"/>
                    </a:ext>
                  </a:extLst>
                </a:gridCol>
                <a:gridCol w="659765">
                  <a:extLst>
                    <a:ext uri="{9D8B030D-6E8A-4147-A177-3AD203B41FA5}">
                      <a16:colId xmlns:a16="http://schemas.microsoft.com/office/drawing/2014/main" val="28122289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Dimensiuni,mm/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Tipul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F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B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ØD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ØE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8199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1814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1580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3700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1964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346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805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2115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2335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145704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2224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1666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4286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1964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496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805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2300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 dirty="0">
                          <a:effectLst/>
                        </a:rPr>
                        <a:t>2810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76676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2652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1695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4795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1964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696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805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2424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 dirty="0">
                          <a:effectLst/>
                        </a:rPr>
                        <a:t>3315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04622704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-1" y="6007003"/>
            <a:ext cx="9088582" cy="709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o-RO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Instalaţie</a:t>
            </a:r>
            <a:r>
              <a:rPr lang="ro-RO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 tambur rotativ pentru </a:t>
            </a:r>
            <a:r>
              <a:rPr lang="ro-RO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îngroşarea</a:t>
            </a:r>
            <a:r>
              <a:rPr lang="ro-RO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continuă a nămolului RoS2 </a:t>
            </a:r>
            <a:endParaRPr lang="ro-RO" sz="18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o-RO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o-RO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firma Huber-</a:t>
            </a:r>
            <a:r>
              <a:rPr lang="ro-RO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Edelstahl</a:t>
            </a:r>
            <a:r>
              <a:rPr lang="ro-RO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2056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IZ_Banner_Kopfzeile-Ausland (3)">
  <a:themeElements>
    <a:clrScheme name="GIZ">
      <a:dk1>
        <a:srgbClr val="000000"/>
      </a:dk1>
      <a:lt1>
        <a:srgbClr val="FFFFFF"/>
      </a:lt1>
      <a:dk2>
        <a:srgbClr val="6E6452"/>
      </a:dk2>
      <a:lt2>
        <a:srgbClr val="D2CDC8"/>
      </a:lt2>
      <a:accent1>
        <a:srgbClr val="C80F0F"/>
      </a:accent1>
      <a:accent2>
        <a:srgbClr val="4B859F"/>
      </a:accent2>
      <a:accent3>
        <a:srgbClr val="B498BA"/>
      </a:accent3>
      <a:accent4>
        <a:srgbClr val="F3BF49"/>
      </a:accent4>
      <a:accent5>
        <a:srgbClr val="94B322"/>
      </a:accent5>
      <a:accent6>
        <a:srgbClr val="B4E3ED"/>
      </a:accent6>
      <a:hlink>
        <a:srgbClr val="0000FF"/>
      </a:hlink>
      <a:folHlink>
        <a:srgbClr val="800080"/>
      </a:folHlink>
    </a:clrScheme>
    <a:fontScheme name="GIZ 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GTZ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200" b="1" i="0" u="none" strike="noStrike" cap="none" normalizeH="0" baseline="0" smtClean="0">
            <a:ln>
              <a:noFill/>
            </a:ln>
            <a:solidFill>
              <a:srgbClr val="999999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200" b="1" i="0" u="none" strike="noStrike" cap="none" normalizeH="0" baseline="0" smtClean="0">
            <a:ln>
              <a:noFill/>
            </a:ln>
            <a:solidFill>
              <a:srgbClr val="999999"/>
            </a:solidFill>
            <a:effectLst/>
            <a:latin typeface="Arial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GIZ_Banner_Kopfzeile-Ausland (3)</Template>
  <TotalTime>1833</TotalTime>
  <Words>980</Words>
  <Application>Microsoft Office PowerPoint</Application>
  <PresentationFormat>On-screen Show (4:3)</PresentationFormat>
  <Paragraphs>211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Arial Narrow</vt:lpstr>
      <vt:lpstr>Calibri</vt:lpstr>
      <vt:lpstr>Times New Roman</vt:lpstr>
      <vt:lpstr>GIZ_Banner_Kopfzeile-Ausland (3)</vt:lpstr>
      <vt:lpstr>Curs de instruire pentru angajații operatorilor „Apă-Canal”  Modulul 17:  Managementul și exploatarea stațiilor de epurare a apelor uzate și stațiilor de tratare a apei naturale  Sesiunea 7:  Nămolurile formate la stațiile de epurare a apelor uzate. Tratarea nămolurilor  prof. univ.,  Ungureanu Dumitru Universitatea Tehnică a Moldovei  2 – 3 – 4 iunie 2019,  Chișinău</vt:lpstr>
      <vt:lpstr>PowerPoint Presentation</vt:lpstr>
      <vt:lpstr>  Clasificarea nămolurilor de epurare Nămolurile provenite din epurarea apelor uzate se clasifică după mai multe criterii: 1. după compoziţia chimică nămolurile se împart în două grupe principale: - nămol mineral, care conţine peste 50% substanţe minerale (exprimat în substanţă uscată), cum ar fi nămolul format în deznisipatoare; - nămol organic, care conţine peste 50% substanţe volatile (deasemenea, exprimat în substanţă uscată), cum ar fi nămolul primar şi nămolul biologic (secundar); 2. după apartenenţa la treapta de epurare a staţiei din care provine, se pot diviza în: - nămol primar, rezultat din treapta de epurare mecanică (decantoare primare); - nămol secundar/biologic, rezultat din treapta de epurare biologică artificială a apei uzate (decantoare secundare);  3. după apartenenţa la diferite trepte ale fluxului tehnologic de tratare a nămolurilor se pot diviza în: - nămol brut/iniţial, care încă nu este supus nici unei tratări; - nămol îngroşat/concentrat, după ce a fost supus unei îngroşări, cu reducerea preliminară a umidităţii cu 2 ... 4%; - nămol stabilizat aerob, rezultat fie din procesul de e biologică cu oxidare totală/aerare prelungită, fie din stabilizatorul aerob, de pe fluxul nămolului; - nămol stabilizat anaerob (fermentat), rezultat din rezervoarele de fermentare a nămolului; - nămol deshidratat, cu reducerea umidităţii cu 18 ... 36%; - nămol uscat, cu reducerea umidităţii cu 70 ... 85%; - nămol sterilizat/dezinfectat.  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GIZ-Design</dc:creator>
  <cp:keywords>GIZ-Leerfolie</cp:keywords>
  <cp:lastModifiedBy>Admin</cp:lastModifiedBy>
  <cp:revision>214</cp:revision>
  <cp:lastPrinted>2017-06-05T10:38:21Z</cp:lastPrinted>
  <dcterms:created xsi:type="dcterms:W3CDTF">2013-09-05T11:54:56Z</dcterms:created>
  <dcterms:modified xsi:type="dcterms:W3CDTF">2019-07-02T17:44:41Z</dcterms:modified>
</cp:coreProperties>
</file>